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57" r:id="rId3"/>
    <p:sldId id="258" r:id="rId4"/>
    <p:sldId id="260"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3" d="100"/>
          <a:sy n="103" d="100"/>
        </p:scale>
        <p:origin x="-304" y="3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June 25,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June 25,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June 25,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June 25, 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June 25, 2020</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June 25, 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June 25, 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June 25, 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June 25, 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June 25, 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June 25, 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June 25, 2020</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1"/>
            <a:ext cx="7772400" cy="2939949"/>
          </a:xfrm>
        </p:spPr>
        <p:txBody>
          <a:bodyPr/>
          <a:lstStyle/>
          <a:p>
            <a:pPr>
              <a:lnSpc>
                <a:spcPct val="130000"/>
              </a:lnSpc>
            </a:pPr>
            <a:r>
              <a:rPr lang="en-US" sz="2400" dirty="0" smtClean="0">
                <a:latin typeface="+mn-lt"/>
                <a:cs typeface="Calibri"/>
              </a:rPr>
              <a:t>Cross cultural difference in psychological health, perceived stress and coping strategies among university students during covid-19 pandemic</a:t>
            </a:r>
            <a:endParaRPr lang="en-US" sz="2400" dirty="0">
              <a:latin typeface="+mn-lt"/>
              <a:cs typeface="Calibri"/>
            </a:endParaRPr>
          </a:p>
        </p:txBody>
      </p:sp>
      <p:sp>
        <p:nvSpPr>
          <p:cNvPr id="3" name="Subtitle 2"/>
          <p:cNvSpPr>
            <a:spLocks noGrp="1"/>
          </p:cNvSpPr>
          <p:nvPr>
            <p:ph type="subTitle" idx="1"/>
          </p:nvPr>
        </p:nvSpPr>
        <p:spPr>
          <a:xfrm>
            <a:off x="457200" y="3792447"/>
            <a:ext cx="3217045" cy="1922553"/>
          </a:xfrm>
        </p:spPr>
        <p:txBody>
          <a:bodyPr>
            <a:normAutofit/>
          </a:bodyPr>
          <a:lstStyle/>
          <a:p>
            <a:r>
              <a:rPr lang="en-US" sz="1200" dirty="0"/>
              <a:t>Noor </a:t>
            </a:r>
            <a:r>
              <a:rPr lang="en-US" sz="1200" dirty="0" err="1"/>
              <a:t>Hassline</a:t>
            </a:r>
            <a:r>
              <a:rPr lang="en-US" sz="1200" dirty="0"/>
              <a:t> </a:t>
            </a:r>
            <a:r>
              <a:rPr lang="en-US" sz="1200" dirty="0" smtClean="0"/>
              <a:t>Mohamed</a:t>
            </a:r>
          </a:p>
          <a:p>
            <a:r>
              <a:rPr lang="en-US" sz="1200" cap="none" dirty="0" smtClean="0">
                <a:solidFill>
                  <a:srgbClr val="000000"/>
                </a:solidFill>
              </a:rPr>
              <a:t>Malaysia</a:t>
            </a:r>
            <a:endParaRPr lang="en-US" sz="1200" dirty="0">
              <a:solidFill>
                <a:srgbClr val="000000"/>
              </a:solidFill>
            </a:endParaRPr>
          </a:p>
          <a:p>
            <a:r>
              <a:rPr lang="en-US" sz="1200" dirty="0" err="1" smtClean="0"/>
              <a:t>Hj</a:t>
            </a:r>
            <a:r>
              <a:rPr lang="en-US" sz="1200" dirty="0" smtClean="0"/>
              <a:t> </a:t>
            </a:r>
            <a:r>
              <a:rPr lang="en-US" sz="1200" dirty="0" err="1"/>
              <a:t>Risydah</a:t>
            </a:r>
            <a:r>
              <a:rPr lang="en-US" sz="1200" dirty="0"/>
              <a:t> </a:t>
            </a:r>
            <a:r>
              <a:rPr lang="en-US" sz="1200" dirty="0" err="1" smtClean="0"/>
              <a:t>Fadilah</a:t>
            </a:r>
            <a:endParaRPr lang="en-US" sz="1200" dirty="0" smtClean="0"/>
          </a:p>
          <a:p>
            <a:r>
              <a:rPr lang="en-US" sz="1200" cap="none" dirty="0" smtClean="0">
                <a:solidFill>
                  <a:schemeClr val="tx1"/>
                </a:solidFill>
              </a:rPr>
              <a:t>Indonesia </a:t>
            </a:r>
          </a:p>
          <a:p>
            <a:r>
              <a:rPr lang="en-US" sz="1200" dirty="0" smtClean="0"/>
              <a:t>Shariffah </a:t>
            </a:r>
            <a:r>
              <a:rPr lang="en-US" sz="1200" dirty="0"/>
              <a:t>Sheik </a:t>
            </a:r>
            <a:r>
              <a:rPr lang="en-US" sz="1200" dirty="0" err="1" smtClean="0"/>
              <a:t>Dawood</a:t>
            </a:r>
            <a:endParaRPr lang="en-US" sz="1200" dirty="0" smtClean="0"/>
          </a:p>
          <a:p>
            <a:r>
              <a:rPr lang="en-US" sz="1200" dirty="0" smtClean="0">
                <a:solidFill>
                  <a:srgbClr val="000000"/>
                </a:solidFill>
              </a:rPr>
              <a:t>USA</a:t>
            </a:r>
            <a:endParaRPr lang="en-US" sz="1200" dirty="0">
              <a:solidFill>
                <a:srgbClr val="000000"/>
              </a:solidFill>
            </a:endParaRPr>
          </a:p>
          <a:p>
            <a:endParaRPr lang="en-US" sz="1200" dirty="0"/>
          </a:p>
          <a:p>
            <a:endParaRPr lang="en-US" sz="1200" dirty="0" smtClean="0"/>
          </a:p>
          <a:p>
            <a:endParaRPr lang="en-US" dirty="0"/>
          </a:p>
        </p:txBody>
      </p:sp>
      <p:sp>
        <p:nvSpPr>
          <p:cNvPr id="4" name="Subtitle 2"/>
          <p:cNvSpPr txBox="1">
            <a:spLocks/>
          </p:cNvSpPr>
          <p:nvPr/>
        </p:nvSpPr>
        <p:spPr>
          <a:xfrm>
            <a:off x="4278400" y="3698697"/>
            <a:ext cx="3931986" cy="2182231"/>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0" kern="1200" cap="all" spc="120" baseline="0">
                <a:solidFill>
                  <a:schemeClr val="tx2"/>
                </a:solidFill>
                <a:latin typeface="+mj-lt"/>
                <a:ea typeface="+mn-ea"/>
                <a:cs typeface="+mn-cs"/>
              </a:defRPr>
            </a:lvl1pPr>
            <a:lvl2pPr marL="457200" indent="0" algn="ctr" defTabSz="914400" rtl="0" eaLnBrk="1" latinLnBrk="0" hangingPunct="1">
              <a:spcBef>
                <a:spcPct val="20000"/>
              </a:spcBef>
              <a:buClr>
                <a:schemeClr val="tx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Arial" pitchFamily="34" charset="0"/>
              <a:buNone/>
              <a:defRPr sz="18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9pPr>
          </a:lstStyle>
          <a:p>
            <a:r>
              <a:rPr lang="en-US" sz="1200" dirty="0" smtClean="0"/>
              <a:t>Nicholas </a:t>
            </a:r>
            <a:r>
              <a:rPr lang="en-US" sz="1200" dirty="0" err="1" smtClean="0"/>
              <a:t>Tze</a:t>
            </a:r>
            <a:r>
              <a:rPr lang="en-US" sz="1200" dirty="0" smtClean="0"/>
              <a:t> Ping Pang </a:t>
            </a:r>
            <a:r>
              <a:rPr lang="en-US" sz="1200" cap="none" dirty="0" smtClean="0">
                <a:solidFill>
                  <a:srgbClr val="000000"/>
                </a:solidFill>
              </a:rPr>
              <a:t>Malaysia </a:t>
            </a:r>
          </a:p>
          <a:p>
            <a:r>
              <a:rPr lang="en-US" sz="1200" dirty="0" err="1" smtClean="0"/>
              <a:t>Amoneeta</a:t>
            </a:r>
            <a:r>
              <a:rPr lang="en-US" sz="1200" dirty="0" smtClean="0"/>
              <a:t> </a:t>
            </a:r>
            <a:r>
              <a:rPr lang="en-US" sz="1200" dirty="0" err="1" smtClean="0"/>
              <a:t>Beckstein</a:t>
            </a:r>
            <a:r>
              <a:rPr lang="en-US" sz="1200" dirty="0" smtClean="0"/>
              <a:t> </a:t>
            </a:r>
            <a:r>
              <a:rPr lang="en-US" sz="1200" cap="none" dirty="0">
                <a:solidFill>
                  <a:srgbClr val="000000"/>
                </a:solidFill>
              </a:rPr>
              <a:t>T</a:t>
            </a:r>
            <a:r>
              <a:rPr lang="en-US" sz="1200" cap="none" dirty="0" smtClean="0">
                <a:solidFill>
                  <a:srgbClr val="000000"/>
                </a:solidFill>
              </a:rPr>
              <a:t>hailand</a:t>
            </a:r>
            <a:r>
              <a:rPr lang="en-US" sz="1200" dirty="0" smtClean="0"/>
              <a:t> </a:t>
            </a:r>
          </a:p>
          <a:p>
            <a:r>
              <a:rPr lang="en-US" sz="1200" dirty="0" smtClean="0"/>
              <a:t>Paul B. Hutchings </a:t>
            </a:r>
            <a:r>
              <a:rPr lang="en-US" sz="1200" dirty="0" smtClean="0">
                <a:solidFill>
                  <a:srgbClr val="000000"/>
                </a:solidFill>
              </a:rPr>
              <a:t>UK</a:t>
            </a:r>
          </a:p>
          <a:p>
            <a:r>
              <a:rPr lang="en-US" sz="1200" dirty="0" smtClean="0"/>
              <a:t>Katie Sullivan </a:t>
            </a:r>
            <a:r>
              <a:rPr lang="en-US" sz="1200" dirty="0" smtClean="0">
                <a:solidFill>
                  <a:srgbClr val="000000"/>
                </a:solidFill>
              </a:rPr>
              <a:t>UK</a:t>
            </a:r>
          </a:p>
          <a:p>
            <a:r>
              <a:rPr lang="en-US" sz="1200" dirty="0" smtClean="0"/>
              <a:t>Jay </a:t>
            </a:r>
            <a:r>
              <a:rPr lang="en-US" sz="1200" dirty="0"/>
              <a:t>Errol </a:t>
            </a:r>
            <a:r>
              <a:rPr lang="en-US" sz="1200" dirty="0" err="1"/>
              <a:t>Villadolid</a:t>
            </a:r>
            <a:r>
              <a:rPr lang="en-US" sz="1200" dirty="0"/>
              <a:t> </a:t>
            </a:r>
            <a:r>
              <a:rPr lang="en-US" sz="1200" dirty="0" err="1"/>
              <a:t>Baral</a:t>
            </a:r>
            <a:r>
              <a:rPr lang="en-US" sz="1200" dirty="0"/>
              <a:t> </a:t>
            </a:r>
            <a:endParaRPr lang="en-US" sz="1200" dirty="0" smtClean="0"/>
          </a:p>
          <a:p>
            <a:r>
              <a:rPr lang="en-US" sz="1200" cap="none" dirty="0" err="1">
                <a:solidFill>
                  <a:srgbClr val="000000"/>
                </a:solidFill>
              </a:rPr>
              <a:t>P</a:t>
            </a:r>
            <a:r>
              <a:rPr lang="en-US" sz="1200" cap="none" dirty="0" err="1" smtClean="0">
                <a:solidFill>
                  <a:srgbClr val="000000"/>
                </a:solidFill>
              </a:rPr>
              <a:t>hilipines</a:t>
            </a:r>
            <a:endParaRPr lang="en-US" sz="1200" cap="none" dirty="0" smtClean="0">
              <a:solidFill>
                <a:srgbClr val="000000"/>
              </a:solidFill>
            </a:endParaRPr>
          </a:p>
          <a:p>
            <a:r>
              <a:rPr lang="en-US" sz="1200" dirty="0" err="1" smtClean="0"/>
              <a:t>Azizi</a:t>
            </a:r>
            <a:r>
              <a:rPr lang="en-US" sz="1200" dirty="0" smtClean="0"/>
              <a:t> </a:t>
            </a:r>
            <a:r>
              <a:rPr lang="en-US" sz="1200" dirty="0" err="1" smtClean="0"/>
              <a:t>Yahaya</a:t>
            </a:r>
            <a:r>
              <a:rPr lang="en-US" sz="1200" dirty="0"/>
              <a:t> </a:t>
            </a:r>
            <a:r>
              <a:rPr lang="en-US" sz="1200" cap="none" dirty="0" smtClean="0">
                <a:solidFill>
                  <a:srgbClr val="000000"/>
                </a:solidFill>
              </a:rPr>
              <a:t>Malaysia</a:t>
            </a:r>
          </a:p>
          <a:p>
            <a:endParaRPr lang="en-US" sz="1200" dirty="0"/>
          </a:p>
          <a:p>
            <a:endParaRPr lang="en-US" sz="1200" dirty="0"/>
          </a:p>
          <a:p>
            <a:endParaRPr lang="en-US" sz="1200" dirty="0" smtClean="0"/>
          </a:p>
          <a:p>
            <a:endParaRPr lang="en-US" dirty="0"/>
          </a:p>
        </p:txBody>
      </p:sp>
    </p:spTree>
    <p:extLst>
      <p:ext uri="{BB962C8B-B14F-4D97-AF65-F5344CB8AC3E}">
        <p14:creationId xmlns:p14="http://schemas.microsoft.com/office/powerpoint/2010/main" val="134871348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1384"/>
            <a:ext cx="7620000" cy="5324779"/>
          </a:xfrm>
        </p:spPr>
        <p:txBody>
          <a:bodyPr>
            <a:normAutofit/>
          </a:bodyPr>
          <a:lstStyle/>
          <a:p>
            <a:r>
              <a:rPr lang="en-US" b="0" dirty="0"/>
              <a:t>C</a:t>
            </a:r>
            <a:r>
              <a:rPr lang="en-US" b="0" dirty="0" smtClean="0"/>
              <a:t>ollege </a:t>
            </a:r>
            <a:r>
              <a:rPr lang="en-US" b="0" dirty="0"/>
              <a:t>students in individualistic countries may perceive more stress and </a:t>
            </a:r>
            <a:r>
              <a:rPr lang="en-US" b="0" dirty="0" smtClean="0"/>
              <a:t>experience negative </a:t>
            </a:r>
            <a:r>
              <a:rPr lang="en-US" b="0" dirty="0"/>
              <a:t>psychological health compared to students from more collectivistic </a:t>
            </a:r>
            <a:r>
              <a:rPr lang="en-US" b="0" dirty="0" smtClean="0"/>
              <a:t>cultures. </a:t>
            </a:r>
          </a:p>
          <a:p>
            <a:endParaRPr lang="en-US" b="0" dirty="0"/>
          </a:p>
          <a:p>
            <a:r>
              <a:rPr lang="en-US" dirty="0" smtClean="0"/>
              <a:t>Why?    </a:t>
            </a:r>
          </a:p>
          <a:p>
            <a:r>
              <a:rPr lang="en-US" b="0" dirty="0" smtClean="0"/>
              <a:t>Individualistic cultures </a:t>
            </a:r>
            <a:r>
              <a:rPr lang="en-US" b="0" dirty="0"/>
              <a:t>may perceive an extreme of lack of control as they were given limited choice in the decision making process during lockdown imposed amid the Covid-19 pandemic. </a:t>
            </a:r>
          </a:p>
          <a:p>
            <a:endParaRPr lang="en-US" b="0" dirty="0" smtClean="0"/>
          </a:p>
          <a:p>
            <a:r>
              <a:rPr lang="en-US" b="0" dirty="0" smtClean="0"/>
              <a:t>Collective cultures may </a:t>
            </a:r>
            <a:r>
              <a:rPr lang="en-US" b="0" dirty="0"/>
              <a:t>be less resistant and adhere to rules set by their </a:t>
            </a:r>
            <a:r>
              <a:rPr lang="en-US" b="0" dirty="0" smtClean="0"/>
              <a:t>governments so that to ensure community harmony. </a:t>
            </a:r>
            <a:endParaRPr lang="en-US" b="0" dirty="0"/>
          </a:p>
          <a:p>
            <a:endParaRPr lang="en-US" dirty="0"/>
          </a:p>
        </p:txBody>
      </p:sp>
    </p:spTree>
    <p:extLst>
      <p:ext uri="{BB962C8B-B14F-4D97-AF65-F5344CB8AC3E}">
        <p14:creationId xmlns:p14="http://schemas.microsoft.com/office/powerpoint/2010/main" val="517883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endParaRPr lang="en-US" dirty="0" smtClean="0"/>
          </a:p>
          <a:p>
            <a:r>
              <a:rPr lang="en-US" b="0" dirty="0" smtClean="0"/>
              <a:t>“</a:t>
            </a:r>
            <a:r>
              <a:rPr lang="en-US" b="0" dirty="0"/>
              <a:t>deny, suppress, or repress the experience </a:t>
            </a:r>
            <a:r>
              <a:rPr lang="en-US" b="0" dirty="0" smtClean="0"/>
              <a:t>and expression</a:t>
            </a:r>
            <a:r>
              <a:rPr lang="en-US" b="0" dirty="0"/>
              <a:t>” (Hwang et al., 2008, p. 215) </a:t>
            </a:r>
            <a:r>
              <a:rPr lang="en-US" b="0" dirty="0" smtClean="0"/>
              <a:t>of open </a:t>
            </a:r>
            <a:r>
              <a:rPr lang="en-US" b="0" dirty="0"/>
              <a:t>displays of emotional </a:t>
            </a:r>
            <a:r>
              <a:rPr lang="en-US" b="0" dirty="0" smtClean="0"/>
              <a:t>distress. </a:t>
            </a:r>
            <a:endParaRPr lang="en-US" b="0" dirty="0"/>
          </a:p>
          <a:p>
            <a:endParaRPr lang="en-US" b="0" dirty="0" smtClean="0"/>
          </a:p>
          <a:p>
            <a:endParaRPr lang="en-US" b="0" dirty="0"/>
          </a:p>
          <a:p>
            <a:r>
              <a:rPr lang="en-US" b="0" dirty="0" smtClean="0"/>
              <a:t>“</a:t>
            </a:r>
            <a:r>
              <a:rPr lang="en-US" b="0" dirty="0"/>
              <a:t>strong stigma associated with mental illness” (Chun et al., </a:t>
            </a:r>
            <a:r>
              <a:rPr lang="en-US" b="0" dirty="0" smtClean="0"/>
              <a:t>1996; Hwang </a:t>
            </a:r>
            <a:r>
              <a:rPr lang="en-US" b="0" dirty="0"/>
              <a:t>et al., </a:t>
            </a:r>
            <a:r>
              <a:rPr lang="en-US" b="0" dirty="0" smtClean="0"/>
              <a:t>2008) </a:t>
            </a:r>
            <a:r>
              <a:rPr lang="en-US" b="0" dirty="0"/>
              <a:t>and “displays of psychological symptoms are perceived as characteristic of personal or emotional weakness” (Hwang et al., 2008, p. 215). </a:t>
            </a:r>
          </a:p>
          <a:p>
            <a:endParaRPr lang="en-US" dirty="0"/>
          </a:p>
        </p:txBody>
      </p:sp>
    </p:spTree>
    <p:extLst>
      <p:ext uri="{BB962C8B-B14F-4D97-AF65-F5344CB8AC3E}">
        <p14:creationId xmlns:p14="http://schemas.microsoft.com/office/powerpoint/2010/main" val="943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39739"/>
            <a:ext cx="7620000" cy="5386425"/>
          </a:xfrm>
        </p:spPr>
        <p:txBody>
          <a:bodyPr>
            <a:normAutofit lnSpcReduction="10000"/>
          </a:bodyPr>
          <a:lstStyle/>
          <a:p>
            <a:r>
              <a:rPr lang="en-US" dirty="0"/>
              <a:t>I</a:t>
            </a:r>
            <a:r>
              <a:rPr lang="en-US" dirty="0" smtClean="0"/>
              <a:t>nteresting observation:</a:t>
            </a:r>
            <a:endParaRPr lang="en-US" dirty="0" smtClean="0"/>
          </a:p>
          <a:p>
            <a:endParaRPr lang="en-US" b="0" dirty="0"/>
          </a:p>
          <a:p>
            <a:r>
              <a:rPr lang="en-US" b="0" dirty="0" smtClean="0"/>
              <a:t>Collectivistic cultures use </a:t>
            </a:r>
            <a:r>
              <a:rPr lang="en-US" b="0" dirty="0"/>
              <a:t>more emotional-</a:t>
            </a:r>
            <a:r>
              <a:rPr lang="en-US" b="0" dirty="0" smtClean="0"/>
              <a:t>focused, </a:t>
            </a:r>
            <a:r>
              <a:rPr lang="en-US" b="0" dirty="0"/>
              <a:t>problem-focused </a:t>
            </a:r>
            <a:r>
              <a:rPr lang="en-US" b="0" dirty="0" smtClean="0"/>
              <a:t>coping</a:t>
            </a:r>
            <a:r>
              <a:rPr lang="en-US" b="0" dirty="0"/>
              <a:t> </a:t>
            </a:r>
            <a:r>
              <a:rPr lang="en-US" b="0" dirty="0" smtClean="0"/>
              <a:t>and dysfunctional </a:t>
            </a:r>
            <a:r>
              <a:rPr lang="en-US" b="0" dirty="0"/>
              <a:t>coping strategies compared to individualistic countries. </a:t>
            </a:r>
            <a:endParaRPr lang="en-US" b="0" dirty="0" smtClean="0"/>
          </a:p>
          <a:p>
            <a:endParaRPr lang="en-US" b="0" dirty="0"/>
          </a:p>
          <a:p>
            <a:r>
              <a:rPr lang="en-US" b="0" dirty="0"/>
              <a:t>D</a:t>
            </a:r>
            <a:r>
              <a:rPr lang="en-US" b="0" dirty="0" smtClean="0"/>
              <a:t>ysfunctional </a:t>
            </a:r>
            <a:r>
              <a:rPr lang="en-US" b="0" dirty="0"/>
              <a:t>coping strategies by more collectivistic cultures in our study seems to </a:t>
            </a:r>
            <a:r>
              <a:rPr lang="en-US" b="0" dirty="0" smtClean="0"/>
              <a:t>parallel the existing literature (Lee &amp; Mason, 2014).</a:t>
            </a:r>
          </a:p>
          <a:p>
            <a:endParaRPr lang="en-US" b="0" dirty="0"/>
          </a:p>
          <a:p>
            <a:r>
              <a:rPr lang="en-US" b="0" dirty="0"/>
              <a:t>Collectivistic cultures may use more avoidance or dysfunctional coping because they tend to “control or suppress their emotions and behaviors, often changing themselves in order to fit into the group rather than confront and modify the external stressors (</a:t>
            </a:r>
            <a:r>
              <a:rPr lang="en-US" b="0" dirty="0" err="1"/>
              <a:t>Shulruf</a:t>
            </a:r>
            <a:r>
              <a:rPr lang="en-US" b="0" dirty="0"/>
              <a:t> et al. 2007; </a:t>
            </a:r>
            <a:r>
              <a:rPr lang="en-US" b="0" dirty="0" err="1"/>
              <a:t>Hofstede</a:t>
            </a:r>
            <a:r>
              <a:rPr lang="en-US" b="0" dirty="0"/>
              <a:t> 2001)” </a:t>
            </a:r>
          </a:p>
          <a:p>
            <a:endParaRPr lang="en-US" dirty="0"/>
          </a:p>
          <a:p>
            <a:endParaRPr lang="en-US" dirty="0"/>
          </a:p>
        </p:txBody>
      </p:sp>
    </p:spTree>
    <p:extLst>
      <p:ext uri="{BB962C8B-B14F-4D97-AF65-F5344CB8AC3E}">
        <p14:creationId xmlns:p14="http://schemas.microsoft.com/office/powerpoint/2010/main" val="2545043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0" dirty="0"/>
              <a:t>University students coincidentally fall into the age group where the prevalence of depressive an anxiety disorders is highest (</a:t>
            </a:r>
            <a:r>
              <a:rPr lang="en-US" b="0" dirty="0" err="1"/>
              <a:t>Böke</a:t>
            </a:r>
            <a:r>
              <a:rPr lang="en-US" b="0" dirty="0"/>
              <a:t> et al., 2019; </a:t>
            </a:r>
            <a:r>
              <a:rPr lang="en-US" b="0" dirty="0" err="1"/>
              <a:t>Ribeiro</a:t>
            </a:r>
            <a:r>
              <a:rPr lang="en-US" b="0" dirty="0"/>
              <a:t> et al., 2018), and Covid-19 related psychological distress can be the straw that breaks the camel’s back in this population. </a:t>
            </a:r>
            <a:endParaRPr lang="en-US" b="0" dirty="0"/>
          </a:p>
          <a:p>
            <a:endParaRPr lang="en-US" dirty="0"/>
          </a:p>
        </p:txBody>
      </p:sp>
    </p:spTree>
    <p:extLst>
      <p:ext uri="{BB962C8B-B14F-4D97-AF65-F5344CB8AC3E}">
        <p14:creationId xmlns:p14="http://schemas.microsoft.com/office/powerpoint/2010/main" val="1409545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r>
              <a:rPr lang="en-US" b="0" dirty="0" smtClean="0"/>
              <a:t>To examine the cross cultural differences in psychological health, perceived distress and coping.</a:t>
            </a:r>
          </a:p>
          <a:p>
            <a:endParaRPr lang="en-US" b="0" dirty="0"/>
          </a:p>
          <a:p>
            <a:r>
              <a:rPr lang="en-US" b="0" dirty="0" smtClean="0"/>
              <a:t>To determine the relationship between </a:t>
            </a:r>
            <a:r>
              <a:rPr lang="en-US" b="0" dirty="0"/>
              <a:t>psychological health, perceived distress and </a:t>
            </a:r>
            <a:r>
              <a:rPr lang="en-US" b="0" dirty="0" smtClean="0"/>
              <a:t>coping.</a:t>
            </a:r>
          </a:p>
          <a:p>
            <a:endParaRPr lang="en-US" b="0" dirty="0"/>
          </a:p>
          <a:p>
            <a:r>
              <a:rPr lang="en-US" b="0" dirty="0" smtClean="0"/>
              <a:t>To examine the mediating role played by coping strategies, between</a:t>
            </a:r>
            <a:r>
              <a:rPr lang="en-US" b="0" dirty="0"/>
              <a:t> </a:t>
            </a:r>
            <a:r>
              <a:rPr lang="en-US" b="0" dirty="0" smtClean="0"/>
              <a:t>perceived distress and psychological health.</a:t>
            </a:r>
            <a:endParaRPr lang="en-US" b="0" dirty="0"/>
          </a:p>
          <a:p>
            <a:endParaRPr lang="en-US" dirty="0"/>
          </a:p>
        </p:txBody>
      </p:sp>
    </p:spTree>
    <p:extLst>
      <p:ext uri="{BB962C8B-B14F-4D97-AF65-F5344CB8AC3E}">
        <p14:creationId xmlns:p14="http://schemas.microsoft.com/office/powerpoint/2010/main" val="13466581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1037821"/>
          </a:xfrm>
        </p:spPr>
        <p:txBody>
          <a:bodyPr/>
          <a:lstStyle/>
          <a:p>
            <a:r>
              <a:rPr lang="en-US" dirty="0" smtClean="0"/>
              <a:t>Measures</a:t>
            </a:r>
            <a:endParaRPr lang="en-US" dirty="0"/>
          </a:p>
        </p:txBody>
      </p:sp>
      <p:sp>
        <p:nvSpPr>
          <p:cNvPr id="3" name="Content Placeholder 2"/>
          <p:cNvSpPr>
            <a:spLocks noGrp="1"/>
          </p:cNvSpPr>
          <p:nvPr>
            <p:ph idx="1"/>
          </p:nvPr>
        </p:nvSpPr>
        <p:spPr>
          <a:xfrm>
            <a:off x="457200" y="1524318"/>
            <a:ext cx="7620000" cy="4904592"/>
          </a:xfrm>
        </p:spPr>
        <p:txBody>
          <a:bodyPr/>
          <a:lstStyle/>
          <a:p>
            <a:r>
              <a:rPr lang="en-US" b="0" dirty="0" smtClean="0">
                <a:solidFill>
                  <a:srgbClr val="0000FF"/>
                </a:solidFill>
              </a:rPr>
              <a:t>Demographics </a:t>
            </a:r>
            <a:r>
              <a:rPr lang="en-US" b="0" dirty="0" smtClean="0"/>
              <a:t>---Age, gender, citizenship, education, employment status, internet accessibility, satisfaction with online learning.</a:t>
            </a:r>
          </a:p>
          <a:p>
            <a:endParaRPr lang="en-US" b="0" dirty="0"/>
          </a:p>
          <a:p>
            <a:r>
              <a:rPr lang="en-US" b="0" dirty="0" smtClean="0">
                <a:solidFill>
                  <a:srgbClr val="0000FF"/>
                </a:solidFill>
              </a:rPr>
              <a:t>Perceived Stress Scale (PSS-10) α = .80</a:t>
            </a:r>
          </a:p>
          <a:p>
            <a:endParaRPr lang="en-US" b="0" dirty="0">
              <a:solidFill>
                <a:schemeClr val="accent3"/>
              </a:solidFill>
            </a:endParaRPr>
          </a:p>
          <a:p>
            <a:r>
              <a:rPr lang="en-US" b="0" dirty="0" smtClean="0">
                <a:solidFill>
                  <a:srgbClr val="0000FF"/>
                </a:solidFill>
              </a:rPr>
              <a:t>General Health Questionnaire (GHQ-12)</a:t>
            </a:r>
            <a:r>
              <a:rPr lang="en-US" b="0" dirty="0" smtClean="0"/>
              <a:t>---sub-scales Anxiety and Depression (α = .73), Social Dysfunction (α = .84), Loss of Confidence (α = .78)</a:t>
            </a:r>
          </a:p>
          <a:p>
            <a:endParaRPr lang="en-US" b="0" dirty="0"/>
          </a:p>
          <a:p>
            <a:r>
              <a:rPr lang="en-US" b="0" dirty="0" smtClean="0">
                <a:solidFill>
                  <a:srgbClr val="0000FF"/>
                </a:solidFill>
              </a:rPr>
              <a:t>Brief COPE-28</a:t>
            </a:r>
          </a:p>
          <a:p>
            <a:r>
              <a:rPr lang="en-US" b="0" dirty="0" smtClean="0"/>
              <a:t>Dysfunctional (Avoidant) style (α = .80) problem-focused style (α = .78) and emotional-focused style (α = .81).</a:t>
            </a:r>
          </a:p>
          <a:p>
            <a:endParaRPr lang="en-US" dirty="0"/>
          </a:p>
          <a:p>
            <a:endParaRPr lang="en-US" dirty="0"/>
          </a:p>
        </p:txBody>
      </p:sp>
    </p:spTree>
    <p:extLst>
      <p:ext uri="{BB962C8B-B14F-4D97-AF65-F5344CB8AC3E}">
        <p14:creationId xmlns:p14="http://schemas.microsoft.com/office/powerpoint/2010/main" val="36139915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1077506"/>
          </a:xfrm>
        </p:spPr>
        <p:txBody>
          <a:bodyPr/>
          <a:lstStyle/>
          <a:p>
            <a:r>
              <a:rPr lang="en-US" dirty="0" smtClean="0"/>
              <a:t>Results</a:t>
            </a:r>
            <a:endParaRPr lang="en-US" dirty="0"/>
          </a:p>
        </p:txBody>
      </p:sp>
      <p:sp>
        <p:nvSpPr>
          <p:cNvPr id="3" name="Content Placeholder 2"/>
          <p:cNvSpPr>
            <a:spLocks noGrp="1"/>
          </p:cNvSpPr>
          <p:nvPr>
            <p:ph sz="half" idx="1"/>
          </p:nvPr>
        </p:nvSpPr>
        <p:spPr>
          <a:xfrm>
            <a:off x="457200" y="1574800"/>
            <a:ext cx="3650902" cy="4525963"/>
          </a:xfrm>
        </p:spPr>
        <p:txBody>
          <a:bodyPr>
            <a:normAutofit lnSpcReduction="10000"/>
          </a:bodyPr>
          <a:lstStyle/>
          <a:p>
            <a:r>
              <a:rPr lang="en-US" dirty="0">
                <a:solidFill>
                  <a:srgbClr val="0000FF"/>
                </a:solidFill>
              </a:rPr>
              <a:t>Participants</a:t>
            </a:r>
          </a:p>
          <a:p>
            <a:r>
              <a:rPr lang="en-US" dirty="0">
                <a:solidFill>
                  <a:srgbClr val="000000"/>
                </a:solidFill>
              </a:rPr>
              <a:t>Total= 685 </a:t>
            </a:r>
          </a:p>
          <a:p>
            <a:r>
              <a:rPr lang="en-US" b="0" dirty="0">
                <a:solidFill>
                  <a:srgbClr val="000000"/>
                </a:solidFill>
              </a:rPr>
              <a:t>Malaysia= 98</a:t>
            </a:r>
          </a:p>
          <a:p>
            <a:r>
              <a:rPr lang="en-US" b="0" dirty="0">
                <a:solidFill>
                  <a:srgbClr val="000000"/>
                </a:solidFill>
              </a:rPr>
              <a:t>Thailand= 25</a:t>
            </a:r>
          </a:p>
          <a:p>
            <a:r>
              <a:rPr lang="en-US" b="0" dirty="0">
                <a:solidFill>
                  <a:srgbClr val="000000"/>
                </a:solidFill>
              </a:rPr>
              <a:t>Indonesia= 209</a:t>
            </a:r>
          </a:p>
          <a:p>
            <a:r>
              <a:rPr lang="en-US" b="0" dirty="0">
                <a:solidFill>
                  <a:srgbClr val="000000"/>
                </a:solidFill>
              </a:rPr>
              <a:t>Philippines= 92</a:t>
            </a:r>
          </a:p>
          <a:p>
            <a:r>
              <a:rPr lang="en-US" b="0" dirty="0">
                <a:solidFill>
                  <a:srgbClr val="000000"/>
                </a:solidFill>
              </a:rPr>
              <a:t>UK= 67</a:t>
            </a:r>
          </a:p>
          <a:p>
            <a:r>
              <a:rPr lang="en-US" b="0" dirty="0">
                <a:solidFill>
                  <a:srgbClr val="000000"/>
                </a:solidFill>
              </a:rPr>
              <a:t>US= 86</a:t>
            </a:r>
          </a:p>
          <a:p>
            <a:endParaRPr lang="en-US" dirty="0"/>
          </a:p>
        </p:txBody>
      </p:sp>
      <p:sp>
        <p:nvSpPr>
          <p:cNvPr id="4" name="Content Placeholder 3"/>
          <p:cNvSpPr>
            <a:spLocks noGrp="1"/>
          </p:cNvSpPr>
          <p:nvPr>
            <p:ph sz="half" idx="2"/>
          </p:nvPr>
        </p:nvSpPr>
        <p:spPr>
          <a:xfrm>
            <a:off x="4524866" y="2202497"/>
            <a:ext cx="3857134" cy="3898266"/>
          </a:xfrm>
        </p:spPr>
        <p:txBody>
          <a:bodyPr>
            <a:normAutofit lnSpcReduction="10000"/>
          </a:bodyPr>
          <a:lstStyle/>
          <a:p>
            <a:r>
              <a:rPr lang="en-US" b="0" dirty="0" smtClean="0"/>
              <a:t>Female= 71.2%</a:t>
            </a:r>
          </a:p>
          <a:p>
            <a:r>
              <a:rPr lang="en-US" b="0" dirty="0" smtClean="0"/>
              <a:t>Male= 28.3%</a:t>
            </a:r>
            <a:endParaRPr lang="en-US" b="0" dirty="0"/>
          </a:p>
        </p:txBody>
      </p:sp>
    </p:spTree>
    <p:extLst>
      <p:ext uri="{BB962C8B-B14F-4D97-AF65-F5344CB8AC3E}">
        <p14:creationId xmlns:p14="http://schemas.microsoft.com/office/powerpoint/2010/main" val="78863866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740186"/>
          </a:xfrm>
        </p:spPr>
        <p:txBody>
          <a:bodyPr>
            <a:normAutofit fontScale="90000"/>
          </a:bodyPr>
          <a:lstStyle/>
          <a:p>
            <a:r>
              <a:rPr lang="en-US" dirty="0" smtClean="0"/>
              <a:t>Multiple Regression</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04900707"/>
              </p:ext>
            </p:extLst>
          </p:nvPr>
        </p:nvGraphicFramePr>
        <p:xfrm>
          <a:off x="893065" y="1565782"/>
          <a:ext cx="5506041" cy="2774021"/>
        </p:xfrm>
        <a:graphic>
          <a:graphicData uri="http://schemas.openxmlformats.org/drawingml/2006/table">
            <a:tbl>
              <a:tblPr firstRow="1" bandRow="1">
                <a:tableStyleId>{5C22544A-7EE6-4342-B048-85BDC9FD1C3A}</a:tableStyleId>
              </a:tblPr>
              <a:tblGrid>
                <a:gridCol w="1086425"/>
                <a:gridCol w="1104904"/>
                <a:gridCol w="1104904"/>
                <a:gridCol w="1104904"/>
                <a:gridCol w="1104904"/>
              </a:tblGrid>
              <a:tr h="348899">
                <a:tc>
                  <a:txBody>
                    <a:bodyPr/>
                    <a:lstStyle/>
                    <a:p>
                      <a:endParaRPr lang="en-US" sz="1600" dirty="0"/>
                    </a:p>
                  </a:txBody>
                  <a:tcPr/>
                </a:tc>
                <a:tc>
                  <a:txBody>
                    <a:bodyPr/>
                    <a:lstStyle/>
                    <a:p>
                      <a:endParaRPr lang="en-US" sz="1600"/>
                    </a:p>
                  </a:txBody>
                  <a:tcPr/>
                </a:tc>
                <a:tc>
                  <a:txBody>
                    <a:bodyPr/>
                    <a:lstStyle/>
                    <a:p>
                      <a:endParaRPr lang="en-US" sz="1600"/>
                    </a:p>
                  </a:txBody>
                  <a:tcPr/>
                </a:tc>
                <a:tc>
                  <a:txBody>
                    <a:bodyPr/>
                    <a:lstStyle/>
                    <a:p>
                      <a:endParaRPr lang="en-US" sz="1600"/>
                    </a:p>
                  </a:txBody>
                  <a:tcPr/>
                </a:tc>
                <a:tc>
                  <a:txBody>
                    <a:bodyPr/>
                    <a:lstStyle/>
                    <a:p>
                      <a:endParaRPr lang="en-US" sz="1600"/>
                    </a:p>
                  </a:txBody>
                  <a:tcPr/>
                </a:tc>
              </a:tr>
              <a:tr h="404187">
                <a:tc>
                  <a:txBody>
                    <a:bodyPr/>
                    <a:lstStyle/>
                    <a:p>
                      <a:pPr marL="0" marR="0">
                        <a:lnSpc>
                          <a:spcPct val="150000"/>
                        </a:lnSpc>
                        <a:spcBef>
                          <a:spcPts val="0"/>
                        </a:spcBef>
                        <a:spcAft>
                          <a:spcPts val="0"/>
                        </a:spcAft>
                      </a:pPr>
                      <a:r>
                        <a:rPr lang="en-GB" sz="1600" dirty="0">
                          <a:solidFill>
                            <a:srgbClr val="0000FF"/>
                          </a:solidFill>
                          <a:effectLst/>
                          <a:latin typeface="Cambria"/>
                          <a:ea typeface="Cambria"/>
                          <a:cs typeface="Times New Roman"/>
                        </a:rPr>
                        <a:t>GHQ SD</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.48</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solidFill>
                            <a:srgbClr val="0000FF"/>
                          </a:solidFill>
                          <a:effectLst/>
                          <a:latin typeface="Cambria"/>
                          <a:ea typeface="Cambria"/>
                          <a:cs typeface="Times New Roman"/>
                        </a:rPr>
                        <a:t>.07</a:t>
                      </a:r>
                      <a:endParaRPr lang="en-US" sz="160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solidFill>
                            <a:srgbClr val="0000FF"/>
                          </a:solidFill>
                          <a:effectLst/>
                          <a:latin typeface="Cambria"/>
                          <a:ea typeface="Cambria"/>
                          <a:cs typeface="Times New Roman"/>
                        </a:rPr>
                        <a:t>.31</a:t>
                      </a:r>
                      <a:endParaRPr lang="en-US" sz="160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&lt;.001</a:t>
                      </a:r>
                      <a:endParaRPr lang="en-US" sz="1600" dirty="0">
                        <a:solidFill>
                          <a:srgbClr val="0000FF"/>
                        </a:solidFill>
                        <a:effectLst/>
                        <a:latin typeface="Cambria"/>
                        <a:ea typeface="ＭＳ 明朝"/>
                        <a:cs typeface="Times New Roman"/>
                      </a:endParaRPr>
                    </a:p>
                  </a:txBody>
                  <a:tcPr marL="68580" marR="68580" marT="0" marB="0"/>
                </a:tc>
              </a:tr>
              <a:tr h="404187">
                <a:tc>
                  <a:txBody>
                    <a:bodyPr/>
                    <a:lstStyle/>
                    <a:p>
                      <a:pPr marL="0" marR="0">
                        <a:lnSpc>
                          <a:spcPct val="150000"/>
                        </a:lnSpc>
                        <a:spcBef>
                          <a:spcPts val="0"/>
                        </a:spcBef>
                        <a:spcAft>
                          <a:spcPts val="0"/>
                        </a:spcAft>
                      </a:pPr>
                      <a:r>
                        <a:rPr lang="en-GB" sz="1600">
                          <a:solidFill>
                            <a:srgbClr val="0000FF"/>
                          </a:solidFill>
                          <a:effectLst/>
                          <a:latin typeface="Cambria"/>
                          <a:ea typeface="Cambria"/>
                          <a:cs typeface="Times New Roman"/>
                        </a:rPr>
                        <a:t>GHQ AD</a:t>
                      </a:r>
                      <a:endParaRPr lang="en-US" sz="160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.81</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.12</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solidFill>
                            <a:srgbClr val="0000FF"/>
                          </a:solidFill>
                          <a:effectLst/>
                          <a:latin typeface="Cambria"/>
                          <a:ea typeface="Cambria"/>
                          <a:cs typeface="Times New Roman"/>
                        </a:rPr>
                        <a:t>.35</a:t>
                      </a:r>
                      <a:endParaRPr lang="en-US" sz="160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&lt;.001</a:t>
                      </a:r>
                      <a:endParaRPr lang="en-US" sz="1600" dirty="0">
                        <a:solidFill>
                          <a:srgbClr val="0000FF"/>
                        </a:solidFill>
                        <a:effectLst/>
                        <a:latin typeface="Cambria"/>
                        <a:ea typeface="ＭＳ 明朝"/>
                        <a:cs typeface="Times New Roman"/>
                      </a:endParaRPr>
                    </a:p>
                  </a:txBody>
                  <a:tcPr marL="68580" marR="68580" marT="0" marB="0"/>
                </a:tc>
              </a:tr>
              <a:tr h="404187">
                <a:tc>
                  <a:txBody>
                    <a:bodyPr/>
                    <a:lstStyle/>
                    <a:p>
                      <a:pPr marL="0" marR="0">
                        <a:lnSpc>
                          <a:spcPct val="150000"/>
                        </a:lnSpc>
                        <a:spcBef>
                          <a:spcPts val="0"/>
                        </a:spcBef>
                        <a:spcAft>
                          <a:spcPts val="0"/>
                        </a:spcAft>
                      </a:pPr>
                      <a:r>
                        <a:rPr lang="en-GB" sz="1600">
                          <a:solidFill>
                            <a:srgbClr val="0000FF"/>
                          </a:solidFill>
                          <a:effectLst/>
                          <a:latin typeface="Cambria"/>
                          <a:ea typeface="Cambria"/>
                          <a:cs typeface="Times New Roman"/>
                        </a:rPr>
                        <a:t>GHQ LC</a:t>
                      </a:r>
                      <a:endParaRPr lang="en-US" sz="160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.55</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.20</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.15</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.006</a:t>
                      </a:r>
                      <a:endParaRPr lang="en-US" sz="1600" dirty="0">
                        <a:solidFill>
                          <a:srgbClr val="0000FF"/>
                        </a:solidFill>
                        <a:effectLst/>
                        <a:latin typeface="Cambria"/>
                        <a:ea typeface="ＭＳ 明朝"/>
                        <a:cs typeface="Times New Roman"/>
                      </a:endParaRPr>
                    </a:p>
                  </a:txBody>
                  <a:tcPr marL="68580" marR="68580" marT="0" marB="0"/>
                </a:tc>
              </a:tr>
              <a:tr h="404187">
                <a:tc>
                  <a:txBody>
                    <a:bodyPr/>
                    <a:lstStyle/>
                    <a:p>
                      <a:pPr marL="0" marR="0">
                        <a:lnSpc>
                          <a:spcPct val="150000"/>
                        </a:lnSpc>
                        <a:spcBef>
                          <a:spcPts val="0"/>
                        </a:spcBef>
                        <a:spcAft>
                          <a:spcPts val="0"/>
                        </a:spcAft>
                      </a:pPr>
                      <a:r>
                        <a:rPr lang="en-GB" sz="1600">
                          <a:effectLst/>
                          <a:latin typeface="Cambria"/>
                          <a:ea typeface="Cambria"/>
                          <a:cs typeface="Times New Roman"/>
                        </a:rPr>
                        <a:t>BC EF</a:t>
                      </a:r>
                      <a:endParaRPr lang="en-US" sz="160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effectLst/>
                          <a:latin typeface="Cambria"/>
                          <a:ea typeface="Cambria"/>
                          <a:cs typeface="Times New Roman"/>
                        </a:rPr>
                        <a:t>-.07</a:t>
                      </a:r>
                      <a:endParaRPr lang="en-US" sz="160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effectLst/>
                          <a:latin typeface="Cambria"/>
                          <a:ea typeface="Cambria"/>
                          <a:cs typeface="Times New Roman"/>
                        </a:rPr>
                        <a:t>.06</a:t>
                      </a:r>
                      <a:endParaRPr lang="en-US" sz="1600" dirty="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effectLst/>
                          <a:latin typeface="Cambria"/>
                          <a:ea typeface="Cambria"/>
                          <a:cs typeface="Times New Roman"/>
                        </a:rPr>
                        <a:t>-.06</a:t>
                      </a:r>
                      <a:endParaRPr lang="en-US" sz="1600" dirty="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effectLst/>
                          <a:latin typeface="Cambria"/>
                          <a:ea typeface="Cambria"/>
                          <a:cs typeface="Times New Roman"/>
                        </a:rPr>
                        <a:t>.29</a:t>
                      </a:r>
                      <a:endParaRPr lang="en-US" sz="1600">
                        <a:effectLst/>
                        <a:latin typeface="Cambria"/>
                        <a:ea typeface="ＭＳ 明朝"/>
                        <a:cs typeface="Times New Roman"/>
                      </a:endParaRPr>
                    </a:p>
                  </a:txBody>
                  <a:tcPr marL="68580" marR="68580" marT="0" marB="0"/>
                </a:tc>
              </a:tr>
              <a:tr h="404187">
                <a:tc>
                  <a:txBody>
                    <a:bodyPr/>
                    <a:lstStyle/>
                    <a:p>
                      <a:pPr marL="0" marR="0">
                        <a:lnSpc>
                          <a:spcPct val="150000"/>
                        </a:lnSpc>
                        <a:spcBef>
                          <a:spcPts val="0"/>
                        </a:spcBef>
                        <a:spcAft>
                          <a:spcPts val="0"/>
                        </a:spcAft>
                      </a:pPr>
                      <a:r>
                        <a:rPr lang="en-GB" sz="1600">
                          <a:effectLst/>
                          <a:latin typeface="Cambria"/>
                          <a:ea typeface="Cambria"/>
                          <a:cs typeface="Times New Roman"/>
                        </a:rPr>
                        <a:t>BC PF</a:t>
                      </a:r>
                      <a:endParaRPr lang="en-US" sz="160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effectLst/>
                          <a:latin typeface="Cambria"/>
                          <a:ea typeface="Cambria"/>
                          <a:cs typeface="Times New Roman"/>
                        </a:rPr>
                        <a:t>.06</a:t>
                      </a:r>
                      <a:endParaRPr lang="en-US" sz="1600" dirty="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a:effectLst/>
                          <a:latin typeface="Cambria"/>
                          <a:ea typeface="Cambria"/>
                          <a:cs typeface="Times New Roman"/>
                        </a:rPr>
                        <a:t>.10</a:t>
                      </a:r>
                      <a:endParaRPr lang="en-US" sz="160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effectLst/>
                          <a:latin typeface="Cambria"/>
                          <a:ea typeface="Cambria"/>
                          <a:cs typeface="Times New Roman"/>
                        </a:rPr>
                        <a:t>.04</a:t>
                      </a:r>
                      <a:endParaRPr lang="en-US" sz="1600" dirty="0">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effectLst/>
                          <a:latin typeface="Cambria"/>
                          <a:ea typeface="Cambria"/>
                          <a:cs typeface="Times New Roman"/>
                        </a:rPr>
                        <a:t>.54</a:t>
                      </a:r>
                      <a:endParaRPr lang="en-US" sz="1600" dirty="0">
                        <a:effectLst/>
                        <a:latin typeface="Cambria"/>
                        <a:ea typeface="ＭＳ 明朝"/>
                        <a:cs typeface="Times New Roman"/>
                      </a:endParaRPr>
                    </a:p>
                  </a:txBody>
                  <a:tcPr marL="68580" marR="68580" marT="0" marB="0"/>
                </a:tc>
              </a:tr>
              <a:tr h="404187">
                <a:tc>
                  <a:txBody>
                    <a:bodyPr/>
                    <a:lstStyle/>
                    <a:p>
                      <a:pPr marL="0" marR="0">
                        <a:lnSpc>
                          <a:spcPct val="150000"/>
                        </a:lnSpc>
                        <a:spcBef>
                          <a:spcPts val="0"/>
                        </a:spcBef>
                        <a:spcAft>
                          <a:spcPts val="0"/>
                        </a:spcAft>
                      </a:pPr>
                      <a:r>
                        <a:rPr lang="en-GB" sz="1600" dirty="0">
                          <a:solidFill>
                            <a:srgbClr val="0000FF"/>
                          </a:solidFill>
                          <a:effectLst/>
                          <a:latin typeface="Cambria"/>
                          <a:ea typeface="Cambria"/>
                          <a:cs typeface="Times New Roman"/>
                        </a:rPr>
                        <a:t>BC DS</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.20</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.05</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.19</a:t>
                      </a:r>
                      <a:endParaRPr lang="en-US" sz="1600" dirty="0">
                        <a:solidFill>
                          <a:srgbClr val="0000FF"/>
                        </a:solidFill>
                        <a:effectLst/>
                        <a:latin typeface="Cambria"/>
                        <a:ea typeface="ＭＳ 明朝"/>
                        <a:cs typeface="Times New Roman"/>
                      </a:endParaRPr>
                    </a:p>
                  </a:txBody>
                  <a:tcPr marL="68580" marR="68580" marT="0" marB="0"/>
                </a:tc>
                <a:tc>
                  <a:txBody>
                    <a:bodyPr/>
                    <a:lstStyle/>
                    <a:p>
                      <a:pPr marL="0" marR="0" algn="ctr">
                        <a:lnSpc>
                          <a:spcPct val="150000"/>
                        </a:lnSpc>
                        <a:spcBef>
                          <a:spcPts val="0"/>
                        </a:spcBef>
                        <a:spcAft>
                          <a:spcPts val="0"/>
                        </a:spcAft>
                      </a:pPr>
                      <a:r>
                        <a:rPr lang="en-GB" sz="1600" dirty="0">
                          <a:solidFill>
                            <a:srgbClr val="0000FF"/>
                          </a:solidFill>
                          <a:effectLst/>
                          <a:latin typeface="Cambria"/>
                          <a:ea typeface="Cambria"/>
                          <a:cs typeface="Times New Roman"/>
                        </a:rPr>
                        <a:t>&lt;.001</a:t>
                      </a:r>
                      <a:endParaRPr lang="en-US" sz="1600" dirty="0">
                        <a:solidFill>
                          <a:srgbClr val="0000FF"/>
                        </a:solidFill>
                        <a:effectLst/>
                        <a:latin typeface="Cambria"/>
                        <a:ea typeface="ＭＳ 明朝"/>
                        <a:cs typeface="Times New Roman"/>
                      </a:endParaRPr>
                    </a:p>
                  </a:txBody>
                  <a:tcPr marL="68580" marR="68580" marT="0" marB="0"/>
                </a:tc>
              </a:tr>
            </a:tbl>
          </a:graphicData>
        </a:graphic>
      </p:graphicFrame>
      <p:sp>
        <p:nvSpPr>
          <p:cNvPr id="4" name="Content Placeholder 3"/>
          <p:cNvSpPr>
            <a:spLocks noGrp="1"/>
          </p:cNvSpPr>
          <p:nvPr>
            <p:ph sz="half" idx="2"/>
          </p:nvPr>
        </p:nvSpPr>
        <p:spPr>
          <a:xfrm>
            <a:off x="893066" y="4901052"/>
            <a:ext cx="7488934" cy="1488173"/>
          </a:xfrm>
        </p:spPr>
        <p:txBody>
          <a:bodyPr>
            <a:normAutofit fontScale="92500"/>
          </a:bodyPr>
          <a:lstStyle/>
          <a:p>
            <a:r>
              <a:rPr lang="en-GB" b="0" dirty="0"/>
              <a:t>A significant model emerged: </a:t>
            </a:r>
            <a:r>
              <a:rPr lang="en-GB" b="0" i="1" dirty="0"/>
              <a:t>F</a:t>
            </a:r>
            <a:r>
              <a:rPr lang="en-GB" b="0" dirty="0"/>
              <a:t>(6,359) = 58.97, </a:t>
            </a:r>
            <a:r>
              <a:rPr lang="en-GB" b="0" i="1" dirty="0"/>
              <a:t>p</a:t>
            </a:r>
            <a:r>
              <a:rPr lang="en-GB" b="0" dirty="0"/>
              <a:t>&lt;.001. The model explains 49% of the variance in perceived stress (adjusted R</a:t>
            </a:r>
            <a:r>
              <a:rPr lang="en-GB" b="0" baseline="30000" dirty="0"/>
              <a:t>2</a:t>
            </a:r>
            <a:r>
              <a:rPr lang="en-GB" b="0" dirty="0"/>
              <a:t> =.49). </a:t>
            </a:r>
            <a:endParaRPr lang="en-US" b="0" dirty="0"/>
          </a:p>
        </p:txBody>
      </p:sp>
    </p:spTree>
    <p:extLst>
      <p:ext uri="{BB962C8B-B14F-4D97-AF65-F5344CB8AC3E}">
        <p14:creationId xmlns:p14="http://schemas.microsoft.com/office/powerpoint/2010/main" val="24434179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Mediation Analysis</a:t>
            </a:r>
            <a:endParaRPr lang="en-US" dirty="0"/>
          </a:p>
        </p:txBody>
      </p:sp>
      <p:sp>
        <p:nvSpPr>
          <p:cNvPr id="3" name="Content Placeholder 2"/>
          <p:cNvSpPr>
            <a:spLocks noGrp="1"/>
          </p:cNvSpPr>
          <p:nvPr>
            <p:ph idx="1"/>
          </p:nvPr>
        </p:nvSpPr>
        <p:spPr/>
        <p:txBody>
          <a:bodyPr/>
          <a:lstStyle/>
          <a:p>
            <a:endParaRPr lang="en-GB" dirty="0" smtClean="0"/>
          </a:p>
          <a:p>
            <a:endParaRPr lang="en-GB" dirty="0"/>
          </a:p>
          <a:p>
            <a:r>
              <a:rPr lang="en-GB" b="0" dirty="0" smtClean="0"/>
              <a:t>The </a:t>
            </a:r>
            <a:r>
              <a:rPr lang="en-GB" b="0" dirty="0"/>
              <a:t>relationship between dysfunctional coping strategies </a:t>
            </a:r>
            <a:r>
              <a:rPr lang="en-GB" b="0" i="1" dirty="0"/>
              <a:t>(Brief COPE-28)</a:t>
            </a:r>
            <a:r>
              <a:rPr lang="en-GB" b="0" dirty="0"/>
              <a:t> and perceived distress </a:t>
            </a:r>
            <a:r>
              <a:rPr lang="en-GB" b="0" i="1" dirty="0"/>
              <a:t>(PSS-10</a:t>
            </a:r>
            <a:r>
              <a:rPr lang="en-GB" b="0" i="1" dirty="0" smtClean="0"/>
              <a:t>)</a:t>
            </a:r>
            <a:r>
              <a:rPr lang="en-GB" b="0" dirty="0" smtClean="0"/>
              <a:t> was mediated </a:t>
            </a:r>
            <a:r>
              <a:rPr lang="en-GB" b="0" dirty="0"/>
              <a:t>by all subscales of psychological health </a:t>
            </a:r>
            <a:r>
              <a:rPr lang="en-GB" b="0" i="1" dirty="0"/>
              <a:t>(GHQ-12),</a:t>
            </a:r>
            <a:r>
              <a:rPr lang="en-GB" b="0" dirty="0"/>
              <a:t> which remained true even after controlling for </a:t>
            </a:r>
            <a:r>
              <a:rPr lang="en-GB" b="0" dirty="0" smtClean="0"/>
              <a:t>country.</a:t>
            </a:r>
            <a:r>
              <a:rPr lang="en-US" b="0" dirty="0" smtClean="0"/>
              <a:t> </a:t>
            </a:r>
            <a:endParaRPr lang="en-US" b="0" dirty="0"/>
          </a:p>
        </p:txBody>
      </p:sp>
    </p:spTree>
    <p:extLst>
      <p:ext uri="{BB962C8B-B14F-4D97-AF65-F5344CB8AC3E}">
        <p14:creationId xmlns:p14="http://schemas.microsoft.com/office/powerpoint/2010/main" val="55368305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1117168"/>
          </a:xfrm>
        </p:spPr>
        <p:txBody>
          <a:bodyPr>
            <a:normAutofit/>
          </a:bodyPr>
          <a:lstStyle/>
          <a:p>
            <a:r>
              <a:rPr lang="en-US" sz="2800" dirty="0" smtClean="0"/>
              <a:t>Comparing Indi </a:t>
            </a:r>
            <a:r>
              <a:rPr lang="en-US" sz="2800" dirty="0" err="1" smtClean="0"/>
              <a:t>vs</a:t>
            </a:r>
            <a:r>
              <a:rPr lang="en-US" sz="2800" dirty="0" smtClean="0"/>
              <a:t> Collectivistic cultures</a:t>
            </a:r>
            <a:endParaRPr lang="en-US" sz="28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01473617"/>
              </p:ext>
            </p:extLst>
          </p:nvPr>
        </p:nvGraphicFramePr>
        <p:xfrm>
          <a:off x="952231" y="1713728"/>
          <a:ext cx="6445580" cy="2305521"/>
        </p:xfrm>
        <a:graphic>
          <a:graphicData uri="http://schemas.openxmlformats.org/drawingml/2006/table">
            <a:tbl>
              <a:tblPr firstRow="1" bandRow="1">
                <a:tableStyleId>{5C22544A-7EE6-4342-B048-85BDC9FD1C3A}</a:tableStyleId>
              </a:tblPr>
              <a:tblGrid>
                <a:gridCol w="1611395"/>
                <a:gridCol w="1611395"/>
                <a:gridCol w="1611395"/>
                <a:gridCol w="1611395"/>
              </a:tblGrid>
              <a:tr h="655193">
                <a:tc>
                  <a:txBody>
                    <a:bodyPr/>
                    <a:lstStyle/>
                    <a:p>
                      <a:r>
                        <a:rPr lang="en-US" sz="1200" dirty="0" smtClean="0">
                          <a:latin typeface="Times New Roman"/>
                          <a:cs typeface="Times New Roman"/>
                        </a:rPr>
                        <a:t>Measure</a:t>
                      </a:r>
                      <a:endParaRPr lang="en-US" sz="1200" dirty="0">
                        <a:latin typeface="Times New Roman"/>
                        <a:cs typeface="Times New Roman"/>
                      </a:endParaRPr>
                    </a:p>
                  </a:txBody>
                  <a:tcPr/>
                </a:tc>
                <a:tc>
                  <a:txBody>
                    <a:bodyPr/>
                    <a:lstStyle/>
                    <a:p>
                      <a:pPr marL="0" marR="0" algn="ctr">
                        <a:lnSpc>
                          <a:spcPct val="150000"/>
                        </a:lnSpc>
                        <a:spcBef>
                          <a:spcPts val="0"/>
                        </a:spcBef>
                        <a:spcAft>
                          <a:spcPts val="0"/>
                        </a:spcAft>
                      </a:pPr>
                      <a:r>
                        <a:rPr lang="en-GB" sz="1200" kern="100" dirty="0" err="1">
                          <a:effectLst/>
                          <a:latin typeface="Times New Roman"/>
                          <a:ea typeface="SimSun"/>
                        </a:rPr>
                        <a:t>Ind</a:t>
                      </a:r>
                      <a:r>
                        <a:rPr lang="en-GB" sz="1200" kern="100" dirty="0">
                          <a:effectLst/>
                          <a:latin typeface="Times New Roman"/>
                          <a:ea typeface="SimSun"/>
                        </a:rPr>
                        <a:t> Mean (SD)</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Coll Mean (SD)</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Independent samples t-test statistic</a:t>
                      </a:r>
                      <a:endParaRPr lang="en-US" sz="1200" kern="100">
                        <a:effectLst/>
                        <a:latin typeface="Times New Roman"/>
                        <a:ea typeface="SimSun"/>
                      </a:endParaRPr>
                    </a:p>
                  </a:txBody>
                  <a:tcPr marL="68580" marR="68580" marT="0" marB="0"/>
                </a:tc>
              </a:tr>
              <a:tr h="412582">
                <a:tc>
                  <a:txBody>
                    <a:bodyPr/>
                    <a:lstStyle/>
                    <a:p>
                      <a:pPr marL="0" marR="0">
                        <a:lnSpc>
                          <a:spcPct val="150000"/>
                        </a:lnSpc>
                        <a:spcBef>
                          <a:spcPts val="0"/>
                        </a:spcBef>
                        <a:spcAft>
                          <a:spcPts val="0"/>
                        </a:spcAft>
                      </a:pPr>
                      <a:r>
                        <a:rPr lang="en-GB" sz="1200" kern="100" dirty="0">
                          <a:effectLst/>
                          <a:latin typeface="Times New Roman"/>
                          <a:ea typeface="SimSun"/>
                        </a:rPr>
                        <a:t>PSS</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2.29 (.66)</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2.02 (.52)</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i="1" kern="100" dirty="0">
                          <a:effectLst/>
                          <a:latin typeface="Times New Roman"/>
                          <a:ea typeface="SimSun"/>
                        </a:rPr>
                        <a:t>t</a:t>
                      </a:r>
                      <a:r>
                        <a:rPr lang="en-GB" sz="1200" kern="100" dirty="0">
                          <a:effectLst/>
                          <a:latin typeface="Times New Roman"/>
                          <a:ea typeface="SimSun"/>
                        </a:rPr>
                        <a:t>(224) = 4.58, </a:t>
                      </a:r>
                      <a:r>
                        <a:rPr lang="en-GB" sz="1200" i="1" kern="100" dirty="0">
                          <a:effectLst/>
                          <a:latin typeface="Times New Roman"/>
                          <a:ea typeface="SimSun"/>
                        </a:rPr>
                        <a:t>p</a:t>
                      </a:r>
                      <a:r>
                        <a:rPr lang="en-GB" sz="1200" kern="100" dirty="0">
                          <a:effectLst/>
                          <a:latin typeface="Times New Roman"/>
                          <a:ea typeface="SimSun"/>
                        </a:rPr>
                        <a:t>&lt;.</a:t>
                      </a:r>
                      <a:r>
                        <a:rPr lang="en-GB" sz="1200" kern="100" dirty="0" smtClean="0">
                          <a:effectLst/>
                          <a:latin typeface="Times New Roman"/>
                          <a:ea typeface="SimSun"/>
                        </a:rPr>
                        <a:t>001</a:t>
                      </a:r>
                      <a:endParaRPr lang="en-US" sz="1200" kern="100" dirty="0">
                        <a:effectLst/>
                        <a:latin typeface="Times New Roman"/>
                        <a:ea typeface="SimSun"/>
                      </a:endParaRPr>
                    </a:p>
                  </a:txBody>
                  <a:tcPr marL="68580" marR="68580" marT="0" marB="0"/>
                </a:tc>
              </a:tr>
              <a:tr h="412582">
                <a:tc>
                  <a:txBody>
                    <a:bodyPr/>
                    <a:lstStyle/>
                    <a:p>
                      <a:pPr marL="0" marR="0">
                        <a:lnSpc>
                          <a:spcPct val="150000"/>
                        </a:lnSpc>
                        <a:spcBef>
                          <a:spcPts val="0"/>
                        </a:spcBef>
                        <a:spcAft>
                          <a:spcPts val="0"/>
                        </a:spcAft>
                      </a:pPr>
                      <a:r>
                        <a:rPr lang="en-GB" sz="1200" kern="100" dirty="0">
                          <a:effectLst/>
                          <a:latin typeface="Times New Roman"/>
                          <a:ea typeface="SimSun"/>
                        </a:rPr>
                        <a:t>GHQ SD</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2.12 (.54)</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rPr>
                        <a:t>1.50 (.63)</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i="1" kern="100" dirty="0">
                          <a:effectLst/>
                          <a:latin typeface="Times New Roman"/>
                          <a:ea typeface="SimSun"/>
                        </a:rPr>
                        <a:t>t</a:t>
                      </a:r>
                      <a:r>
                        <a:rPr lang="en-GB" sz="1200" kern="100" dirty="0">
                          <a:effectLst/>
                          <a:latin typeface="Times New Roman"/>
                          <a:ea typeface="SimSun"/>
                        </a:rPr>
                        <a:t>(331) = 9.47, </a:t>
                      </a:r>
                      <a:r>
                        <a:rPr lang="en-GB" sz="1200" i="1" kern="100" dirty="0">
                          <a:effectLst/>
                          <a:latin typeface="Times New Roman"/>
                          <a:ea typeface="SimSun"/>
                        </a:rPr>
                        <a:t>p</a:t>
                      </a:r>
                      <a:r>
                        <a:rPr lang="en-GB" sz="1200" kern="100" dirty="0">
                          <a:effectLst/>
                          <a:latin typeface="Times New Roman"/>
                          <a:ea typeface="SimSun"/>
                        </a:rPr>
                        <a:t>&lt;.001</a:t>
                      </a:r>
                      <a:endParaRPr lang="en-US" sz="1200" kern="100" dirty="0">
                        <a:effectLst/>
                        <a:latin typeface="Times New Roman"/>
                        <a:ea typeface="SimSun"/>
                      </a:endParaRPr>
                    </a:p>
                  </a:txBody>
                  <a:tcPr marL="68580" marR="68580" marT="0" marB="0"/>
                </a:tc>
              </a:tr>
              <a:tr h="412582">
                <a:tc>
                  <a:txBody>
                    <a:bodyPr/>
                    <a:lstStyle/>
                    <a:p>
                      <a:pPr marL="0" marR="0">
                        <a:lnSpc>
                          <a:spcPct val="150000"/>
                        </a:lnSpc>
                        <a:spcBef>
                          <a:spcPts val="0"/>
                        </a:spcBef>
                        <a:spcAft>
                          <a:spcPts val="0"/>
                        </a:spcAft>
                      </a:pPr>
                      <a:r>
                        <a:rPr lang="en-GB" sz="1200" kern="100">
                          <a:effectLst/>
                          <a:latin typeface="Times New Roman"/>
                          <a:ea typeface="SimSun"/>
                        </a:rPr>
                        <a:t>GHQ AD</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rPr>
                        <a:t>1.60 (.64)</a:t>
                      </a:r>
                      <a:endParaRPr lang="en-US" sz="1200" kern="10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rPr>
                        <a:t>1.32 (.66)</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i="1" kern="100">
                          <a:effectLst/>
                          <a:latin typeface="Times New Roman"/>
                          <a:ea typeface="SimSun"/>
                        </a:rPr>
                        <a:t>t</a:t>
                      </a:r>
                      <a:r>
                        <a:rPr lang="en-GB" sz="1200" kern="100">
                          <a:effectLst/>
                          <a:latin typeface="Times New Roman"/>
                          <a:ea typeface="SimSun"/>
                        </a:rPr>
                        <a:t>(331) = 3.90, </a:t>
                      </a:r>
                      <a:r>
                        <a:rPr lang="en-GB" sz="1200" i="1" kern="100">
                          <a:effectLst/>
                          <a:latin typeface="Times New Roman"/>
                          <a:ea typeface="SimSun"/>
                        </a:rPr>
                        <a:t>p</a:t>
                      </a:r>
                      <a:r>
                        <a:rPr lang="en-GB" sz="1200" kern="100">
                          <a:effectLst/>
                          <a:latin typeface="Times New Roman"/>
                          <a:ea typeface="SimSun"/>
                        </a:rPr>
                        <a:t>&lt;.001</a:t>
                      </a:r>
                      <a:endParaRPr lang="en-US" sz="1200" kern="100">
                        <a:effectLst/>
                        <a:latin typeface="Times New Roman"/>
                        <a:ea typeface="SimSun"/>
                      </a:endParaRPr>
                    </a:p>
                  </a:txBody>
                  <a:tcPr marL="68580" marR="68580" marT="0" marB="0"/>
                </a:tc>
              </a:tr>
              <a:tr h="412582">
                <a:tc>
                  <a:txBody>
                    <a:bodyPr/>
                    <a:lstStyle/>
                    <a:p>
                      <a:pPr marL="0" marR="0">
                        <a:lnSpc>
                          <a:spcPct val="150000"/>
                        </a:lnSpc>
                        <a:spcBef>
                          <a:spcPts val="0"/>
                        </a:spcBef>
                        <a:spcAft>
                          <a:spcPts val="0"/>
                        </a:spcAft>
                      </a:pPr>
                      <a:r>
                        <a:rPr lang="en-GB" sz="1200" kern="100" dirty="0">
                          <a:effectLst/>
                          <a:latin typeface="Times New Roman"/>
                          <a:ea typeface="SimSun"/>
                        </a:rPr>
                        <a:t>GHQ LC</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rPr>
                        <a:t>1.45 (.83)</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rPr>
                        <a:t>1.19 (.84)</a:t>
                      </a:r>
                      <a:endParaRPr lang="en-US" sz="1200" kern="100" dirty="0">
                        <a:effectLst/>
                        <a:latin typeface="Times New Roman"/>
                        <a:ea typeface="SimSun"/>
                      </a:endParaRPr>
                    </a:p>
                  </a:txBody>
                  <a:tcPr marL="68580" marR="68580" marT="0" marB="0"/>
                </a:tc>
                <a:tc>
                  <a:txBody>
                    <a:bodyPr/>
                    <a:lstStyle/>
                    <a:p>
                      <a:pPr marL="0" marR="0" algn="ctr">
                        <a:lnSpc>
                          <a:spcPct val="150000"/>
                        </a:lnSpc>
                        <a:spcBef>
                          <a:spcPts val="0"/>
                        </a:spcBef>
                        <a:spcAft>
                          <a:spcPts val="0"/>
                        </a:spcAft>
                      </a:pPr>
                      <a:r>
                        <a:rPr lang="en-GB" sz="1200" i="1" kern="100" dirty="0">
                          <a:effectLst/>
                          <a:latin typeface="Times New Roman"/>
                          <a:ea typeface="SimSun"/>
                        </a:rPr>
                        <a:t>t</a:t>
                      </a:r>
                      <a:r>
                        <a:rPr lang="en-GB" sz="1200" kern="100" dirty="0">
                          <a:effectLst/>
                          <a:latin typeface="Times New Roman"/>
                          <a:ea typeface="SimSun"/>
                        </a:rPr>
                        <a:t>(331) = 2.82, </a:t>
                      </a:r>
                      <a:r>
                        <a:rPr lang="en-GB" sz="1200" i="1" kern="100" dirty="0">
                          <a:effectLst/>
                          <a:latin typeface="Times New Roman"/>
                          <a:ea typeface="SimSun"/>
                        </a:rPr>
                        <a:t>p</a:t>
                      </a:r>
                      <a:r>
                        <a:rPr lang="en-GB" sz="1200" kern="100" dirty="0">
                          <a:effectLst/>
                          <a:latin typeface="Times New Roman"/>
                          <a:ea typeface="SimSun"/>
                        </a:rPr>
                        <a:t>=.005</a:t>
                      </a:r>
                      <a:endParaRPr lang="en-US" sz="1200" kern="100" dirty="0">
                        <a:effectLst/>
                        <a:latin typeface="Times New Roman"/>
                        <a:ea typeface="SimSun"/>
                      </a:endParaRPr>
                    </a:p>
                  </a:txBody>
                  <a:tcPr marL="68580" marR="68580" marT="0" marB="0"/>
                </a:tc>
              </a:tr>
            </a:tbl>
          </a:graphicData>
        </a:graphic>
      </p:graphicFrame>
      <p:sp>
        <p:nvSpPr>
          <p:cNvPr id="4" name="Content Placeholder 3"/>
          <p:cNvSpPr>
            <a:spLocks noGrp="1"/>
          </p:cNvSpPr>
          <p:nvPr>
            <p:ph sz="half" idx="2"/>
          </p:nvPr>
        </p:nvSpPr>
        <p:spPr>
          <a:xfrm>
            <a:off x="789100" y="4894610"/>
            <a:ext cx="7592900" cy="1206154"/>
          </a:xfrm>
        </p:spPr>
        <p:txBody>
          <a:bodyPr>
            <a:normAutofit fontScale="77500" lnSpcReduction="20000"/>
          </a:bodyPr>
          <a:lstStyle/>
          <a:p>
            <a:r>
              <a:rPr lang="en-GB" b="0" dirty="0" smtClean="0"/>
              <a:t>Mean difference </a:t>
            </a:r>
            <a:r>
              <a:rPr lang="en-GB" b="0" dirty="0"/>
              <a:t>of both perceived stress and psychological health among students from individualistic cultures/countries were higher than collectivistic </a:t>
            </a:r>
            <a:r>
              <a:rPr lang="en-GB" b="0" dirty="0" smtClean="0"/>
              <a:t>cultures. </a:t>
            </a:r>
            <a:endParaRPr lang="en-US" b="0" dirty="0"/>
          </a:p>
        </p:txBody>
      </p:sp>
    </p:spTree>
    <p:extLst>
      <p:ext uri="{BB962C8B-B14F-4D97-AF65-F5344CB8AC3E}">
        <p14:creationId xmlns:p14="http://schemas.microsoft.com/office/powerpoint/2010/main" val="37608141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1030865"/>
          </a:xfrm>
        </p:spPr>
        <p:txBody>
          <a:bodyPr/>
          <a:lstStyle/>
          <a:p>
            <a:r>
              <a:rPr lang="en-US" dirty="0" err="1" smtClean="0"/>
              <a:t>Cont</a:t>
            </a:r>
            <a:r>
              <a:rPr lang="en-US" dirty="0" smtClean="0"/>
              <a:t>’</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577094577"/>
              </p:ext>
            </p:extLst>
          </p:nvPr>
        </p:nvGraphicFramePr>
        <p:xfrm>
          <a:off x="998702" y="1886333"/>
          <a:ext cx="7126560" cy="2243877"/>
        </p:xfrm>
        <a:graphic>
          <a:graphicData uri="http://schemas.openxmlformats.org/drawingml/2006/table">
            <a:tbl>
              <a:tblPr firstRow="1" bandRow="1">
                <a:tableStyleId>{5C22544A-7EE6-4342-B048-85BDC9FD1C3A}</a:tableStyleId>
              </a:tblPr>
              <a:tblGrid>
                <a:gridCol w="1781640"/>
                <a:gridCol w="1781640"/>
                <a:gridCol w="1781640"/>
                <a:gridCol w="1781640"/>
              </a:tblGrid>
              <a:tr h="897549">
                <a:tc>
                  <a:txBody>
                    <a:bodyPr/>
                    <a:lstStyle/>
                    <a:p>
                      <a:r>
                        <a:rPr lang="en-US" sz="1200" b="1" dirty="0" smtClean="0">
                          <a:latin typeface="Times New Roman"/>
                          <a:cs typeface="Times New Roman"/>
                        </a:rPr>
                        <a:t>Measures</a:t>
                      </a:r>
                      <a:endParaRPr lang="en-US" sz="1200" b="1" dirty="0">
                        <a:latin typeface="Times New Roman"/>
                        <a:cs typeface="Times New Roman"/>
                      </a:endParaRPr>
                    </a:p>
                  </a:txBody>
                  <a:tcPr/>
                </a:tc>
                <a:tc>
                  <a:txBody>
                    <a:bodyPr/>
                    <a:lstStyle/>
                    <a:p>
                      <a:pPr marL="0" marR="0" algn="ctr">
                        <a:lnSpc>
                          <a:spcPct val="150000"/>
                        </a:lnSpc>
                        <a:spcBef>
                          <a:spcPts val="0"/>
                        </a:spcBef>
                        <a:spcAft>
                          <a:spcPts val="0"/>
                        </a:spcAft>
                      </a:pPr>
                      <a:r>
                        <a:rPr lang="en-GB" sz="1200" kern="100" dirty="0" err="1">
                          <a:effectLst/>
                          <a:latin typeface="Times New Roman"/>
                          <a:ea typeface="SimSun"/>
                          <a:cs typeface="Times New Roman"/>
                        </a:rPr>
                        <a:t>Ind</a:t>
                      </a:r>
                      <a:r>
                        <a:rPr lang="en-GB" sz="1200" kern="100" dirty="0">
                          <a:effectLst/>
                          <a:latin typeface="Times New Roman"/>
                          <a:ea typeface="SimSun"/>
                          <a:cs typeface="Times New Roman"/>
                        </a:rPr>
                        <a:t> Mean (SD)</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cs typeface="Times New Roman"/>
                        </a:rPr>
                        <a:t>Coll Mean (SD)</a:t>
                      </a:r>
                      <a:endParaRPr lang="en-US" sz="1200" kern="10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cs typeface="Times New Roman"/>
                        </a:rPr>
                        <a:t>Independent samples t-test statistic</a:t>
                      </a:r>
                      <a:endParaRPr lang="en-US" sz="1200" kern="100" dirty="0">
                        <a:effectLst/>
                        <a:latin typeface="Times New Roman"/>
                        <a:ea typeface="SimSun"/>
                        <a:cs typeface="Times New Roman"/>
                      </a:endParaRPr>
                    </a:p>
                  </a:txBody>
                  <a:tcPr marL="68580" marR="68580" marT="0" marB="0"/>
                </a:tc>
              </a:tr>
              <a:tr h="448776">
                <a:tc>
                  <a:txBody>
                    <a:bodyPr/>
                    <a:lstStyle/>
                    <a:p>
                      <a:pPr marL="0" marR="0">
                        <a:lnSpc>
                          <a:spcPct val="150000"/>
                        </a:lnSpc>
                        <a:spcBef>
                          <a:spcPts val="0"/>
                        </a:spcBef>
                        <a:spcAft>
                          <a:spcPts val="0"/>
                        </a:spcAft>
                      </a:pPr>
                      <a:r>
                        <a:rPr lang="en-GB" sz="1200" kern="100" dirty="0">
                          <a:effectLst/>
                          <a:latin typeface="Times New Roman"/>
                          <a:ea typeface="SimSun"/>
                          <a:cs typeface="Times New Roman"/>
                        </a:rPr>
                        <a:t>BC EF</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cs typeface="Times New Roman"/>
                        </a:rPr>
                        <a:t>1.16 (.50)</a:t>
                      </a:r>
                      <a:endParaRPr lang="en-US" sz="1200" kern="10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cs typeface="Times New Roman"/>
                        </a:rPr>
                        <a:t>1.68 (.59)</a:t>
                      </a:r>
                      <a:endParaRPr lang="en-US" sz="1200" kern="10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i="1" kern="100" dirty="0">
                          <a:effectLst/>
                          <a:latin typeface="Times New Roman"/>
                          <a:ea typeface="SimSun"/>
                          <a:cs typeface="Times New Roman"/>
                        </a:rPr>
                        <a:t>t</a:t>
                      </a:r>
                      <a:r>
                        <a:rPr lang="en-GB" sz="1200" kern="100" dirty="0">
                          <a:effectLst/>
                          <a:latin typeface="Times New Roman"/>
                          <a:ea typeface="SimSun"/>
                          <a:cs typeface="Times New Roman"/>
                        </a:rPr>
                        <a:t>(317) = 10.31, </a:t>
                      </a:r>
                      <a:r>
                        <a:rPr lang="en-GB" sz="1200" i="1" kern="100" dirty="0">
                          <a:effectLst/>
                          <a:latin typeface="Times New Roman"/>
                          <a:ea typeface="SimSun"/>
                          <a:cs typeface="Times New Roman"/>
                        </a:rPr>
                        <a:t>p</a:t>
                      </a:r>
                      <a:r>
                        <a:rPr lang="en-GB" sz="1200" kern="100" dirty="0">
                          <a:effectLst/>
                          <a:latin typeface="Times New Roman"/>
                          <a:ea typeface="SimSun"/>
                          <a:cs typeface="Times New Roman"/>
                        </a:rPr>
                        <a:t>&lt;.</a:t>
                      </a:r>
                      <a:r>
                        <a:rPr lang="en-GB" sz="1200" kern="100" dirty="0" smtClean="0">
                          <a:effectLst/>
                          <a:latin typeface="Times New Roman"/>
                          <a:ea typeface="SimSun"/>
                          <a:cs typeface="Times New Roman"/>
                        </a:rPr>
                        <a:t>001</a:t>
                      </a:r>
                      <a:endParaRPr lang="en-US" sz="1200" kern="100" dirty="0">
                        <a:effectLst/>
                        <a:latin typeface="Times New Roman"/>
                        <a:ea typeface="SimSun"/>
                        <a:cs typeface="Times New Roman"/>
                      </a:endParaRPr>
                    </a:p>
                  </a:txBody>
                  <a:tcPr marL="68580" marR="68580" marT="0" marB="0"/>
                </a:tc>
              </a:tr>
              <a:tr h="448776">
                <a:tc>
                  <a:txBody>
                    <a:bodyPr/>
                    <a:lstStyle/>
                    <a:p>
                      <a:pPr marL="0" marR="0">
                        <a:lnSpc>
                          <a:spcPct val="150000"/>
                        </a:lnSpc>
                        <a:spcBef>
                          <a:spcPts val="0"/>
                        </a:spcBef>
                        <a:spcAft>
                          <a:spcPts val="0"/>
                        </a:spcAft>
                      </a:pPr>
                      <a:r>
                        <a:rPr lang="en-GB" sz="1200" kern="100" dirty="0">
                          <a:effectLst/>
                          <a:latin typeface="Times New Roman"/>
                          <a:ea typeface="SimSun"/>
                          <a:cs typeface="Times New Roman"/>
                        </a:rPr>
                        <a:t>BC PF</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cs typeface="Times New Roman"/>
                        </a:rPr>
                        <a:t>1.09 (.60)</a:t>
                      </a:r>
                      <a:endParaRPr lang="en-US" sz="1200" kern="10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a:effectLst/>
                          <a:latin typeface="Times New Roman"/>
                          <a:ea typeface="SimSun"/>
                          <a:cs typeface="Times New Roman"/>
                        </a:rPr>
                        <a:t>1.64 (.61)</a:t>
                      </a:r>
                      <a:endParaRPr lang="en-US" sz="1200" kern="10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i="1" kern="100">
                          <a:effectLst/>
                          <a:latin typeface="Times New Roman"/>
                          <a:ea typeface="SimSun"/>
                          <a:cs typeface="Times New Roman"/>
                        </a:rPr>
                        <a:t>t</a:t>
                      </a:r>
                      <a:r>
                        <a:rPr lang="en-GB" sz="1200" kern="100">
                          <a:effectLst/>
                          <a:latin typeface="Times New Roman"/>
                          <a:ea typeface="SimSun"/>
                          <a:cs typeface="Times New Roman"/>
                        </a:rPr>
                        <a:t>(566) = 9.67, </a:t>
                      </a:r>
                      <a:r>
                        <a:rPr lang="en-GB" sz="1200" i="1" kern="100">
                          <a:effectLst/>
                          <a:latin typeface="Times New Roman"/>
                          <a:ea typeface="SimSun"/>
                          <a:cs typeface="Times New Roman"/>
                        </a:rPr>
                        <a:t>p</a:t>
                      </a:r>
                      <a:r>
                        <a:rPr lang="en-GB" sz="1200" kern="100">
                          <a:effectLst/>
                          <a:latin typeface="Times New Roman"/>
                          <a:ea typeface="SimSun"/>
                          <a:cs typeface="Times New Roman"/>
                        </a:rPr>
                        <a:t>&lt;.001</a:t>
                      </a:r>
                      <a:endParaRPr lang="en-US" sz="1200" kern="100">
                        <a:effectLst/>
                        <a:latin typeface="Times New Roman"/>
                        <a:ea typeface="SimSun"/>
                        <a:cs typeface="Times New Roman"/>
                      </a:endParaRPr>
                    </a:p>
                  </a:txBody>
                  <a:tcPr marL="68580" marR="68580" marT="0" marB="0"/>
                </a:tc>
              </a:tr>
              <a:tr h="448776">
                <a:tc>
                  <a:txBody>
                    <a:bodyPr/>
                    <a:lstStyle/>
                    <a:p>
                      <a:pPr marL="0" marR="0">
                        <a:lnSpc>
                          <a:spcPct val="150000"/>
                        </a:lnSpc>
                        <a:spcBef>
                          <a:spcPts val="0"/>
                        </a:spcBef>
                        <a:spcAft>
                          <a:spcPts val="0"/>
                        </a:spcAft>
                      </a:pPr>
                      <a:r>
                        <a:rPr lang="en-GB" sz="1200" kern="100" dirty="0">
                          <a:effectLst/>
                          <a:latin typeface="Times New Roman"/>
                          <a:ea typeface="SimSun"/>
                          <a:cs typeface="Times New Roman"/>
                        </a:rPr>
                        <a:t>BC DS</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cs typeface="Times New Roman"/>
                        </a:rPr>
                        <a:t>0.82 (.46)</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kern="100" dirty="0">
                          <a:effectLst/>
                          <a:latin typeface="Times New Roman"/>
                          <a:ea typeface="SimSun"/>
                          <a:cs typeface="Times New Roman"/>
                        </a:rPr>
                        <a:t>1.08 (.50)</a:t>
                      </a:r>
                      <a:endParaRPr lang="en-US" sz="1200" kern="100" dirty="0">
                        <a:effectLst/>
                        <a:latin typeface="Times New Roman"/>
                        <a:ea typeface="SimSun"/>
                        <a:cs typeface="Times New Roman"/>
                      </a:endParaRPr>
                    </a:p>
                  </a:txBody>
                  <a:tcPr marL="68580" marR="68580" marT="0" marB="0"/>
                </a:tc>
                <a:tc>
                  <a:txBody>
                    <a:bodyPr/>
                    <a:lstStyle/>
                    <a:p>
                      <a:pPr marL="0" marR="0" algn="ctr">
                        <a:lnSpc>
                          <a:spcPct val="150000"/>
                        </a:lnSpc>
                        <a:spcBef>
                          <a:spcPts val="0"/>
                        </a:spcBef>
                        <a:spcAft>
                          <a:spcPts val="0"/>
                        </a:spcAft>
                      </a:pPr>
                      <a:r>
                        <a:rPr lang="en-GB" sz="1200" i="1" kern="100" dirty="0">
                          <a:effectLst/>
                          <a:latin typeface="Times New Roman"/>
                          <a:ea typeface="SimSun"/>
                          <a:cs typeface="Times New Roman"/>
                        </a:rPr>
                        <a:t>t</a:t>
                      </a:r>
                      <a:r>
                        <a:rPr lang="en-GB" sz="1200" kern="100" dirty="0">
                          <a:effectLst/>
                          <a:latin typeface="Times New Roman"/>
                          <a:ea typeface="SimSun"/>
                          <a:cs typeface="Times New Roman"/>
                        </a:rPr>
                        <a:t>(566) = 5.68, </a:t>
                      </a:r>
                      <a:r>
                        <a:rPr lang="en-GB" sz="1200" i="1" kern="100" dirty="0">
                          <a:effectLst/>
                          <a:latin typeface="Times New Roman"/>
                          <a:ea typeface="SimSun"/>
                          <a:cs typeface="Times New Roman"/>
                        </a:rPr>
                        <a:t>p</a:t>
                      </a:r>
                      <a:r>
                        <a:rPr lang="en-GB" sz="1200" kern="100" dirty="0">
                          <a:effectLst/>
                          <a:latin typeface="Times New Roman"/>
                          <a:ea typeface="SimSun"/>
                          <a:cs typeface="Times New Roman"/>
                        </a:rPr>
                        <a:t>&lt;.</a:t>
                      </a:r>
                      <a:r>
                        <a:rPr lang="en-GB" sz="1200" kern="100" dirty="0" smtClean="0">
                          <a:effectLst/>
                          <a:latin typeface="Times New Roman"/>
                          <a:ea typeface="SimSun"/>
                          <a:cs typeface="Times New Roman"/>
                        </a:rPr>
                        <a:t>001</a:t>
                      </a:r>
                      <a:endParaRPr lang="en-US" sz="1200" kern="100" dirty="0">
                        <a:effectLst/>
                        <a:latin typeface="Times New Roman"/>
                        <a:ea typeface="SimSun"/>
                        <a:cs typeface="Times New Roman"/>
                      </a:endParaRPr>
                    </a:p>
                  </a:txBody>
                  <a:tcPr marL="68580" marR="68580" marT="0" marB="0"/>
                </a:tc>
              </a:tr>
            </a:tbl>
          </a:graphicData>
        </a:graphic>
      </p:graphicFrame>
      <p:sp>
        <p:nvSpPr>
          <p:cNvPr id="4" name="Content Placeholder 3"/>
          <p:cNvSpPr>
            <a:spLocks noGrp="1"/>
          </p:cNvSpPr>
          <p:nvPr>
            <p:ph sz="half" idx="2"/>
          </p:nvPr>
        </p:nvSpPr>
        <p:spPr>
          <a:xfrm>
            <a:off x="1528880" y="4894610"/>
            <a:ext cx="6853120" cy="1206154"/>
          </a:xfrm>
        </p:spPr>
        <p:txBody>
          <a:bodyPr>
            <a:normAutofit fontScale="77500" lnSpcReduction="20000"/>
          </a:bodyPr>
          <a:lstStyle/>
          <a:p>
            <a:r>
              <a:rPr lang="en-GB" b="0" dirty="0" smtClean="0"/>
              <a:t>Collectivistic cultures use </a:t>
            </a:r>
            <a:r>
              <a:rPr lang="en-GB" b="0" dirty="0"/>
              <a:t>more emotional-</a:t>
            </a:r>
            <a:r>
              <a:rPr lang="en-GB" b="0" dirty="0" smtClean="0"/>
              <a:t>focused and problem</a:t>
            </a:r>
            <a:r>
              <a:rPr lang="en-GB" b="0" dirty="0"/>
              <a:t>-</a:t>
            </a:r>
            <a:r>
              <a:rPr lang="en-GB" b="0" dirty="0" smtClean="0"/>
              <a:t>focused</a:t>
            </a:r>
            <a:r>
              <a:rPr lang="en-GB" b="0" dirty="0"/>
              <a:t> </a:t>
            </a:r>
            <a:r>
              <a:rPr lang="en-GB" b="0" dirty="0" smtClean="0"/>
              <a:t>coping strategies, they </a:t>
            </a:r>
            <a:r>
              <a:rPr lang="en-GB" b="0" dirty="0"/>
              <a:t>also use more dysfunctional coping strategies compared to individualistic countries. </a:t>
            </a:r>
            <a:endParaRPr lang="en-US" b="0" dirty="0"/>
          </a:p>
        </p:txBody>
      </p:sp>
    </p:spTree>
    <p:extLst>
      <p:ext uri="{BB962C8B-B14F-4D97-AF65-F5344CB8AC3E}">
        <p14:creationId xmlns:p14="http://schemas.microsoft.com/office/powerpoint/2010/main" val="870999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fontScale="70000" lnSpcReduction="20000"/>
          </a:bodyPr>
          <a:lstStyle/>
          <a:p>
            <a:endParaRPr lang="en-US" b="0" dirty="0" smtClean="0"/>
          </a:p>
          <a:p>
            <a:r>
              <a:rPr lang="en-US" b="0" dirty="0"/>
              <a:t>R</a:t>
            </a:r>
            <a:r>
              <a:rPr lang="en-US" b="0" dirty="0" smtClean="0"/>
              <a:t>elationship </a:t>
            </a:r>
            <a:r>
              <a:rPr lang="en-US" b="0" dirty="0"/>
              <a:t>between dysfunctional coping strategies (Brief COPE-28) and perceived distress (PSS-10) was </a:t>
            </a:r>
            <a:r>
              <a:rPr lang="en-US" b="0" dirty="0" smtClean="0"/>
              <a:t>mediated </a:t>
            </a:r>
            <a:r>
              <a:rPr lang="en-US" b="0" dirty="0"/>
              <a:t>by all subscales of psychological health (GHQ-12</a:t>
            </a:r>
            <a:r>
              <a:rPr lang="en-US" b="0" dirty="0" smtClean="0"/>
              <a:t>)—across countries</a:t>
            </a:r>
          </a:p>
          <a:p>
            <a:endParaRPr lang="en-US" b="0" dirty="0"/>
          </a:p>
          <a:p>
            <a:r>
              <a:rPr lang="en-US" b="0" dirty="0"/>
              <a:t>Clinically</a:t>
            </a:r>
            <a:r>
              <a:rPr lang="en-US" b="0" dirty="0" smtClean="0"/>
              <a:t>, if </a:t>
            </a:r>
            <a:r>
              <a:rPr lang="en-US" b="0" dirty="0"/>
              <a:t>we perform interventions to tackle social dysfunction and loss of confidence, it will significantly dampen the effect of pre-existing dysfunctional coping styles on stress levels. </a:t>
            </a:r>
          </a:p>
          <a:p>
            <a:endParaRPr lang="en-US" b="0" dirty="0"/>
          </a:p>
          <a:p>
            <a:r>
              <a:rPr lang="en-US" b="0" dirty="0"/>
              <a:t>Reduction of dysfunctional coping strategies during pandemics is essential as it can reduce depressive symptoms (Pang et al, 2020). </a:t>
            </a:r>
            <a:endParaRPr lang="en-US" b="0" dirty="0" smtClean="0"/>
          </a:p>
          <a:p>
            <a:endParaRPr lang="en-US" b="0" dirty="0" smtClean="0"/>
          </a:p>
          <a:p>
            <a:r>
              <a:rPr lang="en-US" b="0" dirty="0"/>
              <a:t>S</a:t>
            </a:r>
            <a:r>
              <a:rPr lang="en-US" b="0" dirty="0" smtClean="0"/>
              <a:t>creening </a:t>
            </a:r>
            <a:r>
              <a:rPr lang="en-US" b="0" dirty="0"/>
              <a:t>tools can be used to recognize high risk “students with </a:t>
            </a:r>
            <a:r>
              <a:rPr lang="en-US" b="0" dirty="0" smtClean="0"/>
              <a:t>dysfunctional coping skills. </a:t>
            </a:r>
            <a:endParaRPr lang="en-US" b="0" dirty="0"/>
          </a:p>
          <a:p>
            <a:endParaRPr lang="en-US" b="0" dirty="0"/>
          </a:p>
          <a:p>
            <a:endParaRPr lang="en-US" b="0" dirty="0" smtClean="0"/>
          </a:p>
          <a:p>
            <a:r>
              <a:rPr lang="en-US" b="0" dirty="0" smtClean="0"/>
              <a:t>University </a:t>
            </a:r>
            <a:r>
              <a:rPr lang="en-US" b="0" dirty="0"/>
              <a:t>students need additional, timely, crisis-oriented, mental health services and monitoring, which is echoed in extant literature (Liu et al, 2020). </a:t>
            </a:r>
          </a:p>
          <a:p>
            <a:endParaRPr lang="en-US" dirty="0"/>
          </a:p>
          <a:p>
            <a:endParaRPr lang="en-US" dirty="0"/>
          </a:p>
        </p:txBody>
      </p:sp>
    </p:spTree>
    <p:extLst>
      <p:ext uri="{BB962C8B-B14F-4D97-AF65-F5344CB8AC3E}">
        <p14:creationId xmlns:p14="http://schemas.microsoft.com/office/powerpoint/2010/main" val="2610503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960</TotalTime>
  <Words>1097</Words>
  <Application>Microsoft Macintosh PowerPoint</Application>
  <PresentationFormat>On-screen Show (4:3)</PresentationFormat>
  <Paragraphs>151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Essential</vt:lpstr>
      <vt:lpstr>Cross cultural difference in psychological health, perceived stress and coping strategies among university students during covid-19 pandemic</vt:lpstr>
      <vt:lpstr>Objectives</vt:lpstr>
      <vt:lpstr>Measures</vt:lpstr>
      <vt:lpstr>Results</vt:lpstr>
      <vt:lpstr>Multiple Regression</vt:lpstr>
      <vt:lpstr>Mediation Analysis</vt:lpstr>
      <vt:lpstr>Comparing Indi vs Collectivistic cultures</vt:lpstr>
      <vt:lpstr>Cont’</vt:lpstr>
      <vt:lpstr>Discussion</vt:lpstr>
      <vt:lpstr>PowerPoint Presentation</vt:lpstr>
      <vt:lpstr>Cont’</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 cultural difference </dc:title>
  <dc:creator>Shariffah Rahah</dc:creator>
  <cp:lastModifiedBy>Shariffah Rahah</cp:lastModifiedBy>
  <cp:revision>52</cp:revision>
  <dcterms:created xsi:type="dcterms:W3CDTF">2020-06-20T22:38:45Z</dcterms:created>
  <dcterms:modified xsi:type="dcterms:W3CDTF">2020-06-26T00:06:54Z</dcterms:modified>
</cp:coreProperties>
</file>