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3" r:id="rId2"/>
    <p:sldMasterId id="2147483715" r:id="rId3"/>
  </p:sldMasterIdLst>
  <p:sldIdLst>
    <p:sldId id="256" r:id="rId4"/>
    <p:sldId id="257" r:id="rId5"/>
    <p:sldId id="258" r:id="rId6"/>
    <p:sldId id="259" r:id="rId7"/>
    <p:sldId id="261" r:id="rId8"/>
    <p:sldId id="260" r:id="rId9"/>
    <p:sldId id="273" r:id="rId10"/>
    <p:sldId id="264" r:id="rId11"/>
    <p:sldId id="266" r:id="rId12"/>
    <p:sldId id="267" r:id="rId13"/>
    <p:sldId id="268" r:id="rId14"/>
    <p:sldId id="275" r:id="rId15"/>
    <p:sldId id="270" r:id="rId16"/>
    <p:sldId id="271" r:id="rId17"/>
    <p:sldId id="277" r:id="rId18"/>
    <p:sldId id="272" r:id="rId19"/>
    <p:sldId id="278" r:id="rId20"/>
    <p:sldId id="276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9801"/>
    <a:srgbClr val="D6D7D2"/>
    <a:srgbClr val="F05BA5"/>
    <a:srgbClr val="F484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82" d="100"/>
          <a:sy n="82" d="100"/>
        </p:scale>
        <p:origin x="300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553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6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4863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3599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94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3078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940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3805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259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6437C02-0FE9-4694-A7B5-DAA2E7F92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E9C760-6439-437F-BBB1-C3856724A8A8}" type="datetime1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6259E44-CD78-4CC7-8AA4-C4FF8D368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953EE96-960C-45FC-BB52-209ED2441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3DEBBE-1EFA-4D2E-88F5-083B206EF4A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5B76CF5F-968F-45A8-AEA5-27F3EB82A506}"/>
              </a:ext>
            </a:extLst>
          </p:cNvPr>
          <p:cNvGrpSpPr/>
          <p:nvPr userDrawn="1"/>
        </p:nvGrpSpPr>
        <p:grpSpPr>
          <a:xfrm>
            <a:off x="403225" y="101600"/>
            <a:ext cx="11385551" cy="84138"/>
            <a:chOff x="590549" y="101600"/>
            <a:chExt cx="11010901" cy="84138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2E2F3058-070C-4733-A3C5-1161A6E68908}"/>
                </a:ext>
              </a:extLst>
            </p:cNvPr>
            <p:cNvSpPr/>
            <p:nvPr/>
          </p:nvSpPr>
          <p:spPr>
            <a:xfrm>
              <a:off x="590549" y="101600"/>
              <a:ext cx="2520951" cy="8413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A2383C5F-5BA1-4944-B0A2-F6AB14840770}"/>
                </a:ext>
              </a:extLst>
            </p:cNvPr>
            <p:cNvSpPr/>
            <p:nvPr/>
          </p:nvSpPr>
          <p:spPr>
            <a:xfrm>
              <a:off x="3263900" y="101600"/>
              <a:ext cx="8337550" cy="8413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5D34CFA-D7C7-4487-8478-D19DCB6270EB}"/>
              </a:ext>
            </a:extLst>
          </p:cNvPr>
          <p:cNvSpPr/>
          <p:nvPr userDrawn="1"/>
        </p:nvSpPr>
        <p:spPr>
          <a:xfrm>
            <a:off x="0" y="6721475"/>
            <a:ext cx="12192000" cy="1365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51064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60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25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9889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0319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9890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783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1283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06809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83405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56631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2735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95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8659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7799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22221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7270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24066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83092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9737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2748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76176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189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03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0987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8138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1480233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8848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7239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7360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75437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9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445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01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524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654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304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3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5.pn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4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32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492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6598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FC6A714-877F-4FBD-B699-3CAB5AC58871}" type="datetimeFigureOut">
              <a:rPr lang="en-US" smtClean="0"/>
              <a:t>4/3/2020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8FB82-799A-4D68-8BEB-095C5E6DD8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357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  <p:sldLayoutId id="2147483728" r:id="rId13"/>
    <p:sldLayoutId id="2147483729" r:id="rId14"/>
    <p:sldLayoutId id="2147483730" r:id="rId15"/>
    <p:sldLayoutId id="2147483731" r:id="rId16"/>
    <p:sldLayoutId id="214748373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rizkiannisa244@gmail.com" TargetMode="External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223888"/>
            <a:ext cx="9144000" cy="865237"/>
          </a:xfrm>
        </p:spPr>
        <p:txBody>
          <a:bodyPr>
            <a:normAutofit fontScale="90000"/>
          </a:bodyPr>
          <a:lstStyle/>
          <a:p>
            <a:r>
              <a:rPr lang="en-US" sz="4000" b="1" dirty="0" err="1" smtClean="0">
                <a:solidFill>
                  <a:srgbClr val="F05BA5"/>
                </a:solidFill>
              </a:rPr>
              <a:t>Karakteristik</a:t>
            </a:r>
            <a:r>
              <a:rPr lang="en-US" sz="4000" b="1" dirty="0" smtClean="0">
                <a:solidFill>
                  <a:srgbClr val="F05BA5"/>
                </a:solidFill>
              </a:rPr>
              <a:t> PAUD &amp; Performa Guru AUD</a:t>
            </a:r>
            <a:endParaRPr lang="en-US" sz="4000" b="1" dirty="0">
              <a:solidFill>
                <a:srgbClr val="F05BA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83453" y="2351202"/>
            <a:ext cx="5152209" cy="576067"/>
          </a:xfrm>
        </p:spPr>
        <p:txBody>
          <a:bodyPr/>
          <a:lstStyle/>
          <a:p>
            <a:r>
              <a:rPr lang="en-US" dirty="0" err="1" smtClean="0">
                <a:solidFill>
                  <a:srgbClr val="F05BA5"/>
                </a:solidFill>
              </a:rPr>
              <a:t>Siti</a:t>
            </a:r>
            <a:r>
              <a:rPr lang="en-US" dirty="0" smtClean="0">
                <a:solidFill>
                  <a:srgbClr val="F05BA5"/>
                </a:solidFill>
              </a:rPr>
              <a:t> </a:t>
            </a:r>
            <a:r>
              <a:rPr lang="en-US" dirty="0" err="1" smtClean="0">
                <a:solidFill>
                  <a:srgbClr val="F05BA5"/>
                </a:solidFill>
              </a:rPr>
              <a:t>Annisa</a:t>
            </a:r>
            <a:r>
              <a:rPr lang="en-US" dirty="0" smtClean="0">
                <a:solidFill>
                  <a:srgbClr val="F05BA5"/>
                </a:solidFill>
              </a:rPr>
              <a:t> </a:t>
            </a:r>
            <a:r>
              <a:rPr lang="en-US" dirty="0" err="1" smtClean="0">
                <a:solidFill>
                  <a:srgbClr val="F05BA5"/>
                </a:solidFill>
              </a:rPr>
              <a:t>Rizki</a:t>
            </a:r>
            <a:r>
              <a:rPr lang="en-US" dirty="0" smtClean="0">
                <a:solidFill>
                  <a:srgbClr val="F05BA5"/>
                </a:solidFill>
              </a:rPr>
              <a:t>, </a:t>
            </a:r>
            <a:r>
              <a:rPr lang="en-US" dirty="0" err="1" smtClean="0">
                <a:solidFill>
                  <a:srgbClr val="F05BA5"/>
                </a:solidFill>
              </a:rPr>
              <a:t>S.Psi</a:t>
            </a:r>
            <a:r>
              <a:rPr lang="en-US" dirty="0" smtClean="0">
                <a:solidFill>
                  <a:srgbClr val="F05BA5"/>
                </a:solidFill>
              </a:rPr>
              <a:t>, </a:t>
            </a:r>
            <a:r>
              <a:rPr lang="en-US" dirty="0" err="1" smtClean="0">
                <a:solidFill>
                  <a:srgbClr val="F05BA5"/>
                </a:solidFill>
              </a:rPr>
              <a:t>M.psi</a:t>
            </a:r>
            <a:r>
              <a:rPr lang="en-US" dirty="0" smtClean="0">
                <a:solidFill>
                  <a:srgbClr val="F05BA5"/>
                </a:solidFill>
              </a:rPr>
              <a:t>., </a:t>
            </a:r>
            <a:r>
              <a:rPr lang="en-US" dirty="0" err="1" smtClean="0">
                <a:solidFill>
                  <a:srgbClr val="F05BA5"/>
                </a:solidFill>
              </a:rPr>
              <a:t>Psikolog</a:t>
            </a:r>
            <a:endParaRPr lang="en-US" dirty="0">
              <a:solidFill>
                <a:srgbClr val="F05BA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1692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7304548"/>
              </p:ext>
            </p:extLst>
          </p:nvPr>
        </p:nvGraphicFramePr>
        <p:xfrm>
          <a:off x="801858" y="1758461"/>
          <a:ext cx="10747716" cy="4116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8993"/>
                <a:gridCol w="3537041"/>
                <a:gridCol w="4961682"/>
              </a:tblGrid>
              <a:tr h="487082"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 smtClean="0"/>
                        <a:t>Kompetensi</a:t>
                      </a:r>
                      <a:endParaRPr lang="en-US" sz="1500" b="1" dirty="0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smtClean="0"/>
                        <a:t>Sub </a:t>
                      </a:r>
                      <a:r>
                        <a:rPr lang="en-US" sz="1500" b="1" dirty="0" err="1" smtClean="0"/>
                        <a:t>kompetensi</a:t>
                      </a:r>
                      <a:endParaRPr lang="en-US" sz="1500" b="1" dirty="0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b="1" dirty="0" err="1" smtClean="0"/>
                        <a:t>Indikator</a:t>
                      </a:r>
                      <a:endParaRPr lang="en-US" sz="1500" b="1" dirty="0"/>
                    </a:p>
                  </a:txBody>
                  <a:tcPr marL="77801" marR="77801"/>
                </a:tc>
              </a:tr>
              <a:tr h="1707478">
                <a:tc rowSpan="2">
                  <a:txBody>
                    <a:bodyPr/>
                    <a:lstStyle/>
                    <a:p>
                      <a:r>
                        <a:rPr lang="en-US" sz="1500" b="1" dirty="0" smtClean="0"/>
                        <a:t>4. </a:t>
                      </a:r>
                      <a:r>
                        <a:rPr lang="en-US" sz="1500" b="1" dirty="0" err="1" smtClean="0"/>
                        <a:t>Kompetensi</a:t>
                      </a:r>
                      <a:r>
                        <a:rPr lang="en-US" sz="1500" b="1" dirty="0" smtClean="0"/>
                        <a:t> </a:t>
                      </a:r>
                      <a:r>
                        <a:rPr lang="en-US" sz="1500" b="1" dirty="0" err="1" smtClean="0"/>
                        <a:t>sosial</a:t>
                      </a:r>
                      <a:endParaRPr lang="en-US" sz="1500" b="1" dirty="0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Beradaptasi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lingkungan</a:t>
                      </a:r>
                      <a:endParaRPr lang="en-US" sz="1500" dirty="0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Menyesuaikan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diri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teman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sejawat</a:t>
                      </a:r>
                      <a:endParaRPr lang="en-US" sz="15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Menaati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aturan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lembaga</a:t>
                      </a:r>
                      <a:endParaRPr lang="en-US" sz="15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Menyesuaikan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diri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masyarakat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sekitar</a:t>
                      </a:r>
                      <a:endParaRPr lang="en-US" sz="15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Akomodatif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terhadap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anak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didik</a:t>
                      </a:r>
                      <a:r>
                        <a:rPr lang="en-US" sz="1500" dirty="0" smtClean="0"/>
                        <a:t>,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orangtua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teman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sejawat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dari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berbagai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latar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belakang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budaya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sosial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ekonomi</a:t>
                      </a:r>
                      <a:endParaRPr lang="en-US" sz="1500" dirty="0"/>
                    </a:p>
                  </a:txBody>
                  <a:tcPr marL="77801" marR="77801"/>
                </a:tc>
              </a:tr>
              <a:tr h="1921639">
                <a:tc v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r>
                        <a:rPr lang="en-US" sz="1500" dirty="0" err="1" smtClean="0"/>
                        <a:t>Berkomunikasi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secara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efektif</a:t>
                      </a:r>
                      <a:endParaRPr lang="en-US" sz="1500" dirty="0"/>
                    </a:p>
                  </a:txBody>
                  <a:tcPr marL="77801" marR="77801"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Berkomunikasi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secara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empatik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dengan</a:t>
                      </a:r>
                      <a:r>
                        <a:rPr lang="en-US" sz="1500" baseline="0" dirty="0" smtClean="0"/>
                        <a:t> orang </a:t>
                      </a:r>
                      <a:r>
                        <a:rPr lang="en-US" sz="1500" baseline="0" dirty="0" err="1" smtClean="0"/>
                        <a:t>tua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peserta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didik</a:t>
                      </a:r>
                      <a:endParaRPr lang="en-US" sz="15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baseline="0" dirty="0" err="1" smtClean="0"/>
                        <a:t>Berkomunikasi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efektif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dengan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anak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didik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baik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secara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fisik</a:t>
                      </a:r>
                      <a:r>
                        <a:rPr lang="en-US" sz="1500" baseline="0" dirty="0" smtClean="0"/>
                        <a:t>, verbal </a:t>
                      </a:r>
                      <a:r>
                        <a:rPr lang="en-US" sz="1500" baseline="0" dirty="0" err="1" smtClean="0"/>
                        <a:t>maupun</a:t>
                      </a:r>
                      <a:r>
                        <a:rPr lang="en-US" sz="1500" baseline="0" dirty="0" smtClean="0"/>
                        <a:t> nonverbal</a:t>
                      </a:r>
                      <a:endParaRPr lang="en-US" sz="1500" dirty="0"/>
                    </a:p>
                  </a:txBody>
                  <a:tcPr marL="77801" marR="7780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99781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C. GURU CERDAS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9921" y="1715293"/>
            <a:ext cx="8946541" cy="4195481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 smtClean="0"/>
              <a:t>Syarat-syarat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guru </a:t>
            </a:r>
            <a:r>
              <a:rPr lang="en-US" dirty="0" err="1" smtClean="0"/>
              <a:t>cerdas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Mampu </a:t>
            </a:r>
            <a:r>
              <a:rPr lang="en-US" dirty="0" err="1" smtClean="0"/>
              <a:t>menstimulus</a:t>
            </a:r>
            <a:r>
              <a:rPr lang="en-US" dirty="0" smtClean="0"/>
              <a:t> </a:t>
            </a:r>
            <a:r>
              <a:rPr lang="en-US" dirty="0" err="1" smtClean="0"/>
              <a:t>siswanya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(</a:t>
            </a:r>
            <a:r>
              <a:rPr lang="en-US" dirty="0" err="1" smtClean="0"/>
              <a:t>belajar</a:t>
            </a:r>
            <a:r>
              <a:rPr lang="en-US" dirty="0" smtClean="0"/>
              <a:t> = </a:t>
            </a:r>
            <a:r>
              <a:rPr lang="en-US" dirty="0" err="1" smtClean="0"/>
              <a:t>bermain</a:t>
            </a:r>
            <a:r>
              <a:rPr lang="en-US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Mampu </a:t>
            </a:r>
            <a:r>
              <a:rPr lang="en-US" dirty="0" err="1" smtClean="0"/>
              <a:t>memecahkan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siswanya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tepat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siswanya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Mampu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orangtua</a:t>
            </a:r>
            <a:r>
              <a:rPr lang="en-US" dirty="0" smtClean="0"/>
              <a:t> di </a:t>
            </a:r>
            <a:r>
              <a:rPr lang="en-US" dirty="0" err="1" smtClean="0"/>
              <a:t>sekolah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Mampu </a:t>
            </a:r>
            <a:r>
              <a:rPr lang="en-US" dirty="0" err="1" smtClean="0"/>
              <a:t>memahami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unggul</a:t>
            </a:r>
            <a:r>
              <a:rPr lang="en-US" dirty="0" smtClean="0"/>
              <a:t> </a:t>
            </a:r>
            <a:r>
              <a:rPr lang="en-US" dirty="0" err="1" smtClean="0"/>
              <a:t>siswanya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mendesain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r>
              <a:rPr lang="en-US" dirty="0" smtClean="0"/>
              <a:t>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potensi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hayat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Guru yang </a:t>
            </a:r>
            <a:r>
              <a:rPr lang="en-US" dirty="0" err="1" smtClean="0"/>
              <a:t>cerdas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program </a:t>
            </a:r>
            <a:r>
              <a:rPr lang="en-US" dirty="0" err="1" smtClean="0"/>
              <a:t>unggulan</a:t>
            </a:r>
            <a:r>
              <a:rPr lang="en-US" dirty="0" smtClean="0"/>
              <a:t> yang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didiknya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dibelajarkan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Guru yang </a:t>
            </a:r>
            <a:r>
              <a:rPr lang="en-US" dirty="0" err="1" smtClean="0"/>
              <a:t>cerdas</a:t>
            </a:r>
            <a:r>
              <a:rPr lang="en-US" dirty="0" smtClean="0"/>
              <a:t> mampu </a:t>
            </a:r>
            <a:r>
              <a:rPr lang="en-US" dirty="0" err="1" smtClean="0"/>
              <a:t>berbahasa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Guru yang </a:t>
            </a:r>
            <a:r>
              <a:rPr lang="en-US" dirty="0" err="1" smtClean="0"/>
              <a:t>cerdas</a:t>
            </a:r>
            <a:r>
              <a:rPr lang="en-US" dirty="0" smtClean="0"/>
              <a:t> juga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menguasai</a:t>
            </a:r>
            <a:r>
              <a:rPr lang="en-US" dirty="0" smtClean="0"/>
              <a:t> </a:t>
            </a:r>
            <a:r>
              <a:rPr lang="en-US" dirty="0" err="1" smtClean="0"/>
              <a:t>ilmu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teknologi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034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3382602A-57B1-410E-B5D1-B0535D9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7AF3DC-556C-4425-B7BE-71F46A88095B}" type="slidenum">
              <a:rPr lang="en-US" smtClean="0"/>
              <a:t>12</a:t>
            </a:fld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xmlns="" id="{9E085323-653D-46F8-8677-20D3F44F235C}"/>
              </a:ext>
            </a:extLst>
          </p:cNvPr>
          <p:cNvSpPr/>
          <p:nvPr/>
        </p:nvSpPr>
        <p:spPr>
          <a:xfrm>
            <a:off x="1968378" y="1646799"/>
            <a:ext cx="3543300" cy="3543300"/>
          </a:xfrm>
          <a:prstGeom prst="ellipse">
            <a:avLst/>
          </a:prstGeom>
          <a:pattFill prst="ltDnDiag">
            <a:fgClr>
              <a:schemeClr val="bg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/>
              <a:t>Guru yang Excellent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xmlns="" id="{7879994F-6501-42EF-B5EF-C933679F8F60}"/>
              </a:ext>
            </a:extLst>
          </p:cNvPr>
          <p:cNvSpPr/>
          <p:nvPr/>
        </p:nvSpPr>
        <p:spPr>
          <a:xfrm>
            <a:off x="6159260" y="2034728"/>
            <a:ext cx="3140140" cy="1416942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Intentional</a:t>
            </a:r>
            <a:endParaRPr lang="en-US" sz="1400" dirty="0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xmlns="" id="{787DB951-E2DB-49B2-8EA6-180258E76156}"/>
              </a:ext>
            </a:extLst>
          </p:cNvPr>
          <p:cNvSpPr/>
          <p:nvPr/>
        </p:nvSpPr>
        <p:spPr>
          <a:xfrm>
            <a:off x="6049590" y="4031513"/>
            <a:ext cx="3539385" cy="1416942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>
                <a:solidFill>
                  <a:schemeClr val="bg1"/>
                </a:solidFill>
              </a:rPr>
              <a:t>Kreatif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1" name="Freeform 22">
            <a:extLst>
              <a:ext uri="{FF2B5EF4-FFF2-40B4-BE49-F238E27FC236}">
                <a16:creationId xmlns:a16="http://schemas.microsoft.com/office/drawing/2014/main" xmlns="" id="{9E002BE7-E1F2-4C57-BA53-779AF17A323C}"/>
              </a:ext>
            </a:extLst>
          </p:cNvPr>
          <p:cNvSpPr>
            <a:spLocks noEditPoints="1"/>
          </p:cNvSpPr>
          <p:nvPr/>
        </p:nvSpPr>
        <p:spPr bwMode="auto">
          <a:xfrm flipH="1" flipV="1">
            <a:off x="5621348" y="2743199"/>
            <a:ext cx="428242" cy="191295"/>
          </a:xfrm>
          <a:custGeom>
            <a:avLst/>
            <a:gdLst>
              <a:gd name="T0" fmla="*/ 327 w 467"/>
              <a:gd name="T1" fmla="*/ 444 h 467"/>
              <a:gd name="T2" fmla="*/ 353 w 467"/>
              <a:gd name="T3" fmla="*/ 417 h 467"/>
              <a:gd name="T4" fmla="*/ 353 w 467"/>
              <a:gd name="T5" fmla="*/ 378 h 467"/>
              <a:gd name="T6" fmla="*/ 327 w 467"/>
              <a:gd name="T7" fmla="*/ 352 h 467"/>
              <a:gd name="T8" fmla="*/ 225 w 467"/>
              <a:gd name="T9" fmla="*/ 347 h 467"/>
              <a:gd name="T10" fmla="*/ 218 w 467"/>
              <a:gd name="T11" fmla="*/ 339 h 467"/>
              <a:gd name="T12" fmla="*/ 430 w 467"/>
              <a:gd name="T13" fmla="*/ 122 h 467"/>
              <a:gd name="T14" fmla="*/ 443 w 467"/>
              <a:gd name="T15" fmla="*/ 102 h 467"/>
              <a:gd name="T16" fmla="*/ 447 w 467"/>
              <a:gd name="T17" fmla="*/ 80 h 467"/>
              <a:gd name="T18" fmla="*/ 443 w 467"/>
              <a:gd name="T19" fmla="*/ 57 h 467"/>
              <a:gd name="T20" fmla="*/ 430 w 467"/>
              <a:gd name="T21" fmla="*/ 36 h 467"/>
              <a:gd name="T22" fmla="*/ 410 w 467"/>
              <a:gd name="T23" fmla="*/ 23 h 467"/>
              <a:gd name="T24" fmla="*/ 386 w 467"/>
              <a:gd name="T25" fmla="*/ 19 h 467"/>
              <a:gd name="T26" fmla="*/ 364 w 467"/>
              <a:gd name="T27" fmla="*/ 23 h 467"/>
              <a:gd name="T28" fmla="*/ 344 w 467"/>
              <a:gd name="T29" fmla="*/ 36 h 467"/>
              <a:gd name="T30" fmla="*/ 127 w 467"/>
              <a:gd name="T31" fmla="*/ 248 h 467"/>
              <a:gd name="T32" fmla="*/ 119 w 467"/>
              <a:gd name="T33" fmla="*/ 242 h 467"/>
              <a:gd name="T34" fmla="*/ 114 w 467"/>
              <a:gd name="T35" fmla="*/ 120 h 467"/>
              <a:gd name="T36" fmla="*/ 88 w 467"/>
              <a:gd name="T37" fmla="*/ 94 h 467"/>
              <a:gd name="T38" fmla="*/ 49 w 467"/>
              <a:gd name="T39" fmla="*/ 94 h 467"/>
              <a:gd name="T40" fmla="*/ 24 w 467"/>
              <a:gd name="T41" fmla="*/ 120 h 467"/>
              <a:gd name="T42" fmla="*/ 308 w 467"/>
              <a:gd name="T43" fmla="*/ 467 h 467"/>
              <a:gd name="T44" fmla="*/ 0 w 467"/>
              <a:gd name="T45" fmla="*/ 461 h 467"/>
              <a:gd name="T46" fmla="*/ 1 w 467"/>
              <a:gd name="T47" fmla="*/ 125 h 467"/>
              <a:gd name="T48" fmla="*/ 12 w 467"/>
              <a:gd name="T49" fmla="*/ 100 h 467"/>
              <a:gd name="T50" fmla="*/ 30 w 467"/>
              <a:gd name="T51" fmla="*/ 82 h 467"/>
              <a:gd name="T52" fmla="*/ 55 w 467"/>
              <a:gd name="T53" fmla="*/ 71 h 467"/>
              <a:gd name="T54" fmla="*/ 83 w 467"/>
              <a:gd name="T55" fmla="*/ 71 h 467"/>
              <a:gd name="T56" fmla="*/ 108 w 467"/>
              <a:gd name="T57" fmla="*/ 82 h 467"/>
              <a:gd name="T58" fmla="*/ 126 w 467"/>
              <a:gd name="T59" fmla="*/ 100 h 467"/>
              <a:gd name="T60" fmla="*/ 137 w 467"/>
              <a:gd name="T61" fmla="*/ 125 h 467"/>
              <a:gd name="T62" fmla="*/ 330 w 467"/>
              <a:gd name="T63" fmla="*/ 22 h 467"/>
              <a:gd name="T64" fmla="*/ 356 w 467"/>
              <a:gd name="T65" fmla="*/ 5 h 467"/>
              <a:gd name="T66" fmla="*/ 386 w 467"/>
              <a:gd name="T67" fmla="*/ 0 h 467"/>
              <a:gd name="T68" fmla="*/ 418 w 467"/>
              <a:gd name="T69" fmla="*/ 5 h 467"/>
              <a:gd name="T70" fmla="*/ 444 w 467"/>
              <a:gd name="T71" fmla="*/ 22 h 467"/>
              <a:gd name="T72" fmla="*/ 461 w 467"/>
              <a:gd name="T73" fmla="*/ 49 h 467"/>
              <a:gd name="T74" fmla="*/ 467 w 467"/>
              <a:gd name="T75" fmla="*/ 80 h 467"/>
              <a:gd name="T76" fmla="*/ 461 w 467"/>
              <a:gd name="T77" fmla="*/ 110 h 467"/>
              <a:gd name="T78" fmla="*/ 444 w 467"/>
              <a:gd name="T79" fmla="*/ 136 h 467"/>
              <a:gd name="T80" fmla="*/ 322 w 467"/>
              <a:gd name="T81" fmla="*/ 329 h 467"/>
              <a:gd name="T82" fmla="*/ 346 w 467"/>
              <a:gd name="T83" fmla="*/ 340 h 467"/>
              <a:gd name="T84" fmla="*/ 365 w 467"/>
              <a:gd name="T85" fmla="*/ 358 h 467"/>
              <a:gd name="T86" fmla="*/ 376 w 467"/>
              <a:gd name="T87" fmla="*/ 383 h 467"/>
              <a:gd name="T88" fmla="*/ 376 w 467"/>
              <a:gd name="T89" fmla="*/ 411 h 467"/>
              <a:gd name="T90" fmla="*/ 365 w 467"/>
              <a:gd name="T91" fmla="*/ 436 h 467"/>
              <a:gd name="T92" fmla="*/ 346 w 467"/>
              <a:gd name="T93" fmla="*/ 455 h 467"/>
              <a:gd name="T94" fmla="*/ 322 w 467"/>
              <a:gd name="T95" fmla="*/ 465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67" h="467">
                <a:moveTo>
                  <a:pt x="19" y="447"/>
                </a:moveTo>
                <a:lnTo>
                  <a:pt x="308" y="447"/>
                </a:lnTo>
                <a:lnTo>
                  <a:pt x="317" y="446"/>
                </a:lnTo>
                <a:lnTo>
                  <a:pt x="327" y="444"/>
                </a:lnTo>
                <a:lnTo>
                  <a:pt x="335" y="438"/>
                </a:lnTo>
                <a:lnTo>
                  <a:pt x="342" y="433"/>
                </a:lnTo>
                <a:lnTo>
                  <a:pt x="349" y="425"/>
                </a:lnTo>
                <a:lnTo>
                  <a:pt x="353" y="417"/>
                </a:lnTo>
                <a:lnTo>
                  <a:pt x="356" y="407"/>
                </a:lnTo>
                <a:lnTo>
                  <a:pt x="357" y="397"/>
                </a:lnTo>
                <a:lnTo>
                  <a:pt x="356" y="387"/>
                </a:lnTo>
                <a:lnTo>
                  <a:pt x="353" y="378"/>
                </a:lnTo>
                <a:lnTo>
                  <a:pt x="349" y="369"/>
                </a:lnTo>
                <a:lnTo>
                  <a:pt x="342" y="363"/>
                </a:lnTo>
                <a:lnTo>
                  <a:pt x="335" y="356"/>
                </a:lnTo>
                <a:lnTo>
                  <a:pt x="327" y="352"/>
                </a:lnTo>
                <a:lnTo>
                  <a:pt x="317" y="348"/>
                </a:lnTo>
                <a:lnTo>
                  <a:pt x="308" y="347"/>
                </a:lnTo>
                <a:lnTo>
                  <a:pt x="228" y="347"/>
                </a:lnTo>
                <a:lnTo>
                  <a:pt x="225" y="347"/>
                </a:lnTo>
                <a:lnTo>
                  <a:pt x="222" y="346"/>
                </a:lnTo>
                <a:lnTo>
                  <a:pt x="220" y="344"/>
                </a:lnTo>
                <a:lnTo>
                  <a:pt x="219" y="342"/>
                </a:lnTo>
                <a:lnTo>
                  <a:pt x="218" y="339"/>
                </a:lnTo>
                <a:lnTo>
                  <a:pt x="218" y="336"/>
                </a:lnTo>
                <a:lnTo>
                  <a:pt x="219" y="333"/>
                </a:lnTo>
                <a:lnTo>
                  <a:pt x="221" y="330"/>
                </a:lnTo>
                <a:lnTo>
                  <a:pt x="430" y="122"/>
                </a:lnTo>
                <a:lnTo>
                  <a:pt x="434" y="117"/>
                </a:lnTo>
                <a:lnTo>
                  <a:pt x="437" y="113"/>
                </a:lnTo>
                <a:lnTo>
                  <a:pt x="440" y="108"/>
                </a:lnTo>
                <a:lnTo>
                  <a:pt x="443" y="102"/>
                </a:lnTo>
                <a:lnTo>
                  <a:pt x="445" y="97"/>
                </a:lnTo>
                <a:lnTo>
                  <a:pt x="446" y="91"/>
                </a:lnTo>
                <a:lnTo>
                  <a:pt x="447" y="85"/>
                </a:lnTo>
                <a:lnTo>
                  <a:pt x="447" y="80"/>
                </a:lnTo>
                <a:lnTo>
                  <a:pt x="447" y="74"/>
                </a:lnTo>
                <a:lnTo>
                  <a:pt x="446" y="68"/>
                </a:lnTo>
                <a:lnTo>
                  <a:pt x="445" y="62"/>
                </a:lnTo>
                <a:lnTo>
                  <a:pt x="443" y="57"/>
                </a:lnTo>
                <a:lnTo>
                  <a:pt x="440" y="51"/>
                </a:lnTo>
                <a:lnTo>
                  <a:pt x="437" y="46"/>
                </a:lnTo>
                <a:lnTo>
                  <a:pt x="434" y="42"/>
                </a:lnTo>
                <a:lnTo>
                  <a:pt x="430" y="36"/>
                </a:lnTo>
                <a:lnTo>
                  <a:pt x="425" y="33"/>
                </a:lnTo>
                <a:lnTo>
                  <a:pt x="420" y="29"/>
                </a:lnTo>
                <a:lnTo>
                  <a:pt x="416" y="27"/>
                </a:lnTo>
                <a:lnTo>
                  <a:pt x="410" y="23"/>
                </a:lnTo>
                <a:lnTo>
                  <a:pt x="405" y="21"/>
                </a:lnTo>
                <a:lnTo>
                  <a:pt x="398" y="20"/>
                </a:lnTo>
                <a:lnTo>
                  <a:pt x="393" y="19"/>
                </a:lnTo>
                <a:lnTo>
                  <a:pt x="386" y="19"/>
                </a:lnTo>
                <a:lnTo>
                  <a:pt x="381" y="19"/>
                </a:lnTo>
                <a:lnTo>
                  <a:pt x="375" y="20"/>
                </a:lnTo>
                <a:lnTo>
                  <a:pt x="369" y="21"/>
                </a:lnTo>
                <a:lnTo>
                  <a:pt x="364" y="23"/>
                </a:lnTo>
                <a:lnTo>
                  <a:pt x="358" y="27"/>
                </a:lnTo>
                <a:lnTo>
                  <a:pt x="353" y="29"/>
                </a:lnTo>
                <a:lnTo>
                  <a:pt x="349" y="33"/>
                </a:lnTo>
                <a:lnTo>
                  <a:pt x="344" y="36"/>
                </a:lnTo>
                <a:lnTo>
                  <a:pt x="136" y="246"/>
                </a:lnTo>
                <a:lnTo>
                  <a:pt x="134" y="247"/>
                </a:lnTo>
                <a:lnTo>
                  <a:pt x="130" y="248"/>
                </a:lnTo>
                <a:lnTo>
                  <a:pt x="127" y="248"/>
                </a:lnTo>
                <a:lnTo>
                  <a:pt x="125" y="248"/>
                </a:lnTo>
                <a:lnTo>
                  <a:pt x="122" y="246"/>
                </a:lnTo>
                <a:lnTo>
                  <a:pt x="121" y="244"/>
                </a:lnTo>
                <a:lnTo>
                  <a:pt x="119" y="242"/>
                </a:lnTo>
                <a:lnTo>
                  <a:pt x="119" y="238"/>
                </a:lnTo>
                <a:lnTo>
                  <a:pt x="119" y="139"/>
                </a:lnTo>
                <a:lnTo>
                  <a:pt x="117" y="129"/>
                </a:lnTo>
                <a:lnTo>
                  <a:pt x="114" y="120"/>
                </a:lnTo>
                <a:lnTo>
                  <a:pt x="110" y="111"/>
                </a:lnTo>
                <a:lnTo>
                  <a:pt x="105" y="104"/>
                </a:lnTo>
                <a:lnTo>
                  <a:pt x="97" y="98"/>
                </a:lnTo>
                <a:lnTo>
                  <a:pt x="88" y="94"/>
                </a:lnTo>
                <a:lnTo>
                  <a:pt x="79" y="90"/>
                </a:lnTo>
                <a:lnTo>
                  <a:pt x="69" y="89"/>
                </a:lnTo>
                <a:lnTo>
                  <a:pt x="59" y="90"/>
                </a:lnTo>
                <a:lnTo>
                  <a:pt x="49" y="94"/>
                </a:lnTo>
                <a:lnTo>
                  <a:pt x="41" y="98"/>
                </a:lnTo>
                <a:lnTo>
                  <a:pt x="34" y="104"/>
                </a:lnTo>
                <a:lnTo>
                  <a:pt x="28" y="111"/>
                </a:lnTo>
                <a:lnTo>
                  <a:pt x="24" y="120"/>
                </a:lnTo>
                <a:lnTo>
                  <a:pt x="20" y="129"/>
                </a:lnTo>
                <a:lnTo>
                  <a:pt x="19" y="139"/>
                </a:lnTo>
                <a:lnTo>
                  <a:pt x="19" y="447"/>
                </a:lnTo>
                <a:close/>
                <a:moveTo>
                  <a:pt x="308" y="467"/>
                </a:moveTo>
                <a:lnTo>
                  <a:pt x="10" y="467"/>
                </a:lnTo>
                <a:lnTo>
                  <a:pt x="5" y="466"/>
                </a:lnTo>
                <a:lnTo>
                  <a:pt x="2" y="464"/>
                </a:lnTo>
                <a:lnTo>
                  <a:pt x="0" y="461"/>
                </a:lnTo>
                <a:lnTo>
                  <a:pt x="0" y="456"/>
                </a:lnTo>
                <a:lnTo>
                  <a:pt x="0" y="139"/>
                </a:lnTo>
                <a:lnTo>
                  <a:pt x="0" y="131"/>
                </a:lnTo>
                <a:lnTo>
                  <a:pt x="1" y="125"/>
                </a:lnTo>
                <a:lnTo>
                  <a:pt x="3" y="118"/>
                </a:lnTo>
                <a:lnTo>
                  <a:pt x="5" y="112"/>
                </a:lnTo>
                <a:lnTo>
                  <a:pt x="7" y="105"/>
                </a:lnTo>
                <a:lnTo>
                  <a:pt x="12" y="100"/>
                </a:lnTo>
                <a:lnTo>
                  <a:pt x="15" y="95"/>
                </a:lnTo>
                <a:lnTo>
                  <a:pt x="20" y="90"/>
                </a:lnTo>
                <a:lnTo>
                  <a:pt x="25" y="85"/>
                </a:lnTo>
                <a:lnTo>
                  <a:pt x="30" y="82"/>
                </a:lnTo>
                <a:lnTo>
                  <a:pt x="35" y="77"/>
                </a:lnTo>
                <a:lnTo>
                  <a:pt x="42" y="75"/>
                </a:lnTo>
                <a:lnTo>
                  <a:pt x="48" y="73"/>
                </a:lnTo>
                <a:lnTo>
                  <a:pt x="55" y="71"/>
                </a:lnTo>
                <a:lnTo>
                  <a:pt x="62" y="70"/>
                </a:lnTo>
                <a:lnTo>
                  <a:pt x="69" y="70"/>
                </a:lnTo>
                <a:lnTo>
                  <a:pt x="76" y="70"/>
                </a:lnTo>
                <a:lnTo>
                  <a:pt x="83" y="71"/>
                </a:lnTo>
                <a:lnTo>
                  <a:pt x="89" y="73"/>
                </a:lnTo>
                <a:lnTo>
                  <a:pt x="96" y="75"/>
                </a:lnTo>
                <a:lnTo>
                  <a:pt x="102" y="77"/>
                </a:lnTo>
                <a:lnTo>
                  <a:pt x="108" y="82"/>
                </a:lnTo>
                <a:lnTo>
                  <a:pt x="113" y="85"/>
                </a:lnTo>
                <a:lnTo>
                  <a:pt x="119" y="90"/>
                </a:lnTo>
                <a:lnTo>
                  <a:pt x="123" y="95"/>
                </a:lnTo>
                <a:lnTo>
                  <a:pt x="126" y="100"/>
                </a:lnTo>
                <a:lnTo>
                  <a:pt x="130" y="105"/>
                </a:lnTo>
                <a:lnTo>
                  <a:pt x="133" y="112"/>
                </a:lnTo>
                <a:lnTo>
                  <a:pt x="136" y="118"/>
                </a:lnTo>
                <a:lnTo>
                  <a:pt x="137" y="125"/>
                </a:lnTo>
                <a:lnTo>
                  <a:pt x="138" y="132"/>
                </a:lnTo>
                <a:lnTo>
                  <a:pt x="138" y="139"/>
                </a:lnTo>
                <a:lnTo>
                  <a:pt x="138" y="215"/>
                </a:lnTo>
                <a:lnTo>
                  <a:pt x="330" y="22"/>
                </a:lnTo>
                <a:lnTo>
                  <a:pt x="336" y="17"/>
                </a:lnTo>
                <a:lnTo>
                  <a:pt x="342" y="13"/>
                </a:lnTo>
                <a:lnTo>
                  <a:pt x="349" y="8"/>
                </a:lnTo>
                <a:lnTo>
                  <a:pt x="356" y="5"/>
                </a:lnTo>
                <a:lnTo>
                  <a:pt x="364" y="3"/>
                </a:lnTo>
                <a:lnTo>
                  <a:pt x="371" y="1"/>
                </a:lnTo>
                <a:lnTo>
                  <a:pt x="379" y="0"/>
                </a:lnTo>
                <a:lnTo>
                  <a:pt x="386" y="0"/>
                </a:lnTo>
                <a:lnTo>
                  <a:pt x="395" y="0"/>
                </a:lnTo>
                <a:lnTo>
                  <a:pt x="403" y="1"/>
                </a:lnTo>
                <a:lnTo>
                  <a:pt x="410" y="3"/>
                </a:lnTo>
                <a:lnTo>
                  <a:pt x="418" y="5"/>
                </a:lnTo>
                <a:lnTo>
                  <a:pt x="424" y="8"/>
                </a:lnTo>
                <a:lnTo>
                  <a:pt x="431" y="13"/>
                </a:lnTo>
                <a:lnTo>
                  <a:pt x="437" y="17"/>
                </a:lnTo>
                <a:lnTo>
                  <a:pt x="444" y="22"/>
                </a:lnTo>
                <a:lnTo>
                  <a:pt x="449" y="29"/>
                </a:lnTo>
                <a:lnTo>
                  <a:pt x="453" y="35"/>
                </a:lnTo>
                <a:lnTo>
                  <a:pt x="458" y="42"/>
                </a:lnTo>
                <a:lnTo>
                  <a:pt x="461" y="49"/>
                </a:lnTo>
                <a:lnTo>
                  <a:pt x="463" y="57"/>
                </a:lnTo>
                <a:lnTo>
                  <a:pt x="465" y="64"/>
                </a:lnTo>
                <a:lnTo>
                  <a:pt x="466" y="72"/>
                </a:lnTo>
                <a:lnTo>
                  <a:pt x="467" y="80"/>
                </a:lnTo>
                <a:lnTo>
                  <a:pt x="466" y="87"/>
                </a:lnTo>
                <a:lnTo>
                  <a:pt x="465" y="95"/>
                </a:lnTo>
                <a:lnTo>
                  <a:pt x="463" y="102"/>
                </a:lnTo>
                <a:lnTo>
                  <a:pt x="461" y="110"/>
                </a:lnTo>
                <a:lnTo>
                  <a:pt x="458" y="116"/>
                </a:lnTo>
                <a:lnTo>
                  <a:pt x="453" y="124"/>
                </a:lnTo>
                <a:lnTo>
                  <a:pt x="449" y="130"/>
                </a:lnTo>
                <a:lnTo>
                  <a:pt x="444" y="136"/>
                </a:lnTo>
                <a:lnTo>
                  <a:pt x="251" y="328"/>
                </a:lnTo>
                <a:lnTo>
                  <a:pt x="308" y="328"/>
                </a:lnTo>
                <a:lnTo>
                  <a:pt x="314" y="328"/>
                </a:lnTo>
                <a:lnTo>
                  <a:pt x="322" y="329"/>
                </a:lnTo>
                <a:lnTo>
                  <a:pt x="328" y="331"/>
                </a:lnTo>
                <a:lnTo>
                  <a:pt x="335" y="333"/>
                </a:lnTo>
                <a:lnTo>
                  <a:pt x="340" y="337"/>
                </a:lnTo>
                <a:lnTo>
                  <a:pt x="346" y="340"/>
                </a:lnTo>
                <a:lnTo>
                  <a:pt x="352" y="344"/>
                </a:lnTo>
                <a:lnTo>
                  <a:pt x="356" y="348"/>
                </a:lnTo>
                <a:lnTo>
                  <a:pt x="360" y="353"/>
                </a:lnTo>
                <a:lnTo>
                  <a:pt x="365" y="358"/>
                </a:lnTo>
                <a:lnTo>
                  <a:pt x="368" y="364"/>
                </a:lnTo>
                <a:lnTo>
                  <a:pt x="371" y="370"/>
                </a:lnTo>
                <a:lnTo>
                  <a:pt x="373" y="377"/>
                </a:lnTo>
                <a:lnTo>
                  <a:pt x="376" y="383"/>
                </a:lnTo>
                <a:lnTo>
                  <a:pt x="377" y="391"/>
                </a:lnTo>
                <a:lnTo>
                  <a:pt x="377" y="397"/>
                </a:lnTo>
                <a:lnTo>
                  <a:pt x="377" y="405"/>
                </a:lnTo>
                <a:lnTo>
                  <a:pt x="376" y="411"/>
                </a:lnTo>
                <a:lnTo>
                  <a:pt x="373" y="418"/>
                </a:lnTo>
                <a:lnTo>
                  <a:pt x="371" y="424"/>
                </a:lnTo>
                <a:lnTo>
                  <a:pt x="368" y="431"/>
                </a:lnTo>
                <a:lnTo>
                  <a:pt x="365" y="436"/>
                </a:lnTo>
                <a:lnTo>
                  <a:pt x="360" y="441"/>
                </a:lnTo>
                <a:lnTo>
                  <a:pt x="356" y="447"/>
                </a:lnTo>
                <a:lnTo>
                  <a:pt x="352" y="451"/>
                </a:lnTo>
                <a:lnTo>
                  <a:pt x="346" y="455"/>
                </a:lnTo>
                <a:lnTo>
                  <a:pt x="340" y="459"/>
                </a:lnTo>
                <a:lnTo>
                  <a:pt x="335" y="461"/>
                </a:lnTo>
                <a:lnTo>
                  <a:pt x="328" y="464"/>
                </a:lnTo>
                <a:lnTo>
                  <a:pt x="322" y="465"/>
                </a:lnTo>
                <a:lnTo>
                  <a:pt x="314" y="466"/>
                </a:lnTo>
                <a:lnTo>
                  <a:pt x="308" y="46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Freeform 22">
            <a:extLst>
              <a:ext uri="{FF2B5EF4-FFF2-40B4-BE49-F238E27FC236}">
                <a16:creationId xmlns:a16="http://schemas.microsoft.com/office/drawing/2014/main" xmlns="" id="{1F9426CD-FB49-4CA5-9A67-980E9CF6B6DD}"/>
              </a:ext>
            </a:extLst>
          </p:cNvPr>
          <p:cNvSpPr>
            <a:spLocks noEditPoints="1"/>
          </p:cNvSpPr>
          <p:nvPr/>
        </p:nvSpPr>
        <p:spPr bwMode="auto">
          <a:xfrm flipH="1">
            <a:off x="5476189" y="4419827"/>
            <a:ext cx="290317" cy="320157"/>
          </a:xfrm>
          <a:custGeom>
            <a:avLst/>
            <a:gdLst>
              <a:gd name="T0" fmla="*/ 327 w 467"/>
              <a:gd name="T1" fmla="*/ 444 h 467"/>
              <a:gd name="T2" fmla="*/ 353 w 467"/>
              <a:gd name="T3" fmla="*/ 417 h 467"/>
              <a:gd name="T4" fmla="*/ 353 w 467"/>
              <a:gd name="T5" fmla="*/ 378 h 467"/>
              <a:gd name="T6" fmla="*/ 327 w 467"/>
              <a:gd name="T7" fmla="*/ 352 h 467"/>
              <a:gd name="T8" fmla="*/ 225 w 467"/>
              <a:gd name="T9" fmla="*/ 347 h 467"/>
              <a:gd name="T10" fmla="*/ 218 w 467"/>
              <a:gd name="T11" fmla="*/ 339 h 467"/>
              <a:gd name="T12" fmla="*/ 430 w 467"/>
              <a:gd name="T13" fmla="*/ 122 h 467"/>
              <a:gd name="T14" fmla="*/ 443 w 467"/>
              <a:gd name="T15" fmla="*/ 102 h 467"/>
              <a:gd name="T16" fmla="*/ 447 w 467"/>
              <a:gd name="T17" fmla="*/ 80 h 467"/>
              <a:gd name="T18" fmla="*/ 443 w 467"/>
              <a:gd name="T19" fmla="*/ 57 h 467"/>
              <a:gd name="T20" fmla="*/ 430 w 467"/>
              <a:gd name="T21" fmla="*/ 36 h 467"/>
              <a:gd name="T22" fmla="*/ 410 w 467"/>
              <a:gd name="T23" fmla="*/ 23 h 467"/>
              <a:gd name="T24" fmla="*/ 386 w 467"/>
              <a:gd name="T25" fmla="*/ 19 h 467"/>
              <a:gd name="T26" fmla="*/ 364 w 467"/>
              <a:gd name="T27" fmla="*/ 23 h 467"/>
              <a:gd name="T28" fmla="*/ 344 w 467"/>
              <a:gd name="T29" fmla="*/ 36 h 467"/>
              <a:gd name="T30" fmla="*/ 127 w 467"/>
              <a:gd name="T31" fmla="*/ 248 h 467"/>
              <a:gd name="T32" fmla="*/ 119 w 467"/>
              <a:gd name="T33" fmla="*/ 242 h 467"/>
              <a:gd name="T34" fmla="*/ 114 w 467"/>
              <a:gd name="T35" fmla="*/ 120 h 467"/>
              <a:gd name="T36" fmla="*/ 88 w 467"/>
              <a:gd name="T37" fmla="*/ 94 h 467"/>
              <a:gd name="T38" fmla="*/ 49 w 467"/>
              <a:gd name="T39" fmla="*/ 94 h 467"/>
              <a:gd name="T40" fmla="*/ 24 w 467"/>
              <a:gd name="T41" fmla="*/ 120 h 467"/>
              <a:gd name="T42" fmla="*/ 308 w 467"/>
              <a:gd name="T43" fmla="*/ 467 h 467"/>
              <a:gd name="T44" fmla="*/ 0 w 467"/>
              <a:gd name="T45" fmla="*/ 461 h 467"/>
              <a:gd name="T46" fmla="*/ 1 w 467"/>
              <a:gd name="T47" fmla="*/ 125 h 467"/>
              <a:gd name="T48" fmla="*/ 12 w 467"/>
              <a:gd name="T49" fmla="*/ 100 h 467"/>
              <a:gd name="T50" fmla="*/ 30 w 467"/>
              <a:gd name="T51" fmla="*/ 82 h 467"/>
              <a:gd name="T52" fmla="*/ 55 w 467"/>
              <a:gd name="T53" fmla="*/ 71 h 467"/>
              <a:gd name="T54" fmla="*/ 83 w 467"/>
              <a:gd name="T55" fmla="*/ 71 h 467"/>
              <a:gd name="T56" fmla="*/ 108 w 467"/>
              <a:gd name="T57" fmla="*/ 82 h 467"/>
              <a:gd name="T58" fmla="*/ 126 w 467"/>
              <a:gd name="T59" fmla="*/ 100 h 467"/>
              <a:gd name="T60" fmla="*/ 137 w 467"/>
              <a:gd name="T61" fmla="*/ 125 h 467"/>
              <a:gd name="T62" fmla="*/ 330 w 467"/>
              <a:gd name="T63" fmla="*/ 22 h 467"/>
              <a:gd name="T64" fmla="*/ 356 w 467"/>
              <a:gd name="T65" fmla="*/ 5 h 467"/>
              <a:gd name="T66" fmla="*/ 386 w 467"/>
              <a:gd name="T67" fmla="*/ 0 h 467"/>
              <a:gd name="T68" fmla="*/ 418 w 467"/>
              <a:gd name="T69" fmla="*/ 5 h 467"/>
              <a:gd name="T70" fmla="*/ 444 w 467"/>
              <a:gd name="T71" fmla="*/ 22 h 467"/>
              <a:gd name="T72" fmla="*/ 461 w 467"/>
              <a:gd name="T73" fmla="*/ 49 h 467"/>
              <a:gd name="T74" fmla="*/ 467 w 467"/>
              <a:gd name="T75" fmla="*/ 80 h 467"/>
              <a:gd name="T76" fmla="*/ 461 w 467"/>
              <a:gd name="T77" fmla="*/ 110 h 467"/>
              <a:gd name="T78" fmla="*/ 444 w 467"/>
              <a:gd name="T79" fmla="*/ 136 h 467"/>
              <a:gd name="T80" fmla="*/ 322 w 467"/>
              <a:gd name="T81" fmla="*/ 329 h 467"/>
              <a:gd name="T82" fmla="*/ 346 w 467"/>
              <a:gd name="T83" fmla="*/ 340 h 467"/>
              <a:gd name="T84" fmla="*/ 365 w 467"/>
              <a:gd name="T85" fmla="*/ 358 h 467"/>
              <a:gd name="T86" fmla="*/ 376 w 467"/>
              <a:gd name="T87" fmla="*/ 383 h 467"/>
              <a:gd name="T88" fmla="*/ 376 w 467"/>
              <a:gd name="T89" fmla="*/ 411 h 467"/>
              <a:gd name="T90" fmla="*/ 365 w 467"/>
              <a:gd name="T91" fmla="*/ 436 h 467"/>
              <a:gd name="T92" fmla="*/ 346 w 467"/>
              <a:gd name="T93" fmla="*/ 455 h 467"/>
              <a:gd name="T94" fmla="*/ 322 w 467"/>
              <a:gd name="T95" fmla="*/ 465 h 4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</a:cxnLst>
            <a:rect l="0" t="0" r="r" b="b"/>
            <a:pathLst>
              <a:path w="467" h="467">
                <a:moveTo>
                  <a:pt x="19" y="447"/>
                </a:moveTo>
                <a:lnTo>
                  <a:pt x="308" y="447"/>
                </a:lnTo>
                <a:lnTo>
                  <a:pt x="317" y="446"/>
                </a:lnTo>
                <a:lnTo>
                  <a:pt x="327" y="444"/>
                </a:lnTo>
                <a:lnTo>
                  <a:pt x="335" y="438"/>
                </a:lnTo>
                <a:lnTo>
                  <a:pt x="342" y="433"/>
                </a:lnTo>
                <a:lnTo>
                  <a:pt x="349" y="425"/>
                </a:lnTo>
                <a:lnTo>
                  <a:pt x="353" y="417"/>
                </a:lnTo>
                <a:lnTo>
                  <a:pt x="356" y="407"/>
                </a:lnTo>
                <a:lnTo>
                  <a:pt x="357" y="397"/>
                </a:lnTo>
                <a:lnTo>
                  <a:pt x="356" y="387"/>
                </a:lnTo>
                <a:lnTo>
                  <a:pt x="353" y="378"/>
                </a:lnTo>
                <a:lnTo>
                  <a:pt x="349" y="369"/>
                </a:lnTo>
                <a:lnTo>
                  <a:pt x="342" y="363"/>
                </a:lnTo>
                <a:lnTo>
                  <a:pt x="335" y="356"/>
                </a:lnTo>
                <a:lnTo>
                  <a:pt x="327" y="352"/>
                </a:lnTo>
                <a:lnTo>
                  <a:pt x="317" y="348"/>
                </a:lnTo>
                <a:lnTo>
                  <a:pt x="308" y="347"/>
                </a:lnTo>
                <a:lnTo>
                  <a:pt x="228" y="347"/>
                </a:lnTo>
                <a:lnTo>
                  <a:pt x="225" y="347"/>
                </a:lnTo>
                <a:lnTo>
                  <a:pt x="222" y="346"/>
                </a:lnTo>
                <a:lnTo>
                  <a:pt x="220" y="344"/>
                </a:lnTo>
                <a:lnTo>
                  <a:pt x="219" y="342"/>
                </a:lnTo>
                <a:lnTo>
                  <a:pt x="218" y="339"/>
                </a:lnTo>
                <a:lnTo>
                  <a:pt x="218" y="336"/>
                </a:lnTo>
                <a:lnTo>
                  <a:pt x="219" y="333"/>
                </a:lnTo>
                <a:lnTo>
                  <a:pt x="221" y="330"/>
                </a:lnTo>
                <a:lnTo>
                  <a:pt x="430" y="122"/>
                </a:lnTo>
                <a:lnTo>
                  <a:pt x="434" y="117"/>
                </a:lnTo>
                <a:lnTo>
                  <a:pt x="437" y="113"/>
                </a:lnTo>
                <a:lnTo>
                  <a:pt x="440" y="108"/>
                </a:lnTo>
                <a:lnTo>
                  <a:pt x="443" y="102"/>
                </a:lnTo>
                <a:lnTo>
                  <a:pt x="445" y="97"/>
                </a:lnTo>
                <a:lnTo>
                  <a:pt x="446" y="91"/>
                </a:lnTo>
                <a:lnTo>
                  <a:pt x="447" y="85"/>
                </a:lnTo>
                <a:lnTo>
                  <a:pt x="447" y="80"/>
                </a:lnTo>
                <a:lnTo>
                  <a:pt x="447" y="74"/>
                </a:lnTo>
                <a:lnTo>
                  <a:pt x="446" y="68"/>
                </a:lnTo>
                <a:lnTo>
                  <a:pt x="445" y="62"/>
                </a:lnTo>
                <a:lnTo>
                  <a:pt x="443" y="57"/>
                </a:lnTo>
                <a:lnTo>
                  <a:pt x="440" y="51"/>
                </a:lnTo>
                <a:lnTo>
                  <a:pt x="437" y="46"/>
                </a:lnTo>
                <a:lnTo>
                  <a:pt x="434" y="42"/>
                </a:lnTo>
                <a:lnTo>
                  <a:pt x="430" y="36"/>
                </a:lnTo>
                <a:lnTo>
                  <a:pt x="425" y="33"/>
                </a:lnTo>
                <a:lnTo>
                  <a:pt x="420" y="29"/>
                </a:lnTo>
                <a:lnTo>
                  <a:pt x="416" y="27"/>
                </a:lnTo>
                <a:lnTo>
                  <a:pt x="410" y="23"/>
                </a:lnTo>
                <a:lnTo>
                  <a:pt x="405" y="21"/>
                </a:lnTo>
                <a:lnTo>
                  <a:pt x="398" y="20"/>
                </a:lnTo>
                <a:lnTo>
                  <a:pt x="393" y="19"/>
                </a:lnTo>
                <a:lnTo>
                  <a:pt x="386" y="19"/>
                </a:lnTo>
                <a:lnTo>
                  <a:pt x="381" y="19"/>
                </a:lnTo>
                <a:lnTo>
                  <a:pt x="375" y="20"/>
                </a:lnTo>
                <a:lnTo>
                  <a:pt x="369" y="21"/>
                </a:lnTo>
                <a:lnTo>
                  <a:pt x="364" y="23"/>
                </a:lnTo>
                <a:lnTo>
                  <a:pt x="358" y="27"/>
                </a:lnTo>
                <a:lnTo>
                  <a:pt x="353" y="29"/>
                </a:lnTo>
                <a:lnTo>
                  <a:pt x="349" y="33"/>
                </a:lnTo>
                <a:lnTo>
                  <a:pt x="344" y="36"/>
                </a:lnTo>
                <a:lnTo>
                  <a:pt x="136" y="246"/>
                </a:lnTo>
                <a:lnTo>
                  <a:pt x="134" y="247"/>
                </a:lnTo>
                <a:lnTo>
                  <a:pt x="130" y="248"/>
                </a:lnTo>
                <a:lnTo>
                  <a:pt x="127" y="248"/>
                </a:lnTo>
                <a:lnTo>
                  <a:pt x="125" y="248"/>
                </a:lnTo>
                <a:lnTo>
                  <a:pt x="122" y="246"/>
                </a:lnTo>
                <a:lnTo>
                  <a:pt x="121" y="244"/>
                </a:lnTo>
                <a:lnTo>
                  <a:pt x="119" y="242"/>
                </a:lnTo>
                <a:lnTo>
                  <a:pt x="119" y="238"/>
                </a:lnTo>
                <a:lnTo>
                  <a:pt x="119" y="139"/>
                </a:lnTo>
                <a:lnTo>
                  <a:pt x="117" y="129"/>
                </a:lnTo>
                <a:lnTo>
                  <a:pt x="114" y="120"/>
                </a:lnTo>
                <a:lnTo>
                  <a:pt x="110" y="111"/>
                </a:lnTo>
                <a:lnTo>
                  <a:pt x="105" y="104"/>
                </a:lnTo>
                <a:lnTo>
                  <a:pt x="97" y="98"/>
                </a:lnTo>
                <a:lnTo>
                  <a:pt x="88" y="94"/>
                </a:lnTo>
                <a:lnTo>
                  <a:pt x="79" y="90"/>
                </a:lnTo>
                <a:lnTo>
                  <a:pt x="69" y="89"/>
                </a:lnTo>
                <a:lnTo>
                  <a:pt x="59" y="90"/>
                </a:lnTo>
                <a:lnTo>
                  <a:pt x="49" y="94"/>
                </a:lnTo>
                <a:lnTo>
                  <a:pt x="41" y="98"/>
                </a:lnTo>
                <a:lnTo>
                  <a:pt x="34" y="104"/>
                </a:lnTo>
                <a:lnTo>
                  <a:pt x="28" y="111"/>
                </a:lnTo>
                <a:lnTo>
                  <a:pt x="24" y="120"/>
                </a:lnTo>
                <a:lnTo>
                  <a:pt x="20" y="129"/>
                </a:lnTo>
                <a:lnTo>
                  <a:pt x="19" y="139"/>
                </a:lnTo>
                <a:lnTo>
                  <a:pt x="19" y="447"/>
                </a:lnTo>
                <a:close/>
                <a:moveTo>
                  <a:pt x="308" y="467"/>
                </a:moveTo>
                <a:lnTo>
                  <a:pt x="10" y="467"/>
                </a:lnTo>
                <a:lnTo>
                  <a:pt x="5" y="466"/>
                </a:lnTo>
                <a:lnTo>
                  <a:pt x="2" y="464"/>
                </a:lnTo>
                <a:lnTo>
                  <a:pt x="0" y="461"/>
                </a:lnTo>
                <a:lnTo>
                  <a:pt x="0" y="456"/>
                </a:lnTo>
                <a:lnTo>
                  <a:pt x="0" y="139"/>
                </a:lnTo>
                <a:lnTo>
                  <a:pt x="0" y="131"/>
                </a:lnTo>
                <a:lnTo>
                  <a:pt x="1" y="125"/>
                </a:lnTo>
                <a:lnTo>
                  <a:pt x="3" y="118"/>
                </a:lnTo>
                <a:lnTo>
                  <a:pt x="5" y="112"/>
                </a:lnTo>
                <a:lnTo>
                  <a:pt x="7" y="105"/>
                </a:lnTo>
                <a:lnTo>
                  <a:pt x="12" y="100"/>
                </a:lnTo>
                <a:lnTo>
                  <a:pt x="15" y="95"/>
                </a:lnTo>
                <a:lnTo>
                  <a:pt x="20" y="90"/>
                </a:lnTo>
                <a:lnTo>
                  <a:pt x="25" y="85"/>
                </a:lnTo>
                <a:lnTo>
                  <a:pt x="30" y="82"/>
                </a:lnTo>
                <a:lnTo>
                  <a:pt x="35" y="77"/>
                </a:lnTo>
                <a:lnTo>
                  <a:pt x="42" y="75"/>
                </a:lnTo>
                <a:lnTo>
                  <a:pt x="48" y="73"/>
                </a:lnTo>
                <a:lnTo>
                  <a:pt x="55" y="71"/>
                </a:lnTo>
                <a:lnTo>
                  <a:pt x="62" y="70"/>
                </a:lnTo>
                <a:lnTo>
                  <a:pt x="69" y="70"/>
                </a:lnTo>
                <a:lnTo>
                  <a:pt x="76" y="70"/>
                </a:lnTo>
                <a:lnTo>
                  <a:pt x="83" y="71"/>
                </a:lnTo>
                <a:lnTo>
                  <a:pt x="89" y="73"/>
                </a:lnTo>
                <a:lnTo>
                  <a:pt x="96" y="75"/>
                </a:lnTo>
                <a:lnTo>
                  <a:pt x="102" y="77"/>
                </a:lnTo>
                <a:lnTo>
                  <a:pt x="108" y="82"/>
                </a:lnTo>
                <a:lnTo>
                  <a:pt x="113" y="85"/>
                </a:lnTo>
                <a:lnTo>
                  <a:pt x="119" y="90"/>
                </a:lnTo>
                <a:lnTo>
                  <a:pt x="123" y="95"/>
                </a:lnTo>
                <a:lnTo>
                  <a:pt x="126" y="100"/>
                </a:lnTo>
                <a:lnTo>
                  <a:pt x="130" y="105"/>
                </a:lnTo>
                <a:lnTo>
                  <a:pt x="133" y="112"/>
                </a:lnTo>
                <a:lnTo>
                  <a:pt x="136" y="118"/>
                </a:lnTo>
                <a:lnTo>
                  <a:pt x="137" y="125"/>
                </a:lnTo>
                <a:lnTo>
                  <a:pt x="138" y="132"/>
                </a:lnTo>
                <a:lnTo>
                  <a:pt x="138" y="139"/>
                </a:lnTo>
                <a:lnTo>
                  <a:pt x="138" y="215"/>
                </a:lnTo>
                <a:lnTo>
                  <a:pt x="330" y="22"/>
                </a:lnTo>
                <a:lnTo>
                  <a:pt x="336" y="17"/>
                </a:lnTo>
                <a:lnTo>
                  <a:pt x="342" y="13"/>
                </a:lnTo>
                <a:lnTo>
                  <a:pt x="349" y="8"/>
                </a:lnTo>
                <a:lnTo>
                  <a:pt x="356" y="5"/>
                </a:lnTo>
                <a:lnTo>
                  <a:pt x="364" y="3"/>
                </a:lnTo>
                <a:lnTo>
                  <a:pt x="371" y="1"/>
                </a:lnTo>
                <a:lnTo>
                  <a:pt x="379" y="0"/>
                </a:lnTo>
                <a:lnTo>
                  <a:pt x="386" y="0"/>
                </a:lnTo>
                <a:lnTo>
                  <a:pt x="395" y="0"/>
                </a:lnTo>
                <a:lnTo>
                  <a:pt x="403" y="1"/>
                </a:lnTo>
                <a:lnTo>
                  <a:pt x="410" y="3"/>
                </a:lnTo>
                <a:lnTo>
                  <a:pt x="418" y="5"/>
                </a:lnTo>
                <a:lnTo>
                  <a:pt x="424" y="8"/>
                </a:lnTo>
                <a:lnTo>
                  <a:pt x="431" y="13"/>
                </a:lnTo>
                <a:lnTo>
                  <a:pt x="437" y="17"/>
                </a:lnTo>
                <a:lnTo>
                  <a:pt x="444" y="22"/>
                </a:lnTo>
                <a:lnTo>
                  <a:pt x="449" y="29"/>
                </a:lnTo>
                <a:lnTo>
                  <a:pt x="453" y="35"/>
                </a:lnTo>
                <a:lnTo>
                  <a:pt x="458" y="42"/>
                </a:lnTo>
                <a:lnTo>
                  <a:pt x="461" y="49"/>
                </a:lnTo>
                <a:lnTo>
                  <a:pt x="463" y="57"/>
                </a:lnTo>
                <a:lnTo>
                  <a:pt x="465" y="64"/>
                </a:lnTo>
                <a:lnTo>
                  <a:pt x="466" y="72"/>
                </a:lnTo>
                <a:lnTo>
                  <a:pt x="467" y="80"/>
                </a:lnTo>
                <a:lnTo>
                  <a:pt x="466" y="87"/>
                </a:lnTo>
                <a:lnTo>
                  <a:pt x="465" y="95"/>
                </a:lnTo>
                <a:lnTo>
                  <a:pt x="463" y="102"/>
                </a:lnTo>
                <a:lnTo>
                  <a:pt x="461" y="110"/>
                </a:lnTo>
                <a:lnTo>
                  <a:pt x="458" y="116"/>
                </a:lnTo>
                <a:lnTo>
                  <a:pt x="453" y="124"/>
                </a:lnTo>
                <a:lnTo>
                  <a:pt x="449" y="130"/>
                </a:lnTo>
                <a:lnTo>
                  <a:pt x="444" y="136"/>
                </a:lnTo>
                <a:lnTo>
                  <a:pt x="251" y="328"/>
                </a:lnTo>
                <a:lnTo>
                  <a:pt x="308" y="328"/>
                </a:lnTo>
                <a:lnTo>
                  <a:pt x="314" y="328"/>
                </a:lnTo>
                <a:lnTo>
                  <a:pt x="322" y="329"/>
                </a:lnTo>
                <a:lnTo>
                  <a:pt x="328" y="331"/>
                </a:lnTo>
                <a:lnTo>
                  <a:pt x="335" y="333"/>
                </a:lnTo>
                <a:lnTo>
                  <a:pt x="340" y="337"/>
                </a:lnTo>
                <a:lnTo>
                  <a:pt x="346" y="340"/>
                </a:lnTo>
                <a:lnTo>
                  <a:pt x="352" y="344"/>
                </a:lnTo>
                <a:lnTo>
                  <a:pt x="356" y="348"/>
                </a:lnTo>
                <a:lnTo>
                  <a:pt x="360" y="353"/>
                </a:lnTo>
                <a:lnTo>
                  <a:pt x="365" y="358"/>
                </a:lnTo>
                <a:lnTo>
                  <a:pt x="368" y="364"/>
                </a:lnTo>
                <a:lnTo>
                  <a:pt x="371" y="370"/>
                </a:lnTo>
                <a:lnTo>
                  <a:pt x="373" y="377"/>
                </a:lnTo>
                <a:lnTo>
                  <a:pt x="376" y="383"/>
                </a:lnTo>
                <a:lnTo>
                  <a:pt x="377" y="391"/>
                </a:lnTo>
                <a:lnTo>
                  <a:pt x="377" y="397"/>
                </a:lnTo>
                <a:lnTo>
                  <a:pt x="377" y="405"/>
                </a:lnTo>
                <a:lnTo>
                  <a:pt x="376" y="411"/>
                </a:lnTo>
                <a:lnTo>
                  <a:pt x="373" y="418"/>
                </a:lnTo>
                <a:lnTo>
                  <a:pt x="371" y="424"/>
                </a:lnTo>
                <a:lnTo>
                  <a:pt x="368" y="431"/>
                </a:lnTo>
                <a:lnTo>
                  <a:pt x="365" y="436"/>
                </a:lnTo>
                <a:lnTo>
                  <a:pt x="360" y="441"/>
                </a:lnTo>
                <a:lnTo>
                  <a:pt x="356" y="447"/>
                </a:lnTo>
                <a:lnTo>
                  <a:pt x="352" y="451"/>
                </a:lnTo>
                <a:lnTo>
                  <a:pt x="346" y="455"/>
                </a:lnTo>
                <a:lnTo>
                  <a:pt x="340" y="459"/>
                </a:lnTo>
                <a:lnTo>
                  <a:pt x="335" y="461"/>
                </a:lnTo>
                <a:lnTo>
                  <a:pt x="328" y="464"/>
                </a:lnTo>
                <a:lnTo>
                  <a:pt x="322" y="465"/>
                </a:lnTo>
                <a:lnTo>
                  <a:pt x="314" y="466"/>
                </a:lnTo>
                <a:lnTo>
                  <a:pt x="308" y="467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xmlns="" id="{012184AA-95E7-4BD7-BDFA-05A2FC62FA71}"/>
              </a:ext>
            </a:extLst>
          </p:cNvPr>
          <p:cNvSpPr/>
          <p:nvPr/>
        </p:nvSpPr>
        <p:spPr>
          <a:xfrm>
            <a:off x="2168403" y="1846824"/>
            <a:ext cx="3143250" cy="314325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19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 smtClean="0"/>
              <a:t>Intentional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548640" y="2158696"/>
            <a:ext cx="5413248" cy="3018215"/>
          </a:xfrm>
        </p:spPr>
        <p:txBody>
          <a:bodyPr>
            <a:normAutofit/>
          </a:bodyPr>
          <a:lstStyle/>
          <a:p>
            <a:r>
              <a:rPr lang="en-US" dirty="0" smtClean="0"/>
              <a:t>Guru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menghubungkan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r>
              <a:rPr lang="en-US" dirty="0" smtClean="0"/>
              <a:t>Guru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persiapan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diteliti</a:t>
            </a:r>
            <a:r>
              <a:rPr lang="en-US" dirty="0" smtClean="0"/>
              <a:t> </a:t>
            </a:r>
            <a:r>
              <a:rPr lang="en-US" dirty="0" err="1" smtClean="0"/>
              <a:t>anaknya</a:t>
            </a:r>
            <a:endParaRPr lang="en-US" dirty="0" smtClean="0"/>
          </a:p>
          <a:p>
            <a:r>
              <a:rPr lang="en-US" i="1" dirty="0" smtClean="0"/>
              <a:t>Intentional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di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3323" y="1792936"/>
            <a:ext cx="5678465" cy="3201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85834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00711" y="1111350"/>
            <a:ext cx="2242625" cy="520504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Kreatif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5658" y="2521316"/>
            <a:ext cx="10515600" cy="5398794"/>
          </a:xfrm>
        </p:spPr>
        <p:txBody>
          <a:bodyPr>
            <a:normAutofit/>
          </a:bodyPr>
          <a:lstStyle/>
          <a:p>
            <a:pPr marL="514350" indent="-514350">
              <a:buAutoNum type="alphaUcPeriod"/>
            </a:pP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r>
              <a:rPr lang="en-US" dirty="0" smtClean="0"/>
              <a:t>Terus </a:t>
            </a:r>
            <a:r>
              <a:rPr lang="en-US" dirty="0" err="1" smtClean="0"/>
              <a:t>menerus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pengetahuannya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: </a:t>
            </a:r>
            <a:r>
              <a:rPr lang="en-US" dirty="0" err="1" smtClean="0"/>
              <a:t>mainan</a:t>
            </a:r>
            <a:r>
              <a:rPr lang="en-US" dirty="0" smtClean="0"/>
              <a:t>/</a:t>
            </a:r>
            <a:r>
              <a:rPr lang="en-US" dirty="0" err="1" smtClean="0"/>
              <a:t>kegiatan</a:t>
            </a:r>
            <a:r>
              <a:rPr lang="en-US" dirty="0" smtClean="0"/>
              <a:t>/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endParaRPr lang="en-US" dirty="0" smtClean="0"/>
          </a:p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menyusun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yang </a:t>
            </a:r>
            <a:r>
              <a:rPr lang="en-US" dirty="0" err="1" smtClean="0"/>
              <a:t>berkaitan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perkembangan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181485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114" y="647114"/>
            <a:ext cx="6836898" cy="560128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514350" indent="-514350">
              <a:buAutoNum type="alphaUcPeriod" startAt="2"/>
            </a:pPr>
            <a:r>
              <a:rPr lang="en-US" dirty="0"/>
              <a:t>Guru yang excellent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hal-hal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endParaRPr lang="en-US" dirty="0"/>
          </a:p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mengerti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ucapkan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lakukan</a:t>
            </a:r>
            <a:endParaRPr lang="en-US" dirty="0"/>
          </a:p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feedback yang </a:t>
            </a:r>
            <a:r>
              <a:rPr lang="en-US" dirty="0" err="1"/>
              <a:t>spesifik</a:t>
            </a:r>
            <a:endParaRPr lang="en-US" dirty="0"/>
          </a:p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model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anak</a:t>
            </a:r>
            <a:endParaRPr lang="en-US" dirty="0"/>
          </a:p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mendemonstrasikan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sesuatu</a:t>
            </a:r>
            <a:endParaRPr lang="en-US" dirty="0"/>
          </a:p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pertanyaan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maju</a:t>
            </a:r>
            <a:endParaRPr lang="en-US" dirty="0"/>
          </a:p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pijakan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agar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belajar</a:t>
            </a:r>
            <a:endParaRPr lang="en-US" dirty="0"/>
          </a:p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kurikulum</a:t>
            </a:r>
            <a:r>
              <a:rPr lang="en-US" dirty="0"/>
              <a:t> yang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memantau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anak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observasi</a:t>
            </a:r>
            <a:r>
              <a:rPr lang="en-US" dirty="0"/>
              <a:t> yang detail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waktu</a:t>
            </a:r>
            <a:endParaRPr lang="en-US" dirty="0"/>
          </a:p>
          <a:p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 </a:t>
            </a:r>
            <a:r>
              <a:rPr lang="en-US" dirty="0" err="1"/>
              <a:t>tua</a:t>
            </a:r>
            <a:endParaRPr lang="en-US" dirty="0"/>
          </a:p>
          <a:p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orang lain</a:t>
            </a:r>
          </a:p>
          <a:p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0819" y="18756"/>
            <a:ext cx="457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3955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0107" y="931020"/>
            <a:ext cx="4245598" cy="883712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Daftar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pustaka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1859" y="2374266"/>
            <a:ext cx="10367890" cy="2239937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Mukhtar Latif </a:t>
            </a:r>
            <a:r>
              <a:rPr lang="en-US" dirty="0" err="1" smtClean="0">
                <a:solidFill>
                  <a:schemeClr val="bg1"/>
                </a:solidFill>
              </a:rPr>
              <a:t>dkk</a:t>
            </a:r>
            <a:r>
              <a:rPr lang="en-US" dirty="0" smtClean="0">
                <a:solidFill>
                  <a:schemeClr val="bg1"/>
                </a:solidFill>
              </a:rPr>
              <a:t> (2013), </a:t>
            </a:r>
            <a:r>
              <a:rPr lang="en-US" dirty="0" err="1" smtClean="0">
                <a:solidFill>
                  <a:schemeClr val="bg1"/>
                </a:solidFill>
              </a:rPr>
              <a:t>Orientasi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Baru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Pendidikan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Usia</a:t>
            </a:r>
            <a:r>
              <a:rPr lang="en-US" dirty="0" smtClean="0">
                <a:solidFill>
                  <a:schemeClr val="bg1"/>
                </a:solidFill>
              </a:rPr>
              <a:t> Dini. Jakarta :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</a:t>
            </a:r>
            <a:r>
              <a:rPr lang="en-US" dirty="0" err="1" smtClean="0">
                <a:solidFill>
                  <a:schemeClr val="bg1"/>
                </a:solidFill>
              </a:rPr>
              <a:t>Prenadamedia</a:t>
            </a:r>
            <a:r>
              <a:rPr lang="en-US" dirty="0" smtClean="0">
                <a:solidFill>
                  <a:schemeClr val="bg1"/>
                </a:solidFill>
              </a:rPr>
              <a:t> group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Novan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Ardy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Wiyani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Barnawi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(2012), Format PAUD, </a:t>
            </a:r>
            <a:r>
              <a:rPr lang="en-US" dirty="0" err="1" smtClean="0">
                <a:solidFill>
                  <a:schemeClr val="bg1"/>
                </a:solidFill>
              </a:rPr>
              <a:t>Konsep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Karakteristik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</a:t>
            </a:r>
            <a:r>
              <a:rPr lang="en-US" dirty="0" err="1" smtClean="0">
                <a:solidFill>
                  <a:schemeClr val="bg1"/>
                </a:solidFill>
              </a:rPr>
              <a:t>Implementasi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Pendidikan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Anak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Usia</a:t>
            </a:r>
            <a:r>
              <a:rPr lang="en-US" dirty="0" smtClean="0">
                <a:solidFill>
                  <a:schemeClr val="bg1"/>
                </a:solidFill>
              </a:rPr>
              <a:t> Dini. Yogyakarta: </a:t>
            </a:r>
            <a:r>
              <a:rPr lang="en-US" dirty="0" err="1" smtClean="0">
                <a:solidFill>
                  <a:schemeClr val="bg1"/>
                </a:solidFill>
              </a:rPr>
              <a:t>Ar-Ruzz</a:t>
            </a:r>
            <a:r>
              <a:rPr lang="en-US" dirty="0" smtClean="0">
                <a:solidFill>
                  <a:schemeClr val="bg1"/>
                </a:solidFill>
              </a:rPr>
              <a:t> Media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072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9631" y="1170170"/>
            <a:ext cx="2279970" cy="911848"/>
          </a:xfrm>
        </p:spPr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Tugas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3194" y="2279561"/>
            <a:ext cx="8159262" cy="19962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Buka</a:t>
            </a:r>
            <a:r>
              <a:rPr lang="en-US" dirty="0" smtClean="0">
                <a:solidFill>
                  <a:schemeClr val="bg1"/>
                </a:solidFill>
              </a:rPr>
              <a:t> Link yang </a:t>
            </a:r>
            <a:r>
              <a:rPr lang="en-US" dirty="0" err="1" smtClean="0">
                <a:solidFill>
                  <a:schemeClr val="bg1"/>
                </a:solidFill>
              </a:rPr>
              <a:t>sudah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dicantumkan</a:t>
            </a:r>
            <a:r>
              <a:rPr lang="en-US" dirty="0" smtClean="0">
                <a:solidFill>
                  <a:schemeClr val="bg1"/>
                </a:solidFill>
              </a:rPr>
              <a:t> di WA group </a:t>
            </a:r>
            <a:r>
              <a:rPr lang="en-US" dirty="0" err="1" smtClean="0">
                <a:solidFill>
                  <a:schemeClr val="bg1"/>
                </a:solidFill>
              </a:rPr>
              <a:t>dan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perhatikan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videonya</a:t>
            </a:r>
            <a:r>
              <a:rPr lang="en-US" dirty="0" smtClean="0">
                <a:solidFill>
                  <a:schemeClr val="bg1"/>
                </a:solidFill>
              </a:rPr>
              <a:t>. </a:t>
            </a:r>
            <a:r>
              <a:rPr lang="en-US" dirty="0" err="1" smtClean="0">
                <a:solidFill>
                  <a:schemeClr val="bg1"/>
                </a:solidFill>
              </a:rPr>
              <a:t>Lalu</a:t>
            </a:r>
            <a:r>
              <a:rPr lang="en-US" dirty="0" smtClean="0">
                <a:solidFill>
                  <a:schemeClr val="bg1"/>
                </a:solidFill>
              </a:rPr>
              <a:t> :</a:t>
            </a:r>
          </a:p>
          <a:p>
            <a:pPr marL="457200" indent="-457200"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Tulis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rangkuman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terkait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performa</a:t>
            </a:r>
            <a:r>
              <a:rPr lang="en-US" dirty="0" smtClean="0">
                <a:solidFill>
                  <a:schemeClr val="bg1"/>
                </a:solidFill>
              </a:rPr>
              <a:t> guru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>
                <a:solidFill>
                  <a:schemeClr val="bg1"/>
                </a:solidFill>
              </a:rPr>
              <a:t>!</a:t>
            </a:r>
          </a:p>
          <a:p>
            <a:pPr marL="457200" indent="-457200">
              <a:buAutoNum type="arabicPeriod"/>
            </a:pPr>
            <a:r>
              <a:rPr lang="en-US" dirty="0" err="1" smtClean="0">
                <a:solidFill>
                  <a:schemeClr val="bg1"/>
                </a:solidFill>
              </a:rPr>
              <a:t>Kompetensi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apa</a:t>
            </a:r>
            <a:r>
              <a:rPr lang="en-US" dirty="0" smtClean="0">
                <a:solidFill>
                  <a:schemeClr val="bg1"/>
                </a:solidFill>
              </a:rPr>
              <a:t> yang </a:t>
            </a:r>
            <a:r>
              <a:rPr lang="en-US" dirty="0" err="1" smtClean="0">
                <a:solidFill>
                  <a:schemeClr val="bg1"/>
                </a:solidFill>
              </a:rPr>
              <a:t>dimiliki</a:t>
            </a:r>
            <a:r>
              <a:rPr lang="en-US" dirty="0" smtClean="0">
                <a:solidFill>
                  <a:schemeClr val="bg1"/>
                </a:solidFill>
              </a:rPr>
              <a:t> guru </a:t>
            </a:r>
            <a:r>
              <a:rPr lang="en-US" dirty="0" err="1" smtClean="0">
                <a:solidFill>
                  <a:schemeClr val="bg1"/>
                </a:solidFill>
              </a:rPr>
              <a:t>tersebut</a:t>
            </a:r>
            <a:r>
              <a:rPr lang="en-US" dirty="0" smtClean="0">
                <a:solidFill>
                  <a:schemeClr val="bg1"/>
                </a:solidFill>
              </a:rPr>
              <a:t>? </a:t>
            </a:r>
            <a:r>
              <a:rPr lang="en-US" dirty="0" err="1" smtClean="0">
                <a:solidFill>
                  <a:schemeClr val="bg1"/>
                </a:solidFill>
              </a:rPr>
              <a:t>Jelaskan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alasannya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buAutoNum type="arabicPeriod"/>
            </a:pPr>
            <a:endParaRPr lang="en-US" dirty="0">
              <a:solidFill>
                <a:schemeClr val="bg1"/>
              </a:solidFill>
            </a:endParaRPr>
          </a:p>
          <a:p>
            <a:pPr marL="457200" indent="-457200">
              <a:buAutoNum type="arabicPeriod"/>
            </a:pP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777108" y="4790941"/>
            <a:ext cx="7730263" cy="189121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06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457200" indent="-457200">
              <a:buFont typeface="Wingdings 3" charset="2"/>
              <a:buAutoNum type="arabicPeriod"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Font typeface="Wingdings 3" charset="2"/>
              <a:buNone/>
            </a:pPr>
            <a:r>
              <a:rPr lang="en-US" b="1" dirty="0" err="1" smtClean="0">
                <a:solidFill>
                  <a:schemeClr val="bg1"/>
                </a:solidFill>
              </a:rPr>
              <a:t>Tugas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dikirim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ke</a:t>
            </a:r>
            <a:r>
              <a:rPr lang="en-US" b="1" dirty="0" smtClean="0">
                <a:solidFill>
                  <a:schemeClr val="bg1"/>
                </a:solidFill>
              </a:rPr>
              <a:t> email </a:t>
            </a:r>
            <a:r>
              <a:rPr lang="en-US" b="1" dirty="0" smtClean="0">
                <a:solidFill>
                  <a:srgbClr val="FF0000"/>
                </a:solidFill>
                <a:hlinkClick r:id="rId3"/>
              </a:rPr>
              <a:t>rizkiannisa244@gmail.com</a:t>
            </a:r>
            <a:r>
              <a:rPr lang="en-US" b="1" dirty="0" smtClean="0">
                <a:solidFill>
                  <a:schemeClr val="bg1"/>
                </a:solidFill>
              </a:rPr>
              <a:t>. </a:t>
            </a:r>
          </a:p>
          <a:p>
            <a:pPr marL="0" indent="0">
              <a:buFont typeface="Wingdings 3" charset="2"/>
              <a:buNone/>
            </a:pPr>
            <a:r>
              <a:rPr lang="en-US" b="1" dirty="0" smtClean="0">
                <a:solidFill>
                  <a:schemeClr val="bg1"/>
                </a:solidFill>
              </a:rPr>
              <a:t>Paling lama </a:t>
            </a:r>
            <a:r>
              <a:rPr lang="en-US" b="1" dirty="0" err="1" smtClean="0">
                <a:solidFill>
                  <a:schemeClr val="bg1"/>
                </a:solidFill>
              </a:rPr>
              <a:t>besok</a:t>
            </a:r>
            <a:r>
              <a:rPr lang="en-US" b="1" dirty="0" smtClean="0">
                <a:solidFill>
                  <a:schemeClr val="bg1"/>
                </a:solidFill>
              </a:rPr>
              <a:t> jam 12.00 WIB (3 April 2020)</a:t>
            </a:r>
          </a:p>
          <a:p>
            <a:pPr marL="0" indent="0">
              <a:buFont typeface="Wingdings 3" charset="2"/>
              <a:buNone/>
            </a:pP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Font typeface="Wingdings 3" charset="2"/>
              <a:buNone/>
            </a:pPr>
            <a:r>
              <a:rPr lang="en-US" b="1" dirty="0" err="1" smtClean="0">
                <a:solidFill>
                  <a:schemeClr val="bg1"/>
                </a:solidFill>
              </a:rPr>
              <a:t>Subjek</a:t>
            </a:r>
            <a:r>
              <a:rPr lang="en-US" b="1" dirty="0" smtClean="0">
                <a:solidFill>
                  <a:schemeClr val="bg1"/>
                </a:solidFill>
              </a:rPr>
              <a:t> email : TUGAS 2_PAUD_Nama </a:t>
            </a:r>
            <a:r>
              <a:rPr lang="en-US" b="1" dirty="0" err="1" smtClean="0">
                <a:solidFill>
                  <a:schemeClr val="bg1"/>
                </a:solidFill>
              </a:rPr>
              <a:t>lengkap</a:t>
            </a:r>
            <a:endParaRPr lang="en-US" b="1" dirty="0" smtClean="0">
              <a:solidFill>
                <a:schemeClr val="bg1"/>
              </a:solidFill>
            </a:endParaRPr>
          </a:p>
          <a:p>
            <a:pPr marL="0" indent="0">
              <a:buFont typeface="Wingdings 3" charset="2"/>
              <a:buNone/>
            </a:pPr>
            <a:r>
              <a:rPr lang="en-US" b="1" dirty="0" smtClean="0">
                <a:solidFill>
                  <a:schemeClr val="bg1"/>
                </a:solidFill>
              </a:rPr>
              <a:t>Nama file : </a:t>
            </a:r>
            <a:r>
              <a:rPr lang="en-US" b="1" dirty="0" err="1" smtClean="0">
                <a:solidFill>
                  <a:schemeClr val="bg1"/>
                </a:solidFill>
              </a:rPr>
              <a:t>nama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lengkap_Tugas</a:t>
            </a:r>
            <a:r>
              <a:rPr lang="en-US" b="1" dirty="0" smtClean="0">
                <a:solidFill>
                  <a:schemeClr val="bg1"/>
                </a:solidFill>
              </a:rPr>
              <a:t> 2_PAUD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565548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296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D6D7D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858129"/>
            <a:ext cx="5675142" cy="53188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Undang-undang</a:t>
            </a:r>
            <a:r>
              <a:rPr lang="en-US" dirty="0" smtClean="0">
                <a:solidFill>
                  <a:schemeClr val="bg1"/>
                </a:solidFill>
              </a:rPr>
              <a:t> No. 20 </a:t>
            </a:r>
            <a:r>
              <a:rPr lang="en-US" dirty="0" err="1" smtClean="0">
                <a:solidFill>
                  <a:schemeClr val="bg1"/>
                </a:solidFill>
              </a:rPr>
              <a:t>tahun</a:t>
            </a:r>
            <a:r>
              <a:rPr lang="en-US" dirty="0" smtClean="0">
                <a:solidFill>
                  <a:schemeClr val="bg1"/>
                </a:solidFill>
              </a:rPr>
              <a:t> 2003 </a:t>
            </a:r>
            <a:r>
              <a:rPr lang="en-US" dirty="0" err="1" smtClean="0">
                <a:solidFill>
                  <a:schemeClr val="bg1"/>
                </a:solidFill>
              </a:rPr>
              <a:t>tentang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Sistem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Pendidikan</a:t>
            </a:r>
            <a:r>
              <a:rPr lang="en-US" dirty="0" smtClean="0">
                <a:solidFill>
                  <a:schemeClr val="bg1"/>
                </a:solidFill>
              </a:rPr>
              <a:t> Nasional </a:t>
            </a:r>
            <a:r>
              <a:rPr lang="en-US" dirty="0" err="1" smtClean="0">
                <a:solidFill>
                  <a:schemeClr val="bg1"/>
                </a:solidFill>
              </a:rPr>
              <a:t>Pasar</a:t>
            </a:r>
            <a:r>
              <a:rPr lang="en-US" dirty="0" smtClean="0">
                <a:solidFill>
                  <a:schemeClr val="bg1"/>
                </a:solidFill>
              </a:rPr>
              <a:t> 1 </a:t>
            </a:r>
            <a:r>
              <a:rPr lang="en-US" dirty="0" err="1" smtClean="0">
                <a:solidFill>
                  <a:schemeClr val="bg1"/>
                </a:solidFill>
              </a:rPr>
              <a:t>butir</a:t>
            </a:r>
            <a:r>
              <a:rPr lang="en-US" dirty="0" smtClean="0">
                <a:solidFill>
                  <a:schemeClr val="bg1"/>
                </a:solidFill>
              </a:rPr>
              <a:t> 14:</a:t>
            </a:r>
          </a:p>
          <a:p>
            <a:endParaRPr lang="en-US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2400" dirty="0" smtClean="0">
                <a:solidFill>
                  <a:schemeClr val="bg1"/>
                </a:solidFill>
              </a:rPr>
              <a:t>“PAUD </a:t>
            </a:r>
            <a:r>
              <a:rPr lang="en-US" sz="2400" dirty="0" err="1" smtClean="0">
                <a:solidFill>
                  <a:schemeClr val="bg1"/>
                </a:solidFill>
              </a:rPr>
              <a:t>adalah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pembinaan</a:t>
            </a:r>
            <a:r>
              <a:rPr lang="en-US" sz="2400" dirty="0" smtClean="0">
                <a:solidFill>
                  <a:schemeClr val="bg1"/>
                </a:solidFill>
              </a:rPr>
              <a:t> yang </a:t>
            </a:r>
            <a:r>
              <a:rPr lang="en-US" sz="2400" dirty="0" err="1" smtClean="0">
                <a:solidFill>
                  <a:schemeClr val="bg1"/>
                </a:solidFill>
              </a:rPr>
              <a:t>ditujukan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kepada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anak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sejak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lahir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sampai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dengan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usia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enam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tahun</a:t>
            </a:r>
            <a:r>
              <a:rPr lang="en-US" sz="2400" dirty="0" smtClean="0">
                <a:solidFill>
                  <a:schemeClr val="bg1"/>
                </a:solidFill>
              </a:rPr>
              <a:t>, yang </a:t>
            </a:r>
            <a:r>
              <a:rPr lang="en-US" sz="2400" dirty="0" err="1" smtClean="0">
                <a:solidFill>
                  <a:schemeClr val="bg1"/>
                </a:solidFill>
              </a:rPr>
              <a:t>dilakukan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melalui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pemberian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rangsangan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pendidikan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untuk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membantu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pertumbuhan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perkembangan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jasmani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rohani</a:t>
            </a:r>
            <a:r>
              <a:rPr lang="en-US" sz="2400" dirty="0" smtClean="0">
                <a:solidFill>
                  <a:schemeClr val="bg1"/>
                </a:solidFill>
              </a:rPr>
              <a:t> agar </a:t>
            </a:r>
            <a:r>
              <a:rPr lang="en-US" sz="2400" dirty="0" err="1" smtClean="0">
                <a:solidFill>
                  <a:schemeClr val="bg1"/>
                </a:solidFill>
              </a:rPr>
              <a:t>anak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memiliki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kesiapan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dalam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memasuki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pendidikan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lebih</a:t>
            </a:r>
            <a:r>
              <a:rPr lang="en-US" sz="2400" dirty="0" smtClean="0">
                <a:solidFill>
                  <a:schemeClr val="bg1"/>
                </a:solidFill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</a:rPr>
              <a:t>lanjut</a:t>
            </a:r>
            <a:r>
              <a:rPr lang="en-US" sz="2400" dirty="0" smtClean="0">
                <a:solidFill>
                  <a:schemeClr val="bg1"/>
                </a:solidFill>
              </a:rPr>
              <a:t>”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9778" y="0"/>
            <a:ext cx="517222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785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4523" y="1640794"/>
            <a:ext cx="10861161" cy="4195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Novan</a:t>
            </a:r>
            <a:r>
              <a:rPr lang="en-US" dirty="0" smtClean="0"/>
              <a:t> </a:t>
            </a:r>
            <a:r>
              <a:rPr lang="en-US" dirty="0" err="1" smtClean="0"/>
              <a:t>Ardy</a:t>
            </a:r>
            <a:r>
              <a:rPr lang="en-US" dirty="0" smtClean="0"/>
              <a:t> </a:t>
            </a:r>
            <a:r>
              <a:rPr lang="en-US" dirty="0" err="1" smtClean="0"/>
              <a:t>Wiyani</a:t>
            </a:r>
            <a:r>
              <a:rPr lang="en-US" dirty="0" smtClean="0"/>
              <a:t> &amp; </a:t>
            </a:r>
            <a:r>
              <a:rPr lang="en-US" dirty="0" err="1" smtClean="0"/>
              <a:t>Barnawi</a:t>
            </a:r>
            <a:r>
              <a:rPr lang="en-US" dirty="0" smtClean="0"/>
              <a:t> (2012), </a:t>
            </a:r>
            <a:r>
              <a:rPr lang="en-US" dirty="0" err="1"/>
              <a:t>p</a:t>
            </a:r>
            <a:r>
              <a:rPr lang="en-US" dirty="0" err="1" smtClean="0"/>
              <a:t>embelajaran</a:t>
            </a:r>
            <a:r>
              <a:rPr lang="en-US" dirty="0" smtClean="0"/>
              <a:t> </a:t>
            </a: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usia</a:t>
            </a:r>
            <a:r>
              <a:rPr lang="en-US" dirty="0" smtClean="0"/>
              <a:t> </a:t>
            </a:r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 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bermain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pengetahuannya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ilmiah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Anak</a:t>
            </a:r>
            <a:r>
              <a:rPr lang="en-US" dirty="0" smtClean="0"/>
              <a:t> </a:t>
            </a:r>
            <a:r>
              <a:rPr lang="en-US" dirty="0" err="1" smtClean="0"/>
              <a:t>belajar</a:t>
            </a:r>
            <a:r>
              <a:rPr lang="en-US" dirty="0" smtClean="0"/>
              <a:t> paling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apa</a:t>
            </a:r>
            <a:r>
              <a:rPr lang="en-US" dirty="0" smtClean="0"/>
              <a:t> yang </a:t>
            </a:r>
            <a:r>
              <a:rPr lang="en-US" dirty="0" err="1" smtClean="0"/>
              <a:t>dipelajarinya</a:t>
            </a:r>
            <a:r>
              <a:rPr lang="en-US" dirty="0" smtClean="0"/>
              <a:t> </a:t>
            </a:r>
            <a:r>
              <a:rPr lang="en-US" dirty="0" err="1" smtClean="0"/>
              <a:t>mempertimbangkan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, </a:t>
            </a:r>
            <a:r>
              <a:rPr lang="en-US" dirty="0" err="1" smtClean="0"/>
              <a:t>bermakna</a:t>
            </a:r>
            <a:r>
              <a:rPr lang="en-US" dirty="0" smtClean="0"/>
              <a:t>, </a:t>
            </a:r>
            <a:r>
              <a:rPr lang="en-US" dirty="0" err="1" smtClean="0"/>
              <a:t>menarik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09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37415" y="787156"/>
            <a:ext cx="6865036" cy="675884"/>
          </a:xfrm>
        </p:spPr>
        <p:txBody>
          <a:bodyPr>
            <a:normAutofit/>
          </a:bodyPr>
          <a:lstStyle/>
          <a:p>
            <a:pPr algn="ctr"/>
            <a:r>
              <a:rPr lang="en-US" sz="3000" b="1" i="1" dirty="0" smtClean="0">
                <a:solidFill>
                  <a:schemeClr val="bg1"/>
                </a:solidFill>
              </a:rPr>
              <a:t>Performance</a:t>
            </a:r>
            <a:r>
              <a:rPr lang="en-US" sz="3000" b="1" dirty="0" smtClean="0">
                <a:solidFill>
                  <a:schemeClr val="bg1"/>
                </a:solidFill>
              </a:rPr>
              <a:t> Guru </a:t>
            </a:r>
            <a:r>
              <a:rPr lang="en-US" sz="3000" b="1" dirty="0" err="1" smtClean="0">
                <a:solidFill>
                  <a:schemeClr val="bg1"/>
                </a:solidFill>
              </a:rPr>
              <a:t>Anak</a:t>
            </a:r>
            <a:r>
              <a:rPr lang="en-US" sz="3000" b="1" dirty="0" smtClean="0">
                <a:solidFill>
                  <a:schemeClr val="bg1"/>
                </a:solidFill>
              </a:rPr>
              <a:t> </a:t>
            </a:r>
            <a:r>
              <a:rPr lang="en-US" sz="3000" b="1" dirty="0" err="1" smtClean="0">
                <a:solidFill>
                  <a:schemeClr val="bg1"/>
                </a:solidFill>
              </a:rPr>
              <a:t>usia</a:t>
            </a:r>
            <a:r>
              <a:rPr lang="en-US" sz="3000" b="1" dirty="0" smtClean="0">
                <a:solidFill>
                  <a:schemeClr val="bg1"/>
                </a:solidFill>
              </a:rPr>
              <a:t> Dini</a:t>
            </a:r>
            <a:endParaRPr lang="en-US" sz="30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37759" y="1958022"/>
            <a:ext cx="6064348" cy="3866003"/>
          </a:xfrm>
          <a:noFill/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Peraturan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Menteri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Pendidikan</a:t>
            </a:r>
            <a:r>
              <a:rPr lang="en-US" dirty="0" smtClean="0">
                <a:solidFill>
                  <a:schemeClr val="bg1"/>
                </a:solidFill>
              </a:rPr>
              <a:t> Nasional </a:t>
            </a:r>
            <a:r>
              <a:rPr lang="en-US" dirty="0" err="1" smtClean="0">
                <a:solidFill>
                  <a:schemeClr val="bg1"/>
                </a:solidFill>
              </a:rPr>
              <a:t>Nomor</a:t>
            </a:r>
            <a:r>
              <a:rPr lang="en-US" dirty="0" smtClean="0">
                <a:solidFill>
                  <a:schemeClr val="bg1"/>
                </a:solidFill>
              </a:rPr>
              <a:t> 58 </a:t>
            </a:r>
            <a:r>
              <a:rPr lang="en-US" dirty="0" err="1" smtClean="0">
                <a:solidFill>
                  <a:schemeClr val="bg1"/>
                </a:solidFill>
              </a:rPr>
              <a:t>Tahun</a:t>
            </a:r>
            <a:r>
              <a:rPr lang="en-US" dirty="0" smtClean="0">
                <a:solidFill>
                  <a:schemeClr val="bg1"/>
                </a:solidFill>
              </a:rPr>
              <a:t> 2009:</a:t>
            </a:r>
          </a:p>
          <a:p>
            <a:pPr marL="0" indent="0">
              <a:buNone/>
            </a:pPr>
            <a:endParaRPr lang="en-US" dirty="0" smtClean="0">
              <a:solidFill>
                <a:schemeClr val="bg1"/>
              </a:solidFill>
              <a:sym typeface="Wingdings" panose="05000000000000000000" pitchFamily="2" charset="2"/>
            </a:endParaRPr>
          </a:p>
          <a:p>
            <a:pPr marL="0" indent="0" algn="ctr">
              <a:buNone/>
            </a:pP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“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Pendidik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anak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usia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dini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adalah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professional yang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bertugas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merencanakan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melaksanakan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proses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pembelajaran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menilai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hasil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pembelajaran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serta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melakukan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pembimbingan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,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pengasuhan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dan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perlindungan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anak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 </a:t>
            </a:r>
            <a:r>
              <a:rPr lang="en-US" sz="2500" dirty="0" err="1" smtClean="0">
                <a:solidFill>
                  <a:schemeClr val="bg1"/>
                </a:solidFill>
                <a:sym typeface="Wingdings" panose="05000000000000000000" pitchFamily="2" charset="2"/>
              </a:rPr>
              <a:t>didik</a:t>
            </a:r>
            <a:r>
              <a:rPr lang="en-US" sz="2500" dirty="0" smtClean="0">
                <a:solidFill>
                  <a:schemeClr val="bg1"/>
                </a:solidFill>
                <a:sym typeface="Wingdings" panose="05000000000000000000" pitchFamily="2" charset="2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6295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7861" y="1867828"/>
            <a:ext cx="10515600" cy="3252812"/>
          </a:xfrm>
          <a:solidFill>
            <a:schemeClr val="tx1">
              <a:lumMod val="65000"/>
              <a:alpha val="89000"/>
            </a:schemeClr>
          </a:solidFill>
        </p:spPr>
        <p:txBody>
          <a:bodyPr/>
          <a:lstStyle/>
          <a:p>
            <a:r>
              <a:rPr lang="en-US" dirty="0" smtClean="0"/>
              <a:t>PAUD </a:t>
            </a:r>
            <a:r>
              <a:rPr lang="en-US" dirty="0" err="1" smtClean="0"/>
              <a:t>diselenggarakan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jalur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 formal, </a:t>
            </a:r>
            <a:r>
              <a:rPr lang="en-US" dirty="0" err="1" smtClean="0"/>
              <a:t>nonformal</a:t>
            </a:r>
            <a:r>
              <a:rPr lang="en-US" dirty="0" smtClean="0"/>
              <a:t>, informal</a:t>
            </a:r>
          </a:p>
          <a:p>
            <a:r>
              <a:rPr lang="en-US" dirty="0" smtClean="0"/>
              <a:t>Formal 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dirty="0" err="1" smtClean="0"/>
              <a:t>berbentuk</a:t>
            </a:r>
            <a:r>
              <a:rPr lang="en-US" dirty="0" smtClean="0"/>
              <a:t> TK (Taman Kanak-</a:t>
            </a:r>
            <a:r>
              <a:rPr lang="en-US" dirty="0" err="1" smtClean="0"/>
              <a:t>kanak</a:t>
            </a:r>
            <a:r>
              <a:rPr lang="en-US" dirty="0" smtClean="0"/>
              <a:t>), RA (</a:t>
            </a:r>
            <a:r>
              <a:rPr lang="en-US" dirty="0" err="1" smtClean="0"/>
              <a:t>Raudlatul</a:t>
            </a:r>
            <a:r>
              <a:rPr lang="en-US" dirty="0" smtClean="0"/>
              <a:t> </a:t>
            </a:r>
            <a:r>
              <a:rPr lang="en-US" dirty="0" err="1" smtClean="0"/>
              <a:t>Athfal</a:t>
            </a:r>
            <a:r>
              <a:rPr lang="en-US" dirty="0" smtClean="0"/>
              <a:t>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lain yang </a:t>
            </a:r>
            <a:r>
              <a:rPr lang="en-US" dirty="0" err="1" smtClean="0"/>
              <a:t>sederajat</a:t>
            </a:r>
            <a:endParaRPr lang="en-US" dirty="0" smtClean="0"/>
          </a:p>
          <a:p>
            <a:r>
              <a:rPr lang="en-US" dirty="0" err="1" smtClean="0">
                <a:sym typeface="Wingdings" panose="05000000000000000000" pitchFamily="2" charset="2"/>
              </a:rPr>
              <a:t>Pendidik</a:t>
            </a:r>
            <a:r>
              <a:rPr lang="en-US" dirty="0" smtClean="0">
                <a:sym typeface="Wingdings" panose="05000000000000000000" pitchFamily="2" charset="2"/>
              </a:rPr>
              <a:t> PAUD </a:t>
            </a:r>
            <a:r>
              <a:rPr lang="en-US" dirty="0" err="1" smtClean="0">
                <a:sym typeface="Wingdings" panose="05000000000000000000" pitchFamily="2" charset="2"/>
              </a:rPr>
              <a:t>pada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jalur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pendidikan</a:t>
            </a:r>
            <a:r>
              <a:rPr lang="en-US" dirty="0" smtClean="0">
                <a:sym typeface="Wingdings" panose="05000000000000000000" pitchFamily="2" charset="2"/>
              </a:rPr>
              <a:t> formal </a:t>
            </a:r>
            <a:r>
              <a:rPr lang="en-US" dirty="0" err="1" smtClean="0">
                <a:sym typeface="Wingdings" panose="05000000000000000000" pitchFamily="2" charset="2"/>
              </a:rPr>
              <a:t>terdiri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atas</a:t>
            </a:r>
            <a:r>
              <a:rPr lang="en-US" dirty="0" smtClean="0">
                <a:sym typeface="Wingdings" panose="05000000000000000000" pitchFamily="2" charset="2"/>
              </a:rPr>
              <a:t> guru </a:t>
            </a:r>
            <a:r>
              <a:rPr lang="en-US" dirty="0" err="1" smtClean="0">
                <a:sym typeface="Wingdings" panose="05000000000000000000" pitchFamily="2" charset="2"/>
              </a:rPr>
              <a:t>dan</a:t>
            </a:r>
            <a:r>
              <a:rPr lang="en-US" dirty="0" smtClean="0">
                <a:sym typeface="Wingdings" panose="05000000000000000000" pitchFamily="2" charset="2"/>
              </a:rPr>
              <a:t> guru </a:t>
            </a:r>
            <a:r>
              <a:rPr lang="en-US" dirty="0" err="1" smtClean="0">
                <a:sym typeface="Wingdings" panose="05000000000000000000" pitchFamily="2" charset="2"/>
              </a:rPr>
              <a:t>pendamping</a:t>
            </a:r>
            <a:endParaRPr lang="en-US" dirty="0" smtClean="0">
              <a:sym typeface="Wingdings" panose="05000000000000000000" pitchFamily="2" charset="2"/>
            </a:endParaRPr>
          </a:p>
          <a:p>
            <a:r>
              <a:rPr lang="en-US" dirty="0" err="1" smtClean="0">
                <a:sym typeface="Wingdings" panose="05000000000000000000" pitchFamily="2" charset="2"/>
              </a:rPr>
              <a:t>Pendidik</a:t>
            </a:r>
            <a:r>
              <a:rPr lang="en-US" dirty="0" smtClean="0">
                <a:sym typeface="Wingdings" panose="05000000000000000000" pitchFamily="2" charset="2"/>
              </a:rPr>
              <a:t> PAUD </a:t>
            </a:r>
            <a:r>
              <a:rPr lang="en-US" dirty="0" err="1" smtClean="0">
                <a:sym typeface="Wingdings" panose="05000000000000000000" pitchFamily="2" charset="2"/>
              </a:rPr>
              <a:t>pada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jalur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pendidikan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nonformal</a:t>
            </a:r>
            <a:r>
              <a:rPr lang="en-US" dirty="0" smtClean="0">
                <a:sym typeface="Wingdings" panose="05000000000000000000" pitchFamily="2" charset="2"/>
              </a:rPr>
              <a:t>, </a:t>
            </a:r>
            <a:r>
              <a:rPr lang="en-US" dirty="0" err="1" smtClean="0">
                <a:sym typeface="Wingdings" panose="05000000000000000000" pitchFamily="2" charset="2"/>
              </a:rPr>
              <a:t>terdiri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atas</a:t>
            </a:r>
            <a:r>
              <a:rPr lang="en-US" dirty="0" smtClean="0">
                <a:sym typeface="Wingdings" panose="05000000000000000000" pitchFamily="2" charset="2"/>
              </a:rPr>
              <a:t> guru, guru </a:t>
            </a:r>
            <a:r>
              <a:rPr lang="en-US" dirty="0" err="1" smtClean="0">
                <a:sym typeface="Wingdings" panose="05000000000000000000" pitchFamily="2" charset="2"/>
              </a:rPr>
              <a:t>pendamping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pengasuh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371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649666"/>
            <a:ext cx="9404723" cy="1400530"/>
          </a:xfrm>
        </p:spPr>
        <p:txBody>
          <a:bodyPr/>
          <a:lstStyle/>
          <a:p>
            <a:r>
              <a:rPr lang="en-US" sz="3000" dirty="0" err="1" smtClean="0"/>
              <a:t>Standar</a:t>
            </a:r>
            <a:r>
              <a:rPr lang="en-US" sz="3000" dirty="0" smtClean="0"/>
              <a:t> </a:t>
            </a:r>
            <a:r>
              <a:rPr lang="en-US" sz="3000" dirty="0" err="1" smtClean="0"/>
              <a:t>pendidik</a:t>
            </a:r>
            <a:r>
              <a:rPr lang="en-US" sz="3000" dirty="0" smtClean="0"/>
              <a:t> PAUD </a:t>
            </a:r>
            <a:br>
              <a:rPr lang="en-US" sz="3000" dirty="0" smtClean="0"/>
            </a:br>
            <a:r>
              <a:rPr lang="en-US" sz="3000" dirty="0" smtClean="0"/>
              <a:t>(</a:t>
            </a:r>
            <a:r>
              <a:rPr lang="en-US" sz="3000" dirty="0" err="1" smtClean="0"/>
              <a:t>Kualifikasi</a:t>
            </a:r>
            <a:r>
              <a:rPr lang="en-US" sz="3000" dirty="0" smtClean="0"/>
              <a:t> </a:t>
            </a:r>
            <a:r>
              <a:rPr lang="en-US" sz="3000" dirty="0" err="1" smtClean="0"/>
              <a:t>akademik</a:t>
            </a:r>
            <a:r>
              <a:rPr lang="en-US" sz="3000" dirty="0" smtClean="0"/>
              <a:t> </a:t>
            </a:r>
            <a:r>
              <a:rPr lang="en-US" sz="3000" dirty="0" err="1" smtClean="0"/>
              <a:t>dan</a:t>
            </a:r>
            <a:r>
              <a:rPr lang="en-US" sz="3000" dirty="0" smtClean="0"/>
              <a:t> </a:t>
            </a:r>
            <a:r>
              <a:rPr lang="en-US" sz="3000" dirty="0" err="1" smtClean="0"/>
              <a:t>Kompetensi</a:t>
            </a:r>
            <a:r>
              <a:rPr lang="en-US" sz="3000" dirty="0" smtClean="0"/>
              <a:t> Guru)</a:t>
            </a:r>
            <a:endParaRPr lang="en-US" sz="3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2463" y="2826641"/>
            <a:ext cx="8946541" cy="2462811"/>
          </a:xfrm>
        </p:spPr>
        <p:txBody>
          <a:bodyPr/>
          <a:lstStyle/>
          <a:p>
            <a:pPr marL="514350" indent="-514350">
              <a:buAutoNum type="alphaLcPeriod"/>
            </a:pPr>
            <a:r>
              <a:rPr lang="en-US" dirty="0" err="1" smtClean="0"/>
              <a:t>Kualifikasi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r>
              <a:rPr lang="en-US" dirty="0" smtClean="0"/>
              <a:t> :</a:t>
            </a:r>
          </a:p>
          <a:p>
            <a:pPr marL="514350" indent="-514350">
              <a:buAutoNum type="arabicParenR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ijazah</a:t>
            </a:r>
            <a:r>
              <a:rPr lang="en-US" dirty="0" smtClean="0"/>
              <a:t> D-II PGTK (</a:t>
            </a:r>
            <a:r>
              <a:rPr lang="en-US" dirty="0" err="1" smtClean="0"/>
              <a:t>Pendidikan</a:t>
            </a:r>
            <a:r>
              <a:rPr lang="en-US" dirty="0" smtClean="0"/>
              <a:t> Guru TK)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perguruan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terakreditasi</a:t>
            </a:r>
            <a:endParaRPr lang="en-US" dirty="0" smtClean="0"/>
          </a:p>
          <a:p>
            <a:pPr marL="514350" indent="-514350">
              <a:buAutoNum type="arabicParenR"/>
            </a:pP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ijazah</a:t>
            </a:r>
            <a:r>
              <a:rPr lang="en-US" dirty="0" smtClean="0"/>
              <a:t> minimal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Menengah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(SMA)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sederajat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sertifikat</a:t>
            </a:r>
            <a:r>
              <a:rPr lang="en-US" dirty="0" smtClean="0"/>
              <a:t> </a:t>
            </a:r>
            <a:r>
              <a:rPr lang="en-US" dirty="0" err="1" smtClean="0"/>
              <a:t>pelatihan</a:t>
            </a:r>
            <a:r>
              <a:rPr lang="en-US" dirty="0" smtClean="0"/>
              <a:t> / </a:t>
            </a:r>
            <a:r>
              <a:rPr lang="en-US" dirty="0" err="1" smtClean="0"/>
              <a:t>pendidikan</a:t>
            </a:r>
            <a:r>
              <a:rPr lang="en-US" dirty="0" smtClean="0"/>
              <a:t> / </a:t>
            </a:r>
            <a:r>
              <a:rPr lang="en-US" dirty="0" err="1" smtClean="0"/>
              <a:t>kursus</a:t>
            </a:r>
            <a:r>
              <a:rPr lang="en-US" dirty="0" smtClean="0"/>
              <a:t> PAUD yang </a:t>
            </a:r>
            <a:r>
              <a:rPr lang="en-US" dirty="0" err="1" smtClean="0"/>
              <a:t>terakreditasi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81682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/>
              <a:t>b. </a:t>
            </a:r>
            <a:r>
              <a:rPr lang="en-US" sz="3000" dirty="0" err="1" smtClean="0"/>
              <a:t>Kompetensi</a:t>
            </a:r>
            <a:endParaRPr lang="en-US" sz="3000" dirty="0"/>
          </a:p>
        </p:txBody>
      </p:sp>
      <p:graphicFrame>
        <p:nvGraphicFramePr>
          <p:cNvPr id="4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80872854"/>
              </p:ext>
            </p:extLst>
          </p:nvPr>
        </p:nvGraphicFramePr>
        <p:xfrm>
          <a:off x="323556" y="1255393"/>
          <a:ext cx="11605846" cy="47106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1984"/>
                <a:gridCol w="3105244"/>
                <a:gridCol w="6708618"/>
              </a:tblGrid>
              <a:tr h="354273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 smtClean="0"/>
                        <a:t>Kompetensi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Sub </a:t>
                      </a:r>
                      <a:r>
                        <a:rPr lang="en-US" sz="1500" dirty="0" err="1" smtClean="0"/>
                        <a:t>Kompetensi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 smtClean="0"/>
                        <a:t>Indikator</a:t>
                      </a:r>
                      <a:endParaRPr lang="en-US" sz="1500" dirty="0"/>
                    </a:p>
                  </a:txBody>
                  <a:tcPr/>
                </a:tc>
              </a:tr>
              <a:tr h="1879122">
                <a:tc rowSpan="3">
                  <a:txBody>
                    <a:bodyPr/>
                    <a:lstStyle/>
                    <a:p>
                      <a:r>
                        <a:rPr lang="en-US" sz="1500" b="1" dirty="0" smtClean="0"/>
                        <a:t>1. </a:t>
                      </a:r>
                      <a:r>
                        <a:rPr lang="en-US" sz="1500" b="1" dirty="0" err="1" smtClean="0"/>
                        <a:t>Kompetensi</a:t>
                      </a:r>
                      <a:r>
                        <a:rPr lang="en-US" sz="1500" b="1" dirty="0" smtClean="0"/>
                        <a:t> </a:t>
                      </a:r>
                      <a:r>
                        <a:rPr lang="en-US" sz="1500" b="1" dirty="0" err="1" smtClean="0"/>
                        <a:t>kepribadian</a:t>
                      </a:r>
                      <a:endParaRPr 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Bersikap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berperilaku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sesuai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dengan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kebutuhan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psikologis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anak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Menyayangi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anak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secara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tulus</a:t>
                      </a:r>
                      <a:endParaRPr lang="en-US" sz="15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Berperilaku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sabar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tenang</a:t>
                      </a:r>
                      <a:r>
                        <a:rPr lang="en-US" sz="1500" baseline="0" dirty="0" smtClean="0"/>
                        <a:t>, ceria, </a:t>
                      </a:r>
                      <a:r>
                        <a:rPr lang="en-US" sz="1500" baseline="0" dirty="0" err="1" smtClean="0"/>
                        <a:t>serta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penuh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perhatian</a:t>
                      </a:r>
                      <a:endParaRPr lang="en-US" sz="15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baseline="0" dirty="0" err="1" smtClean="0"/>
                        <a:t>Memiliki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kepekaan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responsif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humoris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terhadap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perilaku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anak</a:t>
                      </a:r>
                      <a:endParaRPr lang="en-US" sz="15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baseline="0" dirty="0" err="1" smtClean="0"/>
                        <a:t>Menampilkan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diri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sebagai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pribadi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dewasa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arif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bijaksana</a:t>
                      </a:r>
                      <a:endParaRPr lang="en-US" sz="15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baseline="0" dirty="0" err="1" smtClean="0"/>
                        <a:t>Berpenampilan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bersih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sehat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rapi</a:t>
                      </a:r>
                      <a:endParaRPr lang="en-US" sz="15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baseline="0" dirty="0" err="1" smtClean="0"/>
                        <a:t>Berperilaku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sopan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santun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menghargai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melindungi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anak</a:t>
                      </a:r>
                      <a:endParaRPr lang="en-US" sz="1500" dirty="0"/>
                    </a:p>
                  </a:txBody>
                  <a:tcPr/>
                </a:tc>
              </a:tr>
              <a:tr h="1603717">
                <a:tc vMerge="1"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en-US" sz="1500" baseline="0" dirty="0" err="1" smtClean="0"/>
                        <a:t>Bersikap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berperilaku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sesuai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dengan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norma</a:t>
                      </a:r>
                      <a:r>
                        <a:rPr lang="en-US" sz="1500" baseline="0" dirty="0" smtClean="0"/>
                        <a:t> agama, </a:t>
                      </a:r>
                      <a:r>
                        <a:rPr lang="en-US" sz="1500" baseline="0" dirty="0" err="1" smtClean="0"/>
                        <a:t>budaya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keyakinan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anak</a:t>
                      </a:r>
                      <a:endParaRPr lang="en-US" sz="15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Menghargai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peserta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didik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tanpa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membedakan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keyakinan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dianut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suku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budaya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gender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baseline="0" dirty="0" err="1" smtClean="0"/>
                        <a:t>Bersikap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sesuai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dengan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norma</a:t>
                      </a:r>
                      <a:r>
                        <a:rPr lang="en-US" sz="1500" baseline="0" dirty="0" smtClean="0"/>
                        <a:t> agama yang </a:t>
                      </a:r>
                      <a:r>
                        <a:rPr lang="en-US" sz="1500" baseline="0" dirty="0" err="1" smtClean="0"/>
                        <a:t>dianut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hukum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norma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sosial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berlaku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dalam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masyarakat</a:t>
                      </a:r>
                      <a:endParaRPr lang="en-US" sz="15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baseline="0" dirty="0" err="1" smtClean="0"/>
                        <a:t>Mengembangkan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sikap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anak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didik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menghargai</a:t>
                      </a:r>
                      <a:r>
                        <a:rPr lang="en-US" sz="1500" baseline="0" dirty="0" smtClean="0"/>
                        <a:t> agama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budaya</a:t>
                      </a:r>
                      <a:r>
                        <a:rPr lang="en-US" sz="1500" baseline="0" dirty="0" smtClean="0"/>
                        <a:t> lain</a:t>
                      </a:r>
                      <a:endParaRPr lang="en-US" sz="1500" dirty="0"/>
                    </a:p>
                  </a:txBody>
                  <a:tcPr/>
                </a:tc>
              </a:tr>
              <a:tr h="873550"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en-US" sz="1500" dirty="0" err="1" smtClean="0"/>
                        <a:t>Menampilkan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diri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sebagai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pribadi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berbudi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pekerti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luhur</a:t>
                      </a:r>
                      <a:endParaRPr lang="en-US" sz="15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Berperilaku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jujur</a:t>
                      </a:r>
                      <a:endParaRPr lang="en-US" sz="15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Bertanggung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jawab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terhadap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tugas</a:t>
                      </a:r>
                      <a:endParaRPr lang="en-US" sz="15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Berperilaku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sebagai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teladan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03915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1080511"/>
              </p:ext>
            </p:extLst>
          </p:nvPr>
        </p:nvGraphicFramePr>
        <p:xfrm>
          <a:off x="450166" y="452718"/>
          <a:ext cx="11352627" cy="60324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4567"/>
                <a:gridCol w="2996418"/>
                <a:gridCol w="6991642"/>
              </a:tblGrid>
              <a:tr h="393189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err="1" smtClean="0"/>
                        <a:t>Kompetensi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smtClean="0"/>
                        <a:t>Sub </a:t>
                      </a:r>
                      <a:r>
                        <a:rPr lang="en-US" sz="1300" dirty="0" err="1" smtClean="0"/>
                        <a:t>Kompetensi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 err="1" smtClean="0"/>
                        <a:t>Indikator</a:t>
                      </a:r>
                      <a:endParaRPr lang="en-US" sz="1300" dirty="0"/>
                    </a:p>
                  </a:txBody>
                  <a:tcPr/>
                </a:tc>
              </a:tr>
              <a:tr h="1357310"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dirty="0" smtClean="0"/>
                        <a:t>2. </a:t>
                      </a:r>
                      <a:r>
                        <a:rPr lang="en-US" sz="1300" b="1" dirty="0" err="1" smtClean="0"/>
                        <a:t>Kompetensi</a:t>
                      </a:r>
                      <a:r>
                        <a:rPr lang="en-US" sz="1300" b="1" dirty="0" smtClean="0"/>
                        <a:t> </a:t>
                      </a:r>
                      <a:r>
                        <a:rPr lang="en-US" sz="1300" b="1" dirty="0" err="1" smtClean="0"/>
                        <a:t>profesional</a:t>
                      </a:r>
                      <a:endParaRPr lang="en-US" sz="1300" b="1" dirty="0" smtClean="0"/>
                    </a:p>
                    <a:p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dirty="0" err="1" smtClean="0"/>
                        <a:t>Memahami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tahapan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perkembangan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anak</a:t>
                      </a:r>
                      <a:endParaRPr lang="en-US" sz="13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dirty="0" err="1" smtClean="0"/>
                        <a:t>Memahami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kesinambungan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tingkat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perkembangan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anak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usia</a:t>
                      </a:r>
                      <a:r>
                        <a:rPr lang="en-US" sz="1300" dirty="0" smtClean="0"/>
                        <a:t> 0-6 </a:t>
                      </a:r>
                      <a:r>
                        <a:rPr lang="en-US" sz="1300" dirty="0" err="1" smtClean="0"/>
                        <a:t>tahun</a:t>
                      </a:r>
                      <a:endParaRPr lang="en-US" sz="13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dirty="0" err="1" smtClean="0"/>
                        <a:t>Memahami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standar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tingkat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pencapaian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perkembangan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anak</a:t>
                      </a:r>
                      <a:endParaRPr lang="en-US" sz="13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dirty="0" err="1" smtClean="0"/>
                        <a:t>Memahami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bahwa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setiap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anak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mempunyai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tingkat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kecepatan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pencapaian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perkembangan</a:t>
                      </a:r>
                      <a:r>
                        <a:rPr lang="en-US" sz="1300" baseline="0" dirty="0" smtClean="0"/>
                        <a:t> yang </a:t>
                      </a:r>
                      <a:r>
                        <a:rPr lang="en-US" sz="1300" baseline="0" dirty="0" err="1" smtClean="0"/>
                        <a:t>berbeda</a:t>
                      </a:r>
                      <a:endParaRPr lang="en-US" sz="13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baseline="0" dirty="0" err="1" smtClean="0"/>
                        <a:t>Memahami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faktor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penghambat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pendukung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tingkat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pencapaian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perkembangan</a:t>
                      </a:r>
                      <a:endParaRPr lang="en-US" sz="1300" dirty="0"/>
                    </a:p>
                  </a:txBody>
                  <a:tcPr/>
                </a:tc>
              </a:tr>
              <a:tr h="1987489">
                <a:tc vMerge="1"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en-US" sz="1300" baseline="0" dirty="0" err="1" smtClean="0"/>
                        <a:t>Memahami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pemberian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rangsangan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pendidikan</a:t>
                      </a:r>
                      <a:r>
                        <a:rPr lang="en-US" sz="1300" baseline="0" dirty="0" smtClean="0"/>
                        <a:t>, </a:t>
                      </a:r>
                      <a:r>
                        <a:rPr lang="en-US" sz="1300" baseline="0" dirty="0" err="1" smtClean="0"/>
                        <a:t>pengasuhan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perlindungan</a:t>
                      </a:r>
                      <a:endParaRPr lang="en-US" sz="13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dirty="0" err="1" smtClean="0"/>
                        <a:t>Memahami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aspek-aspek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perkembangan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fisik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motorik</a:t>
                      </a:r>
                      <a:r>
                        <a:rPr lang="en-US" sz="1300" dirty="0" smtClean="0"/>
                        <a:t>, </a:t>
                      </a:r>
                      <a:r>
                        <a:rPr lang="en-US" sz="1300" dirty="0" err="1" smtClean="0"/>
                        <a:t>kognitif</a:t>
                      </a:r>
                      <a:r>
                        <a:rPr lang="en-US" sz="1300" dirty="0" smtClean="0"/>
                        <a:t>, </a:t>
                      </a:r>
                      <a:r>
                        <a:rPr lang="en-US" sz="1300" dirty="0" err="1" smtClean="0"/>
                        <a:t>bahasa</a:t>
                      </a:r>
                      <a:r>
                        <a:rPr lang="en-US" sz="1300" dirty="0" smtClean="0"/>
                        <a:t>,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sosio-emosi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dan</a:t>
                      </a:r>
                      <a:r>
                        <a:rPr lang="en-US" sz="1300" baseline="0" dirty="0" smtClean="0"/>
                        <a:t> moral agama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baseline="0" dirty="0" err="1" smtClean="0"/>
                        <a:t>Memahami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faktor-faktor</a:t>
                      </a:r>
                      <a:r>
                        <a:rPr lang="en-US" sz="1300" baseline="0" dirty="0" smtClean="0"/>
                        <a:t> yang </a:t>
                      </a:r>
                      <a:r>
                        <a:rPr lang="en-US" sz="1300" baseline="0" dirty="0" err="1" smtClean="0"/>
                        <a:t>menghambat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mendukung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aspek-aspek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perkembangan</a:t>
                      </a:r>
                      <a:r>
                        <a:rPr lang="en-US" sz="1300" baseline="0" dirty="0" smtClean="0"/>
                        <a:t> di </a:t>
                      </a:r>
                      <a:r>
                        <a:rPr lang="en-US" sz="1300" baseline="0" dirty="0" err="1" smtClean="0"/>
                        <a:t>atas</a:t>
                      </a:r>
                      <a:endParaRPr lang="en-US" sz="13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baseline="0" dirty="0" err="1" smtClean="0"/>
                        <a:t>Memahami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tanda-tanda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kelainan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pada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tiap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aspek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perkembangan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anak</a:t>
                      </a:r>
                      <a:endParaRPr lang="en-US" sz="13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baseline="0" dirty="0" err="1" smtClean="0"/>
                        <a:t>Mengenal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kebutuhan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gizi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anak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sesuai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dengan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usia</a:t>
                      </a:r>
                      <a:endParaRPr lang="en-US" sz="13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baseline="0" dirty="0" err="1" smtClean="0"/>
                        <a:t>Memahami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cara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memantau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nutrisi</a:t>
                      </a:r>
                      <a:r>
                        <a:rPr lang="en-US" sz="1300" baseline="0" dirty="0" smtClean="0"/>
                        <a:t>, </a:t>
                      </a:r>
                      <a:r>
                        <a:rPr lang="en-US" sz="1300" baseline="0" dirty="0" err="1" smtClean="0"/>
                        <a:t>kesehatan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keselamatan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anak</a:t>
                      </a:r>
                      <a:endParaRPr lang="en-US" sz="13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baseline="0" dirty="0" err="1" smtClean="0"/>
                        <a:t>Mengetahui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pola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asuh</a:t>
                      </a:r>
                      <a:r>
                        <a:rPr lang="en-US" sz="1300" baseline="0" dirty="0" smtClean="0"/>
                        <a:t> yang </a:t>
                      </a:r>
                      <a:r>
                        <a:rPr lang="en-US" sz="1300" baseline="0" dirty="0" err="1" smtClean="0"/>
                        <a:t>sesuai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dengan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usia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anak</a:t>
                      </a:r>
                      <a:endParaRPr lang="en-US" sz="13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baseline="0" dirty="0" err="1" smtClean="0"/>
                        <a:t>Mengenal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keunikan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anak</a:t>
                      </a:r>
                      <a:endParaRPr lang="en-US" sz="1300" dirty="0"/>
                    </a:p>
                  </a:txBody>
                  <a:tcPr/>
                </a:tc>
              </a:tr>
              <a:tr h="937190">
                <a:tc vMerge="1"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en-US" sz="1300" dirty="0" err="1" smtClean="0"/>
                        <a:t>Memahami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pemberian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rangsangan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pendidikan</a:t>
                      </a:r>
                      <a:r>
                        <a:rPr lang="en-US" sz="1300" baseline="0" dirty="0" smtClean="0"/>
                        <a:t>, </a:t>
                      </a:r>
                      <a:r>
                        <a:rPr lang="en-US" sz="1300" baseline="0" dirty="0" err="1" smtClean="0"/>
                        <a:t>pengasuhan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perlindungan</a:t>
                      </a:r>
                      <a:endParaRPr lang="en-US" sz="13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dirty="0" err="1" smtClean="0"/>
                        <a:t>Mengenal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cara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pemberian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rangsangan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dalam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pendidikan</a:t>
                      </a:r>
                      <a:r>
                        <a:rPr lang="en-US" sz="1300" dirty="0" smtClean="0"/>
                        <a:t>, </a:t>
                      </a:r>
                      <a:r>
                        <a:rPr lang="en-US" sz="1300" dirty="0" err="1" smtClean="0"/>
                        <a:t>pengasuhan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dan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perlindungan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secara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umum</a:t>
                      </a:r>
                      <a:endParaRPr lang="en-US" sz="13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dirty="0" err="1" smtClean="0"/>
                        <a:t>Memiliki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keterampilan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dalam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melakukan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pemberian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rangsangan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pada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setiap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aspek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perkembangan</a:t>
                      </a:r>
                      <a:endParaRPr lang="en-US" sz="1300" dirty="0"/>
                    </a:p>
                  </a:txBody>
                  <a:tcPr/>
                </a:tc>
              </a:tr>
              <a:tr h="1357310">
                <a:tc vMerge="1"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 startAt="4"/>
                      </a:pPr>
                      <a:r>
                        <a:rPr lang="en-US" sz="1300" dirty="0" err="1" smtClean="0"/>
                        <a:t>Membangun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kerja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sama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dengan</a:t>
                      </a:r>
                      <a:r>
                        <a:rPr lang="en-US" sz="1300" baseline="0" dirty="0" smtClean="0"/>
                        <a:t> orang </a:t>
                      </a:r>
                      <a:r>
                        <a:rPr lang="en-US" sz="1300" baseline="0" dirty="0" err="1" smtClean="0"/>
                        <a:t>tua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dalam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pendidikan</a:t>
                      </a:r>
                      <a:r>
                        <a:rPr lang="en-US" sz="1300" baseline="0" dirty="0" smtClean="0"/>
                        <a:t>, </a:t>
                      </a:r>
                      <a:r>
                        <a:rPr lang="en-US" sz="1300" baseline="0" dirty="0" err="1" smtClean="0"/>
                        <a:t>pengasuhan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perlindungan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anak</a:t>
                      </a:r>
                      <a:endParaRPr lang="en-US" sz="1300" baseline="0" dirty="0" smtClean="0"/>
                    </a:p>
                    <a:p>
                      <a:pPr marL="0" indent="0">
                        <a:buNone/>
                      </a:pPr>
                      <a:endParaRPr lang="en-US" sz="13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dirty="0" err="1" smtClean="0"/>
                        <a:t>Mengenal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faktor-faktor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pengasuhan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anak</a:t>
                      </a:r>
                      <a:r>
                        <a:rPr lang="en-US" sz="1300" dirty="0" smtClean="0"/>
                        <a:t>, </a:t>
                      </a:r>
                      <a:r>
                        <a:rPr lang="en-US" sz="1300" dirty="0" err="1" smtClean="0"/>
                        <a:t>sosial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ekonomi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keluarga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dan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sosial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kemasyarakatan</a:t>
                      </a:r>
                      <a:r>
                        <a:rPr lang="en-US" sz="1300" dirty="0" smtClean="0"/>
                        <a:t> yang </a:t>
                      </a:r>
                      <a:r>
                        <a:rPr lang="en-US" sz="1300" dirty="0" err="1" smtClean="0"/>
                        <a:t>mendukung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dan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menghambat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perkembangan</a:t>
                      </a:r>
                      <a:r>
                        <a:rPr lang="en-US" sz="1300" dirty="0" smtClean="0"/>
                        <a:t> </a:t>
                      </a:r>
                      <a:r>
                        <a:rPr lang="en-US" sz="1300" dirty="0" err="1" smtClean="0"/>
                        <a:t>anak</a:t>
                      </a:r>
                      <a:endParaRPr lang="en-US" sz="13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dirty="0" err="1" smtClean="0"/>
                        <a:t>Mengkomunikasikan</a:t>
                      </a:r>
                      <a:r>
                        <a:rPr lang="en-US" sz="1300" dirty="0" smtClean="0"/>
                        <a:t> program </a:t>
                      </a:r>
                      <a:r>
                        <a:rPr lang="en-US" sz="1300" dirty="0" err="1" smtClean="0"/>
                        <a:t>lembaga</a:t>
                      </a:r>
                      <a:r>
                        <a:rPr lang="en-US" sz="1300" baseline="0" dirty="0" smtClean="0"/>
                        <a:t> (</a:t>
                      </a:r>
                      <a:r>
                        <a:rPr lang="en-US" sz="1300" baseline="0" dirty="0" err="1" smtClean="0"/>
                        <a:t>pendidikan</a:t>
                      </a:r>
                      <a:r>
                        <a:rPr lang="en-US" sz="1300" baseline="0" dirty="0" smtClean="0"/>
                        <a:t>, </a:t>
                      </a:r>
                      <a:r>
                        <a:rPr lang="en-US" sz="1300" baseline="0" dirty="0" err="1" smtClean="0"/>
                        <a:t>pengasuhan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perlindungan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anak</a:t>
                      </a:r>
                      <a:r>
                        <a:rPr lang="en-US" sz="1300" baseline="0" dirty="0" smtClean="0"/>
                        <a:t>) </a:t>
                      </a:r>
                      <a:r>
                        <a:rPr lang="en-US" sz="1300" baseline="0" dirty="0" err="1" smtClean="0"/>
                        <a:t>kepada</a:t>
                      </a:r>
                      <a:r>
                        <a:rPr lang="en-US" sz="1300" baseline="0" dirty="0" smtClean="0"/>
                        <a:t> orang </a:t>
                      </a:r>
                      <a:r>
                        <a:rPr lang="en-US" sz="1300" baseline="0" dirty="0" err="1" smtClean="0"/>
                        <a:t>tua</a:t>
                      </a:r>
                      <a:endParaRPr lang="en-US" sz="13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baseline="0" dirty="0" err="1" smtClean="0"/>
                        <a:t>Meningkatkan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keterlibatan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orangtua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dalam</a:t>
                      </a:r>
                      <a:r>
                        <a:rPr lang="en-US" sz="1300" baseline="0" dirty="0" smtClean="0"/>
                        <a:t> program di </a:t>
                      </a:r>
                      <a:r>
                        <a:rPr lang="en-US" sz="1300" baseline="0" dirty="0" err="1" smtClean="0"/>
                        <a:t>lembaga</a:t>
                      </a:r>
                      <a:endParaRPr lang="en-US" sz="13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300" baseline="0" dirty="0" err="1" smtClean="0"/>
                        <a:t>Meningkatkan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kesinambungan</a:t>
                      </a:r>
                      <a:r>
                        <a:rPr lang="en-US" sz="1300" baseline="0" dirty="0" smtClean="0"/>
                        <a:t> program </a:t>
                      </a:r>
                      <a:r>
                        <a:rPr lang="en-US" sz="1300" baseline="0" dirty="0" err="1" smtClean="0"/>
                        <a:t>lembaga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dengan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lingkungan</a:t>
                      </a:r>
                      <a:r>
                        <a:rPr lang="en-US" sz="1300" baseline="0" dirty="0" smtClean="0"/>
                        <a:t> </a:t>
                      </a:r>
                      <a:r>
                        <a:rPr lang="en-US" sz="1300" baseline="0" dirty="0" err="1" smtClean="0"/>
                        <a:t>keluarga</a:t>
                      </a:r>
                      <a:endParaRPr lang="en-US" sz="13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184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5697914"/>
              </p:ext>
            </p:extLst>
          </p:nvPr>
        </p:nvGraphicFramePr>
        <p:xfrm>
          <a:off x="257907" y="697717"/>
          <a:ext cx="11676185" cy="567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2845"/>
                <a:gridCol w="3124063"/>
                <a:gridCol w="6749277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 smtClean="0"/>
                        <a:t>Kompetensi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smtClean="0"/>
                        <a:t>Sub </a:t>
                      </a:r>
                      <a:r>
                        <a:rPr lang="en-US" sz="1500" dirty="0" err="1" smtClean="0"/>
                        <a:t>Kompetensi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 err="1" smtClean="0"/>
                        <a:t>Indikator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US" sz="1500" b="1" dirty="0" smtClean="0"/>
                        <a:t>3. </a:t>
                      </a:r>
                      <a:r>
                        <a:rPr lang="en-US" sz="1500" b="1" dirty="0" err="1" smtClean="0"/>
                        <a:t>Kompetensi</a:t>
                      </a:r>
                      <a:r>
                        <a:rPr lang="en-US" sz="1500" b="1" dirty="0" smtClean="0"/>
                        <a:t> </a:t>
                      </a:r>
                      <a:r>
                        <a:rPr lang="en-US" sz="1500" b="1" dirty="0" err="1" smtClean="0"/>
                        <a:t>Pedagogi</a:t>
                      </a:r>
                      <a:endParaRPr lang="en-US" sz="15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Merencanakan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kegiatan</a:t>
                      </a:r>
                      <a:r>
                        <a:rPr lang="en-US" sz="1500" dirty="0" smtClean="0"/>
                        <a:t> program </a:t>
                      </a:r>
                      <a:r>
                        <a:rPr lang="en-US" sz="1500" dirty="0" err="1" smtClean="0"/>
                        <a:t>pendidikan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pengasuhan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perlindungan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Menyusun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rencana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kegiatan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tahunan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semesteran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bulanan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mingguan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harian</a:t>
                      </a:r>
                      <a:endParaRPr lang="en-US" sz="15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Menetapkan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kegiatan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bermain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mendukung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tingkat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pencapaian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perkembangan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anak</a:t>
                      </a:r>
                      <a:endParaRPr lang="en-US" sz="15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Merencanakan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kegiatan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disusun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berdasarkan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kelompok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usia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2"/>
                      </a:pPr>
                      <a:r>
                        <a:rPr lang="en-US" sz="1500" baseline="0" dirty="0" err="1" smtClean="0"/>
                        <a:t>Melaksanakan</a:t>
                      </a:r>
                      <a:r>
                        <a:rPr lang="en-US" sz="1500" baseline="0" dirty="0" smtClean="0"/>
                        <a:t> proses </a:t>
                      </a:r>
                      <a:r>
                        <a:rPr lang="en-US" sz="1500" baseline="0" dirty="0" err="1" smtClean="0"/>
                        <a:t>pendidikan</a:t>
                      </a:r>
                      <a:r>
                        <a:rPr lang="en-US" sz="1500" baseline="0" dirty="0" smtClean="0"/>
                        <a:t>, </a:t>
                      </a:r>
                      <a:r>
                        <a:rPr lang="en-US" sz="1500" baseline="0" dirty="0" err="1" smtClean="0"/>
                        <a:t>pengasuhan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perlindungan</a:t>
                      </a:r>
                      <a:endParaRPr lang="en-US" sz="15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Mengelola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kegiatan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sesuai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rencana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disusun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berdasarkan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kelompok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usia</a:t>
                      </a:r>
                      <a:endParaRPr lang="en-US" sz="15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Menggunakan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metode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pembelajaran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melalui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bermain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sesuai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karakteristik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anak</a:t>
                      </a:r>
                      <a:endParaRPr lang="en-US" sz="15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Memilikih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menggunakan</a:t>
                      </a:r>
                      <a:r>
                        <a:rPr lang="en-US" sz="1500" dirty="0" smtClean="0"/>
                        <a:t> media yang </a:t>
                      </a:r>
                      <a:r>
                        <a:rPr lang="en-US" sz="1500" dirty="0" err="1" smtClean="0"/>
                        <a:t>sesuai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kegiatan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kondisi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anak</a:t>
                      </a:r>
                      <a:endParaRPr lang="en-US" sz="15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baseline="0" dirty="0" err="1" smtClean="0"/>
                        <a:t>Memberikan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motivasi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meningkatkan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keterlibatan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anak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dalam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kegiatan</a:t>
                      </a:r>
                      <a:endParaRPr lang="en-US" sz="15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baseline="0" dirty="0" err="1" smtClean="0"/>
                        <a:t>Memberikan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bimbingan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sesuai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dengan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kebutuhan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anak</a:t>
                      </a:r>
                      <a:endParaRPr lang="en-US" sz="15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 startAt="3"/>
                      </a:pPr>
                      <a:r>
                        <a:rPr lang="en-US" sz="1500" dirty="0" err="1" smtClean="0"/>
                        <a:t>Melaksanakan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penilaian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terhadap</a:t>
                      </a:r>
                      <a:r>
                        <a:rPr lang="en-US" sz="1500" dirty="0" smtClean="0"/>
                        <a:t> proses </a:t>
                      </a:r>
                      <a:r>
                        <a:rPr lang="en-US" sz="1500" dirty="0" err="1" smtClean="0"/>
                        <a:t>dan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hasil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pendidikan</a:t>
                      </a:r>
                      <a:r>
                        <a:rPr lang="en-US" sz="1500" dirty="0" smtClean="0"/>
                        <a:t>, </a:t>
                      </a:r>
                      <a:r>
                        <a:rPr lang="en-US" sz="1500" dirty="0" err="1" smtClean="0"/>
                        <a:t>pengasuhan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perlindungan</a:t>
                      </a:r>
                      <a:endParaRPr lang="en-US" sz="15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Memilih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cara-cara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penilaian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sesuai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tujuan</a:t>
                      </a:r>
                      <a:r>
                        <a:rPr lang="en-US" sz="1500" dirty="0" smtClean="0"/>
                        <a:t> yang </a:t>
                      </a:r>
                      <a:r>
                        <a:rPr lang="en-US" sz="1500" dirty="0" err="1" smtClean="0"/>
                        <a:t>akan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dicapai</a:t>
                      </a:r>
                      <a:endParaRPr lang="en-US" sz="150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dirty="0" err="1" smtClean="0"/>
                        <a:t>Melakukan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kegiatan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penilaian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sesuai</a:t>
                      </a:r>
                      <a:r>
                        <a:rPr lang="en-US" sz="1500" dirty="0" smtClean="0"/>
                        <a:t> </a:t>
                      </a:r>
                      <a:r>
                        <a:rPr lang="en-US" sz="1500" dirty="0" err="1" smtClean="0"/>
                        <a:t>dengan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cara-cara</a:t>
                      </a:r>
                      <a:r>
                        <a:rPr lang="en-US" sz="1500" baseline="0" dirty="0" smtClean="0"/>
                        <a:t> yang </a:t>
                      </a:r>
                      <a:r>
                        <a:rPr lang="en-US" sz="1500" baseline="0" dirty="0" err="1" smtClean="0"/>
                        <a:t>telah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ditetapkan</a:t>
                      </a:r>
                      <a:endParaRPr lang="en-US" sz="15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baseline="0" dirty="0" err="1" smtClean="0"/>
                        <a:t>Mengolah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hasil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penilaian</a:t>
                      </a:r>
                      <a:endParaRPr lang="en-US" sz="15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baseline="0" dirty="0" err="1" smtClean="0"/>
                        <a:t>Menggunakan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hasil-hasil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penilaian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untuk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berbagai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kepentinganpendidikan</a:t>
                      </a:r>
                      <a:endParaRPr lang="en-US" sz="1500" baseline="0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en-US" sz="1500" baseline="0" dirty="0" err="1" smtClean="0"/>
                        <a:t>Mendokumentasikan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hasil-hasil</a:t>
                      </a:r>
                      <a:r>
                        <a:rPr lang="en-US" sz="1500" baseline="0" dirty="0" smtClean="0"/>
                        <a:t> </a:t>
                      </a:r>
                      <a:r>
                        <a:rPr lang="en-US" sz="1500" baseline="0" dirty="0" err="1" smtClean="0"/>
                        <a:t>penilaian</a:t>
                      </a:r>
                      <a:endParaRPr lang="en-US" sz="15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9737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Banded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3.xml><?xml version="1.0" encoding="utf-8"?>
<a:theme xmlns:a="http://schemas.openxmlformats.org/drawingml/2006/main" name="1_Ion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260</TotalTime>
  <Words>1154</Words>
  <Application>Microsoft Office PowerPoint</Application>
  <PresentationFormat>Widescreen</PresentationFormat>
  <Paragraphs>153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Century Gothic</vt:lpstr>
      <vt:lpstr>Corbel</vt:lpstr>
      <vt:lpstr>Wingdings</vt:lpstr>
      <vt:lpstr>Wingdings 3</vt:lpstr>
      <vt:lpstr>Ion</vt:lpstr>
      <vt:lpstr>Banded</vt:lpstr>
      <vt:lpstr>1_Ion</vt:lpstr>
      <vt:lpstr>Karakteristik PAUD &amp; Performa Guru AUD</vt:lpstr>
      <vt:lpstr>PowerPoint Presentation</vt:lpstr>
      <vt:lpstr>PowerPoint Presentation</vt:lpstr>
      <vt:lpstr>Performance Guru Anak usia Dini</vt:lpstr>
      <vt:lpstr>PowerPoint Presentation</vt:lpstr>
      <vt:lpstr>Standar pendidik PAUD  (Kualifikasi akademik dan Kompetensi Guru)</vt:lpstr>
      <vt:lpstr>b. Kompetensi</vt:lpstr>
      <vt:lpstr>PowerPoint Presentation</vt:lpstr>
      <vt:lpstr>PowerPoint Presentation</vt:lpstr>
      <vt:lpstr>PowerPoint Presentation</vt:lpstr>
      <vt:lpstr>C. GURU CERDAS</vt:lpstr>
      <vt:lpstr>PowerPoint Presentation</vt:lpstr>
      <vt:lpstr>Intentional</vt:lpstr>
      <vt:lpstr>Kreatif </vt:lpstr>
      <vt:lpstr>PowerPoint Presentation</vt:lpstr>
      <vt:lpstr>Daftar pustaka</vt:lpstr>
      <vt:lpstr>Tugas :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Karakteristik program pendidikan anak usia dini</dc:title>
  <dc:creator>LENOVO</dc:creator>
  <cp:lastModifiedBy>LENOVO</cp:lastModifiedBy>
  <cp:revision>30</cp:revision>
  <dcterms:created xsi:type="dcterms:W3CDTF">2020-03-28T14:38:02Z</dcterms:created>
  <dcterms:modified xsi:type="dcterms:W3CDTF">2020-04-03T12:50:12Z</dcterms:modified>
</cp:coreProperties>
</file>