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1" r:id="rId4"/>
    <p:sldId id="263" r:id="rId5"/>
    <p:sldId id="264" r:id="rId6"/>
    <p:sldId id="266" r:id="rId7"/>
    <p:sldId id="267" r:id="rId8"/>
    <p:sldId id="268" r:id="rId9"/>
    <p:sldId id="259" r:id="rId10"/>
    <p:sldId id="258" r:id="rId11"/>
    <p:sldId id="269" r:id="rId12"/>
    <p:sldId id="275" r:id="rId13"/>
    <p:sldId id="273" r:id="rId14"/>
    <p:sldId id="27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0116"/>
    <a:srgbClr val="EAEAE3"/>
    <a:srgbClr val="E14F1F"/>
    <a:srgbClr val="FDD95E"/>
    <a:srgbClr val="E3DFDE"/>
    <a:srgbClr val="5B4A42"/>
    <a:srgbClr val="AD95BC"/>
    <a:srgbClr val="F18799"/>
    <a:srgbClr val="ECEBE9"/>
    <a:srgbClr val="162C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2" d="100"/>
          <a:sy n="82" d="100"/>
        </p:scale>
        <p:origin x="300" y="-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EC84B-DD27-4A9C-A310-5FFA75464189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3A5434-6698-4968-81C5-A8BDEF2BF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364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Back to school landing page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="https://www.freepik.com/free-photos-vectors/business"&gt;Business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Happy students jumping with flat design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Happy students jumping with flat 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Flat university concept Free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 err="1"/>
              <a:t>Karakter</a:t>
            </a:r>
            <a:endParaRPr lang="en-US" dirty="0"/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="https://www.freepik.com/free-photos-vectors/business"&gt;Business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Back to school characters, mother and father with son and daughter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="https://www.freepik.com/free-photos-vectors/school"&gt;School vector created by </a:t>
            </a:r>
            <a:r>
              <a:rPr lang="en-US" dirty="0" err="1"/>
              <a:t>freepik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Babysitters people flat images collection with isolated human characters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="https://www.freepik.com/free-photos-vectors/people"&gt;People vector created by </a:t>
            </a:r>
            <a:r>
              <a:rPr lang="en-US" dirty="0" err="1"/>
              <a:t>macrovector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Hand drawn family outdoor scenes pack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="https://www.freepik.com/free-photos-vectors/background"&gt;Background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r>
              <a:rPr lang="en-US" dirty="0"/>
              <a:t>Hand drawn families doing </a:t>
            </a:r>
            <a:r>
              <a:rPr lang="en-US" dirty="0" err="1"/>
              <a:t>oudoor</a:t>
            </a:r>
            <a:r>
              <a:rPr lang="en-US" dirty="0"/>
              <a:t> activities Free Vector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="https://www.freepik.com/free-photos-vectors/people"&gt;People vector created by </a:t>
            </a:r>
            <a:r>
              <a:rPr lang="en-US" dirty="0" err="1"/>
              <a:t>pikisuperstar</a:t>
            </a:r>
            <a:r>
              <a:rPr lang="en-US" dirty="0"/>
              <a:t> - www.freepik.com&lt;/a&gt;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C035F2-240D-4229-982D-67DAAF754CB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54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61D12-51A1-4C88-814B-FF5A8F713977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24EC-ED3F-44D2-B765-94C1926BA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70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61D12-51A1-4C88-814B-FF5A8F713977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24EC-ED3F-44D2-B765-94C1926BA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139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61D12-51A1-4C88-814B-FF5A8F713977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24EC-ED3F-44D2-B765-94C1926BA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006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61D12-51A1-4C88-814B-FF5A8F713977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24EC-ED3F-44D2-B765-94C1926BA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664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61D12-51A1-4C88-814B-FF5A8F713977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24EC-ED3F-44D2-B765-94C1926BA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496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61D12-51A1-4C88-814B-FF5A8F713977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24EC-ED3F-44D2-B765-94C1926BA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603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61D12-51A1-4C88-814B-FF5A8F713977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24EC-ED3F-44D2-B765-94C1926BA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612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61D12-51A1-4C88-814B-FF5A8F713977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24EC-ED3F-44D2-B765-94C1926BA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833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61D12-51A1-4C88-814B-FF5A8F713977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24EC-ED3F-44D2-B765-94C1926BA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769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61D12-51A1-4C88-814B-FF5A8F713977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24EC-ED3F-44D2-B765-94C1926BA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134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61D12-51A1-4C88-814B-FF5A8F713977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24EC-ED3F-44D2-B765-94C1926BA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900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61D12-51A1-4C88-814B-FF5A8F713977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F24EC-ED3F-44D2-B765-94C1926BA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743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94737" y="1153550"/>
            <a:ext cx="4900246" cy="808965"/>
          </a:xfrm>
          <a:solidFill>
            <a:srgbClr val="EAEAE3"/>
          </a:solidFill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E20116"/>
                </a:solidFill>
              </a:rPr>
              <a:t>PROGRAM PAUD</a:t>
            </a:r>
            <a:endParaRPr lang="en-US" sz="4000" b="1" dirty="0">
              <a:solidFill>
                <a:srgbClr val="E2011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8073" y="2124931"/>
            <a:ext cx="5453575" cy="547931"/>
          </a:xfrm>
          <a:solidFill>
            <a:srgbClr val="EAEAE3"/>
          </a:solidFill>
        </p:spPr>
        <p:txBody>
          <a:bodyPr/>
          <a:lstStyle/>
          <a:p>
            <a:r>
              <a:rPr lang="en-US" b="1" u="sng" dirty="0" err="1" smtClean="0">
                <a:solidFill>
                  <a:srgbClr val="E20116"/>
                </a:solidFill>
              </a:rPr>
              <a:t>Siti</a:t>
            </a:r>
            <a:r>
              <a:rPr lang="en-US" b="1" u="sng" dirty="0" smtClean="0">
                <a:solidFill>
                  <a:srgbClr val="E20116"/>
                </a:solidFill>
              </a:rPr>
              <a:t> </a:t>
            </a:r>
            <a:r>
              <a:rPr lang="en-US" b="1" u="sng" dirty="0" err="1" smtClean="0">
                <a:solidFill>
                  <a:srgbClr val="E20116"/>
                </a:solidFill>
              </a:rPr>
              <a:t>Annisa</a:t>
            </a:r>
            <a:r>
              <a:rPr lang="en-US" b="1" u="sng" dirty="0" smtClean="0">
                <a:solidFill>
                  <a:srgbClr val="E20116"/>
                </a:solidFill>
              </a:rPr>
              <a:t> </a:t>
            </a:r>
            <a:r>
              <a:rPr lang="en-US" b="1" u="sng" dirty="0" err="1" smtClean="0">
                <a:solidFill>
                  <a:srgbClr val="E20116"/>
                </a:solidFill>
              </a:rPr>
              <a:t>Rizki</a:t>
            </a:r>
            <a:r>
              <a:rPr lang="en-US" b="1" u="sng" dirty="0" smtClean="0">
                <a:solidFill>
                  <a:srgbClr val="E20116"/>
                </a:solidFill>
              </a:rPr>
              <a:t>, </a:t>
            </a:r>
            <a:r>
              <a:rPr lang="en-US" b="1" u="sng" dirty="0" err="1" smtClean="0">
                <a:solidFill>
                  <a:srgbClr val="E20116"/>
                </a:solidFill>
              </a:rPr>
              <a:t>S.Psi</a:t>
            </a:r>
            <a:r>
              <a:rPr lang="en-US" b="1" u="sng" dirty="0" smtClean="0">
                <a:solidFill>
                  <a:srgbClr val="E20116"/>
                </a:solidFill>
              </a:rPr>
              <a:t>, </a:t>
            </a:r>
            <a:r>
              <a:rPr lang="en-US" b="1" u="sng" dirty="0" err="1" smtClean="0">
                <a:solidFill>
                  <a:srgbClr val="E20116"/>
                </a:solidFill>
              </a:rPr>
              <a:t>M.Psi</a:t>
            </a:r>
            <a:r>
              <a:rPr lang="en-US" b="1" u="sng" dirty="0" smtClean="0">
                <a:solidFill>
                  <a:srgbClr val="E20116"/>
                </a:solidFill>
              </a:rPr>
              <a:t>., </a:t>
            </a:r>
            <a:r>
              <a:rPr lang="en-US" b="1" u="sng" dirty="0" err="1" smtClean="0">
                <a:solidFill>
                  <a:srgbClr val="E20116"/>
                </a:solidFill>
              </a:rPr>
              <a:t>Psikolog</a:t>
            </a:r>
            <a:endParaRPr lang="en-US" b="1" u="sng" dirty="0">
              <a:solidFill>
                <a:srgbClr val="E2011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334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3000" b="-8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5443" y="393260"/>
            <a:ext cx="4449664" cy="1097915"/>
          </a:xfrm>
          <a:solidFill>
            <a:srgbClr val="5B4A42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2. PAUD Informal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45892" y="1845432"/>
            <a:ext cx="11328766" cy="4498975"/>
          </a:xfrm>
          <a:solidFill>
            <a:srgbClr val="5B4A42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PAUD </a:t>
            </a:r>
            <a:r>
              <a:rPr lang="en-US" dirty="0" err="1" smtClean="0">
                <a:solidFill>
                  <a:schemeClr val="bg1"/>
                </a:solidFill>
              </a:rPr>
              <a:t>berbasis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keluarga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Arah</a:t>
            </a:r>
            <a:r>
              <a:rPr lang="en-US" dirty="0" smtClean="0">
                <a:solidFill>
                  <a:schemeClr val="bg1"/>
                </a:solidFill>
              </a:rPr>
              <a:t> 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Agar </a:t>
            </a:r>
            <a:r>
              <a:rPr lang="en-US" dirty="0" err="1" smtClean="0">
                <a:solidFill>
                  <a:schemeClr val="bg1"/>
                </a:solidFill>
              </a:rPr>
              <a:t>orangtua</a:t>
            </a:r>
            <a:r>
              <a:rPr lang="en-US" dirty="0" smtClean="0">
                <a:solidFill>
                  <a:schemeClr val="bg1"/>
                </a:solidFill>
              </a:rPr>
              <a:t>/</a:t>
            </a:r>
            <a:r>
              <a:rPr lang="en-US" dirty="0" err="1" smtClean="0">
                <a:solidFill>
                  <a:schemeClr val="bg1"/>
                </a:solidFill>
              </a:rPr>
              <a:t>keluarga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melanjutkan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stimulasi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pendidikan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diterima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anak</a:t>
            </a:r>
            <a:r>
              <a:rPr lang="en-US" dirty="0" smtClean="0">
                <a:solidFill>
                  <a:schemeClr val="bg1"/>
                </a:solidFill>
              </a:rPr>
              <a:t> di </a:t>
            </a:r>
            <a:r>
              <a:rPr lang="en-US" dirty="0" err="1" smtClean="0">
                <a:solidFill>
                  <a:schemeClr val="bg1"/>
                </a:solidFill>
              </a:rPr>
              <a:t>lembaga</a:t>
            </a:r>
            <a:r>
              <a:rPr lang="en-US" dirty="0" smtClean="0">
                <a:solidFill>
                  <a:schemeClr val="bg1"/>
                </a:solidFill>
              </a:rPr>
              <a:t> PAUD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Agar </a:t>
            </a:r>
            <a:r>
              <a:rPr lang="en-US" dirty="0" err="1" smtClean="0">
                <a:solidFill>
                  <a:schemeClr val="bg1"/>
                </a:solidFill>
              </a:rPr>
              <a:t>sebelum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dikirim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lembaga</a:t>
            </a:r>
            <a:r>
              <a:rPr lang="en-US" dirty="0" smtClean="0">
                <a:solidFill>
                  <a:schemeClr val="bg1"/>
                </a:solidFill>
              </a:rPr>
              <a:t> PAUD </a:t>
            </a:r>
            <a:r>
              <a:rPr lang="en-US" dirty="0" err="1" smtClean="0">
                <a:solidFill>
                  <a:schemeClr val="bg1"/>
                </a:solidFill>
              </a:rPr>
              <a:t>sudah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mendapatkan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layanan</a:t>
            </a:r>
            <a:r>
              <a:rPr lang="en-US" dirty="0" smtClean="0">
                <a:solidFill>
                  <a:schemeClr val="bg1"/>
                </a:solidFill>
              </a:rPr>
              <a:t> PAUD yang </a:t>
            </a:r>
            <a:r>
              <a:rPr lang="en-US" dirty="0" err="1" smtClean="0">
                <a:solidFill>
                  <a:schemeClr val="bg1"/>
                </a:solidFill>
              </a:rPr>
              <a:t>benar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orangtua</a:t>
            </a:r>
            <a:r>
              <a:rPr lang="en-US" dirty="0" smtClean="0">
                <a:solidFill>
                  <a:schemeClr val="bg1"/>
                </a:solidFill>
              </a:rPr>
              <a:t>/</a:t>
            </a:r>
            <a:r>
              <a:rPr lang="en-US" dirty="0" err="1" smtClean="0">
                <a:solidFill>
                  <a:schemeClr val="bg1"/>
                </a:solidFill>
              </a:rPr>
              <a:t>keluarganya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Agar </a:t>
            </a:r>
            <a:r>
              <a:rPr lang="en-US" dirty="0" err="1" smtClean="0">
                <a:solidFill>
                  <a:schemeClr val="bg1"/>
                </a:solidFill>
              </a:rPr>
              <a:t>masyarakat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lebih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peduli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/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bisa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mendukung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terhadap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layanan</a:t>
            </a:r>
            <a:r>
              <a:rPr lang="en-US" dirty="0" smtClean="0">
                <a:solidFill>
                  <a:schemeClr val="bg1"/>
                </a:solidFill>
              </a:rPr>
              <a:t> PAUD di </a:t>
            </a:r>
            <a:r>
              <a:rPr lang="en-US" dirty="0" err="1" smtClean="0">
                <a:solidFill>
                  <a:schemeClr val="bg1"/>
                </a:solidFill>
              </a:rPr>
              <a:t>lingkungannya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Ada 8 </a:t>
            </a:r>
            <a:r>
              <a:rPr lang="en-US" dirty="0" err="1" smtClean="0">
                <a:solidFill>
                  <a:schemeClr val="bg1"/>
                </a:solidFill>
              </a:rPr>
              <a:t>fungsi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keluarga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yakni</a:t>
            </a:r>
            <a:r>
              <a:rPr lang="en-US" dirty="0" smtClean="0">
                <a:solidFill>
                  <a:schemeClr val="bg1"/>
                </a:solidFill>
              </a:rPr>
              <a:t> : agama, </a:t>
            </a:r>
            <a:r>
              <a:rPr lang="en-US" dirty="0" err="1" smtClean="0">
                <a:solidFill>
                  <a:schemeClr val="bg1"/>
                </a:solidFill>
              </a:rPr>
              <a:t>sosial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budaya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ekonomi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kasih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sayang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pemeliharaan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lingkungan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sosialisasi</a:t>
            </a:r>
            <a:r>
              <a:rPr lang="en-US" dirty="0" smtClean="0">
                <a:solidFill>
                  <a:schemeClr val="bg1"/>
                </a:solidFill>
              </a:rPr>
              <a:t> (UU No.10 </a:t>
            </a:r>
            <a:r>
              <a:rPr lang="en-US" dirty="0" err="1" smtClean="0">
                <a:solidFill>
                  <a:schemeClr val="bg1"/>
                </a:solidFill>
              </a:rPr>
              <a:t>tahun</a:t>
            </a:r>
            <a:r>
              <a:rPr lang="en-US" dirty="0" smtClean="0">
                <a:solidFill>
                  <a:schemeClr val="bg1"/>
                </a:solidFill>
              </a:rPr>
              <a:t> 1992) </a:t>
            </a:r>
            <a:r>
              <a:rPr lang="en-US" dirty="0" err="1" smtClean="0">
                <a:solidFill>
                  <a:schemeClr val="bg1"/>
                </a:solidFill>
              </a:rPr>
              <a:t>pendidikan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reproduksi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412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1080" y="939360"/>
            <a:ext cx="10515600" cy="3266880"/>
          </a:xfrm>
        </p:spPr>
        <p:txBody>
          <a:bodyPr>
            <a:normAutofit/>
          </a:bodyPr>
          <a:lstStyle/>
          <a:p>
            <a:r>
              <a:rPr lang="en-US" sz="2500" dirty="0" err="1" smtClean="0"/>
              <a:t>Fokus</a:t>
            </a:r>
            <a:r>
              <a:rPr lang="en-US" sz="2500" dirty="0" smtClean="0"/>
              <a:t> :</a:t>
            </a:r>
          </a:p>
          <a:p>
            <a:pPr marL="0" indent="0">
              <a:buNone/>
            </a:pPr>
            <a:r>
              <a:rPr lang="en-US" sz="2500" dirty="0" err="1" smtClean="0"/>
              <a:t>Fasilitas</a:t>
            </a:r>
            <a:r>
              <a:rPr lang="en-US" sz="2500" dirty="0" smtClean="0"/>
              <a:t> </a:t>
            </a:r>
            <a:r>
              <a:rPr lang="en-US" sz="2500" dirty="0" err="1" smtClean="0"/>
              <a:t>terhadap</a:t>
            </a:r>
            <a:r>
              <a:rPr lang="en-US" sz="2500" dirty="0" smtClean="0"/>
              <a:t> </a:t>
            </a:r>
            <a:r>
              <a:rPr lang="en-US" sz="2500" dirty="0" err="1" smtClean="0"/>
              <a:t>aspek</a:t>
            </a:r>
            <a:r>
              <a:rPr lang="en-US" sz="2500" dirty="0" smtClean="0"/>
              <a:t> </a:t>
            </a:r>
            <a:r>
              <a:rPr lang="en-US" sz="2500" dirty="0" err="1" smtClean="0"/>
              <a:t>stimulasi</a:t>
            </a:r>
            <a:r>
              <a:rPr lang="en-US" sz="2500" dirty="0" smtClean="0"/>
              <a:t> </a:t>
            </a:r>
            <a:r>
              <a:rPr lang="en-US" sz="2500" dirty="0" err="1" smtClean="0"/>
              <a:t>pendidikan</a:t>
            </a:r>
            <a:r>
              <a:rPr lang="en-US" sz="2500" dirty="0" smtClean="0"/>
              <a:t> </a:t>
            </a:r>
            <a:r>
              <a:rPr lang="en-US" sz="2500" dirty="0" err="1" smtClean="0"/>
              <a:t>kepada</a:t>
            </a:r>
            <a:r>
              <a:rPr lang="en-US" sz="2500" dirty="0" smtClean="0"/>
              <a:t> para orang </a:t>
            </a:r>
            <a:r>
              <a:rPr lang="en-US" sz="2500" dirty="0" err="1" smtClean="0"/>
              <a:t>tua</a:t>
            </a:r>
            <a:r>
              <a:rPr lang="en-US" sz="2500" dirty="0" smtClean="0"/>
              <a:t>/</a:t>
            </a:r>
            <a:r>
              <a:rPr lang="en-US" sz="2500" dirty="0" err="1" smtClean="0"/>
              <a:t>keluarga</a:t>
            </a:r>
            <a:r>
              <a:rPr lang="en-US" sz="2500" dirty="0" smtClean="0"/>
              <a:t>, </a:t>
            </a:r>
            <a:r>
              <a:rPr lang="en-US" sz="2500" dirty="0" err="1" smtClean="0"/>
              <a:t>antara</a:t>
            </a:r>
            <a:r>
              <a:rPr lang="en-US" sz="2500" dirty="0" smtClean="0"/>
              <a:t> lain: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Pemahaman</a:t>
            </a:r>
            <a:r>
              <a:rPr lang="en-US" sz="2500" dirty="0" smtClean="0"/>
              <a:t> </a:t>
            </a:r>
            <a:r>
              <a:rPr lang="en-US" sz="2500" dirty="0" err="1" smtClean="0"/>
              <a:t>tentang</a:t>
            </a:r>
            <a:r>
              <a:rPr lang="en-US" sz="2500" dirty="0" smtClean="0"/>
              <a:t> </a:t>
            </a:r>
            <a:r>
              <a:rPr lang="en-US" sz="2500" dirty="0" err="1" smtClean="0"/>
              <a:t>esensi</a:t>
            </a:r>
            <a:r>
              <a:rPr lang="en-US" sz="2500" dirty="0" smtClean="0"/>
              <a:t> </a:t>
            </a:r>
            <a:r>
              <a:rPr lang="en-US" sz="2500" dirty="0" err="1" smtClean="0"/>
              <a:t>stimulasi</a:t>
            </a:r>
            <a:r>
              <a:rPr lang="en-US" sz="2500" dirty="0" smtClean="0"/>
              <a:t> </a:t>
            </a:r>
            <a:r>
              <a:rPr lang="en-US" sz="2500" dirty="0" err="1" smtClean="0"/>
              <a:t>pendidikan</a:t>
            </a:r>
            <a:endParaRPr lang="en-US" sz="25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Sasaran</a:t>
            </a:r>
            <a:r>
              <a:rPr lang="en-US" sz="2500" dirty="0" smtClean="0"/>
              <a:t> </a:t>
            </a:r>
            <a:r>
              <a:rPr lang="en-US" sz="2500" dirty="0" err="1" smtClean="0"/>
              <a:t>stimulasi</a:t>
            </a:r>
            <a:r>
              <a:rPr lang="en-US" sz="2500" dirty="0" smtClean="0"/>
              <a:t> </a:t>
            </a:r>
            <a:r>
              <a:rPr lang="en-US" sz="2500" dirty="0" err="1" smtClean="0"/>
              <a:t>pendidikan</a:t>
            </a:r>
            <a:endParaRPr lang="en-US" sz="25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Metode</a:t>
            </a:r>
            <a:r>
              <a:rPr lang="en-US" sz="2500" dirty="0" smtClean="0"/>
              <a:t>/</a:t>
            </a:r>
            <a:r>
              <a:rPr lang="en-US" sz="2500" dirty="0" err="1" smtClean="0"/>
              <a:t>teknik</a:t>
            </a:r>
            <a:r>
              <a:rPr lang="en-US" sz="2500" dirty="0" smtClean="0"/>
              <a:t> </a:t>
            </a:r>
            <a:r>
              <a:rPr lang="en-US" sz="2500" dirty="0" err="1" smtClean="0"/>
              <a:t>stimulasi</a:t>
            </a:r>
            <a:r>
              <a:rPr lang="en-US" sz="2500" dirty="0" smtClean="0"/>
              <a:t> </a:t>
            </a:r>
            <a:r>
              <a:rPr lang="en-US" sz="2500" dirty="0" err="1" smtClean="0"/>
              <a:t>pendidikan</a:t>
            </a:r>
            <a:endParaRPr lang="en-US" sz="25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Pelaksanaan</a:t>
            </a:r>
            <a:r>
              <a:rPr lang="en-US" sz="2500" dirty="0" smtClean="0"/>
              <a:t> </a:t>
            </a:r>
            <a:r>
              <a:rPr lang="en-US" sz="2500" dirty="0" err="1" smtClean="0"/>
              <a:t>stimulasi</a:t>
            </a:r>
            <a:r>
              <a:rPr lang="en-US" sz="2500" dirty="0" smtClean="0"/>
              <a:t> </a:t>
            </a:r>
            <a:r>
              <a:rPr lang="en-US" sz="2500" dirty="0" err="1" smtClean="0"/>
              <a:t>pendidikan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5061000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Picture 202">
            <a:extLst>
              <a:ext uri="{FF2B5EF4-FFF2-40B4-BE49-F238E27FC236}">
                <a16:creationId xmlns:a16="http://schemas.microsoft.com/office/drawing/2014/main" xmlns="" id="{499AD9BF-53BE-4F80-B851-3A75841BFF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0" y="-613819"/>
            <a:ext cx="3192919" cy="393067"/>
          </a:xfrm>
          <a:prstGeom prst="rect">
            <a:avLst/>
          </a:prstGeom>
        </p:spPr>
      </p:pic>
      <p:sp>
        <p:nvSpPr>
          <p:cNvPr id="174" name="Freeform 165">
            <a:extLst>
              <a:ext uri="{FF2B5EF4-FFF2-40B4-BE49-F238E27FC236}">
                <a16:creationId xmlns:a16="http://schemas.microsoft.com/office/drawing/2014/main" xmlns="" id="{17271F19-E9EB-42C4-A279-D17F5A19D289}"/>
              </a:ext>
            </a:extLst>
          </p:cNvPr>
          <p:cNvSpPr>
            <a:spLocks/>
          </p:cNvSpPr>
          <p:nvPr/>
        </p:nvSpPr>
        <p:spPr bwMode="auto">
          <a:xfrm>
            <a:off x="2744618" y="5900249"/>
            <a:ext cx="60935" cy="140780"/>
          </a:xfrm>
          <a:custGeom>
            <a:avLst/>
            <a:gdLst>
              <a:gd name="T0" fmla="*/ 4 w 9"/>
              <a:gd name="T1" fmla="*/ 18 h 21"/>
              <a:gd name="T2" fmla="*/ 9 w 9"/>
              <a:gd name="T3" fmla="*/ 16 h 21"/>
              <a:gd name="T4" fmla="*/ 2 w 9"/>
              <a:gd name="T5" fmla="*/ 1 h 21"/>
              <a:gd name="T6" fmla="*/ 1 w 9"/>
              <a:gd name="T7" fmla="*/ 2 h 21"/>
              <a:gd name="T8" fmla="*/ 4 w 9"/>
              <a:gd name="T9" fmla="*/ 10 h 21"/>
              <a:gd name="T10" fmla="*/ 5 w 9"/>
              <a:gd name="T11" fmla="*/ 13 h 21"/>
              <a:gd name="T12" fmla="*/ 5 w 9"/>
              <a:gd name="T13" fmla="*/ 15 h 21"/>
              <a:gd name="T14" fmla="*/ 6 w 9"/>
              <a:gd name="T15" fmla="*/ 17 h 21"/>
              <a:gd name="T16" fmla="*/ 4 w 9"/>
              <a:gd name="T17" fmla="*/ 18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" h="21">
                <a:moveTo>
                  <a:pt x="4" y="18"/>
                </a:moveTo>
                <a:cubicBezTo>
                  <a:pt x="5" y="21"/>
                  <a:pt x="9" y="19"/>
                  <a:pt x="9" y="16"/>
                </a:cubicBezTo>
                <a:cubicBezTo>
                  <a:pt x="9" y="11"/>
                  <a:pt x="6" y="5"/>
                  <a:pt x="2" y="1"/>
                </a:cubicBezTo>
                <a:cubicBezTo>
                  <a:pt x="2" y="0"/>
                  <a:pt x="0" y="1"/>
                  <a:pt x="1" y="2"/>
                </a:cubicBezTo>
                <a:cubicBezTo>
                  <a:pt x="2" y="5"/>
                  <a:pt x="3" y="7"/>
                  <a:pt x="4" y="10"/>
                </a:cubicBezTo>
                <a:cubicBezTo>
                  <a:pt x="4" y="11"/>
                  <a:pt x="5" y="12"/>
                  <a:pt x="5" y="13"/>
                </a:cubicBezTo>
                <a:cubicBezTo>
                  <a:pt x="5" y="14"/>
                  <a:pt x="5" y="15"/>
                  <a:pt x="5" y="15"/>
                </a:cubicBezTo>
                <a:cubicBezTo>
                  <a:pt x="5" y="16"/>
                  <a:pt x="5" y="17"/>
                  <a:pt x="6" y="17"/>
                </a:cubicBezTo>
                <a:cubicBezTo>
                  <a:pt x="6" y="16"/>
                  <a:pt x="3" y="17"/>
                  <a:pt x="4" y="18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166">
            <a:extLst>
              <a:ext uri="{FF2B5EF4-FFF2-40B4-BE49-F238E27FC236}">
                <a16:creationId xmlns:a16="http://schemas.microsoft.com/office/drawing/2014/main" xmlns="" id="{E4ED4808-7A18-4ED5-9255-3002AC0FBA4E}"/>
              </a:ext>
            </a:extLst>
          </p:cNvPr>
          <p:cNvSpPr>
            <a:spLocks/>
          </p:cNvSpPr>
          <p:nvPr/>
        </p:nvSpPr>
        <p:spPr bwMode="auto">
          <a:xfrm>
            <a:off x="2832868" y="5879237"/>
            <a:ext cx="27316" cy="109261"/>
          </a:xfrm>
          <a:custGeom>
            <a:avLst/>
            <a:gdLst>
              <a:gd name="T0" fmla="*/ 3 w 4"/>
              <a:gd name="T1" fmla="*/ 15 h 16"/>
              <a:gd name="T2" fmla="*/ 3 w 4"/>
              <a:gd name="T3" fmla="*/ 1 h 16"/>
              <a:gd name="T4" fmla="*/ 1 w 4"/>
              <a:gd name="T5" fmla="*/ 1 h 16"/>
              <a:gd name="T6" fmla="*/ 0 w 4"/>
              <a:gd name="T7" fmla="*/ 15 h 16"/>
              <a:gd name="T8" fmla="*/ 3 w 4"/>
              <a:gd name="T9" fmla="*/ 15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" h="16">
                <a:moveTo>
                  <a:pt x="3" y="15"/>
                </a:moveTo>
                <a:cubicBezTo>
                  <a:pt x="4" y="10"/>
                  <a:pt x="4" y="6"/>
                  <a:pt x="3" y="1"/>
                </a:cubicBezTo>
                <a:cubicBezTo>
                  <a:pt x="2" y="0"/>
                  <a:pt x="1" y="0"/>
                  <a:pt x="1" y="1"/>
                </a:cubicBezTo>
                <a:cubicBezTo>
                  <a:pt x="0" y="6"/>
                  <a:pt x="0" y="10"/>
                  <a:pt x="0" y="15"/>
                </a:cubicBezTo>
                <a:cubicBezTo>
                  <a:pt x="1" y="16"/>
                  <a:pt x="3" y="16"/>
                  <a:pt x="3" y="15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6" name="Freeform 167">
            <a:extLst>
              <a:ext uri="{FF2B5EF4-FFF2-40B4-BE49-F238E27FC236}">
                <a16:creationId xmlns:a16="http://schemas.microsoft.com/office/drawing/2014/main" xmlns="" id="{905E10A6-28A4-4D23-9BF5-7738AFF12DE6}"/>
              </a:ext>
            </a:extLst>
          </p:cNvPr>
          <p:cNvSpPr>
            <a:spLocks/>
          </p:cNvSpPr>
          <p:nvPr/>
        </p:nvSpPr>
        <p:spPr bwMode="auto">
          <a:xfrm>
            <a:off x="2908511" y="5967487"/>
            <a:ext cx="18911" cy="54631"/>
          </a:xfrm>
          <a:custGeom>
            <a:avLst/>
            <a:gdLst>
              <a:gd name="T0" fmla="*/ 3 w 3"/>
              <a:gd name="T1" fmla="*/ 7 h 8"/>
              <a:gd name="T2" fmla="*/ 3 w 3"/>
              <a:gd name="T3" fmla="*/ 1 h 8"/>
              <a:gd name="T4" fmla="*/ 1 w 3"/>
              <a:gd name="T5" fmla="*/ 1 h 8"/>
              <a:gd name="T6" fmla="*/ 0 w 3"/>
              <a:gd name="T7" fmla="*/ 7 h 8"/>
              <a:gd name="T8" fmla="*/ 3 w 3"/>
              <a:gd name="T9" fmla="*/ 7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" h="8">
                <a:moveTo>
                  <a:pt x="3" y="7"/>
                </a:moveTo>
                <a:cubicBezTo>
                  <a:pt x="3" y="5"/>
                  <a:pt x="3" y="3"/>
                  <a:pt x="3" y="1"/>
                </a:cubicBezTo>
                <a:cubicBezTo>
                  <a:pt x="2" y="0"/>
                  <a:pt x="1" y="0"/>
                  <a:pt x="1" y="1"/>
                </a:cubicBezTo>
                <a:cubicBezTo>
                  <a:pt x="0" y="3"/>
                  <a:pt x="0" y="5"/>
                  <a:pt x="0" y="7"/>
                </a:cubicBezTo>
                <a:cubicBezTo>
                  <a:pt x="0" y="8"/>
                  <a:pt x="3" y="8"/>
                  <a:pt x="3" y="7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7" name="Freeform 168">
            <a:extLst>
              <a:ext uri="{FF2B5EF4-FFF2-40B4-BE49-F238E27FC236}">
                <a16:creationId xmlns:a16="http://schemas.microsoft.com/office/drawing/2014/main" xmlns="" id="{2BACEC48-DA2C-4A0B-8CFF-C485806E2E81}"/>
              </a:ext>
            </a:extLst>
          </p:cNvPr>
          <p:cNvSpPr>
            <a:spLocks/>
          </p:cNvSpPr>
          <p:nvPr/>
        </p:nvSpPr>
        <p:spPr bwMode="auto">
          <a:xfrm>
            <a:off x="2589131" y="5736356"/>
            <a:ext cx="69340" cy="67238"/>
          </a:xfrm>
          <a:custGeom>
            <a:avLst/>
            <a:gdLst>
              <a:gd name="T0" fmla="*/ 9 w 10"/>
              <a:gd name="T1" fmla="*/ 7 h 10"/>
              <a:gd name="T2" fmla="*/ 2 w 10"/>
              <a:gd name="T3" fmla="*/ 1 h 10"/>
              <a:gd name="T4" fmla="*/ 1 w 10"/>
              <a:gd name="T5" fmla="*/ 2 h 10"/>
              <a:gd name="T6" fmla="*/ 7 w 10"/>
              <a:gd name="T7" fmla="*/ 9 h 10"/>
              <a:gd name="T8" fmla="*/ 9 w 10"/>
              <a:gd name="T9" fmla="*/ 7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" h="10">
                <a:moveTo>
                  <a:pt x="9" y="7"/>
                </a:moveTo>
                <a:cubicBezTo>
                  <a:pt x="7" y="5"/>
                  <a:pt x="5" y="2"/>
                  <a:pt x="2" y="1"/>
                </a:cubicBezTo>
                <a:cubicBezTo>
                  <a:pt x="1" y="0"/>
                  <a:pt x="0" y="1"/>
                  <a:pt x="1" y="2"/>
                </a:cubicBezTo>
                <a:cubicBezTo>
                  <a:pt x="2" y="4"/>
                  <a:pt x="5" y="6"/>
                  <a:pt x="7" y="9"/>
                </a:cubicBezTo>
                <a:cubicBezTo>
                  <a:pt x="8" y="10"/>
                  <a:pt x="10" y="8"/>
                  <a:pt x="9" y="7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8" name="Freeform 169">
            <a:extLst>
              <a:ext uri="{FF2B5EF4-FFF2-40B4-BE49-F238E27FC236}">
                <a16:creationId xmlns:a16="http://schemas.microsoft.com/office/drawing/2014/main" xmlns="" id="{C908A53C-9B26-4D92-AB90-471AF21BB904}"/>
              </a:ext>
            </a:extLst>
          </p:cNvPr>
          <p:cNvSpPr>
            <a:spLocks/>
          </p:cNvSpPr>
          <p:nvPr/>
        </p:nvSpPr>
        <p:spPr bwMode="auto">
          <a:xfrm>
            <a:off x="2710999" y="5709041"/>
            <a:ext cx="21012" cy="60935"/>
          </a:xfrm>
          <a:custGeom>
            <a:avLst/>
            <a:gdLst>
              <a:gd name="T0" fmla="*/ 3 w 3"/>
              <a:gd name="T1" fmla="*/ 8 h 9"/>
              <a:gd name="T2" fmla="*/ 3 w 3"/>
              <a:gd name="T3" fmla="*/ 1 h 9"/>
              <a:gd name="T4" fmla="*/ 1 w 3"/>
              <a:gd name="T5" fmla="*/ 1 h 9"/>
              <a:gd name="T6" fmla="*/ 0 w 3"/>
              <a:gd name="T7" fmla="*/ 8 h 9"/>
              <a:gd name="T8" fmla="*/ 3 w 3"/>
              <a:gd name="T9" fmla="*/ 8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" h="9">
                <a:moveTo>
                  <a:pt x="3" y="8"/>
                </a:moveTo>
                <a:cubicBezTo>
                  <a:pt x="3" y="6"/>
                  <a:pt x="3" y="3"/>
                  <a:pt x="3" y="1"/>
                </a:cubicBezTo>
                <a:cubicBezTo>
                  <a:pt x="2" y="0"/>
                  <a:pt x="1" y="0"/>
                  <a:pt x="1" y="1"/>
                </a:cubicBezTo>
                <a:cubicBezTo>
                  <a:pt x="0" y="3"/>
                  <a:pt x="1" y="6"/>
                  <a:pt x="0" y="8"/>
                </a:cubicBezTo>
                <a:cubicBezTo>
                  <a:pt x="0" y="9"/>
                  <a:pt x="3" y="9"/>
                  <a:pt x="3" y="8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4" name="Freeform 95">
            <a:extLst>
              <a:ext uri="{FF2B5EF4-FFF2-40B4-BE49-F238E27FC236}">
                <a16:creationId xmlns:a16="http://schemas.microsoft.com/office/drawing/2014/main" xmlns="" id="{CEB5B53B-D2C6-40A1-A84E-1890ABE5F5A7}"/>
              </a:ext>
            </a:extLst>
          </p:cNvPr>
          <p:cNvSpPr>
            <a:spLocks/>
          </p:cNvSpPr>
          <p:nvPr/>
        </p:nvSpPr>
        <p:spPr bwMode="auto">
          <a:xfrm>
            <a:off x="4307710" y="4841512"/>
            <a:ext cx="1636511" cy="949141"/>
          </a:xfrm>
          <a:custGeom>
            <a:avLst/>
            <a:gdLst>
              <a:gd name="T0" fmla="*/ 108 w 285"/>
              <a:gd name="T1" fmla="*/ 39 h 165"/>
              <a:gd name="T2" fmla="*/ 211 w 285"/>
              <a:gd name="T3" fmla="*/ 6 h 165"/>
              <a:gd name="T4" fmla="*/ 269 w 285"/>
              <a:gd name="T5" fmla="*/ 11 h 165"/>
              <a:gd name="T6" fmla="*/ 283 w 285"/>
              <a:gd name="T7" fmla="*/ 37 h 165"/>
              <a:gd name="T8" fmla="*/ 273 w 285"/>
              <a:gd name="T9" fmla="*/ 52 h 165"/>
              <a:gd name="T10" fmla="*/ 132 w 285"/>
              <a:gd name="T11" fmla="*/ 157 h 165"/>
              <a:gd name="T12" fmla="*/ 116 w 285"/>
              <a:gd name="T13" fmla="*/ 164 h 165"/>
              <a:gd name="T14" fmla="*/ 100 w 285"/>
              <a:gd name="T15" fmla="*/ 159 h 165"/>
              <a:gd name="T16" fmla="*/ 158 w 285"/>
              <a:gd name="T17" fmla="*/ 98 h 165"/>
              <a:gd name="T18" fmla="*/ 19 w 285"/>
              <a:gd name="T19" fmla="*/ 118 h 165"/>
              <a:gd name="T20" fmla="*/ 12 w 285"/>
              <a:gd name="T21" fmla="*/ 118 h 165"/>
              <a:gd name="T22" fmla="*/ 0 w 285"/>
              <a:gd name="T23" fmla="*/ 100 h 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85" h="165">
                <a:moveTo>
                  <a:pt x="108" y="39"/>
                </a:moveTo>
                <a:cubicBezTo>
                  <a:pt x="141" y="23"/>
                  <a:pt x="175" y="12"/>
                  <a:pt x="211" y="6"/>
                </a:cubicBezTo>
                <a:cubicBezTo>
                  <a:pt x="230" y="2"/>
                  <a:pt x="252" y="0"/>
                  <a:pt x="269" y="11"/>
                </a:cubicBezTo>
                <a:cubicBezTo>
                  <a:pt x="278" y="16"/>
                  <a:pt x="285" y="26"/>
                  <a:pt x="283" y="37"/>
                </a:cubicBezTo>
                <a:cubicBezTo>
                  <a:pt x="281" y="42"/>
                  <a:pt x="277" y="47"/>
                  <a:pt x="273" y="52"/>
                </a:cubicBezTo>
                <a:cubicBezTo>
                  <a:pt x="234" y="96"/>
                  <a:pt x="183" y="127"/>
                  <a:pt x="132" y="157"/>
                </a:cubicBezTo>
                <a:cubicBezTo>
                  <a:pt x="127" y="160"/>
                  <a:pt x="122" y="163"/>
                  <a:pt x="116" y="164"/>
                </a:cubicBezTo>
                <a:cubicBezTo>
                  <a:pt x="110" y="165"/>
                  <a:pt x="103" y="164"/>
                  <a:pt x="100" y="159"/>
                </a:cubicBezTo>
                <a:cubicBezTo>
                  <a:pt x="119" y="139"/>
                  <a:pt x="138" y="118"/>
                  <a:pt x="158" y="98"/>
                </a:cubicBezTo>
                <a:cubicBezTo>
                  <a:pt x="112" y="107"/>
                  <a:pt x="65" y="114"/>
                  <a:pt x="19" y="118"/>
                </a:cubicBezTo>
                <a:cubicBezTo>
                  <a:pt x="16" y="119"/>
                  <a:pt x="14" y="119"/>
                  <a:pt x="12" y="118"/>
                </a:cubicBezTo>
                <a:cubicBezTo>
                  <a:pt x="5" y="115"/>
                  <a:pt x="5" y="105"/>
                  <a:pt x="0" y="100"/>
                </a:cubicBezTo>
              </a:path>
            </a:pathLst>
          </a:custGeom>
          <a:solidFill>
            <a:srgbClr val="8C8C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5" name="Freeform 96">
            <a:extLst>
              <a:ext uri="{FF2B5EF4-FFF2-40B4-BE49-F238E27FC236}">
                <a16:creationId xmlns:a16="http://schemas.microsoft.com/office/drawing/2014/main" xmlns="" id="{29D253A7-884E-4976-8C18-CD906F548FB6}"/>
              </a:ext>
            </a:extLst>
          </p:cNvPr>
          <p:cNvSpPr>
            <a:spLocks/>
          </p:cNvSpPr>
          <p:nvPr/>
        </p:nvSpPr>
        <p:spPr bwMode="auto">
          <a:xfrm>
            <a:off x="4704817" y="5715860"/>
            <a:ext cx="413134" cy="293825"/>
          </a:xfrm>
          <a:custGeom>
            <a:avLst/>
            <a:gdLst>
              <a:gd name="T0" fmla="*/ 2 w 72"/>
              <a:gd name="T1" fmla="*/ 43 h 51"/>
              <a:gd name="T2" fmla="*/ 29 w 72"/>
              <a:gd name="T3" fmla="*/ 0 h 51"/>
              <a:gd name="T4" fmla="*/ 68 w 72"/>
              <a:gd name="T5" fmla="*/ 8 h 51"/>
              <a:gd name="T6" fmla="*/ 34 w 72"/>
              <a:gd name="T7" fmla="*/ 34 h 51"/>
              <a:gd name="T8" fmla="*/ 65 w 72"/>
              <a:gd name="T9" fmla="*/ 51 h 51"/>
              <a:gd name="T10" fmla="*/ 0 w 72"/>
              <a:gd name="T11" fmla="*/ 51 h 51"/>
              <a:gd name="T12" fmla="*/ 2 w 72"/>
              <a:gd name="T13" fmla="*/ 43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2" h="51">
                <a:moveTo>
                  <a:pt x="2" y="43"/>
                </a:moveTo>
                <a:cubicBezTo>
                  <a:pt x="29" y="0"/>
                  <a:pt x="29" y="0"/>
                  <a:pt x="29" y="0"/>
                </a:cubicBezTo>
                <a:cubicBezTo>
                  <a:pt x="29" y="0"/>
                  <a:pt x="72" y="6"/>
                  <a:pt x="68" y="8"/>
                </a:cubicBezTo>
                <a:cubicBezTo>
                  <a:pt x="64" y="10"/>
                  <a:pt x="34" y="34"/>
                  <a:pt x="34" y="34"/>
                </a:cubicBezTo>
                <a:cubicBezTo>
                  <a:pt x="65" y="51"/>
                  <a:pt x="65" y="51"/>
                  <a:pt x="65" y="51"/>
                </a:cubicBezTo>
                <a:cubicBezTo>
                  <a:pt x="0" y="51"/>
                  <a:pt x="0" y="51"/>
                  <a:pt x="0" y="51"/>
                </a:cubicBezTo>
                <a:lnTo>
                  <a:pt x="2" y="43"/>
                </a:ln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6" name="Freeform 97">
            <a:extLst>
              <a:ext uri="{FF2B5EF4-FFF2-40B4-BE49-F238E27FC236}">
                <a16:creationId xmlns:a16="http://schemas.microsoft.com/office/drawing/2014/main" xmlns="" id="{43CC54F6-E889-48DE-8C5B-013C8094D67E}"/>
              </a:ext>
            </a:extLst>
          </p:cNvPr>
          <p:cNvSpPr>
            <a:spLocks/>
          </p:cNvSpPr>
          <p:nvPr/>
        </p:nvSpPr>
        <p:spPr bwMode="auto">
          <a:xfrm>
            <a:off x="3499249" y="5261769"/>
            <a:ext cx="1440629" cy="835173"/>
          </a:xfrm>
          <a:custGeom>
            <a:avLst/>
            <a:gdLst>
              <a:gd name="T0" fmla="*/ 251 w 251"/>
              <a:gd name="T1" fmla="*/ 0 h 145"/>
              <a:gd name="T2" fmla="*/ 209 w 251"/>
              <a:gd name="T3" fmla="*/ 39 h 145"/>
              <a:gd name="T4" fmla="*/ 234 w 251"/>
              <a:gd name="T5" fmla="*/ 118 h 145"/>
              <a:gd name="T6" fmla="*/ 235 w 251"/>
              <a:gd name="T7" fmla="*/ 129 h 145"/>
              <a:gd name="T8" fmla="*/ 221 w 251"/>
              <a:gd name="T9" fmla="*/ 136 h 145"/>
              <a:gd name="T10" fmla="*/ 6 w 251"/>
              <a:gd name="T11" fmla="*/ 134 h 145"/>
              <a:gd name="T12" fmla="*/ 0 w 251"/>
              <a:gd name="T13" fmla="*/ 117 h 145"/>
              <a:gd name="T14" fmla="*/ 135 w 251"/>
              <a:gd name="T15" fmla="*/ 92 h 145"/>
              <a:gd name="T16" fmla="*/ 140 w 251"/>
              <a:gd name="T17" fmla="*/ 90 h 145"/>
              <a:gd name="T18" fmla="*/ 141 w 251"/>
              <a:gd name="T19" fmla="*/ 86 h 145"/>
              <a:gd name="T20" fmla="*/ 125 w 251"/>
              <a:gd name="T21" fmla="*/ 1 h 145"/>
              <a:gd name="T22" fmla="*/ 251 w 251"/>
              <a:gd name="T23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51" h="145">
                <a:moveTo>
                  <a:pt x="251" y="0"/>
                </a:moveTo>
                <a:cubicBezTo>
                  <a:pt x="249" y="28"/>
                  <a:pt x="209" y="39"/>
                  <a:pt x="209" y="39"/>
                </a:cubicBezTo>
                <a:cubicBezTo>
                  <a:pt x="234" y="118"/>
                  <a:pt x="234" y="118"/>
                  <a:pt x="234" y="118"/>
                </a:cubicBezTo>
                <a:cubicBezTo>
                  <a:pt x="235" y="121"/>
                  <a:pt x="236" y="125"/>
                  <a:pt x="235" y="129"/>
                </a:cubicBezTo>
                <a:cubicBezTo>
                  <a:pt x="232" y="133"/>
                  <a:pt x="226" y="135"/>
                  <a:pt x="221" y="136"/>
                </a:cubicBezTo>
                <a:cubicBezTo>
                  <a:pt x="150" y="145"/>
                  <a:pt x="77" y="139"/>
                  <a:pt x="6" y="134"/>
                </a:cubicBezTo>
                <a:cubicBezTo>
                  <a:pt x="4" y="128"/>
                  <a:pt x="2" y="122"/>
                  <a:pt x="0" y="117"/>
                </a:cubicBezTo>
                <a:cubicBezTo>
                  <a:pt x="43" y="101"/>
                  <a:pt x="89" y="99"/>
                  <a:pt x="135" y="92"/>
                </a:cubicBezTo>
                <a:cubicBezTo>
                  <a:pt x="137" y="92"/>
                  <a:pt x="139" y="91"/>
                  <a:pt x="140" y="90"/>
                </a:cubicBezTo>
                <a:cubicBezTo>
                  <a:pt x="141" y="89"/>
                  <a:pt x="141" y="87"/>
                  <a:pt x="141" y="86"/>
                </a:cubicBezTo>
                <a:cubicBezTo>
                  <a:pt x="141" y="76"/>
                  <a:pt x="125" y="1"/>
                  <a:pt x="125" y="1"/>
                </a:cubicBezTo>
                <a:lnTo>
                  <a:pt x="251" y="0"/>
                </a:ln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0" name="Freeform 31">
            <a:extLst>
              <a:ext uri="{FF2B5EF4-FFF2-40B4-BE49-F238E27FC236}">
                <a16:creationId xmlns:a16="http://schemas.microsoft.com/office/drawing/2014/main" xmlns="" id="{1ED77178-E857-4777-8B38-225393908D1C}"/>
              </a:ext>
            </a:extLst>
          </p:cNvPr>
          <p:cNvSpPr>
            <a:spLocks/>
          </p:cNvSpPr>
          <p:nvPr/>
        </p:nvSpPr>
        <p:spPr bwMode="auto">
          <a:xfrm>
            <a:off x="6713505" y="4017023"/>
            <a:ext cx="62327" cy="97942"/>
          </a:xfrm>
          <a:custGeom>
            <a:avLst/>
            <a:gdLst>
              <a:gd name="T0" fmla="*/ 9 w 11"/>
              <a:gd name="T1" fmla="*/ 3 h 17"/>
              <a:gd name="T2" fmla="*/ 8 w 11"/>
              <a:gd name="T3" fmla="*/ 2 h 17"/>
              <a:gd name="T4" fmla="*/ 6 w 11"/>
              <a:gd name="T5" fmla="*/ 1 h 17"/>
              <a:gd name="T6" fmla="*/ 2 w 11"/>
              <a:gd name="T7" fmla="*/ 2 h 17"/>
              <a:gd name="T8" fmla="*/ 1 w 11"/>
              <a:gd name="T9" fmla="*/ 7 h 17"/>
              <a:gd name="T10" fmla="*/ 1 w 11"/>
              <a:gd name="T11" fmla="*/ 13 h 17"/>
              <a:gd name="T12" fmla="*/ 6 w 11"/>
              <a:gd name="T13" fmla="*/ 16 h 17"/>
              <a:gd name="T14" fmla="*/ 11 w 11"/>
              <a:gd name="T15" fmla="*/ 16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" h="17">
                <a:moveTo>
                  <a:pt x="9" y="3"/>
                </a:moveTo>
                <a:cubicBezTo>
                  <a:pt x="8" y="3"/>
                  <a:pt x="8" y="2"/>
                  <a:pt x="8" y="2"/>
                </a:cubicBezTo>
                <a:cubicBezTo>
                  <a:pt x="7" y="1"/>
                  <a:pt x="7" y="1"/>
                  <a:pt x="6" y="1"/>
                </a:cubicBezTo>
                <a:cubicBezTo>
                  <a:pt x="5" y="0"/>
                  <a:pt x="3" y="1"/>
                  <a:pt x="2" y="2"/>
                </a:cubicBezTo>
                <a:cubicBezTo>
                  <a:pt x="1" y="4"/>
                  <a:pt x="1" y="5"/>
                  <a:pt x="1" y="7"/>
                </a:cubicBezTo>
                <a:cubicBezTo>
                  <a:pt x="1" y="9"/>
                  <a:pt x="0" y="11"/>
                  <a:pt x="1" y="13"/>
                </a:cubicBezTo>
                <a:cubicBezTo>
                  <a:pt x="2" y="15"/>
                  <a:pt x="4" y="16"/>
                  <a:pt x="6" y="16"/>
                </a:cubicBezTo>
                <a:cubicBezTo>
                  <a:pt x="8" y="17"/>
                  <a:pt x="10" y="17"/>
                  <a:pt x="11" y="16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1" name="Freeform 32">
            <a:extLst>
              <a:ext uri="{FF2B5EF4-FFF2-40B4-BE49-F238E27FC236}">
                <a16:creationId xmlns:a16="http://schemas.microsoft.com/office/drawing/2014/main" xmlns="" id="{C122657F-3ABA-4AEA-8FCB-EB2C070DDE03}"/>
              </a:ext>
            </a:extLst>
          </p:cNvPr>
          <p:cNvSpPr>
            <a:spLocks/>
          </p:cNvSpPr>
          <p:nvPr/>
        </p:nvSpPr>
        <p:spPr bwMode="auto">
          <a:xfrm>
            <a:off x="6993084" y="4109622"/>
            <a:ext cx="92599" cy="69450"/>
          </a:xfrm>
          <a:custGeom>
            <a:avLst/>
            <a:gdLst>
              <a:gd name="T0" fmla="*/ 10 w 16"/>
              <a:gd name="T1" fmla="*/ 0 h 12"/>
              <a:gd name="T2" fmla="*/ 15 w 16"/>
              <a:gd name="T3" fmla="*/ 2 h 12"/>
              <a:gd name="T4" fmla="*/ 16 w 16"/>
              <a:gd name="T5" fmla="*/ 7 h 12"/>
              <a:gd name="T6" fmla="*/ 8 w 16"/>
              <a:gd name="T7" fmla="*/ 12 h 12"/>
              <a:gd name="T8" fmla="*/ 0 w 16"/>
              <a:gd name="T9" fmla="*/ 7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2">
                <a:moveTo>
                  <a:pt x="10" y="0"/>
                </a:moveTo>
                <a:cubicBezTo>
                  <a:pt x="12" y="0"/>
                  <a:pt x="14" y="0"/>
                  <a:pt x="15" y="2"/>
                </a:cubicBezTo>
                <a:cubicBezTo>
                  <a:pt x="16" y="3"/>
                  <a:pt x="16" y="5"/>
                  <a:pt x="16" y="7"/>
                </a:cubicBezTo>
                <a:cubicBezTo>
                  <a:pt x="15" y="10"/>
                  <a:pt x="12" y="12"/>
                  <a:pt x="8" y="12"/>
                </a:cubicBezTo>
                <a:cubicBezTo>
                  <a:pt x="5" y="12"/>
                  <a:pt x="2" y="10"/>
                  <a:pt x="0" y="7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2" name="Freeform 33">
            <a:extLst>
              <a:ext uri="{FF2B5EF4-FFF2-40B4-BE49-F238E27FC236}">
                <a16:creationId xmlns:a16="http://schemas.microsoft.com/office/drawing/2014/main" xmlns="" id="{95C1BB9B-8D73-4C98-939D-10706ECF53A1}"/>
              </a:ext>
            </a:extLst>
          </p:cNvPr>
          <p:cNvSpPr>
            <a:spLocks/>
          </p:cNvSpPr>
          <p:nvPr/>
        </p:nvSpPr>
        <p:spPr bwMode="auto">
          <a:xfrm>
            <a:off x="6357355" y="5860101"/>
            <a:ext cx="263551" cy="219033"/>
          </a:xfrm>
          <a:custGeom>
            <a:avLst/>
            <a:gdLst>
              <a:gd name="T0" fmla="*/ 25 w 46"/>
              <a:gd name="T1" fmla="*/ 4 h 38"/>
              <a:gd name="T2" fmla="*/ 38 w 46"/>
              <a:gd name="T3" fmla="*/ 3 h 38"/>
              <a:gd name="T4" fmla="*/ 44 w 46"/>
              <a:gd name="T5" fmla="*/ 14 h 38"/>
              <a:gd name="T6" fmla="*/ 46 w 46"/>
              <a:gd name="T7" fmla="*/ 35 h 38"/>
              <a:gd name="T8" fmla="*/ 45 w 46"/>
              <a:gd name="T9" fmla="*/ 37 h 38"/>
              <a:gd name="T10" fmla="*/ 44 w 46"/>
              <a:gd name="T11" fmla="*/ 37 h 38"/>
              <a:gd name="T12" fmla="*/ 0 w 46"/>
              <a:gd name="T13" fmla="*/ 38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" h="38">
                <a:moveTo>
                  <a:pt x="25" y="4"/>
                </a:moveTo>
                <a:cubicBezTo>
                  <a:pt x="28" y="1"/>
                  <a:pt x="34" y="0"/>
                  <a:pt x="38" y="3"/>
                </a:cubicBezTo>
                <a:cubicBezTo>
                  <a:pt x="41" y="5"/>
                  <a:pt x="43" y="10"/>
                  <a:pt x="44" y="14"/>
                </a:cubicBezTo>
                <a:cubicBezTo>
                  <a:pt x="46" y="21"/>
                  <a:pt x="46" y="28"/>
                  <a:pt x="46" y="35"/>
                </a:cubicBezTo>
                <a:cubicBezTo>
                  <a:pt x="46" y="36"/>
                  <a:pt x="46" y="36"/>
                  <a:pt x="45" y="37"/>
                </a:cubicBezTo>
                <a:cubicBezTo>
                  <a:pt x="45" y="37"/>
                  <a:pt x="44" y="37"/>
                  <a:pt x="44" y="37"/>
                </a:cubicBezTo>
                <a:cubicBezTo>
                  <a:pt x="29" y="38"/>
                  <a:pt x="15" y="38"/>
                  <a:pt x="0" y="38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3" name="Freeform 34">
            <a:extLst>
              <a:ext uri="{FF2B5EF4-FFF2-40B4-BE49-F238E27FC236}">
                <a16:creationId xmlns:a16="http://schemas.microsoft.com/office/drawing/2014/main" xmlns="" id="{16427B5D-7658-4CAA-83C2-D629D7303B40}"/>
              </a:ext>
            </a:extLst>
          </p:cNvPr>
          <p:cNvSpPr>
            <a:spLocks/>
          </p:cNvSpPr>
          <p:nvPr/>
        </p:nvSpPr>
        <p:spPr bwMode="auto">
          <a:xfrm>
            <a:off x="6391190" y="5934893"/>
            <a:ext cx="154926" cy="149583"/>
          </a:xfrm>
          <a:custGeom>
            <a:avLst/>
            <a:gdLst>
              <a:gd name="T0" fmla="*/ 0 w 27"/>
              <a:gd name="T1" fmla="*/ 26 h 26"/>
              <a:gd name="T2" fmla="*/ 26 w 27"/>
              <a:gd name="T3" fmla="*/ 16 h 26"/>
              <a:gd name="T4" fmla="*/ 18 w 27"/>
              <a:gd name="T5" fmla="*/ 1 h 26"/>
              <a:gd name="T6" fmla="*/ 0 w 27"/>
              <a:gd name="T7" fmla="*/ 26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" h="26">
                <a:moveTo>
                  <a:pt x="0" y="26"/>
                </a:moveTo>
                <a:cubicBezTo>
                  <a:pt x="26" y="16"/>
                  <a:pt x="26" y="16"/>
                  <a:pt x="26" y="16"/>
                </a:cubicBezTo>
                <a:cubicBezTo>
                  <a:pt x="26" y="16"/>
                  <a:pt x="27" y="2"/>
                  <a:pt x="18" y="1"/>
                </a:cubicBezTo>
                <a:cubicBezTo>
                  <a:pt x="10" y="0"/>
                  <a:pt x="0" y="26"/>
                  <a:pt x="0" y="26"/>
                </a:cubicBezTo>
                <a:close/>
              </a:path>
            </a:pathLst>
          </a:custGeom>
          <a:solidFill>
            <a:srgbClr val="F29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4" name="Freeform 35">
            <a:extLst>
              <a:ext uri="{FF2B5EF4-FFF2-40B4-BE49-F238E27FC236}">
                <a16:creationId xmlns:a16="http://schemas.microsoft.com/office/drawing/2014/main" xmlns="" id="{E5F284D7-2574-49D1-8624-6E4BB7580EC2}"/>
              </a:ext>
            </a:extLst>
          </p:cNvPr>
          <p:cNvSpPr>
            <a:spLocks/>
          </p:cNvSpPr>
          <p:nvPr/>
        </p:nvSpPr>
        <p:spPr bwMode="auto">
          <a:xfrm>
            <a:off x="6385847" y="5496828"/>
            <a:ext cx="516418" cy="185198"/>
          </a:xfrm>
          <a:custGeom>
            <a:avLst/>
            <a:gdLst>
              <a:gd name="T0" fmla="*/ 5 w 90"/>
              <a:gd name="T1" fmla="*/ 0 h 32"/>
              <a:gd name="T2" fmla="*/ 45 w 90"/>
              <a:gd name="T3" fmla="*/ 30 h 32"/>
              <a:gd name="T4" fmla="*/ 87 w 90"/>
              <a:gd name="T5" fmla="*/ 4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0" h="32">
                <a:moveTo>
                  <a:pt x="5" y="0"/>
                </a:moveTo>
                <a:cubicBezTo>
                  <a:pt x="4" y="2"/>
                  <a:pt x="0" y="28"/>
                  <a:pt x="45" y="30"/>
                </a:cubicBezTo>
                <a:cubicBezTo>
                  <a:pt x="90" y="32"/>
                  <a:pt x="87" y="4"/>
                  <a:pt x="87" y="4"/>
                </a:cubicBezTo>
              </a:path>
            </a:pathLst>
          </a:custGeom>
          <a:solidFill>
            <a:srgbClr val="F29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5" name="Freeform 36">
            <a:extLst>
              <a:ext uri="{FF2B5EF4-FFF2-40B4-BE49-F238E27FC236}">
                <a16:creationId xmlns:a16="http://schemas.microsoft.com/office/drawing/2014/main" xmlns="" id="{AF581CDB-F675-4C58-B65C-D0342A89D19C}"/>
              </a:ext>
            </a:extLst>
          </p:cNvPr>
          <p:cNvSpPr>
            <a:spLocks/>
          </p:cNvSpPr>
          <p:nvPr/>
        </p:nvSpPr>
        <p:spPr bwMode="auto">
          <a:xfrm>
            <a:off x="6357355" y="4978629"/>
            <a:ext cx="1536789" cy="933114"/>
          </a:xfrm>
          <a:custGeom>
            <a:avLst/>
            <a:gdLst>
              <a:gd name="T0" fmla="*/ 121 w 268"/>
              <a:gd name="T1" fmla="*/ 28 h 162"/>
              <a:gd name="T2" fmla="*/ 188 w 268"/>
              <a:gd name="T3" fmla="*/ 33 h 162"/>
              <a:gd name="T4" fmla="*/ 220 w 268"/>
              <a:gd name="T5" fmla="*/ 37 h 162"/>
              <a:gd name="T6" fmla="*/ 254 w 268"/>
              <a:gd name="T7" fmla="*/ 51 h 162"/>
              <a:gd name="T8" fmla="*/ 266 w 268"/>
              <a:gd name="T9" fmla="*/ 67 h 162"/>
              <a:gd name="T10" fmla="*/ 250 w 268"/>
              <a:gd name="T11" fmla="*/ 91 h 162"/>
              <a:gd name="T12" fmla="*/ 157 w 268"/>
              <a:gd name="T13" fmla="*/ 154 h 162"/>
              <a:gd name="T14" fmla="*/ 141 w 268"/>
              <a:gd name="T15" fmla="*/ 161 h 162"/>
              <a:gd name="T16" fmla="*/ 128 w 268"/>
              <a:gd name="T17" fmla="*/ 152 h 162"/>
              <a:gd name="T18" fmla="*/ 188 w 268"/>
              <a:gd name="T19" fmla="*/ 94 h 162"/>
              <a:gd name="T20" fmla="*/ 65 w 268"/>
              <a:gd name="T21" fmla="*/ 120 h 162"/>
              <a:gd name="T22" fmla="*/ 29 w 268"/>
              <a:gd name="T23" fmla="*/ 111 h 162"/>
              <a:gd name="T24" fmla="*/ 10 w 268"/>
              <a:gd name="T25" fmla="*/ 90 h 162"/>
              <a:gd name="T26" fmla="*/ 14 w 268"/>
              <a:gd name="T27" fmla="*/ 16 h 162"/>
              <a:gd name="T28" fmla="*/ 19 w 268"/>
              <a:gd name="T29" fmla="*/ 0 h 162"/>
              <a:gd name="T30" fmla="*/ 121 w 268"/>
              <a:gd name="T31" fmla="*/ 28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68" h="162">
                <a:moveTo>
                  <a:pt x="121" y="28"/>
                </a:moveTo>
                <a:cubicBezTo>
                  <a:pt x="143" y="29"/>
                  <a:pt x="166" y="31"/>
                  <a:pt x="188" y="33"/>
                </a:cubicBezTo>
                <a:cubicBezTo>
                  <a:pt x="199" y="34"/>
                  <a:pt x="210" y="34"/>
                  <a:pt x="220" y="37"/>
                </a:cubicBezTo>
                <a:cubicBezTo>
                  <a:pt x="232" y="40"/>
                  <a:pt x="244" y="45"/>
                  <a:pt x="254" y="51"/>
                </a:cubicBezTo>
                <a:cubicBezTo>
                  <a:pt x="260" y="55"/>
                  <a:pt x="265" y="60"/>
                  <a:pt x="266" y="67"/>
                </a:cubicBezTo>
                <a:cubicBezTo>
                  <a:pt x="268" y="77"/>
                  <a:pt x="258" y="85"/>
                  <a:pt x="250" y="91"/>
                </a:cubicBezTo>
                <a:cubicBezTo>
                  <a:pt x="219" y="112"/>
                  <a:pt x="188" y="133"/>
                  <a:pt x="157" y="154"/>
                </a:cubicBezTo>
                <a:cubicBezTo>
                  <a:pt x="152" y="157"/>
                  <a:pt x="147" y="161"/>
                  <a:pt x="141" y="161"/>
                </a:cubicBezTo>
                <a:cubicBezTo>
                  <a:pt x="135" y="162"/>
                  <a:pt x="129" y="158"/>
                  <a:pt x="128" y="152"/>
                </a:cubicBezTo>
                <a:cubicBezTo>
                  <a:pt x="146" y="131"/>
                  <a:pt x="166" y="112"/>
                  <a:pt x="188" y="94"/>
                </a:cubicBezTo>
                <a:cubicBezTo>
                  <a:pt x="147" y="104"/>
                  <a:pt x="107" y="120"/>
                  <a:pt x="65" y="120"/>
                </a:cubicBezTo>
                <a:cubicBezTo>
                  <a:pt x="53" y="120"/>
                  <a:pt x="39" y="119"/>
                  <a:pt x="29" y="111"/>
                </a:cubicBezTo>
                <a:cubicBezTo>
                  <a:pt x="21" y="106"/>
                  <a:pt x="15" y="98"/>
                  <a:pt x="10" y="90"/>
                </a:cubicBezTo>
                <a:cubicBezTo>
                  <a:pt x="0" y="77"/>
                  <a:pt x="8" y="39"/>
                  <a:pt x="14" y="16"/>
                </a:cubicBezTo>
                <a:cubicBezTo>
                  <a:pt x="17" y="6"/>
                  <a:pt x="19" y="0"/>
                  <a:pt x="19" y="0"/>
                </a:cubicBezTo>
                <a:lnTo>
                  <a:pt x="121" y="28"/>
                </a:lnTo>
                <a:close/>
              </a:path>
            </a:pathLst>
          </a:custGeom>
          <a:solidFill>
            <a:srgbClr val="F29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7" name="Freeform 38">
            <a:extLst>
              <a:ext uri="{FF2B5EF4-FFF2-40B4-BE49-F238E27FC236}">
                <a16:creationId xmlns:a16="http://schemas.microsoft.com/office/drawing/2014/main" xmlns="" id="{C959DFA7-1C87-4FC2-BBC2-F35BC2191EE8}"/>
              </a:ext>
            </a:extLst>
          </p:cNvPr>
          <p:cNvSpPr>
            <a:spLocks/>
          </p:cNvSpPr>
          <p:nvPr/>
        </p:nvSpPr>
        <p:spPr bwMode="auto">
          <a:xfrm>
            <a:off x="6667206" y="5179854"/>
            <a:ext cx="372178" cy="381081"/>
          </a:xfrm>
          <a:custGeom>
            <a:avLst/>
            <a:gdLst>
              <a:gd name="T0" fmla="*/ 9 w 65"/>
              <a:gd name="T1" fmla="*/ 66 h 66"/>
              <a:gd name="T2" fmla="*/ 56 w 65"/>
              <a:gd name="T3" fmla="*/ 60 h 66"/>
              <a:gd name="T4" fmla="*/ 64 w 65"/>
              <a:gd name="T5" fmla="*/ 0 h 66"/>
              <a:gd name="T6" fmla="*/ 0 w 65"/>
              <a:gd name="T7" fmla="*/ 0 h 66"/>
              <a:gd name="T8" fmla="*/ 9 w 65"/>
              <a:gd name="T9" fmla="*/ 66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5" h="66">
                <a:moveTo>
                  <a:pt x="9" y="66"/>
                </a:moveTo>
                <a:cubicBezTo>
                  <a:pt x="9" y="66"/>
                  <a:pt x="46" y="64"/>
                  <a:pt x="56" y="60"/>
                </a:cubicBezTo>
                <a:cubicBezTo>
                  <a:pt x="65" y="56"/>
                  <a:pt x="64" y="0"/>
                  <a:pt x="64" y="0"/>
                </a:cubicBezTo>
                <a:cubicBezTo>
                  <a:pt x="0" y="0"/>
                  <a:pt x="0" y="0"/>
                  <a:pt x="0" y="0"/>
                </a:cubicBezTo>
                <a:lnTo>
                  <a:pt x="9" y="66"/>
                </a:ln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8" name="Freeform 39">
            <a:extLst>
              <a:ext uri="{FF2B5EF4-FFF2-40B4-BE49-F238E27FC236}">
                <a16:creationId xmlns:a16="http://schemas.microsoft.com/office/drawing/2014/main" xmlns="" id="{CCC6A292-0F5D-4209-A083-F4C39101AEC4}"/>
              </a:ext>
            </a:extLst>
          </p:cNvPr>
          <p:cNvSpPr>
            <a:spLocks/>
          </p:cNvSpPr>
          <p:nvPr/>
        </p:nvSpPr>
        <p:spPr bwMode="auto">
          <a:xfrm>
            <a:off x="6597757" y="4230713"/>
            <a:ext cx="454092" cy="229717"/>
          </a:xfrm>
          <a:custGeom>
            <a:avLst/>
            <a:gdLst>
              <a:gd name="T0" fmla="*/ 79 w 79"/>
              <a:gd name="T1" fmla="*/ 17 h 40"/>
              <a:gd name="T2" fmla="*/ 2 w 79"/>
              <a:gd name="T3" fmla="*/ 7 h 40"/>
              <a:gd name="T4" fmla="*/ 0 w 79"/>
              <a:gd name="T5" fmla="*/ 8 h 40"/>
              <a:gd name="T6" fmla="*/ 0 w 79"/>
              <a:gd name="T7" fmla="*/ 10 h 40"/>
              <a:gd name="T8" fmla="*/ 11 w 79"/>
              <a:gd name="T9" fmla="*/ 34 h 40"/>
              <a:gd name="T10" fmla="*/ 23 w 79"/>
              <a:gd name="T11" fmla="*/ 38 h 40"/>
              <a:gd name="T12" fmla="*/ 66 w 79"/>
              <a:gd name="T13" fmla="*/ 28 h 40"/>
              <a:gd name="T14" fmla="*/ 73 w 79"/>
              <a:gd name="T15" fmla="*/ 19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9" h="40">
                <a:moveTo>
                  <a:pt x="79" y="17"/>
                </a:moveTo>
                <a:cubicBezTo>
                  <a:pt x="56" y="4"/>
                  <a:pt x="27" y="0"/>
                  <a:pt x="2" y="7"/>
                </a:cubicBezTo>
                <a:cubicBezTo>
                  <a:pt x="1" y="7"/>
                  <a:pt x="1" y="7"/>
                  <a:pt x="0" y="8"/>
                </a:cubicBezTo>
                <a:cubicBezTo>
                  <a:pt x="0" y="8"/>
                  <a:pt x="0" y="9"/>
                  <a:pt x="0" y="10"/>
                </a:cubicBezTo>
                <a:cubicBezTo>
                  <a:pt x="1" y="19"/>
                  <a:pt x="3" y="29"/>
                  <a:pt x="11" y="34"/>
                </a:cubicBezTo>
                <a:cubicBezTo>
                  <a:pt x="14" y="37"/>
                  <a:pt x="18" y="38"/>
                  <a:pt x="23" y="38"/>
                </a:cubicBezTo>
                <a:cubicBezTo>
                  <a:pt x="38" y="40"/>
                  <a:pt x="54" y="36"/>
                  <a:pt x="66" y="28"/>
                </a:cubicBezTo>
                <a:cubicBezTo>
                  <a:pt x="70" y="26"/>
                  <a:pt x="73" y="23"/>
                  <a:pt x="73" y="19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9" name="Freeform 40">
            <a:extLst>
              <a:ext uri="{FF2B5EF4-FFF2-40B4-BE49-F238E27FC236}">
                <a16:creationId xmlns:a16="http://schemas.microsoft.com/office/drawing/2014/main" xmlns="" id="{59C8BC80-ABBD-4E6C-9F7F-EA151497C734}"/>
              </a:ext>
            </a:extLst>
          </p:cNvPr>
          <p:cNvSpPr>
            <a:spLocks/>
          </p:cNvSpPr>
          <p:nvPr/>
        </p:nvSpPr>
        <p:spPr bwMode="auto">
          <a:xfrm>
            <a:off x="6414339" y="4241398"/>
            <a:ext cx="682028" cy="1082697"/>
          </a:xfrm>
          <a:custGeom>
            <a:avLst/>
            <a:gdLst>
              <a:gd name="T0" fmla="*/ 45 w 119"/>
              <a:gd name="T1" fmla="*/ 0 h 188"/>
              <a:gd name="T2" fmla="*/ 79 w 119"/>
              <a:gd name="T3" fmla="*/ 21 h 188"/>
              <a:gd name="T4" fmla="*/ 107 w 119"/>
              <a:gd name="T5" fmla="*/ 9 h 188"/>
              <a:gd name="T6" fmla="*/ 111 w 119"/>
              <a:gd name="T7" fmla="*/ 156 h 188"/>
              <a:gd name="T8" fmla="*/ 70 w 119"/>
              <a:gd name="T9" fmla="*/ 184 h 188"/>
              <a:gd name="T10" fmla="*/ 1 w 119"/>
              <a:gd name="T11" fmla="*/ 158 h 188"/>
              <a:gd name="T12" fmla="*/ 26 w 119"/>
              <a:gd name="T13" fmla="*/ 34 h 188"/>
              <a:gd name="T14" fmla="*/ 45 w 119"/>
              <a:gd name="T15" fmla="*/ 0 h 1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9" h="188">
                <a:moveTo>
                  <a:pt x="45" y="0"/>
                </a:moveTo>
                <a:cubicBezTo>
                  <a:pt x="45" y="0"/>
                  <a:pt x="58" y="20"/>
                  <a:pt x="79" y="21"/>
                </a:cubicBezTo>
                <a:cubicBezTo>
                  <a:pt x="99" y="22"/>
                  <a:pt x="107" y="9"/>
                  <a:pt x="107" y="9"/>
                </a:cubicBezTo>
                <a:cubicBezTo>
                  <a:pt x="111" y="156"/>
                  <a:pt x="111" y="156"/>
                  <a:pt x="111" y="156"/>
                </a:cubicBezTo>
                <a:cubicBezTo>
                  <a:pt x="111" y="156"/>
                  <a:pt x="119" y="180"/>
                  <a:pt x="70" y="184"/>
                </a:cubicBezTo>
                <a:cubicBezTo>
                  <a:pt x="20" y="188"/>
                  <a:pt x="0" y="160"/>
                  <a:pt x="1" y="158"/>
                </a:cubicBezTo>
                <a:cubicBezTo>
                  <a:pt x="1" y="157"/>
                  <a:pt x="26" y="34"/>
                  <a:pt x="26" y="34"/>
                </a:cubicBezTo>
                <a:lnTo>
                  <a:pt x="45" y="0"/>
                </a:ln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0" name="Freeform 41">
            <a:extLst>
              <a:ext uri="{FF2B5EF4-FFF2-40B4-BE49-F238E27FC236}">
                <a16:creationId xmlns:a16="http://schemas.microsoft.com/office/drawing/2014/main" xmlns="" id="{55FFBEFB-0D92-4909-A682-1FE11FDC2046}"/>
              </a:ext>
            </a:extLst>
          </p:cNvPr>
          <p:cNvSpPr>
            <a:spLocks/>
          </p:cNvSpPr>
          <p:nvPr/>
        </p:nvSpPr>
        <p:spPr bwMode="auto">
          <a:xfrm>
            <a:off x="6809666" y="5370394"/>
            <a:ext cx="913526" cy="466557"/>
          </a:xfrm>
          <a:custGeom>
            <a:avLst/>
            <a:gdLst>
              <a:gd name="T0" fmla="*/ 1 w 159"/>
              <a:gd name="T1" fmla="*/ 33 h 81"/>
              <a:gd name="T2" fmla="*/ 73 w 159"/>
              <a:gd name="T3" fmla="*/ 14 h 81"/>
              <a:gd name="T4" fmla="*/ 116 w 159"/>
              <a:gd name="T5" fmla="*/ 6 h 81"/>
              <a:gd name="T6" fmla="*/ 134 w 159"/>
              <a:gd name="T7" fmla="*/ 6 h 81"/>
              <a:gd name="T8" fmla="*/ 134 w 159"/>
              <a:gd name="T9" fmla="*/ 7 h 81"/>
              <a:gd name="T10" fmla="*/ 135 w 159"/>
              <a:gd name="T11" fmla="*/ 10 h 81"/>
              <a:gd name="T12" fmla="*/ 145 w 159"/>
              <a:gd name="T13" fmla="*/ 6 h 81"/>
              <a:gd name="T14" fmla="*/ 145 w 159"/>
              <a:gd name="T15" fmla="*/ 9 h 81"/>
              <a:gd name="T16" fmla="*/ 112 w 159"/>
              <a:gd name="T17" fmla="*/ 38 h 81"/>
              <a:gd name="T18" fmla="*/ 67 w 159"/>
              <a:gd name="T19" fmla="*/ 78 h 81"/>
              <a:gd name="T20" fmla="*/ 69 w 159"/>
              <a:gd name="T21" fmla="*/ 80 h 81"/>
              <a:gd name="T22" fmla="*/ 108 w 159"/>
              <a:gd name="T23" fmla="*/ 44 h 81"/>
              <a:gd name="T24" fmla="*/ 150 w 159"/>
              <a:gd name="T25" fmla="*/ 11 h 81"/>
              <a:gd name="T26" fmla="*/ 150 w 159"/>
              <a:gd name="T27" fmla="*/ 8 h 81"/>
              <a:gd name="T28" fmla="*/ 157 w 159"/>
              <a:gd name="T29" fmla="*/ 3 h 81"/>
              <a:gd name="T30" fmla="*/ 156 w 159"/>
              <a:gd name="T31" fmla="*/ 1 h 81"/>
              <a:gd name="T32" fmla="*/ 143 w 159"/>
              <a:gd name="T33" fmla="*/ 5 h 81"/>
              <a:gd name="T34" fmla="*/ 142 w 159"/>
              <a:gd name="T35" fmla="*/ 3 h 81"/>
              <a:gd name="T36" fmla="*/ 76 w 159"/>
              <a:gd name="T37" fmla="*/ 10 h 81"/>
              <a:gd name="T38" fmla="*/ 1 w 159"/>
              <a:gd name="T39" fmla="*/ 31 h 81"/>
              <a:gd name="T40" fmla="*/ 1 w 159"/>
              <a:gd name="T41" fmla="*/ 33 h 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59" h="81">
                <a:moveTo>
                  <a:pt x="1" y="33"/>
                </a:moveTo>
                <a:cubicBezTo>
                  <a:pt x="26" y="30"/>
                  <a:pt x="50" y="21"/>
                  <a:pt x="73" y="14"/>
                </a:cubicBezTo>
                <a:cubicBezTo>
                  <a:pt x="88" y="10"/>
                  <a:pt x="102" y="7"/>
                  <a:pt x="116" y="6"/>
                </a:cubicBezTo>
                <a:cubicBezTo>
                  <a:pt x="120" y="6"/>
                  <a:pt x="132" y="4"/>
                  <a:pt x="134" y="6"/>
                </a:cubicBezTo>
                <a:cubicBezTo>
                  <a:pt x="136" y="7"/>
                  <a:pt x="142" y="1"/>
                  <a:pt x="134" y="7"/>
                </a:cubicBezTo>
                <a:cubicBezTo>
                  <a:pt x="133" y="8"/>
                  <a:pt x="134" y="10"/>
                  <a:pt x="135" y="10"/>
                </a:cubicBezTo>
                <a:cubicBezTo>
                  <a:pt x="139" y="9"/>
                  <a:pt x="159" y="0"/>
                  <a:pt x="145" y="6"/>
                </a:cubicBezTo>
                <a:cubicBezTo>
                  <a:pt x="144" y="7"/>
                  <a:pt x="144" y="8"/>
                  <a:pt x="145" y="9"/>
                </a:cubicBezTo>
                <a:cubicBezTo>
                  <a:pt x="146" y="9"/>
                  <a:pt x="114" y="36"/>
                  <a:pt x="112" y="38"/>
                </a:cubicBezTo>
                <a:cubicBezTo>
                  <a:pt x="96" y="51"/>
                  <a:pt x="81" y="64"/>
                  <a:pt x="67" y="78"/>
                </a:cubicBezTo>
                <a:cubicBezTo>
                  <a:pt x="66" y="79"/>
                  <a:pt x="68" y="81"/>
                  <a:pt x="69" y="80"/>
                </a:cubicBezTo>
                <a:cubicBezTo>
                  <a:pt x="82" y="68"/>
                  <a:pt x="95" y="56"/>
                  <a:pt x="108" y="44"/>
                </a:cubicBezTo>
                <a:cubicBezTo>
                  <a:pt x="121" y="34"/>
                  <a:pt x="136" y="17"/>
                  <a:pt x="150" y="11"/>
                </a:cubicBezTo>
                <a:cubicBezTo>
                  <a:pt x="151" y="10"/>
                  <a:pt x="151" y="9"/>
                  <a:pt x="150" y="8"/>
                </a:cubicBezTo>
                <a:cubicBezTo>
                  <a:pt x="152" y="5"/>
                  <a:pt x="154" y="4"/>
                  <a:pt x="157" y="3"/>
                </a:cubicBezTo>
                <a:cubicBezTo>
                  <a:pt x="158" y="3"/>
                  <a:pt x="158" y="1"/>
                  <a:pt x="156" y="1"/>
                </a:cubicBezTo>
                <a:cubicBezTo>
                  <a:pt x="154" y="2"/>
                  <a:pt x="133" y="10"/>
                  <a:pt x="143" y="5"/>
                </a:cubicBezTo>
                <a:cubicBezTo>
                  <a:pt x="144" y="5"/>
                  <a:pt x="143" y="3"/>
                  <a:pt x="142" y="3"/>
                </a:cubicBezTo>
                <a:cubicBezTo>
                  <a:pt x="119" y="3"/>
                  <a:pt x="98" y="4"/>
                  <a:pt x="76" y="10"/>
                </a:cubicBezTo>
                <a:cubicBezTo>
                  <a:pt x="51" y="17"/>
                  <a:pt x="27" y="26"/>
                  <a:pt x="1" y="31"/>
                </a:cubicBezTo>
                <a:cubicBezTo>
                  <a:pt x="0" y="31"/>
                  <a:pt x="0" y="33"/>
                  <a:pt x="1" y="33"/>
                </a:cubicBez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1" name="Freeform 42">
            <a:extLst>
              <a:ext uri="{FF2B5EF4-FFF2-40B4-BE49-F238E27FC236}">
                <a16:creationId xmlns:a16="http://schemas.microsoft.com/office/drawing/2014/main" xmlns="" id="{574F7B3B-4572-4B9F-A3CD-73AD7D325C08}"/>
              </a:ext>
            </a:extLst>
          </p:cNvPr>
          <p:cNvSpPr>
            <a:spLocks/>
          </p:cNvSpPr>
          <p:nvPr/>
        </p:nvSpPr>
        <p:spPr bwMode="auto">
          <a:xfrm>
            <a:off x="6804324" y="5382860"/>
            <a:ext cx="85476" cy="178075"/>
          </a:xfrm>
          <a:custGeom>
            <a:avLst/>
            <a:gdLst>
              <a:gd name="T0" fmla="*/ 2 w 15"/>
              <a:gd name="T1" fmla="*/ 31 h 31"/>
              <a:gd name="T2" fmla="*/ 13 w 15"/>
              <a:gd name="T3" fmla="*/ 22 h 31"/>
              <a:gd name="T4" fmla="*/ 11 w 15"/>
              <a:gd name="T5" fmla="*/ 1 h 31"/>
              <a:gd name="T6" fmla="*/ 9 w 15"/>
              <a:gd name="T7" fmla="*/ 1 h 31"/>
              <a:gd name="T8" fmla="*/ 10 w 15"/>
              <a:gd name="T9" fmla="*/ 13 h 31"/>
              <a:gd name="T10" fmla="*/ 8 w 15"/>
              <a:gd name="T11" fmla="*/ 24 h 31"/>
              <a:gd name="T12" fmla="*/ 1 w 15"/>
              <a:gd name="T13" fmla="*/ 29 h 31"/>
              <a:gd name="T14" fmla="*/ 2 w 15"/>
              <a:gd name="T15" fmla="*/ 31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5" h="31">
                <a:moveTo>
                  <a:pt x="2" y="31"/>
                </a:moveTo>
                <a:cubicBezTo>
                  <a:pt x="7" y="30"/>
                  <a:pt x="11" y="27"/>
                  <a:pt x="13" y="22"/>
                </a:cubicBezTo>
                <a:cubicBezTo>
                  <a:pt x="15" y="16"/>
                  <a:pt x="12" y="8"/>
                  <a:pt x="11" y="1"/>
                </a:cubicBezTo>
                <a:cubicBezTo>
                  <a:pt x="11" y="0"/>
                  <a:pt x="10" y="0"/>
                  <a:pt x="9" y="1"/>
                </a:cubicBezTo>
                <a:cubicBezTo>
                  <a:pt x="8" y="5"/>
                  <a:pt x="10" y="9"/>
                  <a:pt x="10" y="13"/>
                </a:cubicBezTo>
                <a:cubicBezTo>
                  <a:pt x="11" y="17"/>
                  <a:pt x="11" y="21"/>
                  <a:pt x="8" y="24"/>
                </a:cubicBezTo>
                <a:cubicBezTo>
                  <a:pt x="7" y="26"/>
                  <a:pt x="4" y="28"/>
                  <a:pt x="1" y="29"/>
                </a:cubicBezTo>
                <a:cubicBezTo>
                  <a:pt x="0" y="30"/>
                  <a:pt x="1" y="31"/>
                  <a:pt x="2" y="31"/>
                </a:cubicBez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2" name="Freeform 43">
            <a:extLst>
              <a:ext uri="{FF2B5EF4-FFF2-40B4-BE49-F238E27FC236}">
                <a16:creationId xmlns:a16="http://schemas.microsoft.com/office/drawing/2014/main" xmlns="" id="{2F362257-6059-4601-8918-84F566C881DD}"/>
              </a:ext>
            </a:extLst>
          </p:cNvPr>
          <p:cNvSpPr>
            <a:spLocks/>
          </p:cNvSpPr>
          <p:nvPr/>
        </p:nvSpPr>
        <p:spPr bwMode="auto">
          <a:xfrm>
            <a:off x="6734874" y="3805114"/>
            <a:ext cx="368616" cy="443408"/>
          </a:xfrm>
          <a:custGeom>
            <a:avLst/>
            <a:gdLst>
              <a:gd name="T0" fmla="*/ 64 w 64"/>
              <a:gd name="T1" fmla="*/ 12 h 77"/>
              <a:gd name="T2" fmla="*/ 60 w 64"/>
              <a:gd name="T3" fmla="*/ 45 h 77"/>
              <a:gd name="T4" fmla="*/ 41 w 64"/>
              <a:gd name="T5" fmla="*/ 72 h 77"/>
              <a:gd name="T6" fmla="*/ 32 w 64"/>
              <a:gd name="T7" fmla="*/ 75 h 77"/>
              <a:gd name="T8" fmla="*/ 6 w 64"/>
              <a:gd name="T9" fmla="*/ 61 h 77"/>
              <a:gd name="T10" fmla="*/ 6 w 64"/>
              <a:gd name="T11" fmla="*/ 30 h 77"/>
              <a:gd name="T12" fmla="*/ 12 w 64"/>
              <a:gd name="T13" fmla="*/ 14 h 77"/>
              <a:gd name="T14" fmla="*/ 21 w 64"/>
              <a:gd name="T15" fmla="*/ 3 h 77"/>
              <a:gd name="T16" fmla="*/ 49 w 64"/>
              <a:gd name="T17" fmla="*/ 7 h 77"/>
              <a:gd name="T18" fmla="*/ 59 w 64"/>
              <a:gd name="T19" fmla="*/ 10 h 77"/>
              <a:gd name="T20" fmla="*/ 63 w 64"/>
              <a:gd name="T21" fmla="*/ 15 h 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4" h="77">
                <a:moveTo>
                  <a:pt x="64" y="12"/>
                </a:moveTo>
                <a:cubicBezTo>
                  <a:pt x="64" y="23"/>
                  <a:pt x="63" y="35"/>
                  <a:pt x="60" y="45"/>
                </a:cubicBezTo>
                <a:cubicBezTo>
                  <a:pt x="57" y="56"/>
                  <a:pt x="51" y="66"/>
                  <a:pt x="41" y="72"/>
                </a:cubicBezTo>
                <a:cubicBezTo>
                  <a:pt x="39" y="73"/>
                  <a:pt x="35" y="75"/>
                  <a:pt x="32" y="75"/>
                </a:cubicBezTo>
                <a:cubicBezTo>
                  <a:pt x="22" y="77"/>
                  <a:pt x="11" y="70"/>
                  <a:pt x="6" y="61"/>
                </a:cubicBezTo>
                <a:cubicBezTo>
                  <a:pt x="0" y="52"/>
                  <a:pt x="4" y="40"/>
                  <a:pt x="6" y="30"/>
                </a:cubicBezTo>
                <a:cubicBezTo>
                  <a:pt x="7" y="24"/>
                  <a:pt x="12" y="14"/>
                  <a:pt x="12" y="14"/>
                </a:cubicBezTo>
                <a:cubicBezTo>
                  <a:pt x="12" y="14"/>
                  <a:pt x="15" y="5"/>
                  <a:pt x="21" y="3"/>
                </a:cubicBezTo>
                <a:cubicBezTo>
                  <a:pt x="30" y="0"/>
                  <a:pt x="40" y="3"/>
                  <a:pt x="49" y="7"/>
                </a:cubicBezTo>
                <a:cubicBezTo>
                  <a:pt x="52" y="8"/>
                  <a:pt x="55" y="9"/>
                  <a:pt x="59" y="10"/>
                </a:cubicBezTo>
                <a:cubicBezTo>
                  <a:pt x="61" y="11"/>
                  <a:pt x="63" y="13"/>
                  <a:pt x="63" y="15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3" name="Freeform 44">
            <a:extLst>
              <a:ext uri="{FF2B5EF4-FFF2-40B4-BE49-F238E27FC236}">
                <a16:creationId xmlns:a16="http://schemas.microsoft.com/office/drawing/2014/main" xmlns="" id="{4DD54460-8CB5-4F4C-91C7-65B272FE0A22}"/>
              </a:ext>
            </a:extLst>
          </p:cNvPr>
          <p:cNvSpPr>
            <a:spLocks/>
          </p:cNvSpPr>
          <p:nvPr/>
        </p:nvSpPr>
        <p:spPr bwMode="auto">
          <a:xfrm>
            <a:off x="6587072" y="5468336"/>
            <a:ext cx="108626" cy="219033"/>
          </a:xfrm>
          <a:custGeom>
            <a:avLst/>
            <a:gdLst>
              <a:gd name="T0" fmla="*/ 11 w 19"/>
              <a:gd name="T1" fmla="*/ 0 h 38"/>
              <a:gd name="T2" fmla="*/ 17 w 19"/>
              <a:gd name="T3" fmla="*/ 15 h 38"/>
              <a:gd name="T4" fmla="*/ 17 w 19"/>
              <a:gd name="T5" fmla="*/ 34 h 38"/>
              <a:gd name="T6" fmla="*/ 6 w 19"/>
              <a:gd name="T7" fmla="*/ 29 h 38"/>
              <a:gd name="T8" fmla="*/ 9 w 19"/>
              <a:gd name="T9" fmla="*/ 13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" h="38">
                <a:moveTo>
                  <a:pt x="11" y="0"/>
                </a:moveTo>
                <a:cubicBezTo>
                  <a:pt x="15" y="6"/>
                  <a:pt x="19" y="8"/>
                  <a:pt x="17" y="15"/>
                </a:cubicBezTo>
                <a:cubicBezTo>
                  <a:pt x="16" y="22"/>
                  <a:pt x="15" y="32"/>
                  <a:pt x="17" y="34"/>
                </a:cubicBezTo>
                <a:cubicBezTo>
                  <a:pt x="19" y="37"/>
                  <a:pt x="12" y="38"/>
                  <a:pt x="6" y="29"/>
                </a:cubicBezTo>
                <a:cubicBezTo>
                  <a:pt x="0" y="20"/>
                  <a:pt x="9" y="13"/>
                  <a:pt x="9" y="13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4" name="Freeform 45">
            <a:extLst>
              <a:ext uri="{FF2B5EF4-FFF2-40B4-BE49-F238E27FC236}">
                <a16:creationId xmlns:a16="http://schemas.microsoft.com/office/drawing/2014/main" xmlns="" id="{EBDD5A35-1D02-4D7A-9663-5B5BD57A8E6B}"/>
              </a:ext>
            </a:extLst>
          </p:cNvPr>
          <p:cNvSpPr>
            <a:spLocks/>
          </p:cNvSpPr>
          <p:nvPr/>
        </p:nvSpPr>
        <p:spPr bwMode="auto">
          <a:xfrm>
            <a:off x="6460639" y="5525320"/>
            <a:ext cx="400670" cy="231498"/>
          </a:xfrm>
          <a:custGeom>
            <a:avLst/>
            <a:gdLst>
              <a:gd name="T0" fmla="*/ 67 w 70"/>
              <a:gd name="T1" fmla="*/ 28 h 40"/>
              <a:gd name="T2" fmla="*/ 2 w 70"/>
              <a:gd name="T3" fmla="*/ 0 h 40"/>
              <a:gd name="T4" fmla="*/ 0 w 70"/>
              <a:gd name="T5" fmla="*/ 7 h 40"/>
              <a:gd name="T6" fmla="*/ 70 w 70"/>
              <a:gd name="T7" fmla="*/ 4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0" h="40">
                <a:moveTo>
                  <a:pt x="67" y="28"/>
                </a:moveTo>
                <a:cubicBezTo>
                  <a:pt x="64" y="27"/>
                  <a:pt x="2" y="0"/>
                  <a:pt x="2" y="0"/>
                </a:cubicBezTo>
                <a:cubicBezTo>
                  <a:pt x="0" y="7"/>
                  <a:pt x="0" y="7"/>
                  <a:pt x="0" y="7"/>
                </a:cubicBezTo>
                <a:cubicBezTo>
                  <a:pt x="70" y="40"/>
                  <a:pt x="70" y="40"/>
                  <a:pt x="70" y="40"/>
                </a:cubicBezTo>
              </a:path>
            </a:pathLst>
          </a:custGeom>
          <a:solidFill>
            <a:srgbClr val="8C8C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5" name="Freeform 46">
            <a:extLst>
              <a:ext uri="{FF2B5EF4-FFF2-40B4-BE49-F238E27FC236}">
                <a16:creationId xmlns:a16="http://schemas.microsoft.com/office/drawing/2014/main" xmlns="" id="{59736D07-D6E3-4771-AA54-FB0F701010B7}"/>
              </a:ext>
            </a:extLst>
          </p:cNvPr>
          <p:cNvSpPr>
            <a:spLocks/>
          </p:cNvSpPr>
          <p:nvPr/>
        </p:nvSpPr>
        <p:spPr bwMode="auto">
          <a:xfrm>
            <a:off x="6729533" y="5601892"/>
            <a:ext cx="293825" cy="247525"/>
          </a:xfrm>
          <a:custGeom>
            <a:avLst/>
            <a:gdLst>
              <a:gd name="T0" fmla="*/ 6 w 51"/>
              <a:gd name="T1" fmla="*/ 8 h 43"/>
              <a:gd name="T2" fmla="*/ 16 w 51"/>
              <a:gd name="T3" fmla="*/ 36 h 43"/>
              <a:gd name="T4" fmla="*/ 49 w 51"/>
              <a:gd name="T5" fmla="*/ 36 h 43"/>
              <a:gd name="T6" fmla="*/ 25 w 51"/>
              <a:gd name="T7" fmla="*/ 7 h 43"/>
              <a:gd name="T8" fmla="*/ 6 w 51"/>
              <a:gd name="T9" fmla="*/ 8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" h="43">
                <a:moveTo>
                  <a:pt x="6" y="8"/>
                </a:moveTo>
                <a:cubicBezTo>
                  <a:pt x="0" y="22"/>
                  <a:pt x="0" y="30"/>
                  <a:pt x="16" y="36"/>
                </a:cubicBezTo>
                <a:cubicBezTo>
                  <a:pt x="32" y="43"/>
                  <a:pt x="46" y="43"/>
                  <a:pt x="49" y="36"/>
                </a:cubicBezTo>
                <a:cubicBezTo>
                  <a:pt x="51" y="29"/>
                  <a:pt x="42" y="13"/>
                  <a:pt x="25" y="7"/>
                </a:cubicBezTo>
                <a:cubicBezTo>
                  <a:pt x="8" y="0"/>
                  <a:pt x="6" y="8"/>
                  <a:pt x="6" y="8"/>
                </a:cubicBezTo>
                <a:close/>
              </a:path>
            </a:pathLst>
          </a:custGeom>
          <a:solidFill>
            <a:srgbClr val="8C8C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6" name="Freeform 47">
            <a:extLst>
              <a:ext uri="{FF2B5EF4-FFF2-40B4-BE49-F238E27FC236}">
                <a16:creationId xmlns:a16="http://schemas.microsoft.com/office/drawing/2014/main" xmlns="" id="{6AB620EB-CDD3-4A2C-A9EB-2ED7484E4019}"/>
              </a:ext>
            </a:extLst>
          </p:cNvPr>
          <p:cNvSpPr>
            <a:spLocks/>
          </p:cNvSpPr>
          <p:nvPr/>
        </p:nvSpPr>
        <p:spPr bwMode="auto">
          <a:xfrm>
            <a:off x="6414339" y="5496828"/>
            <a:ext cx="286702" cy="203006"/>
          </a:xfrm>
          <a:custGeom>
            <a:avLst/>
            <a:gdLst>
              <a:gd name="T0" fmla="*/ 41 w 50"/>
              <a:gd name="T1" fmla="*/ 35 h 35"/>
              <a:gd name="T2" fmla="*/ 50 w 50"/>
              <a:gd name="T3" fmla="*/ 18 h 35"/>
              <a:gd name="T4" fmla="*/ 10 w 50"/>
              <a:gd name="T5" fmla="*/ 1 h 35"/>
              <a:gd name="T6" fmla="*/ 5 w 50"/>
              <a:gd name="T7" fmla="*/ 14 h 35"/>
              <a:gd name="T8" fmla="*/ 41 w 50"/>
              <a:gd name="T9" fmla="*/ 35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" h="35">
                <a:moveTo>
                  <a:pt x="41" y="35"/>
                </a:moveTo>
                <a:cubicBezTo>
                  <a:pt x="50" y="18"/>
                  <a:pt x="50" y="18"/>
                  <a:pt x="50" y="18"/>
                </a:cubicBezTo>
                <a:cubicBezTo>
                  <a:pt x="50" y="18"/>
                  <a:pt x="13" y="2"/>
                  <a:pt x="10" y="1"/>
                </a:cubicBezTo>
                <a:cubicBezTo>
                  <a:pt x="6" y="0"/>
                  <a:pt x="0" y="10"/>
                  <a:pt x="5" y="14"/>
                </a:cubicBezTo>
                <a:cubicBezTo>
                  <a:pt x="10" y="18"/>
                  <a:pt x="41" y="35"/>
                  <a:pt x="41" y="35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7" name="Freeform 48">
            <a:extLst>
              <a:ext uri="{FF2B5EF4-FFF2-40B4-BE49-F238E27FC236}">
                <a16:creationId xmlns:a16="http://schemas.microsoft.com/office/drawing/2014/main" xmlns="" id="{C79D97D6-E45A-437B-BB34-042806BC17EF}"/>
              </a:ext>
            </a:extLst>
          </p:cNvPr>
          <p:cNvSpPr>
            <a:spLocks/>
          </p:cNvSpPr>
          <p:nvPr/>
        </p:nvSpPr>
        <p:spPr bwMode="auto">
          <a:xfrm>
            <a:off x="6499815" y="5429159"/>
            <a:ext cx="149583" cy="361493"/>
          </a:xfrm>
          <a:custGeom>
            <a:avLst/>
            <a:gdLst>
              <a:gd name="T0" fmla="*/ 3 w 26"/>
              <a:gd name="T1" fmla="*/ 6 h 63"/>
              <a:gd name="T2" fmla="*/ 6 w 26"/>
              <a:gd name="T3" fmla="*/ 21 h 63"/>
              <a:gd name="T4" fmla="*/ 6 w 26"/>
              <a:gd name="T5" fmla="*/ 40 h 63"/>
              <a:gd name="T6" fmla="*/ 2 w 26"/>
              <a:gd name="T7" fmla="*/ 52 h 63"/>
              <a:gd name="T8" fmla="*/ 8 w 26"/>
              <a:gd name="T9" fmla="*/ 46 h 63"/>
              <a:gd name="T10" fmla="*/ 12 w 26"/>
              <a:gd name="T11" fmla="*/ 38 h 63"/>
              <a:gd name="T12" fmla="*/ 9 w 26"/>
              <a:gd name="T13" fmla="*/ 55 h 63"/>
              <a:gd name="T14" fmla="*/ 10 w 26"/>
              <a:gd name="T15" fmla="*/ 59 h 63"/>
              <a:gd name="T16" fmla="*/ 18 w 26"/>
              <a:gd name="T17" fmla="*/ 40 h 63"/>
              <a:gd name="T18" fmla="*/ 18 w 26"/>
              <a:gd name="T19" fmla="*/ 63 h 63"/>
              <a:gd name="T20" fmla="*/ 24 w 26"/>
              <a:gd name="T21" fmla="*/ 53 h 63"/>
              <a:gd name="T22" fmla="*/ 25 w 26"/>
              <a:gd name="T23" fmla="*/ 42 h 63"/>
              <a:gd name="T24" fmla="*/ 26 w 26"/>
              <a:gd name="T25" fmla="*/ 7 h 63"/>
              <a:gd name="T26" fmla="*/ 18 w 26"/>
              <a:gd name="T27" fmla="*/ 0 h 63"/>
              <a:gd name="T28" fmla="*/ 3 w 26"/>
              <a:gd name="T29" fmla="*/ 6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6" h="63">
                <a:moveTo>
                  <a:pt x="3" y="6"/>
                </a:moveTo>
                <a:cubicBezTo>
                  <a:pt x="4" y="11"/>
                  <a:pt x="5" y="16"/>
                  <a:pt x="6" y="21"/>
                </a:cubicBezTo>
                <a:cubicBezTo>
                  <a:pt x="7" y="28"/>
                  <a:pt x="8" y="34"/>
                  <a:pt x="6" y="40"/>
                </a:cubicBezTo>
                <a:cubicBezTo>
                  <a:pt x="4" y="44"/>
                  <a:pt x="0" y="48"/>
                  <a:pt x="2" y="52"/>
                </a:cubicBezTo>
                <a:cubicBezTo>
                  <a:pt x="5" y="52"/>
                  <a:pt x="7" y="49"/>
                  <a:pt x="8" y="46"/>
                </a:cubicBezTo>
                <a:cubicBezTo>
                  <a:pt x="9" y="44"/>
                  <a:pt x="10" y="41"/>
                  <a:pt x="12" y="38"/>
                </a:cubicBezTo>
                <a:cubicBezTo>
                  <a:pt x="11" y="44"/>
                  <a:pt x="10" y="50"/>
                  <a:pt x="9" y="55"/>
                </a:cubicBezTo>
                <a:cubicBezTo>
                  <a:pt x="8" y="57"/>
                  <a:pt x="9" y="59"/>
                  <a:pt x="10" y="59"/>
                </a:cubicBezTo>
                <a:cubicBezTo>
                  <a:pt x="14" y="53"/>
                  <a:pt x="17" y="47"/>
                  <a:pt x="18" y="40"/>
                </a:cubicBezTo>
                <a:cubicBezTo>
                  <a:pt x="21" y="47"/>
                  <a:pt x="16" y="56"/>
                  <a:pt x="18" y="63"/>
                </a:cubicBezTo>
                <a:cubicBezTo>
                  <a:pt x="21" y="61"/>
                  <a:pt x="23" y="57"/>
                  <a:pt x="24" y="53"/>
                </a:cubicBezTo>
                <a:cubicBezTo>
                  <a:pt x="25" y="49"/>
                  <a:pt x="25" y="45"/>
                  <a:pt x="25" y="42"/>
                </a:cubicBezTo>
                <a:cubicBezTo>
                  <a:pt x="25" y="30"/>
                  <a:pt x="25" y="18"/>
                  <a:pt x="26" y="7"/>
                </a:cubicBezTo>
                <a:cubicBezTo>
                  <a:pt x="18" y="0"/>
                  <a:pt x="18" y="0"/>
                  <a:pt x="18" y="0"/>
                </a:cubicBezTo>
                <a:lnTo>
                  <a:pt x="3" y="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8" name="Freeform 49">
            <a:extLst>
              <a:ext uri="{FF2B5EF4-FFF2-40B4-BE49-F238E27FC236}">
                <a16:creationId xmlns:a16="http://schemas.microsoft.com/office/drawing/2014/main" xmlns="" id="{79452D54-9CEB-4BD8-95DC-C705F4B93942}"/>
              </a:ext>
            </a:extLst>
          </p:cNvPr>
          <p:cNvSpPr>
            <a:spLocks/>
          </p:cNvSpPr>
          <p:nvPr/>
        </p:nvSpPr>
        <p:spPr bwMode="auto">
          <a:xfrm>
            <a:off x="6127639" y="4973287"/>
            <a:ext cx="503953" cy="518199"/>
          </a:xfrm>
          <a:custGeom>
            <a:avLst/>
            <a:gdLst>
              <a:gd name="T0" fmla="*/ 3 w 88"/>
              <a:gd name="T1" fmla="*/ 11 h 90"/>
              <a:gd name="T2" fmla="*/ 23 w 88"/>
              <a:gd name="T3" fmla="*/ 3 h 90"/>
              <a:gd name="T4" fmla="*/ 40 w 88"/>
              <a:gd name="T5" fmla="*/ 21 h 90"/>
              <a:gd name="T6" fmla="*/ 88 w 88"/>
              <a:gd name="T7" fmla="*/ 84 h 90"/>
              <a:gd name="T8" fmla="*/ 71 w 88"/>
              <a:gd name="T9" fmla="*/ 90 h 90"/>
              <a:gd name="T10" fmla="*/ 7 w 88"/>
              <a:gd name="T11" fmla="*/ 26 h 90"/>
              <a:gd name="T12" fmla="*/ 1 w 88"/>
              <a:gd name="T13" fmla="*/ 17 h 90"/>
              <a:gd name="T14" fmla="*/ 5 w 88"/>
              <a:gd name="T15" fmla="*/ 8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8" h="90">
                <a:moveTo>
                  <a:pt x="3" y="11"/>
                </a:moveTo>
                <a:cubicBezTo>
                  <a:pt x="4" y="3"/>
                  <a:pt x="15" y="0"/>
                  <a:pt x="23" y="3"/>
                </a:cubicBezTo>
                <a:cubicBezTo>
                  <a:pt x="30" y="7"/>
                  <a:pt x="35" y="14"/>
                  <a:pt x="40" y="21"/>
                </a:cubicBezTo>
                <a:cubicBezTo>
                  <a:pt x="54" y="43"/>
                  <a:pt x="71" y="64"/>
                  <a:pt x="88" y="84"/>
                </a:cubicBezTo>
                <a:cubicBezTo>
                  <a:pt x="83" y="86"/>
                  <a:pt x="77" y="88"/>
                  <a:pt x="71" y="90"/>
                </a:cubicBezTo>
                <a:cubicBezTo>
                  <a:pt x="49" y="69"/>
                  <a:pt x="28" y="48"/>
                  <a:pt x="7" y="26"/>
                </a:cubicBezTo>
                <a:cubicBezTo>
                  <a:pt x="4" y="23"/>
                  <a:pt x="2" y="21"/>
                  <a:pt x="1" y="17"/>
                </a:cubicBezTo>
                <a:cubicBezTo>
                  <a:pt x="0" y="14"/>
                  <a:pt x="1" y="9"/>
                  <a:pt x="5" y="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9" name="Freeform 50">
            <a:extLst>
              <a:ext uri="{FF2B5EF4-FFF2-40B4-BE49-F238E27FC236}">
                <a16:creationId xmlns:a16="http://schemas.microsoft.com/office/drawing/2014/main" xmlns="" id="{7E6C3697-6454-4A91-B3BB-D196A9D2EA1F}"/>
              </a:ext>
            </a:extLst>
          </p:cNvPr>
          <p:cNvSpPr>
            <a:spLocks/>
          </p:cNvSpPr>
          <p:nvPr/>
        </p:nvSpPr>
        <p:spPr bwMode="auto">
          <a:xfrm>
            <a:off x="6471323" y="5434501"/>
            <a:ext cx="97942" cy="242182"/>
          </a:xfrm>
          <a:custGeom>
            <a:avLst/>
            <a:gdLst>
              <a:gd name="T0" fmla="*/ 8 w 17"/>
              <a:gd name="T1" fmla="*/ 5 h 42"/>
              <a:gd name="T2" fmla="*/ 7 w 17"/>
              <a:gd name="T3" fmla="*/ 30 h 42"/>
              <a:gd name="T4" fmla="*/ 2 w 17"/>
              <a:gd name="T5" fmla="*/ 40 h 42"/>
              <a:gd name="T6" fmla="*/ 14 w 17"/>
              <a:gd name="T7" fmla="*/ 28 h 42"/>
              <a:gd name="T8" fmla="*/ 11 w 17"/>
              <a:gd name="T9" fmla="*/ 0 h 42"/>
              <a:gd name="T10" fmla="*/ 8 w 17"/>
              <a:gd name="T11" fmla="*/ 5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" h="42">
                <a:moveTo>
                  <a:pt x="8" y="5"/>
                </a:moveTo>
                <a:cubicBezTo>
                  <a:pt x="9" y="12"/>
                  <a:pt x="9" y="26"/>
                  <a:pt x="7" y="30"/>
                </a:cubicBezTo>
                <a:cubicBezTo>
                  <a:pt x="5" y="35"/>
                  <a:pt x="0" y="39"/>
                  <a:pt x="2" y="40"/>
                </a:cubicBezTo>
                <a:cubicBezTo>
                  <a:pt x="4" y="42"/>
                  <a:pt x="12" y="34"/>
                  <a:pt x="14" y="28"/>
                </a:cubicBezTo>
                <a:cubicBezTo>
                  <a:pt x="17" y="22"/>
                  <a:pt x="11" y="0"/>
                  <a:pt x="11" y="0"/>
                </a:cubicBezTo>
                <a:lnTo>
                  <a:pt x="8" y="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0" name="Freeform 51">
            <a:extLst>
              <a:ext uri="{FF2B5EF4-FFF2-40B4-BE49-F238E27FC236}">
                <a16:creationId xmlns:a16="http://schemas.microsoft.com/office/drawing/2014/main" xmlns="" id="{9857A4E1-B09B-40D4-B81A-F09A4783B2ED}"/>
              </a:ext>
            </a:extLst>
          </p:cNvPr>
          <p:cNvSpPr>
            <a:spLocks/>
          </p:cNvSpPr>
          <p:nvPr/>
        </p:nvSpPr>
        <p:spPr bwMode="auto">
          <a:xfrm>
            <a:off x="7000207" y="5739010"/>
            <a:ext cx="320535" cy="340124"/>
          </a:xfrm>
          <a:custGeom>
            <a:avLst/>
            <a:gdLst>
              <a:gd name="T0" fmla="*/ 53 w 56"/>
              <a:gd name="T1" fmla="*/ 50 h 59"/>
              <a:gd name="T2" fmla="*/ 30 w 56"/>
              <a:gd name="T3" fmla="*/ 36 h 59"/>
              <a:gd name="T4" fmla="*/ 53 w 56"/>
              <a:gd name="T5" fmla="*/ 16 h 59"/>
              <a:gd name="T6" fmla="*/ 32 w 56"/>
              <a:gd name="T7" fmla="*/ 0 h 59"/>
              <a:gd name="T8" fmla="*/ 10 w 56"/>
              <a:gd name="T9" fmla="*/ 26 h 59"/>
              <a:gd name="T10" fmla="*/ 0 w 56"/>
              <a:gd name="T11" fmla="*/ 36 h 59"/>
              <a:gd name="T12" fmla="*/ 10 w 56"/>
              <a:gd name="T13" fmla="*/ 44 h 59"/>
              <a:gd name="T14" fmla="*/ 25 w 56"/>
              <a:gd name="T15" fmla="*/ 50 h 59"/>
              <a:gd name="T16" fmla="*/ 45 w 56"/>
              <a:gd name="T17" fmla="*/ 59 h 59"/>
              <a:gd name="T18" fmla="*/ 53 w 56"/>
              <a:gd name="T19" fmla="*/ 50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6" h="59">
                <a:moveTo>
                  <a:pt x="53" y="50"/>
                </a:moveTo>
                <a:cubicBezTo>
                  <a:pt x="53" y="50"/>
                  <a:pt x="35" y="49"/>
                  <a:pt x="30" y="36"/>
                </a:cubicBezTo>
                <a:cubicBezTo>
                  <a:pt x="53" y="16"/>
                  <a:pt x="53" y="16"/>
                  <a:pt x="53" y="16"/>
                </a:cubicBezTo>
                <a:cubicBezTo>
                  <a:pt x="32" y="0"/>
                  <a:pt x="32" y="0"/>
                  <a:pt x="32" y="0"/>
                </a:cubicBezTo>
                <a:cubicBezTo>
                  <a:pt x="10" y="26"/>
                  <a:pt x="10" y="26"/>
                  <a:pt x="10" y="26"/>
                </a:cubicBezTo>
                <a:cubicBezTo>
                  <a:pt x="0" y="36"/>
                  <a:pt x="0" y="36"/>
                  <a:pt x="0" y="36"/>
                </a:cubicBezTo>
                <a:cubicBezTo>
                  <a:pt x="10" y="44"/>
                  <a:pt x="10" y="44"/>
                  <a:pt x="10" y="44"/>
                </a:cubicBezTo>
                <a:cubicBezTo>
                  <a:pt x="10" y="44"/>
                  <a:pt x="19" y="46"/>
                  <a:pt x="25" y="50"/>
                </a:cubicBezTo>
                <a:cubicBezTo>
                  <a:pt x="31" y="54"/>
                  <a:pt x="35" y="59"/>
                  <a:pt x="45" y="59"/>
                </a:cubicBezTo>
                <a:cubicBezTo>
                  <a:pt x="56" y="59"/>
                  <a:pt x="53" y="50"/>
                  <a:pt x="53" y="50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1" name="Line 52">
            <a:extLst>
              <a:ext uri="{FF2B5EF4-FFF2-40B4-BE49-F238E27FC236}">
                <a16:creationId xmlns:a16="http://schemas.microsoft.com/office/drawing/2014/main" xmlns="" id="{B4DADE13-AB90-4794-9DCA-D8D11B1E2804}"/>
              </a:ext>
            </a:extLst>
          </p:cNvPr>
          <p:cNvSpPr>
            <a:spLocks noChangeShapeType="1"/>
          </p:cNvSpPr>
          <p:nvPr/>
        </p:nvSpPr>
        <p:spPr bwMode="auto">
          <a:xfrm>
            <a:off x="7051848" y="4581522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2" name="Line 53">
            <a:extLst>
              <a:ext uri="{FF2B5EF4-FFF2-40B4-BE49-F238E27FC236}">
                <a16:creationId xmlns:a16="http://schemas.microsoft.com/office/drawing/2014/main" xmlns="" id="{DA4B587E-9EEA-474D-87A2-3530510BC382}"/>
              </a:ext>
            </a:extLst>
          </p:cNvPr>
          <p:cNvSpPr>
            <a:spLocks noChangeShapeType="1"/>
          </p:cNvSpPr>
          <p:nvPr/>
        </p:nvSpPr>
        <p:spPr bwMode="auto">
          <a:xfrm>
            <a:off x="7051848" y="4581522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3" name="Freeform 54">
            <a:extLst>
              <a:ext uri="{FF2B5EF4-FFF2-40B4-BE49-F238E27FC236}">
                <a16:creationId xmlns:a16="http://schemas.microsoft.com/office/drawing/2014/main" xmlns="" id="{BF7B606D-49CF-49D7-BAB3-29300732314F}"/>
              </a:ext>
            </a:extLst>
          </p:cNvPr>
          <p:cNvSpPr>
            <a:spLocks/>
          </p:cNvSpPr>
          <p:nvPr/>
        </p:nvSpPr>
        <p:spPr bwMode="auto">
          <a:xfrm>
            <a:off x="6115173" y="4282356"/>
            <a:ext cx="562717" cy="840515"/>
          </a:xfrm>
          <a:custGeom>
            <a:avLst/>
            <a:gdLst>
              <a:gd name="T0" fmla="*/ 82 w 98"/>
              <a:gd name="T1" fmla="*/ 0 h 146"/>
              <a:gd name="T2" fmla="*/ 81 w 98"/>
              <a:gd name="T3" fmla="*/ 2 h 146"/>
              <a:gd name="T4" fmla="*/ 80 w 98"/>
              <a:gd name="T5" fmla="*/ 4 h 146"/>
              <a:gd name="T6" fmla="*/ 80 w 98"/>
              <a:gd name="T7" fmla="*/ 4 h 146"/>
              <a:gd name="T8" fmla="*/ 80 w 98"/>
              <a:gd name="T9" fmla="*/ 4 h 146"/>
              <a:gd name="T10" fmla="*/ 80 w 98"/>
              <a:gd name="T11" fmla="*/ 4 h 146"/>
              <a:gd name="T12" fmla="*/ 77 w 98"/>
              <a:gd name="T13" fmla="*/ 6 h 146"/>
              <a:gd name="T14" fmla="*/ 76 w 98"/>
              <a:gd name="T15" fmla="*/ 7 h 146"/>
              <a:gd name="T16" fmla="*/ 73 w 98"/>
              <a:gd name="T17" fmla="*/ 8 h 146"/>
              <a:gd name="T18" fmla="*/ 73 w 98"/>
              <a:gd name="T19" fmla="*/ 8 h 146"/>
              <a:gd name="T20" fmla="*/ 8 w 98"/>
              <a:gd name="T21" fmla="*/ 108 h 146"/>
              <a:gd name="T22" fmla="*/ 3 w 98"/>
              <a:gd name="T23" fmla="*/ 141 h 146"/>
              <a:gd name="T24" fmla="*/ 3 w 98"/>
              <a:gd name="T25" fmla="*/ 141 h 146"/>
              <a:gd name="T26" fmla="*/ 5 w 98"/>
              <a:gd name="T27" fmla="*/ 141 h 146"/>
              <a:gd name="T28" fmla="*/ 8 w 98"/>
              <a:gd name="T29" fmla="*/ 142 h 146"/>
              <a:gd name="T30" fmla="*/ 12 w 98"/>
              <a:gd name="T31" fmla="*/ 144 h 146"/>
              <a:gd name="T32" fmla="*/ 13 w 98"/>
              <a:gd name="T33" fmla="*/ 146 h 146"/>
              <a:gd name="T34" fmla="*/ 13 w 98"/>
              <a:gd name="T35" fmla="*/ 146 h 146"/>
              <a:gd name="T36" fmla="*/ 30 w 98"/>
              <a:gd name="T37" fmla="*/ 137 h 146"/>
              <a:gd name="T38" fmla="*/ 98 w 98"/>
              <a:gd name="T39" fmla="*/ 25 h 146"/>
              <a:gd name="T40" fmla="*/ 82 w 98"/>
              <a:gd name="T41" fmla="*/ 0 h 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98" h="146">
                <a:moveTo>
                  <a:pt x="82" y="0"/>
                </a:moveTo>
                <a:cubicBezTo>
                  <a:pt x="82" y="0"/>
                  <a:pt x="81" y="1"/>
                  <a:pt x="81" y="2"/>
                </a:cubicBezTo>
                <a:cubicBezTo>
                  <a:pt x="81" y="2"/>
                  <a:pt x="81" y="3"/>
                  <a:pt x="80" y="4"/>
                </a:cubicBezTo>
                <a:cubicBezTo>
                  <a:pt x="80" y="4"/>
                  <a:pt x="80" y="4"/>
                  <a:pt x="80" y="4"/>
                </a:cubicBezTo>
                <a:cubicBezTo>
                  <a:pt x="80" y="4"/>
                  <a:pt x="80" y="4"/>
                  <a:pt x="80" y="4"/>
                </a:cubicBezTo>
                <a:cubicBezTo>
                  <a:pt x="80" y="4"/>
                  <a:pt x="80" y="4"/>
                  <a:pt x="80" y="4"/>
                </a:cubicBezTo>
                <a:cubicBezTo>
                  <a:pt x="79" y="5"/>
                  <a:pt x="78" y="6"/>
                  <a:pt x="77" y="6"/>
                </a:cubicBezTo>
                <a:cubicBezTo>
                  <a:pt x="77" y="7"/>
                  <a:pt x="76" y="7"/>
                  <a:pt x="76" y="7"/>
                </a:cubicBezTo>
                <a:cubicBezTo>
                  <a:pt x="75" y="7"/>
                  <a:pt x="74" y="8"/>
                  <a:pt x="73" y="8"/>
                </a:cubicBezTo>
                <a:cubicBezTo>
                  <a:pt x="73" y="8"/>
                  <a:pt x="73" y="8"/>
                  <a:pt x="73" y="8"/>
                </a:cubicBezTo>
                <a:cubicBezTo>
                  <a:pt x="47" y="39"/>
                  <a:pt x="22" y="71"/>
                  <a:pt x="8" y="108"/>
                </a:cubicBezTo>
                <a:cubicBezTo>
                  <a:pt x="4" y="118"/>
                  <a:pt x="0" y="130"/>
                  <a:pt x="3" y="141"/>
                </a:cubicBezTo>
                <a:cubicBezTo>
                  <a:pt x="3" y="141"/>
                  <a:pt x="3" y="141"/>
                  <a:pt x="3" y="141"/>
                </a:cubicBezTo>
                <a:cubicBezTo>
                  <a:pt x="4" y="141"/>
                  <a:pt x="5" y="141"/>
                  <a:pt x="5" y="141"/>
                </a:cubicBezTo>
                <a:cubicBezTo>
                  <a:pt x="6" y="141"/>
                  <a:pt x="7" y="142"/>
                  <a:pt x="8" y="142"/>
                </a:cubicBezTo>
                <a:cubicBezTo>
                  <a:pt x="9" y="143"/>
                  <a:pt x="10" y="143"/>
                  <a:pt x="12" y="144"/>
                </a:cubicBezTo>
                <a:cubicBezTo>
                  <a:pt x="12" y="144"/>
                  <a:pt x="12" y="145"/>
                  <a:pt x="13" y="146"/>
                </a:cubicBezTo>
                <a:cubicBezTo>
                  <a:pt x="13" y="146"/>
                  <a:pt x="13" y="146"/>
                  <a:pt x="13" y="146"/>
                </a:cubicBezTo>
                <a:cubicBezTo>
                  <a:pt x="19" y="145"/>
                  <a:pt x="25" y="141"/>
                  <a:pt x="30" y="137"/>
                </a:cubicBezTo>
                <a:cubicBezTo>
                  <a:pt x="48" y="121"/>
                  <a:pt x="84" y="40"/>
                  <a:pt x="98" y="25"/>
                </a:cubicBezTo>
                <a:lnTo>
                  <a:pt x="82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4" name="Freeform 55">
            <a:extLst>
              <a:ext uri="{FF2B5EF4-FFF2-40B4-BE49-F238E27FC236}">
                <a16:creationId xmlns:a16="http://schemas.microsoft.com/office/drawing/2014/main" xmlns="" id="{CB98032F-0CA8-479D-9A73-653736AB4730}"/>
              </a:ext>
            </a:extLst>
          </p:cNvPr>
          <p:cNvSpPr>
            <a:spLocks/>
          </p:cNvSpPr>
          <p:nvPr/>
        </p:nvSpPr>
        <p:spPr bwMode="auto">
          <a:xfrm>
            <a:off x="6403654" y="4225372"/>
            <a:ext cx="349027" cy="338343"/>
          </a:xfrm>
          <a:custGeom>
            <a:avLst/>
            <a:gdLst>
              <a:gd name="T0" fmla="*/ 53 w 61"/>
              <a:gd name="T1" fmla="*/ 4 h 59"/>
              <a:gd name="T2" fmla="*/ 23 w 61"/>
              <a:gd name="T3" fmla="*/ 16 h 59"/>
              <a:gd name="T4" fmla="*/ 0 w 61"/>
              <a:gd name="T5" fmla="*/ 39 h 59"/>
              <a:gd name="T6" fmla="*/ 37 w 61"/>
              <a:gd name="T7" fmla="*/ 59 h 59"/>
              <a:gd name="T8" fmla="*/ 53 w 61"/>
              <a:gd name="T9" fmla="*/ 4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1" h="59">
                <a:moveTo>
                  <a:pt x="53" y="4"/>
                </a:moveTo>
                <a:cubicBezTo>
                  <a:pt x="49" y="0"/>
                  <a:pt x="35" y="4"/>
                  <a:pt x="23" y="16"/>
                </a:cubicBezTo>
                <a:cubicBezTo>
                  <a:pt x="12" y="28"/>
                  <a:pt x="0" y="39"/>
                  <a:pt x="0" y="39"/>
                </a:cubicBezTo>
                <a:cubicBezTo>
                  <a:pt x="37" y="59"/>
                  <a:pt x="37" y="59"/>
                  <a:pt x="37" y="59"/>
                </a:cubicBezTo>
                <a:cubicBezTo>
                  <a:pt x="37" y="59"/>
                  <a:pt x="61" y="10"/>
                  <a:pt x="53" y="4"/>
                </a:cubicBez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5" name="Freeform 56">
            <a:extLst>
              <a:ext uri="{FF2B5EF4-FFF2-40B4-BE49-F238E27FC236}">
                <a16:creationId xmlns:a16="http://schemas.microsoft.com/office/drawing/2014/main" xmlns="" id="{AC7908AB-ABD4-44F4-A0F4-CD78215E973A}"/>
              </a:ext>
            </a:extLst>
          </p:cNvPr>
          <p:cNvSpPr>
            <a:spLocks/>
          </p:cNvSpPr>
          <p:nvPr/>
        </p:nvSpPr>
        <p:spPr bwMode="auto">
          <a:xfrm>
            <a:off x="7217459" y="4743570"/>
            <a:ext cx="511076" cy="511076"/>
          </a:xfrm>
          <a:custGeom>
            <a:avLst/>
            <a:gdLst>
              <a:gd name="T0" fmla="*/ 12 w 89"/>
              <a:gd name="T1" fmla="*/ 87 h 89"/>
              <a:gd name="T2" fmla="*/ 3 w 89"/>
              <a:gd name="T3" fmla="*/ 67 h 89"/>
              <a:gd name="T4" fmla="*/ 21 w 89"/>
              <a:gd name="T5" fmla="*/ 49 h 89"/>
              <a:gd name="T6" fmla="*/ 83 w 89"/>
              <a:gd name="T7" fmla="*/ 0 h 89"/>
              <a:gd name="T8" fmla="*/ 89 w 89"/>
              <a:gd name="T9" fmla="*/ 17 h 89"/>
              <a:gd name="T10" fmla="*/ 26 w 89"/>
              <a:gd name="T11" fmla="*/ 82 h 89"/>
              <a:gd name="T12" fmla="*/ 17 w 89"/>
              <a:gd name="T13" fmla="*/ 88 h 89"/>
              <a:gd name="T14" fmla="*/ 9 w 89"/>
              <a:gd name="T15" fmla="*/ 85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9" h="89">
                <a:moveTo>
                  <a:pt x="12" y="87"/>
                </a:moveTo>
                <a:cubicBezTo>
                  <a:pt x="3" y="86"/>
                  <a:pt x="0" y="74"/>
                  <a:pt x="3" y="67"/>
                </a:cubicBezTo>
                <a:cubicBezTo>
                  <a:pt x="7" y="59"/>
                  <a:pt x="14" y="54"/>
                  <a:pt x="21" y="49"/>
                </a:cubicBezTo>
                <a:cubicBezTo>
                  <a:pt x="43" y="35"/>
                  <a:pt x="63" y="18"/>
                  <a:pt x="83" y="0"/>
                </a:cubicBezTo>
                <a:cubicBezTo>
                  <a:pt x="85" y="6"/>
                  <a:pt x="87" y="12"/>
                  <a:pt x="89" y="17"/>
                </a:cubicBezTo>
                <a:cubicBezTo>
                  <a:pt x="69" y="40"/>
                  <a:pt x="48" y="61"/>
                  <a:pt x="26" y="82"/>
                </a:cubicBezTo>
                <a:cubicBezTo>
                  <a:pt x="24" y="85"/>
                  <a:pt x="21" y="87"/>
                  <a:pt x="17" y="88"/>
                </a:cubicBezTo>
                <a:cubicBezTo>
                  <a:pt x="14" y="89"/>
                  <a:pt x="10" y="88"/>
                  <a:pt x="9" y="85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6" name="Freeform 57">
            <a:extLst>
              <a:ext uri="{FF2B5EF4-FFF2-40B4-BE49-F238E27FC236}">
                <a16:creationId xmlns:a16="http://schemas.microsoft.com/office/drawing/2014/main" xmlns="" id="{3C1BA283-7A0E-43FA-ADEE-2B44AA03F622}"/>
              </a:ext>
            </a:extLst>
          </p:cNvPr>
          <p:cNvSpPr>
            <a:spLocks/>
          </p:cNvSpPr>
          <p:nvPr/>
        </p:nvSpPr>
        <p:spPr bwMode="auto">
          <a:xfrm>
            <a:off x="6964592" y="4408788"/>
            <a:ext cx="425600" cy="835173"/>
          </a:xfrm>
          <a:custGeom>
            <a:avLst/>
            <a:gdLst>
              <a:gd name="T0" fmla="*/ 51 w 74"/>
              <a:gd name="T1" fmla="*/ 145 h 145"/>
              <a:gd name="T2" fmla="*/ 71 w 74"/>
              <a:gd name="T3" fmla="*/ 135 h 145"/>
              <a:gd name="T4" fmla="*/ 74 w 74"/>
              <a:gd name="T5" fmla="*/ 133 h 145"/>
              <a:gd name="T6" fmla="*/ 74 w 74"/>
              <a:gd name="T7" fmla="*/ 128 h 145"/>
              <a:gd name="T8" fmla="*/ 31 w 74"/>
              <a:gd name="T9" fmla="*/ 4 h 145"/>
              <a:gd name="T10" fmla="*/ 0 w 74"/>
              <a:gd name="T11" fmla="*/ 0 h 145"/>
              <a:gd name="T12" fmla="*/ 38 w 74"/>
              <a:gd name="T13" fmla="*/ 127 h 145"/>
              <a:gd name="T14" fmla="*/ 51 w 74"/>
              <a:gd name="T15" fmla="*/ 145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4" h="145">
                <a:moveTo>
                  <a:pt x="51" y="145"/>
                </a:moveTo>
                <a:cubicBezTo>
                  <a:pt x="57" y="140"/>
                  <a:pt x="65" y="137"/>
                  <a:pt x="71" y="135"/>
                </a:cubicBezTo>
                <a:cubicBezTo>
                  <a:pt x="72" y="134"/>
                  <a:pt x="73" y="134"/>
                  <a:pt x="74" y="133"/>
                </a:cubicBezTo>
                <a:cubicBezTo>
                  <a:pt x="74" y="132"/>
                  <a:pt x="74" y="130"/>
                  <a:pt x="74" y="128"/>
                </a:cubicBezTo>
                <a:cubicBezTo>
                  <a:pt x="74" y="104"/>
                  <a:pt x="34" y="25"/>
                  <a:pt x="31" y="4"/>
                </a:cubicBezTo>
                <a:cubicBezTo>
                  <a:pt x="0" y="0"/>
                  <a:pt x="0" y="0"/>
                  <a:pt x="0" y="0"/>
                </a:cubicBezTo>
                <a:cubicBezTo>
                  <a:pt x="9" y="44"/>
                  <a:pt x="17" y="88"/>
                  <a:pt x="38" y="127"/>
                </a:cubicBezTo>
                <a:cubicBezTo>
                  <a:pt x="42" y="133"/>
                  <a:pt x="46" y="140"/>
                  <a:pt x="51" y="14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7" name="Freeform 58">
            <a:extLst>
              <a:ext uri="{FF2B5EF4-FFF2-40B4-BE49-F238E27FC236}">
                <a16:creationId xmlns:a16="http://schemas.microsoft.com/office/drawing/2014/main" xmlns="" id="{BD4087A2-CF31-4C51-ABD5-F0B1A73F1FD3}"/>
              </a:ext>
            </a:extLst>
          </p:cNvPr>
          <p:cNvSpPr>
            <a:spLocks/>
          </p:cNvSpPr>
          <p:nvPr/>
        </p:nvSpPr>
        <p:spPr bwMode="auto">
          <a:xfrm>
            <a:off x="6959249" y="4282356"/>
            <a:ext cx="252867" cy="379301"/>
          </a:xfrm>
          <a:custGeom>
            <a:avLst/>
            <a:gdLst>
              <a:gd name="T0" fmla="*/ 12 w 44"/>
              <a:gd name="T1" fmla="*/ 2 h 66"/>
              <a:gd name="T2" fmla="*/ 2 w 44"/>
              <a:gd name="T3" fmla="*/ 33 h 66"/>
              <a:gd name="T4" fmla="*/ 5 w 44"/>
              <a:gd name="T5" fmla="*/ 66 h 66"/>
              <a:gd name="T6" fmla="*/ 44 w 44"/>
              <a:gd name="T7" fmla="*/ 50 h 66"/>
              <a:gd name="T8" fmla="*/ 12 w 44"/>
              <a:gd name="T9" fmla="*/ 2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" h="66">
                <a:moveTo>
                  <a:pt x="12" y="2"/>
                </a:moveTo>
                <a:cubicBezTo>
                  <a:pt x="7" y="3"/>
                  <a:pt x="0" y="16"/>
                  <a:pt x="2" y="33"/>
                </a:cubicBezTo>
                <a:cubicBezTo>
                  <a:pt x="4" y="49"/>
                  <a:pt x="5" y="66"/>
                  <a:pt x="5" y="66"/>
                </a:cubicBezTo>
                <a:cubicBezTo>
                  <a:pt x="44" y="50"/>
                  <a:pt x="44" y="50"/>
                  <a:pt x="44" y="50"/>
                </a:cubicBezTo>
                <a:cubicBezTo>
                  <a:pt x="44" y="50"/>
                  <a:pt x="22" y="0"/>
                  <a:pt x="12" y="2"/>
                </a:cubicBez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8" name="Freeform 59">
            <a:extLst>
              <a:ext uri="{FF2B5EF4-FFF2-40B4-BE49-F238E27FC236}">
                <a16:creationId xmlns:a16="http://schemas.microsoft.com/office/drawing/2014/main" xmlns="" id="{54018715-775A-4179-AC45-9DCAAA5F92D8}"/>
              </a:ext>
            </a:extLst>
          </p:cNvPr>
          <p:cNvSpPr>
            <a:spLocks/>
          </p:cNvSpPr>
          <p:nvPr/>
        </p:nvSpPr>
        <p:spPr bwMode="auto">
          <a:xfrm>
            <a:off x="6798981" y="4150580"/>
            <a:ext cx="126434" cy="160268"/>
          </a:xfrm>
          <a:custGeom>
            <a:avLst/>
            <a:gdLst>
              <a:gd name="T0" fmla="*/ 0 w 71"/>
              <a:gd name="T1" fmla="*/ 77 h 90"/>
              <a:gd name="T2" fmla="*/ 29 w 71"/>
              <a:gd name="T3" fmla="*/ 0 h 90"/>
              <a:gd name="T4" fmla="*/ 71 w 71"/>
              <a:gd name="T5" fmla="*/ 19 h 90"/>
              <a:gd name="T6" fmla="*/ 68 w 71"/>
              <a:gd name="T7" fmla="*/ 90 h 90"/>
              <a:gd name="T8" fmla="*/ 0 w 71"/>
              <a:gd name="T9" fmla="*/ 77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1" h="90">
                <a:moveTo>
                  <a:pt x="0" y="77"/>
                </a:moveTo>
                <a:lnTo>
                  <a:pt x="29" y="0"/>
                </a:lnTo>
                <a:lnTo>
                  <a:pt x="71" y="19"/>
                </a:lnTo>
                <a:lnTo>
                  <a:pt x="68" y="90"/>
                </a:lnTo>
                <a:lnTo>
                  <a:pt x="0" y="7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9" name="Freeform 60">
            <a:extLst>
              <a:ext uri="{FF2B5EF4-FFF2-40B4-BE49-F238E27FC236}">
                <a16:creationId xmlns:a16="http://schemas.microsoft.com/office/drawing/2014/main" xmlns="" id="{723DDEB4-35F4-4FB7-90E3-AF108C2CF5B6}"/>
              </a:ext>
            </a:extLst>
          </p:cNvPr>
          <p:cNvSpPr>
            <a:spLocks/>
          </p:cNvSpPr>
          <p:nvPr/>
        </p:nvSpPr>
        <p:spPr bwMode="auto">
          <a:xfrm>
            <a:off x="6832816" y="3781964"/>
            <a:ext cx="309851" cy="219033"/>
          </a:xfrm>
          <a:custGeom>
            <a:avLst/>
            <a:gdLst>
              <a:gd name="T0" fmla="*/ 1 w 54"/>
              <a:gd name="T1" fmla="*/ 7 h 38"/>
              <a:gd name="T2" fmla="*/ 5 w 54"/>
              <a:gd name="T3" fmla="*/ 27 h 38"/>
              <a:gd name="T4" fmla="*/ 22 w 54"/>
              <a:gd name="T5" fmla="*/ 38 h 38"/>
              <a:gd name="T6" fmla="*/ 25 w 54"/>
              <a:gd name="T7" fmla="*/ 37 h 38"/>
              <a:gd name="T8" fmla="*/ 24 w 54"/>
              <a:gd name="T9" fmla="*/ 35 h 38"/>
              <a:gd name="T10" fmla="*/ 18 w 54"/>
              <a:gd name="T11" fmla="*/ 27 h 38"/>
              <a:gd name="T12" fmla="*/ 45 w 54"/>
              <a:gd name="T13" fmla="*/ 35 h 38"/>
              <a:gd name="T14" fmla="*/ 52 w 54"/>
              <a:gd name="T15" fmla="*/ 33 h 38"/>
              <a:gd name="T16" fmla="*/ 53 w 54"/>
              <a:gd name="T17" fmla="*/ 24 h 38"/>
              <a:gd name="T18" fmla="*/ 37 w 54"/>
              <a:gd name="T19" fmla="*/ 5 h 38"/>
              <a:gd name="T20" fmla="*/ 12 w 54"/>
              <a:gd name="T21" fmla="*/ 1 h 38"/>
              <a:gd name="T22" fmla="*/ 2 w 54"/>
              <a:gd name="T23" fmla="*/ 7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4" h="38">
                <a:moveTo>
                  <a:pt x="1" y="7"/>
                </a:moveTo>
                <a:cubicBezTo>
                  <a:pt x="0" y="14"/>
                  <a:pt x="1" y="21"/>
                  <a:pt x="5" y="27"/>
                </a:cubicBezTo>
                <a:cubicBezTo>
                  <a:pt x="9" y="32"/>
                  <a:pt x="15" y="37"/>
                  <a:pt x="22" y="38"/>
                </a:cubicBezTo>
                <a:cubicBezTo>
                  <a:pt x="23" y="38"/>
                  <a:pt x="24" y="38"/>
                  <a:pt x="25" y="37"/>
                </a:cubicBezTo>
                <a:cubicBezTo>
                  <a:pt x="25" y="37"/>
                  <a:pt x="25" y="36"/>
                  <a:pt x="24" y="35"/>
                </a:cubicBezTo>
                <a:cubicBezTo>
                  <a:pt x="22" y="32"/>
                  <a:pt x="20" y="30"/>
                  <a:pt x="18" y="27"/>
                </a:cubicBezTo>
                <a:cubicBezTo>
                  <a:pt x="26" y="32"/>
                  <a:pt x="35" y="35"/>
                  <a:pt x="45" y="35"/>
                </a:cubicBezTo>
                <a:cubicBezTo>
                  <a:pt x="47" y="35"/>
                  <a:pt x="50" y="35"/>
                  <a:pt x="52" y="33"/>
                </a:cubicBezTo>
                <a:cubicBezTo>
                  <a:pt x="54" y="31"/>
                  <a:pt x="54" y="27"/>
                  <a:pt x="53" y="24"/>
                </a:cubicBezTo>
                <a:cubicBezTo>
                  <a:pt x="50" y="16"/>
                  <a:pt x="44" y="9"/>
                  <a:pt x="37" y="5"/>
                </a:cubicBezTo>
                <a:cubicBezTo>
                  <a:pt x="29" y="1"/>
                  <a:pt x="20" y="0"/>
                  <a:pt x="12" y="1"/>
                </a:cubicBezTo>
                <a:cubicBezTo>
                  <a:pt x="8" y="2"/>
                  <a:pt x="4" y="3"/>
                  <a:pt x="2" y="7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0" name="Freeform 61">
            <a:extLst>
              <a:ext uri="{FF2B5EF4-FFF2-40B4-BE49-F238E27FC236}">
                <a16:creationId xmlns:a16="http://schemas.microsoft.com/office/drawing/2014/main" xmlns="" id="{2395C751-B4C1-46EC-BBDD-68E16DB0C063}"/>
              </a:ext>
            </a:extLst>
          </p:cNvPr>
          <p:cNvSpPr>
            <a:spLocks/>
          </p:cNvSpPr>
          <p:nvPr/>
        </p:nvSpPr>
        <p:spPr bwMode="auto">
          <a:xfrm>
            <a:off x="6734874" y="3792648"/>
            <a:ext cx="144241" cy="265333"/>
          </a:xfrm>
          <a:custGeom>
            <a:avLst/>
            <a:gdLst>
              <a:gd name="T0" fmla="*/ 22 w 25"/>
              <a:gd name="T1" fmla="*/ 16 h 46"/>
              <a:gd name="T2" fmla="*/ 12 w 25"/>
              <a:gd name="T3" fmla="*/ 26 h 46"/>
              <a:gd name="T4" fmla="*/ 9 w 25"/>
              <a:gd name="T5" fmla="*/ 29 h 46"/>
              <a:gd name="T6" fmla="*/ 7 w 25"/>
              <a:gd name="T7" fmla="*/ 37 h 46"/>
              <a:gd name="T8" fmla="*/ 6 w 25"/>
              <a:gd name="T9" fmla="*/ 46 h 46"/>
              <a:gd name="T10" fmla="*/ 2 w 25"/>
              <a:gd name="T11" fmla="*/ 46 h 46"/>
              <a:gd name="T12" fmla="*/ 2 w 25"/>
              <a:gd name="T13" fmla="*/ 24 h 46"/>
              <a:gd name="T14" fmla="*/ 14 w 25"/>
              <a:gd name="T15" fmla="*/ 5 h 46"/>
              <a:gd name="T16" fmla="*/ 25 w 25"/>
              <a:gd name="T17" fmla="*/ 1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" h="46">
                <a:moveTo>
                  <a:pt x="22" y="16"/>
                </a:moveTo>
                <a:cubicBezTo>
                  <a:pt x="19" y="20"/>
                  <a:pt x="16" y="24"/>
                  <a:pt x="12" y="26"/>
                </a:cubicBezTo>
                <a:cubicBezTo>
                  <a:pt x="11" y="27"/>
                  <a:pt x="10" y="28"/>
                  <a:pt x="9" y="29"/>
                </a:cubicBezTo>
                <a:cubicBezTo>
                  <a:pt x="7" y="31"/>
                  <a:pt x="7" y="34"/>
                  <a:pt x="7" y="37"/>
                </a:cubicBezTo>
                <a:cubicBezTo>
                  <a:pt x="6" y="40"/>
                  <a:pt x="6" y="43"/>
                  <a:pt x="6" y="46"/>
                </a:cubicBezTo>
                <a:cubicBezTo>
                  <a:pt x="5" y="46"/>
                  <a:pt x="4" y="46"/>
                  <a:pt x="2" y="46"/>
                </a:cubicBezTo>
                <a:cubicBezTo>
                  <a:pt x="1" y="39"/>
                  <a:pt x="0" y="31"/>
                  <a:pt x="2" y="24"/>
                </a:cubicBezTo>
                <a:cubicBezTo>
                  <a:pt x="4" y="16"/>
                  <a:pt x="8" y="9"/>
                  <a:pt x="14" y="5"/>
                </a:cubicBezTo>
                <a:cubicBezTo>
                  <a:pt x="17" y="2"/>
                  <a:pt x="21" y="0"/>
                  <a:pt x="25" y="1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1" name="Freeform 62">
            <a:extLst>
              <a:ext uri="{FF2B5EF4-FFF2-40B4-BE49-F238E27FC236}">
                <a16:creationId xmlns:a16="http://schemas.microsoft.com/office/drawing/2014/main" xmlns="" id="{C84E428F-E597-48C5-8428-FAD5F7DE872F}"/>
              </a:ext>
            </a:extLst>
          </p:cNvPr>
          <p:cNvSpPr>
            <a:spLocks/>
          </p:cNvSpPr>
          <p:nvPr/>
        </p:nvSpPr>
        <p:spPr bwMode="auto">
          <a:xfrm>
            <a:off x="7044725" y="3942232"/>
            <a:ext cx="81915" cy="185198"/>
          </a:xfrm>
          <a:custGeom>
            <a:avLst/>
            <a:gdLst>
              <a:gd name="T0" fmla="*/ 5 w 14"/>
              <a:gd name="T1" fmla="*/ 7 h 32"/>
              <a:gd name="T2" fmla="*/ 0 w 14"/>
              <a:gd name="T3" fmla="*/ 28 h 32"/>
              <a:gd name="T4" fmla="*/ 0 w 14"/>
              <a:gd name="T5" fmla="*/ 29 h 32"/>
              <a:gd name="T6" fmla="*/ 1 w 14"/>
              <a:gd name="T7" fmla="*/ 30 h 32"/>
              <a:gd name="T8" fmla="*/ 4 w 14"/>
              <a:gd name="T9" fmla="*/ 32 h 32"/>
              <a:gd name="T10" fmla="*/ 9 w 14"/>
              <a:gd name="T11" fmla="*/ 27 h 32"/>
              <a:gd name="T12" fmla="*/ 13 w 14"/>
              <a:gd name="T13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" h="32">
                <a:moveTo>
                  <a:pt x="5" y="7"/>
                </a:moveTo>
                <a:cubicBezTo>
                  <a:pt x="6" y="15"/>
                  <a:pt x="4" y="22"/>
                  <a:pt x="0" y="28"/>
                </a:cubicBezTo>
                <a:cubicBezTo>
                  <a:pt x="0" y="28"/>
                  <a:pt x="0" y="29"/>
                  <a:pt x="0" y="29"/>
                </a:cubicBezTo>
                <a:cubicBezTo>
                  <a:pt x="0" y="30"/>
                  <a:pt x="1" y="30"/>
                  <a:pt x="1" y="30"/>
                </a:cubicBezTo>
                <a:cubicBezTo>
                  <a:pt x="2" y="31"/>
                  <a:pt x="3" y="32"/>
                  <a:pt x="4" y="32"/>
                </a:cubicBezTo>
                <a:cubicBezTo>
                  <a:pt x="7" y="31"/>
                  <a:pt x="8" y="29"/>
                  <a:pt x="9" y="27"/>
                </a:cubicBezTo>
                <a:cubicBezTo>
                  <a:pt x="12" y="19"/>
                  <a:pt x="14" y="9"/>
                  <a:pt x="13" y="0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2" name="Freeform 63">
            <a:extLst>
              <a:ext uri="{FF2B5EF4-FFF2-40B4-BE49-F238E27FC236}">
                <a16:creationId xmlns:a16="http://schemas.microsoft.com/office/drawing/2014/main" xmlns="" id="{DE1F9026-9516-41BB-967E-DAF1D5BB22C2}"/>
              </a:ext>
            </a:extLst>
          </p:cNvPr>
          <p:cNvSpPr>
            <a:spLocks noEditPoints="1"/>
          </p:cNvSpPr>
          <p:nvPr/>
        </p:nvSpPr>
        <p:spPr bwMode="auto">
          <a:xfrm>
            <a:off x="6752682" y="4045515"/>
            <a:ext cx="315194" cy="219033"/>
          </a:xfrm>
          <a:custGeom>
            <a:avLst/>
            <a:gdLst>
              <a:gd name="T0" fmla="*/ 50 w 55"/>
              <a:gd name="T1" fmla="*/ 12 h 38"/>
              <a:gd name="T2" fmla="*/ 45 w 55"/>
              <a:gd name="T3" fmla="*/ 14 h 38"/>
              <a:gd name="T4" fmla="*/ 39 w 55"/>
              <a:gd name="T5" fmla="*/ 24 h 38"/>
              <a:gd name="T6" fmla="*/ 29 w 55"/>
              <a:gd name="T7" fmla="*/ 16 h 38"/>
              <a:gd name="T8" fmla="*/ 17 w 55"/>
              <a:gd name="T9" fmla="*/ 17 h 38"/>
              <a:gd name="T10" fmla="*/ 13 w 55"/>
              <a:gd name="T11" fmla="*/ 18 h 38"/>
              <a:gd name="T12" fmla="*/ 10 w 55"/>
              <a:gd name="T13" fmla="*/ 15 h 38"/>
              <a:gd name="T14" fmla="*/ 11 w 55"/>
              <a:gd name="T15" fmla="*/ 12 h 38"/>
              <a:gd name="T16" fmla="*/ 10 w 55"/>
              <a:gd name="T17" fmla="*/ 7 h 38"/>
              <a:gd name="T18" fmla="*/ 6 w 55"/>
              <a:gd name="T19" fmla="*/ 4 h 38"/>
              <a:gd name="T20" fmla="*/ 1 w 55"/>
              <a:gd name="T21" fmla="*/ 0 h 38"/>
              <a:gd name="T22" fmla="*/ 0 w 55"/>
              <a:gd name="T23" fmla="*/ 1 h 38"/>
              <a:gd name="T24" fmla="*/ 1 w 55"/>
              <a:gd name="T25" fmla="*/ 12 h 38"/>
              <a:gd name="T26" fmla="*/ 1 w 55"/>
              <a:gd name="T27" fmla="*/ 20 h 38"/>
              <a:gd name="T28" fmla="*/ 9 w 55"/>
              <a:gd name="T29" fmla="*/ 32 h 38"/>
              <a:gd name="T30" fmla="*/ 10 w 55"/>
              <a:gd name="T31" fmla="*/ 30 h 38"/>
              <a:gd name="T32" fmla="*/ 17 w 55"/>
              <a:gd name="T33" fmla="*/ 36 h 38"/>
              <a:gd name="T34" fmla="*/ 18 w 55"/>
              <a:gd name="T35" fmla="*/ 36 h 38"/>
              <a:gd name="T36" fmla="*/ 19 w 55"/>
              <a:gd name="T37" fmla="*/ 35 h 38"/>
              <a:gd name="T38" fmla="*/ 34 w 55"/>
              <a:gd name="T39" fmla="*/ 35 h 38"/>
              <a:gd name="T40" fmla="*/ 45 w 55"/>
              <a:gd name="T41" fmla="*/ 25 h 38"/>
              <a:gd name="T42" fmla="*/ 49 w 55"/>
              <a:gd name="T43" fmla="*/ 20 h 38"/>
              <a:gd name="T44" fmla="*/ 55 w 55"/>
              <a:gd name="T45" fmla="*/ 12 h 38"/>
              <a:gd name="T46" fmla="*/ 50 w 55"/>
              <a:gd name="T47" fmla="*/ 12 h 38"/>
              <a:gd name="T48" fmla="*/ 28 w 55"/>
              <a:gd name="T49" fmla="*/ 25 h 38"/>
              <a:gd name="T50" fmla="*/ 23 w 55"/>
              <a:gd name="T51" fmla="*/ 24 h 38"/>
              <a:gd name="T52" fmla="*/ 19 w 55"/>
              <a:gd name="T53" fmla="*/ 23 h 38"/>
              <a:gd name="T54" fmla="*/ 20 w 55"/>
              <a:gd name="T55" fmla="*/ 21 h 38"/>
              <a:gd name="T56" fmla="*/ 25 w 55"/>
              <a:gd name="T57" fmla="*/ 21 h 38"/>
              <a:gd name="T58" fmla="*/ 30 w 55"/>
              <a:gd name="T59" fmla="*/ 22 h 38"/>
              <a:gd name="T60" fmla="*/ 28 w 55"/>
              <a:gd name="T61" fmla="*/ 25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55" h="38">
                <a:moveTo>
                  <a:pt x="50" y="12"/>
                </a:moveTo>
                <a:cubicBezTo>
                  <a:pt x="48" y="12"/>
                  <a:pt x="46" y="13"/>
                  <a:pt x="45" y="14"/>
                </a:cubicBezTo>
                <a:cubicBezTo>
                  <a:pt x="41" y="16"/>
                  <a:pt x="40" y="20"/>
                  <a:pt x="39" y="24"/>
                </a:cubicBezTo>
                <a:cubicBezTo>
                  <a:pt x="37" y="20"/>
                  <a:pt x="33" y="17"/>
                  <a:pt x="29" y="16"/>
                </a:cubicBezTo>
                <a:cubicBezTo>
                  <a:pt x="25" y="15"/>
                  <a:pt x="21" y="15"/>
                  <a:pt x="17" y="17"/>
                </a:cubicBezTo>
                <a:cubicBezTo>
                  <a:pt x="16" y="17"/>
                  <a:pt x="14" y="18"/>
                  <a:pt x="13" y="18"/>
                </a:cubicBezTo>
                <a:cubicBezTo>
                  <a:pt x="11" y="18"/>
                  <a:pt x="10" y="17"/>
                  <a:pt x="10" y="15"/>
                </a:cubicBezTo>
                <a:cubicBezTo>
                  <a:pt x="10" y="14"/>
                  <a:pt x="11" y="13"/>
                  <a:pt x="11" y="12"/>
                </a:cubicBezTo>
                <a:cubicBezTo>
                  <a:pt x="12" y="11"/>
                  <a:pt x="11" y="8"/>
                  <a:pt x="10" y="7"/>
                </a:cubicBezTo>
                <a:cubicBezTo>
                  <a:pt x="9" y="6"/>
                  <a:pt x="7" y="5"/>
                  <a:pt x="6" y="4"/>
                </a:cubicBezTo>
                <a:cubicBezTo>
                  <a:pt x="4" y="3"/>
                  <a:pt x="2" y="1"/>
                  <a:pt x="1" y="0"/>
                </a:cubicBezTo>
                <a:cubicBezTo>
                  <a:pt x="0" y="1"/>
                  <a:pt x="0" y="1"/>
                  <a:pt x="0" y="1"/>
                </a:cubicBezTo>
                <a:cubicBezTo>
                  <a:pt x="0" y="5"/>
                  <a:pt x="1" y="9"/>
                  <a:pt x="1" y="12"/>
                </a:cubicBezTo>
                <a:cubicBezTo>
                  <a:pt x="1" y="15"/>
                  <a:pt x="1" y="18"/>
                  <a:pt x="1" y="20"/>
                </a:cubicBezTo>
                <a:cubicBezTo>
                  <a:pt x="2" y="25"/>
                  <a:pt x="5" y="29"/>
                  <a:pt x="9" y="32"/>
                </a:cubicBezTo>
                <a:cubicBezTo>
                  <a:pt x="10" y="30"/>
                  <a:pt x="10" y="30"/>
                  <a:pt x="10" y="30"/>
                </a:cubicBezTo>
                <a:cubicBezTo>
                  <a:pt x="12" y="32"/>
                  <a:pt x="14" y="34"/>
                  <a:pt x="17" y="36"/>
                </a:cubicBezTo>
                <a:cubicBezTo>
                  <a:pt x="17" y="36"/>
                  <a:pt x="18" y="36"/>
                  <a:pt x="18" y="36"/>
                </a:cubicBezTo>
                <a:cubicBezTo>
                  <a:pt x="19" y="36"/>
                  <a:pt x="19" y="36"/>
                  <a:pt x="19" y="35"/>
                </a:cubicBezTo>
                <a:cubicBezTo>
                  <a:pt x="23" y="38"/>
                  <a:pt x="29" y="37"/>
                  <a:pt x="34" y="35"/>
                </a:cubicBezTo>
                <a:cubicBezTo>
                  <a:pt x="38" y="33"/>
                  <a:pt x="42" y="30"/>
                  <a:pt x="45" y="25"/>
                </a:cubicBezTo>
                <a:cubicBezTo>
                  <a:pt x="46" y="24"/>
                  <a:pt x="47" y="22"/>
                  <a:pt x="49" y="20"/>
                </a:cubicBezTo>
                <a:cubicBezTo>
                  <a:pt x="51" y="17"/>
                  <a:pt x="53" y="15"/>
                  <a:pt x="55" y="12"/>
                </a:cubicBezTo>
                <a:cubicBezTo>
                  <a:pt x="53" y="11"/>
                  <a:pt x="52" y="12"/>
                  <a:pt x="50" y="12"/>
                </a:cubicBezTo>
                <a:close/>
                <a:moveTo>
                  <a:pt x="28" y="25"/>
                </a:moveTo>
                <a:cubicBezTo>
                  <a:pt x="27" y="24"/>
                  <a:pt x="25" y="24"/>
                  <a:pt x="23" y="24"/>
                </a:cubicBezTo>
                <a:cubicBezTo>
                  <a:pt x="22" y="24"/>
                  <a:pt x="20" y="23"/>
                  <a:pt x="19" y="23"/>
                </a:cubicBezTo>
                <a:cubicBezTo>
                  <a:pt x="19" y="22"/>
                  <a:pt x="19" y="21"/>
                  <a:pt x="20" y="21"/>
                </a:cubicBezTo>
                <a:cubicBezTo>
                  <a:pt x="21" y="21"/>
                  <a:pt x="23" y="21"/>
                  <a:pt x="25" y="21"/>
                </a:cubicBezTo>
                <a:cubicBezTo>
                  <a:pt x="26" y="21"/>
                  <a:pt x="28" y="21"/>
                  <a:pt x="30" y="22"/>
                </a:cubicBezTo>
                <a:cubicBezTo>
                  <a:pt x="31" y="23"/>
                  <a:pt x="30" y="25"/>
                  <a:pt x="28" y="25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3" name="Freeform 64">
            <a:extLst>
              <a:ext uri="{FF2B5EF4-FFF2-40B4-BE49-F238E27FC236}">
                <a16:creationId xmlns:a16="http://schemas.microsoft.com/office/drawing/2014/main" xmlns="" id="{3E2E41CF-770C-4A9F-B225-AE4AB52880C2}"/>
              </a:ext>
            </a:extLst>
          </p:cNvPr>
          <p:cNvSpPr>
            <a:spLocks/>
          </p:cNvSpPr>
          <p:nvPr/>
        </p:nvSpPr>
        <p:spPr bwMode="auto">
          <a:xfrm>
            <a:off x="7687577" y="4617137"/>
            <a:ext cx="121091" cy="229717"/>
          </a:xfrm>
          <a:custGeom>
            <a:avLst/>
            <a:gdLst>
              <a:gd name="T0" fmla="*/ 1 w 21"/>
              <a:gd name="T1" fmla="*/ 26 h 40"/>
              <a:gd name="T2" fmla="*/ 3 w 21"/>
              <a:gd name="T3" fmla="*/ 16 h 40"/>
              <a:gd name="T4" fmla="*/ 8 w 21"/>
              <a:gd name="T5" fmla="*/ 13 h 40"/>
              <a:gd name="T6" fmla="*/ 17 w 21"/>
              <a:gd name="T7" fmla="*/ 0 h 40"/>
              <a:gd name="T8" fmla="*/ 21 w 21"/>
              <a:gd name="T9" fmla="*/ 8 h 40"/>
              <a:gd name="T10" fmla="*/ 16 w 21"/>
              <a:gd name="T11" fmla="*/ 15 h 40"/>
              <a:gd name="T12" fmla="*/ 14 w 21"/>
              <a:gd name="T13" fmla="*/ 18 h 40"/>
              <a:gd name="T14" fmla="*/ 15 w 21"/>
              <a:gd name="T15" fmla="*/ 19 h 40"/>
              <a:gd name="T16" fmla="*/ 19 w 21"/>
              <a:gd name="T17" fmla="*/ 27 h 40"/>
              <a:gd name="T18" fmla="*/ 19 w 21"/>
              <a:gd name="T19" fmla="*/ 37 h 40"/>
              <a:gd name="T20" fmla="*/ 19 w 21"/>
              <a:gd name="T21" fmla="*/ 38 h 40"/>
              <a:gd name="T22" fmla="*/ 17 w 21"/>
              <a:gd name="T23" fmla="*/ 39 h 40"/>
              <a:gd name="T24" fmla="*/ 2 w 21"/>
              <a:gd name="T25" fmla="*/ 4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" h="40">
                <a:moveTo>
                  <a:pt x="1" y="26"/>
                </a:moveTo>
                <a:cubicBezTo>
                  <a:pt x="0" y="23"/>
                  <a:pt x="0" y="19"/>
                  <a:pt x="3" y="16"/>
                </a:cubicBezTo>
                <a:cubicBezTo>
                  <a:pt x="4" y="15"/>
                  <a:pt x="6" y="14"/>
                  <a:pt x="8" y="13"/>
                </a:cubicBezTo>
                <a:cubicBezTo>
                  <a:pt x="13" y="11"/>
                  <a:pt x="16" y="6"/>
                  <a:pt x="17" y="0"/>
                </a:cubicBezTo>
                <a:cubicBezTo>
                  <a:pt x="20" y="2"/>
                  <a:pt x="21" y="5"/>
                  <a:pt x="21" y="8"/>
                </a:cubicBezTo>
                <a:cubicBezTo>
                  <a:pt x="21" y="11"/>
                  <a:pt x="19" y="13"/>
                  <a:pt x="16" y="15"/>
                </a:cubicBezTo>
                <a:cubicBezTo>
                  <a:pt x="15" y="16"/>
                  <a:pt x="14" y="17"/>
                  <a:pt x="14" y="18"/>
                </a:cubicBezTo>
                <a:cubicBezTo>
                  <a:pt x="14" y="18"/>
                  <a:pt x="15" y="19"/>
                  <a:pt x="15" y="19"/>
                </a:cubicBezTo>
                <a:cubicBezTo>
                  <a:pt x="17" y="21"/>
                  <a:pt x="19" y="24"/>
                  <a:pt x="19" y="27"/>
                </a:cubicBezTo>
                <a:cubicBezTo>
                  <a:pt x="20" y="31"/>
                  <a:pt x="19" y="34"/>
                  <a:pt x="19" y="37"/>
                </a:cubicBezTo>
                <a:cubicBezTo>
                  <a:pt x="19" y="37"/>
                  <a:pt x="19" y="38"/>
                  <a:pt x="19" y="38"/>
                </a:cubicBezTo>
                <a:cubicBezTo>
                  <a:pt x="19" y="39"/>
                  <a:pt x="18" y="39"/>
                  <a:pt x="17" y="39"/>
                </a:cubicBezTo>
                <a:cubicBezTo>
                  <a:pt x="12" y="39"/>
                  <a:pt x="7" y="39"/>
                  <a:pt x="2" y="4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4" name="Freeform 65">
            <a:extLst>
              <a:ext uri="{FF2B5EF4-FFF2-40B4-BE49-F238E27FC236}">
                <a16:creationId xmlns:a16="http://schemas.microsoft.com/office/drawing/2014/main" xmlns="" id="{C71D018D-0FC4-4E57-B7F7-1C82D2C46FE3}"/>
              </a:ext>
            </a:extLst>
          </p:cNvPr>
          <p:cNvSpPr>
            <a:spLocks/>
          </p:cNvSpPr>
          <p:nvPr/>
        </p:nvSpPr>
        <p:spPr bwMode="auto">
          <a:xfrm>
            <a:off x="7700042" y="4236056"/>
            <a:ext cx="170952" cy="381081"/>
          </a:xfrm>
          <a:custGeom>
            <a:avLst/>
            <a:gdLst>
              <a:gd name="T0" fmla="*/ 18 w 30"/>
              <a:gd name="T1" fmla="*/ 66 h 66"/>
              <a:gd name="T2" fmla="*/ 11 w 30"/>
              <a:gd name="T3" fmla="*/ 60 h 66"/>
              <a:gd name="T4" fmla="*/ 12 w 30"/>
              <a:gd name="T5" fmla="*/ 0 h 66"/>
              <a:gd name="T6" fmla="*/ 24 w 30"/>
              <a:gd name="T7" fmla="*/ 23 h 66"/>
              <a:gd name="T8" fmla="*/ 28 w 30"/>
              <a:gd name="T9" fmla="*/ 36 h 66"/>
              <a:gd name="T10" fmla="*/ 20 w 30"/>
              <a:gd name="T11" fmla="*/ 66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0" h="66">
                <a:moveTo>
                  <a:pt x="18" y="66"/>
                </a:moveTo>
                <a:cubicBezTo>
                  <a:pt x="15" y="65"/>
                  <a:pt x="13" y="62"/>
                  <a:pt x="11" y="60"/>
                </a:cubicBezTo>
                <a:cubicBezTo>
                  <a:pt x="0" y="42"/>
                  <a:pt x="0" y="18"/>
                  <a:pt x="12" y="0"/>
                </a:cubicBezTo>
                <a:cubicBezTo>
                  <a:pt x="17" y="7"/>
                  <a:pt x="21" y="15"/>
                  <a:pt x="24" y="23"/>
                </a:cubicBezTo>
                <a:cubicBezTo>
                  <a:pt x="26" y="27"/>
                  <a:pt x="28" y="31"/>
                  <a:pt x="28" y="36"/>
                </a:cubicBezTo>
                <a:cubicBezTo>
                  <a:pt x="30" y="46"/>
                  <a:pt x="25" y="57"/>
                  <a:pt x="20" y="66"/>
                </a:cubicBezTo>
              </a:path>
            </a:pathLst>
          </a:custGeom>
          <a:solidFill>
            <a:srgbClr val="FF983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5" name="Freeform 66">
            <a:extLst>
              <a:ext uri="{FF2B5EF4-FFF2-40B4-BE49-F238E27FC236}">
                <a16:creationId xmlns:a16="http://schemas.microsoft.com/office/drawing/2014/main" xmlns="" id="{1E90966C-D43B-4998-A178-ECBFCE66499F}"/>
              </a:ext>
            </a:extLst>
          </p:cNvPr>
          <p:cNvSpPr>
            <a:spLocks/>
          </p:cNvSpPr>
          <p:nvPr/>
        </p:nvSpPr>
        <p:spPr bwMode="auto">
          <a:xfrm>
            <a:off x="7803325" y="4323312"/>
            <a:ext cx="276017" cy="286702"/>
          </a:xfrm>
          <a:custGeom>
            <a:avLst/>
            <a:gdLst>
              <a:gd name="T0" fmla="*/ 0 w 48"/>
              <a:gd name="T1" fmla="*/ 50 h 50"/>
              <a:gd name="T2" fmla="*/ 14 w 48"/>
              <a:gd name="T3" fmla="*/ 15 h 50"/>
              <a:gd name="T4" fmla="*/ 48 w 48"/>
              <a:gd name="T5" fmla="*/ 0 h 50"/>
              <a:gd name="T6" fmla="*/ 27 w 48"/>
              <a:gd name="T7" fmla="*/ 25 h 50"/>
              <a:gd name="T8" fmla="*/ 6 w 48"/>
              <a:gd name="T9" fmla="*/ 49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" h="50">
                <a:moveTo>
                  <a:pt x="0" y="50"/>
                </a:moveTo>
                <a:cubicBezTo>
                  <a:pt x="0" y="37"/>
                  <a:pt x="5" y="25"/>
                  <a:pt x="14" y="15"/>
                </a:cubicBezTo>
                <a:cubicBezTo>
                  <a:pt x="22" y="6"/>
                  <a:pt x="35" y="1"/>
                  <a:pt x="48" y="0"/>
                </a:cubicBezTo>
                <a:cubicBezTo>
                  <a:pt x="45" y="11"/>
                  <a:pt x="36" y="19"/>
                  <a:pt x="27" y="25"/>
                </a:cubicBezTo>
                <a:cubicBezTo>
                  <a:pt x="18" y="31"/>
                  <a:pt x="9" y="38"/>
                  <a:pt x="6" y="49"/>
                </a:cubicBezTo>
              </a:path>
            </a:pathLst>
          </a:custGeom>
          <a:solidFill>
            <a:srgbClr val="FFD49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6" name="Freeform 67">
            <a:extLst>
              <a:ext uri="{FF2B5EF4-FFF2-40B4-BE49-F238E27FC236}">
                <a16:creationId xmlns:a16="http://schemas.microsoft.com/office/drawing/2014/main" xmlns="" id="{B101A620-0EFA-4D5F-9192-F766BC322C7A}"/>
              </a:ext>
            </a:extLst>
          </p:cNvPr>
          <p:cNvSpPr>
            <a:spLocks/>
          </p:cNvSpPr>
          <p:nvPr/>
        </p:nvSpPr>
        <p:spPr bwMode="auto">
          <a:xfrm>
            <a:off x="7710726" y="4593987"/>
            <a:ext cx="195883" cy="281359"/>
          </a:xfrm>
          <a:custGeom>
            <a:avLst/>
            <a:gdLst>
              <a:gd name="T0" fmla="*/ 0 w 110"/>
              <a:gd name="T1" fmla="*/ 6 h 158"/>
              <a:gd name="T2" fmla="*/ 20 w 110"/>
              <a:gd name="T3" fmla="*/ 158 h 158"/>
              <a:gd name="T4" fmla="*/ 84 w 110"/>
              <a:gd name="T5" fmla="*/ 158 h 158"/>
              <a:gd name="T6" fmla="*/ 110 w 110"/>
              <a:gd name="T7" fmla="*/ 0 h 158"/>
              <a:gd name="T8" fmla="*/ 0 w 110"/>
              <a:gd name="T9" fmla="*/ 6 h 1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0" h="158">
                <a:moveTo>
                  <a:pt x="0" y="6"/>
                </a:moveTo>
                <a:lnTo>
                  <a:pt x="20" y="158"/>
                </a:lnTo>
                <a:lnTo>
                  <a:pt x="84" y="158"/>
                </a:lnTo>
                <a:lnTo>
                  <a:pt x="110" y="0"/>
                </a:lnTo>
                <a:lnTo>
                  <a:pt x="0" y="6"/>
                </a:ln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7" name="Freeform 68">
            <a:extLst>
              <a:ext uri="{FF2B5EF4-FFF2-40B4-BE49-F238E27FC236}">
                <a16:creationId xmlns:a16="http://schemas.microsoft.com/office/drawing/2014/main" xmlns="" id="{FA4116FD-9742-496A-A6E3-D8249FDAEDAA}"/>
              </a:ext>
            </a:extLst>
          </p:cNvPr>
          <p:cNvSpPr>
            <a:spLocks/>
          </p:cNvSpPr>
          <p:nvPr/>
        </p:nvSpPr>
        <p:spPr bwMode="auto">
          <a:xfrm>
            <a:off x="7774833" y="4656313"/>
            <a:ext cx="137118" cy="51642"/>
          </a:xfrm>
          <a:custGeom>
            <a:avLst/>
            <a:gdLst>
              <a:gd name="T0" fmla="*/ 18 w 24"/>
              <a:gd name="T1" fmla="*/ 8 h 9"/>
              <a:gd name="T2" fmla="*/ 1 w 24"/>
              <a:gd name="T3" fmla="*/ 6 h 9"/>
              <a:gd name="T4" fmla="*/ 0 w 24"/>
              <a:gd name="T5" fmla="*/ 5 h 9"/>
              <a:gd name="T6" fmla="*/ 1 w 24"/>
              <a:gd name="T7" fmla="*/ 4 h 9"/>
              <a:gd name="T8" fmla="*/ 19 w 24"/>
              <a:gd name="T9" fmla="*/ 1 h 9"/>
              <a:gd name="T10" fmla="*/ 23 w 24"/>
              <a:gd name="T11" fmla="*/ 2 h 9"/>
              <a:gd name="T12" fmla="*/ 23 w 24"/>
              <a:gd name="T13" fmla="*/ 6 h 9"/>
              <a:gd name="T14" fmla="*/ 21 w 24"/>
              <a:gd name="T15" fmla="*/ 7 h 9"/>
              <a:gd name="T16" fmla="*/ 12 w 24"/>
              <a:gd name="T17" fmla="*/ 8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" h="9">
                <a:moveTo>
                  <a:pt x="18" y="8"/>
                </a:moveTo>
                <a:cubicBezTo>
                  <a:pt x="13" y="9"/>
                  <a:pt x="6" y="9"/>
                  <a:pt x="1" y="6"/>
                </a:cubicBezTo>
                <a:cubicBezTo>
                  <a:pt x="1" y="6"/>
                  <a:pt x="0" y="5"/>
                  <a:pt x="0" y="5"/>
                </a:cubicBezTo>
                <a:cubicBezTo>
                  <a:pt x="1" y="4"/>
                  <a:pt x="1" y="4"/>
                  <a:pt x="1" y="4"/>
                </a:cubicBezTo>
                <a:cubicBezTo>
                  <a:pt x="6" y="1"/>
                  <a:pt x="13" y="0"/>
                  <a:pt x="19" y="1"/>
                </a:cubicBezTo>
                <a:cubicBezTo>
                  <a:pt x="21" y="1"/>
                  <a:pt x="22" y="1"/>
                  <a:pt x="23" y="2"/>
                </a:cubicBezTo>
                <a:cubicBezTo>
                  <a:pt x="24" y="3"/>
                  <a:pt x="24" y="5"/>
                  <a:pt x="23" y="6"/>
                </a:cubicBezTo>
                <a:cubicBezTo>
                  <a:pt x="23" y="6"/>
                  <a:pt x="22" y="7"/>
                  <a:pt x="21" y="7"/>
                </a:cubicBezTo>
                <a:cubicBezTo>
                  <a:pt x="18" y="8"/>
                  <a:pt x="15" y="8"/>
                  <a:pt x="12" y="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8" name="Freeform 69">
            <a:extLst>
              <a:ext uri="{FF2B5EF4-FFF2-40B4-BE49-F238E27FC236}">
                <a16:creationId xmlns:a16="http://schemas.microsoft.com/office/drawing/2014/main" xmlns="" id="{0C54F6F6-B329-4110-8C4B-F8329B779192}"/>
              </a:ext>
            </a:extLst>
          </p:cNvPr>
          <p:cNvSpPr>
            <a:spLocks/>
          </p:cNvSpPr>
          <p:nvPr/>
        </p:nvSpPr>
        <p:spPr bwMode="auto">
          <a:xfrm>
            <a:off x="7790861" y="4697270"/>
            <a:ext cx="121091" cy="51642"/>
          </a:xfrm>
          <a:custGeom>
            <a:avLst/>
            <a:gdLst>
              <a:gd name="T0" fmla="*/ 19 w 21"/>
              <a:gd name="T1" fmla="*/ 8 h 9"/>
              <a:gd name="T2" fmla="*/ 16 w 21"/>
              <a:gd name="T3" fmla="*/ 8 h 9"/>
              <a:gd name="T4" fmla="*/ 8 w 21"/>
              <a:gd name="T5" fmla="*/ 7 h 9"/>
              <a:gd name="T6" fmla="*/ 0 w 21"/>
              <a:gd name="T7" fmla="*/ 3 h 9"/>
              <a:gd name="T8" fmla="*/ 14 w 21"/>
              <a:gd name="T9" fmla="*/ 1 h 9"/>
              <a:gd name="T10" fmla="*/ 20 w 21"/>
              <a:gd name="T11" fmla="*/ 6 h 9"/>
              <a:gd name="T12" fmla="*/ 20 w 21"/>
              <a:gd name="T13" fmla="*/ 8 h 9"/>
              <a:gd name="T14" fmla="*/ 16 w 21"/>
              <a:gd name="T15" fmla="*/ 9 h 9"/>
              <a:gd name="T16" fmla="*/ 13 w 21"/>
              <a:gd name="T17" fmla="*/ 8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" h="9">
                <a:moveTo>
                  <a:pt x="19" y="8"/>
                </a:moveTo>
                <a:cubicBezTo>
                  <a:pt x="18" y="9"/>
                  <a:pt x="17" y="9"/>
                  <a:pt x="16" y="8"/>
                </a:cubicBezTo>
                <a:cubicBezTo>
                  <a:pt x="14" y="8"/>
                  <a:pt x="11" y="7"/>
                  <a:pt x="8" y="7"/>
                </a:cubicBezTo>
                <a:cubicBezTo>
                  <a:pt x="6" y="6"/>
                  <a:pt x="3" y="5"/>
                  <a:pt x="0" y="3"/>
                </a:cubicBezTo>
                <a:cubicBezTo>
                  <a:pt x="4" y="0"/>
                  <a:pt x="9" y="0"/>
                  <a:pt x="14" y="1"/>
                </a:cubicBezTo>
                <a:cubicBezTo>
                  <a:pt x="17" y="1"/>
                  <a:pt x="20" y="3"/>
                  <a:pt x="20" y="6"/>
                </a:cubicBezTo>
                <a:cubicBezTo>
                  <a:pt x="21" y="6"/>
                  <a:pt x="21" y="7"/>
                  <a:pt x="20" y="8"/>
                </a:cubicBezTo>
                <a:cubicBezTo>
                  <a:pt x="19" y="9"/>
                  <a:pt x="17" y="9"/>
                  <a:pt x="16" y="9"/>
                </a:cubicBezTo>
                <a:cubicBezTo>
                  <a:pt x="15" y="9"/>
                  <a:pt x="14" y="8"/>
                  <a:pt x="13" y="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9" name="Freeform 70">
            <a:extLst>
              <a:ext uri="{FF2B5EF4-FFF2-40B4-BE49-F238E27FC236}">
                <a16:creationId xmlns:a16="http://schemas.microsoft.com/office/drawing/2014/main" xmlns="" id="{468F6F42-D01A-4D75-A2D0-54F57036AE23}"/>
              </a:ext>
            </a:extLst>
          </p:cNvPr>
          <p:cNvSpPr>
            <a:spLocks/>
          </p:cNvSpPr>
          <p:nvPr/>
        </p:nvSpPr>
        <p:spPr bwMode="auto">
          <a:xfrm>
            <a:off x="7803325" y="4736447"/>
            <a:ext cx="97942" cy="46300"/>
          </a:xfrm>
          <a:custGeom>
            <a:avLst/>
            <a:gdLst>
              <a:gd name="T0" fmla="*/ 12 w 17"/>
              <a:gd name="T1" fmla="*/ 7 h 8"/>
              <a:gd name="T2" fmla="*/ 6 w 17"/>
              <a:gd name="T3" fmla="*/ 6 h 8"/>
              <a:gd name="T4" fmla="*/ 1 w 17"/>
              <a:gd name="T5" fmla="*/ 3 h 8"/>
              <a:gd name="T6" fmla="*/ 0 w 17"/>
              <a:gd name="T7" fmla="*/ 2 h 8"/>
              <a:gd name="T8" fmla="*/ 1 w 17"/>
              <a:gd name="T9" fmla="*/ 1 h 8"/>
              <a:gd name="T10" fmla="*/ 6 w 17"/>
              <a:gd name="T11" fmla="*/ 0 h 8"/>
              <a:gd name="T12" fmla="*/ 13 w 17"/>
              <a:gd name="T13" fmla="*/ 2 h 8"/>
              <a:gd name="T14" fmla="*/ 17 w 17"/>
              <a:gd name="T15" fmla="*/ 5 h 8"/>
              <a:gd name="T16" fmla="*/ 16 w 17"/>
              <a:gd name="T17" fmla="*/ 7 h 8"/>
              <a:gd name="T18" fmla="*/ 15 w 17"/>
              <a:gd name="T19" fmla="*/ 7 h 8"/>
              <a:gd name="T20" fmla="*/ 9 w 17"/>
              <a:gd name="T21" fmla="*/ 7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7" h="8">
                <a:moveTo>
                  <a:pt x="12" y="7"/>
                </a:moveTo>
                <a:cubicBezTo>
                  <a:pt x="10" y="7"/>
                  <a:pt x="8" y="7"/>
                  <a:pt x="6" y="6"/>
                </a:cubicBezTo>
                <a:cubicBezTo>
                  <a:pt x="4" y="6"/>
                  <a:pt x="2" y="5"/>
                  <a:pt x="1" y="3"/>
                </a:cubicBezTo>
                <a:cubicBezTo>
                  <a:pt x="1" y="3"/>
                  <a:pt x="0" y="3"/>
                  <a:pt x="0" y="2"/>
                </a:cubicBezTo>
                <a:cubicBezTo>
                  <a:pt x="0" y="2"/>
                  <a:pt x="1" y="1"/>
                  <a:pt x="1" y="1"/>
                </a:cubicBezTo>
                <a:cubicBezTo>
                  <a:pt x="2" y="0"/>
                  <a:pt x="4" y="0"/>
                  <a:pt x="6" y="0"/>
                </a:cubicBezTo>
                <a:cubicBezTo>
                  <a:pt x="8" y="0"/>
                  <a:pt x="11" y="1"/>
                  <a:pt x="13" y="2"/>
                </a:cubicBezTo>
                <a:cubicBezTo>
                  <a:pt x="14" y="3"/>
                  <a:pt x="16" y="4"/>
                  <a:pt x="17" y="5"/>
                </a:cubicBezTo>
                <a:cubicBezTo>
                  <a:pt x="17" y="6"/>
                  <a:pt x="17" y="6"/>
                  <a:pt x="16" y="7"/>
                </a:cubicBezTo>
                <a:cubicBezTo>
                  <a:pt x="16" y="7"/>
                  <a:pt x="16" y="7"/>
                  <a:pt x="15" y="7"/>
                </a:cubicBezTo>
                <a:cubicBezTo>
                  <a:pt x="13" y="8"/>
                  <a:pt x="11" y="8"/>
                  <a:pt x="9" y="7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0" name="Freeform 71">
            <a:extLst>
              <a:ext uri="{FF2B5EF4-FFF2-40B4-BE49-F238E27FC236}">
                <a16:creationId xmlns:a16="http://schemas.microsoft.com/office/drawing/2014/main" xmlns="" id="{C40AD013-77D7-4287-B197-D821E5D5E91A}"/>
              </a:ext>
            </a:extLst>
          </p:cNvPr>
          <p:cNvSpPr>
            <a:spLocks/>
          </p:cNvSpPr>
          <p:nvPr/>
        </p:nvSpPr>
        <p:spPr bwMode="auto">
          <a:xfrm>
            <a:off x="7808668" y="4777404"/>
            <a:ext cx="80134" cy="33835"/>
          </a:xfrm>
          <a:custGeom>
            <a:avLst/>
            <a:gdLst>
              <a:gd name="T0" fmla="*/ 12 w 14"/>
              <a:gd name="T1" fmla="*/ 1 h 6"/>
              <a:gd name="T2" fmla="*/ 2 w 14"/>
              <a:gd name="T3" fmla="*/ 2 h 6"/>
              <a:gd name="T4" fmla="*/ 0 w 14"/>
              <a:gd name="T5" fmla="*/ 3 h 6"/>
              <a:gd name="T6" fmla="*/ 0 w 14"/>
              <a:gd name="T7" fmla="*/ 4 h 6"/>
              <a:gd name="T8" fmla="*/ 1 w 14"/>
              <a:gd name="T9" fmla="*/ 5 h 6"/>
              <a:gd name="T10" fmla="*/ 9 w 14"/>
              <a:gd name="T11" fmla="*/ 5 h 6"/>
              <a:gd name="T12" fmla="*/ 13 w 14"/>
              <a:gd name="T13" fmla="*/ 4 h 6"/>
              <a:gd name="T14" fmla="*/ 13 w 14"/>
              <a:gd name="T15" fmla="*/ 1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" h="6">
                <a:moveTo>
                  <a:pt x="12" y="1"/>
                </a:moveTo>
                <a:cubicBezTo>
                  <a:pt x="8" y="0"/>
                  <a:pt x="5" y="1"/>
                  <a:pt x="2" y="2"/>
                </a:cubicBezTo>
                <a:cubicBezTo>
                  <a:pt x="1" y="2"/>
                  <a:pt x="1" y="2"/>
                  <a:pt x="0" y="3"/>
                </a:cubicBezTo>
                <a:cubicBezTo>
                  <a:pt x="0" y="3"/>
                  <a:pt x="0" y="4"/>
                  <a:pt x="0" y="4"/>
                </a:cubicBezTo>
                <a:cubicBezTo>
                  <a:pt x="0" y="5"/>
                  <a:pt x="1" y="5"/>
                  <a:pt x="1" y="5"/>
                </a:cubicBezTo>
                <a:cubicBezTo>
                  <a:pt x="4" y="6"/>
                  <a:pt x="7" y="6"/>
                  <a:pt x="9" y="5"/>
                </a:cubicBezTo>
                <a:cubicBezTo>
                  <a:pt x="10" y="5"/>
                  <a:pt x="12" y="5"/>
                  <a:pt x="13" y="4"/>
                </a:cubicBezTo>
                <a:cubicBezTo>
                  <a:pt x="13" y="3"/>
                  <a:pt x="14" y="2"/>
                  <a:pt x="13" y="1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1" name="Freeform 72">
            <a:extLst>
              <a:ext uri="{FF2B5EF4-FFF2-40B4-BE49-F238E27FC236}">
                <a16:creationId xmlns:a16="http://schemas.microsoft.com/office/drawing/2014/main" xmlns="" id="{91336FBD-6554-4EE9-88A8-2EFD51389AE4}"/>
              </a:ext>
            </a:extLst>
          </p:cNvPr>
          <p:cNvSpPr>
            <a:spLocks/>
          </p:cNvSpPr>
          <p:nvPr/>
        </p:nvSpPr>
        <p:spPr bwMode="auto">
          <a:xfrm>
            <a:off x="6620906" y="4241398"/>
            <a:ext cx="430942" cy="213690"/>
          </a:xfrm>
          <a:custGeom>
            <a:avLst/>
            <a:gdLst>
              <a:gd name="T0" fmla="*/ 9 w 75"/>
              <a:gd name="T1" fmla="*/ 0 h 37"/>
              <a:gd name="T2" fmla="*/ 29 w 75"/>
              <a:gd name="T3" fmla="*/ 0 h 37"/>
              <a:gd name="T4" fmla="*/ 42 w 75"/>
              <a:gd name="T5" fmla="*/ 11 h 37"/>
              <a:gd name="T6" fmla="*/ 57 w 75"/>
              <a:gd name="T7" fmla="*/ 6 h 37"/>
              <a:gd name="T8" fmla="*/ 73 w 75"/>
              <a:gd name="T9" fmla="*/ 10 h 37"/>
              <a:gd name="T10" fmla="*/ 71 w 75"/>
              <a:gd name="T11" fmla="*/ 29 h 37"/>
              <a:gd name="T12" fmla="*/ 55 w 75"/>
              <a:gd name="T13" fmla="*/ 37 h 37"/>
              <a:gd name="T14" fmla="*/ 27 w 75"/>
              <a:gd name="T15" fmla="*/ 36 h 37"/>
              <a:gd name="T16" fmla="*/ 6 w 75"/>
              <a:gd name="T17" fmla="*/ 30 h 37"/>
              <a:gd name="T18" fmla="*/ 0 w 75"/>
              <a:gd name="T19" fmla="*/ 19 h 37"/>
              <a:gd name="T20" fmla="*/ 9 w 75"/>
              <a:gd name="T21" fmla="*/ 0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5" h="37">
                <a:moveTo>
                  <a:pt x="9" y="0"/>
                </a:moveTo>
                <a:cubicBezTo>
                  <a:pt x="17" y="0"/>
                  <a:pt x="29" y="0"/>
                  <a:pt x="29" y="0"/>
                </a:cubicBezTo>
                <a:cubicBezTo>
                  <a:pt x="29" y="0"/>
                  <a:pt x="30" y="9"/>
                  <a:pt x="42" y="11"/>
                </a:cubicBezTo>
                <a:cubicBezTo>
                  <a:pt x="53" y="13"/>
                  <a:pt x="57" y="6"/>
                  <a:pt x="57" y="6"/>
                </a:cubicBezTo>
                <a:cubicBezTo>
                  <a:pt x="57" y="6"/>
                  <a:pt x="71" y="8"/>
                  <a:pt x="73" y="10"/>
                </a:cubicBezTo>
                <a:cubicBezTo>
                  <a:pt x="75" y="11"/>
                  <a:pt x="71" y="29"/>
                  <a:pt x="71" y="29"/>
                </a:cubicBezTo>
                <a:cubicBezTo>
                  <a:pt x="55" y="37"/>
                  <a:pt x="55" y="37"/>
                  <a:pt x="55" y="37"/>
                </a:cubicBezTo>
                <a:cubicBezTo>
                  <a:pt x="27" y="36"/>
                  <a:pt x="27" y="36"/>
                  <a:pt x="27" y="36"/>
                </a:cubicBezTo>
                <a:cubicBezTo>
                  <a:pt x="6" y="30"/>
                  <a:pt x="6" y="30"/>
                  <a:pt x="6" y="30"/>
                </a:cubicBezTo>
                <a:cubicBezTo>
                  <a:pt x="0" y="19"/>
                  <a:pt x="0" y="19"/>
                  <a:pt x="0" y="19"/>
                </a:cubicBezTo>
                <a:lnTo>
                  <a:pt x="9" y="0"/>
                </a:ln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2" name="Freeform 73">
            <a:extLst>
              <a:ext uri="{FF2B5EF4-FFF2-40B4-BE49-F238E27FC236}">
                <a16:creationId xmlns:a16="http://schemas.microsoft.com/office/drawing/2014/main" xmlns="" id="{3AF26DF8-7CD9-414C-92A6-7E6311A87AD3}"/>
              </a:ext>
            </a:extLst>
          </p:cNvPr>
          <p:cNvSpPr>
            <a:spLocks/>
          </p:cNvSpPr>
          <p:nvPr/>
        </p:nvSpPr>
        <p:spPr bwMode="auto">
          <a:xfrm>
            <a:off x="7797984" y="4610014"/>
            <a:ext cx="5343" cy="0"/>
          </a:xfrm>
          <a:custGeom>
            <a:avLst/>
            <a:gdLst>
              <a:gd name="T0" fmla="*/ 0 w 1"/>
              <a:gd name="T1" fmla="*/ 0 w 1"/>
              <a:gd name="T2" fmla="*/ 0 w 1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1">
                <a:moveTo>
                  <a:pt x="0" y="0"/>
                </a:moveTo>
                <a:cubicBezTo>
                  <a:pt x="1" y="0"/>
                  <a:pt x="1" y="0"/>
                  <a:pt x="0" y="0"/>
                </a:cubicBez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3" name="Freeform 74">
            <a:extLst>
              <a:ext uri="{FF2B5EF4-FFF2-40B4-BE49-F238E27FC236}">
                <a16:creationId xmlns:a16="http://schemas.microsoft.com/office/drawing/2014/main" xmlns="" id="{322F6B49-2451-4ACD-90BA-E8D99FD866E9}"/>
              </a:ext>
            </a:extLst>
          </p:cNvPr>
          <p:cNvSpPr>
            <a:spLocks/>
          </p:cNvSpPr>
          <p:nvPr/>
        </p:nvSpPr>
        <p:spPr bwMode="auto">
          <a:xfrm>
            <a:off x="7924416" y="5571620"/>
            <a:ext cx="756820" cy="502172"/>
          </a:xfrm>
          <a:custGeom>
            <a:avLst/>
            <a:gdLst>
              <a:gd name="T0" fmla="*/ 132 w 132"/>
              <a:gd name="T1" fmla="*/ 4 h 87"/>
              <a:gd name="T2" fmla="*/ 21 w 132"/>
              <a:gd name="T3" fmla="*/ 1 h 87"/>
              <a:gd name="T4" fmla="*/ 6 w 132"/>
              <a:gd name="T5" fmla="*/ 6 h 87"/>
              <a:gd name="T6" fmla="*/ 2 w 132"/>
              <a:gd name="T7" fmla="*/ 15 h 87"/>
              <a:gd name="T8" fmla="*/ 3 w 132"/>
              <a:gd name="T9" fmla="*/ 37 h 87"/>
              <a:gd name="T10" fmla="*/ 15 w 132"/>
              <a:gd name="T11" fmla="*/ 47 h 87"/>
              <a:gd name="T12" fmla="*/ 67 w 132"/>
              <a:gd name="T13" fmla="*/ 78 h 87"/>
              <a:gd name="T14" fmla="*/ 89 w 132"/>
              <a:gd name="T15" fmla="*/ 87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2" h="87">
                <a:moveTo>
                  <a:pt x="132" y="4"/>
                </a:moveTo>
                <a:cubicBezTo>
                  <a:pt x="95" y="1"/>
                  <a:pt x="58" y="0"/>
                  <a:pt x="21" y="1"/>
                </a:cubicBezTo>
                <a:cubicBezTo>
                  <a:pt x="15" y="1"/>
                  <a:pt x="9" y="1"/>
                  <a:pt x="6" y="6"/>
                </a:cubicBezTo>
                <a:cubicBezTo>
                  <a:pt x="4" y="8"/>
                  <a:pt x="3" y="12"/>
                  <a:pt x="2" y="15"/>
                </a:cubicBezTo>
                <a:cubicBezTo>
                  <a:pt x="1" y="23"/>
                  <a:pt x="0" y="31"/>
                  <a:pt x="3" y="37"/>
                </a:cubicBezTo>
                <a:cubicBezTo>
                  <a:pt x="6" y="41"/>
                  <a:pt x="10" y="44"/>
                  <a:pt x="15" y="47"/>
                </a:cubicBezTo>
                <a:cubicBezTo>
                  <a:pt x="32" y="57"/>
                  <a:pt x="50" y="68"/>
                  <a:pt x="67" y="78"/>
                </a:cubicBezTo>
                <a:cubicBezTo>
                  <a:pt x="74" y="82"/>
                  <a:pt x="81" y="86"/>
                  <a:pt x="89" y="87"/>
                </a:cubicBezTo>
              </a:path>
            </a:pathLst>
          </a:custGeom>
          <a:solidFill>
            <a:srgbClr val="8C8C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4" name="Freeform 75">
            <a:extLst>
              <a:ext uri="{FF2B5EF4-FFF2-40B4-BE49-F238E27FC236}">
                <a16:creationId xmlns:a16="http://schemas.microsoft.com/office/drawing/2014/main" xmlns="" id="{EAE1AC32-2E94-4871-886F-60E664DC26F9}"/>
              </a:ext>
            </a:extLst>
          </p:cNvPr>
          <p:cNvSpPr>
            <a:spLocks/>
          </p:cNvSpPr>
          <p:nvPr/>
        </p:nvSpPr>
        <p:spPr bwMode="auto">
          <a:xfrm>
            <a:off x="7888801" y="5048079"/>
            <a:ext cx="293825" cy="299166"/>
          </a:xfrm>
          <a:custGeom>
            <a:avLst/>
            <a:gdLst>
              <a:gd name="T0" fmla="*/ 51 w 51"/>
              <a:gd name="T1" fmla="*/ 52 h 52"/>
              <a:gd name="T2" fmla="*/ 47 w 51"/>
              <a:gd name="T3" fmla="*/ 42 h 52"/>
              <a:gd name="T4" fmla="*/ 39 w 51"/>
              <a:gd name="T5" fmla="*/ 35 h 52"/>
              <a:gd name="T6" fmla="*/ 15 w 51"/>
              <a:gd name="T7" fmla="*/ 12 h 52"/>
              <a:gd name="T8" fmla="*/ 0 w 51"/>
              <a:gd name="T9" fmla="*/ 2 h 52"/>
              <a:gd name="T10" fmla="*/ 18 w 51"/>
              <a:gd name="T11" fmla="*/ 0 h 52"/>
              <a:gd name="T12" fmla="*/ 34 w 51"/>
              <a:gd name="T13" fmla="*/ 5 h 52"/>
              <a:gd name="T14" fmla="*/ 42 w 51"/>
              <a:gd name="T15" fmla="*/ 15 h 52"/>
              <a:gd name="T16" fmla="*/ 51 w 51"/>
              <a:gd name="T17" fmla="*/ 52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1" h="52">
                <a:moveTo>
                  <a:pt x="51" y="52"/>
                </a:moveTo>
                <a:cubicBezTo>
                  <a:pt x="51" y="48"/>
                  <a:pt x="49" y="45"/>
                  <a:pt x="47" y="42"/>
                </a:cubicBezTo>
                <a:cubicBezTo>
                  <a:pt x="44" y="40"/>
                  <a:pt x="41" y="38"/>
                  <a:pt x="39" y="35"/>
                </a:cubicBezTo>
                <a:cubicBezTo>
                  <a:pt x="30" y="28"/>
                  <a:pt x="24" y="19"/>
                  <a:pt x="15" y="12"/>
                </a:cubicBezTo>
                <a:cubicBezTo>
                  <a:pt x="10" y="9"/>
                  <a:pt x="5" y="7"/>
                  <a:pt x="0" y="2"/>
                </a:cubicBezTo>
                <a:cubicBezTo>
                  <a:pt x="6" y="1"/>
                  <a:pt x="12" y="0"/>
                  <a:pt x="18" y="0"/>
                </a:cubicBezTo>
                <a:cubicBezTo>
                  <a:pt x="23" y="0"/>
                  <a:pt x="29" y="1"/>
                  <a:pt x="34" y="5"/>
                </a:cubicBezTo>
                <a:cubicBezTo>
                  <a:pt x="37" y="7"/>
                  <a:pt x="40" y="11"/>
                  <a:pt x="42" y="15"/>
                </a:cubicBezTo>
                <a:cubicBezTo>
                  <a:pt x="48" y="26"/>
                  <a:pt x="49" y="39"/>
                  <a:pt x="51" y="52"/>
                </a:cubicBezTo>
              </a:path>
            </a:pathLst>
          </a:custGeom>
          <a:solidFill>
            <a:srgbClr val="FFD49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5" name="Freeform 76">
            <a:extLst>
              <a:ext uri="{FF2B5EF4-FFF2-40B4-BE49-F238E27FC236}">
                <a16:creationId xmlns:a16="http://schemas.microsoft.com/office/drawing/2014/main" xmlns="" id="{288064D0-C798-4019-84BF-3289CD798444}"/>
              </a:ext>
            </a:extLst>
          </p:cNvPr>
          <p:cNvSpPr>
            <a:spLocks/>
          </p:cNvSpPr>
          <p:nvPr/>
        </p:nvSpPr>
        <p:spPr bwMode="auto">
          <a:xfrm>
            <a:off x="8107834" y="4586864"/>
            <a:ext cx="119311" cy="755039"/>
          </a:xfrm>
          <a:custGeom>
            <a:avLst/>
            <a:gdLst>
              <a:gd name="T0" fmla="*/ 12 w 21"/>
              <a:gd name="T1" fmla="*/ 130 h 131"/>
              <a:gd name="T2" fmla="*/ 1 w 21"/>
              <a:gd name="T3" fmla="*/ 65 h 131"/>
              <a:gd name="T4" fmla="*/ 14 w 21"/>
              <a:gd name="T5" fmla="*/ 0 h 131"/>
              <a:gd name="T6" fmla="*/ 18 w 21"/>
              <a:gd name="T7" fmla="*/ 75 h 131"/>
              <a:gd name="T8" fmla="*/ 14 w 21"/>
              <a:gd name="T9" fmla="*/ 131 h 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" h="131">
                <a:moveTo>
                  <a:pt x="12" y="130"/>
                </a:moveTo>
                <a:cubicBezTo>
                  <a:pt x="7" y="109"/>
                  <a:pt x="1" y="87"/>
                  <a:pt x="1" y="65"/>
                </a:cubicBezTo>
                <a:cubicBezTo>
                  <a:pt x="0" y="43"/>
                  <a:pt x="3" y="20"/>
                  <a:pt x="14" y="0"/>
                </a:cubicBezTo>
                <a:cubicBezTo>
                  <a:pt x="21" y="24"/>
                  <a:pt x="19" y="50"/>
                  <a:pt x="18" y="75"/>
                </a:cubicBezTo>
                <a:cubicBezTo>
                  <a:pt x="16" y="94"/>
                  <a:pt x="15" y="112"/>
                  <a:pt x="14" y="131"/>
                </a:cubicBezTo>
              </a:path>
            </a:pathLst>
          </a:custGeom>
          <a:solidFill>
            <a:srgbClr val="FF983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6" name="Freeform 77">
            <a:extLst>
              <a:ext uri="{FF2B5EF4-FFF2-40B4-BE49-F238E27FC236}">
                <a16:creationId xmlns:a16="http://schemas.microsoft.com/office/drawing/2014/main" xmlns="" id="{92A20424-AFE4-4659-AAE8-54A08D051896}"/>
              </a:ext>
            </a:extLst>
          </p:cNvPr>
          <p:cNvSpPr>
            <a:spLocks/>
          </p:cNvSpPr>
          <p:nvPr/>
        </p:nvSpPr>
        <p:spPr bwMode="auto">
          <a:xfrm>
            <a:off x="8193310" y="4991095"/>
            <a:ext cx="217252" cy="350809"/>
          </a:xfrm>
          <a:custGeom>
            <a:avLst/>
            <a:gdLst>
              <a:gd name="T0" fmla="*/ 1 w 38"/>
              <a:gd name="T1" fmla="*/ 61 h 61"/>
              <a:gd name="T2" fmla="*/ 0 w 38"/>
              <a:gd name="T3" fmla="*/ 52 h 61"/>
              <a:gd name="T4" fmla="*/ 9 w 38"/>
              <a:gd name="T5" fmla="*/ 18 h 61"/>
              <a:gd name="T6" fmla="*/ 38 w 38"/>
              <a:gd name="T7" fmla="*/ 0 h 61"/>
              <a:gd name="T8" fmla="*/ 29 w 38"/>
              <a:gd name="T9" fmla="*/ 14 h 61"/>
              <a:gd name="T10" fmla="*/ 23 w 38"/>
              <a:gd name="T11" fmla="*/ 29 h 61"/>
              <a:gd name="T12" fmla="*/ 10 w 38"/>
              <a:gd name="T13" fmla="*/ 43 h 61"/>
              <a:gd name="T14" fmla="*/ 2 w 38"/>
              <a:gd name="T15" fmla="*/ 60 h 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8" h="61">
                <a:moveTo>
                  <a:pt x="1" y="61"/>
                </a:moveTo>
                <a:cubicBezTo>
                  <a:pt x="0" y="58"/>
                  <a:pt x="0" y="55"/>
                  <a:pt x="0" y="52"/>
                </a:cubicBezTo>
                <a:cubicBezTo>
                  <a:pt x="0" y="40"/>
                  <a:pt x="2" y="28"/>
                  <a:pt x="9" y="18"/>
                </a:cubicBezTo>
                <a:cubicBezTo>
                  <a:pt x="15" y="8"/>
                  <a:pt x="26" y="0"/>
                  <a:pt x="38" y="0"/>
                </a:cubicBezTo>
                <a:cubicBezTo>
                  <a:pt x="34" y="3"/>
                  <a:pt x="31" y="9"/>
                  <a:pt x="29" y="14"/>
                </a:cubicBezTo>
                <a:cubicBezTo>
                  <a:pt x="27" y="19"/>
                  <a:pt x="26" y="24"/>
                  <a:pt x="23" y="29"/>
                </a:cubicBezTo>
                <a:cubicBezTo>
                  <a:pt x="20" y="34"/>
                  <a:pt x="14" y="38"/>
                  <a:pt x="10" y="43"/>
                </a:cubicBezTo>
                <a:cubicBezTo>
                  <a:pt x="5" y="48"/>
                  <a:pt x="1" y="54"/>
                  <a:pt x="2" y="60"/>
                </a:cubicBezTo>
              </a:path>
            </a:pathLst>
          </a:custGeom>
          <a:solidFill>
            <a:srgbClr val="FFD49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7" name="Freeform 78">
            <a:extLst>
              <a:ext uri="{FF2B5EF4-FFF2-40B4-BE49-F238E27FC236}">
                <a16:creationId xmlns:a16="http://schemas.microsoft.com/office/drawing/2014/main" xmlns="" id="{1F30B497-21EF-4D9B-9C04-5448FCC53888}"/>
              </a:ext>
            </a:extLst>
          </p:cNvPr>
          <p:cNvSpPr>
            <a:spLocks/>
          </p:cNvSpPr>
          <p:nvPr/>
        </p:nvSpPr>
        <p:spPr bwMode="auto">
          <a:xfrm>
            <a:off x="8095368" y="5313410"/>
            <a:ext cx="183418" cy="160268"/>
          </a:xfrm>
          <a:custGeom>
            <a:avLst/>
            <a:gdLst>
              <a:gd name="T0" fmla="*/ 14 w 32"/>
              <a:gd name="T1" fmla="*/ 27 h 28"/>
              <a:gd name="T2" fmla="*/ 3 w 32"/>
              <a:gd name="T3" fmla="*/ 24 h 28"/>
              <a:gd name="T4" fmla="*/ 1 w 32"/>
              <a:gd name="T5" fmla="*/ 12 h 28"/>
              <a:gd name="T6" fmla="*/ 19 w 32"/>
              <a:gd name="T7" fmla="*/ 2 h 28"/>
              <a:gd name="T8" fmla="*/ 32 w 32"/>
              <a:gd name="T9" fmla="*/ 18 h 28"/>
              <a:gd name="T10" fmla="*/ 28 w 32"/>
              <a:gd name="T11" fmla="*/ 26 h 28"/>
              <a:gd name="T12" fmla="*/ 20 w 32"/>
              <a:gd name="T13" fmla="*/ 27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" h="28">
                <a:moveTo>
                  <a:pt x="14" y="27"/>
                </a:moveTo>
                <a:cubicBezTo>
                  <a:pt x="11" y="28"/>
                  <a:pt x="6" y="27"/>
                  <a:pt x="3" y="24"/>
                </a:cubicBezTo>
                <a:cubicBezTo>
                  <a:pt x="1" y="20"/>
                  <a:pt x="0" y="16"/>
                  <a:pt x="1" y="12"/>
                </a:cubicBezTo>
                <a:cubicBezTo>
                  <a:pt x="4" y="5"/>
                  <a:pt x="12" y="0"/>
                  <a:pt x="19" y="2"/>
                </a:cubicBezTo>
                <a:cubicBezTo>
                  <a:pt x="26" y="3"/>
                  <a:pt x="32" y="10"/>
                  <a:pt x="32" y="18"/>
                </a:cubicBezTo>
                <a:cubicBezTo>
                  <a:pt x="32" y="21"/>
                  <a:pt x="31" y="24"/>
                  <a:pt x="28" y="26"/>
                </a:cubicBezTo>
                <a:cubicBezTo>
                  <a:pt x="26" y="27"/>
                  <a:pt x="23" y="27"/>
                  <a:pt x="20" y="27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8" name="Freeform 79">
            <a:extLst>
              <a:ext uri="{FF2B5EF4-FFF2-40B4-BE49-F238E27FC236}">
                <a16:creationId xmlns:a16="http://schemas.microsoft.com/office/drawing/2014/main" xmlns="" id="{BBC8B7D9-DA3A-4C43-9121-37DF52EFA2B5}"/>
              </a:ext>
            </a:extLst>
          </p:cNvPr>
          <p:cNvSpPr>
            <a:spLocks/>
          </p:cNvSpPr>
          <p:nvPr/>
        </p:nvSpPr>
        <p:spPr bwMode="auto">
          <a:xfrm>
            <a:off x="8595760" y="4846853"/>
            <a:ext cx="188760" cy="219033"/>
          </a:xfrm>
          <a:custGeom>
            <a:avLst/>
            <a:gdLst>
              <a:gd name="T0" fmla="*/ 106 w 106"/>
              <a:gd name="T1" fmla="*/ 110 h 123"/>
              <a:gd name="T2" fmla="*/ 67 w 106"/>
              <a:gd name="T3" fmla="*/ 0 h 123"/>
              <a:gd name="T4" fmla="*/ 0 w 106"/>
              <a:gd name="T5" fmla="*/ 42 h 123"/>
              <a:gd name="T6" fmla="*/ 12 w 106"/>
              <a:gd name="T7" fmla="*/ 123 h 123"/>
              <a:gd name="T8" fmla="*/ 106 w 106"/>
              <a:gd name="T9" fmla="*/ 11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23">
                <a:moveTo>
                  <a:pt x="106" y="110"/>
                </a:moveTo>
                <a:lnTo>
                  <a:pt x="67" y="0"/>
                </a:lnTo>
                <a:lnTo>
                  <a:pt x="0" y="42"/>
                </a:lnTo>
                <a:lnTo>
                  <a:pt x="12" y="123"/>
                </a:lnTo>
                <a:lnTo>
                  <a:pt x="106" y="11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9" name="Freeform 80">
            <a:extLst>
              <a:ext uri="{FF2B5EF4-FFF2-40B4-BE49-F238E27FC236}">
                <a16:creationId xmlns:a16="http://schemas.microsoft.com/office/drawing/2014/main" xmlns="" id="{DF0A1FCE-4ACF-40E2-BDEA-5AC6CE07BD9F}"/>
              </a:ext>
            </a:extLst>
          </p:cNvPr>
          <p:cNvSpPr>
            <a:spLocks/>
          </p:cNvSpPr>
          <p:nvPr/>
        </p:nvSpPr>
        <p:spPr bwMode="auto">
          <a:xfrm>
            <a:off x="8423027" y="4519195"/>
            <a:ext cx="423819" cy="436285"/>
          </a:xfrm>
          <a:custGeom>
            <a:avLst/>
            <a:gdLst>
              <a:gd name="T0" fmla="*/ 1 w 74"/>
              <a:gd name="T1" fmla="*/ 34 h 76"/>
              <a:gd name="T2" fmla="*/ 5 w 74"/>
              <a:gd name="T3" fmla="*/ 18 h 76"/>
              <a:gd name="T4" fmla="*/ 38 w 74"/>
              <a:gd name="T5" fmla="*/ 1 h 76"/>
              <a:gd name="T6" fmla="*/ 68 w 74"/>
              <a:gd name="T7" fmla="*/ 20 h 76"/>
              <a:gd name="T8" fmla="*/ 74 w 74"/>
              <a:gd name="T9" fmla="*/ 40 h 76"/>
              <a:gd name="T10" fmla="*/ 54 w 74"/>
              <a:gd name="T11" fmla="*/ 65 h 76"/>
              <a:gd name="T12" fmla="*/ 38 w 74"/>
              <a:gd name="T13" fmla="*/ 74 h 76"/>
              <a:gd name="T14" fmla="*/ 30 w 74"/>
              <a:gd name="T15" fmla="*/ 76 h 76"/>
              <a:gd name="T16" fmla="*/ 4 w 74"/>
              <a:gd name="T17" fmla="*/ 65 h 76"/>
              <a:gd name="T18" fmla="*/ 1 w 74"/>
              <a:gd name="T19" fmla="*/ 34 h 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4" h="76">
                <a:moveTo>
                  <a:pt x="1" y="34"/>
                </a:moveTo>
                <a:cubicBezTo>
                  <a:pt x="1" y="28"/>
                  <a:pt x="2" y="23"/>
                  <a:pt x="5" y="18"/>
                </a:cubicBezTo>
                <a:cubicBezTo>
                  <a:pt x="11" y="7"/>
                  <a:pt x="25" y="0"/>
                  <a:pt x="38" y="1"/>
                </a:cubicBezTo>
                <a:cubicBezTo>
                  <a:pt x="51" y="2"/>
                  <a:pt x="62" y="10"/>
                  <a:pt x="68" y="20"/>
                </a:cubicBezTo>
                <a:cubicBezTo>
                  <a:pt x="70" y="24"/>
                  <a:pt x="74" y="31"/>
                  <a:pt x="74" y="40"/>
                </a:cubicBezTo>
                <a:cubicBezTo>
                  <a:pt x="69" y="48"/>
                  <a:pt x="57" y="55"/>
                  <a:pt x="54" y="65"/>
                </a:cubicBezTo>
                <a:cubicBezTo>
                  <a:pt x="50" y="69"/>
                  <a:pt x="45" y="71"/>
                  <a:pt x="38" y="74"/>
                </a:cubicBezTo>
                <a:cubicBezTo>
                  <a:pt x="36" y="74"/>
                  <a:pt x="33" y="75"/>
                  <a:pt x="30" y="76"/>
                </a:cubicBezTo>
                <a:cubicBezTo>
                  <a:pt x="24" y="67"/>
                  <a:pt x="7" y="76"/>
                  <a:pt x="4" y="65"/>
                </a:cubicBezTo>
                <a:cubicBezTo>
                  <a:pt x="3" y="60"/>
                  <a:pt x="0" y="39"/>
                  <a:pt x="1" y="34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1" name="Freeform 82">
            <a:extLst>
              <a:ext uri="{FF2B5EF4-FFF2-40B4-BE49-F238E27FC236}">
                <a16:creationId xmlns:a16="http://schemas.microsoft.com/office/drawing/2014/main" xmlns="" id="{E5F436FE-8187-40C9-99F6-9BE318E08BD9}"/>
              </a:ext>
            </a:extLst>
          </p:cNvPr>
          <p:cNvSpPr>
            <a:spLocks/>
          </p:cNvSpPr>
          <p:nvPr/>
        </p:nvSpPr>
        <p:spPr bwMode="auto">
          <a:xfrm>
            <a:off x="8118519" y="5589427"/>
            <a:ext cx="918868" cy="553814"/>
          </a:xfrm>
          <a:custGeom>
            <a:avLst/>
            <a:gdLst>
              <a:gd name="T0" fmla="*/ 92 w 160"/>
              <a:gd name="T1" fmla="*/ 0 h 96"/>
              <a:gd name="T2" fmla="*/ 8 w 160"/>
              <a:gd name="T3" fmla="*/ 62 h 96"/>
              <a:gd name="T4" fmla="*/ 1 w 160"/>
              <a:gd name="T5" fmla="*/ 74 h 96"/>
              <a:gd name="T6" fmla="*/ 9 w 160"/>
              <a:gd name="T7" fmla="*/ 87 h 96"/>
              <a:gd name="T8" fmla="*/ 25 w 160"/>
              <a:gd name="T9" fmla="*/ 90 h 96"/>
              <a:gd name="T10" fmla="*/ 154 w 160"/>
              <a:gd name="T11" fmla="*/ 96 h 96"/>
              <a:gd name="T12" fmla="*/ 157 w 160"/>
              <a:gd name="T13" fmla="*/ 77 h 96"/>
              <a:gd name="T14" fmla="*/ 110 w 160"/>
              <a:gd name="T15" fmla="*/ 76 h 96"/>
              <a:gd name="T16" fmla="*/ 147 w 160"/>
              <a:gd name="T17" fmla="*/ 59 h 96"/>
              <a:gd name="T18" fmla="*/ 156 w 160"/>
              <a:gd name="T19" fmla="*/ 50 h 96"/>
              <a:gd name="T20" fmla="*/ 155 w 160"/>
              <a:gd name="T21" fmla="*/ 30 h 96"/>
              <a:gd name="T22" fmla="*/ 141 w 160"/>
              <a:gd name="T23" fmla="*/ 13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60" h="96">
                <a:moveTo>
                  <a:pt x="92" y="0"/>
                </a:moveTo>
                <a:cubicBezTo>
                  <a:pt x="62" y="18"/>
                  <a:pt x="32" y="37"/>
                  <a:pt x="8" y="62"/>
                </a:cubicBezTo>
                <a:cubicBezTo>
                  <a:pt x="4" y="66"/>
                  <a:pt x="1" y="69"/>
                  <a:pt x="1" y="74"/>
                </a:cubicBezTo>
                <a:cubicBezTo>
                  <a:pt x="0" y="79"/>
                  <a:pt x="4" y="84"/>
                  <a:pt x="9" y="87"/>
                </a:cubicBezTo>
                <a:cubicBezTo>
                  <a:pt x="14" y="89"/>
                  <a:pt x="19" y="90"/>
                  <a:pt x="25" y="90"/>
                </a:cubicBezTo>
                <a:cubicBezTo>
                  <a:pt x="68" y="94"/>
                  <a:pt x="111" y="95"/>
                  <a:pt x="154" y="96"/>
                </a:cubicBezTo>
                <a:cubicBezTo>
                  <a:pt x="156" y="90"/>
                  <a:pt x="157" y="83"/>
                  <a:pt x="157" y="77"/>
                </a:cubicBezTo>
                <a:cubicBezTo>
                  <a:pt x="142" y="77"/>
                  <a:pt x="126" y="76"/>
                  <a:pt x="110" y="76"/>
                </a:cubicBezTo>
                <a:cubicBezTo>
                  <a:pt x="124" y="73"/>
                  <a:pt x="136" y="67"/>
                  <a:pt x="147" y="59"/>
                </a:cubicBezTo>
                <a:cubicBezTo>
                  <a:pt x="151" y="56"/>
                  <a:pt x="154" y="54"/>
                  <a:pt x="156" y="50"/>
                </a:cubicBezTo>
                <a:cubicBezTo>
                  <a:pt x="160" y="44"/>
                  <a:pt x="159" y="36"/>
                  <a:pt x="155" y="30"/>
                </a:cubicBezTo>
                <a:cubicBezTo>
                  <a:pt x="152" y="23"/>
                  <a:pt x="146" y="18"/>
                  <a:pt x="141" y="13"/>
                </a:cubicBezTo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2" name="Freeform 83">
            <a:extLst>
              <a:ext uri="{FF2B5EF4-FFF2-40B4-BE49-F238E27FC236}">
                <a16:creationId xmlns:a16="http://schemas.microsoft.com/office/drawing/2014/main" xmlns="" id="{CD82BD7E-82AB-4059-AB33-2129910A2FBE}"/>
              </a:ext>
            </a:extLst>
          </p:cNvPr>
          <p:cNvSpPr>
            <a:spLocks/>
          </p:cNvSpPr>
          <p:nvPr/>
        </p:nvSpPr>
        <p:spPr bwMode="auto">
          <a:xfrm>
            <a:off x="8606445" y="4939452"/>
            <a:ext cx="475461" cy="943798"/>
          </a:xfrm>
          <a:custGeom>
            <a:avLst/>
            <a:gdLst>
              <a:gd name="T0" fmla="*/ 31 w 83"/>
              <a:gd name="T1" fmla="*/ 5 h 164"/>
              <a:gd name="T2" fmla="*/ 69 w 83"/>
              <a:gd name="T3" fmla="*/ 81 h 164"/>
              <a:gd name="T4" fmla="*/ 75 w 83"/>
              <a:gd name="T5" fmla="*/ 164 h 164"/>
              <a:gd name="T6" fmla="*/ 5 w 83"/>
              <a:gd name="T7" fmla="*/ 114 h 164"/>
              <a:gd name="T8" fmla="*/ 3 w 83"/>
              <a:gd name="T9" fmla="*/ 112 h 164"/>
              <a:gd name="T10" fmla="*/ 3 w 83"/>
              <a:gd name="T11" fmla="*/ 107 h 164"/>
              <a:gd name="T12" fmla="*/ 2 w 83"/>
              <a:gd name="T13" fmla="*/ 15 h 164"/>
              <a:gd name="T14" fmla="*/ 3 w 83"/>
              <a:gd name="T15" fmla="*/ 7 h 164"/>
              <a:gd name="T16" fmla="*/ 7 w 83"/>
              <a:gd name="T17" fmla="*/ 5 h 164"/>
              <a:gd name="T18" fmla="*/ 32 w 83"/>
              <a:gd name="T19" fmla="*/ 0 h 1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3" h="164">
                <a:moveTo>
                  <a:pt x="31" y="5"/>
                </a:moveTo>
                <a:cubicBezTo>
                  <a:pt x="45" y="29"/>
                  <a:pt x="60" y="54"/>
                  <a:pt x="69" y="81"/>
                </a:cubicBezTo>
                <a:cubicBezTo>
                  <a:pt x="79" y="108"/>
                  <a:pt x="83" y="137"/>
                  <a:pt x="75" y="164"/>
                </a:cubicBezTo>
                <a:cubicBezTo>
                  <a:pt x="52" y="148"/>
                  <a:pt x="28" y="131"/>
                  <a:pt x="5" y="114"/>
                </a:cubicBezTo>
                <a:cubicBezTo>
                  <a:pt x="4" y="114"/>
                  <a:pt x="3" y="113"/>
                  <a:pt x="3" y="112"/>
                </a:cubicBezTo>
                <a:cubicBezTo>
                  <a:pt x="2" y="111"/>
                  <a:pt x="2" y="109"/>
                  <a:pt x="3" y="107"/>
                </a:cubicBezTo>
                <a:cubicBezTo>
                  <a:pt x="9" y="77"/>
                  <a:pt x="9" y="45"/>
                  <a:pt x="2" y="15"/>
                </a:cubicBezTo>
                <a:cubicBezTo>
                  <a:pt x="1" y="12"/>
                  <a:pt x="0" y="9"/>
                  <a:pt x="3" y="7"/>
                </a:cubicBezTo>
                <a:cubicBezTo>
                  <a:pt x="4" y="6"/>
                  <a:pt x="5" y="5"/>
                  <a:pt x="7" y="5"/>
                </a:cubicBezTo>
                <a:cubicBezTo>
                  <a:pt x="15" y="3"/>
                  <a:pt x="24" y="2"/>
                  <a:pt x="32" y="0"/>
                </a:cubicBezTo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3" name="Freeform 84">
            <a:extLst>
              <a:ext uri="{FF2B5EF4-FFF2-40B4-BE49-F238E27FC236}">
                <a16:creationId xmlns:a16="http://schemas.microsoft.com/office/drawing/2014/main" xmlns="" id="{4C552C96-3CA2-4D3C-BFA1-7F2E13064A4F}"/>
              </a:ext>
            </a:extLst>
          </p:cNvPr>
          <p:cNvSpPr>
            <a:spLocks/>
          </p:cNvSpPr>
          <p:nvPr/>
        </p:nvSpPr>
        <p:spPr bwMode="auto">
          <a:xfrm>
            <a:off x="8216460" y="5226154"/>
            <a:ext cx="482584" cy="352589"/>
          </a:xfrm>
          <a:custGeom>
            <a:avLst/>
            <a:gdLst>
              <a:gd name="T0" fmla="*/ 84 w 84"/>
              <a:gd name="T1" fmla="*/ 3 h 61"/>
              <a:gd name="T2" fmla="*/ 69 w 84"/>
              <a:gd name="T3" fmla="*/ 48 h 61"/>
              <a:gd name="T4" fmla="*/ 65 w 84"/>
              <a:gd name="T5" fmla="*/ 55 h 61"/>
              <a:gd name="T6" fmla="*/ 45 w 84"/>
              <a:gd name="T7" fmla="*/ 58 h 61"/>
              <a:gd name="T8" fmla="*/ 19 w 84"/>
              <a:gd name="T9" fmla="*/ 51 h 61"/>
              <a:gd name="T10" fmla="*/ 6 w 84"/>
              <a:gd name="T11" fmla="*/ 47 h 61"/>
              <a:gd name="T12" fmla="*/ 2 w 84"/>
              <a:gd name="T13" fmla="*/ 45 h 61"/>
              <a:gd name="T14" fmla="*/ 4 w 84"/>
              <a:gd name="T15" fmla="*/ 38 h 61"/>
              <a:gd name="T16" fmla="*/ 13 w 84"/>
              <a:gd name="T17" fmla="*/ 37 h 61"/>
              <a:gd name="T18" fmla="*/ 36 w 84"/>
              <a:gd name="T19" fmla="*/ 40 h 61"/>
              <a:gd name="T20" fmla="*/ 42 w 84"/>
              <a:gd name="T21" fmla="*/ 40 h 61"/>
              <a:gd name="T22" fmla="*/ 45 w 84"/>
              <a:gd name="T23" fmla="*/ 37 h 61"/>
              <a:gd name="T24" fmla="*/ 62 w 84"/>
              <a:gd name="T25" fmla="*/ 0 h 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4" h="61">
                <a:moveTo>
                  <a:pt x="84" y="3"/>
                </a:moveTo>
                <a:cubicBezTo>
                  <a:pt x="79" y="18"/>
                  <a:pt x="74" y="33"/>
                  <a:pt x="69" y="48"/>
                </a:cubicBezTo>
                <a:cubicBezTo>
                  <a:pt x="68" y="50"/>
                  <a:pt x="67" y="53"/>
                  <a:pt x="65" y="55"/>
                </a:cubicBezTo>
                <a:cubicBezTo>
                  <a:pt x="60" y="61"/>
                  <a:pt x="52" y="60"/>
                  <a:pt x="45" y="58"/>
                </a:cubicBezTo>
                <a:cubicBezTo>
                  <a:pt x="36" y="56"/>
                  <a:pt x="27" y="54"/>
                  <a:pt x="19" y="51"/>
                </a:cubicBezTo>
                <a:cubicBezTo>
                  <a:pt x="14" y="50"/>
                  <a:pt x="10" y="48"/>
                  <a:pt x="6" y="47"/>
                </a:cubicBezTo>
                <a:cubicBezTo>
                  <a:pt x="4" y="47"/>
                  <a:pt x="3" y="46"/>
                  <a:pt x="2" y="45"/>
                </a:cubicBezTo>
                <a:cubicBezTo>
                  <a:pt x="0" y="43"/>
                  <a:pt x="1" y="39"/>
                  <a:pt x="4" y="38"/>
                </a:cubicBezTo>
                <a:cubicBezTo>
                  <a:pt x="7" y="36"/>
                  <a:pt x="10" y="37"/>
                  <a:pt x="13" y="37"/>
                </a:cubicBezTo>
                <a:cubicBezTo>
                  <a:pt x="21" y="38"/>
                  <a:pt x="28" y="39"/>
                  <a:pt x="36" y="40"/>
                </a:cubicBezTo>
                <a:cubicBezTo>
                  <a:pt x="38" y="41"/>
                  <a:pt x="40" y="41"/>
                  <a:pt x="42" y="40"/>
                </a:cubicBezTo>
                <a:cubicBezTo>
                  <a:pt x="43" y="39"/>
                  <a:pt x="44" y="38"/>
                  <a:pt x="45" y="37"/>
                </a:cubicBezTo>
                <a:cubicBezTo>
                  <a:pt x="53" y="25"/>
                  <a:pt x="59" y="13"/>
                  <a:pt x="62" y="0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4" name="Freeform 85">
            <a:extLst>
              <a:ext uri="{FF2B5EF4-FFF2-40B4-BE49-F238E27FC236}">
                <a16:creationId xmlns:a16="http://schemas.microsoft.com/office/drawing/2014/main" xmlns="" id="{0D9E74BF-CC59-403C-8D70-0F11893C70D3}"/>
              </a:ext>
            </a:extLst>
          </p:cNvPr>
          <p:cNvSpPr>
            <a:spLocks/>
          </p:cNvSpPr>
          <p:nvPr/>
        </p:nvSpPr>
        <p:spPr bwMode="auto">
          <a:xfrm>
            <a:off x="8503161" y="4967944"/>
            <a:ext cx="281359" cy="384642"/>
          </a:xfrm>
          <a:custGeom>
            <a:avLst/>
            <a:gdLst>
              <a:gd name="T0" fmla="*/ 0 w 49"/>
              <a:gd name="T1" fmla="*/ 54 h 67"/>
              <a:gd name="T2" fmla="*/ 49 w 49"/>
              <a:gd name="T3" fmla="*/ 67 h 67"/>
              <a:gd name="T4" fmla="*/ 42 w 49"/>
              <a:gd name="T5" fmla="*/ 19 h 67"/>
              <a:gd name="T6" fmla="*/ 25 w 49"/>
              <a:gd name="T7" fmla="*/ 1 h 67"/>
              <a:gd name="T8" fmla="*/ 0 w 49"/>
              <a:gd name="T9" fmla="*/ 54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" h="67">
                <a:moveTo>
                  <a:pt x="0" y="54"/>
                </a:moveTo>
                <a:cubicBezTo>
                  <a:pt x="1" y="54"/>
                  <a:pt x="49" y="67"/>
                  <a:pt x="49" y="67"/>
                </a:cubicBezTo>
                <a:cubicBezTo>
                  <a:pt x="49" y="67"/>
                  <a:pt x="44" y="26"/>
                  <a:pt x="42" y="19"/>
                </a:cubicBezTo>
                <a:cubicBezTo>
                  <a:pt x="41" y="12"/>
                  <a:pt x="42" y="3"/>
                  <a:pt x="25" y="1"/>
                </a:cubicBezTo>
                <a:cubicBezTo>
                  <a:pt x="8" y="0"/>
                  <a:pt x="0" y="54"/>
                  <a:pt x="0" y="54"/>
                </a:cubicBezTo>
                <a:close/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5" name="Freeform 86">
            <a:extLst>
              <a:ext uri="{FF2B5EF4-FFF2-40B4-BE49-F238E27FC236}">
                <a16:creationId xmlns:a16="http://schemas.microsoft.com/office/drawing/2014/main" xmlns="" id="{B98D17FF-8B88-4F67-852F-98BE99537D26}"/>
              </a:ext>
            </a:extLst>
          </p:cNvPr>
          <p:cNvSpPr>
            <a:spLocks/>
          </p:cNvSpPr>
          <p:nvPr/>
        </p:nvSpPr>
        <p:spPr bwMode="auto">
          <a:xfrm>
            <a:off x="8130983" y="5393544"/>
            <a:ext cx="142460" cy="56984"/>
          </a:xfrm>
          <a:custGeom>
            <a:avLst/>
            <a:gdLst>
              <a:gd name="T0" fmla="*/ 25 w 25"/>
              <a:gd name="T1" fmla="*/ 9 h 10"/>
              <a:gd name="T2" fmla="*/ 14 w 25"/>
              <a:gd name="T3" fmla="*/ 1 h 10"/>
              <a:gd name="T4" fmla="*/ 10 w 25"/>
              <a:gd name="T5" fmla="*/ 1 h 10"/>
              <a:gd name="T6" fmla="*/ 8 w 25"/>
              <a:gd name="T7" fmla="*/ 2 h 10"/>
              <a:gd name="T8" fmla="*/ 2 w 25"/>
              <a:gd name="T9" fmla="*/ 3 h 10"/>
              <a:gd name="T10" fmla="*/ 0 w 25"/>
              <a:gd name="T11" fmla="*/ 4 h 10"/>
              <a:gd name="T12" fmla="*/ 0 w 25"/>
              <a:gd name="T13" fmla="*/ 5 h 10"/>
              <a:gd name="T14" fmla="*/ 4 w 25"/>
              <a:gd name="T15" fmla="*/ 7 h 10"/>
              <a:gd name="T16" fmla="*/ 9 w 25"/>
              <a:gd name="T17" fmla="*/ 6 h 10"/>
              <a:gd name="T18" fmla="*/ 18 w 25"/>
              <a:gd name="T19" fmla="*/ 10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5" h="10">
                <a:moveTo>
                  <a:pt x="25" y="9"/>
                </a:moveTo>
                <a:cubicBezTo>
                  <a:pt x="21" y="6"/>
                  <a:pt x="18" y="4"/>
                  <a:pt x="14" y="1"/>
                </a:cubicBezTo>
                <a:cubicBezTo>
                  <a:pt x="13" y="1"/>
                  <a:pt x="11" y="0"/>
                  <a:pt x="10" y="1"/>
                </a:cubicBezTo>
                <a:cubicBezTo>
                  <a:pt x="10" y="1"/>
                  <a:pt x="9" y="2"/>
                  <a:pt x="8" y="2"/>
                </a:cubicBezTo>
                <a:cubicBezTo>
                  <a:pt x="7" y="3"/>
                  <a:pt x="4" y="3"/>
                  <a:pt x="2" y="3"/>
                </a:cubicBezTo>
                <a:cubicBezTo>
                  <a:pt x="1" y="3"/>
                  <a:pt x="0" y="3"/>
                  <a:pt x="0" y="4"/>
                </a:cubicBezTo>
                <a:cubicBezTo>
                  <a:pt x="0" y="4"/>
                  <a:pt x="0" y="5"/>
                  <a:pt x="0" y="5"/>
                </a:cubicBezTo>
                <a:cubicBezTo>
                  <a:pt x="1" y="6"/>
                  <a:pt x="3" y="7"/>
                  <a:pt x="4" y="7"/>
                </a:cubicBezTo>
                <a:cubicBezTo>
                  <a:pt x="6" y="7"/>
                  <a:pt x="7" y="6"/>
                  <a:pt x="9" y="6"/>
                </a:cubicBezTo>
                <a:cubicBezTo>
                  <a:pt x="12" y="6"/>
                  <a:pt x="15" y="8"/>
                  <a:pt x="18" y="10"/>
                </a:cubicBezTo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6" name="Freeform 87">
            <a:extLst>
              <a:ext uri="{FF2B5EF4-FFF2-40B4-BE49-F238E27FC236}">
                <a16:creationId xmlns:a16="http://schemas.microsoft.com/office/drawing/2014/main" xmlns="" id="{3C97B6DD-879A-43C4-BD8F-4DB954C581B8}"/>
              </a:ext>
            </a:extLst>
          </p:cNvPr>
          <p:cNvSpPr>
            <a:spLocks/>
          </p:cNvSpPr>
          <p:nvPr/>
        </p:nvSpPr>
        <p:spPr bwMode="auto">
          <a:xfrm>
            <a:off x="8944788" y="5986534"/>
            <a:ext cx="413134" cy="185198"/>
          </a:xfrm>
          <a:custGeom>
            <a:avLst/>
            <a:gdLst>
              <a:gd name="T0" fmla="*/ 7 w 72"/>
              <a:gd name="T1" fmla="*/ 24 h 32"/>
              <a:gd name="T2" fmla="*/ 57 w 72"/>
              <a:gd name="T3" fmla="*/ 32 h 32"/>
              <a:gd name="T4" fmla="*/ 72 w 72"/>
              <a:gd name="T5" fmla="*/ 24 h 32"/>
              <a:gd name="T6" fmla="*/ 58 w 72"/>
              <a:gd name="T7" fmla="*/ 21 h 32"/>
              <a:gd name="T8" fmla="*/ 37 w 72"/>
              <a:gd name="T9" fmla="*/ 8 h 32"/>
              <a:gd name="T10" fmla="*/ 32 w 72"/>
              <a:gd name="T11" fmla="*/ 0 h 32"/>
              <a:gd name="T12" fmla="*/ 28 w 72"/>
              <a:gd name="T13" fmla="*/ 1 h 32"/>
              <a:gd name="T14" fmla="*/ 12 w 72"/>
              <a:gd name="T15" fmla="*/ 8 h 32"/>
              <a:gd name="T16" fmla="*/ 0 w 72"/>
              <a:gd name="T17" fmla="*/ 8 h 32"/>
              <a:gd name="T18" fmla="*/ 0 w 72"/>
              <a:gd name="T19" fmla="*/ 27 h 32"/>
              <a:gd name="T20" fmla="*/ 32 w 72"/>
              <a:gd name="T21" fmla="*/ 28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2" h="32">
                <a:moveTo>
                  <a:pt x="7" y="24"/>
                </a:moveTo>
                <a:cubicBezTo>
                  <a:pt x="23" y="29"/>
                  <a:pt x="40" y="31"/>
                  <a:pt x="57" y="32"/>
                </a:cubicBezTo>
                <a:cubicBezTo>
                  <a:pt x="63" y="32"/>
                  <a:pt x="71" y="30"/>
                  <a:pt x="72" y="24"/>
                </a:cubicBezTo>
                <a:cubicBezTo>
                  <a:pt x="68" y="23"/>
                  <a:pt x="63" y="22"/>
                  <a:pt x="58" y="21"/>
                </a:cubicBezTo>
                <a:cubicBezTo>
                  <a:pt x="50" y="19"/>
                  <a:pt x="40" y="16"/>
                  <a:pt x="37" y="8"/>
                </a:cubicBezTo>
                <a:cubicBezTo>
                  <a:pt x="36" y="5"/>
                  <a:pt x="35" y="0"/>
                  <a:pt x="32" y="0"/>
                </a:cubicBezTo>
                <a:cubicBezTo>
                  <a:pt x="30" y="0"/>
                  <a:pt x="29" y="1"/>
                  <a:pt x="28" y="1"/>
                </a:cubicBezTo>
                <a:cubicBezTo>
                  <a:pt x="23" y="4"/>
                  <a:pt x="18" y="6"/>
                  <a:pt x="12" y="8"/>
                </a:cubicBezTo>
                <a:cubicBezTo>
                  <a:pt x="0" y="8"/>
                  <a:pt x="0" y="8"/>
                  <a:pt x="0" y="8"/>
                </a:cubicBezTo>
                <a:cubicBezTo>
                  <a:pt x="0" y="27"/>
                  <a:pt x="0" y="27"/>
                  <a:pt x="0" y="27"/>
                </a:cubicBezTo>
                <a:cubicBezTo>
                  <a:pt x="32" y="28"/>
                  <a:pt x="32" y="28"/>
                  <a:pt x="32" y="28"/>
                </a:cubicBezTo>
              </a:path>
            </a:pathLst>
          </a:custGeom>
          <a:solidFill>
            <a:srgbClr val="422F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7" name="Freeform 88">
            <a:extLst>
              <a:ext uri="{FF2B5EF4-FFF2-40B4-BE49-F238E27FC236}">
                <a16:creationId xmlns:a16="http://schemas.microsoft.com/office/drawing/2014/main" xmlns="" id="{4A538939-710B-441E-B6EA-6100825D2AEA}"/>
              </a:ext>
            </a:extLst>
          </p:cNvPr>
          <p:cNvSpPr>
            <a:spLocks/>
          </p:cNvSpPr>
          <p:nvPr/>
        </p:nvSpPr>
        <p:spPr bwMode="auto">
          <a:xfrm>
            <a:off x="8348235" y="4540564"/>
            <a:ext cx="366835" cy="190541"/>
          </a:xfrm>
          <a:custGeom>
            <a:avLst/>
            <a:gdLst>
              <a:gd name="T0" fmla="*/ 48 w 64"/>
              <a:gd name="T1" fmla="*/ 1 h 33"/>
              <a:gd name="T2" fmla="*/ 6 w 64"/>
              <a:gd name="T3" fmla="*/ 9 h 33"/>
              <a:gd name="T4" fmla="*/ 0 w 64"/>
              <a:gd name="T5" fmla="*/ 16 h 33"/>
              <a:gd name="T6" fmla="*/ 5 w 64"/>
              <a:gd name="T7" fmla="*/ 25 h 33"/>
              <a:gd name="T8" fmla="*/ 14 w 64"/>
              <a:gd name="T9" fmla="*/ 28 h 33"/>
              <a:gd name="T10" fmla="*/ 17 w 64"/>
              <a:gd name="T11" fmla="*/ 28 h 33"/>
              <a:gd name="T12" fmla="*/ 16 w 64"/>
              <a:gd name="T13" fmla="*/ 23 h 33"/>
              <a:gd name="T14" fmla="*/ 15 w 64"/>
              <a:gd name="T15" fmla="*/ 19 h 33"/>
              <a:gd name="T16" fmla="*/ 32 w 64"/>
              <a:gd name="T17" fmla="*/ 32 h 33"/>
              <a:gd name="T18" fmla="*/ 38 w 64"/>
              <a:gd name="T19" fmla="*/ 30 h 33"/>
              <a:gd name="T20" fmla="*/ 37 w 64"/>
              <a:gd name="T21" fmla="*/ 28 h 33"/>
              <a:gd name="T22" fmla="*/ 33 w 64"/>
              <a:gd name="T23" fmla="*/ 21 h 33"/>
              <a:gd name="T24" fmla="*/ 64 w 64"/>
              <a:gd name="T25" fmla="*/ 31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64" h="33">
                <a:moveTo>
                  <a:pt x="48" y="1"/>
                </a:moveTo>
                <a:cubicBezTo>
                  <a:pt x="33" y="0"/>
                  <a:pt x="17" y="0"/>
                  <a:pt x="6" y="9"/>
                </a:cubicBezTo>
                <a:cubicBezTo>
                  <a:pt x="3" y="11"/>
                  <a:pt x="1" y="13"/>
                  <a:pt x="0" y="16"/>
                </a:cubicBezTo>
                <a:cubicBezTo>
                  <a:pt x="0" y="19"/>
                  <a:pt x="2" y="23"/>
                  <a:pt x="5" y="25"/>
                </a:cubicBezTo>
                <a:cubicBezTo>
                  <a:pt x="7" y="27"/>
                  <a:pt x="11" y="28"/>
                  <a:pt x="14" y="28"/>
                </a:cubicBezTo>
                <a:cubicBezTo>
                  <a:pt x="15" y="29"/>
                  <a:pt x="16" y="29"/>
                  <a:pt x="17" y="28"/>
                </a:cubicBezTo>
                <a:cubicBezTo>
                  <a:pt x="18" y="27"/>
                  <a:pt x="17" y="25"/>
                  <a:pt x="16" y="23"/>
                </a:cubicBezTo>
                <a:cubicBezTo>
                  <a:pt x="15" y="22"/>
                  <a:pt x="14" y="20"/>
                  <a:pt x="15" y="19"/>
                </a:cubicBezTo>
                <a:cubicBezTo>
                  <a:pt x="19" y="25"/>
                  <a:pt x="25" y="29"/>
                  <a:pt x="32" y="32"/>
                </a:cubicBezTo>
                <a:cubicBezTo>
                  <a:pt x="34" y="33"/>
                  <a:pt x="37" y="32"/>
                  <a:pt x="38" y="30"/>
                </a:cubicBezTo>
                <a:cubicBezTo>
                  <a:pt x="38" y="30"/>
                  <a:pt x="37" y="29"/>
                  <a:pt x="37" y="28"/>
                </a:cubicBezTo>
                <a:cubicBezTo>
                  <a:pt x="36" y="26"/>
                  <a:pt x="34" y="23"/>
                  <a:pt x="33" y="21"/>
                </a:cubicBezTo>
                <a:cubicBezTo>
                  <a:pt x="41" y="29"/>
                  <a:pt x="53" y="32"/>
                  <a:pt x="64" y="31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8" name="Freeform 89">
            <a:extLst>
              <a:ext uri="{FF2B5EF4-FFF2-40B4-BE49-F238E27FC236}">
                <a16:creationId xmlns:a16="http://schemas.microsoft.com/office/drawing/2014/main" xmlns="" id="{99C63DF9-11AA-4312-ACA9-8E904FDB7710}"/>
              </a:ext>
            </a:extLst>
          </p:cNvPr>
          <p:cNvSpPr>
            <a:spLocks/>
          </p:cNvSpPr>
          <p:nvPr/>
        </p:nvSpPr>
        <p:spPr bwMode="auto">
          <a:xfrm>
            <a:off x="8577953" y="4506730"/>
            <a:ext cx="292043" cy="391765"/>
          </a:xfrm>
          <a:custGeom>
            <a:avLst/>
            <a:gdLst>
              <a:gd name="T0" fmla="*/ 6 w 51"/>
              <a:gd name="T1" fmla="*/ 24 h 68"/>
              <a:gd name="T2" fmla="*/ 2 w 51"/>
              <a:gd name="T3" fmla="*/ 46 h 68"/>
              <a:gd name="T4" fmla="*/ 8 w 51"/>
              <a:gd name="T5" fmla="*/ 41 h 68"/>
              <a:gd name="T6" fmla="*/ 15 w 51"/>
              <a:gd name="T7" fmla="*/ 45 h 68"/>
              <a:gd name="T8" fmla="*/ 16 w 51"/>
              <a:gd name="T9" fmla="*/ 52 h 68"/>
              <a:gd name="T10" fmla="*/ 10 w 51"/>
              <a:gd name="T11" fmla="*/ 54 h 68"/>
              <a:gd name="T12" fmla="*/ 27 w 51"/>
              <a:gd name="T13" fmla="*/ 67 h 68"/>
              <a:gd name="T14" fmla="*/ 29 w 51"/>
              <a:gd name="T15" fmla="*/ 68 h 68"/>
              <a:gd name="T16" fmla="*/ 32 w 51"/>
              <a:gd name="T17" fmla="*/ 67 h 68"/>
              <a:gd name="T18" fmla="*/ 49 w 51"/>
              <a:gd name="T19" fmla="*/ 44 h 68"/>
              <a:gd name="T20" fmla="*/ 42 w 51"/>
              <a:gd name="T21" fmla="*/ 16 h 68"/>
              <a:gd name="T22" fmla="*/ 23 w 51"/>
              <a:gd name="T23" fmla="*/ 2 h 68"/>
              <a:gd name="T24" fmla="*/ 0 w 51"/>
              <a:gd name="T25" fmla="*/ 7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1" h="68">
                <a:moveTo>
                  <a:pt x="6" y="24"/>
                </a:moveTo>
                <a:cubicBezTo>
                  <a:pt x="4" y="31"/>
                  <a:pt x="3" y="38"/>
                  <a:pt x="2" y="46"/>
                </a:cubicBezTo>
                <a:cubicBezTo>
                  <a:pt x="3" y="43"/>
                  <a:pt x="6" y="41"/>
                  <a:pt x="8" y="41"/>
                </a:cubicBezTo>
                <a:cubicBezTo>
                  <a:pt x="11" y="41"/>
                  <a:pt x="14" y="43"/>
                  <a:pt x="15" y="45"/>
                </a:cubicBezTo>
                <a:cubicBezTo>
                  <a:pt x="17" y="47"/>
                  <a:pt x="17" y="50"/>
                  <a:pt x="16" y="52"/>
                </a:cubicBezTo>
                <a:cubicBezTo>
                  <a:pt x="15" y="54"/>
                  <a:pt x="12" y="55"/>
                  <a:pt x="10" y="54"/>
                </a:cubicBezTo>
                <a:cubicBezTo>
                  <a:pt x="15" y="59"/>
                  <a:pt x="21" y="63"/>
                  <a:pt x="27" y="67"/>
                </a:cubicBezTo>
                <a:cubicBezTo>
                  <a:pt x="28" y="67"/>
                  <a:pt x="28" y="68"/>
                  <a:pt x="29" y="68"/>
                </a:cubicBezTo>
                <a:cubicBezTo>
                  <a:pt x="30" y="68"/>
                  <a:pt x="31" y="68"/>
                  <a:pt x="32" y="67"/>
                </a:cubicBezTo>
                <a:cubicBezTo>
                  <a:pt x="41" y="63"/>
                  <a:pt x="48" y="54"/>
                  <a:pt x="49" y="44"/>
                </a:cubicBezTo>
                <a:cubicBezTo>
                  <a:pt x="51" y="34"/>
                  <a:pt x="48" y="24"/>
                  <a:pt x="42" y="16"/>
                </a:cubicBezTo>
                <a:cubicBezTo>
                  <a:pt x="37" y="9"/>
                  <a:pt x="31" y="4"/>
                  <a:pt x="23" y="2"/>
                </a:cubicBezTo>
                <a:cubicBezTo>
                  <a:pt x="15" y="0"/>
                  <a:pt x="6" y="2"/>
                  <a:pt x="0" y="7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9" name="Freeform 90">
            <a:extLst>
              <a:ext uri="{FF2B5EF4-FFF2-40B4-BE49-F238E27FC236}">
                <a16:creationId xmlns:a16="http://schemas.microsoft.com/office/drawing/2014/main" xmlns="" id="{9E168C50-73FD-4D8E-8DAB-85FDFF27D19C}"/>
              </a:ext>
            </a:extLst>
          </p:cNvPr>
          <p:cNvSpPr>
            <a:spLocks/>
          </p:cNvSpPr>
          <p:nvPr/>
        </p:nvSpPr>
        <p:spPr bwMode="auto">
          <a:xfrm>
            <a:off x="8841504" y="4496046"/>
            <a:ext cx="395327" cy="546691"/>
          </a:xfrm>
          <a:custGeom>
            <a:avLst/>
            <a:gdLst>
              <a:gd name="T0" fmla="*/ 0 w 69"/>
              <a:gd name="T1" fmla="*/ 33 h 95"/>
              <a:gd name="T2" fmla="*/ 36 w 69"/>
              <a:gd name="T3" fmla="*/ 1 h 95"/>
              <a:gd name="T4" fmla="*/ 46 w 69"/>
              <a:gd name="T5" fmla="*/ 4 h 95"/>
              <a:gd name="T6" fmla="*/ 44 w 69"/>
              <a:gd name="T7" fmla="*/ 14 h 95"/>
              <a:gd name="T8" fmla="*/ 34 w 69"/>
              <a:gd name="T9" fmla="*/ 17 h 95"/>
              <a:gd name="T10" fmla="*/ 63 w 69"/>
              <a:gd name="T11" fmla="*/ 29 h 95"/>
              <a:gd name="T12" fmla="*/ 64 w 69"/>
              <a:gd name="T13" fmla="*/ 32 h 95"/>
              <a:gd name="T14" fmla="*/ 61 w 69"/>
              <a:gd name="T15" fmla="*/ 34 h 95"/>
              <a:gd name="T16" fmla="*/ 46 w 69"/>
              <a:gd name="T17" fmla="*/ 34 h 95"/>
              <a:gd name="T18" fmla="*/ 67 w 69"/>
              <a:gd name="T19" fmla="*/ 52 h 95"/>
              <a:gd name="T20" fmla="*/ 66 w 69"/>
              <a:gd name="T21" fmla="*/ 62 h 95"/>
              <a:gd name="T22" fmla="*/ 62 w 69"/>
              <a:gd name="T23" fmla="*/ 62 h 95"/>
              <a:gd name="T24" fmla="*/ 49 w 69"/>
              <a:gd name="T25" fmla="*/ 59 h 95"/>
              <a:gd name="T26" fmla="*/ 56 w 69"/>
              <a:gd name="T27" fmla="*/ 86 h 95"/>
              <a:gd name="T28" fmla="*/ 53 w 69"/>
              <a:gd name="T29" fmla="*/ 89 h 95"/>
              <a:gd name="T30" fmla="*/ 45 w 69"/>
              <a:gd name="T31" fmla="*/ 84 h 95"/>
              <a:gd name="T32" fmla="*/ 41 w 69"/>
              <a:gd name="T33" fmla="*/ 73 h 95"/>
              <a:gd name="T34" fmla="*/ 32 w 69"/>
              <a:gd name="T35" fmla="*/ 93 h 95"/>
              <a:gd name="T36" fmla="*/ 28 w 69"/>
              <a:gd name="T37" fmla="*/ 94 h 95"/>
              <a:gd name="T38" fmla="*/ 26 w 69"/>
              <a:gd name="T39" fmla="*/ 87 h 95"/>
              <a:gd name="T40" fmla="*/ 23 w 69"/>
              <a:gd name="T41" fmla="*/ 61 h 95"/>
              <a:gd name="T42" fmla="*/ 3 w 69"/>
              <a:gd name="T43" fmla="*/ 45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69" h="95">
                <a:moveTo>
                  <a:pt x="0" y="33"/>
                </a:moveTo>
                <a:cubicBezTo>
                  <a:pt x="4" y="16"/>
                  <a:pt x="19" y="3"/>
                  <a:pt x="36" y="1"/>
                </a:cubicBezTo>
                <a:cubicBezTo>
                  <a:pt x="40" y="0"/>
                  <a:pt x="44" y="1"/>
                  <a:pt x="46" y="4"/>
                </a:cubicBezTo>
                <a:cubicBezTo>
                  <a:pt x="48" y="7"/>
                  <a:pt x="47" y="11"/>
                  <a:pt x="44" y="14"/>
                </a:cubicBezTo>
                <a:cubicBezTo>
                  <a:pt x="42" y="16"/>
                  <a:pt x="38" y="17"/>
                  <a:pt x="34" y="17"/>
                </a:cubicBezTo>
                <a:cubicBezTo>
                  <a:pt x="45" y="16"/>
                  <a:pt x="56" y="21"/>
                  <a:pt x="63" y="29"/>
                </a:cubicBezTo>
                <a:cubicBezTo>
                  <a:pt x="63" y="30"/>
                  <a:pt x="64" y="31"/>
                  <a:pt x="64" y="32"/>
                </a:cubicBezTo>
                <a:cubicBezTo>
                  <a:pt x="64" y="33"/>
                  <a:pt x="62" y="33"/>
                  <a:pt x="61" y="34"/>
                </a:cubicBezTo>
                <a:cubicBezTo>
                  <a:pt x="56" y="35"/>
                  <a:pt x="51" y="35"/>
                  <a:pt x="46" y="34"/>
                </a:cubicBezTo>
                <a:cubicBezTo>
                  <a:pt x="55" y="37"/>
                  <a:pt x="63" y="43"/>
                  <a:pt x="67" y="52"/>
                </a:cubicBezTo>
                <a:cubicBezTo>
                  <a:pt x="69" y="55"/>
                  <a:pt x="69" y="60"/>
                  <a:pt x="66" y="62"/>
                </a:cubicBezTo>
                <a:cubicBezTo>
                  <a:pt x="65" y="62"/>
                  <a:pt x="64" y="62"/>
                  <a:pt x="62" y="62"/>
                </a:cubicBezTo>
                <a:cubicBezTo>
                  <a:pt x="58" y="62"/>
                  <a:pt x="53" y="61"/>
                  <a:pt x="49" y="59"/>
                </a:cubicBezTo>
                <a:cubicBezTo>
                  <a:pt x="57" y="65"/>
                  <a:pt x="59" y="77"/>
                  <a:pt x="56" y="86"/>
                </a:cubicBezTo>
                <a:cubicBezTo>
                  <a:pt x="55" y="87"/>
                  <a:pt x="55" y="89"/>
                  <a:pt x="53" y="89"/>
                </a:cubicBezTo>
                <a:cubicBezTo>
                  <a:pt x="50" y="92"/>
                  <a:pt x="46" y="88"/>
                  <a:pt x="45" y="84"/>
                </a:cubicBezTo>
                <a:cubicBezTo>
                  <a:pt x="44" y="81"/>
                  <a:pt x="44" y="76"/>
                  <a:pt x="41" y="73"/>
                </a:cubicBezTo>
                <a:cubicBezTo>
                  <a:pt x="41" y="81"/>
                  <a:pt x="38" y="88"/>
                  <a:pt x="32" y="93"/>
                </a:cubicBezTo>
                <a:cubicBezTo>
                  <a:pt x="31" y="94"/>
                  <a:pt x="29" y="95"/>
                  <a:pt x="28" y="94"/>
                </a:cubicBezTo>
                <a:cubicBezTo>
                  <a:pt x="25" y="93"/>
                  <a:pt x="25" y="90"/>
                  <a:pt x="26" y="87"/>
                </a:cubicBezTo>
                <a:cubicBezTo>
                  <a:pt x="27" y="79"/>
                  <a:pt x="27" y="69"/>
                  <a:pt x="23" y="61"/>
                </a:cubicBezTo>
                <a:cubicBezTo>
                  <a:pt x="19" y="53"/>
                  <a:pt x="12" y="47"/>
                  <a:pt x="3" y="45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1" name="Freeform 92">
            <a:extLst>
              <a:ext uri="{FF2B5EF4-FFF2-40B4-BE49-F238E27FC236}">
                <a16:creationId xmlns:a16="http://schemas.microsoft.com/office/drawing/2014/main" xmlns="" id="{B016C684-3607-4E5B-8A1C-AA194326E51E}"/>
              </a:ext>
            </a:extLst>
          </p:cNvPr>
          <p:cNvSpPr>
            <a:spLocks/>
          </p:cNvSpPr>
          <p:nvPr/>
        </p:nvSpPr>
        <p:spPr bwMode="auto">
          <a:xfrm>
            <a:off x="8216460" y="4570837"/>
            <a:ext cx="642852" cy="172733"/>
          </a:xfrm>
          <a:custGeom>
            <a:avLst/>
            <a:gdLst>
              <a:gd name="T0" fmla="*/ 112 w 112"/>
              <a:gd name="T1" fmla="*/ 30 h 30"/>
              <a:gd name="T2" fmla="*/ 0 w 112"/>
              <a:gd name="T3" fmla="*/ 2 h 30"/>
              <a:gd name="T4" fmla="*/ 11 w 112"/>
              <a:gd name="T5" fmla="*/ 1 h 30"/>
              <a:gd name="T6" fmla="*/ 31 w 112"/>
              <a:gd name="T7" fmla="*/ 2 h 30"/>
              <a:gd name="T8" fmla="*/ 112 w 112"/>
              <a:gd name="T9" fmla="*/ 3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30">
                <a:moveTo>
                  <a:pt x="112" y="30"/>
                </a:moveTo>
                <a:cubicBezTo>
                  <a:pt x="0" y="2"/>
                  <a:pt x="0" y="2"/>
                  <a:pt x="0" y="2"/>
                </a:cubicBezTo>
                <a:cubicBezTo>
                  <a:pt x="0" y="2"/>
                  <a:pt x="2" y="0"/>
                  <a:pt x="11" y="1"/>
                </a:cubicBezTo>
                <a:cubicBezTo>
                  <a:pt x="20" y="2"/>
                  <a:pt x="31" y="2"/>
                  <a:pt x="31" y="2"/>
                </a:cubicBezTo>
                <a:lnTo>
                  <a:pt x="112" y="30"/>
                </a:lnTo>
                <a:close/>
              </a:path>
            </a:pathLst>
          </a:custGeom>
          <a:solidFill>
            <a:srgbClr val="E84A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2" name="Freeform 93">
            <a:extLst>
              <a:ext uri="{FF2B5EF4-FFF2-40B4-BE49-F238E27FC236}">
                <a16:creationId xmlns:a16="http://schemas.microsoft.com/office/drawing/2014/main" xmlns="" id="{ABE19840-B38E-49BE-84B9-A1F5F2A9C34D}"/>
              </a:ext>
            </a:extLst>
          </p:cNvPr>
          <p:cNvSpPr>
            <a:spLocks/>
          </p:cNvSpPr>
          <p:nvPr/>
        </p:nvSpPr>
        <p:spPr bwMode="auto">
          <a:xfrm>
            <a:off x="8382070" y="4449746"/>
            <a:ext cx="493269" cy="270674"/>
          </a:xfrm>
          <a:custGeom>
            <a:avLst/>
            <a:gdLst>
              <a:gd name="T0" fmla="*/ 82 w 86"/>
              <a:gd name="T1" fmla="*/ 41 h 47"/>
              <a:gd name="T2" fmla="*/ 74 w 86"/>
              <a:gd name="T3" fmla="*/ 43 h 47"/>
              <a:gd name="T4" fmla="*/ 69 w 86"/>
              <a:gd name="T5" fmla="*/ 47 h 47"/>
              <a:gd name="T6" fmla="*/ 0 w 86"/>
              <a:gd name="T7" fmla="*/ 25 h 47"/>
              <a:gd name="T8" fmla="*/ 48 w 86"/>
              <a:gd name="T9" fmla="*/ 5 h 47"/>
              <a:gd name="T10" fmla="*/ 82 w 86"/>
              <a:gd name="T11" fmla="*/ 41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" h="47">
                <a:moveTo>
                  <a:pt x="82" y="41"/>
                </a:moveTo>
                <a:cubicBezTo>
                  <a:pt x="82" y="41"/>
                  <a:pt x="77" y="40"/>
                  <a:pt x="74" y="43"/>
                </a:cubicBezTo>
                <a:cubicBezTo>
                  <a:pt x="72" y="46"/>
                  <a:pt x="69" y="47"/>
                  <a:pt x="69" y="47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25"/>
                  <a:pt x="10" y="0"/>
                  <a:pt x="48" y="5"/>
                </a:cubicBezTo>
                <a:cubicBezTo>
                  <a:pt x="86" y="10"/>
                  <a:pt x="82" y="41"/>
                  <a:pt x="82" y="41"/>
                </a:cubicBezTo>
                <a:close/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3" name="Freeform 94">
            <a:extLst>
              <a:ext uri="{FF2B5EF4-FFF2-40B4-BE49-F238E27FC236}">
                <a16:creationId xmlns:a16="http://schemas.microsoft.com/office/drawing/2014/main" xmlns="" id="{7A4758A0-7DBB-41B4-9A30-8F0051CD119F}"/>
              </a:ext>
            </a:extLst>
          </p:cNvPr>
          <p:cNvSpPr>
            <a:spLocks/>
          </p:cNvSpPr>
          <p:nvPr/>
        </p:nvSpPr>
        <p:spPr bwMode="auto">
          <a:xfrm>
            <a:off x="8079342" y="5429159"/>
            <a:ext cx="279579" cy="113968"/>
          </a:xfrm>
          <a:custGeom>
            <a:avLst/>
            <a:gdLst>
              <a:gd name="T0" fmla="*/ 49 w 49"/>
              <a:gd name="T1" fmla="*/ 20 h 20"/>
              <a:gd name="T2" fmla="*/ 49 w 49"/>
              <a:gd name="T3" fmla="*/ 3 h 20"/>
              <a:gd name="T4" fmla="*/ 28 w 49"/>
              <a:gd name="T5" fmla="*/ 1 h 20"/>
              <a:gd name="T6" fmla="*/ 19 w 49"/>
              <a:gd name="T7" fmla="*/ 1 h 20"/>
              <a:gd name="T8" fmla="*/ 0 w 49"/>
              <a:gd name="T9" fmla="*/ 3 h 20"/>
              <a:gd name="T10" fmla="*/ 16 w 49"/>
              <a:gd name="T11" fmla="*/ 13 h 20"/>
              <a:gd name="T12" fmla="*/ 22 w 49"/>
              <a:gd name="T13" fmla="*/ 13 h 20"/>
              <a:gd name="T14" fmla="*/ 30 w 49"/>
              <a:gd name="T15" fmla="*/ 12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9" h="20">
                <a:moveTo>
                  <a:pt x="49" y="20"/>
                </a:moveTo>
                <a:cubicBezTo>
                  <a:pt x="49" y="3"/>
                  <a:pt x="49" y="3"/>
                  <a:pt x="49" y="3"/>
                </a:cubicBezTo>
                <a:cubicBezTo>
                  <a:pt x="28" y="1"/>
                  <a:pt x="28" y="1"/>
                  <a:pt x="28" y="1"/>
                </a:cubicBezTo>
                <a:cubicBezTo>
                  <a:pt x="25" y="0"/>
                  <a:pt x="22" y="1"/>
                  <a:pt x="19" y="1"/>
                </a:cubicBezTo>
                <a:cubicBezTo>
                  <a:pt x="13" y="3"/>
                  <a:pt x="7" y="3"/>
                  <a:pt x="0" y="3"/>
                </a:cubicBezTo>
                <a:cubicBezTo>
                  <a:pt x="4" y="9"/>
                  <a:pt x="10" y="12"/>
                  <a:pt x="16" y="13"/>
                </a:cubicBezTo>
                <a:cubicBezTo>
                  <a:pt x="18" y="13"/>
                  <a:pt x="20" y="13"/>
                  <a:pt x="22" y="13"/>
                </a:cubicBezTo>
                <a:cubicBezTo>
                  <a:pt x="25" y="13"/>
                  <a:pt x="28" y="13"/>
                  <a:pt x="30" y="12"/>
                </a:cubicBezTo>
              </a:path>
            </a:pathLst>
          </a:custGeom>
          <a:solidFill>
            <a:srgbClr val="F759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7" name="Freeform 98">
            <a:extLst>
              <a:ext uri="{FF2B5EF4-FFF2-40B4-BE49-F238E27FC236}">
                <a16:creationId xmlns:a16="http://schemas.microsoft.com/office/drawing/2014/main" xmlns="" id="{B33239D1-6A9F-4EEB-942A-1FE4B3A8C3F5}"/>
              </a:ext>
            </a:extLst>
          </p:cNvPr>
          <p:cNvSpPr>
            <a:spLocks/>
          </p:cNvSpPr>
          <p:nvPr/>
        </p:nvSpPr>
        <p:spPr bwMode="auto">
          <a:xfrm>
            <a:off x="5037819" y="4333997"/>
            <a:ext cx="475461" cy="569840"/>
          </a:xfrm>
          <a:custGeom>
            <a:avLst/>
            <a:gdLst>
              <a:gd name="T0" fmla="*/ 58 w 267"/>
              <a:gd name="T1" fmla="*/ 0 h 320"/>
              <a:gd name="T2" fmla="*/ 267 w 267"/>
              <a:gd name="T3" fmla="*/ 239 h 320"/>
              <a:gd name="T4" fmla="*/ 216 w 267"/>
              <a:gd name="T5" fmla="*/ 320 h 320"/>
              <a:gd name="T6" fmla="*/ 0 w 267"/>
              <a:gd name="T7" fmla="*/ 146 h 320"/>
              <a:gd name="T8" fmla="*/ 58 w 267"/>
              <a:gd name="T9" fmla="*/ 0 h 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7" h="320">
                <a:moveTo>
                  <a:pt x="58" y="0"/>
                </a:moveTo>
                <a:lnTo>
                  <a:pt x="267" y="239"/>
                </a:lnTo>
                <a:lnTo>
                  <a:pt x="216" y="320"/>
                </a:lnTo>
                <a:lnTo>
                  <a:pt x="0" y="146"/>
                </a:lnTo>
                <a:lnTo>
                  <a:pt x="58" y="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8" name="Freeform 99">
            <a:extLst>
              <a:ext uri="{FF2B5EF4-FFF2-40B4-BE49-F238E27FC236}">
                <a16:creationId xmlns:a16="http://schemas.microsoft.com/office/drawing/2014/main" xmlns="" id="{72E9F287-88C8-4696-891D-7DC8F9401013}"/>
              </a:ext>
            </a:extLst>
          </p:cNvPr>
          <p:cNvSpPr>
            <a:spLocks/>
          </p:cNvSpPr>
          <p:nvPr/>
        </p:nvSpPr>
        <p:spPr bwMode="auto">
          <a:xfrm>
            <a:off x="5053845" y="4323312"/>
            <a:ext cx="304509" cy="459434"/>
          </a:xfrm>
          <a:custGeom>
            <a:avLst/>
            <a:gdLst>
              <a:gd name="T0" fmla="*/ 3 w 53"/>
              <a:gd name="T1" fmla="*/ 54 h 80"/>
              <a:gd name="T2" fmla="*/ 26 w 53"/>
              <a:gd name="T3" fmla="*/ 80 h 80"/>
              <a:gd name="T4" fmla="*/ 53 w 53"/>
              <a:gd name="T5" fmla="*/ 42 h 80"/>
              <a:gd name="T6" fmla="*/ 12 w 53"/>
              <a:gd name="T7" fmla="*/ 1 h 80"/>
              <a:gd name="T8" fmla="*/ 3 w 53"/>
              <a:gd name="T9" fmla="*/ 54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" h="80">
                <a:moveTo>
                  <a:pt x="3" y="54"/>
                </a:moveTo>
                <a:cubicBezTo>
                  <a:pt x="26" y="80"/>
                  <a:pt x="26" y="80"/>
                  <a:pt x="26" y="80"/>
                </a:cubicBezTo>
                <a:cubicBezTo>
                  <a:pt x="53" y="42"/>
                  <a:pt x="53" y="42"/>
                  <a:pt x="53" y="42"/>
                </a:cubicBezTo>
                <a:cubicBezTo>
                  <a:pt x="53" y="42"/>
                  <a:pt x="24" y="0"/>
                  <a:pt x="12" y="1"/>
                </a:cubicBezTo>
                <a:cubicBezTo>
                  <a:pt x="0" y="1"/>
                  <a:pt x="3" y="54"/>
                  <a:pt x="3" y="54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9" name="Freeform 100">
            <a:extLst>
              <a:ext uri="{FF2B5EF4-FFF2-40B4-BE49-F238E27FC236}">
                <a16:creationId xmlns:a16="http://schemas.microsoft.com/office/drawing/2014/main" xmlns="" id="{D1D1BCC9-62B3-447E-9852-BD6E0F83F417}"/>
              </a:ext>
            </a:extLst>
          </p:cNvPr>
          <p:cNvSpPr>
            <a:spLocks/>
          </p:cNvSpPr>
          <p:nvPr/>
        </p:nvSpPr>
        <p:spPr bwMode="auto">
          <a:xfrm>
            <a:off x="4175935" y="4269890"/>
            <a:ext cx="1027494" cy="1141462"/>
          </a:xfrm>
          <a:custGeom>
            <a:avLst/>
            <a:gdLst>
              <a:gd name="T0" fmla="*/ 96 w 179"/>
              <a:gd name="T1" fmla="*/ 2 h 198"/>
              <a:gd name="T2" fmla="*/ 42 w 179"/>
              <a:gd name="T3" fmla="*/ 44 h 198"/>
              <a:gd name="T4" fmla="*/ 22 w 179"/>
              <a:gd name="T5" fmla="*/ 67 h 198"/>
              <a:gd name="T6" fmla="*/ 8 w 179"/>
              <a:gd name="T7" fmla="*/ 108 h 198"/>
              <a:gd name="T8" fmla="*/ 6 w 179"/>
              <a:gd name="T9" fmla="*/ 182 h 198"/>
              <a:gd name="T10" fmla="*/ 8 w 179"/>
              <a:gd name="T11" fmla="*/ 186 h 198"/>
              <a:gd name="T12" fmla="*/ 13 w 179"/>
              <a:gd name="T13" fmla="*/ 189 h 198"/>
              <a:gd name="T14" fmla="*/ 153 w 179"/>
              <a:gd name="T15" fmla="*/ 170 h 198"/>
              <a:gd name="T16" fmla="*/ 158 w 179"/>
              <a:gd name="T17" fmla="*/ 166 h 198"/>
              <a:gd name="T18" fmla="*/ 158 w 179"/>
              <a:gd name="T19" fmla="*/ 157 h 198"/>
              <a:gd name="T20" fmla="*/ 136 w 179"/>
              <a:gd name="T21" fmla="*/ 133 h 198"/>
              <a:gd name="T22" fmla="*/ 125 w 179"/>
              <a:gd name="T23" fmla="*/ 104 h 198"/>
              <a:gd name="T24" fmla="*/ 142 w 179"/>
              <a:gd name="T25" fmla="*/ 85 h 198"/>
              <a:gd name="T26" fmla="*/ 170 w 179"/>
              <a:gd name="T27" fmla="*/ 12 h 198"/>
              <a:gd name="T28" fmla="*/ 117 w 179"/>
              <a:gd name="T29" fmla="*/ 4 h 198"/>
              <a:gd name="T30" fmla="*/ 96 w 179"/>
              <a:gd name="T31" fmla="*/ 2 h 1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79" h="198">
                <a:moveTo>
                  <a:pt x="96" y="2"/>
                </a:moveTo>
                <a:cubicBezTo>
                  <a:pt x="74" y="9"/>
                  <a:pt x="58" y="27"/>
                  <a:pt x="42" y="44"/>
                </a:cubicBezTo>
                <a:cubicBezTo>
                  <a:pt x="35" y="51"/>
                  <a:pt x="27" y="58"/>
                  <a:pt x="22" y="67"/>
                </a:cubicBezTo>
                <a:cubicBezTo>
                  <a:pt x="14" y="79"/>
                  <a:pt x="11" y="94"/>
                  <a:pt x="8" y="108"/>
                </a:cubicBezTo>
                <a:cubicBezTo>
                  <a:pt x="3" y="132"/>
                  <a:pt x="0" y="158"/>
                  <a:pt x="6" y="182"/>
                </a:cubicBezTo>
                <a:cubicBezTo>
                  <a:pt x="7" y="183"/>
                  <a:pt x="7" y="185"/>
                  <a:pt x="8" y="186"/>
                </a:cubicBezTo>
                <a:cubicBezTo>
                  <a:pt x="10" y="188"/>
                  <a:pt x="12" y="188"/>
                  <a:pt x="13" y="189"/>
                </a:cubicBezTo>
                <a:cubicBezTo>
                  <a:pt x="60" y="198"/>
                  <a:pt x="111" y="192"/>
                  <a:pt x="153" y="170"/>
                </a:cubicBezTo>
                <a:cubicBezTo>
                  <a:pt x="155" y="169"/>
                  <a:pt x="157" y="168"/>
                  <a:pt x="158" y="166"/>
                </a:cubicBezTo>
                <a:cubicBezTo>
                  <a:pt x="160" y="164"/>
                  <a:pt x="159" y="160"/>
                  <a:pt x="158" y="157"/>
                </a:cubicBezTo>
                <a:cubicBezTo>
                  <a:pt x="153" y="148"/>
                  <a:pt x="143" y="141"/>
                  <a:pt x="136" y="133"/>
                </a:cubicBezTo>
                <a:cubicBezTo>
                  <a:pt x="128" y="125"/>
                  <a:pt x="122" y="114"/>
                  <a:pt x="125" y="104"/>
                </a:cubicBezTo>
                <a:cubicBezTo>
                  <a:pt x="128" y="96"/>
                  <a:pt x="136" y="91"/>
                  <a:pt x="142" y="85"/>
                </a:cubicBezTo>
                <a:cubicBezTo>
                  <a:pt x="163" y="68"/>
                  <a:pt x="179" y="37"/>
                  <a:pt x="170" y="12"/>
                </a:cubicBezTo>
                <a:cubicBezTo>
                  <a:pt x="169" y="10"/>
                  <a:pt x="126" y="5"/>
                  <a:pt x="117" y="4"/>
                </a:cubicBezTo>
                <a:cubicBezTo>
                  <a:pt x="108" y="2"/>
                  <a:pt x="106" y="0"/>
                  <a:pt x="96" y="2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0" name="Freeform 101">
            <a:extLst>
              <a:ext uri="{FF2B5EF4-FFF2-40B4-BE49-F238E27FC236}">
                <a16:creationId xmlns:a16="http://schemas.microsoft.com/office/drawing/2014/main" xmlns="" id="{9D480750-B368-470D-ABCE-E15EDC13D8F2}"/>
              </a:ext>
            </a:extLst>
          </p:cNvPr>
          <p:cNvSpPr>
            <a:spLocks/>
          </p:cNvSpPr>
          <p:nvPr/>
        </p:nvSpPr>
        <p:spPr bwMode="auto">
          <a:xfrm>
            <a:off x="4859743" y="3805114"/>
            <a:ext cx="366835" cy="448749"/>
          </a:xfrm>
          <a:custGeom>
            <a:avLst/>
            <a:gdLst>
              <a:gd name="T0" fmla="*/ 64 w 64"/>
              <a:gd name="T1" fmla="*/ 13 h 78"/>
              <a:gd name="T2" fmla="*/ 60 w 64"/>
              <a:gd name="T3" fmla="*/ 46 h 78"/>
              <a:gd name="T4" fmla="*/ 41 w 64"/>
              <a:gd name="T5" fmla="*/ 72 h 78"/>
              <a:gd name="T6" fmla="*/ 32 w 64"/>
              <a:gd name="T7" fmla="*/ 76 h 78"/>
              <a:gd name="T8" fmla="*/ 6 w 64"/>
              <a:gd name="T9" fmla="*/ 62 h 78"/>
              <a:gd name="T10" fmla="*/ 2 w 64"/>
              <a:gd name="T11" fmla="*/ 30 h 78"/>
              <a:gd name="T12" fmla="*/ 8 w 64"/>
              <a:gd name="T13" fmla="*/ 14 h 78"/>
              <a:gd name="T14" fmla="*/ 21 w 64"/>
              <a:gd name="T15" fmla="*/ 3 h 78"/>
              <a:gd name="T16" fmla="*/ 49 w 64"/>
              <a:gd name="T17" fmla="*/ 7 h 78"/>
              <a:gd name="T18" fmla="*/ 59 w 64"/>
              <a:gd name="T19" fmla="*/ 11 h 78"/>
              <a:gd name="T20" fmla="*/ 63 w 64"/>
              <a:gd name="T21" fmla="*/ 16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4" h="78">
                <a:moveTo>
                  <a:pt x="64" y="13"/>
                </a:moveTo>
                <a:cubicBezTo>
                  <a:pt x="64" y="24"/>
                  <a:pt x="63" y="35"/>
                  <a:pt x="60" y="46"/>
                </a:cubicBezTo>
                <a:cubicBezTo>
                  <a:pt x="57" y="56"/>
                  <a:pt x="51" y="66"/>
                  <a:pt x="41" y="72"/>
                </a:cubicBezTo>
                <a:cubicBezTo>
                  <a:pt x="39" y="74"/>
                  <a:pt x="35" y="75"/>
                  <a:pt x="32" y="76"/>
                </a:cubicBezTo>
                <a:cubicBezTo>
                  <a:pt x="22" y="78"/>
                  <a:pt x="11" y="71"/>
                  <a:pt x="6" y="62"/>
                </a:cubicBezTo>
                <a:cubicBezTo>
                  <a:pt x="0" y="52"/>
                  <a:pt x="0" y="41"/>
                  <a:pt x="2" y="30"/>
                </a:cubicBezTo>
                <a:cubicBezTo>
                  <a:pt x="3" y="25"/>
                  <a:pt x="5" y="19"/>
                  <a:pt x="8" y="14"/>
                </a:cubicBezTo>
                <a:cubicBezTo>
                  <a:pt x="11" y="9"/>
                  <a:pt x="15" y="5"/>
                  <a:pt x="21" y="3"/>
                </a:cubicBezTo>
                <a:cubicBezTo>
                  <a:pt x="30" y="0"/>
                  <a:pt x="40" y="4"/>
                  <a:pt x="49" y="7"/>
                </a:cubicBezTo>
                <a:cubicBezTo>
                  <a:pt x="52" y="9"/>
                  <a:pt x="55" y="10"/>
                  <a:pt x="59" y="11"/>
                </a:cubicBezTo>
                <a:cubicBezTo>
                  <a:pt x="61" y="12"/>
                  <a:pt x="63" y="14"/>
                  <a:pt x="63" y="16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1" name="Freeform 102">
            <a:extLst>
              <a:ext uri="{FF2B5EF4-FFF2-40B4-BE49-F238E27FC236}">
                <a16:creationId xmlns:a16="http://schemas.microsoft.com/office/drawing/2014/main" xmlns="" id="{77B9AFC7-6D22-4525-959C-7D8215E78F5F}"/>
              </a:ext>
            </a:extLst>
          </p:cNvPr>
          <p:cNvSpPr>
            <a:spLocks/>
          </p:cNvSpPr>
          <p:nvPr/>
        </p:nvSpPr>
        <p:spPr bwMode="auto">
          <a:xfrm>
            <a:off x="4720845" y="4248521"/>
            <a:ext cx="420257" cy="160268"/>
          </a:xfrm>
          <a:custGeom>
            <a:avLst/>
            <a:gdLst>
              <a:gd name="T0" fmla="*/ 42 w 73"/>
              <a:gd name="T1" fmla="*/ 26 h 28"/>
              <a:gd name="T2" fmla="*/ 62 w 73"/>
              <a:gd name="T3" fmla="*/ 25 h 28"/>
              <a:gd name="T4" fmla="*/ 73 w 73"/>
              <a:gd name="T5" fmla="*/ 15 h 28"/>
              <a:gd name="T6" fmla="*/ 1 w 73"/>
              <a:gd name="T7" fmla="*/ 7 h 28"/>
              <a:gd name="T8" fmla="*/ 0 w 73"/>
              <a:gd name="T9" fmla="*/ 7 h 28"/>
              <a:gd name="T10" fmla="*/ 42 w 73"/>
              <a:gd name="T11" fmla="*/ 26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3" h="28">
                <a:moveTo>
                  <a:pt x="42" y="26"/>
                </a:moveTo>
                <a:cubicBezTo>
                  <a:pt x="49" y="27"/>
                  <a:pt x="56" y="28"/>
                  <a:pt x="62" y="25"/>
                </a:cubicBezTo>
                <a:cubicBezTo>
                  <a:pt x="68" y="23"/>
                  <a:pt x="71" y="20"/>
                  <a:pt x="73" y="15"/>
                </a:cubicBezTo>
                <a:cubicBezTo>
                  <a:pt x="51" y="3"/>
                  <a:pt x="25" y="0"/>
                  <a:pt x="1" y="7"/>
                </a:cubicBezTo>
                <a:cubicBezTo>
                  <a:pt x="1" y="7"/>
                  <a:pt x="1" y="7"/>
                  <a:pt x="0" y="7"/>
                </a:cubicBezTo>
                <a:cubicBezTo>
                  <a:pt x="14" y="15"/>
                  <a:pt x="25" y="24"/>
                  <a:pt x="42" y="26"/>
                </a:cubicBezTo>
                <a:close/>
              </a:path>
            </a:pathLst>
          </a:custGeom>
          <a:solidFill>
            <a:srgbClr val="FFAD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2" name="Freeform 103">
            <a:extLst>
              <a:ext uri="{FF2B5EF4-FFF2-40B4-BE49-F238E27FC236}">
                <a16:creationId xmlns:a16="http://schemas.microsoft.com/office/drawing/2014/main" xmlns="" id="{3EE4FBE0-D712-428D-B8D2-5A1E21F943CD}"/>
              </a:ext>
            </a:extLst>
          </p:cNvPr>
          <p:cNvSpPr>
            <a:spLocks/>
          </p:cNvSpPr>
          <p:nvPr/>
        </p:nvSpPr>
        <p:spPr bwMode="auto">
          <a:xfrm>
            <a:off x="5422461" y="4759597"/>
            <a:ext cx="687370" cy="300948"/>
          </a:xfrm>
          <a:custGeom>
            <a:avLst/>
            <a:gdLst>
              <a:gd name="T0" fmla="*/ 16 w 120"/>
              <a:gd name="T1" fmla="*/ 0 h 52"/>
              <a:gd name="T2" fmla="*/ 5 w 120"/>
              <a:gd name="T3" fmla="*/ 9 h 52"/>
              <a:gd name="T4" fmla="*/ 0 w 120"/>
              <a:gd name="T5" fmla="*/ 25 h 52"/>
              <a:gd name="T6" fmla="*/ 8 w 120"/>
              <a:gd name="T7" fmla="*/ 30 h 52"/>
              <a:gd name="T8" fmla="*/ 103 w 120"/>
              <a:gd name="T9" fmla="*/ 52 h 52"/>
              <a:gd name="T10" fmla="*/ 113 w 120"/>
              <a:gd name="T11" fmla="*/ 52 h 52"/>
              <a:gd name="T12" fmla="*/ 120 w 120"/>
              <a:gd name="T13" fmla="*/ 45 h 52"/>
              <a:gd name="T14" fmla="*/ 16 w 120"/>
              <a:gd name="T15" fmla="*/ 0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0" h="52">
                <a:moveTo>
                  <a:pt x="16" y="0"/>
                </a:moveTo>
                <a:cubicBezTo>
                  <a:pt x="12" y="2"/>
                  <a:pt x="8" y="4"/>
                  <a:pt x="5" y="9"/>
                </a:cubicBezTo>
                <a:cubicBezTo>
                  <a:pt x="2" y="14"/>
                  <a:pt x="1" y="20"/>
                  <a:pt x="0" y="25"/>
                </a:cubicBezTo>
                <a:cubicBezTo>
                  <a:pt x="2" y="27"/>
                  <a:pt x="5" y="28"/>
                  <a:pt x="8" y="30"/>
                </a:cubicBezTo>
                <a:cubicBezTo>
                  <a:pt x="38" y="43"/>
                  <a:pt x="70" y="47"/>
                  <a:pt x="103" y="52"/>
                </a:cubicBezTo>
                <a:cubicBezTo>
                  <a:pt x="106" y="52"/>
                  <a:pt x="110" y="52"/>
                  <a:pt x="113" y="52"/>
                </a:cubicBezTo>
                <a:cubicBezTo>
                  <a:pt x="116" y="51"/>
                  <a:pt x="119" y="48"/>
                  <a:pt x="120" y="45"/>
                </a:cubicBezTo>
                <a:cubicBezTo>
                  <a:pt x="87" y="26"/>
                  <a:pt x="52" y="11"/>
                  <a:pt x="16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3" name="Freeform 104">
            <a:extLst>
              <a:ext uri="{FF2B5EF4-FFF2-40B4-BE49-F238E27FC236}">
                <a16:creationId xmlns:a16="http://schemas.microsoft.com/office/drawing/2014/main" xmlns="" id="{5D86C69A-DDC0-440E-ABF9-4E1DAFCA94DA}"/>
              </a:ext>
            </a:extLst>
          </p:cNvPr>
          <p:cNvSpPr>
            <a:spLocks/>
          </p:cNvSpPr>
          <p:nvPr/>
        </p:nvSpPr>
        <p:spPr bwMode="auto">
          <a:xfrm>
            <a:off x="3997860" y="4893153"/>
            <a:ext cx="666001" cy="183418"/>
          </a:xfrm>
          <a:custGeom>
            <a:avLst/>
            <a:gdLst>
              <a:gd name="T0" fmla="*/ 6 w 116"/>
              <a:gd name="T1" fmla="*/ 25 h 32"/>
              <a:gd name="T2" fmla="*/ 12 w 116"/>
              <a:gd name="T3" fmla="*/ 4 h 32"/>
              <a:gd name="T4" fmla="*/ 37 w 116"/>
              <a:gd name="T5" fmla="*/ 2 h 32"/>
              <a:gd name="T6" fmla="*/ 116 w 116"/>
              <a:gd name="T7" fmla="*/ 1 h 32"/>
              <a:gd name="T8" fmla="*/ 110 w 116"/>
              <a:gd name="T9" fmla="*/ 18 h 32"/>
              <a:gd name="T10" fmla="*/ 20 w 116"/>
              <a:gd name="T11" fmla="*/ 31 h 32"/>
              <a:gd name="T12" fmla="*/ 10 w 116"/>
              <a:gd name="T13" fmla="*/ 30 h 32"/>
              <a:gd name="T14" fmla="*/ 5 w 116"/>
              <a:gd name="T15" fmla="*/ 22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6" h="32">
                <a:moveTo>
                  <a:pt x="6" y="25"/>
                </a:moveTo>
                <a:cubicBezTo>
                  <a:pt x="0" y="20"/>
                  <a:pt x="4" y="8"/>
                  <a:pt x="12" y="4"/>
                </a:cubicBezTo>
                <a:cubicBezTo>
                  <a:pt x="19" y="0"/>
                  <a:pt x="28" y="1"/>
                  <a:pt x="37" y="2"/>
                </a:cubicBezTo>
                <a:cubicBezTo>
                  <a:pt x="63" y="4"/>
                  <a:pt x="89" y="3"/>
                  <a:pt x="116" y="1"/>
                </a:cubicBezTo>
                <a:cubicBezTo>
                  <a:pt x="114" y="7"/>
                  <a:pt x="112" y="13"/>
                  <a:pt x="110" y="18"/>
                </a:cubicBezTo>
                <a:cubicBezTo>
                  <a:pt x="80" y="24"/>
                  <a:pt x="50" y="28"/>
                  <a:pt x="20" y="31"/>
                </a:cubicBezTo>
                <a:cubicBezTo>
                  <a:pt x="17" y="31"/>
                  <a:pt x="13" y="32"/>
                  <a:pt x="10" y="30"/>
                </a:cubicBezTo>
                <a:cubicBezTo>
                  <a:pt x="7" y="29"/>
                  <a:pt x="4" y="25"/>
                  <a:pt x="5" y="22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4" name="Freeform 105">
            <a:extLst>
              <a:ext uri="{FF2B5EF4-FFF2-40B4-BE49-F238E27FC236}">
                <a16:creationId xmlns:a16="http://schemas.microsoft.com/office/drawing/2014/main" xmlns="" id="{F96C2EEE-9246-40DF-AFC5-56BAC89F311A}"/>
              </a:ext>
            </a:extLst>
          </p:cNvPr>
          <p:cNvSpPr>
            <a:spLocks/>
          </p:cNvSpPr>
          <p:nvPr/>
        </p:nvSpPr>
        <p:spPr bwMode="auto">
          <a:xfrm>
            <a:off x="6063531" y="5014244"/>
            <a:ext cx="276017" cy="149583"/>
          </a:xfrm>
          <a:custGeom>
            <a:avLst/>
            <a:gdLst>
              <a:gd name="T0" fmla="*/ 7 w 48"/>
              <a:gd name="T1" fmla="*/ 0 h 26"/>
              <a:gd name="T2" fmla="*/ 14 w 48"/>
              <a:gd name="T3" fmla="*/ 1 h 26"/>
              <a:gd name="T4" fmla="*/ 29 w 48"/>
              <a:gd name="T5" fmla="*/ 9 h 26"/>
              <a:gd name="T6" fmla="*/ 36 w 48"/>
              <a:gd name="T7" fmla="*/ 14 h 26"/>
              <a:gd name="T8" fmla="*/ 48 w 48"/>
              <a:gd name="T9" fmla="*/ 24 h 26"/>
              <a:gd name="T10" fmla="*/ 42 w 48"/>
              <a:gd name="T11" fmla="*/ 26 h 26"/>
              <a:gd name="T12" fmla="*/ 36 w 48"/>
              <a:gd name="T13" fmla="*/ 24 h 26"/>
              <a:gd name="T14" fmla="*/ 0 w 48"/>
              <a:gd name="T15" fmla="*/ 4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8" h="26">
                <a:moveTo>
                  <a:pt x="7" y="0"/>
                </a:moveTo>
                <a:cubicBezTo>
                  <a:pt x="9" y="0"/>
                  <a:pt x="12" y="1"/>
                  <a:pt x="14" y="1"/>
                </a:cubicBezTo>
                <a:cubicBezTo>
                  <a:pt x="19" y="3"/>
                  <a:pt x="25" y="5"/>
                  <a:pt x="29" y="9"/>
                </a:cubicBezTo>
                <a:cubicBezTo>
                  <a:pt x="32" y="10"/>
                  <a:pt x="34" y="12"/>
                  <a:pt x="36" y="14"/>
                </a:cubicBezTo>
                <a:cubicBezTo>
                  <a:pt x="40" y="18"/>
                  <a:pt x="44" y="21"/>
                  <a:pt x="48" y="24"/>
                </a:cubicBezTo>
                <a:cubicBezTo>
                  <a:pt x="47" y="26"/>
                  <a:pt x="44" y="26"/>
                  <a:pt x="42" y="26"/>
                </a:cubicBezTo>
                <a:cubicBezTo>
                  <a:pt x="40" y="26"/>
                  <a:pt x="38" y="25"/>
                  <a:pt x="36" y="24"/>
                </a:cubicBezTo>
                <a:cubicBezTo>
                  <a:pt x="23" y="18"/>
                  <a:pt x="12" y="11"/>
                  <a:pt x="0" y="4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5" name="Freeform 106">
            <a:extLst>
              <a:ext uri="{FF2B5EF4-FFF2-40B4-BE49-F238E27FC236}">
                <a16:creationId xmlns:a16="http://schemas.microsoft.com/office/drawing/2014/main" xmlns="" id="{D7A319F5-080C-4B21-B268-79B5E9319E93}"/>
              </a:ext>
            </a:extLst>
          </p:cNvPr>
          <p:cNvSpPr>
            <a:spLocks/>
          </p:cNvSpPr>
          <p:nvPr/>
        </p:nvSpPr>
        <p:spPr bwMode="auto">
          <a:xfrm>
            <a:off x="6001205" y="5037394"/>
            <a:ext cx="356150" cy="276017"/>
          </a:xfrm>
          <a:custGeom>
            <a:avLst/>
            <a:gdLst>
              <a:gd name="T0" fmla="*/ 35 w 62"/>
              <a:gd name="T1" fmla="*/ 12 h 48"/>
              <a:gd name="T2" fmla="*/ 53 w 62"/>
              <a:gd name="T3" fmla="*/ 31 h 48"/>
              <a:gd name="T4" fmla="*/ 62 w 62"/>
              <a:gd name="T5" fmla="*/ 43 h 48"/>
              <a:gd name="T6" fmla="*/ 50 w 62"/>
              <a:gd name="T7" fmla="*/ 35 h 48"/>
              <a:gd name="T8" fmla="*/ 33 w 62"/>
              <a:gd name="T9" fmla="*/ 21 h 48"/>
              <a:gd name="T10" fmla="*/ 50 w 62"/>
              <a:gd name="T11" fmla="*/ 42 h 48"/>
              <a:gd name="T12" fmla="*/ 51 w 62"/>
              <a:gd name="T13" fmla="*/ 45 h 48"/>
              <a:gd name="T14" fmla="*/ 48 w 62"/>
              <a:gd name="T15" fmla="*/ 46 h 48"/>
              <a:gd name="T16" fmla="*/ 42 w 62"/>
              <a:gd name="T17" fmla="*/ 41 h 48"/>
              <a:gd name="T18" fmla="*/ 27 w 62"/>
              <a:gd name="T19" fmla="*/ 23 h 48"/>
              <a:gd name="T20" fmla="*/ 39 w 62"/>
              <a:gd name="T21" fmla="*/ 48 h 48"/>
              <a:gd name="T22" fmla="*/ 31 w 62"/>
              <a:gd name="T23" fmla="*/ 42 h 48"/>
              <a:gd name="T24" fmla="*/ 20 w 62"/>
              <a:gd name="T25" fmla="*/ 26 h 48"/>
              <a:gd name="T26" fmla="*/ 25 w 62"/>
              <a:gd name="T27" fmla="*/ 41 h 48"/>
              <a:gd name="T28" fmla="*/ 24 w 62"/>
              <a:gd name="T29" fmla="*/ 44 h 48"/>
              <a:gd name="T30" fmla="*/ 9 w 62"/>
              <a:gd name="T31" fmla="*/ 22 h 48"/>
              <a:gd name="T32" fmla="*/ 3 w 62"/>
              <a:gd name="T33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62" h="48">
                <a:moveTo>
                  <a:pt x="35" y="12"/>
                </a:moveTo>
                <a:cubicBezTo>
                  <a:pt x="40" y="19"/>
                  <a:pt x="46" y="26"/>
                  <a:pt x="53" y="31"/>
                </a:cubicBezTo>
                <a:cubicBezTo>
                  <a:pt x="57" y="34"/>
                  <a:pt x="62" y="38"/>
                  <a:pt x="62" y="43"/>
                </a:cubicBezTo>
                <a:cubicBezTo>
                  <a:pt x="57" y="43"/>
                  <a:pt x="53" y="39"/>
                  <a:pt x="50" y="35"/>
                </a:cubicBezTo>
                <a:cubicBezTo>
                  <a:pt x="45" y="30"/>
                  <a:pt x="39" y="25"/>
                  <a:pt x="33" y="21"/>
                </a:cubicBezTo>
                <a:cubicBezTo>
                  <a:pt x="39" y="28"/>
                  <a:pt x="45" y="35"/>
                  <a:pt x="50" y="42"/>
                </a:cubicBezTo>
                <a:cubicBezTo>
                  <a:pt x="51" y="43"/>
                  <a:pt x="52" y="44"/>
                  <a:pt x="51" y="45"/>
                </a:cubicBezTo>
                <a:cubicBezTo>
                  <a:pt x="51" y="46"/>
                  <a:pt x="49" y="46"/>
                  <a:pt x="48" y="46"/>
                </a:cubicBezTo>
                <a:cubicBezTo>
                  <a:pt x="46" y="45"/>
                  <a:pt x="44" y="43"/>
                  <a:pt x="42" y="41"/>
                </a:cubicBezTo>
                <a:cubicBezTo>
                  <a:pt x="37" y="36"/>
                  <a:pt x="32" y="29"/>
                  <a:pt x="27" y="23"/>
                </a:cubicBezTo>
                <a:cubicBezTo>
                  <a:pt x="31" y="31"/>
                  <a:pt x="35" y="40"/>
                  <a:pt x="39" y="48"/>
                </a:cubicBezTo>
                <a:cubicBezTo>
                  <a:pt x="36" y="48"/>
                  <a:pt x="33" y="45"/>
                  <a:pt x="31" y="42"/>
                </a:cubicBezTo>
                <a:cubicBezTo>
                  <a:pt x="28" y="37"/>
                  <a:pt x="24" y="32"/>
                  <a:pt x="20" y="26"/>
                </a:cubicBezTo>
                <a:cubicBezTo>
                  <a:pt x="22" y="31"/>
                  <a:pt x="24" y="36"/>
                  <a:pt x="25" y="41"/>
                </a:cubicBezTo>
                <a:cubicBezTo>
                  <a:pt x="26" y="42"/>
                  <a:pt x="25" y="44"/>
                  <a:pt x="24" y="44"/>
                </a:cubicBezTo>
                <a:cubicBezTo>
                  <a:pt x="19" y="37"/>
                  <a:pt x="14" y="29"/>
                  <a:pt x="9" y="22"/>
                </a:cubicBezTo>
                <a:cubicBezTo>
                  <a:pt x="5" y="15"/>
                  <a:pt x="0" y="7"/>
                  <a:pt x="3" y="0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6" name="Freeform 107">
            <a:extLst>
              <a:ext uri="{FF2B5EF4-FFF2-40B4-BE49-F238E27FC236}">
                <a16:creationId xmlns:a16="http://schemas.microsoft.com/office/drawing/2014/main" xmlns="" id="{BF5514C9-2ACB-493E-ACEF-13BBAF4EB7F2}"/>
              </a:ext>
            </a:extLst>
          </p:cNvPr>
          <p:cNvSpPr>
            <a:spLocks/>
          </p:cNvSpPr>
          <p:nvPr/>
        </p:nvSpPr>
        <p:spPr bwMode="auto">
          <a:xfrm>
            <a:off x="5983397" y="4978629"/>
            <a:ext cx="224375" cy="138899"/>
          </a:xfrm>
          <a:custGeom>
            <a:avLst/>
            <a:gdLst>
              <a:gd name="T0" fmla="*/ 110 w 126"/>
              <a:gd name="T1" fmla="*/ 78 h 78"/>
              <a:gd name="T2" fmla="*/ 126 w 126"/>
              <a:gd name="T3" fmla="*/ 62 h 78"/>
              <a:gd name="T4" fmla="*/ 0 w 126"/>
              <a:gd name="T5" fmla="*/ 0 h 78"/>
              <a:gd name="T6" fmla="*/ 45 w 126"/>
              <a:gd name="T7" fmla="*/ 68 h 78"/>
              <a:gd name="T8" fmla="*/ 110 w 126"/>
              <a:gd name="T9" fmla="*/ 78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6" h="78">
                <a:moveTo>
                  <a:pt x="110" y="78"/>
                </a:moveTo>
                <a:lnTo>
                  <a:pt x="126" y="62"/>
                </a:lnTo>
                <a:lnTo>
                  <a:pt x="0" y="0"/>
                </a:lnTo>
                <a:lnTo>
                  <a:pt x="45" y="68"/>
                </a:lnTo>
                <a:lnTo>
                  <a:pt x="110" y="78"/>
                </a:ln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7" name="Line 108">
            <a:extLst>
              <a:ext uri="{FF2B5EF4-FFF2-40B4-BE49-F238E27FC236}">
                <a16:creationId xmlns:a16="http://schemas.microsoft.com/office/drawing/2014/main" xmlns="" id="{0CE3E56D-4CE0-43C1-A127-4EDC43FB2A9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39877" y="4529879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8" name="Line 109">
            <a:extLst>
              <a:ext uri="{FF2B5EF4-FFF2-40B4-BE49-F238E27FC236}">
                <a16:creationId xmlns:a16="http://schemas.microsoft.com/office/drawing/2014/main" xmlns="" id="{3AE94A39-7813-48F9-B79F-D3755DF1BAB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39877" y="4529879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0" name="Freeform 111">
            <a:extLst>
              <a:ext uri="{FF2B5EF4-FFF2-40B4-BE49-F238E27FC236}">
                <a16:creationId xmlns:a16="http://schemas.microsoft.com/office/drawing/2014/main" xmlns="" id="{448C76E5-D49B-4DEA-A549-F7B20E8A6BCC}"/>
              </a:ext>
            </a:extLst>
          </p:cNvPr>
          <p:cNvSpPr>
            <a:spLocks/>
          </p:cNvSpPr>
          <p:nvPr/>
        </p:nvSpPr>
        <p:spPr bwMode="auto">
          <a:xfrm>
            <a:off x="4004983" y="4264548"/>
            <a:ext cx="762162" cy="812023"/>
          </a:xfrm>
          <a:custGeom>
            <a:avLst/>
            <a:gdLst>
              <a:gd name="T0" fmla="*/ 130 w 133"/>
              <a:gd name="T1" fmla="*/ 3 h 141"/>
              <a:gd name="T2" fmla="*/ 48 w 133"/>
              <a:gd name="T3" fmla="*/ 51 h 141"/>
              <a:gd name="T4" fmla="*/ 2 w 133"/>
              <a:gd name="T5" fmla="*/ 129 h 141"/>
              <a:gd name="T6" fmla="*/ 16 w 133"/>
              <a:gd name="T7" fmla="*/ 141 h 141"/>
              <a:gd name="T8" fmla="*/ 109 w 133"/>
              <a:gd name="T9" fmla="*/ 49 h 141"/>
              <a:gd name="T10" fmla="*/ 130 w 133"/>
              <a:gd name="T11" fmla="*/ 3 h 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3" h="141">
                <a:moveTo>
                  <a:pt x="130" y="3"/>
                </a:moveTo>
                <a:cubicBezTo>
                  <a:pt x="129" y="0"/>
                  <a:pt x="90" y="5"/>
                  <a:pt x="48" y="51"/>
                </a:cubicBezTo>
                <a:cubicBezTo>
                  <a:pt x="5" y="96"/>
                  <a:pt x="0" y="122"/>
                  <a:pt x="2" y="129"/>
                </a:cubicBezTo>
                <a:cubicBezTo>
                  <a:pt x="3" y="137"/>
                  <a:pt x="5" y="141"/>
                  <a:pt x="16" y="141"/>
                </a:cubicBezTo>
                <a:cubicBezTo>
                  <a:pt x="28" y="141"/>
                  <a:pt x="109" y="49"/>
                  <a:pt x="109" y="49"/>
                </a:cubicBezTo>
                <a:cubicBezTo>
                  <a:pt x="109" y="49"/>
                  <a:pt x="133" y="34"/>
                  <a:pt x="130" y="3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Freeform 112">
            <a:extLst>
              <a:ext uri="{FF2B5EF4-FFF2-40B4-BE49-F238E27FC236}">
                <a16:creationId xmlns:a16="http://schemas.microsoft.com/office/drawing/2014/main" xmlns="" id="{FFFDE6EE-9A07-467A-BDAF-4EE1D6E5190D}"/>
              </a:ext>
            </a:extLst>
          </p:cNvPr>
          <p:cNvSpPr>
            <a:spLocks/>
          </p:cNvSpPr>
          <p:nvPr/>
        </p:nvSpPr>
        <p:spPr bwMode="auto">
          <a:xfrm>
            <a:off x="4366475" y="4212906"/>
            <a:ext cx="452311" cy="461215"/>
          </a:xfrm>
          <a:custGeom>
            <a:avLst/>
            <a:gdLst>
              <a:gd name="T0" fmla="*/ 1 w 79"/>
              <a:gd name="T1" fmla="*/ 41 h 80"/>
              <a:gd name="T2" fmla="*/ 34 w 79"/>
              <a:gd name="T3" fmla="*/ 80 h 80"/>
              <a:gd name="T4" fmla="*/ 70 w 79"/>
              <a:gd name="T5" fmla="*/ 14 h 80"/>
              <a:gd name="T6" fmla="*/ 1 w 79"/>
              <a:gd name="T7" fmla="*/ 41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9" h="80">
                <a:moveTo>
                  <a:pt x="1" y="41"/>
                </a:moveTo>
                <a:cubicBezTo>
                  <a:pt x="0" y="42"/>
                  <a:pt x="34" y="80"/>
                  <a:pt x="34" y="80"/>
                </a:cubicBezTo>
                <a:cubicBezTo>
                  <a:pt x="34" y="80"/>
                  <a:pt x="79" y="29"/>
                  <a:pt x="70" y="14"/>
                </a:cubicBezTo>
                <a:cubicBezTo>
                  <a:pt x="61" y="0"/>
                  <a:pt x="14" y="32"/>
                  <a:pt x="1" y="41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2" name="Freeform 113">
            <a:extLst>
              <a:ext uri="{FF2B5EF4-FFF2-40B4-BE49-F238E27FC236}">
                <a16:creationId xmlns:a16="http://schemas.microsoft.com/office/drawing/2014/main" xmlns="" id="{5500D433-5CCB-4491-961B-ED21DB645A15}"/>
              </a:ext>
            </a:extLst>
          </p:cNvPr>
          <p:cNvSpPr>
            <a:spLocks/>
          </p:cNvSpPr>
          <p:nvPr/>
        </p:nvSpPr>
        <p:spPr bwMode="auto">
          <a:xfrm>
            <a:off x="4831251" y="4109622"/>
            <a:ext cx="199444" cy="258209"/>
          </a:xfrm>
          <a:custGeom>
            <a:avLst/>
            <a:gdLst>
              <a:gd name="T0" fmla="*/ 0 w 35"/>
              <a:gd name="T1" fmla="*/ 34 h 45"/>
              <a:gd name="T2" fmla="*/ 20 w 35"/>
              <a:gd name="T3" fmla="*/ 0 h 45"/>
              <a:gd name="T4" fmla="*/ 35 w 35"/>
              <a:gd name="T5" fmla="*/ 11 h 45"/>
              <a:gd name="T6" fmla="*/ 27 w 35"/>
              <a:gd name="T7" fmla="*/ 45 h 45"/>
              <a:gd name="T8" fmla="*/ 0 w 35"/>
              <a:gd name="T9" fmla="*/ 34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" h="45">
                <a:moveTo>
                  <a:pt x="0" y="34"/>
                </a:moveTo>
                <a:cubicBezTo>
                  <a:pt x="2" y="31"/>
                  <a:pt x="20" y="0"/>
                  <a:pt x="20" y="0"/>
                </a:cubicBezTo>
                <a:cubicBezTo>
                  <a:pt x="35" y="11"/>
                  <a:pt x="35" y="11"/>
                  <a:pt x="35" y="11"/>
                </a:cubicBezTo>
                <a:cubicBezTo>
                  <a:pt x="27" y="45"/>
                  <a:pt x="27" y="45"/>
                  <a:pt x="27" y="45"/>
                </a:cubicBezTo>
                <a:lnTo>
                  <a:pt x="0" y="3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" name="Freeform 114">
            <a:extLst>
              <a:ext uri="{FF2B5EF4-FFF2-40B4-BE49-F238E27FC236}">
                <a16:creationId xmlns:a16="http://schemas.microsoft.com/office/drawing/2014/main" xmlns="" id="{82894E05-1C38-4C08-911B-5C8BEA5EEB7C}"/>
              </a:ext>
            </a:extLst>
          </p:cNvPr>
          <p:cNvSpPr>
            <a:spLocks/>
          </p:cNvSpPr>
          <p:nvPr/>
        </p:nvSpPr>
        <p:spPr bwMode="auto">
          <a:xfrm>
            <a:off x="4635369" y="4259205"/>
            <a:ext cx="573402" cy="270674"/>
          </a:xfrm>
          <a:custGeom>
            <a:avLst/>
            <a:gdLst>
              <a:gd name="T0" fmla="*/ 37 w 100"/>
              <a:gd name="T1" fmla="*/ 1 h 47"/>
              <a:gd name="T2" fmla="*/ 56 w 100"/>
              <a:gd name="T3" fmla="*/ 14 h 47"/>
              <a:gd name="T4" fmla="*/ 64 w 100"/>
              <a:gd name="T5" fmla="*/ 4 h 47"/>
              <a:gd name="T6" fmla="*/ 91 w 100"/>
              <a:gd name="T7" fmla="*/ 15 h 47"/>
              <a:gd name="T8" fmla="*/ 83 w 100"/>
              <a:gd name="T9" fmla="*/ 41 h 47"/>
              <a:gd name="T10" fmla="*/ 43 w 100"/>
              <a:gd name="T11" fmla="*/ 47 h 47"/>
              <a:gd name="T12" fmla="*/ 13 w 100"/>
              <a:gd name="T13" fmla="*/ 39 h 47"/>
              <a:gd name="T14" fmla="*/ 0 w 100"/>
              <a:gd name="T15" fmla="*/ 7 h 47"/>
              <a:gd name="T16" fmla="*/ 37 w 100"/>
              <a:gd name="T17" fmla="*/ 1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0" h="47">
                <a:moveTo>
                  <a:pt x="37" y="1"/>
                </a:moveTo>
                <a:cubicBezTo>
                  <a:pt x="37" y="1"/>
                  <a:pt x="42" y="13"/>
                  <a:pt x="56" y="14"/>
                </a:cubicBezTo>
                <a:cubicBezTo>
                  <a:pt x="69" y="15"/>
                  <a:pt x="64" y="4"/>
                  <a:pt x="64" y="4"/>
                </a:cubicBezTo>
                <a:cubicBezTo>
                  <a:pt x="64" y="4"/>
                  <a:pt x="82" y="7"/>
                  <a:pt x="91" y="15"/>
                </a:cubicBezTo>
                <a:cubicBezTo>
                  <a:pt x="100" y="22"/>
                  <a:pt x="83" y="41"/>
                  <a:pt x="83" y="41"/>
                </a:cubicBezTo>
                <a:cubicBezTo>
                  <a:pt x="43" y="47"/>
                  <a:pt x="43" y="47"/>
                  <a:pt x="43" y="47"/>
                </a:cubicBezTo>
                <a:cubicBezTo>
                  <a:pt x="13" y="39"/>
                  <a:pt x="13" y="39"/>
                  <a:pt x="13" y="39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23" y="0"/>
                  <a:pt x="37" y="1"/>
                </a:cubicBezTo>
                <a:close/>
              </a:path>
            </a:pathLst>
          </a:custGeom>
          <a:solidFill>
            <a:srgbClr val="513A4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4" name="Freeform 115">
            <a:extLst>
              <a:ext uri="{FF2B5EF4-FFF2-40B4-BE49-F238E27FC236}">
                <a16:creationId xmlns:a16="http://schemas.microsoft.com/office/drawing/2014/main" xmlns="" id="{9F78FA1B-0204-4666-AB59-1799F34DDD87}"/>
              </a:ext>
            </a:extLst>
          </p:cNvPr>
          <p:cNvSpPr>
            <a:spLocks/>
          </p:cNvSpPr>
          <p:nvPr/>
        </p:nvSpPr>
        <p:spPr bwMode="auto">
          <a:xfrm>
            <a:off x="4542770" y="4823704"/>
            <a:ext cx="195883" cy="172733"/>
          </a:xfrm>
          <a:custGeom>
            <a:avLst/>
            <a:gdLst>
              <a:gd name="T0" fmla="*/ 0 w 34"/>
              <a:gd name="T1" fmla="*/ 30 h 30"/>
              <a:gd name="T2" fmla="*/ 24 w 34"/>
              <a:gd name="T3" fmla="*/ 30 h 30"/>
              <a:gd name="T4" fmla="*/ 27 w 34"/>
              <a:gd name="T5" fmla="*/ 16 h 30"/>
              <a:gd name="T6" fmla="*/ 22 w 34"/>
              <a:gd name="T7" fmla="*/ 13 h 30"/>
              <a:gd name="T8" fmla="*/ 29 w 34"/>
              <a:gd name="T9" fmla="*/ 12 h 30"/>
              <a:gd name="T10" fmla="*/ 33 w 34"/>
              <a:gd name="T11" fmla="*/ 0 h 30"/>
              <a:gd name="T12" fmla="*/ 21 w 34"/>
              <a:gd name="T13" fmla="*/ 4 h 30"/>
              <a:gd name="T14" fmla="*/ 20 w 34"/>
              <a:gd name="T15" fmla="*/ 4 h 30"/>
              <a:gd name="T16" fmla="*/ 19 w 34"/>
              <a:gd name="T17" fmla="*/ 5 h 30"/>
              <a:gd name="T18" fmla="*/ 14 w 34"/>
              <a:gd name="T19" fmla="*/ 15 h 30"/>
              <a:gd name="T20" fmla="*/ 13 w 34"/>
              <a:gd name="T21" fmla="*/ 16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4" h="30">
                <a:moveTo>
                  <a:pt x="0" y="30"/>
                </a:moveTo>
                <a:cubicBezTo>
                  <a:pt x="24" y="30"/>
                  <a:pt x="24" y="30"/>
                  <a:pt x="24" y="30"/>
                </a:cubicBezTo>
                <a:cubicBezTo>
                  <a:pt x="27" y="16"/>
                  <a:pt x="27" y="16"/>
                  <a:pt x="27" y="16"/>
                </a:cubicBezTo>
                <a:cubicBezTo>
                  <a:pt x="22" y="13"/>
                  <a:pt x="22" y="13"/>
                  <a:pt x="22" y="13"/>
                </a:cubicBezTo>
                <a:cubicBezTo>
                  <a:pt x="25" y="13"/>
                  <a:pt x="27" y="14"/>
                  <a:pt x="29" y="12"/>
                </a:cubicBezTo>
                <a:cubicBezTo>
                  <a:pt x="32" y="10"/>
                  <a:pt x="34" y="5"/>
                  <a:pt x="33" y="0"/>
                </a:cubicBezTo>
                <a:cubicBezTo>
                  <a:pt x="30" y="2"/>
                  <a:pt x="25" y="3"/>
                  <a:pt x="21" y="4"/>
                </a:cubicBezTo>
                <a:cubicBezTo>
                  <a:pt x="21" y="4"/>
                  <a:pt x="20" y="4"/>
                  <a:pt x="20" y="4"/>
                </a:cubicBezTo>
                <a:cubicBezTo>
                  <a:pt x="20" y="4"/>
                  <a:pt x="19" y="5"/>
                  <a:pt x="19" y="5"/>
                </a:cubicBezTo>
                <a:cubicBezTo>
                  <a:pt x="18" y="8"/>
                  <a:pt x="16" y="11"/>
                  <a:pt x="14" y="15"/>
                </a:cubicBezTo>
                <a:cubicBezTo>
                  <a:pt x="14" y="15"/>
                  <a:pt x="14" y="16"/>
                  <a:pt x="13" y="16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Freeform 116">
            <a:extLst>
              <a:ext uri="{FF2B5EF4-FFF2-40B4-BE49-F238E27FC236}">
                <a16:creationId xmlns:a16="http://schemas.microsoft.com/office/drawing/2014/main" xmlns="" id="{32A64E86-3026-4068-A748-A83585BC9D27}"/>
              </a:ext>
            </a:extLst>
          </p:cNvPr>
          <p:cNvSpPr>
            <a:spLocks/>
          </p:cNvSpPr>
          <p:nvPr/>
        </p:nvSpPr>
        <p:spPr bwMode="auto">
          <a:xfrm>
            <a:off x="4687010" y="4829046"/>
            <a:ext cx="219033" cy="265333"/>
          </a:xfrm>
          <a:custGeom>
            <a:avLst/>
            <a:gdLst>
              <a:gd name="T0" fmla="*/ 35 w 38"/>
              <a:gd name="T1" fmla="*/ 3 h 46"/>
              <a:gd name="T2" fmla="*/ 11 w 38"/>
              <a:gd name="T3" fmla="*/ 4 h 46"/>
              <a:gd name="T4" fmla="*/ 2 w 38"/>
              <a:gd name="T5" fmla="*/ 22 h 46"/>
              <a:gd name="T6" fmla="*/ 5 w 38"/>
              <a:gd name="T7" fmla="*/ 41 h 46"/>
              <a:gd name="T8" fmla="*/ 22 w 38"/>
              <a:gd name="T9" fmla="*/ 45 h 46"/>
              <a:gd name="T10" fmla="*/ 25 w 38"/>
              <a:gd name="T11" fmla="*/ 42 h 46"/>
              <a:gd name="T12" fmla="*/ 25 w 38"/>
              <a:gd name="T13" fmla="*/ 41 h 46"/>
              <a:gd name="T14" fmla="*/ 21 w 38"/>
              <a:gd name="T15" fmla="*/ 38 h 46"/>
              <a:gd name="T16" fmla="*/ 10 w 38"/>
              <a:gd name="T17" fmla="*/ 37 h 46"/>
              <a:gd name="T18" fmla="*/ 8 w 38"/>
              <a:gd name="T19" fmla="*/ 20 h 46"/>
              <a:gd name="T20" fmla="*/ 19 w 38"/>
              <a:gd name="T21" fmla="*/ 8 h 46"/>
              <a:gd name="T22" fmla="*/ 35 w 38"/>
              <a:gd name="T23" fmla="*/ 7 h 46"/>
              <a:gd name="T24" fmla="*/ 35 w 38"/>
              <a:gd name="T25" fmla="*/ 3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8" h="46">
                <a:moveTo>
                  <a:pt x="35" y="3"/>
                </a:moveTo>
                <a:cubicBezTo>
                  <a:pt x="28" y="2"/>
                  <a:pt x="18" y="0"/>
                  <a:pt x="11" y="4"/>
                </a:cubicBezTo>
                <a:cubicBezTo>
                  <a:pt x="5" y="7"/>
                  <a:pt x="3" y="15"/>
                  <a:pt x="2" y="22"/>
                </a:cubicBezTo>
                <a:cubicBezTo>
                  <a:pt x="1" y="28"/>
                  <a:pt x="0" y="36"/>
                  <a:pt x="5" y="41"/>
                </a:cubicBezTo>
                <a:cubicBezTo>
                  <a:pt x="9" y="45"/>
                  <a:pt x="17" y="46"/>
                  <a:pt x="22" y="45"/>
                </a:cubicBezTo>
                <a:cubicBezTo>
                  <a:pt x="24" y="45"/>
                  <a:pt x="26" y="44"/>
                  <a:pt x="25" y="42"/>
                </a:cubicBezTo>
                <a:cubicBezTo>
                  <a:pt x="25" y="41"/>
                  <a:pt x="25" y="41"/>
                  <a:pt x="25" y="41"/>
                </a:cubicBezTo>
                <a:cubicBezTo>
                  <a:pt x="24" y="39"/>
                  <a:pt x="23" y="38"/>
                  <a:pt x="21" y="38"/>
                </a:cubicBezTo>
                <a:cubicBezTo>
                  <a:pt x="18" y="38"/>
                  <a:pt x="12" y="39"/>
                  <a:pt x="10" y="37"/>
                </a:cubicBezTo>
                <a:cubicBezTo>
                  <a:pt x="6" y="33"/>
                  <a:pt x="7" y="25"/>
                  <a:pt x="8" y="20"/>
                </a:cubicBezTo>
                <a:cubicBezTo>
                  <a:pt x="10" y="14"/>
                  <a:pt x="12" y="9"/>
                  <a:pt x="19" y="8"/>
                </a:cubicBezTo>
                <a:cubicBezTo>
                  <a:pt x="24" y="7"/>
                  <a:pt x="30" y="8"/>
                  <a:pt x="35" y="7"/>
                </a:cubicBezTo>
                <a:cubicBezTo>
                  <a:pt x="37" y="7"/>
                  <a:pt x="38" y="4"/>
                  <a:pt x="35" y="3"/>
                </a:cubicBez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6" name="Freeform 117">
            <a:extLst>
              <a:ext uri="{FF2B5EF4-FFF2-40B4-BE49-F238E27FC236}">
                <a16:creationId xmlns:a16="http://schemas.microsoft.com/office/drawing/2014/main" xmlns="" id="{7649B0B3-6CD7-4D9B-A186-2D226E5A1B8E}"/>
              </a:ext>
            </a:extLst>
          </p:cNvPr>
          <p:cNvSpPr>
            <a:spLocks/>
          </p:cNvSpPr>
          <p:nvPr/>
        </p:nvSpPr>
        <p:spPr bwMode="auto">
          <a:xfrm>
            <a:off x="5319177" y="4725762"/>
            <a:ext cx="165610" cy="224375"/>
          </a:xfrm>
          <a:custGeom>
            <a:avLst/>
            <a:gdLst>
              <a:gd name="T0" fmla="*/ 7 w 29"/>
              <a:gd name="T1" fmla="*/ 25 h 39"/>
              <a:gd name="T2" fmla="*/ 22 w 29"/>
              <a:gd name="T3" fmla="*/ 38 h 39"/>
              <a:gd name="T4" fmla="*/ 24 w 29"/>
              <a:gd name="T5" fmla="*/ 20 h 39"/>
              <a:gd name="T6" fmla="*/ 3 w 29"/>
              <a:gd name="T7" fmla="*/ 9 h 39"/>
              <a:gd name="T8" fmla="*/ 9 w 29"/>
              <a:gd name="T9" fmla="*/ 3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39">
                <a:moveTo>
                  <a:pt x="7" y="25"/>
                </a:moveTo>
                <a:cubicBezTo>
                  <a:pt x="9" y="28"/>
                  <a:pt x="20" y="39"/>
                  <a:pt x="22" y="38"/>
                </a:cubicBezTo>
                <a:cubicBezTo>
                  <a:pt x="24" y="38"/>
                  <a:pt x="29" y="31"/>
                  <a:pt x="24" y="20"/>
                </a:cubicBezTo>
                <a:cubicBezTo>
                  <a:pt x="18" y="8"/>
                  <a:pt x="6" y="0"/>
                  <a:pt x="3" y="9"/>
                </a:cubicBezTo>
                <a:cubicBezTo>
                  <a:pt x="0" y="18"/>
                  <a:pt x="9" y="30"/>
                  <a:pt x="9" y="30"/>
                </a:cubicBezTo>
              </a:path>
            </a:pathLst>
          </a:custGeom>
          <a:solidFill>
            <a:srgbClr val="E058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7" name="Freeform 118">
            <a:extLst>
              <a:ext uri="{FF2B5EF4-FFF2-40B4-BE49-F238E27FC236}">
                <a16:creationId xmlns:a16="http://schemas.microsoft.com/office/drawing/2014/main" xmlns="" id="{D2A6C558-6046-4A2F-91E1-07C14A1FD103}"/>
              </a:ext>
            </a:extLst>
          </p:cNvPr>
          <p:cNvSpPr>
            <a:spLocks/>
          </p:cNvSpPr>
          <p:nvPr/>
        </p:nvSpPr>
        <p:spPr bwMode="auto">
          <a:xfrm>
            <a:off x="5060968" y="4870004"/>
            <a:ext cx="320535" cy="327658"/>
          </a:xfrm>
          <a:custGeom>
            <a:avLst/>
            <a:gdLst>
              <a:gd name="T0" fmla="*/ 0 w 56"/>
              <a:gd name="T1" fmla="*/ 26 h 57"/>
              <a:gd name="T2" fmla="*/ 49 w 56"/>
              <a:gd name="T3" fmla="*/ 0 h 57"/>
              <a:gd name="T4" fmla="*/ 56 w 56"/>
              <a:gd name="T5" fmla="*/ 5 h 57"/>
              <a:gd name="T6" fmla="*/ 31 w 56"/>
              <a:gd name="T7" fmla="*/ 33 h 57"/>
              <a:gd name="T8" fmla="*/ 7 w 56"/>
              <a:gd name="T9" fmla="*/ 57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" h="57">
                <a:moveTo>
                  <a:pt x="0" y="26"/>
                </a:moveTo>
                <a:cubicBezTo>
                  <a:pt x="16" y="18"/>
                  <a:pt x="33" y="9"/>
                  <a:pt x="49" y="0"/>
                </a:cubicBezTo>
                <a:cubicBezTo>
                  <a:pt x="52" y="2"/>
                  <a:pt x="54" y="4"/>
                  <a:pt x="56" y="5"/>
                </a:cubicBezTo>
                <a:cubicBezTo>
                  <a:pt x="48" y="14"/>
                  <a:pt x="39" y="24"/>
                  <a:pt x="31" y="33"/>
                </a:cubicBezTo>
                <a:cubicBezTo>
                  <a:pt x="23" y="41"/>
                  <a:pt x="16" y="49"/>
                  <a:pt x="7" y="57"/>
                </a:cubicBezTo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8" name="Freeform 119">
            <a:extLst>
              <a:ext uri="{FF2B5EF4-FFF2-40B4-BE49-F238E27FC236}">
                <a16:creationId xmlns:a16="http://schemas.microsoft.com/office/drawing/2014/main" xmlns="" id="{D5A42413-377C-4A29-94C2-4803D9FB8442}"/>
              </a:ext>
            </a:extLst>
          </p:cNvPr>
          <p:cNvSpPr>
            <a:spLocks/>
          </p:cNvSpPr>
          <p:nvPr/>
        </p:nvSpPr>
        <p:spPr bwMode="auto">
          <a:xfrm>
            <a:off x="5324519" y="4777404"/>
            <a:ext cx="119311" cy="172733"/>
          </a:xfrm>
          <a:custGeom>
            <a:avLst/>
            <a:gdLst>
              <a:gd name="T0" fmla="*/ 21 w 21"/>
              <a:gd name="T1" fmla="*/ 29 h 30"/>
              <a:gd name="T2" fmla="*/ 2 w 21"/>
              <a:gd name="T3" fmla="*/ 0 h 30"/>
              <a:gd name="T4" fmla="*/ 2 w 21"/>
              <a:gd name="T5" fmla="*/ 18 h 30"/>
              <a:gd name="T6" fmla="*/ 21 w 21"/>
              <a:gd name="T7" fmla="*/ 29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" h="30">
                <a:moveTo>
                  <a:pt x="21" y="29"/>
                </a:moveTo>
                <a:cubicBezTo>
                  <a:pt x="11" y="23"/>
                  <a:pt x="2" y="7"/>
                  <a:pt x="2" y="0"/>
                </a:cubicBezTo>
                <a:cubicBezTo>
                  <a:pt x="2" y="0"/>
                  <a:pt x="0" y="11"/>
                  <a:pt x="2" y="18"/>
                </a:cubicBezTo>
                <a:cubicBezTo>
                  <a:pt x="5" y="26"/>
                  <a:pt x="21" y="30"/>
                  <a:pt x="21" y="29"/>
                </a:cubicBez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0" name="Freeform 121">
            <a:extLst>
              <a:ext uri="{FF2B5EF4-FFF2-40B4-BE49-F238E27FC236}">
                <a16:creationId xmlns:a16="http://schemas.microsoft.com/office/drawing/2014/main" xmlns="" id="{285EA8FA-5028-4E65-8015-2A317F6702F5}"/>
              </a:ext>
            </a:extLst>
          </p:cNvPr>
          <p:cNvSpPr>
            <a:spLocks/>
          </p:cNvSpPr>
          <p:nvPr/>
        </p:nvSpPr>
        <p:spPr bwMode="auto">
          <a:xfrm>
            <a:off x="4601534" y="4950137"/>
            <a:ext cx="217252" cy="74792"/>
          </a:xfrm>
          <a:custGeom>
            <a:avLst/>
            <a:gdLst>
              <a:gd name="T0" fmla="*/ 0 w 38"/>
              <a:gd name="T1" fmla="*/ 8 h 13"/>
              <a:gd name="T2" fmla="*/ 8 w 38"/>
              <a:gd name="T3" fmla="*/ 11 h 13"/>
              <a:gd name="T4" fmla="*/ 13 w 38"/>
              <a:gd name="T5" fmla="*/ 13 h 13"/>
              <a:gd name="T6" fmla="*/ 18 w 38"/>
              <a:gd name="T7" fmla="*/ 12 h 13"/>
              <a:gd name="T8" fmla="*/ 35 w 38"/>
              <a:gd name="T9" fmla="*/ 6 h 13"/>
              <a:gd name="T10" fmla="*/ 37 w 38"/>
              <a:gd name="T11" fmla="*/ 5 h 13"/>
              <a:gd name="T12" fmla="*/ 38 w 38"/>
              <a:gd name="T13" fmla="*/ 2 h 13"/>
              <a:gd name="T14" fmla="*/ 22 w 38"/>
              <a:gd name="T15" fmla="*/ 6 h 13"/>
              <a:gd name="T16" fmla="*/ 17 w 38"/>
              <a:gd name="T17" fmla="*/ 6 h 13"/>
              <a:gd name="T18" fmla="*/ 13 w 38"/>
              <a:gd name="T19" fmla="*/ 5 h 13"/>
              <a:gd name="T20" fmla="*/ 0 w 38"/>
              <a:gd name="T21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8" h="13">
                <a:moveTo>
                  <a:pt x="0" y="8"/>
                </a:moveTo>
                <a:cubicBezTo>
                  <a:pt x="3" y="9"/>
                  <a:pt x="6" y="10"/>
                  <a:pt x="8" y="11"/>
                </a:cubicBezTo>
                <a:cubicBezTo>
                  <a:pt x="10" y="12"/>
                  <a:pt x="11" y="13"/>
                  <a:pt x="13" y="13"/>
                </a:cubicBezTo>
                <a:cubicBezTo>
                  <a:pt x="15" y="13"/>
                  <a:pt x="17" y="12"/>
                  <a:pt x="18" y="12"/>
                </a:cubicBezTo>
                <a:cubicBezTo>
                  <a:pt x="24" y="10"/>
                  <a:pt x="29" y="8"/>
                  <a:pt x="35" y="6"/>
                </a:cubicBezTo>
                <a:cubicBezTo>
                  <a:pt x="36" y="6"/>
                  <a:pt x="37" y="6"/>
                  <a:pt x="37" y="5"/>
                </a:cubicBezTo>
                <a:cubicBezTo>
                  <a:pt x="38" y="4"/>
                  <a:pt x="38" y="3"/>
                  <a:pt x="38" y="2"/>
                </a:cubicBezTo>
                <a:cubicBezTo>
                  <a:pt x="32" y="4"/>
                  <a:pt x="27" y="5"/>
                  <a:pt x="22" y="6"/>
                </a:cubicBezTo>
                <a:cubicBezTo>
                  <a:pt x="20" y="6"/>
                  <a:pt x="19" y="6"/>
                  <a:pt x="17" y="6"/>
                </a:cubicBezTo>
                <a:cubicBezTo>
                  <a:pt x="16" y="6"/>
                  <a:pt x="14" y="5"/>
                  <a:pt x="13" y="5"/>
                </a:cubicBezTo>
                <a:cubicBezTo>
                  <a:pt x="8" y="3"/>
                  <a:pt x="4" y="1"/>
                  <a:pt x="0" y="0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Freeform 122">
            <a:extLst>
              <a:ext uri="{FF2B5EF4-FFF2-40B4-BE49-F238E27FC236}">
                <a16:creationId xmlns:a16="http://schemas.microsoft.com/office/drawing/2014/main" xmlns="" id="{AAB0DA8E-3457-45B4-B42B-D5E650011AE4}"/>
              </a:ext>
            </a:extLst>
          </p:cNvPr>
          <p:cNvSpPr>
            <a:spLocks/>
          </p:cNvSpPr>
          <p:nvPr/>
        </p:nvSpPr>
        <p:spPr bwMode="auto">
          <a:xfrm>
            <a:off x="4624684" y="4875345"/>
            <a:ext cx="211910" cy="64107"/>
          </a:xfrm>
          <a:custGeom>
            <a:avLst/>
            <a:gdLst>
              <a:gd name="T0" fmla="*/ 0 w 37"/>
              <a:gd name="T1" fmla="*/ 6 h 11"/>
              <a:gd name="T2" fmla="*/ 13 w 37"/>
              <a:gd name="T3" fmla="*/ 0 h 11"/>
              <a:gd name="T4" fmla="*/ 19 w 37"/>
              <a:gd name="T5" fmla="*/ 0 h 11"/>
              <a:gd name="T6" fmla="*/ 34 w 37"/>
              <a:gd name="T7" fmla="*/ 2 h 11"/>
              <a:gd name="T8" fmla="*/ 37 w 37"/>
              <a:gd name="T9" fmla="*/ 4 h 11"/>
              <a:gd name="T10" fmla="*/ 36 w 37"/>
              <a:gd name="T11" fmla="*/ 7 h 11"/>
              <a:gd name="T12" fmla="*/ 34 w 37"/>
              <a:gd name="T13" fmla="*/ 7 h 11"/>
              <a:gd name="T14" fmla="*/ 0 w 37"/>
              <a:gd name="T15" fmla="*/ 11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7" h="11">
                <a:moveTo>
                  <a:pt x="0" y="6"/>
                </a:moveTo>
                <a:cubicBezTo>
                  <a:pt x="4" y="3"/>
                  <a:pt x="9" y="0"/>
                  <a:pt x="13" y="0"/>
                </a:cubicBezTo>
                <a:cubicBezTo>
                  <a:pt x="15" y="0"/>
                  <a:pt x="17" y="0"/>
                  <a:pt x="19" y="0"/>
                </a:cubicBezTo>
                <a:cubicBezTo>
                  <a:pt x="24" y="1"/>
                  <a:pt x="29" y="2"/>
                  <a:pt x="34" y="2"/>
                </a:cubicBezTo>
                <a:cubicBezTo>
                  <a:pt x="35" y="3"/>
                  <a:pt x="37" y="3"/>
                  <a:pt x="37" y="4"/>
                </a:cubicBezTo>
                <a:cubicBezTo>
                  <a:pt x="37" y="5"/>
                  <a:pt x="36" y="6"/>
                  <a:pt x="36" y="7"/>
                </a:cubicBezTo>
                <a:cubicBezTo>
                  <a:pt x="35" y="7"/>
                  <a:pt x="34" y="7"/>
                  <a:pt x="34" y="7"/>
                </a:cubicBezTo>
                <a:cubicBezTo>
                  <a:pt x="22" y="7"/>
                  <a:pt x="11" y="9"/>
                  <a:pt x="0" y="11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2" name="Freeform 123">
            <a:extLst>
              <a:ext uri="{FF2B5EF4-FFF2-40B4-BE49-F238E27FC236}">
                <a16:creationId xmlns:a16="http://schemas.microsoft.com/office/drawing/2014/main" xmlns="" id="{D26DE9DA-40A9-4825-A203-1439094FA0B9}"/>
              </a:ext>
            </a:extLst>
          </p:cNvPr>
          <p:cNvSpPr>
            <a:spLocks/>
          </p:cNvSpPr>
          <p:nvPr/>
        </p:nvSpPr>
        <p:spPr bwMode="auto">
          <a:xfrm>
            <a:off x="4612218" y="4916303"/>
            <a:ext cx="224375" cy="46300"/>
          </a:xfrm>
          <a:custGeom>
            <a:avLst/>
            <a:gdLst>
              <a:gd name="T0" fmla="*/ 14 w 39"/>
              <a:gd name="T1" fmla="*/ 0 h 8"/>
              <a:gd name="T2" fmla="*/ 34 w 39"/>
              <a:gd name="T3" fmla="*/ 0 h 8"/>
              <a:gd name="T4" fmla="*/ 37 w 39"/>
              <a:gd name="T5" fmla="*/ 1 h 8"/>
              <a:gd name="T6" fmla="*/ 38 w 39"/>
              <a:gd name="T7" fmla="*/ 4 h 8"/>
              <a:gd name="T8" fmla="*/ 32 w 39"/>
              <a:gd name="T9" fmla="*/ 6 h 8"/>
              <a:gd name="T10" fmla="*/ 0 w 39"/>
              <a:gd name="T11" fmla="*/ 7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" h="8">
                <a:moveTo>
                  <a:pt x="14" y="0"/>
                </a:moveTo>
                <a:cubicBezTo>
                  <a:pt x="20" y="0"/>
                  <a:pt x="27" y="0"/>
                  <a:pt x="34" y="0"/>
                </a:cubicBezTo>
                <a:cubicBezTo>
                  <a:pt x="35" y="0"/>
                  <a:pt x="36" y="0"/>
                  <a:pt x="37" y="1"/>
                </a:cubicBezTo>
                <a:cubicBezTo>
                  <a:pt x="38" y="1"/>
                  <a:pt x="39" y="3"/>
                  <a:pt x="38" y="4"/>
                </a:cubicBezTo>
                <a:cubicBezTo>
                  <a:pt x="36" y="6"/>
                  <a:pt x="34" y="6"/>
                  <a:pt x="32" y="6"/>
                </a:cubicBezTo>
                <a:cubicBezTo>
                  <a:pt x="21" y="7"/>
                  <a:pt x="11" y="8"/>
                  <a:pt x="0" y="7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Freeform 124">
            <a:extLst>
              <a:ext uri="{FF2B5EF4-FFF2-40B4-BE49-F238E27FC236}">
                <a16:creationId xmlns:a16="http://schemas.microsoft.com/office/drawing/2014/main" xmlns="" id="{4B3F0B1A-4DD1-46C3-A037-831BB92CB4C4}"/>
              </a:ext>
            </a:extLst>
          </p:cNvPr>
          <p:cNvSpPr>
            <a:spLocks/>
          </p:cNvSpPr>
          <p:nvPr/>
        </p:nvSpPr>
        <p:spPr bwMode="auto">
          <a:xfrm>
            <a:off x="4578385" y="4939452"/>
            <a:ext cx="258210" cy="56984"/>
          </a:xfrm>
          <a:custGeom>
            <a:avLst/>
            <a:gdLst>
              <a:gd name="T0" fmla="*/ 16 w 45"/>
              <a:gd name="T1" fmla="*/ 2 h 10"/>
              <a:gd name="T2" fmla="*/ 40 w 45"/>
              <a:gd name="T3" fmla="*/ 0 h 10"/>
              <a:gd name="T4" fmla="*/ 43 w 45"/>
              <a:gd name="T5" fmla="*/ 1 h 10"/>
              <a:gd name="T6" fmla="*/ 44 w 45"/>
              <a:gd name="T7" fmla="*/ 4 h 10"/>
              <a:gd name="T8" fmla="*/ 41 w 45"/>
              <a:gd name="T9" fmla="*/ 6 h 10"/>
              <a:gd name="T10" fmla="*/ 11 w 45"/>
              <a:gd name="T11" fmla="*/ 10 h 10"/>
              <a:gd name="T12" fmla="*/ 0 w 45"/>
              <a:gd name="T13" fmla="*/ 8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5" h="10">
                <a:moveTo>
                  <a:pt x="16" y="2"/>
                </a:moveTo>
                <a:cubicBezTo>
                  <a:pt x="24" y="1"/>
                  <a:pt x="32" y="1"/>
                  <a:pt x="40" y="0"/>
                </a:cubicBezTo>
                <a:cubicBezTo>
                  <a:pt x="41" y="0"/>
                  <a:pt x="42" y="0"/>
                  <a:pt x="43" y="1"/>
                </a:cubicBezTo>
                <a:cubicBezTo>
                  <a:pt x="44" y="1"/>
                  <a:pt x="45" y="3"/>
                  <a:pt x="44" y="4"/>
                </a:cubicBezTo>
                <a:cubicBezTo>
                  <a:pt x="44" y="6"/>
                  <a:pt x="43" y="6"/>
                  <a:pt x="41" y="6"/>
                </a:cubicBezTo>
                <a:cubicBezTo>
                  <a:pt x="31" y="8"/>
                  <a:pt x="21" y="9"/>
                  <a:pt x="11" y="10"/>
                </a:cubicBezTo>
                <a:cubicBezTo>
                  <a:pt x="7" y="10"/>
                  <a:pt x="3" y="10"/>
                  <a:pt x="0" y="8"/>
                </a:cubicBezTo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126">
            <a:extLst>
              <a:ext uri="{FF2B5EF4-FFF2-40B4-BE49-F238E27FC236}">
                <a16:creationId xmlns:a16="http://schemas.microsoft.com/office/drawing/2014/main" xmlns="" id="{E1C60825-49F7-40C0-9F0F-E322C514B919}"/>
              </a:ext>
            </a:extLst>
          </p:cNvPr>
          <p:cNvSpPr>
            <a:spLocks/>
          </p:cNvSpPr>
          <p:nvPr/>
        </p:nvSpPr>
        <p:spPr bwMode="auto">
          <a:xfrm>
            <a:off x="4790294" y="3787306"/>
            <a:ext cx="534225" cy="414916"/>
          </a:xfrm>
          <a:custGeom>
            <a:avLst/>
            <a:gdLst>
              <a:gd name="T0" fmla="*/ 18 w 93"/>
              <a:gd name="T1" fmla="*/ 72 h 72"/>
              <a:gd name="T2" fmla="*/ 20 w 93"/>
              <a:gd name="T3" fmla="*/ 69 h 72"/>
              <a:gd name="T4" fmla="*/ 5 w 93"/>
              <a:gd name="T5" fmla="*/ 48 h 72"/>
              <a:gd name="T6" fmla="*/ 0 w 93"/>
              <a:gd name="T7" fmla="*/ 30 h 72"/>
              <a:gd name="T8" fmla="*/ 6 w 93"/>
              <a:gd name="T9" fmla="*/ 13 h 72"/>
              <a:gd name="T10" fmla="*/ 11 w 93"/>
              <a:gd name="T11" fmla="*/ 6 h 72"/>
              <a:gd name="T12" fmla="*/ 22 w 93"/>
              <a:gd name="T13" fmla="*/ 1 h 72"/>
              <a:gd name="T14" fmla="*/ 47 w 93"/>
              <a:gd name="T15" fmla="*/ 2 h 72"/>
              <a:gd name="T16" fmla="*/ 77 w 93"/>
              <a:gd name="T17" fmla="*/ 7 h 72"/>
              <a:gd name="T18" fmla="*/ 83 w 93"/>
              <a:gd name="T19" fmla="*/ 5 h 72"/>
              <a:gd name="T20" fmla="*/ 88 w 93"/>
              <a:gd name="T21" fmla="*/ 7 h 72"/>
              <a:gd name="T22" fmla="*/ 84 w 93"/>
              <a:gd name="T23" fmla="*/ 14 h 72"/>
              <a:gd name="T24" fmla="*/ 91 w 93"/>
              <a:gd name="T25" fmla="*/ 14 h 72"/>
              <a:gd name="T26" fmla="*/ 91 w 93"/>
              <a:gd name="T27" fmla="*/ 20 h 72"/>
              <a:gd name="T28" fmla="*/ 84 w 93"/>
              <a:gd name="T29" fmla="*/ 22 h 72"/>
              <a:gd name="T30" fmla="*/ 90 w 93"/>
              <a:gd name="T31" fmla="*/ 27 h 72"/>
              <a:gd name="T32" fmla="*/ 47 w 93"/>
              <a:gd name="T33" fmla="*/ 21 h 72"/>
              <a:gd name="T34" fmla="*/ 45 w 93"/>
              <a:gd name="T35" fmla="*/ 32 h 72"/>
              <a:gd name="T36" fmla="*/ 44 w 93"/>
              <a:gd name="T37" fmla="*/ 38 h 72"/>
              <a:gd name="T38" fmla="*/ 39 w 93"/>
              <a:gd name="T39" fmla="*/ 39 h 72"/>
              <a:gd name="T40" fmla="*/ 38 w 93"/>
              <a:gd name="T41" fmla="*/ 57 h 72"/>
              <a:gd name="T42" fmla="*/ 33 w 93"/>
              <a:gd name="T43" fmla="*/ 57 h 72"/>
              <a:gd name="T44" fmla="*/ 31 w 93"/>
              <a:gd name="T45" fmla="*/ 57 h 72"/>
              <a:gd name="T46" fmla="*/ 30 w 93"/>
              <a:gd name="T47" fmla="*/ 55 h 72"/>
              <a:gd name="T48" fmla="*/ 32 w 93"/>
              <a:gd name="T49" fmla="*/ 45 h 72"/>
              <a:gd name="T50" fmla="*/ 29 w 93"/>
              <a:gd name="T51" fmla="*/ 35 h 72"/>
              <a:gd name="T52" fmla="*/ 17 w 93"/>
              <a:gd name="T53" fmla="*/ 37 h 72"/>
              <a:gd name="T54" fmla="*/ 21 w 93"/>
              <a:gd name="T55" fmla="*/ 49 h 72"/>
              <a:gd name="T56" fmla="*/ 24 w 93"/>
              <a:gd name="T57" fmla="*/ 51 h 72"/>
              <a:gd name="T58" fmla="*/ 24 w 93"/>
              <a:gd name="T59" fmla="*/ 54 h 72"/>
              <a:gd name="T60" fmla="*/ 20 w 93"/>
              <a:gd name="T61" fmla="*/ 71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93" h="72">
                <a:moveTo>
                  <a:pt x="18" y="72"/>
                </a:moveTo>
                <a:cubicBezTo>
                  <a:pt x="19" y="72"/>
                  <a:pt x="20" y="70"/>
                  <a:pt x="20" y="69"/>
                </a:cubicBezTo>
                <a:cubicBezTo>
                  <a:pt x="18" y="61"/>
                  <a:pt x="10" y="55"/>
                  <a:pt x="5" y="48"/>
                </a:cubicBezTo>
                <a:cubicBezTo>
                  <a:pt x="1" y="43"/>
                  <a:pt x="0" y="37"/>
                  <a:pt x="0" y="30"/>
                </a:cubicBezTo>
                <a:cubicBezTo>
                  <a:pt x="1" y="24"/>
                  <a:pt x="3" y="19"/>
                  <a:pt x="6" y="13"/>
                </a:cubicBezTo>
                <a:cubicBezTo>
                  <a:pt x="7" y="11"/>
                  <a:pt x="8" y="8"/>
                  <a:pt x="11" y="6"/>
                </a:cubicBezTo>
                <a:cubicBezTo>
                  <a:pt x="14" y="3"/>
                  <a:pt x="18" y="2"/>
                  <a:pt x="22" y="1"/>
                </a:cubicBezTo>
                <a:cubicBezTo>
                  <a:pt x="30" y="0"/>
                  <a:pt x="39" y="0"/>
                  <a:pt x="47" y="2"/>
                </a:cubicBezTo>
                <a:cubicBezTo>
                  <a:pt x="57" y="5"/>
                  <a:pt x="67" y="10"/>
                  <a:pt x="77" y="7"/>
                </a:cubicBezTo>
                <a:cubicBezTo>
                  <a:pt x="79" y="6"/>
                  <a:pt x="81" y="5"/>
                  <a:pt x="83" y="5"/>
                </a:cubicBezTo>
                <a:cubicBezTo>
                  <a:pt x="85" y="4"/>
                  <a:pt x="88" y="5"/>
                  <a:pt x="88" y="7"/>
                </a:cubicBezTo>
                <a:cubicBezTo>
                  <a:pt x="89" y="10"/>
                  <a:pt x="86" y="12"/>
                  <a:pt x="84" y="14"/>
                </a:cubicBezTo>
                <a:cubicBezTo>
                  <a:pt x="86" y="15"/>
                  <a:pt x="89" y="13"/>
                  <a:pt x="91" y="14"/>
                </a:cubicBezTo>
                <a:cubicBezTo>
                  <a:pt x="93" y="16"/>
                  <a:pt x="93" y="19"/>
                  <a:pt x="91" y="20"/>
                </a:cubicBezTo>
                <a:cubicBezTo>
                  <a:pt x="89" y="22"/>
                  <a:pt x="86" y="22"/>
                  <a:pt x="84" y="22"/>
                </a:cubicBezTo>
                <a:cubicBezTo>
                  <a:pt x="84" y="25"/>
                  <a:pt x="90" y="24"/>
                  <a:pt x="90" y="27"/>
                </a:cubicBezTo>
                <a:cubicBezTo>
                  <a:pt x="76" y="32"/>
                  <a:pt x="59" y="30"/>
                  <a:pt x="47" y="21"/>
                </a:cubicBezTo>
                <a:cubicBezTo>
                  <a:pt x="46" y="24"/>
                  <a:pt x="45" y="28"/>
                  <a:pt x="45" y="32"/>
                </a:cubicBezTo>
                <a:cubicBezTo>
                  <a:pt x="45" y="34"/>
                  <a:pt x="45" y="36"/>
                  <a:pt x="44" y="38"/>
                </a:cubicBezTo>
                <a:cubicBezTo>
                  <a:pt x="43" y="40"/>
                  <a:pt x="41" y="41"/>
                  <a:pt x="39" y="39"/>
                </a:cubicBezTo>
                <a:cubicBezTo>
                  <a:pt x="39" y="45"/>
                  <a:pt x="39" y="51"/>
                  <a:pt x="38" y="57"/>
                </a:cubicBezTo>
                <a:cubicBezTo>
                  <a:pt x="36" y="57"/>
                  <a:pt x="34" y="57"/>
                  <a:pt x="33" y="57"/>
                </a:cubicBezTo>
                <a:cubicBezTo>
                  <a:pt x="32" y="57"/>
                  <a:pt x="31" y="57"/>
                  <a:pt x="31" y="57"/>
                </a:cubicBezTo>
                <a:cubicBezTo>
                  <a:pt x="31" y="56"/>
                  <a:pt x="30" y="56"/>
                  <a:pt x="30" y="55"/>
                </a:cubicBezTo>
                <a:cubicBezTo>
                  <a:pt x="31" y="52"/>
                  <a:pt x="32" y="48"/>
                  <a:pt x="32" y="45"/>
                </a:cubicBezTo>
                <a:cubicBezTo>
                  <a:pt x="32" y="41"/>
                  <a:pt x="32" y="38"/>
                  <a:pt x="29" y="35"/>
                </a:cubicBezTo>
                <a:cubicBezTo>
                  <a:pt x="26" y="32"/>
                  <a:pt x="19" y="33"/>
                  <a:pt x="17" y="37"/>
                </a:cubicBezTo>
                <a:cubicBezTo>
                  <a:pt x="15" y="41"/>
                  <a:pt x="17" y="47"/>
                  <a:pt x="21" y="49"/>
                </a:cubicBezTo>
                <a:cubicBezTo>
                  <a:pt x="22" y="50"/>
                  <a:pt x="23" y="50"/>
                  <a:pt x="24" y="51"/>
                </a:cubicBezTo>
                <a:cubicBezTo>
                  <a:pt x="24" y="52"/>
                  <a:pt x="24" y="53"/>
                  <a:pt x="24" y="54"/>
                </a:cubicBezTo>
                <a:cubicBezTo>
                  <a:pt x="24" y="59"/>
                  <a:pt x="23" y="65"/>
                  <a:pt x="20" y="71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6" name="Freeform 127">
            <a:extLst>
              <a:ext uri="{FF2B5EF4-FFF2-40B4-BE49-F238E27FC236}">
                <a16:creationId xmlns:a16="http://schemas.microsoft.com/office/drawing/2014/main" xmlns="" id="{58B277AA-9635-423E-A125-43A871EAA57F}"/>
              </a:ext>
            </a:extLst>
          </p:cNvPr>
          <p:cNvSpPr>
            <a:spLocks/>
          </p:cNvSpPr>
          <p:nvPr/>
        </p:nvSpPr>
        <p:spPr bwMode="auto">
          <a:xfrm>
            <a:off x="5840937" y="4898496"/>
            <a:ext cx="304509" cy="178075"/>
          </a:xfrm>
          <a:custGeom>
            <a:avLst/>
            <a:gdLst>
              <a:gd name="T0" fmla="*/ 0 w 53"/>
              <a:gd name="T1" fmla="*/ 24 h 31"/>
              <a:gd name="T2" fmla="*/ 11 w 53"/>
              <a:gd name="T3" fmla="*/ 0 h 31"/>
              <a:gd name="T4" fmla="*/ 53 w 53"/>
              <a:gd name="T5" fmla="*/ 21 h 31"/>
              <a:gd name="T6" fmla="*/ 30 w 53"/>
              <a:gd name="T7" fmla="*/ 31 h 31"/>
              <a:gd name="T8" fmla="*/ 0 w 53"/>
              <a:gd name="T9" fmla="*/ 24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" h="31">
                <a:moveTo>
                  <a:pt x="0" y="24"/>
                </a:moveTo>
                <a:cubicBezTo>
                  <a:pt x="0" y="23"/>
                  <a:pt x="10" y="0"/>
                  <a:pt x="11" y="0"/>
                </a:cubicBezTo>
                <a:cubicBezTo>
                  <a:pt x="11" y="0"/>
                  <a:pt x="53" y="21"/>
                  <a:pt x="53" y="21"/>
                </a:cubicBezTo>
                <a:cubicBezTo>
                  <a:pt x="30" y="31"/>
                  <a:pt x="30" y="31"/>
                  <a:pt x="30" y="31"/>
                </a:cubicBezTo>
                <a:lnTo>
                  <a:pt x="0" y="24"/>
                </a:ln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Freeform 128">
            <a:extLst>
              <a:ext uri="{FF2B5EF4-FFF2-40B4-BE49-F238E27FC236}">
                <a16:creationId xmlns:a16="http://schemas.microsoft.com/office/drawing/2014/main" xmlns="" id="{A3CBD84F-5CDA-40E4-8979-C30B0DF2ABCF}"/>
              </a:ext>
            </a:extLst>
          </p:cNvPr>
          <p:cNvSpPr>
            <a:spLocks/>
          </p:cNvSpPr>
          <p:nvPr/>
        </p:nvSpPr>
        <p:spPr bwMode="auto">
          <a:xfrm>
            <a:off x="4451951" y="4898496"/>
            <a:ext cx="206567" cy="149583"/>
          </a:xfrm>
          <a:custGeom>
            <a:avLst/>
            <a:gdLst>
              <a:gd name="T0" fmla="*/ 0 w 36"/>
              <a:gd name="T1" fmla="*/ 1 h 26"/>
              <a:gd name="T2" fmla="*/ 1 w 36"/>
              <a:gd name="T3" fmla="*/ 26 h 26"/>
              <a:gd name="T4" fmla="*/ 34 w 36"/>
              <a:gd name="T5" fmla="*/ 17 h 26"/>
              <a:gd name="T6" fmla="*/ 36 w 36"/>
              <a:gd name="T7" fmla="*/ 0 h 26"/>
              <a:gd name="T8" fmla="*/ 0 w 36"/>
              <a:gd name="T9" fmla="*/ 1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" h="26">
                <a:moveTo>
                  <a:pt x="0" y="1"/>
                </a:moveTo>
                <a:cubicBezTo>
                  <a:pt x="0" y="2"/>
                  <a:pt x="1" y="26"/>
                  <a:pt x="1" y="26"/>
                </a:cubicBezTo>
                <a:cubicBezTo>
                  <a:pt x="34" y="17"/>
                  <a:pt x="34" y="17"/>
                  <a:pt x="34" y="17"/>
                </a:cubicBezTo>
                <a:cubicBezTo>
                  <a:pt x="36" y="0"/>
                  <a:pt x="36" y="0"/>
                  <a:pt x="36" y="0"/>
                </a:cubicBezTo>
                <a:lnTo>
                  <a:pt x="0" y="1"/>
                </a:lnTo>
                <a:close/>
              </a:path>
            </a:pathLst>
          </a:custGeom>
          <a:solidFill>
            <a:srgbClr val="FFB8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8" name="Freeform 129">
            <a:extLst>
              <a:ext uri="{FF2B5EF4-FFF2-40B4-BE49-F238E27FC236}">
                <a16:creationId xmlns:a16="http://schemas.microsoft.com/office/drawing/2014/main" xmlns="" id="{ABC5BD8A-EE8E-401A-98B8-1301F1757441}"/>
              </a:ext>
            </a:extLst>
          </p:cNvPr>
          <p:cNvSpPr>
            <a:spLocks/>
          </p:cNvSpPr>
          <p:nvPr/>
        </p:nvSpPr>
        <p:spPr bwMode="auto">
          <a:xfrm>
            <a:off x="6099147" y="5117527"/>
            <a:ext cx="51642" cy="56984"/>
          </a:xfrm>
          <a:custGeom>
            <a:avLst/>
            <a:gdLst>
              <a:gd name="T0" fmla="*/ 0 w 9"/>
              <a:gd name="T1" fmla="*/ 5 h 10"/>
              <a:gd name="T2" fmla="*/ 0 w 9"/>
              <a:gd name="T3" fmla="*/ 6 h 10"/>
              <a:gd name="T4" fmla="*/ 8 w 9"/>
              <a:gd name="T5" fmla="*/ 7 h 10"/>
              <a:gd name="T6" fmla="*/ 2 w 9"/>
              <a:gd name="T7" fmla="*/ 2 h 10"/>
              <a:gd name="T8" fmla="*/ 1 w 9"/>
              <a:gd name="T9" fmla="*/ 2 h 10"/>
              <a:gd name="T10" fmla="*/ 0 w 9"/>
              <a:gd name="T11" fmla="*/ 5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" h="10">
                <a:moveTo>
                  <a:pt x="0" y="5"/>
                </a:moveTo>
                <a:cubicBezTo>
                  <a:pt x="0" y="6"/>
                  <a:pt x="0" y="6"/>
                  <a:pt x="0" y="6"/>
                </a:cubicBezTo>
                <a:cubicBezTo>
                  <a:pt x="1" y="10"/>
                  <a:pt x="7" y="10"/>
                  <a:pt x="8" y="7"/>
                </a:cubicBezTo>
                <a:cubicBezTo>
                  <a:pt x="9" y="4"/>
                  <a:pt x="5" y="0"/>
                  <a:pt x="2" y="2"/>
                </a:cubicBezTo>
                <a:cubicBezTo>
                  <a:pt x="2" y="2"/>
                  <a:pt x="2" y="2"/>
                  <a:pt x="1" y="2"/>
                </a:cubicBezTo>
                <a:cubicBezTo>
                  <a:pt x="0" y="3"/>
                  <a:pt x="0" y="4"/>
                  <a:pt x="0" y="5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Freeform 130">
            <a:extLst>
              <a:ext uri="{FF2B5EF4-FFF2-40B4-BE49-F238E27FC236}">
                <a16:creationId xmlns:a16="http://schemas.microsoft.com/office/drawing/2014/main" xmlns="" id="{ECACFBD5-238E-4335-BE5B-CC2650FD9C88}"/>
              </a:ext>
            </a:extLst>
          </p:cNvPr>
          <p:cNvSpPr>
            <a:spLocks/>
          </p:cNvSpPr>
          <p:nvPr/>
        </p:nvSpPr>
        <p:spPr bwMode="auto">
          <a:xfrm>
            <a:off x="6150788" y="5071228"/>
            <a:ext cx="39177" cy="28492"/>
          </a:xfrm>
          <a:custGeom>
            <a:avLst/>
            <a:gdLst>
              <a:gd name="T0" fmla="*/ 3 w 7"/>
              <a:gd name="T1" fmla="*/ 5 h 5"/>
              <a:gd name="T2" fmla="*/ 3 w 7"/>
              <a:gd name="T3" fmla="*/ 0 h 5"/>
              <a:gd name="T4" fmla="*/ 3 w 7"/>
              <a:gd name="T5" fmla="*/ 5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" h="5">
                <a:moveTo>
                  <a:pt x="3" y="5"/>
                </a:moveTo>
                <a:cubicBezTo>
                  <a:pt x="7" y="5"/>
                  <a:pt x="7" y="0"/>
                  <a:pt x="3" y="0"/>
                </a:cubicBezTo>
                <a:cubicBezTo>
                  <a:pt x="0" y="0"/>
                  <a:pt x="0" y="5"/>
                  <a:pt x="3" y="5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0" name="Freeform 131">
            <a:extLst>
              <a:ext uri="{FF2B5EF4-FFF2-40B4-BE49-F238E27FC236}">
                <a16:creationId xmlns:a16="http://schemas.microsoft.com/office/drawing/2014/main" xmlns="" id="{17FA54B0-3419-4670-AC84-5AC61CCC5A43}"/>
              </a:ext>
            </a:extLst>
          </p:cNvPr>
          <p:cNvSpPr>
            <a:spLocks/>
          </p:cNvSpPr>
          <p:nvPr/>
        </p:nvSpPr>
        <p:spPr bwMode="auto">
          <a:xfrm>
            <a:off x="6132980" y="5112186"/>
            <a:ext cx="51642" cy="46300"/>
          </a:xfrm>
          <a:custGeom>
            <a:avLst/>
            <a:gdLst>
              <a:gd name="T0" fmla="*/ 6 w 9"/>
              <a:gd name="T1" fmla="*/ 6 h 8"/>
              <a:gd name="T2" fmla="*/ 7 w 9"/>
              <a:gd name="T3" fmla="*/ 5 h 8"/>
              <a:gd name="T4" fmla="*/ 5 w 9"/>
              <a:gd name="T5" fmla="*/ 0 h 8"/>
              <a:gd name="T6" fmla="*/ 5 w 9"/>
              <a:gd name="T7" fmla="*/ 0 h 8"/>
              <a:gd name="T8" fmla="*/ 6 w 9"/>
              <a:gd name="T9" fmla="*/ 6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" h="8">
                <a:moveTo>
                  <a:pt x="6" y="6"/>
                </a:moveTo>
                <a:cubicBezTo>
                  <a:pt x="6" y="5"/>
                  <a:pt x="7" y="5"/>
                  <a:pt x="7" y="5"/>
                </a:cubicBezTo>
                <a:cubicBezTo>
                  <a:pt x="9" y="4"/>
                  <a:pt x="8" y="0"/>
                  <a:pt x="5" y="0"/>
                </a:cubicBezTo>
                <a:cubicBezTo>
                  <a:pt x="5" y="0"/>
                  <a:pt x="5" y="0"/>
                  <a:pt x="5" y="0"/>
                </a:cubicBezTo>
                <a:cubicBezTo>
                  <a:pt x="0" y="0"/>
                  <a:pt x="2" y="8"/>
                  <a:pt x="6" y="6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1" name="Freeform 132">
            <a:extLst>
              <a:ext uri="{FF2B5EF4-FFF2-40B4-BE49-F238E27FC236}">
                <a16:creationId xmlns:a16="http://schemas.microsoft.com/office/drawing/2014/main" xmlns="" id="{7EEF50FA-B420-43F7-AF4E-C1F54723D67A}"/>
              </a:ext>
            </a:extLst>
          </p:cNvPr>
          <p:cNvSpPr>
            <a:spLocks/>
          </p:cNvSpPr>
          <p:nvPr/>
        </p:nvSpPr>
        <p:spPr bwMode="auto">
          <a:xfrm>
            <a:off x="6115173" y="5081912"/>
            <a:ext cx="35615" cy="30273"/>
          </a:xfrm>
          <a:custGeom>
            <a:avLst/>
            <a:gdLst>
              <a:gd name="T0" fmla="*/ 3 w 6"/>
              <a:gd name="T1" fmla="*/ 5 h 5"/>
              <a:gd name="T2" fmla="*/ 3 w 6"/>
              <a:gd name="T3" fmla="*/ 0 h 5"/>
              <a:gd name="T4" fmla="*/ 3 w 6"/>
              <a:gd name="T5" fmla="*/ 5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" h="5">
                <a:moveTo>
                  <a:pt x="3" y="5"/>
                </a:moveTo>
                <a:cubicBezTo>
                  <a:pt x="6" y="5"/>
                  <a:pt x="6" y="0"/>
                  <a:pt x="3" y="0"/>
                </a:cubicBezTo>
                <a:cubicBezTo>
                  <a:pt x="0" y="0"/>
                  <a:pt x="0" y="5"/>
                  <a:pt x="3" y="5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2" name="Freeform 133">
            <a:extLst>
              <a:ext uri="{FF2B5EF4-FFF2-40B4-BE49-F238E27FC236}">
                <a16:creationId xmlns:a16="http://schemas.microsoft.com/office/drawing/2014/main" xmlns="" id="{3A90A1BA-319F-4210-9B03-F4A910DECAD4}"/>
              </a:ext>
            </a:extLst>
          </p:cNvPr>
          <p:cNvSpPr>
            <a:spLocks/>
          </p:cNvSpPr>
          <p:nvPr/>
        </p:nvSpPr>
        <p:spPr bwMode="auto">
          <a:xfrm>
            <a:off x="6063531" y="5081912"/>
            <a:ext cx="35615" cy="30273"/>
          </a:xfrm>
          <a:custGeom>
            <a:avLst/>
            <a:gdLst>
              <a:gd name="T0" fmla="*/ 3 w 6"/>
              <a:gd name="T1" fmla="*/ 5 h 5"/>
              <a:gd name="T2" fmla="*/ 3 w 6"/>
              <a:gd name="T3" fmla="*/ 0 h 5"/>
              <a:gd name="T4" fmla="*/ 3 w 6"/>
              <a:gd name="T5" fmla="*/ 5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" h="5">
                <a:moveTo>
                  <a:pt x="3" y="5"/>
                </a:moveTo>
                <a:cubicBezTo>
                  <a:pt x="6" y="5"/>
                  <a:pt x="6" y="0"/>
                  <a:pt x="3" y="0"/>
                </a:cubicBezTo>
                <a:cubicBezTo>
                  <a:pt x="0" y="0"/>
                  <a:pt x="0" y="5"/>
                  <a:pt x="3" y="5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" name="Freeform 134">
            <a:extLst>
              <a:ext uri="{FF2B5EF4-FFF2-40B4-BE49-F238E27FC236}">
                <a16:creationId xmlns:a16="http://schemas.microsoft.com/office/drawing/2014/main" xmlns="" id="{8D0AEFE0-E2A2-4A78-944D-111FD512FCE0}"/>
              </a:ext>
            </a:extLst>
          </p:cNvPr>
          <p:cNvSpPr>
            <a:spLocks/>
          </p:cNvSpPr>
          <p:nvPr/>
        </p:nvSpPr>
        <p:spPr bwMode="auto">
          <a:xfrm>
            <a:off x="6099147" y="5048079"/>
            <a:ext cx="39177" cy="33835"/>
          </a:xfrm>
          <a:custGeom>
            <a:avLst/>
            <a:gdLst>
              <a:gd name="T0" fmla="*/ 4 w 7"/>
              <a:gd name="T1" fmla="*/ 6 h 6"/>
              <a:gd name="T2" fmla="*/ 4 w 7"/>
              <a:gd name="T3" fmla="*/ 0 h 6"/>
              <a:gd name="T4" fmla="*/ 4 w 7"/>
              <a:gd name="T5" fmla="*/ 6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" h="6">
                <a:moveTo>
                  <a:pt x="4" y="6"/>
                </a:moveTo>
                <a:cubicBezTo>
                  <a:pt x="7" y="6"/>
                  <a:pt x="7" y="0"/>
                  <a:pt x="4" y="0"/>
                </a:cubicBezTo>
                <a:cubicBezTo>
                  <a:pt x="0" y="0"/>
                  <a:pt x="0" y="6"/>
                  <a:pt x="4" y="6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4" name="Freeform 135">
            <a:extLst>
              <a:ext uri="{FF2B5EF4-FFF2-40B4-BE49-F238E27FC236}">
                <a16:creationId xmlns:a16="http://schemas.microsoft.com/office/drawing/2014/main" xmlns="" id="{CD9127DE-387F-49AC-AE4B-8DF67B32521F}"/>
              </a:ext>
            </a:extLst>
          </p:cNvPr>
          <p:cNvSpPr>
            <a:spLocks/>
          </p:cNvSpPr>
          <p:nvPr/>
        </p:nvSpPr>
        <p:spPr bwMode="auto">
          <a:xfrm>
            <a:off x="4751117" y="5210126"/>
            <a:ext cx="434503" cy="39177"/>
          </a:xfrm>
          <a:custGeom>
            <a:avLst/>
            <a:gdLst>
              <a:gd name="T0" fmla="*/ 0 w 76"/>
              <a:gd name="T1" fmla="*/ 0 h 7"/>
              <a:gd name="T2" fmla="*/ 75 w 76"/>
              <a:gd name="T3" fmla="*/ 0 h 7"/>
              <a:gd name="T4" fmla="*/ 76 w 76"/>
              <a:gd name="T5" fmla="*/ 5 h 7"/>
              <a:gd name="T6" fmla="*/ 0 w 76"/>
              <a:gd name="T7" fmla="*/ 7 h 7"/>
              <a:gd name="T8" fmla="*/ 0 w 76"/>
              <a:gd name="T9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6" h="7">
                <a:moveTo>
                  <a:pt x="0" y="0"/>
                </a:moveTo>
                <a:cubicBezTo>
                  <a:pt x="1" y="0"/>
                  <a:pt x="75" y="0"/>
                  <a:pt x="75" y="0"/>
                </a:cubicBezTo>
                <a:cubicBezTo>
                  <a:pt x="76" y="5"/>
                  <a:pt x="76" y="5"/>
                  <a:pt x="76" y="5"/>
                </a:cubicBezTo>
                <a:cubicBezTo>
                  <a:pt x="0" y="7"/>
                  <a:pt x="0" y="7"/>
                  <a:pt x="0" y="7"/>
                </a:cubicBezTo>
                <a:lnTo>
                  <a:pt x="0" y="0"/>
                </a:ln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5" name="Freeform 136">
            <a:extLst>
              <a:ext uri="{FF2B5EF4-FFF2-40B4-BE49-F238E27FC236}">
                <a16:creationId xmlns:a16="http://schemas.microsoft.com/office/drawing/2014/main" xmlns="" id="{A94B3EC1-A15A-475A-B904-758BEE9C72D2}"/>
              </a:ext>
            </a:extLst>
          </p:cNvPr>
          <p:cNvSpPr>
            <a:spLocks/>
          </p:cNvSpPr>
          <p:nvPr/>
        </p:nvSpPr>
        <p:spPr bwMode="auto">
          <a:xfrm>
            <a:off x="4870428" y="4789869"/>
            <a:ext cx="247525" cy="33835"/>
          </a:xfrm>
          <a:custGeom>
            <a:avLst/>
            <a:gdLst>
              <a:gd name="T0" fmla="*/ 0 w 139"/>
              <a:gd name="T1" fmla="*/ 12 h 19"/>
              <a:gd name="T2" fmla="*/ 3 w 139"/>
              <a:gd name="T3" fmla="*/ 0 h 19"/>
              <a:gd name="T4" fmla="*/ 139 w 139"/>
              <a:gd name="T5" fmla="*/ 0 h 19"/>
              <a:gd name="T6" fmla="*/ 136 w 139"/>
              <a:gd name="T7" fmla="*/ 19 h 19"/>
              <a:gd name="T8" fmla="*/ 0 w 139"/>
              <a:gd name="T9" fmla="*/ 16 h 19"/>
              <a:gd name="T10" fmla="*/ 0 w 139"/>
              <a:gd name="T11" fmla="*/ 12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9" h="19">
                <a:moveTo>
                  <a:pt x="0" y="12"/>
                </a:moveTo>
                <a:lnTo>
                  <a:pt x="3" y="0"/>
                </a:lnTo>
                <a:lnTo>
                  <a:pt x="139" y="0"/>
                </a:lnTo>
                <a:lnTo>
                  <a:pt x="136" y="19"/>
                </a:lnTo>
                <a:lnTo>
                  <a:pt x="0" y="16"/>
                </a:lnTo>
                <a:lnTo>
                  <a:pt x="0" y="12"/>
                </a:lnTo>
                <a:close/>
              </a:path>
            </a:pathLst>
          </a:custGeom>
          <a:solidFill>
            <a:srgbClr val="ED62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6" name="Freeform 137">
            <a:extLst>
              <a:ext uri="{FF2B5EF4-FFF2-40B4-BE49-F238E27FC236}">
                <a16:creationId xmlns:a16="http://schemas.microsoft.com/office/drawing/2014/main" xmlns="" id="{0A921507-1830-429E-AF5A-5122E0748B42}"/>
              </a:ext>
            </a:extLst>
          </p:cNvPr>
          <p:cNvSpPr>
            <a:spLocks/>
          </p:cNvSpPr>
          <p:nvPr/>
        </p:nvSpPr>
        <p:spPr bwMode="auto">
          <a:xfrm>
            <a:off x="4870428" y="4789869"/>
            <a:ext cx="247525" cy="33835"/>
          </a:xfrm>
          <a:custGeom>
            <a:avLst/>
            <a:gdLst>
              <a:gd name="T0" fmla="*/ 0 w 139"/>
              <a:gd name="T1" fmla="*/ 12 h 19"/>
              <a:gd name="T2" fmla="*/ 3 w 139"/>
              <a:gd name="T3" fmla="*/ 0 h 19"/>
              <a:gd name="T4" fmla="*/ 139 w 139"/>
              <a:gd name="T5" fmla="*/ 0 h 19"/>
              <a:gd name="T6" fmla="*/ 136 w 139"/>
              <a:gd name="T7" fmla="*/ 19 h 19"/>
              <a:gd name="T8" fmla="*/ 0 w 139"/>
              <a:gd name="T9" fmla="*/ 16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9" h="19">
                <a:moveTo>
                  <a:pt x="0" y="12"/>
                </a:moveTo>
                <a:lnTo>
                  <a:pt x="3" y="0"/>
                </a:lnTo>
                <a:lnTo>
                  <a:pt x="139" y="0"/>
                </a:lnTo>
                <a:lnTo>
                  <a:pt x="136" y="19"/>
                </a:lnTo>
                <a:lnTo>
                  <a:pt x="0" y="16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7" name="Freeform 138">
            <a:extLst>
              <a:ext uri="{FF2B5EF4-FFF2-40B4-BE49-F238E27FC236}">
                <a16:creationId xmlns:a16="http://schemas.microsoft.com/office/drawing/2014/main" xmlns="" id="{6ACFB83B-F23E-4EDA-B08A-45F4DC546B65}"/>
              </a:ext>
            </a:extLst>
          </p:cNvPr>
          <p:cNvSpPr>
            <a:spLocks/>
          </p:cNvSpPr>
          <p:nvPr/>
        </p:nvSpPr>
        <p:spPr bwMode="auto">
          <a:xfrm>
            <a:off x="5386846" y="4857538"/>
            <a:ext cx="12466" cy="12466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8" name="Freeform 139">
            <a:extLst>
              <a:ext uri="{FF2B5EF4-FFF2-40B4-BE49-F238E27FC236}">
                <a16:creationId xmlns:a16="http://schemas.microsoft.com/office/drawing/2014/main" xmlns="" id="{5D32875C-3C9E-45AD-8CB8-FF749ECD8D98}"/>
              </a:ext>
            </a:extLst>
          </p:cNvPr>
          <p:cNvSpPr>
            <a:spLocks/>
          </p:cNvSpPr>
          <p:nvPr/>
        </p:nvSpPr>
        <p:spPr bwMode="auto">
          <a:xfrm>
            <a:off x="5376161" y="4834389"/>
            <a:ext cx="10685" cy="12466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" name="Freeform 140">
            <a:extLst>
              <a:ext uri="{FF2B5EF4-FFF2-40B4-BE49-F238E27FC236}">
                <a16:creationId xmlns:a16="http://schemas.microsoft.com/office/drawing/2014/main" xmlns="" id="{D04E59A2-335F-4695-9846-60A0E6CA6111}"/>
              </a:ext>
            </a:extLst>
          </p:cNvPr>
          <p:cNvSpPr>
            <a:spLocks/>
          </p:cNvSpPr>
          <p:nvPr/>
        </p:nvSpPr>
        <p:spPr bwMode="auto">
          <a:xfrm>
            <a:off x="5363696" y="4811238"/>
            <a:ext cx="12466" cy="12466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0" name="Freeform 141">
            <a:extLst>
              <a:ext uri="{FF2B5EF4-FFF2-40B4-BE49-F238E27FC236}">
                <a16:creationId xmlns:a16="http://schemas.microsoft.com/office/drawing/2014/main" xmlns="" id="{BEBDF07B-3930-4479-B845-ADC144132F2A}"/>
              </a:ext>
            </a:extLst>
          </p:cNvPr>
          <p:cNvSpPr>
            <a:spLocks/>
          </p:cNvSpPr>
          <p:nvPr/>
        </p:nvSpPr>
        <p:spPr bwMode="auto">
          <a:xfrm>
            <a:off x="5358354" y="4789869"/>
            <a:ext cx="17808" cy="10685"/>
          </a:xfrm>
          <a:custGeom>
            <a:avLst/>
            <a:gdLst>
              <a:gd name="T0" fmla="*/ 2 w 3"/>
              <a:gd name="T1" fmla="*/ 2 h 2"/>
              <a:gd name="T2" fmla="*/ 2 w 3"/>
              <a:gd name="T3" fmla="*/ 0 h 2"/>
              <a:gd name="T4" fmla="*/ 2 w 3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2">
                <a:moveTo>
                  <a:pt x="2" y="2"/>
                </a:moveTo>
                <a:cubicBezTo>
                  <a:pt x="3" y="2"/>
                  <a:pt x="3" y="0"/>
                  <a:pt x="2" y="0"/>
                </a:cubicBezTo>
                <a:cubicBezTo>
                  <a:pt x="0" y="0"/>
                  <a:pt x="0" y="2"/>
                  <a:pt x="2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142">
            <a:extLst>
              <a:ext uri="{FF2B5EF4-FFF2-40B4-BE49-F238E27FC236}">
                <a16:creationId xmlns:a16="http://schemas.microsoft.com/office/drawing/2014/main" xmlns="" id="{B3FE372C-5870-4346-AFD2-4D190A83A5EE}"/>
              </a:ext>
            </a:extLst>
          </p:cNvPr>
          <p:cNvSpPr>
            <a:spLocks/>
          </p:cNvSpPr>
          <p:nvPr/>
        </p:nvSpPr>
        <p:spPr bwMode="auto">
          <a:xfrm>
            <a:off x="5363696" y="4777404"/>
            <a:ext cx="17808" cy="12466"/>
          </a:xfrm>
          <a:custGeom>
            <a:avLst/>
            <a:gdLst>
              <a:gd name="T0" fmla="*/ 2 w 3"/>
              <a:gd name="T1" fmla="*/ 2 h 2"/>
              <a:gd name="T2" fmla="*/ 2 w 3"/>
              <a:gd name="T3" fmla="*/ 0 h 2"/>
              <a:gd name="T4" fmla="*/ 2 w 3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2">
                <a:moveTo>
                  <a:pt x="2" y="2"/>
                </a:moveTo>
                <a:cubicBezTo>
                  <a:pt x="3" y="2"/>
                  <a:pt x="3" y="0"/>
                  <a:pt x="2" y="0"/>
                </a:cubicBezTo>
                <a:cubicBezTo>
                  <a:pt x="0" y="0"/>
                  <a:pt x="0" y="2"/>
                  <a:pt x="2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2" name="Freeform 143">
            <a:extLst>
              <a:ext uri="{FF2B5EF4-FFF2-40B4-BE49-F238E27FC236}">
                <a16:creationId xmlns:a16="http://schemas.microsoft.com/office/drawing/2014/main" xmlns="" id="{03FEA105-689C-4637-9504-12045A280460}"/>
              </a:ext>
            </a:extLst>
          </p:cNvPr>
          <p:cNvSpPr>
            <a:spLocks/>
          </p:cNvSpPr>
          <p:nvPr/>
        </p:nvSpPr>
        <p:spPr bwMode="auto">
          <a:xfrm>
            <a:off x="5386846" y="4782746"/>
            <a:ext cx="17808" cy="12466"/>
          </a:xfrm>
          <a:custGeom>
            <a:avLst/>
            <a:gdLst>
              <a:gd name="T0" fmla="*/ 1 w 3"/>
              <a:gd name="T1" fmla="*/ 2 h 2"/>
              <a:gd name="T2" fmla="*/ 1 w 3"/>
              <a:gd name="T3" fmla="*/ 0 h 2"/>
              <a:gd name="T4" fmla="*/ 1 w 3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2">
                <a:moveTo>
                  <a:pt x="1" y="2"/>
                </a:moveTo>
                <a:cubicBezTo>
                  <a:pt x="3" y="2"/>
                  <a:pt x="3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" name="Freeform 144">
            <a:extLst>
              <a:ext uri="{FF2B5EF4-FFF2-40B4-BE49-F238E27FC236}">
                <a16:creationId xmlns:a16="http://schemas.microsoft.com/office/drawing/2014/main" xmlns="" id="{31AEF4E5-D318-4B30-9A53-C22EB133331A}"/>
              </a:ext>
            </a:extLst>
          </p:cNvPr>
          <p:cNvSpPr>
            <a:spLocks/>
          </p:cNvSpPr>
          <p:nvPr/>
        </p:nvSpPr>
        <p:spPr bwMode="auto">
          <a:xfrm>
            <a:off x="5404653" y="4795212"/>
            <a:ext cx="17808" cy="10685"/>
          </a:xfrm>
          <a:custGeom>
            <a:avLst/>
            <a:gdLst>
              <a:gd name="T0" fmla="*/ 2 w 3"/>
              <a:gd name="T1" fmla="*/ 2 h 2"/>
              <a:gd name="T2" fmla="*/ 2 w 3"/>
              <a:gd name="T3" fmla="*/ 0 h 2"/>
              <a:gd name="T4" fmla="*/ 2 w 3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2">
                <a:moveTo>
                  <a:pt x="2" y="2"/>
                </a:moveTo>
                <a:cubicBezTo>
                  <a:pt x="3" y="2"/>
                  <a:pt x="3" y="0"/>
                  <a:pt x="2" y="0"/>
                </a:cubicBezTo>
                <a:cubicBezTo>
                  <a:pt x="0" y="0"/>
                  <a:pt x="0" y="2"/>
                  <a:pt x="2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4" name="Freeform 145">
            <a:extLst>
              <a:ext uri="{FF2B5EF4-FFF2-40B4-BE49-F238E27FC236}">
                <a16:creationId xmlns:a16="http://schemas.microsoft.com/office/drawing/2014/main" xmlns="" id="{18E4A815-3996-4C72-B5A8-9FF9221ECD53}"/>
              </a:ext>
            </a:extLst>
          </p:cNvPr>
          <p:cNvSpPr>
            <a:spLocks/>
          </p:cNvSpPr>
          <p:nvPr/>
        </p:nvSpPr>
        <p:spPr bwMode="auto">
          <a:xfrm>
            <a:off x="5427803" y="4823704"/>
            <a:ext cx="10685" cy="10685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5" name="Freeform 146">
            <a:extLst>
              <a:ext uri="{FF2B5EF4-FFF2-40B4-BE49-F238E27FC236}">
                <a16:creationId xmlns:a16="http://schemas.microsoft.com/office/drawing/2014/main" xmlns="" id="{4C18CC56-15D6-4EBA-89FE-359A2855128F}"/>
              </a:ext>
            </a:extLst>
          </p:cNvPr>
          <p:cNvSpPr>
            <a:spLocks/>
          </p:cNvSpPr>
          <p:nvPr/>
        </p:nvSpPr>
        <p:spPr bwMode="auto">
          <a:xfrm>
            <a:off x="5443830" y="4852196"/>
            <a:ext cx="12466" cy="5343"/>
          </a:xfrm>
          <a:custGeom>
            <a:avLst/>
            <a:gdLst>
              <a:gd name="T0" fmla="*/ 1 w 2"/>
              <a:gd name="T1" fmla="*/ 1 h 1"/>
              <a:gd name="T2" fmla="*/ 1 w 2"/>
              <a:gd name="T3" fmla="*/ 0 h 1"/>
              <a:gd name="T4" fmla="*/ 1 w 2"/>
              <a:gd name="T5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1">
                <a:moveTo>
                  <a:pt x="1" y="1"/>
                </a:moveTo>
                <a:cubicBezTo>
                  <a:pt x="2" y="1"/>
                  <a:pt x="2" y="0"/>
                  <a:pt x="1" y="0"/>
                </a:cubicBezTo>
                <a:cubicBezTo>
                  <a:pt x="0" y="0"/>
                  <a:pt x="0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6" name="Freeform 147">
            <a:extLst>
              <a:ext uri="{FF2B5EF4-FFF2-40B4-BE49-F238E27FC236}">
                <a16:creationId xmlns:a16="http://schemas.microsoft.com/office/drawing/2014/main" xmlns="" id="{E6D5DE6F-65BC-48AC-9517-306F183466F3}"/>
              </a:ext>
            </a:extLst>
          </p:cNvPr>
          <p:cNvSpPr>
            <a:spLocks/>
          </p:cNvSpPr>
          <p:nvPr/>
        </p:nvSpPr>
        <p:spPr bwMode="auto">
          <a:xfrm>
            <a:off x="5450953" y="4880688"/>
            <a:ext cx="10685" cy="12466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7" name="Freeform 148">
            <a:extLst>
              <a:ext uri="{FF2B5EF4-FFF2-40B4-BE49-F238E27FC236}">
                <a16:creationId xmlns:a16="http://schemas.microsoft.com/office/drawing/2014/main" xmlns="" id="{BF794D4B-883D-4479-BD1D-F31879C1F420}"/>
              </a:ext>
            </a:extLst>
          </p:cNvPr>
          <p:cNvSpPr>
            <a:spLocks/>
          </p:cNvSpPr>
          <p:nvPr/>
        </p:nvSpPr>
        <p:spPr bwMode="auto">
          <a:xfrm>
            <a:off x="5450953" y="4909180"/>
            <a:ext cx="10685" cy="7123"/>
          </a:xfrm>
          <a:custGeom>
            <a:avLst/>
            <a:gdLst>
              <a:gd name="T0" fmla="*/ 1 w 2"/>
              <a:gd name="T1" fmla="*/ 1 h 1"/>
              <a:gd name="T2" fmla="*/ 1 w 2"/>
              <a:gd name="T3" fmla="*/ 0 h 1"/>
              <a:gd name="T4" fmla="*/ 1 w 2"/>
              <a:gd name="T5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1">
                <a:moveTo>
                  <a:pt x="1" y="1"/>
                </a:moveTo>
                <a:cubicBezTo>
                  <a:pt x="2" y="1"/>
                  <a:pt x="2" y="0"/>
                  <a:pt x="1" y="0"/>
                </a:cubicBezTo>
                <a:cubicBezTo>
                  <a:pt x="0" y="0"/>
                  <a:pt x="0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8" name="Freeform 149">
            <a:extLst>
              <a:ext uri="{FF2B5EF4-FFF2-40B4-BE49-F238E27FC236}">
                <a16:creationId xmlns:a16="http://schemas.microsoft.com/office/drawing/2014/main" xmlns="" id="{EB5BD5DD-0A7E-43C9-8BD9-FBBDA131F886}"/>
              </a:ext>
            </a:extLst>
          </p:cNvPr>
          <p:cNvSpPr>
            <a:spLocks/>
          </p:cNvSpPr>
          <p:nvPr/>
        </p:nvSpPr>
        <p:spPr bwMode="auto">
          <a:xfrm>
            <a:off x="5438487" y="4916303"/>
            <a:ext cx="12466" cy="10685"/>
          </a:xfrm>
          <a:custGeom>
            <a:avLst/>
            <a:gdLst>
              <a:gd name="T0" fmla="*/ 1 w 2"/>
              <a:gd name="T1" fmla="*/ 1 h 2"/>
              <a:gd name="T2" fmla="*/ 1 w 2"/>
              <a:gd name="T3" fmla="*/ 1 h 2"/>
              <a:gd name="T4" fmla="*/ 1 w 2"/>
              <a:gd name="T5" fmla="*/ 2 h 2"/>
              <a:gd name="T6" fmla="*/ 1 w 2"/>
              <a:gd name="T7" fmla="*/ 2 h 2"/>
              <a:gd name="T8" fmla="*/ 1 w 2"/>
              <a:gd name="T9" fmla="*/ 1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" h="2"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0" y="1"/>
                  <a:pt x="0" y="2"/>
                  <a:pt x="1" y="2"/>
                </a:cubicBezTo>
                <a:cubicBezTo>
                  <a:pt x="1" y="2"/>
                  <a:pt x="1" y="2"/>
                  <a:pt x="1" y="2"/>
                </a:cubicBezTo>
                <a:cubicBezTo>
                  <a:pt x="2" y="2"/>
                  <a:pt x="2" y="0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9" name="Freeform 150">
            <a:extLst>
              <a:ext uri="{FF2B5EF4-FFF2-40B4-BE49-F238E27FC236}">
                <a16:creationId xmlns:a16="http://schemas.microsoft.com/office/drawing/2014/main" xmlns="" id="{8EA55517-D925-4137-9ACC-8F46E74E7561}"/>
              </a:ext>
            </a:extLst>
          </p:cNvPr>
          <p:cNvSpPr>
            <a:spLocks/>
          </p:cNvSpPr>
          <p:nvPr/>
        </p:nvSpPr>
        <p:spPr bwMode="auto">
          <a:xfrm>
            <a:off x="5415338" y="4903837"/>
            <a:ext cx="12466" cy="5343"/>
          </a:xfrm>
          <a:custGeom>
            <a:avLst/>
            <a:gdLst>
              <a:gd name="T0" fmla="*/ 1 w 2"/>
              <a:gd name="T1" fmla="*/ 1 h 1"/>
              <a:gd name="T2" fmla="*/ 1 w 2"/>
              <a:gd name="T3" fmla="*/ 0 h 1"/>
              <a:gd name="T4" fmla="*/ 1 w 2"/>
              <a:gd name="T5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1">
                <a:moveTo>
                  <a:pt x="1" y="1"/>
                </a:moveTo>
                <a:cubicBezTo>
                  <a:pt x="2" y="1"/>
                  <a:pt x="2" y="0"/>
                  <a:pt x="1" y="0"/>
                </a:cubicBezTo>
                <a:cubicBezTo>
                  <a:pt x="0" y="0"/>
                  <a:pt x="0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0" name="Freeform 151">
            <a:extLst>
              <a:ext uri="{FF2B5EF4-FFF2-40B4-BE49-F238E27FC236}">
                <a16:creationId xmlns:a16="http://schemas.microsoft.com/office/drawing/2014/main" xmlns="" id="{8F7994DC-3496-4CBF-8B57-571F881E2189}"/>
              </a:ext>
            </a:extLst>
          </p:cNvPr>
          <p:cNvSpPr>
            <a:spLocks/>
          </p:cNvSpPr>
          <p:nvPr/>
        </p:nvSpPr>
        <p:spPr bwMode="auto">
          <a:xfrm>
            <a:off x="5399311" y="4880688"/>
            <a:ext cx="10685" cy="12466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Freeform 152">
            <a:extLst>
              <a:ext uri="{FF2B5EF4-FFF2-40B4-BE49-F238E27FC236}">
                <a16:creationId xmlns:a16="http://schemas.microsoft.com/office/drawing/2014/main" xmlns="" id="{292F4DE0-7E3B-44CB-91FD-580137DAB9A9}"/>
              </a:ext>
            </a:extLst>
          </p:cNvPr>
          <p:cNvSpPr>
            <a:spLocks/>
          </p:cNvSpPr>
          <p:nvPr/>
        </p:nvSpPr>
        <p:spPr bwMode="auto">
          <a:xfrm>
            <a:off x="5415338" y="4870004"/>
            <a:ext cx="7123" cy="10685"/>
          </a:xfrm>
          <a:custGeom>
            <a:avLst/>
            <a:gdLst>
              <a:gd name="T0" fmla="*/ 1 w 1"/>
              <a:gd name="T1" fmla="*/ 2 h 2"/>
              <a:gd name="T2" fmla="*/ 1 w 1"/>
              <a:gd name="T3" fmla="*/ 0 h 2"/>
              <a:gd name="T4" fmla="*/ 1 w 1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" h="2">
                <a:moveTo>
                  <a:pt x="1" y="2"/>
                </a:moveTo>
                <a:cubicBezTo>
                  <a:pt x="1" y="2"/>
                  <a:pt x="1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2" name="Freeform 153">
            <a:extLst>
              <a:ext uri="{FF2B5EF4-FFF2-40B4-BE49-F238E27FC236}">
                <a16:creationId xmlns:a16="http://schemas.microsoft.com/office/drawing/2014/main" xmlns="" id="{9B914934-D45E-4DAC-A936-C805EF974773}"/>
              </a:ext>
            </a:extLst>
          </p:cNvPr>
          <p:cNvSpPr>
            <a:spLocks/>
          </p:cNvSpPr>
          <p:nvPr/>
        </p:nvSpPr>
        <p:spPr bwMode="auto">
          <a:xfrm>
            <a:off x="5399311" y="4846853"/>
            <a:ext cx="10685" cy="10685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" name="Freeform 154">
            <a:extLst>
              <a:ext uri="{FF2B5EF4-FFF2-40B4-BE49-F238E27FC236}">
                <a16:creationId xmlns:a16="http://schemas.microsoft.com/office/drawing/2014/main" xmlns="" id="{CECB8974-2C3B-4863-B123-43F86A81FAEC}"/>
              </a:ext>
            </a:extLst>
          </p:cNvPr>
          <p:cNvSpPr>
            <a:spLocks/>
          </p:cNvSpPr>
          <p:nvPr/>
        </p:nvSpPr>
        <p:spPr bwMode="auto">
          <a:xfrm>
            <a:off x="5386846" y="4823704"/>
            <a:ext cx="12466" cy="10685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4" name="Freeform 155">
            <a:extLst>
              <a:ext uri="{FF2B5EF4-FFF2-40B4-BE49-F238E27FC236}">
                <a16:creationId xmlns:a16="http://schemas.microsoft.com/office/drawing/2014/main" xmlns="" id="{B5FF83F6-C369-49B7-BD86-7255E2F5C1F4}"/>
              </a:ext>
            </a:extLst>
          </p:cNvPr>
          <p:cNvSpPr>
            <a:spLocks/>
          </p:cNvSpPr>
          <p:nvPr/>
        </p:nvSpPr>
        <p:spPr bwMode="auto">
          <a:xfrm>
            <a:off x="5381503" y="4805897"/>
            <a:ext cx="10685" cy="5343"/>
          </a:xfrm>
          <a:custGeom>
            <a:avLst/>
            <a:gdLst>
              <a:gd name="T0" fmla="*/ 1 w 2"/>
              <a:gd name="T1" fmla="*/ 1 h 1"/>
              <a:gd name="T2" fmla="*/ 1 w 2"/>
              <a:gd name="T3" fmla="*/ 1 h 1"/>
              <a:gd name="T4" fmla="*/ 1 w 2"/>
              <a:gd name="T5" fmla="*/ 0 h 1"/>
              <a:gd name="T6" fmla="*/ 1 w 2"/>
              <a:gd name="T7" fmla="*/ 0 h 1"/>
              <a:gd name="T8" fmla="*/ 1 w 2"/>
              <a:gd name="T9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" h="1"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0" y="0"/>
                  <a:pt x="0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5" name="Freeform 156">
            <a:extLst>
              <a:ext uri="{FF2B5EF4-FFF2-40B4-BE49-F238E27FC236}">
                <a16:creationId xmlns:a16="http://schemas.microsoft.com/office/drawing/2014/main" xmlns="" id="{93222D2C-BFAF-4251-BFC5-B614FD71AD5E}"/>
              </a:ext>
            </a:extLst>
          </p:cNvPr>
          <p:cNvSpPr>
            <a:spLocks/>
          </p:cNvSpPr>
          <p:nvPr/>
        </p:nvSpPr>
        <p:spPr bwMode="auto">
          <a:xfrm>
            <a:off x="5404653" y="4818361"/>
            <a:ext cx="10685" cy="10685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0"/>
                  <a:pt x="1" y="0"/>
                </a:cubicBezTo>
                <a:cubicBezTo>
                  <a:pt x="0" y="0"/>
                  <a:pt x="0" y="2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6" name="Freeform 157">
            <a:extLst>
              <a:ext uri="{FF2B5EF4-FFF2-40B4-BE49-F238E27FC236}">
                <a16:creationId xmlns:a16="http://schemas.microsoft.com/office/drawing/2014/main" xmlns="" id="{AB71D74B-C0EF-4329-A845-9EEC47E7AB85}"/>
              </a:ext>
            </a:extLst>
          </p:cNvPr>
          <p:cNvSpPr>
            <a:spLocks/>
          </p:cNvSpPr>
          <p:nvPr/>
        </p:nvSpPr>
        <p:spPr bwMode="auto">
          <a:xfrm>
            <a:off x="5415338" y="4841512"/>
            <a:ext cx="17808" cy="10685"/>
          </a:xfrm>
          <a:custGeom>
            <a:avLst/>
            <a:gdLst>
              <a:gd name="T0" fmla="*/ 2 w 3"/>
              <a:gd name="T1" fmla="*/ 2 h 2"/>
              <a:gd name="T2" fmla="*/ 2 w 3"/>
              <a:gd name="T3" fmla="*/ 0 h 2"/>
              <a:gd name="T4" fmla="*/ 2 w 3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2">
                <a:moveTo>
                  <a:pt x="2" y="2"/>
                </a:moveTo>
                <a:cubicBezTo>
                  <a:pt x="3" y="2"/>
                  <a:pt x="3" y="0"/>
                  <a:pt x="2" y="0"/>
                </a:cubicBezTo>
                <a:cubicBezTo>
                  <a:pt x="0" y="0"/>
                  <a:pt x="0" y="2"/>
                  <a:pt x="2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" name="Freeform 158">
            <a:extLst>
              <a:ext uri="{FF2B5EF4-FFF2-40B4-BE49-F238E27FC236}">
                <a16:creationId xmlns:a16="http://schemas.microsoft.com/office/drawing/2014/main" xmlns="" id="{9AE3C6A9-07EC-497F-A1C4-615F32037A5E}"/>
              </a:ext>
            </a:extLst>
          </p:cNvPr>
          <p:cNvSpPr>
            <a:spLocks/>
          </p:cNvSpPr>
          <p:nvPr/>
        </p:nvSpPr>
        <p:spPr bwMode="auto">
          <a:xfrm>
            <a:off x="5433145" y="4870004"/>
            <a:ext cx="10685" cy="10685"/>
          </a:xfrm>
          <a:custGeom>
            <a:avLst/>
            <a:gdLst>
              <a:gd name="T0" fmla="*/ 1 w 2"/>
              <a:gd name="T1" fmla="*/ 2 h 2"/>
              <a:gd name="T2" fmla="*/ 2 w 2"/>
              <a:gd name="T3" fmla="*/ 1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1" y="2"/>
                  <a:pt x="2" y="1"/>
                  <a:pt x="2" y="1"/>
                </a:cubicBezTo>
                <a:cubicBezTo>
                  <a:pt x="1" y="0"/>
                  <a:pt x="0" y="1"/>
                  <a:pt x="1" y="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8" name="Freeform 159">
            <a:extLst>
              <a:ext uri="{FF2B5EF4-FFF2-40B4-BE49-F238E27FC236}">
                <a16:creationId xmlns:a16="http://schemas.microsoft.com/office/drawing/2014/main" xmlns="" id="{7CE3CF1B-A9FC-4BB1-B12C-BFBCF5725F52}"/>
              </a:ext>
            </a:extLst>
          </p:cNvPr>
          <p:cNvSpPr>
            <a:spLocks/>
          </p:cNvSpPr>
          <p:nvPr/>
        </p:nvSpPr>
        <p:spPr bwMode="auto">
          <a:xfrm>
            <a:off x="5433145" y="4898496"/>
            <a:ext cx="10685" cy="5343"/>
          </a:xfrm>
          <a:custGeom>
            <a:avLst/>
            <a:gdLst>
              <a:gd name="T0" fmla="*/ 1 w 2"/>
              <a:gd name="T1" fmla="*/ 1 h 1"/>
              <a:gd name="T2" fmla="*/ 1 w 2"/>
              <a:gd name="T3" fmla="*/ 0 h 1"/>
              <a:gd name="T4" fmla="*/ 1 w 2"/>
              <a:gd name="T5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1">
                <a:moveTo>
                  <a:pt x="1" y="1"/>
                </a:moveTo>
                <a:cubicBezTo>
                  <a:pt x="2" y="1"/>
                  <a:pt x="2" y="0"/>
                  <a:pt x="1" y="0"/>
                </a:cubicBezTo>
                <a:cubicBezTo>
                  <a:pt x="0" y="0"/>
                  <a:pt x="0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9" name="Freeform 160">
            <a:extLst>
              <a:ext uri="{FF2B5EF4-FFF2-40B4-BE49-F238E27FC236}">
                <a16:creationId xmlns:a16="http://schemas.microsoft.com/office/drawing/2014/main" xmlns="" id="{2A4E629D-A0D0-4942-AF39-861E7343C265}"/>
              </a:ext>
            </a:extLst>
          </p:cNvPr>
          <p:cNvSpPr>
            <a:spLocks/>
          </p:cNvSpPr>
          <p:nvPr/>
        </p:nvSpPr>
        <p:spPr bwMode="auto">
          <a:xfrm>
            <a:off x="5732312" y="5963385"/>
            <a:ext cx="51642" cy="74792"/>
          </a:xfrm>
          <a:custGeom>
            <a:avLst/>
            <a:gdLst>
              <a:gd name="T0" fmla="*/ 9 w 9"/>
              <a:gd name="T1" fmla="*/ 11 h 13"/>
              <a:gd name="T2" fmla="*/ 6 w 9"/>
              <a:gd name="T3" fmla="*/ 6 h 13"/>
              <a:gd name="T4" fmla="*/ 2 w 9"/>
              <a:gd name="T5" fmla="*/ 1 h 13"/>
              <a:gd name="T6" fmla="*/ 1 w 9"/>
              <a:gd name="T7" fmla="*/ 2 h 13"/>
              <a:gd name="T8" fmla="*/ 3 w 9"/>
              <a:gd name="T9" fmla="*/ 7 h 13"/>
              <a:gd name="T10" fmla="*/ 7 w 9"/>
              <a:gd name="T11" fmla="*/ 12 h 13"/>
              <a:gd name="T12" fmla="*/ 9 w 9"/>
              <a:gd name="T13" fmla="*/ 11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" h="13">
                <a:moveTo>
                  <a:pt x="9" y="11"/>
                </a:moveTo>
                <a:cubicBezTo>
                  <a:pt x="8" y="9"/>
                  <a:pt x="7" y="7"/>
                  <a:pt x="6" y="6"/>
                </a:cubicBezTo>
                <a:cubicBezTo>
                  <a:pt x="5" y="4"/>
                  <a:pt x="4" y="2"/>
                  <a:pt x="2" y="1"/>
                </a:cubicBezTo>
                <a:cubicBezTo>
                  <a:pt x="2" y="0"/>
                  <a:pt x="0" y="1"/>
                  <a:pt x="1" y="2"/>
                </a:cubicBezTo>
                <a:cubicBezTo>
                  <a:pt x="1" y="4"/>
                  <a:pt x="2" y="5"/>
                  <a:pt x="3" y="7"/>
                </a:cubicBezTo>
                <a:cubicBezTo>
                  <a:pt x="4" y="9"/>
                  <a:pt x="5" y="11"/>
                  <a:pt x="7" y="12"/>
                </a:cubicBezTo>
                <a:cubicBezTo>
                  <a:pt x="8" y="13"/>
                  <a:pt x="9" y="12"/>
                  <a:pt x="9" y="11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0" name="Freeform 161">
            <a:extLst>
              <a:ext uri="{FF2B5EF4-FFF2-40B4-BE49-F238E27FC236}">
                <a16:creationId xmlns:a16="http://schemas.microsoft.com/office/drawing/2014/main" xmlns="" id="{79D1C2E2-AA8F-4D5A-B57A-77822179903B}"/>
              </a:ext>
            </a:extLst>
          </p:cNvPr>
          <p:cNvSpPr>
            <a:spLocks/>
          </p:cNvSpPr>
          <p:nvPr/>
        </p:nvSpPr>
        <p:spPr bwMode="auto">
          <a:xfrm>
            <a:off x="5805322" y="5963385"/>
            <a:ext cx="30273" cy="81915"/>
          </a:xfrm>
          <a:custGeom>
            <a:avLst/>
            <a:gdLst>
              <a:gd name="T0" fmla="*/ 2 w 5"/>
              <a:gd name="T1" fmla="*/ 12 h 14"/>
              <a:gd name="T2" fmla="*/ 3 w 5"/>
              <a:gd name="T3" fmla="*/ 6 h 14"/>
              <a:gd name="T4" fmla="*/ 5 w 5"/>
              <a:gd name="T5" fmla="*/ 2 h 14"/>
              <a:gd name="T6" fmla="*/ 3 w 5"/>
              <a:gd name="T7" fmla="*/ 1 h 14"/>
              <a:gd name="T8" fmla="*/ 0 w 5"/>
              <a:gd name="T9" fmla="*/ 12 h 14"/>
              <a:gd name="T10" fmla="*/ 2 w 5"/>
              <a:gd name="T11" fmla="*/ 12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" h="14">
                <a:moveTo>
                  <a:pt x="2" y="12"/>
                </a:moveTo>
                <a:cubicBezTo>
                  <a:pt x="3" y="10"/>
                  <a:pt x="3" y="8"/>
                  <a:pt x="3" y="6"/>
                </a:cubicBezTo>
                <a:cubicBezTo>
                  <a:pt x="4" y="5"/>
                  <a:pt x="5" y="3"/>
                  <a:pt x="5" y="2"/>
                </a:cubicBezTo>
                <a:cubicBezTo>
                  <a:pt x="5" y="1"/>
                  <a:pt x="4" y="0"/>
                  <a:pt x="3" y="1"/>
                </a:cubicBezTo>
                <a:cubicBezTo>
                  <a:pt x="0" y="3"/>
                  <a:pt x="0" y="9"/>
                  <a:pt x="0" y="12"/>
                </a:cubicBezTo>
                <a:cubicBezTo>
                  <a:pt x="0" y="14"/>
                  <a:pt x="2" y="13"/>
                  <a:pt x="2" y="12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1" name="Freeform 162">
            <a:extLst>
              <a:ext uri="{FF2B5EF4-FFF2-40B4-BE49-F238E27FC236}">
                <a16:creationId xmlns:a16="http://schemas.microsoft.com/office/drawing/2014/main" xmlns="" id="{F576A4AE-6C92-40E1-B6BB-C11040899599}"/>
              </a:ext>
            </a:extLst>
          </p:cNvPr>
          <p:cNvSpPr>
            <a:spLocks/>
          </p:cNvSpPr>
          <p:nvPr/>
        </p:nvSpPr>
        <p:spPr bwMode="auto">
          <a:xfrm>
            <a:off x="5851621" y="6027492"/>
            <a:ext cx="28492" cy="39177"/>
          </a:xfrm>
          <a:custGeom>
            <a:avLst/>
            <a:gdLst>
              <a:gd name="T0" fmla="*/ 4 w 5"/>
              <a:gd name="T1" fmla="*/ 5 h 7"/>
              <a:gd name="T2" fmla="*/ 5 w 5"/>
              <a:gd name="T3" fmla="*/ 2 h 7"/>
              <a:gd name="T4" fmla="*/ 2 w 5"/>
              <a:gd name="T5" fmla="*/ 1 h 7"/>
              <a:gd name="T6" fmla="*/ 1 w 5"/>
              <a:gd name="T7" fmla="*/ 4 h 7"/>
              <a:gd name="T8" fmla="*/ 4 w 5"/>
              <a:gd name="T9" fmla="*/ 5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" h="7">
                <a:moveTo>
                  <a:pt x="4" y="5"/>
                </a:moveTo>
                <a:cubicBezTo>
                  <a:pt x="4" y="4"/>
                  <a:pt x="5" y="3"/>
                  <a:pt x="5" y="2"/>
                </a:cubicBezTo>
                <a:cubicBezTo>
                  <a:pt x="5" y="1"/>
                  <a:pt x="3" y="0"/>
                  <a:pt x="2" y="1"/>
                </a:cubicBezTo>
                <a:cubicBezTo>
                  <a:pt x="2" y="2"/>
                  <a:pt x="1" y="3"/>
                  <a:pt x="1" y="4"/>
                </a:cubicBezTo>
                <a:cubicBezTo>
                  <a:pt x="0" y="6"/>
                  <a:pt x="3" y="7"/>
                  <a:pt x="4" y="5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2" name="Freeform 163">
            <a:extLst>
              <a:ext uri="{FF2B5EF4-FFF2-40B4-BE49-F238E27FC236}">
                <a16:creationId xmlns:a16="http://schemas.microsoft.com/office/drawing/2014/main" xmlns="" id="{B19ECC59-E139-4348-AE33-BCE5EC831420}"/>
              </a:ext>
            </a:extLst>
          </p:cNvPr>
          <p:cNvSpPr>
            <a:spLocks/>
          </p:cNvSpPr>
          <p:nvPr/>
        </p:nvSpPr>
        <p:spPr bwMode="auto">
          <a:xfrm>
            <a:off x="4986176" y="6089818"/>
            <a:ext cx="39177" cy="74792"/>
          </a:xfrm>
          <a:custGeom>
            <a:avLst/>
            <a:gdLst>
              <a:gd name="T0" fmla="*/ 4 w 7"/>
              <a:gd name="T1" fmla="*/ 11 h 13"/>
              <a:gd name="T2" fmla="*/ 6 w 7"/>
              <a:gd name="T3" fmla="*/ 13 h 13"/>
              <a:gd name="T4" fmla="*/ 7 w 7"/>
              <a:gd name="T5" fmla="*/ 11 h 13"/>
              <a:gd name="T6" fmla="*/ 5 w 7"/>
              <a:gd name="T7" fmla="*/ 6 h 13"/>
              <a:gd name="T8" fmla="*/ 2 w 7"/>
              <a:gd name="T9" fmla="*/ 1 h 13"/>
              <a:gd name="T10" fmla="*/ 0 w 7"/>
              <a:gd name="T11" fmla="*/ 2 h 13"/>
              <a:gd name="T12" fmla="*/ 4 w 7"/>
              <a:gd name="T13" fmla="*/ 12 h 13"/>
              <a:gd name="T14" fmla="*/ 6 w 7"/>
              <a:gd name="T15" fmla="*/ 11 h 13"/>
              <a:gd name="T16" fmla="*/ 6 w 7"/>
              <a:gd name="T17" fmla="*/ 11 h 13"/>
              <a:gd name="T18" fmla="*/ 6 w 7"/>
              <a:gd name="T19" fmla="*/ 12 h 13"/>
              <a:gd name="T20" fmla="*/ 6 w 7"/>
              <a:gd name="T21" fmla="*/ 11 h 13"/>
              <a:gd name="T22" fmla="*/ 4 w 7"/>
              <a:gd name="T23" fmla="*/ 11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7" h="13">
                <a:moveTo>
                  <a:pt x="4" y="11"/>
                </a:moveTo>
                <a:cubicBezTo>
                  <a:pt x="4" y="12"/>
                  <a:pt x="5" y="12"/>
                  <a:pt x="6" y="13"/>
                </a:cubicBezTo>
                <a:cubicBezTo>
                  <a:pt x="7" y="13"/>
                  <a:pt x="7" y="12"/>
                  <a:pt x="7" y="11"/>
                </a:cubicBezTo>
                <a:cubicBezTo>
                  <a:pt x="7" y="9"/>
                  <a:pt x="6" y="8"/>
                  <a:pt x="5" y="6"/>
                </a:cubicBezTo>
                <a:cubicBezTo>
                  <a:pt x="4" y="4"/>
                  <a:pt x="3" y="2"/>
                  <a:pt x="2" y="1"/>
                </a:cubicBezTo>
                <a:cubicBezTo>
                  <a:pt x="1" y="0"/>
                  <a:pt x="0" y="1"/>
                  <a:pt x="0" y="2"/>
                </a:cubicBezTo>
                <a:cubicBezTo>
                  <a:pt x="1" y="5"/>
                  <a:pt x="3" y="9"/>
                  <a:pt x="4" y="12"/>
                </a:cubicBezTo>
                <a:cubicBezTo>
                  <a:pt x="5" y="11"/>
                  <a:pt x="5" y="11"/>
                  <a:pt x="6" y="11"/>
                </a:cubicBezTo>
                <a:cubicBezTo>
                  <a:pt x="6" y="11"/>
                  <a:pt x="6" y="11"/>
                  <a:pt x="6" y="11"/>
                </a:cubicBezTo>
                <a:cubicBezTo>
                  <a:pt x="6" y="11"/>
                  <a:pt x="6" y="11"/>
                  <a:pt x="6" y="12"/>
                </a:cubicBezTo>
                <a:cubicBezTo>
                  <a:pt x="6" y="11"/>
                  <a:pt x="6" y="11"/>
                  <a:pt x="6" y="11"/>
                </a:cubicBezTo>
                <a:cubicBezTo>
                  <a:pt x="6" y="10"/>
                  <a:pt x="4" y="10"/>
                  <a:pt x="4" y="11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164">
            <a:extLst>
              <a:ext uri="{FF2B5EF4-FFF2-40B4-BE49-F238E27FC236}">
                <a16:creationId xmlns:a16="http://schemas.microsoft.com/office/drawing/2014/main" xmlns="" id="{5FED90A9-A768-4D6E-AFF4-41A778BA75EC}"/>
              </a:ext>
            </a:extLst>
          </p:cNvPr>
          <p:cNvSpPr>
            <a:spLocks/>
          </p:cNvSpPr>
          <p:nvPr/>
        </p:nvSpPr>
        <p:spPr bwMode="auto">
          <a:xfrm>
            <a:off x="5053845" y="6079133"/>
            <a:ext cx="28492" cy="56984"/>
          </a:xfrm>
          <a:custGeom>
            <a:avLst/>
            <a:gdLst>
              <a:gd name="T0" fmla="*/ 4 w 5"/>
              <a:gd name="T1" fmla="*/ 8 h 10"/>
              <a:gd name="T2" fmla="*/ 5 w 5"/>
              <a:gd name="T3" fmla="*/ 2 h 10"/>
              <a:gd name="T4" fmla="*/ 3 w 5"/>
              <a:gd name="T5" fmla="*/ 1 h 10"/>
              <a:gd name="T6" fmla="*/ 0 w 5"/>
              <a:gd name="T7" fmla="*/ 8 h 10"/>
              <a:gd name="T8" fmla="*/ 4 w 5"/>
              <a:gd name="T9" fmla="*/ 8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" h="10">
                <a:moveTo>
                  <a:pt x="4" y="8"/>
                </a:moveTo>
                <a:cubicBezTo>
                  <a:pt x="4" y="6"/>
                  <a:pt x="5" y="4"/>
                  <a:pt x="5" y="2"/>
                </a:cubicBezTo>
                <a:cubicBezTo>
                  <a:pt x="5" y="0"/>
                  <a:pt x="4" y="0"/>
                  <a:pt x="3" y="1"/>
                </a:cubicBezTo>
                <a:cubicBezTo>
                  <a:pt x="1" y="3"/>
                  <a:pt x="1" y="6"/>
                  <a:pt x="0" y="8"/>
                </a:cubicBezTo>
                <a:cubicBezTo>
                  <a:pt x="0" y="10"/>
                  <a:pt x="3" y="10"/>
                  <a:pt x="4" y="8"/>
                </a:cubicBezTo>
                <a:close/>
              </a:path>
            </a:pathLst>
          </a:custGeom>
          <a:solidFill>
            <a:srgbClr val="308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3" name="Freeform 174">
            <a:extLst>
              <a:ext uri="{FF2B5EF4-FFF2-40B4-BE49-F238E27FC236}">
                <a16:creationId xmlns:a16="http://schemas.microsoft.com/office/drawing/2014/main" xmlns="" id="{ED2EAA50-014D-49D9-BB2E-0ADB36D1829A}"/>
              </a:ext>
            </a:extLst>
          </p:cNvPr>
          <p:cNvSpPr>
            <a:spLocks/>
          </p:cNvSpPr>
          <p:nvPr/>
        </p:nvSpPr>
        <p:spPr bwMode="auto">
          <a:xfrm>
            <a:off x="5799980" y="5986534"/>
            <a:ext cx="477241" cy="190541"/>
          </a:xfrm>
          <a:custGeom>
            <a:avLst/>
            <a:gdLst>
              <a:gd name="T0" fmla="*/ 0 w 83"/>
              <a:gd name="T1" fmla="*/ 28 h 33"/>
              <a:gd name="T2" fmla="*/ 8 w 83"/>
              <a:gd name="T3" fmla="*/ 19 h 33"/>
              <a:gd name="T4" fmla="*/ 19 w 83"/>
              <a:gd name="T5" fmla="*/ 19 h 33"/>
              <a:gd name="T6" fmla="*/ 49 w 83"/>
              <a:gd name="T7" fmla="*/ 1 h 33"/>
              <a:gd name="T8" fmla="*/ 70 w 83"/>
              <a:gd name="T9" fmla="*/ 11 h 33"/>
              <a:gd name="T10" fmla="*/ 83 w 83"/>
              <a:gd name="T11" fmla="*/ 32 h 33"/>
              <a:gd name="T12" fmla="*/ 2 w 83"/>
              <a:gd name="T13" fmla="*/ 33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3" h="33">
                <a:moveTo>
                  <a:pt x="0" y="28"/>
                </a:moveTo>
                <a:cubicBezTo>
                  <a:pt x="3" y="25"/>
                  <a:pt x="5" y="21"/>
                  <a:pt x="8" y="19"/>
                </a:cubicBezTo>
                <a:cubicBezTo>
                  <a:pt x="11" y="17"/>
                  <a:pt x="16" y="17"/>
                  <a:pt x="19" y="19"/>
                </a:cubicBezTo>
                <a:cubicBezTo>
                  <a:pt x="27" y="10"/>
                  <a:pt x="37" y="1"/>
                  <a:pt x="49" y="1"/>
                </a:cubicBezTo>
                <a:cubicBezTo>
                  <a:pt x="57" y="0"/>
                  <a:pt x="64" y="5"/>
                  <a:pt x="70" y="11"/>
                </a:cubicBezTo>
                <a:cubicBezTo>
                  <a:pt x="76" y="17"/>
                  <a:pt x="79" y="24"/>
                  <a:pt x="83" y="32"/>
                </a:cubicBezTo>
                <a:cubicBezTo>
                  <a:pt x="56" y="32"/>
                  <a:pt x="29" y="33"/>
                  <a:pt x="2" y="33"/>
                </a:cubicBezTo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9" name="Freeform 110">
            <a:extLst>
              <a:ext uri="{FF2B5EF4-FFF2-40B4-BE49-F238E27FC236}">
                <a16:creationId xmlns:a16="http://schemas.microsoft.com/office/drawing/2014/main" xmlns="" id="{D6AC367E-B94A-49CA-B777-A2A5E859D242}"/>
              </a:ext>
            </a:extLst>
          </p:cNvPr>
          <p:cNvSpPr>
            <a:spLocks/>
          </p:cNvSpPr>
          <p:nvPr/>
        </p:nvSpPr>
        <p:spPr bwMode="auto">
          <a:xfrm>
            <a:off x="2911601" y="5842294"/>
            <a:ext cx="625044" cy="208348"/>
          </a:xfrm>
          <a:custGeom>
            <a:avLst/>
            <a:gdLst>
              <a:gd name="T0" fmla="*/ 109 w 109"/>
              <a:gd name="T1" fmla="*/ 36 h 36"/>
              <a:gd name="T2" fmla="*/ 109 w 109"/>
              <a:gd name="T3" fmla="*/ 5 h 36"/>
              <a:gd name="T4" fmla="*/ 72 w 109"/>
              <a:gd name="T5" fmla="*/ 11 h 36"/>
              <a:gd name="T6" fmla="*/ 54 w 109"/>
              <a:gd name="T7" fmla="*/ 0 h 36"/>
              <a:gd name="T8" fmla="*/ 15 w 109"/>
              <a:gd name="T9" fmla="*/ 21 h 36"/>
              <a:gd name="T10" fmla="*/ 29 w 109"/>
              <a:gd name="T11" fmla="*/ 28 h 36"/>
              <a:gd name="T12" fmla="*/ 109 w 109"/>
              <a:gd name="T13" fmla="*/ 36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9" h="36">
                <a:moveTo>
                  <a:pt x="109" y="36"/>
                </a:moveTo>
                <a:cubicBezTo>
                  <a:pt x="109" y="5"/>
                  <a:pt x="109" y="5"/>
                  <a:pt x="109" y="5"/>
                </a:cubicBezTo>
                <a:cubicBezTo>
                  <a:pt x="72" y="11"/>
                  <a:pt x="72" y="11"/>
                  <a:pt x="72" y="11"/>
                </a:cubicBezTo>
                <a:cubicBezTo>
                  <a:pt x="54" y="0"/>
                  <a:pt x="54" y="0"/>
                  <a:pt x="54" y="0"/>
                </a:cubicBezTo>
                <a:cubicBezTo>
                  <a:pt x="54" y="0"/>
                  <a:pt x="30" y="19"/>
                  <a:pt x="15" y="21"/>
                </a:cubicBezTo>
                <a:cubicBezTo>
                  <a:pt x="0" y="23"/>
                  <a:pt x="9" y="29"/>
                  <a:pt x="29" y="28"/>
                </a:cubicBezTo>
                <a:cubicBezTo>
                  <a:pt x="49" y="27"/>
                  <a:pt x="109" y="36"/>
                  <a:pt x="109" y="36"/>
                </a:cubicBezTo>
                <a:close/>
              </a:path>
            </a:pathLst>
          </a:custGeom>
          <a:solidFill>
            <a:srgbClr val="4C2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xmlns="" id="{4092174D-12BF-41BF-87F7-ABE25CEB946A}"/>
              </a:ext>
            </a:extLst>
          </p:cNvPr>
          <p:cNvSpPr txBox="1"/>
          <p:nvPr/>
        </p:nvSpPr>
        <p:spPr>
          <a:xfrm>
            <a:off x="1361733" y="154045"/>
            <a:ext cx="9589299" cy="53553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3200" dirty="0" err="1" smtClean="0"/>
              <a:t>Pendekatan</a:t>
            </a:r>
            <a:endParaRPr lang="en-US" sz="3200" b="1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Open Sans" panose="020B0606030504020204" pitchFamily="34" charset="0"/>
              <a:cs typeface="Segoe UI" panose="020B0502040204020203" pitchFamily="34" charset="0"/>
            </a:endParaRPr>
          </a:p>
        </p:txBody>
      </p:sp>
      <p:grpSp>
        <p:nvGrpSpPr>
          <p:cNvPr id="296" name="Group 295">
            <a:extLst>
              <a:ext uri="{FF2B5EF4-FFF2-40B4-BE49-F238E27FC236}">
                <a16:creationId xmlns:a16="http://schemas.microsoft.com/office/drawing/2014/main" xmlns="" id="{AF67E040-22CB-4A72-A13F-3B3F98601721}"/>
              </a:ext>
            </a:extLst>
          </p:cNvPr>
          <p:cNvGrpSpPr/>
          <p:nvPr/>
        </p:nvGrpSpPr>
        <p:grpSpPr>
          <a:xfrm>
            <a:off x="1024297" y="920376"/>
            <a:ext cx="10872684" cy="2750097"/>
            <a:chOff x="1046727" y="1651128"/>
            <a:chExt cx="10872684" cy="2750097"/>
          </a:xfrm>
        </p:grpSpPr>
        <p:grpSp>
          <p:nvGrpSpPr>
            <p:cNvPr id="286" name="Group 285">
              <a:extLst>
                <a:ext uri="{FF2B5EF4-FFF2-40B4-BE49-F238E27FC236}">
                  <a16:creationId xmlns:a16="http://schemas.microsoft.com/office/drawing/2014/main" xmlns="" id="{C1E30873-FFF0-4CCC-8F54-5BA2671F6EAE}"/>
                </a:ext>
              </a:extLst>
            </p:cNvPr>
            <p:cNvGrpSpPr/>
            <p:nvPr/>
          </p:nvGrpSpPr>
          <p:grpSpPr>
            <a:xfrm>
              <a:off x="1046727" y="1670409"/>
              <a:ext cx="2056602" cy="1807486"/>
              <a:chOff x="1046727" y="1670409"/>
              <a:chExt cx="2056602" cy="1807486"/>
            </a:xfrm>
          </p:grpSpPr>
          <p:pic>
            <p:nvPicPr>
              <p:cNvPr id="279" name="Picture 278">
                <a:extLst>
                  <a:ext uri="{FF2B5EF4-FFF2-40B4-BE49-F238E27FC236}">
                    <a16:creationId xmlns:a16="http://schemas.microsoft.com/office/drawing/2014/main" xmlns="" id="{F346E27B-4762-4184-8697-9D0E43251BA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705286" y="1670409"/>
                <a:ext cx="428247" cy="393066"/>
              </a:xfrm>
              <a:prstGeom prst="rect">
                <a:avLst/>
              </a:prstGeom>
            </p:spPr>
          </p:pic>
          <p:sp>
            <p:nvSpPr>
              <p:cNvPr id="280" name="Rectangle 279">
                <a:extLst>
                  <a:ext uri="{FF2B5EF4-FFF2-40B4-BE49-F238E27FC236}">
                    <a16:creationId xmlns:a16="http://schemas.microsoft.com/office/drawing/2014/main" xmlns="" id="{97B407AE-4A8C-4F5A-B90A-63DB35AA8E6A}"/>
                  </a:ext>
                </a:extLst>
              </p:cNvPr>
              <p:cNvSpPr/>
              <p:nvPr/>
            </p:nvSpPr>
            <p:spPr>
              <a:xfrm>
                <a:off x="1046727" y="2169845"/>
                <a:ext cx="2056602" cy="1308050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lvl="1"/>
                <a:r>
                  <a:rPr lang="en-US" sz="2000" dirty="0" smtClean="0"/>
                  <a:t>1. </a:t>
                </a:r>
                <a:r>
                  <a:rPr lang="en-US" sz="2000" dirty="0" err="1" smtClean="0"/>
                  <a:t>Holistik</a:t>
                </a:r>
                <a:r>
                  <a:rPr lang="en-US" sz="2000" dirty="0" smtClean="0"/>
                  <a:t> : </a:t>
                </a:r>
              </a:p>
              <a:p>
                <a:pPr lvl="1"/>
                <a:r>
                  <a:rPr lang="en-US" sz="1500" dirty="0" err="1" smtClean="0"/>
                  <a:t>Gizi</a:t>
                </a:r>
                <a:endParaRPr lang="en-US" sz="1500" dirty="0" smtClean="0"/>
              </a:p>
              <a:p>
                <a:pPr lvl="1"/>
                <a:r>
                  <a:rPr lang="en-US" sz="1500" dirty="0" err="1" smtClean="0"/>
                  <a:t>Kesehatan</a:t>
                </a:r>
                <a:endParaRPr lang="en-US" sz="1500" dirty="0" smtClean="0"/>
              </a:p>
              <a:p>
                <a:pPr lvl="1"/>
                <a:r>
                  <a:rPr lang="en-US" sz="1500" dirty="0" err="1" smtClean="0"/>
                  <a:t>Pendidikan</a:t>
                </a:r>
                <a:r>
                  <a:rPr lang="en-US" sz="1500" dirty="0" smtClean="0"/>
                  <a:t>, </a:t>
                </a:r>
                <a:r>
                  <a:rPr lang="en-US" sz="1500" dirty="0" err="1" smtClean="0"/>
                  <a:t>dll</a:t>
                </a:r>
                <a:endParaRPr lang="en-US" sz="1500" dirty="0" smtClean="0"/>
              </a:p>
              <a:p>
                <a:endParaRPr lang="en-US" sz="2000" dirty="0" smtClean="0"/>
              </a:p>
            </p:txBody>
          </p:sp>
        </p:grpSp>
        <p:grpSp>
          <p:nvGrpSpPr>
            <p:cNvPr id="287" name="Group 286">
              <a:extLst>
                <a:ext uri="{FF2B5EF4-FFF2-40B4-BE49-F238E27FC236}">
                  <a16:creationId xmlns:a16="http://schemas.microsoft.com/office/drawing/2014/main" xmlns="" id="{2610F65B-B275-4FA2-8011-AA97ED9EA810}"/>
                </a:ext>
              </a:extLst>
            </p:cNvPr>
            <p:cNvGrpSpPr/>
            <p:nvPr/>
          </p:nvGrpSpPr>
          <p:grpSpPr>
            <a:xfrm>
              <a:off x="3391811" y="1696766"/>
              <a:ext cx="2712606" cy="2704459"/>
              <a:chOff x="705552" y="1696766"/>
              <a:chExt cx="2712606" cy="2704459"/>
            </a:xfrm>
          </p:grpSpPr>
          <p:pic>
            <p:nvPicPr>
              <p:cNvPr id="288" name="Picture 287">
                <a:extLst>
                  <a:ext uri="{FF2B5EF4-FFF2-40B4-BE49-F238E27FC236}">
                    <a16:creationId xmlns:a16="http://schemas.microsoft.com/office/drawing/2014/main" xmlns="" id="{124A425C-DC35-403F-81E8-24D7CE8B70D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16050" y="1696766"/>
                <a:ext cx="428247" cy="393066"/>
              </a:xfrm>
              <a:prstGeom prst="rect">
                <a:avLst/>
              </a:prstGeom>
            </p:spPr>
          </p:pic>
          <p:sp>
            <p:nvSpPr>
              <p:cNvPr id="289" name="Rectangle 288">
                <a:extLst>
                  <a:ext uri="{FF2B5EF4-FFF2-40B4-BE49-F238E27FC236}">
                    <a16:creationId xmlns:a16="http://schemas.microsoft.com/office/drawing/2014/main" xmlns="" id="{6EAB07AB-BFF8-4B0E-BC50-45A989F0A219}"/>
                  </a:ext>
                </a:extLst>
              </p:cNvPr>
              <p:cNvSpPr/>
              <p:nvPr/>
            </p:nvSpPr>
            <p:spPr>
              <a:xfrm>
                <a:off x="705552" y="2169845"/>
                <a:ext cx="2712606" cy="2231380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sz="2000" dirty="0" smtClean="0"/>
                  <a:t>2. </a:t>
                </a:r>
                <a:r>
                  <a:rPr lang="en-US" sz="2000" dirty="0" err="1" smtClean="0"/>
                  <a:t>Terintegrasi</a:t>
                </a:r>
                <a:endParaRPr lang="en-US" sz="2000" dirty="0" smtClean="0"/>
              </a:p>
              <a:p>
                <a:r>
                  <a:rPr lang="en-US" sz="1500" dirty="0" smtClean="0"/>
                  <a:t>Program PAUD </a:t>
                </a:r>
                <a:r>
                  <a:rPr lang="en-US" sz="1500" dirty="0" err="1" smtClean="0"/>
                  <a:t>merupakan</a:t>
                </a:r>
                <a:r>
                  <a:rPr lang="en-US" sz="1500" dirty="0" smtClean="0"/>
                  <a:t> </a:t>
                </a:r>
                <a:r>
                  <a:rPr lang="en-US" sz="1500" dirty="0" err="1" smtClean="0"/>
                  <a:t>bagian</a:t>
                </a:r>
                <a:r>
                  <a:rPr lang="en-US" sz="1500" dirty="0" smtClean="0"/>
                  <a:t> yang </a:t>
                </a:r>
                <a:r>
                  <a:rPr lang="en-US" sz="1500" dirty="0" err="1" smtClean="0"/>
                  <a:t>tidak</a:t>
                </a:r>
                <a:r>
                  <a:rPr lang="en-US" sz="1500" dirty="0" smtClean="0"/>
                  <a:t> </a:t>
                </a:r>
                <a:r>
                  <a:rPr lang="en-US" sz="1500" dirty="0" err="1" smtClean="0"/>
                  <a:t>terpisahkan</a:t>
                </a:r>
                <a:r>
                  <a:rPr lang="en-US" sz="1500" dirty="0" smtClean="0"/>
                  <a:t> </a:t>
                </a:r>
                <a:r>
                  <a:rPr lang="en-US" sz="1500" dirty="0" err="1" smtClean="0"/>
                  <a:t>dalam</a:t>
                </a:r>
                <a:r>
                  <a:rPr lang="en-US" sz="1500" dirty="0" smtClean="0"/>
                  <a:t> </a:t>
                </a:r>
                <a:r>
                  <a:rPr lang="en-US" sz="1500" dirty="0" err="1" smtClean="0"/>
                  <a:t>keseluruhan</a:t>
                </a:r>
                <a:r>
                  <a:rPr lang="en-US" sz="1500" dirty="0" smtClean="0"/>
                  <a:t> </a:t>
                </a:r>
                <a:r>
                  <a:rPr lang="en-US" sz="1500" dirty="0" err="1" smtClean="0"/>
                  <a:t>stimulasi</a:t>
                </a:r>
                <a:r>
                  <a:rPr lang="en-US" sz="1500" dirty="0" smtClean="0"/>
                  <a:t> </a:t>
                </a:r>
                <a:r>
                  <a:rPr lang="en-US" sz="1500" dirty="0" err="1" smtClean="0"/>
                  <a:t>dan</a:t>
                </a:r>
                <a:r>
                  <a:rPr lang="en-US" sz="1500" dirty="0" smtClean="0"/>
                  <a:t>/</a:t>
                </a:r>
                <a:r>
                  <a:rPr lang="en-US" sz="1500" dirty="0" err="1" smtClean="0"/>
                  <a:t>atau</a:t>
                </a:r>
                <a:r>
                  <a:rPr lang="en-US" sz="1500" dirty="0" smtClean="0"/>
                  <a:t> </a:t>
                </a:r>
                <a:r>
                  <a:rPr lang="en-US" sz="1500" dirty="0" err="1" smtClean="0"/>
                  <a:t>layanan</a:t>
                </a:r>
                <a:r>
                  <a:rPr lang="en-US" sz="1500" dirty="0" smtClean="0"/>
                  <a:t> </a:t>
                </a:r>
                <a:r>
                  <a:rPr lang="en-US" sz="1500" dirty="0" err="1" smtClean="0"/>
                  <a:t>terhadap</a:t>
                </a:r>
                <a:r>
                  <a:rPr lang="en-US" sz="1500" dirty="0" smtClean="0"/>
                  <a:t> </a:t>
                </a:r>
                <a:r>
                  <a:rPr lang="en-US" sz="1500" dirty="0" err="1" smtClean="0"/>
                  <a:t>tumbuh</a:t>
                </a:r>
                <a:r>
                  <a:rPr lang="en-US" sz="1500" dirty="0" smtClean="0"/>
                  <a:t> </a:t>
                </a:r>
                <a:r>
                  <a:rPr lang="en-US" sz="1500" dirty="0" err="1" smtClean="0"/>
                  <a:t>kembang</a:t>
                </a:r>
                <a:r>
                  <a:rPr lang="en-US" sz="1500" dirty="0" smtClean="0"/>
                  <a:t> </a:t>
                </a:r>
                <a:r>
                  <a:rPr lang="en-US" sz="1500" dirty="0" err="1" smtClean="0"/>
                  <a:t>anak</a:t>
                </a:r>
                <a:r>
                  <a:rPr lang="en-US" sz="1500" dirty="0" smtClean="0"/>
                  <a:t> di </a:t>
                </a:r>
                <a:r>
                  <a:rPr lang="en-US" sz="1500" dirty="0" err="1" smtClean="0"/>
                  <a:t>semua</a:t>
                </a:r>
                <a:r>
                  <a:rPr lang="en-US" sz="1500" dirty="0" smtClean="0"/>
                  <a:t> program </a:t>
                </a:r>
                <a:r>
                  <a:rPr lang="en-US" sz="1500" dirty="0" err="1" smtClean="0"/>
                  <a:t>layanan</a:t>
                </a:r>
                <a:r>
                  <a:rPr lang="en-US" sz="1500" dirty="0" smtClean="0"/>
                  <a:t> </a:t>
                </a:r>
                <a:r>
                  <a:rPr lang="en-US" sz="1500" dirty="0" err="1" smtClean="0"/>
                  <a:t>anak</a:t>
                </a:r>
                <a:r>
                  <a:rPr lang="en-US" sz="1500" dirty="0" smtClean="0"/>
                  <a:t> </a:t>
                </a:r>
                <a:r>
                  <a:rPr lang="en-US" sz="1500" dirty="0" err="1" smtClean="0"/>
                  <a:t>usia</a:t>
                </a:r>
                <a:r>
                  <a:rPr lang="en-US" sz="1500" dirty="0" smtClean="0"/>
                  <a:t> </a:t>
                </a:r>
                <a:r>
                  <a:rPr lang="en-US" sz="1500" dirty="0" err="1" smtClean="0"/>
                  <a:t>dini</a:t>
                </a:r>
                <a:r>
                  <a:rPr lang="en-US" sz="1500" dirty="0" smtClean="0"/>
                  <a:t> yang </a:t>
                </a:r>
                <a:r>
                  <a:rPr lang="en-US" sz="1500" dirty="0" err="1" smtClean="0"/>
                  <a:t>ada</a:t>
                </a:r>
                <a:r>
                  <a:rPr lang="en-US" sz="1500" dirty="0" smtClean="0"/>
                  <a:t> di </a:t>
                </a:r>
                <a:r>
                  <a:rPr lang="en-US" sz="1500" dirty="0" err="1" smtClean="0"/>
                  <a:t>masyarakat</a:t>
                </a:r>
                <a:endParaRPr lang="en-US" sz="1500" dirty="0" smtClean="0"/>
              </a:p>
              <a:p>
                <a:endParaRPr lang="en-US" sz="2000" dirty="0" smtClean="0"/>
              </a:p>
            </p:txBody>
          </p:sp>
        </p:grpSp>
        <p:grpSp>
          <p:nvGrpSpPr>
            <p:cNvPr id="290" name="Group 289">
              <a:extLst>
                <a:ext uri="{FF2B5EF4-FFF2-40B4-BE49-F238E27FC236}">
                  <a16:creationId xmlns:a16="http://schemas.microsoft.com/office/drawing/2014/main" xmlns="" id="{947E0F1A-201B-48CA-9D50-A6EE3BA6DF95}"/>
                </a:ext>
              </a:extLst>
            </p:cNvPr>
            <p:cNvGrpSpPr/>
            <p:nvPr/>
          </p:nvGrpSpPr>
          <p:grpSpPr>
            <a:xfrm>
              <a:off x="6419245" y="1670409"/>
              <a:ext cx="2056602" cy="1884431"/>
              <a:chOff x="1046727" y="1670409"/>
              <a:chExt cx="2056602" cy="1884431"/>
            </a:xfrm>
          </p:grpSpPr>
          <p:pic>
            <p:nvPicPr>
              <p:cNvPr id="291" name="Picture 290">
                <a:extLst>
                  <a:ext uri="{FF2B5EF4-FFF2-40B4-BE49-F238E27FC236}">
                    <a16:creationId xmlns:a16="http://schemas.microsoft.com/office/drawing/2014/main" xmlns="" id="{9FB6D18A-7B85-49E8-A625-53A679ABF7A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99394" y="1670409"/>
                <a:ext cx="428247" cy="393066"/>
              </a:xfrm>
              <a:prstGeom prst="rect">
                <a:avLst/>
              </a:prstGeom>
            </p:spPr>
          </p:pic>
          <p:sp>
            <p:nvSpPr>
              <p:cNvPr id="292" name="Rectangle 291">
                <a:extLst>
                  <a:ext uri="{FF2B5EF4-FFF2-40B4-BE49-F238E27FC236}">
                    <a16:creationId xmlns:a16="http://schemas.microsoft.com/office/drawing/2014/main" xmlns="" id="{8774039D-0A3D-4031-890D-3F0ACEAFDB86}"/>
                  </a:ext>
                </a:extLst>
              </p:cNvPr>
              <p:cNvSpPr/>
              <p:nvPr/>
            </p:nvSpPr>
            <p:spPr>
              <a:xfrm>
                <a:off x="1046727" y="2169845"/>
                <a:ext cx="2056602" cy="1384995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sz="2000" dirty="0" smtClean="0"/>
                  <a:t>3. </a:t>
                </a:r>
                <a:r>
                  <a:rPr lang="en-US" sz="2000" dirty="0" err="1" smtClean="0"/>
                  <a:t>Prinsip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pembelajaran</a:t>
                </a:r>
                <a:endParaRPr lang="en-US" sz="2000" dirty="0" smtClean="0"/>
              </a:p>
              <a:p>
                <a:r>
                  <a:rPr lang="en-US" sz="1500" dirty="0" err="1" smtClean="0"/>
                  <a:t>Melalui</a:t>
                </a:r>
                <a:r>
                  <a:rPr lang="en-US" sz="1500" dirty="0" smtClean="0"/>
                  <a:t> </a:t>
                </a:r>
                <a:r>
                  <a:rPr lang="en-US" sz="1500" dirty="0" err="1" smtClean="0"/>
                  <a:t>pendekatan</a:t>
                </a:r>
                <a:r>
                  <a:rPr lang="en-US" sz="1500" dirty="0" smtClean="0"/>
                  <a:t> </a:t>
                </a:r>
                <a:r>
                  <a:rPr lang="en-US" sz="1500" dirty="0" err="1" smtClean="0"/>
                  <a:t>bermain</a:t>
                </a:r>
                <a:r>
                  <a:rPr lang="en-US" sz="1500" dirty="0" smtClean="0"/>
                  <a:t> </a:t>
                </a:r>
                <a:r>
                  <a:rPr lang="en-US" sz="1500" dirty="0" err="1" smtClean="0"/>
                  <a:t>sambil</a:t>
                </a:r>
                <a:r>
                  <a:rPr lang="en-US" sz="1500" dirty="0" smtClean="0"/>
                  <a:t> </a:t>
                </a:r>
                <a:r>
                  <a:rPr lang="en-US" sz="1500" dirty="0" err="1" smtClean="0"/>
                  <a:t>belajar</a:t>
                </a:r>
                <a:endParaRPr lang="en-US" sz="1500" dirty="0" smtClean="0"/>
              </a:p>
              <a:p>
                <a:endParaRPr lang="en-US" sz="2000" dirty="0" smtClean="0"/>
              </a:p>
            </p:txBody>
          </p:sp>
        </p:grpSp>
        <p:grpSp>
          <p:nvGrpSpPr>
            <p:cNvPr id="293" name="Group 292">
              <a:extLst>
                <a:ext uri="{FF2B5EF4-FFF2-40B4-BE49-F238E27FC236}">
                  <a16:creationId xmlns:a16="http://schemas.microsoft.com/office/drawing/2014/main" xmlns="" id="{4D740573-B361-4FF9-91AE-6FBE4009108B}"/>
                </a:ext>
              </a:extLst>
            </p:cNvPr>
            <p:cNvGrpSpPr/>
            <p:nvPr/>
          </p:nvGrpSpPr>
          <p:grpSpPr>
            <a:xfrm>
              <a:off x="8846774" y="1651128"/>
              <a:ext cx="3072637" cy="1826767"/>
              <a:chOff x="787996" y="1651128"/>
              <a:chExt cx="3072637" cy="1826767"/>
            </a:xfrm>
          </p:grpSpPr>
          <p:pic>
            <p:nvPicPr>
              <p:cNvPr id="294" name="Picture 293">
                <a:extLst>
                  <a:ext uri="{FF2B5EF4-FFF2-40B4-BE49-F238E27FC236}">
                    <a16:creationId xmlns:a16="http://schemas.microsoft.com/office/drawing/2014/main" xmlns="" id="{DF3EC5C8-4EFA-453F-98F5-32F706FCD08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63208" y="1651128"/>
                <a:ext cx="428247" cy="393066"/>
              </a:xfrm>
              <a:prstGeom prst="rect">
                <a:avLst/>
              </a:prstGeom>
            </p:spPr>
          </p:pic>
          <p:sp>
            <p:nvSpPr>
              <p:cNvPr id="295" name="Rectangle 294">
                <a:extLst>
                  <a:ext uri="{FF2B5EF4-FFF2-40B4-BE49-F238E27FC236}">
                    <a16:creationId xmlns:a16="http://schemas.microsoft.com/office/drawing/2014/main" xmlns="" id="{D63AE417-74B4-4C22-8101-B9B9E46B4D0F}"/>
                  </a:ext>
                </a:extLst>
              </p:cNvPr>
              <p:cNvSpPr/>
              <p:nvPr/>
            </p:nvSpPr>
            <p:spPr>
              <a:xfrm>
                <a:off x="787996" y="2169845"/>
                <a:ext cx="3072637" cy="1308050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sz="2000" dirty="0" smtClean="0"/>
                  <a:t>4. </a:t>
                </a:r>
                <a:r>
                  <a:rPr lang="en-US" sz="2000" dirty="0" err="1" smtClean="0"/>
                  <a:t>Esensi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stimulasi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pendidikan</a:t>
                </a:r>
                <a:endParaRPr lang="en-US" sz="2000" dirty="0" smtClean="0"/>
              </a:p>
              <a:p>
                <a:r>
                  <a:rPr lang="en-US" sz="1500" dirty="0" err="1" smtClean="0"/>
                  <a:t>Bermain</a:t>
                </a:r>
                <a:r>
                  <a:rPr lang="en-US" sz="1500" dirty="0" smtClean="0"/>
                  <a:t> </a:t>
                </a:r>
                <a:r>
                  <a:rPr lang="en-US" sz="1500" dirty="0" err="1" smtClean="0"/>
                  <a:t>aktif</a:t>
                </a:r>
                <a:r>
                  <a:rPr lang="en-US" sz="1500" dirty="0" smtClean="0"/>
                  <a:t> </a:t>
                </a:r>
                <a:r>
                  <a:rPr lang="en-US" sz="1500" dirty="0" err="1" smtClean="0"/>
                  <a:t>setiap</a:t>
                </a:r>
                <a:r>
                  <a:rPr lang="en-US" sz="1500" dirty="0" smtClean="0"/>
                  <a:t> </a:t>
                </a:r>
                <a:r>
                  <a:rPr lang="en-US" sz="1500" dirty="0" err="1" smtClean="0"/>
                  <a:t>hari</a:t>
                </a:r>
                <a:r>
                  <a:rPr lang="en-US" sz="1500" dirty="0" smtClean="0"/>
                  <a:t>, </a:t>
                </a:r>
                <a:r>
                  <a:rPr lang="en-US" sz="1500" dirty="0" err="1" smtClean="0"/>
                  <a:t>penuh</a:t>
                </a:r>
                <a:r>
                  <a:rPr lang="en-US" sz="1500" dirty="0" smtClean="0"/>
                  <a:t> </a:t>
                </a:r>
                <a:r>
                  <a:rPr lang="en-US" sz="1500" dirty="0" err="1" smtClean="0"/>
                  <a:t>kasih</a:t>
                </a:r>
                <a:r>
                  <a:rPr lang="en-US" sz="1500" dirty="0" smtClean="0"/>
                  <a:t> </a:t>
                </a:r>
                <a:r>
                  <a:rPr lang="en-US" sz="1500" dirty="0" err="1" smtClean="0"/>
                  <a:t>sayang</a:t>
                </a:r>
                <a:r>
                  <a:rPr lang="en-US" sz="1500" dirty="0" smtClean="0"/>
                  <a:t>, </a:t>
                </a:r>
                <a:r>
                  <a:rPr lang="en-US" sz="1500" dirty="0" err="1" smtClean="0"/>
                  <a:t>gembira</a:t>
                </a:r>
                <a:r>
                  <a:rPr lang="en-US" sz="1500" dirty="0" smtClean="0"/>
                  <a:t>, </a:t>
                </a:r>
                <a:r>
                  <a:rPr lang="en-US" sz="1500" dirty="0" err="1" smtClean="0"/>
                  <a:t>berulang</a:t>
                </a:r>
                <a:r>
                  <a:rPr lang="en-US" sz="1500" dirty="0" smtClean="0"/>
                  <a:t>, </a:t>
                </a:r>
                <a:r>
                  <a:rPr lang="en-US" sz="1500" dirty="0" err="1" smtClean="0"/>
                  <a:t>konsisten</a:t>
                </a:r>
                <a:r>
                  <a:rPr lang="en-US" sz="1500" dirty="0" smtClean="0"/>
                  <a:t>, </a:t>
                </a:r>
                <a:r>
                  <a:rPr lang="en-US" sz="1500" dirty="0" err="1" smtClean="0"/>
                  <a:t>bervariasi</a:t>
                </a:r>
                <a:r>
                  <a:rPr lang="en-US" sz="1500" dirty="0" smtClean="0"/>
                  <a:t>, </a:t>
                </a:r>
                <a:r>
                  <a:rPr lang="en-US" sz="1500" dirty="0" err="1" smtClean="0"/>
                  <a:t>tuntas</a:t>
                </a:r>
                <a:r>
                  <a:rPr lang="en-US" sz="1500" dirty="0" smtClean="0"/>
                  <a:t> (</a:t>
                </a:r>
                <a:r>
                  <a:rPr lang="en-US" sz="1500" dirty="0" err="1" smtClean="0"/>
                  <a:t>selesai</a:t>
                </a:r>
                <a:r>
                  <a:rPr lang="en-US" sz="1500" dirty="0" smtClean="0"/>
                  <a:t>)</a:t>
                </a:r>
              </a:p>
              <a:p>
                <a:endParaRPr lang="en-US" sz="2000" dirty="0" smtClean="0"/>
              </a:p>
            </p:txBody>
          </p:sp>
        </p:grpSp>
      </p:grpSp>
      <p:pic>
        <p:nvPicPr>
          <p:cNvPr id="297" name="Picture 296">
            <a:extLst>
              <a:ext uri="{FF2B5EF4-FFF2-40B4-BE49-F238E27FC236}">
                <a16:creationId xmlns:a16="http://schemas.microsoft.com/office/drawing/2014/main" xmlns="" id="{F346E27B-4762-4184-8697-9D0E43251B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0988" y="2644575"/>
            <a:ext cx="428247" cy="393066"/>
          </a:xfrm>
          <a:prstGeom prst="rect">
            <a:avLst/>
          </a:prstGeom>
        </p:spPr>
      </p:pic>
      <p:sp>
        <p:nvSpPr>
          <p:cNvPr id="299" name="Rectangle 298">
            <a:extLst>
              <a:ext uri="{FF2B5EF4-FFF2-40B4-BE49-F238E27FC236}">
                <a16:creationId xmlns:a16="http://schemas.microsoft.com/office/drawing/2014/main" xmlns="" id="{97B407AE-4A8C-4F5A-B90A-63DB35AA8E6A}"/>
              </a:ext>
            </a:extLst>
          </p:cNvPr>
          <p:cNvSpPr/>
          <p:nvPr/>
        </p:nvSpPr>
        <p:spPr>
          <a:xfrm>
            <a:off x="886811" y="3102122"/>
            <a:ext cx="2056602" cy="15388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2000" dirty="0" smtClean="0"/>
              <a:t>6. </a:t>
            </a:r>
            <a:r>
              <a:rPr lang="en-US" sz="2000" dirty="0" err="1" smtClean="0"/>
              <a:t>Sasaran</a:t>
            </a:r>
            <a:r>
              <a:rPr lang="en-US" sz="2000" dirty="0" smtClean="0"/>
              <a:t> </a:t>
            </a:r>
            <a:r>
              <a:rPr lang="en-US" sz="2000" dirty="0" err="1" smtClean="0"/>
              <a:t>stimulasi</a:t>
            </a:r>
            <a:endParaRPr lang="en-US" sz="2000" dirty="0" smtClean="0"/>
          </a:p>
          <a:p>
            <a:r>
              <a:rPr lang="en-US" sz="1500" dirty="0" err="1" smtClean="0"/>
              <a:t>Sensori-motorik</a:t>
            </a:r>
            <a:r>
              <a:rPr lang="en-US" sz="1500" dirty="0" smtClean="0"/>
              <a:t>, </a:t>
            </a:r>
            <a:r>
              <a:rPr lang="en-US" sz="1500" dirty="0" err="1" smtClean="0"/>
              <a:t>kognitif</a:t>
            </a:r>
            <a:r>
              <a:rPr lang="en-US" sz="1500" dirty="0" smtClean="0"/>
              <a:t>, </a:t>
            </a:r>
            <a:r>
              <a:rPr lang="en-US" sz="1500" dirty="0" err="1" smtClean="0"/>
              <a:t>komunikasi</a:t>
            </a:r>
            <a:r>
              <a:rPr lang="en-US" sz="1500" dirty="0" smtClean="0"/>
              <a:t>-Bahasa, </a:t>
            </a:r>
            <a:r>
              <a:rPr lang="en-US" sz="1500" dirty="0" err="1" smtClean="0"/>
              <a:t>sosio-emosional</a:t>
            </a:r>
            <a:r>
              <a:rPr lang="en-US" sz="1500" dirty="0" smtClean="0"/>
              <a:t>, </a:t>
            </a:r>
            <a:r>
              <a:rPr lang="en-US" sz="1500" dirty="0" err="1" smtClean="0"/>
              <a:t>kemandirian</a:t>
            </a:r>
            <a:r>
              <a:rPr lang="en-US" sz="1500" dirty="0" smtClean="0"/>
              <a:t>, </a:t>
            </a:r>
            <a:r>
              <a:rPr lang="en-US" sz="1500" dirty="0" err="1" smtClean="0"/>
              <a:t>kreativitas</a:t>
            </a:r>
            <a:r>
              <a:rPr lang="en-US" sz="1500" dirty="0" smtClean="0"/>
              <a:t> </a:t>
            </a:r>
            <a:r>
              <a:rPr lang="en-US" sz="1500" dirty="0" err="1" smtClean="0"/>
              <a:t>dll</a:t>
            </a:r>
            <a:endParaRPr lang="en-US" sz="1500" dirty="0" smtClean="0"/>
          </a:p>
          <a:p>
            <a:endParaRPr lang="en-US" sz="2000" dirty="0" smtClean="0"/>
          </a:p>
        </p:txBody>
      </p:sp>
      <p:pic>
        <p:nvPicPr>
          <p:cNvPr id="300" name="Picture 299">
            <a:extLst>
              <a:ext uri="{FF2B5EF4-FFF2-40B4-BE49-F238E27FC236}">
                <a16:creationId xmlns:a16="http://schemas.microsoft.com/office/drawing/2014/main" xmlns="" id="{DF3EC5C8-4EFA-453F-98F5-32F706FCD0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86031" y="3095359"/>
            <a:ext cx="428247" cy="393066"/>
          </a:xfrm>
          <a:prstGeom prst="rect">
            <a:avLst/>
          </a:prstGeom>
        </p:spPr>
      </p:pic>
      <p:sp>
        <p:nvSpPr>
          <p:cNvPr id="301" name="Rectangle 300">
            <a:extLst>
              <a:ext uri="{FF2B5EF4-FFF2-40B4-BE49-F238E27FC236}">
                <a16:creationId xmlns:a16="http://schemas.microsoft.com/office/drawing/2014/main" xmlns="" id="{D63AE417-74B4-4C22-8101-B9B9E46B4D0F}"/>
              </a:ext>
            </a:extLst>
          </p:cNvPr>
          <p:cNvSpPr/>
          <p:nvPr/>
        </p:nvSpPr>
        <p:spPr>
          <a:xfrm>
            <a:off x="9886031" y="3729448"/>
            <a:ext cx="2056602" cy="10772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2000" dirty="0" smtClean="0"/>
              <a:t>5. </a:t>
            </a:r>
            <a:r>
              <a:rPr lang="en-US" sz="2000" dirty="0" err="1" smtClean="0"/>
              <a:t>Metoda</a:t>
            </a:r>
            <a:r>
              <a:rPr lang="en-US" sz="2000" dirty="0" smtClean="0"/>
              <a:t> </a:t>
            </a:r>
            <a:r>
              <a:rPr lang="en-US" sz="2000" dirty="0" err="1" smtClean="0"/>
              <a:t>stimulasi</a:t>
            </a:r>
            <a:endParaRPr lang="en-US" sz="2000" dirty="0" smtClean="0"/>
          </a:p>
          <a:p>
            <a:r>
              <a:rPr lang="en-US" sz="1500" dirty="0" err="1" smtClean="0"/>
              <a:t>Dengar</a:t>
            </a:r>
            <a:r>
              <a:rPr lang="en-US" sz="1500" dirty="0" smtClean="0"/>
              <a:t>, </a:t>
            </a:r>
            <a:r>
              <a:rPr lang="en-US" sz="1500" dirty="0" err="1" smtClean="0"/>
              <a:t>lihat</a:t>
            </a:r>
            <a:r>
              <a:rPr lang="en-US" sz="1500" dirty="0" smtClean="0"/>
              <a:t>, </a:t>
            </a:r>
            <a:r>
              <a:rPr lang="en-US" sz="1500" dirty="0" err="1" smtClean="0"/>
              <a:t>tiru</a:t>
            </a:r>
            <a:r>
              <a:rPr lang="en-US" sz="1500" dirty="0" smtClean="0"/>
              <a:t>/</a:t>
            </a:r>
            <a:r>
              <a:rPr lang="en-US" sz="1500" dirty="0" err="1" smtClean="0"/>
              <a:t>coba</a:t>
            </a:r>
            <a:r>
              <a:rPr lang="en-US" sz="1500" dirty="0" smtClean="0"/>
              <a:t>, </a:t>
            </a:r>
            <a:r>
              <a:rPr lang="en-US" sz="1500" dirty="0" err="1" smtClean="0"/>
              <a:t>ulang</a:t>
            </a:r>
            <a:r>
              <a:rPr lang="en-US" sz="1500" dirty="0" smtClean="0"/>
              <a:t>, </a:t>
            </a:r>
            <a:r>
              <a:rPr lang="en-US" sz="1500" dirty="0" err="1" smtClean="0"/>
              <a:t>tuntas</a:t>
            </a:r>
            <a:endParaRPr lang="en-US" sz="1500" dirty="0" smtClean="0"/>
          </a:p>
          <a:p>
            <a:endParaRPr lang="en-US" sz="2000" dirty="0" smtClean="0"/>
          </a:p>
        </p:txBody>
      </p:sp>
      <p:pic>
        <p:nvPicPr>
          <p:cNvPr id="179" name="Picture 178">
            <a:extLst>
              <a:ext uri="{FF2B5EF4-FFF2-40B4-BE49-F238E27FC236}">
                <a16:creationId xmlns:a16="http://schemas.microsoft.com/office/drawing/2014/main" xmlns="" id="{DF3EC5C8-4EFA-453F-98F5-32F706FCD0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29606" y="4912192"/>
            <a:ext cx="428247" cy="393066"/>
          </a:xfrm>
          <a:prstGeom prst="rect">
            <a:avLst/>
          </a:prstGeom>
        </p:spPr>
      </p:pic>
      <p:sp>
        <p:nvSpPr>
          <p:cNvPr id="180" name="Rectangle 179">
            <a:extLst>
              <a:ext uri="{FF2B5EF4-FFF2-40B4-BE49-F238E27FC236}">
                <a16:creationId xmlns:a16="http://schemas.microsoft.com/office/drawing/2014/main" xmlns="" id="{D63AE417-74B4-4C22-8101-B9B9E46B4D0F}"/>
              </a:ext>
            </a:extLst>
          </p:cNvPr>
          <p:cNvSpPr/>
          <p:nvPr/>
        </p:nvSpPr>
        <p:spPr>
          <a:xfrm>
            <a:off x="9680239" y="5533480"/>
            <a:ext cx="2286040" cy="1384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2000" dirty="0" smtClean="0"/>
              <a:t>8. </a:t>
            </a:r>
            <a:r>
              <a:rPr lang="en-US" sz="2000" dirty="0" err="1" smtClean="0"/>
              <a:t>Pelaksanaan</a:t>
            </a:r>
            <a:r>
              <a:rPr lang="en-US" sz="2000" dirty="0" smtClean="0"/>
              <a:t> </a:t>
            </a:r>
            <a:r>
              <a:rPr lang="en-US" sz="2000" dirty="0" err="1" smtClean="0"/>
              <a:t>stimulasi</a:t>
            </a:r>
            <a:endParaRPr lang="en-US" sz="2000" dirty="0" smtClean="0"/>
          </a:p>
          <a:p>
            <a:r>
              <a:rPr lang="en-US" sz="1500" dirty="0" err="1" smtClean="0"/>
              <a:t>Pada</a:t>
            </a:r>
            <a:r>
              <a:rPr lang="en-US" sz="1500" dirty="0" smtClean="0"/>
              <a:t> </a:t>
            </a:r>
            <a:r>
              <a:rPr lang="en-US" sz="1500" dirty="0" err="1" smtClean="0"/>
              <a:t>tiap</a:t>
            </a:r>
            <a:r>
              <a:rPr lang="en-US" sz="1500" dirty="0" smtClean="0"/>
              <a:t> kali </a:t>
            </a:r>
            <a:r>
              <a:rPr lang="en-US" sz="1500" dirty="0" err="1" smtClean="0"/>
              <a:t>berinteraksi</a:t>
            </a:r>
            <a:r>
              <a:rPr lang="en-US" sz="1500" dirty="0" smtClean="0"/>
              <a:t> </a:t>
            </a:r>
            <a:r>
              <a:rPr lang="en-US" sz="1500" dirty="0" err="1" smtClean="0"/>
              <a:t>dengan</a:t>
            </a:r>
            <a:r>
              <a:rPr lang="en-US" sz="1500" dirty="0" smtClean="0"/>
              <a:t> </a:t>
            </a:r>
            <a:r>
              <a:rPr lang="en-US" sz="1500" dirty="0" err="1" smtClean="0"/>
              <a:t>anak</a:t>
            </a:r>
            <a:endParaRPr lang="en-US" sz="1500" dirty="0" smtClean="0"/>
          </a:p>
          <a:p>
            <a:endParaRPr lang="en-US" sz="2000" dirty="0" smtClean="0"/>
          </a:p>
        </p:txBody>
      </p:sp>
      <p:pic>
        <p:nvPicPr>
          <p:cNvPr id="181" name="Picture 180">
            <a:extLst>
              <a:ext uri="{FF2B5EF4-FFF2-40B4-BE49-F238E27FC236}">
                <a16:creationId xmlns:a16="http://schemas.microsoft.com/office/drawing/2014/main" xmlns="" id="{DF3EC5C8-4EFA-453F-98F5-32F706FCD0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203" y="4794066"/>
            <a:ext cx="428247" cy="393066"/>
          </a:xfrm>
          <a:prstGeom prst="rect">
            <a:avLst/>
          </a:prstGeom>
        </p:spPr>
      </p:pic>
      <p:sp>
        <p:nvSpPr>
          <p:cNvPr id="182" name="Rectangle 181">
            <a:extLst>
              <a:ext uri="{FF2B5EF4-FFF2-40B4-BE49-F238E27FC236}">
                <a16:creationId xmlns:a16="http://schemas.microsoft.com/office/drawing/2014/main" xmlns="" id="{D63AE417-74B4-4C22-8101-B9B9E46B4D0F}"/>
              </a:ext>
            </a:extLst>
          </p:cNvPr>
          <p:cNvSpPr/>
          <p:nvPr/>
        </p:nvSpPr>
        <p:spPr>
          <a:xfrm>
            <a:off x="231150" y="5246207"/>
            <a:ext cx="4059707" cy="1461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2000" dirty="0" smtClean="0"/>
              <a:t>7. </a:t>
            </a:r>
            <a:r>
              <a:rPr lang="en-US" sz="2000" dirty="0" err="1" smtClean="0"/>
              <a:t>Teknik</a:t>
            </a:r>
            <a:r>
              <a:rPr lang="en-US" sz="2000" dirty="0" smtClean="0"/>
              <a:t> </a:t>
            </a:r>
            <a:r>
              <a:rPr lang="en-US" sz="2000" dirty="0" err="1" smtClean="0"/>
              <a:t>stimulasi</a:t>
            </a:r>
            <a:endParaRPr lang="en-US" sz="2000" dirty="0" smtClean="0"/>
          </a:p>
          <a:p>
            <a:r>
              <a:rPr lang="en-US" sz="1500" dirty="0" err="1" smtClean="0"/>
              <a:t>Melalui</a:t>
            </a:r>
            <a:r>
              <a:rPr lang="en-US" sz="1500" dirty="0" smtClean="0"/>
              <a:t> </a:t>
            </a:r>
            <a:r>
              <a:rPr lang="en-US" sz="1500" dirty="0" err="1" smtClean="0"/>
              <a:t>suara</a:t>
            </a:r>
            <a:r>
              <a:rPr lang="en-US" sz="1500" dirty="0" smtClean="0"/>
              <a:t>, </a:t>
            </a:r>
            <a:r>
              <a:rPr lang="en-US" sz="1500" dirty="0" err="1" smtClean="0"/>
              <a:t>musik</a:t>
            </a:r>
            <a:r>
              <a:rPr lang="en-US" sz="1500" dirty="0" smtClean="0"/>
              <a:t>, </a:t>
            </a:r>
            <a:r>
              <a:rPr lang="en-US" sz="1500" dirty="0" err="1" smtClean="0"/>
              <a:t>gerakan</a:t>
            </a:r>
            <a:r>
              <a:rPr lang="en-US" sz="1500" dirty="0" smtClean="0"/>
              <a:t> </a:t>
            </a:r>
            <a:r>
              <a:rPr lang="en-US" sz="1500" dirty="0" err="1" smtClean="0"/>
              <a:t>perabaan</a:t>
            </a:r>
            <a:r>
              <a:rPr lang="en-US" sz="1500" dirty="0" smtClean="0"/>
              <a:t>, </a:t>
            </a:r>
            <a:r>
              <a:rPr lang="en-US" sz="1500" dirty="0" err="1" smtClean="0"/>
              <a:t>bicara</a:t>
            </a:r>
            <a:r>
              <a:rPr lang="en-US" sz="1500" dirty="0" smtClean="0"/>
              <a:t>, </a:t>
            </a:r>
            <a:r>
              <a:rPr lang="en-US" sz="1500" dirty="0" err="1" smtClean="0"/>
              <a:t>menyanyi</a:t>
            </a:r>
            <a:r>
              <a:rPr lang="en-US" sz="1500" dirty="0" smtClean="0"/>
              <a:t>, </a:t>
            </a:r>
            <a:r>
              <a:rPr lang="en-US" sz="1500" dirty="0" err="1" smtClean="0"/>
              <a:t>membaca</a:t>
            </a:r>
            <a:r>
              <a:rPr lang="en-US" sz="1500" dirty="0" smtClean="0"/>
              <a:t>, </a:t>
            </a:r>
            <a:r>
              <a:rPr lang="en-US" sz="1500" dirty="0" err="1" smtClean="0"/>
              <a:t>mencocokkan</a:t>
            </a:r>
            <a:r>
              <a:rPr lang="en-US" sz="1500" dirty="0" smtClean="0"/>
              <a:t>, </a:t>
            </a:r>
            <a:r>
              <a:rPr lang="en-US" sz="1500" dirty="0" err="1" smtClean="0"/>
              <a:t>membandingkan</a:t>
            </a:r>
            <a:r>
              <a:rPr lang="en-US" sz="1500" dirty="0" smtClean="0"/>
              <a:t>, </a:t>
            </a:r>
            <a:r>
              <a:rPr lang="en-US" sz="1500" dirty="0" err="1" smtClean="0"/>
              <a:t>mengelompokkan</a:t>
            </a:r>
            <a:r>
              <a:rPr lang="en-US" sz="1500" dirty="0" smtClean="0"/>
              <a:t>, </a:t>
            </a:r>
            <a:r>
              <a:rPr lang="en-US" sz="1500" dirty="0" err="1" smtClean="0"/>
              <a:t>memecahkan</a:t>
            </a:r>
            <a:r>
              <a:rPr lang="en-US" sz="1500" dirty="0" smtClean="0"/>
              <a:t> </a:t>
            </a:r>
            <a:r>
              <a:rPr lang="en-US" sz="1500" dirty="0" err="1" smtClean="0"/>
              <a:t>masalah</a:t>
            </a:r>
            <a:r>
              <a:rPr lang="en-US" sz="1500" dirty="0" smtClean="0"/>
              <a:t>, </a:t>
            </a:r>
            <a:r>
              <a:rPr lang="en-US" sz="1500" dirty="0" err="1" smtClean="0"/>
              <a:t>mencoret</a:t>
            </a:r>
            <a:r>
              <a:rPr lang="en-US" sz="1500" dirty="0" smtClean="0"/>
              <a:t>, </a:t>
            </a:r>
            <a:r>
              <a:rPr lang="en-US" sz="1500" dirty="0" err="1" smtClean="0"/>
              <a:t>menggambar</a:t>
            </a:r>
            <a:r>
              <a:rPr lang="en-US" sz="1500" dirty="0" smtClean="0"/>
              <a:t>, </a:t>
            </a:r>
            <a:r>
              <a:rPr lang="en-US" sz="1500" dirty="0" err="1" smtClean="0"/>
              <a:t>menangkai</a:t>
            </a:r>
            <a:r>
              <a:rPr lang="en-US" sz="1500" dirty="0" smtClean="0"/>
              <a:t> </a:t>
            </a:r>
            <a:r>
              <a:rPr lang="en-US" sz="1500" dirty="0" err="1" smtClean="0"/>
              <a:t>dll</a:t>
            </a:r>
            <a:endParaRPr lang="en-US" sz="1500" dirty="0" smtClean="0"/>
          </a:p>
          <a:p>
            <a:endParaRPr lang="en-US" sz="1500" dirty="0" smtClean="0"/>
          </a:p>
        </p:txBody>
      </p:sp>
    </p:spTree>
    <p:extLst>
      <p:ext uri="{BB962C8B-B14F-4D97-AF65-F5344CB8AC3E}">
        <p14:creationId xmlns:p14="http://schemas.microsoft.com/office/powerpoint/2010/main" val="794253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4000" b="-8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E3DFDE"/>
          </a:solidFill>
        </p:spPr>
        <p:txBody>
          <a:bodyPr/>
          <a:lstStyle/>
          <a:p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izin</a:t>
            </a:r>
            <a:r>
              <a:rPr lang="en-US" dirty="0" smtClean="0"/>
              <a:t>, minimal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35692"/>
          </a:xfrm>
          <a:solidFill>
            <a:srgbClr val="E3DFDE"/>
          </a:solidFill>
        </p:spPr>
        <p:txBody>
          <a:bodyPr/>
          <a:lstStyle/>
          <a:p>
            <a:r>
              <a:rPr lang="en-US" dirty="0" smtClean="0"/>
              <a:t>Ada orang yang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/</a:t>
            </a:r>
            <a:r>
              <a:rPr lang="en-US" dirty="0" err="1" smtClean="0"/>
              <a:t>pengelola</a:t>
            </a:r>
            <a:endParaRPr lang="en-US" dirty="0" smtClean="0"/>
          </a:p>
          <a:p>
            <a:r>
              <a:rPr lang="en-US" dirty="0" smtClean="0"/>
              <a:t>Ada </a:t>
            </a:r>
            <a:r>
              <a:rPr lang="en-US" dirty="0" err="1" smtClean="0"/>
              <a:t>anak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dilayani</a:t>
            </a:r>
            <a:endParaRPr lang="en-US" dirty="0" smtClean="0"/>
          </a:p>
          <a:p>
            <a:r>
              <a:rPr lang="en-US" dirty="0" smtClean="0"/>
              <a:t>Ada orang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mendidik</a:t>
            </a:r>
            <a:endParaRPr lang="en-US" dirty="0" smtClean="0"/>
          </a:p>
          <a:p>
            <a:r>
              <a:rPr lang="en-US" dirty="0" smtClean="0"/>
              <a:t>Ada </a:t>
            </a:r>
            <a:r>
              <a:rPr lang="en-US" dirty="0" err="1" smtClean="0"/>
              <a:t>tempat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(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bagus</a:t>
            </a:r>
            <a:r>
              <a:rPr lang="en-US" dirty="0" smtClean="0"/>
              <a:t>, yang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aman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bermain</a:t>
            </a:r>
            <a:endParaRPr lang="en-US" dirty="0" smtClean="0"/>
          </a:p>
          <a:p>
            <a:r>
              <a:rPr lang="en-US" dirty="0" smtClean="0"/>
              <a:t>Ada </a:t>
            </a:r>
            <a:r>
              <a:rPr lang="en-US" dirty="0" err="1" smtClean="0"/>
              <a:t>sumber</a:t>
            </a:r>
            <a:r>
              <a:rPr lang="en-US" dirty="0" smtClean="0"/>
              <a:t> dana yang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kelangsungan</a:t>
            </a:r>
            <a:r>
              <a:rPr lang="en-US" dirty="0" smtClean="0"/>
              <a:t> program PAUD </a:t>
            </a:r>
            <a:r>
              <a:rPr lang="en-US" dirty="0" err="1" smtClean="0"/>
              <a:t>tersebut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4713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6237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55000" t="-83000" r="-23000" b="-8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724358" cy="2897945"/>
          </a:xfrm>
          <a:solidFill>
            <a:srgbClr val="162C3A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         1. PAUD </a:t>
            </a:r>
            <a:r>
              <a:rPr lang="en-US" dirty="0" err="1" smtClean="0">
                <a:solidFill>
                  <a:schemeClr val="bg1"/>
                </a:solidFill>
              </a:rPr>
              <a:t>Nonformal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2897945"/>
            <a:ext cx="6724358" cy="3960054"/>
          </a:xfrm>
          <a:solidFill>
            <a:srgbClr val="162C3A"/>
          </a:solidFill>
        </p:spPr>
        <p:txBody>
          <a:bodyPr>
            <a:normAutofit/>
          </a:bodyPr>
          <a:lstStyle/>
          <a:p>
            <a:pPr marL="1428750" lvl="2" indent="-514350">
              <a:buAutoNum type="alphaLcPeriod"/>
            </a:pPr>
            <a:r>
              <a:rPr lang="en-US" sz="3000" dirty="0" smtClean="0">
                <a:solidFill>
                  <a:schemeClr val="bg1"/>
                </a:solidFill>
              </a:rPr>
              <a:t>Taman </a:t>
            </a:r>
            <a:r>
              <a:rPr lang="en-US" sz="3000" dirty="0" err="1" smtClean="0">
                <a:solidFill>
                  <a:schemeClr val="bg1"/>
                </a:solidFill>
              </a:rPr>
              <a:t>Penitipan</a:t>
            </a:r>
            <a:r>
              <a:rPr lang="en-US" sz="3000" dirty="0" smtClean="0">
                <a:solidFill>
                  <a:schemeClr val="bg1"/>
                </a:solidFill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</a:rPr>
              <a:t>Anak</a:t>
            </a:r>
            <a:r>
              <a:rPr lang="en-US" sz="3000" dirty="0" smtClean="0">
                <a:solidFill>
                  <a:schemeClr val="bg1"/>
                </a:solidFill>
              </a:rPr>
              <a:t> (TPA)</a:t>
            </a:r>
          </a:p>
          <a:p>
            <a:pPr marL="1428750" lvl="2" indent="-514350">
              <a:buAutoNum type="alphaLcPeriod"/>
            </a:pPr>
            <a:r>
              <a:rPr lang="en-US" sz="3000" dirty="0" err="1" smtClean="0">
                <a:solidFill>
                  <a:schemeClr val="bg1"/>
                </a:solidFill>
              </a:rPr>
              <a:t>Kelompok</a:t>
            </a:r>
            <a:r>
              <a:rPr lang="en-US" sz="3000" dirty="0" smtClean="0">
                <a:solidFill>
                  <a:schemeClr val="bg1"/>
                </a:solidFill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</a:rPr>
              <a:t>Bermain</a:t>
            </a:r>
            <a:r>
              <a:rPr lang="en-US" sz="3000" dirty="0" smtClean="0">
                <a:solidFill>
                  <a:schemeClr val="bg1"/>
                </a:solidFill>
              </a:rPr>
              <a:t> (KB)</a:t>
            </a:r>
          </a:p>
          <a:p>
            <a:pPr marL="1428750" lvl="2" indent="-514350">
              <a:buAutoNum type="alphaLcPeriod"/>
            </a:pPr>
            <a:r>
              <a:rPr lang="en-US" sz="3000" dirty="0" err="1" smtClean="0">
                <a:solidFill>
                  <a:schemeClr val="bg1"/>
                </a:solidFill>
              </a:rPr>
              <a:t>Satuan</a:t>
            </a:r>
            <a:r>
              <a:rPr lang="en-US" sz="3000" dirty="0" smtClean="0">
                <a:solidFill>
                  <a:schemeClr val="bg1"/>
                </a:solidFill>
              </a:rPr>
              <a:t> PAUD </a:t>
            </a:r>
            <a:r>
              <a:rPr lang="en-US" sz="3000" dirty="0" err="1" smtClean="0">
                <a:solidFill>
                  <a:schemeClr val="bg1"/>
                </a:solidFill>
              </a:rPr>
              <a:t>Sejenis</a:t>
            </a:r>
            <a:r>
              <a:rPr lang="en-US" sz="3000" dirty="0" smtClean="0">
                <a:solidFill>
                  <a:schemeClr val="bg1"/>
                </a:solidFill>
              </a:rPr>
              <a:t> (SPS)</a:t>
            </a:r>
            <a:endParaRPr lang="en-US" sz="3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446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69000" b="-6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98171"/>
            <a:ext cx="10515600" cy="1325563"/>
          </a:xfrm>
        </p:spPr>
        <p:txBody>
          <a:bodyPr/>
          <a:lstStyle/>
          <a:p>
            <a:r>
              <a:rPr lang="en-US" u="sng" dirty="0" smtClean="0"/>
              <a:t>Taman </a:t>
            </a:r>
            <a:r>
              <a:rPr lang="en-US" u="sng" dirty="0" err="1" smtClean="0"/>
              <a:t>Penitipan</a:t>
            </a:r>
            <a:r>
              <a:rPr lang="en-US" u="sng" dirty="0" smtClean="0"/>
              <a:t> </a:t>
            </a:r>
            <a:r>
              <a:rPr lang="en-US" u="sng" dirty="0" err="1" smtClean="0"/>
              <a:t>Anak</a:t>
            </a:r>
            <a:r>
              <a:rPr lang="en-US" u="sng" dirty="0" smtClean="0"/>
              <a:t> (TPA)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775" y="3035446"/>
            <a:ext cx="11615225" cy="1817908"/>
          </a:xfrm>
          <a:solidFill>
            <a:srgbClr val="ECEBE9"/>
          </a:solidFill>
        </p:spPr>
        <p:txBody>
          <a:bodyPr/>
          <a:lstStyle/>
          <a:p>
            <a:r>
              <a:rPr lang="en-US" dirty="0" smtClean="0"/>
              <a:t>Salah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PAUD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nonformal</a:t>
            </a:r>
            <a:r>
              <a:rPr lang="en-US" dirty="0" smtClean="0"/>
              <a:t> yang </a:t>
            </a:r>
            <a:r>
              <a:rPr lang="en-US" dirty="0" err="1" smtClean="0"/>
              <a:t>menyelenggarakan</a:t>
            </a:r>
            <a:r>
              <a:rPr lang="en-US" dirty="0" smtClean="0"/>
              <a:t> program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pengasuhan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usia</a:t>
            </a:r>
            <a:r>
              <a:rPr lang="en-US" dirty="0" smtClean="0"/>
              <a:t> 6 </a:t>
            </a:r>
            <a:r>
              <a:rPr lang="en-US" dirty="0" err="1" smtClean="0"/>
              <a:t>tahun</a:t>
            </a:r>
            <a:r>
              <a:rPr lang="en-US" dirty="0" smtClean="0"/>
              <a:t> (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usia</a:t>
            </a:r>
            <a:r>
              <a:rPr lang="en-US" dirty="0" smtClean="0"/>
              <a:t> &lt;4 </a:t>
            </a:r>
            <a:r>
              <a:rPr lang="en-US" dirty="0" err="1" smtClean="0"/>
              <a:t>tahun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748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2253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18220"/>
            <a:ext cx="10515600" cy="1325563"/>
          </a:xfrm>
        </p:spPr>
        <p:txBody>
          <a:bodyPr/>
          <a:lstStyle/>
          <a:p>
            <a:r>
              <a:rPr lang="en-US" b="1" u="sng" dirty="0" err="1" smtClean="0"/>
              <a:t>Kelompok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bermain</a:t>
            </a:r>
            <a:r>
              <a:rPr lang="en-US" b="1" u="sng" dirty="0" smtClean="0"/>
              <a:t> (KB)/</a:t>
            </a:r>
            <a:r>
              <a:rPr lang="en-US" b="1" i="1" u="sng" dirty="0" smtClean="0"/>
              <a:t>Playgroup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97173"/>
            <a:ext cx="10515600" cy="202313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Salah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PAUD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nonformal</a:t>
            </a:r>
            <a:r>
              <a:rPr lang="en-US" dirty="0" smtClean="0"/>
              <a:t> yang </a:t>
            </a:r>
            <a:r>
              <a:rPr lang="en-US" dirty="0" err="1" smtClean="0"/>
              <a:t>menyelenggarakan</a:t>
            </a:r>
            <a:r>
              <a:rPr lang="en-US" dirty="0" smtClean="0"/>
              <a:t> program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program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enam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(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usia</a:t>
            </a:r>
            <a:r>
              <a:rPr lang="en-US" dirty="0" smtClean="0"/>
              <a:t> 2-4 </a:t>
            </a:r>
            <a:r>
              <a:rPr lang="en-US" dirty="0" err="1" smtClean="0"/>
              <a:t>tahun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97808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11000" b="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5118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63000" t="-9000" r="-14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1692" y="193747"/>
            <a:ext cx="10515600" cy="1325563"/>
          </a:xfrm>
          <a:noFill/>
        </p:spPr>
        <p:txBody>
          <a:bodyPr/>
          <a:lstStyle/>
          <a:p>
            <a:r>
              <a:rPr lang="en-US" dirty="0" err="1" smtClean="0"/>
              <a:t>Satuan</a:t>
            </a:r>
            <a:r>
              <a:rPr lang="en-US" dirty="0" smtClean="0"/>
              <a:t> PAUD </a:t>
            </a:r>
            <a:r>
              <a:rPr lang="en-US" dirty="0" err="1" smtClean="0"/>
              <a:t>Sejenis</a:t>
            </a:r>
            <a:r>
              <a:rPr lang="en-US" dirty="0" smtClean="0"/>
              <a:t> (SPS)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692" y="1519310"/>
            <a:ext cx="7104185" cy="5064369"/>
          </a:xfrm>
          <a:noFill/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PAUD </a:t>
            </a:r>
            <a:r>
              <a:rPr lang="en-US" dirty="0" err="1" smtClean="0"/>
              <a:t>Nonformal</a:t>
            </a:r>
            <a:r>
              <a:rPr lang="en-US" dirty="0" smtClean="0"/>
              <a:t> </a:t>
            </a:r>
            <a:r>
              <a:rPr lang="en-US" dirty="0" err="1" smtClean="0"/>
              <a:t>selain</a:t>
            </a:r>
            <a:r>
              <a:rPr lang="en-US" dirty="0" smtClean="0"/>
              <a:t> TPA </a:t>
            </a:r>
            <a:r>
              <a:rPr lang="en-US" dirty="0" err="1" smtClean="0"/>
              <a:t>dan</a:t>
            </a:r>
            <a:r>
              <a:rPr lang="en-US" dirty="0" smtClean="0"/>
              <a:t> KB </a:t>
            </a:r>
          </a:p>
          <a:p>
            <a:r>
              <a:rPr lang="en-US" dirty="0" smtClean="0"/>
              <a:t>SPS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terintegrasi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program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usia</a:t>
            </a:r>
            <a:r>
              <a:rPr lang="en-US" dirty="0" smtClean="0"/>
              <a:t> </a:t>
            </a:r>
            <a:r>
              <a:rPr lang="en-US" dirty="0" err="1" smtClean="0"/>
              <a:t>dini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di </a:t>
            </a:r>
            <a:r>
              <a:rPr lang="en-US" dirty="0" err="1" smtClean="0"/>
              <a:t>masyarakat</a:t>
            </a:r>
            <a:r>
              <a:rPr lang="en-US" dirty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Posyandu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Bina 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Balita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Taman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Alquran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Taman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Saleh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Sanggar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Saleh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Bina Ana </a:t>
            </a:r>
            <a:r>
              <a:rPr lang="en-US" dirty="0" err="1" smtClean="0"/>
              <a:t>Prasa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Bina Iman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Dan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usia</a:t>
            </a:r>
            <a:r>
              <a:rPr lang="en-US" dirty="0" smtClean="0"/>
              <a:t> </a:t>
            </a:r>
            <a:r>
              <a:rPr lang="en-US" dirty="0" err="1" smtClean="0"/>
              <a:t>dini</a:t>
            </a:r>
            <a:r>
              <a:rPr lang="en-US" dirty="0" smtClean="0"/>
              <a:t> yang </a:t>
            </a:r>
            <a:r>
              <a:rPr lang="en-US" dirty="0" err="1" smtClean="0"/>
              <a:t>berada</a:t>
            </a:r>
            <a:r>
              <a:rPr lang="en-US" dirty="0" smtClean="0"/>
              <a:t> di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binaan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agama </a:t>
            </a:r>
            <a:r>
              <a:rPr lang="en-US" dirty="0" err="1" smtClean="0"/>
              <a:t>lainnya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yang </a:t>
            </a:r>
            <a:r>
              <a:rPr lang="en-US" dirty="0" err="1" smtClean="0"/>
              <a:t>berada</a:t>
            </a:r>
            <a:r>
              <a:rPr lang="en-US" dirty="0" smtClean="0"/>
              <a:t> di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binaan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wanita</a:t>
            </a:r>
            <a:r>
              <a:rPr lang="en-US" dirty="0" smtClean="0"/>
              <a:t>/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/</a:t>
            </a:r>
            <a:r>
              <a:rPr lang="en-US" dirty="0" err="1" smtClean="0"/>
              <a:t>kemasyarakatan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683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8000" t="-1000" r="7000" b="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4844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8009" y="446966"/>
            <a:ext cx="10515600" cy="1325563"/>
          </a:xfrm>
        </p:spPr>
        <p:txBody>
          <a:bodyPr/>
          <a:lstStyle/>
          <a:p>
            <a:r>
              <a:rPr lang="en-US" b="1" u="sng" dirty="0" err="1" smtClean="0">
                <a:solidFill>
                  <a:srgbClr val="F18799"/>
                </a:solidFill>
              </a:rPr>
              <a:t>Penyelenggaraan</a:t>
            </a:r>
            <a:r>
              <a:rPr lang="en-US" b="1" u="sng" dirty="0" smtClean="0">
                <a:solidFill>
                  <a:srgbClr val="F18799"/>
                </a:solidFill>
              </a:rPr>
              <a:t> PAUD </a:t>
            </a:r>
            <a:r>
              <a:rPr lang="en-US" b="1" u="sng" dirty="0" err="1" smtClean="0">
                <a:solidFill>
                  <a:srgbClr val="F18799"/>
                </a:solidFill>
              </a:rPr>
              <a:t>Nonformal</a:t>
            </a:r>
            <a:endParaRPr lang="en-US" b="1" u="sng" dirty="0">
              <a:solidFill>
                <a:srgbClr val="F187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2683" y="2042428"/>
            <a:ext cx="7132319" cy="4351338"/>
          </a:xfrm>
        </p:spPr>
        <p:txBody>
          <a:bodyPr>
            <a:normAutofit/>
          </a:bodyPr>
          <a:lstStyle/>
          <a:p>
            <a:r>
              <a:rPr lang="en-US" sz="2500" b="1" dirty="0" err="1" smtClean="0">
                <a:solidFill>
                  <a:srgbClr val="AD95BC"/>
                </a:solidFill>
              </a:rPr>
              <a:t>Tidak</a:t>
            </a:r>
            <a:r>
              <a:rPr lang="en-US" sz="2500" b="1" dirty="0" smtClean="0">
                <a:solidFill>
                  <a:srgbClr val="AD95BC"/>
                </a:solidFill>
              </a:rPr>
              <a:t> </a:t>
            </a:r>
            <a:r>
              <a:rPr lang="en-US" sz="2500" b="1" dirty="0" err="1" smtClean="0">
                <a:solidFill>
                  <a:srgbClr val="AD95BC"/>
                </a:solidFill>
              </a:rPr>
              <a:t>kaku</a:t>
            </a:r>
            <a:endParaRPr lang="en-US" sz="2500" b="1" dirty="0" smtClean="0">
              <a:solidFill>
                <a:srgbClr val="AD95BC"/>
              </a:solidFill>
            </a:endParaRPr>
          </a:p>
          <a:p>
            <a:r>
              <a:rPr lang="en-US" sz="2500" b="1" dirty="0" err="1" smtClean="0">
                <a:solidFill>
                  <a:srgbClr val="AD95BC"/>
                </a:solidFill>
              </a:rPr>
              <a:t>Kurikulum</a:t>
            </a:r>
            <a:r>
              <a:rPr lang="en-US" sz="2500" b="1" dirty="0" smtClean="0">
                <a:solidFill>
                  <a:srgbClr val="AD95BC"/>
                </a:solidFill>
              </a:rPr>
              <a:t> : </a:t>
            </a:r>
            <a:r>
              <a:rPr lang="en-US" sz="2500" b="1" dirty="0" err="1" smtClean="0">
                <a:solidFill>
                  <a:srgbClr val="AD95BC"/>
                </a:solidFill>
              </a:rPr>
              <a:t>menggunakan</a:t>
            </a:r>
            <a:r>
              <a:rPr lang="en-US" sz="2500" b="1" dirty="0" smtClean="0">
                <a:solidFill>
                  <a:srgbClr val="AD95BC"/>
                </a:solidFill>
              </a:rPr>
              <a:t> menu </a:t>
            </a:r>
            <a:r>
              <a:rPr lang="en-US" sz="2500" b="1" dirty="0" err="1" smtClean="0">
                <a:solidFill>
                  <a:srgbClr val="AD95BC"/>
                </a:solidFill>
              </a:rPr>
              <a:t>pembelajaran</a:t>
            </a:r>
            <a:r>
              <a:rPr lang="en-US" sz="2500" b="1" dirty="0" smtClean="0">
                <a:solidFill>
                  <a:srgbClr val="AD95BC"/>
                </a:solidFill>
              </a:rPr>
              <a:t> </a:t>
            </a:r>
            <a:r>
              <a:rPr lang="en-US" sz="2500" b="1" dirty="0" err="1" smtClean="0">
                <a:solidFill>
                  <a:srgbClr val="AD95BC"/>
                </a:solidFill>
              </a:rPr>
              <a:t>generik</a:t>
            </a:r>
            <a:endParaRPr lang="en-US" sz="2500" b="1" dirty="0" smtClean="0">
              <a:solidFill>
                <a:srgbClr val="AD95BC"/>
              </a:solidFill>
            </a:endParaRPr>
          </a:p>
          <a:p>
            <a:r>
              <a:rPr lang="en-US" sz="2500" b="1" dirty="0" err="1" smtClean="0">
                <a:solidFill>
                  <a:srgbClr val="AD95BC"/>
                </a:solidFill>
              </a:rPr>
              <a:t>Sambil</a:t>
            </a:r>
            <a:r>
              <a:rPr lang="en-US" sz="2500" b="1" dirty="0" smtClean="0">
                <a:solidFill>
                  <a:srgbClr val="AD95BC"/>
                </a:solidFill>
              </a:rPr>
              <a:t> </a:t>
            </a:r>
            <a:r>
              <a:rPr lang="en-US" sz="2500" b="1" dirty="0" err="1" smtClean="0">
                <a:solidFill>
                  <a:srgbClr val="AD95BC"/>
                </a:solidFill>
              </a:rPr>
              <a:t>dimulai</a:t>
            </a:r>
            <a:r>
              <a:rPr lang="en-US" sz="2500" b="1" dirty="0" smtClean="0">
                <a:solidFill>
                  <a:srgbClr val="AD95BC"/>
                </a:solidFill>
              </a:rPr>
              <a:t>, </a:t>
            </a:r>
            <a:r>
              <a:rPr lang="en-US" sz="2500" b="1" dirty="0" err="1" smtClean="0">
                <a:solidFill>
                  <a:srgbClr val="AD95BC"/>
                </a:solidFill>
              </a:rPr>
              <a:t>pemerintah</a:t>
            </a:r>
            <a:r>
              <a:rPr lang="en-US" sz="2500" b="1" dirty="0" smtClean="0">
                <a:solidFill>
                  <a:srgbClr val="AD95BC"/>
                </a:solidFill>
              </a:rPr>
              <a:t> </a:t>
            </a:r>
            <a:r>
              <a:rPr lang="en-US" sz="2500" b="1" dirty="0" err="1" smtClean="0">
                <a:solidFill>
                  <a:srgbClr val="AD95BC"/>
                </a:solidFill>
              </a:rPr>
              <a:t>memantau</a:t>
            </a:r>
            <a:r>
              <a:rPr lang="en-US" sz="2500" b="1" dirty="0" smtClean="0">
                <a:solidFill>
                  <a:srgbClr val="AD95BC"/>
                </a:solidFill>
              </a:rPr>
              <a:t>, </a:t>
            </a:r>
            <a:r>
              <a:rPr lang="en-US" sz="2500" b="1" dirty="0" err="1" smtClean="0">
                <a:solidFill>
                  <a:srgbClr val="AD95BC"/>
                </a:solidFill>
              </a:rPr>
              <a:t>membina</a:t>
            </a:r>
            <a:r>
              <a:rPr lang="en-US" sz="2500" b="1" dirty="0" smtClean="0">
                <a:solidFill>
                  <a:srgbClr val="AD95BC"/>
                </a:solidFill>
              </a:rPr>
              <a:t> </a:t>
            </a:r>
            <a:r>
              <a:rPr lang="en-US" sz="2500" b="1" dirty="0" err="1" smtClean="0">
                <a:solidFill>
                  <a:srgbClr val="AD95BC"/>
                </a:solidFill>
              </a:rPr>
              <a:t>dan</a:t>
            </a:r>
            <a:r>
              <a:rPr lang="en-US" sz="2500" b="1" dirty="0" smtClean="0">
                <a:solidFill>
                  <a:srgbClr val="AD95BC"/>
                </a:solidFill>
              </a:rPr>
              <a:t> </a:t>
            </a:r>
            <a:r>
              <a:rPr lang="en-US" sz="2500" b="1" dirty="0" err="1" smtClean="0">
                <a:solidFill>
                  <a:srgbClr val="AD95BC"/>
                </a:solidFill>
              </a:rPr>
              <a:t>mengarahkan</a:t>
            </a:r>
            <a:r>
              <a:rPr lang="en-US" sz="2500" b="1" dirty="0" smtClean="0">
                <a:solidFill>
                  <a:srgbClr val="AD95BC"/>
                </a:solidFill>
              </a:rPr>
              <a:t> </a:t>
            </a:r>
            <a:r>
              <a:rPr lang="en-US" sz="2500" b="1" dirty="0" err="1" smtClean="0">
                <a:solidFill>
                  <a:srgbClr val="AD95BC"/>
                </a:solidFill>
              </a:rPr>
              <a:t>sampai</a:t>
            </a:r>
            <a:r>
              <a:rPr lang="en-US" sz="2500" b="1" dirty="0" smtClean="0">
                <a:solidFill>
                  <a:srgbClr val="AD95BC"/>
                </a:solidFill>
              </a:rPr>
              <a:t> </a:t>
            </a:r>
            <a:r>
              <a:rPr lang="en-US" sz="2500" b="1" dirty="0" err="1" smtClean="0">
                <a:solidFill>
                  <a:srgbClr val="AD95BC"/>
                </a:solidFill>
              </a:rPr>
              <a:t>akhirnya</a:t>
            </a:r>
            <a:r>
              <a:rPr lang="en-US" sz="2500" b="1" dirty="0" smtClean="0">
                <a:solidFill>
                  <a:srgbClr val="AD95BC"/>
                </a:solidFill>
              </a:rPr>
              <a:t> </a:t>
            </a:r>
            <a:r>
              <a:rPr lang="en-US" sz="2500" b="1" dirty="0" err="1" smtClean="0">
                <a:solidFill>
                  <a:srgbClr val="AD95BC"/>
                </a:solidFill>
              </a:rPr>
              <a:t>mendapatkan</a:t>
            </a:r>
            <a:r>
              <a:rPr lang="en-US" sz="2500" b="1" dirty="0" smtClean="0">
                <a:solidFill>
                  <a:srgbClr val="AD95BC"/>
                </a:solidFill>
              </a:rPr>
              <a:t> </a:t>
            </a:r>
            <a:r>
              <a:rPr lang="en-US" sz="2500" b="1" dirty="0" err="1" smtClean="0">
                <a:solidFill>
                  <a:srgbClr val="AD95BC"/>
                </a:solidFill>
              </a:rPr>
              <a:t>izin</a:t>
            </a:r>
            <a:r>
              <a:rPr lang="en-US" sz="2500" b="1" dirty="0" smtClean="0">
                <a:solidFill>
                  <a:srgbClr val="AD95BC"/>
                </a:solidFill>
              </a:rPr>
              <a:t> </a:t>
            </a:r>
            <a:r>
              <a:rPr lang="en-US" sz="2500" b="1" dirty="0" err="1" smtClean="0">
                <a:solidFill>
                  <a:srgbClr val="AD95BC"/>
                </a:solidFill>
              </a:rPr>
              <a:t>operasional</a:t>
            </a:r>
            <a:endParaRPr lang="en-US" sz="2500" b="1" dirty="0" smtClean="0">
              <a:solidFill>
                <a:srgbClr val="AD95BC"/>
              </a:solidFill>
            </a:endParaRPr>
          </a:p>
          <a:p>
            <a:r>
              <a:rPr lang="en-US" sz="2500" b="1" dirty="0" smtClean="0">
                <a:solidFill>
                  <a:srgbClr val="AD95BC"/>
                </a:solidFill>
              </a:rPr>
              <a:t>Minimal 6 </a:t>
            </a:r>
            <a:r>
              <a:rPr lang="en-US" sz="2500" b="1" dirty="0" err="1" smtClean="0">
                <a:solidFill>
                  <a:srgbClr val="AD95BC"/>
                </a:solidFill>
              </a:rPr>
              <a:t>bulan</a:t>
            </a:r>
            <a:r>
              <a:rPr lang="en-US" sz="2500" b="1" dirty="0" smtClean="0">
                <a:solidFill>
                  <a:srgbClr val="AD95BC"/>
                </a:solidFill>
              </a:rPr>
              <a:t> </a:t>
            </a:r>
            <a:r>
              <a:rPr lang="en-US" sz="2500" b="1" dirty="0" err="1" smtClean="0">
                <a:solidFill>
                  <a:srgbClr val="AD95BC"/>
                </a:solidFill>
              </a:rPr>
              <a:t>setelah</a:t>
            </a:r>
            <a:r>
              <a:rPr lang="en-US" sz="2500" b="1" dirty="0" smtClean="0">
                <a:solidFill>
                  <a:srgbClr val="AD95BC"/>
                </a:solidFill>
              </a:rPr>
              <a:t> program PAUD </a:t>
            </a:r>
            <a:r>
              <a:rPr lang="en-US" sz="2500" b="1" dirty="0" err="1" smtClean="0">
                <a:solidFill>
                  <a:srgbClr val="AD95BC"/>
                </a:solidFill>
              </a:rPr>
              <a:t>berjalan</a:t>
            </a:r>
            <a:r>
              <a:rPr lang="en-US" sz="2500" b="1" dirty="0" smtClean="0">
                <a:solidFill>
                  <a:srgbClr val="AD95BC"/>
                </a:solidFill>
              </a:rPr>
              <a:t>, </a:t>
            </a:r>
            <a:r>
              <a:rPr lang="en-US" sz="2500" b="1" dirty="0" err="1" smtClean="0">
                <a:solidFill>
                  <a:srgbClr val="AD95BC"/>
                </a:solidFill>
              </a:rPr>
              <a:t>diharapkan</a:t>
            </a:r>
            <a:r>
              <a:rPr lang="en-US" sz="2500" b="1" dirty="0" smtClean="0">
                <a:solidFill>
                  <a:srgbClr val="AD95BC"/>
                </a:solidFill>
              </a:rPr>
              <a:t> </a:t>
            </a:r>
            <a:r>
              <a:rPr lang="en-US" sz="2500" b="1" dirty="0" err="1" smtClean="0">
                <a:solidFill>
                  <a:srgbClr val="AD95BC"/>
                </a:solidFill>
              </a:rPr>
              <a:t>izin</a:t>
            </a:r>
            <a:r>
              <a:rPr lang="en-US" sz="2500" b="1" dirty="0" smtClean="0">
                <a:solidFill>
                  <a:srgbClr val="AD95BC"/>
                </a:solidFill>
              </a:rPr>
              <a:t> </a:t>
            </a:r>
            <a:r>
              <a:rPr lang="en-US" sz="2500" b="1" dirty="0" err="1" smtClean="0">
                <a:solidFill>
                  <a:srgbClr val="AD95BC"/>
                </a:solidFill>
              </a:rPr>
              <a:t>dari</a:t>
            </a:r>
            <a:r>
              <a:rPr lang="en-US" sz="2500" b="1" dirty="0" smtClean="0">
                <a:solidFill>
                  <a:srgbClr val="AD95BC"/>
                </a:solidFill>
              </a:rPr>
              <a:t> </a:t>
            </a:r>
            <a:r>
              <a:rPr lang="en-US" sz="2500" b="1" dirty="0" err="1" smtClean="0">
                <a:solidFill>
                  <a:srgbClr val="AD95BC"/>
                </a:solidFill>
              </a:rPr>
              <a:t>dinas</a:t>
            </a:r>
            <a:r>
              <a:rPr lang="en-US" sz="2500" b="1" dirty="0" smtClean="0">
                <a:solidFill>
                  <a:srgbClr val="AD95BC"/>
                </a:solidFill>
              </a:rPr>
              <a:t> </a:t>
            </a:r>
            <a:r>
              <a:rPr lang="en-US" sz="2500" b="1" dirty="0" err="1" smtClean="0">
                <a:solidFill>
                  <a:srgbClr val="AD95BC"/>
                </a:solidFill>
              </a:rPr>
              <a:t>pendidikan</a:t>
            </a:r>
            <a:r>
              <a:rPr lang="en-US" sz="2500" b="1" dirty="0" smtClean="0">
                <a:solidFill>
                  <a:srgbClr val="AD95BC"/>
                </a:solidFill>
              </a:rPr>
              <a:t> </a:t>
            </a:r>
            <a:r>
              <a:rPr lang="en-US" sz="2500" b="1" dirty="0" err="1" smtClean="0">
                <a:solidFill>
                  <a:srgbClr val="AD95BC"/>
                </a:solidFill>
              </a:rPr>
              <a:t>sudah</a:t>
            </a:r>
            <a:r>
              <a:rPr lang="en-US" sz="2500" b="1" dirty="0" smtClean="0">
                <a:solidFill>
                  <a:srgbClr val="AD95BC"/>
                </a:solidFill>
              </a:rPr>
              <a:t> </a:t>
            </a:r>
            <a:r>
              <a:rPr lang="en-US" sz="2500" b="1" dirty="0" err="1" smtClean="0">
                <a:solidFill>
                  <a:srgbClr val="AD95BC"/>
                </a:solidFill>
              </a:rPr>
              <a:t>didapat</a:t>
            </a:r>
            <a:endParaRPr lang="en-US" sz="2500" b="1" dirty="0">
              <a:solidFill>
                <a:srgbClr val="AD95B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298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766</Words>
  <Application>Microsoft Office PowerPoint</Application>
  <PresentationFormat>Widescreen</PresentationFormat>
  <Paragraphs>98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Open Sans</vt:lpstr>
      <vt:lpstr>Segoe UI</vt:lpstr>
      <vt:lpstr>Office Theme</vt:lpstr>
      <vt:lpstr>PROGRAM PAUD</vt:lpstr>
      <vt:lpstr>         1. PAUD Nonformal</vt:lpstr>
      <vt:lpstr>Taman Penitipan Anak (TPA)</vt:lpstr>
      <vt:lpstr>PowerPoint Presentation</vt:lpstr>
      <vt:lpstr>Kelompok bermain (KB)/Playgroup</vt:lpstr>
      <vt:lpstr>PowerPoint Presentation</vt:lpstr>
      <vt:lpstr>Satuan PAUD Sejenis (SPS)</vt:lpstr>
      <vt:lpstr>PowerPoint Presentation</vt:lpstr>
      <vt:lpstr>Penyelenggaraan PAUD Nonformal</vt:lpstr>
      <vt:lpstr>2. PAUD Informal</vt:lpstr>
      <vt:lpstr>PowerPoint Presentation</vt:lpstr>
      <vt:lpstr>PowerPoint Presentation</vt:lpstr>
      <vt:lpstr>Syarat mendapatkan izin, minimal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POKOK PAUD</dc:title>
  <dc:creator>LENOVO</dc:creator>
  <cp:lastModifiedBy>LENOVO</cp:lastModifiedBy>
  <cp:revision>27</cp:revision>
  <dcterms:created xsi:type="dcterms:W3CDTF">2020-04-06T09:22:50Z</dcterms:created>
  <dcterms:modified xsi:type="dcterms:W3CDTF">2020-04-09T13:53:01Z</dcterms:modified>
</cp:coreProperties>
</file>