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  <p:sldMasterId id="2147483864" r:id="rId2"/>
    <p:sldMasterId id="2147483882" r:id="rId3"/>
    <p:sldMasterId id="2147483899" r:id="rId4"/>
    <p:sldMasterId id="2147483911" r:id="rId5"/>
  </p:sldMasterIdLst>
  <p:sldIdLst>
    <p:sldId id="256" r:id="rId6"/>
    <p:sldId id="257" r:id="rId7"/>
    <p:sldId id="258" r:id="rId8"/>
    <p:sldId id="262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3E7"/>
    <a:srgbClr val="6C98C7"/>
    <a:srgbClr val="A7E2FD"/>
    <a:srgbClr val="A5C65F"/>
    <a:srgbClr val="B4BEB7"/>
    <a:srgbClr val="756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30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0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0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30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9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9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9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3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83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74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30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1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48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56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0272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0533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859750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5872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1333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0540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37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57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41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20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27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51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12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04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26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25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2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02147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35393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44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8416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00324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09358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65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507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58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65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054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58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7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097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4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369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107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08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68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760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57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382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32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4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905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40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41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355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89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07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0869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83984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4465213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30355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980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862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8153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046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8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4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0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31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75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183" y="1298448"/>
            <a:ext cx="6095075" cy="3255264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/>
              <a:t>PENDIDIKAN ANAK USIA DINI</a:t>
            </a: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590" y="5190751"/>
            <a:ext cx="7874302" cy="914400"/>
          </a:xfrm>
        </p:spPr>
        <p:txBody>
          <a:bodyPr/>
          <a:lstStyle/>
          <a:p>
            <a:r>
              <a:rPr lang="en-US" dirty="0" err="1" smtClean="0"/>
              <a:t>Siti</a:t>
            </a:r>
            <a:r>
              <a:rPr lang="en-US" dirty="0" smtClean="0"/>
              <a:t> </a:t>
            </a:r>
            <a:r>
              <a:rPr lang="en-US" dirty="0" err="1" smtClean="0"/>
              <a:t>Annisa</a:t>
            </a:r>
            <a:r>
              <a:rPr lang="en-US" dirty="0" smtClean="0"/>
              <a:t> </a:t>
            </a:r>
            <a:r>
              <a:rPr lang="en-US" dirty="0" err="1" smtClean="0"/>
              <a:t>Rizki</a:t>
            </a:r>
            <a:r>
              <a:rPr lang="en-US" dirty="0" smtClean="0"/>
              <a:t>, </a:t>
            </a:r>
            <a:r>
              <a:rPr lang="en-US" dirty="0" err="1" smtClean="0"/>
              <a:t>M.Psi</a:t>
            </a:r>
            <a:r>
              <a:rPr lang="en-US" dirty="0" smtClean="0"/>
              <a:t>., </a:t>
            </a:r>
            <a:r>
              <a:rPr lang="en-US" dirty="0" err="1" smtClean="0"/>
              <a:t>Psikolog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79" y="759655"/>
            <a:ext cx="5397305" cy="53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5" y="624110"/>
            <a:ext cx="10857498" cy="1280890"/>
          </a:xfrm>
          <a:solidFill>
            <a:srgbClr val="B4BEB7">
              <a:alpha val="85000"/>
            </a:srgbClr>
          </a:solidFill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PAUD di </a:t>
            </a:r>
            <a:r>
              <a:rPr lang="en-US" dirty="0" err="1" smtClean="0"/>
              <a:t>Dunia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(Abad 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5" y="2133600"/>
            <a:ext cx="10857498" cy="3777622"/>
          </a:xfrm>
          <a:solidFill>
            <a:srgbClr val="A5C65F">
              <a:alpha val="93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Maria </a:t>
            </a:r>
            <a:r>
              <a:rPr lang="en-US" dirty="0">
                <a:solidFill>
                  <a:schemeClr val="tx1"/>
                </a:solidFill>
              </a:rPr>
              <a:t>Montessori </a:t>
            </a:r>
            <a:r>
              <a:rPr lang="en-US" dirty="0" smtClean="0">
                <a:solidFill>
                  <a:schemeClr val="tx1"/>
                </a:solidFill>
              </a:rPr>
              <a:t>(1870)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tx1"/>
                </a:solidFill>
              </a:rPr>
              <a:t>Casa </a:t>
            </a:r>
            <a:r>
              <a:rPr lang="en-US" dirty="0">
                <a:solidFill>
                  <a:schemeClr val="tx1"/>
                </a:solidFill>
              </a:rPr>
              <a:t>Dei Bambini (</a:t>
            </a:r>
            <a:r>
              <a:rPr lang="en-US" dirty="0" err="1">
                <a:solidFill>
                  <a:schemeClr val="tx1"/>
                </a:solidFill>
              </a:rPr>
              <a:t>rumah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anak</a:t>
            </a:r>
            <a:r>
              <a:rPr lang="en-US" dirty="0" smtClean="0">
                <a:solidFill>
                  <a:schemeClr val="tx1"/>
                </a:solidFill>
              </a:rPr>
              <a:t>), yang </a:t>
            </a:r>
            <a:r>
              <a:rPr lang="en-US" dirty="0" err="1" smtClean="0">
                <a:solidFill>
                  <a:schemeClr val="tx1"/>
                </a:solidFill>
              </a:rPr>
              <a:t>kemudian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dikenal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nama</a:t>
            </a:r>
            <a:r>
              <a:rPr lang="en-US" dirty="0">
                <a:solidFill>
                  <a:schemeClr val="tx1"/>
                </a:solidFill>
              </a:rPr>
              <a:t> Montessori School </a:t>
            </a:r>
            <a:r>
              <a:rPr lang="en-US" dirty="0" smtClean="0">
                <a:solidFill>
                  <a:schemeClr val="tx1"/>
                </a:solidFill>
              </a:rPr>
              <a:t>(Roma, Italia)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Montessori </a:t>
            </a:r>
            <a:r>
              <a:rPr lang="en-US" dirty="0" err="1">
                <a:solidFill>
                  <a:schemeClr val="tx1"/>
                </a:solidFill>
              </a:rPr>
              <a:t>menggambarkan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kodrat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makhluk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tinggi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dikenal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teori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the absorbent of </a:t>
            </a:r>
            <a:r>
              <a:rPr lang="en-US" i="1" dirty="0" smtClean="0">
                <a:solidFill>
                  <a:schemeClr val="tx1"/>
                </a:solidFill>
              </a:rPr>
              <a:t>mind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 </a:t>
            </a:r>
            <a:r>
              <a:rPr lang="en-US" dirty="0" err="1">
                <a:solidFill>
                  <a:schemeClr val="tx1"/>
                </a:solidFill>
              </a:rPr>
              <a:t>sekolah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montessori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anak-anak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dilatih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menguasai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keterampilan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capai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seumur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hidup</a:t>
            </a:r>
            <a:r>
              <a:rPr lang="en-US" dirty="0">
                <a:solidFill>
                  <a:schemeClr val="tx1"/>
                </a:solidFill>
              </a:rPr>
              <a:t> (long-life skills). </a:t>
            </a:r>
            <a:r>
              <a:rPr lang="en-US" dirty="0" err="1">
                <a:solidFill>
                  <a:schemeClr val="tx1"/>
                </a:solidFill>
              </a:rPr>
              <a:t>Keterampilan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lain : </a:t>
            </a:r>
            <a:r>
              <a:rPr lang="en-US" dirty="0" err="1" smtClean="0">
                <a:solidFill>
                  <a:schemeClr val="tx1"/>
                </a:solidFill>
              </a:rPr>
              <a:t>mengancing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baju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menali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sepatu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memakai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kaos</a:t>
            </a:r>
            <a:r>
              <a:rPr lang="en-US" dirty="0">
                <a:solidFill>
                  <a:schemeClr val="tx1"/>
                </a:solidFill>
              </a:rPr>
              <a:t> kaki, </a:t>
            </a:r>
            <a:r>
              <a:rPr lang="en-US" dirty="0" err="1">
                <a:solidFill>
                  <a:schemeClr val="tx1"/>
                </a:solidFill>
              </a:rPr>
              <a:t>menali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lain </a:t>
            </a:r>
            <a:r>
              <a:rPr lang="en-US" dirty="0" err="1">
                <a:solidFill>
                  <a:schemeClr val="tx1"/>
                </a:solidFill>
              </a:rPr>
              <a:t>lain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Selain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anak</a:t>
            </a:r>
            <a:r>
              <a:rPr lang="en-US" dirty="0">
                <a:solidFill>
                  <a:schemeClr val="tx1"/>
                </a:solidFill>
              </a:rPr>
              <a:t> juga di </a:t>
            </a:r>
            <a:r>
              <a:rPr lang="en-US" dirty="0" err="1">
                <a:solidFill>
                  <a:schemeClr val="tx1"/>
                </a:solidFill>
              </a:rPr>
              <a:t>latih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membaca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menulis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aritmatik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49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2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07" y="624110"/>
            <a:ext cx="10505806" cy="951472"/>
          </a:xfrm>
        </p:spPr>
        <p:txBody>
          <a:bodyPr/>
          <a:lstStyle/>
          <a:p>
            <a:pPr algn="ctr"/>
            <a:r>
              <a:rPr lang="en-US" dirty="0" err="1" smtClean="0"/>
              <a:t>Sejarah</a:t>
            </a:r>
            <a:r>
              <a:rPr lang="en-US" dirty="0" smtClean="0"/>
              <a:t> PAUD (</a:t>
            </a:r>
            <a:r>
              <a:rPr lang="en-US" dirty="0" err="1" smtClean="0"/>
              <a:t>abad</a:t>
            </a:r>
            <a:r>
              <a:rPr lang="en-US" dirty="0" smtClean="0"/>
              <a:t> 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12191999" cy="4337538"/>
          </a:xfrm>
          <a:solidFill>
            <a:srgbClr val="A7E2FD"/>
          </a:solidFill>
        </p:spPr>
        <p:txBody>
          <a:bodyPr>
            <a:normAutofit lnSpcReduction="10000"/>
          </a:bodyPr>
          <a:lstStyle/>
          <a:p>
            <a:r>
              <a:rPr lang="id-ID" sz="2400" dirty="0" smtClean="0"/>
              <a:t>Jhon </a:t>
            </a:r>
            <a:r>
              <a:rPr lang="id-ID" sz="2400" dirty="0"/>
              <a:t>dewey (1989-1952) </a:t>
            </a:r>
            <a:r>
              <a:rPr lang="en-US" sz="2400" dirty="0" smtClean="0"/>
              <a:t>:</a:t>
            </a:r>
            <a:r>
              <a:rPr lang="id-ID" sz="2400" dirty="0" smtClean="0"/>
              <a:t> </a:t>
            </a:r>
            <a:r>
              <a:rPr lang="en-US" sz="2400" dirty="0"/>
              <a:t>p</a:t>
            </a:r>
            <a:r>
              <a:rPr lang="id-ID" sz="2400" dirty="0" smtClean="0"/>
              <a:t>endidikan </a:t>
            </a:r>
            <a:r>
              <a:rPr lang="id-ID" sz="2400" dirty="0"/>
              <a:t>merupakan proses berkonstruksi pengalaman yang tak pernah berakhir. </a:t>
            </a:r>
            <a:endParaRPr lang="en-US" sz="2400" dirty="0" smtClean="0"/>
          </a:p>
          <a:p>
            <a:r>
              <a:rPr lang="id-ID" sz="2400" dirty="0" smtClean="0"/>
              <a:t>Menurut </a:t>
            </a:r>
            <a:r>
              <a:rPr lang="id-ID" sz="2400" dirty="0"/>
              <a:t>Dewey proses mendidik anak mencakup 2 hal </a:t>
            </a:r>
            <a:r>
              <a:rPr lang="en-US" sz="2400" dirty="0" smtClean="0"/>
              <a:t>: </a:t>
            </a:r>
            <a:r>
              <a:rPr lang="id-ID" sz="2400" dirty="0" smtClean="0"/>
              <a:t>psikologi </a:t>
            </a:r>
            <a:r>
              <a:rPr lang="id-ID" sz="2400" dirty="0"/>
              <a:t>dan sosiologi. </a:t>
            </a:r>
            <a:endParaRPr lang="en-US" sz="2400" dirty="0" smtClean="0"/>
          </a:p>
          <a:p>
            <a:r>
              <a:rPr lang="id-ID" sz="2400" dirty="0" smtClean="0"/>
              <a:t>Erikson, B.F Skinner dan Jean Piaget, Bloom mengembangkan tujuan pembelajaran yang meliputi aspek kognitif, afektif, dan psikomotorik yang bertahap. </a:t>
            </a:r>
            <a:endParaRPr lang="en-US" sz="2400" dirty="0" smtClean="0"/>
          </a:p>
          <a:p>
            <a:r>
              <a:rPr lang="id-ID" sz="2400" dirty="0" smtClean="0"/>
              <a:t>Skinner m</a:t>
            </a:r>
            <a:r>
              <a:rPr lang="en-US" sz="2400" dirty="0" err="1" smtClean="0"/>
              <a:t>emunculkan</a:t>
            </a:r>
            <a:r>
              <a:rPr lang="id-ID" sz="2400" dirty="0" smtClean="0"/>
              <a:t> </a:t>
            </a:r>
            <a:r>
              <a:rPr lang="id-ID" sz="2400" i="1" dirty="0" smtClean="0"/>
              <a:t>behavioral abjective</a:t>
            </a:r>
            <a:r>
              <a:rPr lang="id-ID" sz="2400" dirty="0" smtClean="0"/>
              <a:t> atau perilaku yang dapat diamati untuk mengukur peroleh hasil belajar. </a:t>
            </a:r>
            <a:endParaRPr lang="en-US" sz="2400" dirty="0" smtClean="0"/>
          </a:p>
          <a:p>
            <a:r>
              <a:rPr lang="id-ID" sz="2400" dirty="0" smtClean="0"/>
              <a:t>Piaget mengembangk</a:t>
            </a:r>
            <a:r>
              <a:rPr lang="en-US" sz="2400" dirty="0" smtClean="0"/>
              <a:t>a</a:t>
            </a:r>
            <a:r>
              <a:rPr lang="id-ID" sz="2400" dirty="0" smtClean="0"/>
              <a:t>n teori perkembangan anak baik aspek intelektual maupun aspek moral.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9282" y="1730326"/>
            <a:ext cx="5812717" cy="478301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1919 </a:t>
            </a:r>
            <a:r>
              <a:rPr lang="en-US" dirty="0" err="1">
                <a:solidFill>
                  <a:schemeClr val="bg1"/>
                </a:solidFill>
              </a:rPr>
              <a:t>Persatuan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Wanita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Aisyiyah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mendirikan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i="1" dirty="0" err="1">
                <a:solidFill>
                  <a:schemeClr val="bg1"/>
                </a:solidFill>
              </a:rPr>
              <a:t>Bustanuf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Athfal</a:t>
            </a:r>
            <a:r>
              <a:rPr lang="en-US" dirty="0">
                <a:solidFill>
                  <a:schemeClr val="bg1"/>
                </a:solidFill>
              </a:rPr>
              <a:t> yang </a:t>
            </a:r>
            <a:r>
              <a:rPr lang="en-US" dirty="0" err="1">
                <a:solidFill>
                  <a:schemeClr val="bg1"/>
                </a:solidFill>
              </a:rPr>
              <a:t>pertama</a:t>
            </a:r>
            <a:r>
              <a:rPr lang="en-US" dirty="0">
                <a:solidFill>
                  <a:schemeClr val="bg1"/>
                </a:solidFill>
              </a:rPr>
              <a:t> di Yogyakarta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Kurikulum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pendidikannya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menanamkan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sikap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nasionalisme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nilai-nilai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ajaran</a:t>
            </a:r>
            <a:r>
              <a:rPr lang="en-US" dirty="0">
                <a:solidFill>
                  <a:schemeClr val="bg1"/>
                </a:solidFill>
              </a:rPr>
              <a:t> agama.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i="1" dirty="0" err="1" smtClean="0">
                <a:solidFill>
                  <a:schemeClr val="bg1"/>
                </a:solidFill>
              </a:rPr>
              <a:t>Bustanul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Athfal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ditujukan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merespon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popularitas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lembaga</a:t>
            </a:r>
            <a:r>
              <a:rPr lang="en-US" dirty="0">
                <a:solidFill>
                  <a:schemeClr val="bg1"/>
                </a:solidFill>
              </a:rPr>
              <a:t> PAUD yang </a:t>
            </a:r>
            <a:r>
              <a:rPr lang="en-US" dirty="0" err="1">
                <a:solidFill>
                  <a:schemeClr val="bg1"/>
                </a:solidFill>
              </a:rPr>
              <a:t>berorientasi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Eropa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Ki </a:t>
            </a:r>
            <a:r>
              <a:rPr lang="en-US" dirty="0" err="1">
                <a:solidFill>
                  <a:schemeClr val="bg1"/>
                </a:solidFill>
              </a:rPr>
              <a:t>Hajar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Dewantara</a:t>
            </a:r>
            <a:r>
              <a:rPr lang="en-US" dirty="0" smtClean="0">
                <a:solidFill>
                  <a:schemeClr val="bg1"/>
                </a:solidFill>
              </a:rPr>
              <a:t> (1922) </a:t>
            </a:r>
            <a:r>
              <a:rPr lang="en-US" dirty="0" err="1">
                <a:solidFill>
                  <a:schemeClr val="bg1"/>
                </a:solidFill>
              </a:rPr>
              <a:t>mendirikan</a:t>
            </a:r>
            <a:r>
              <a:rPr lang="en-US" dirty="0">
                <a:solidFill>
                  <a:schemeClr val="bg1"/>
                </a:solidFill>
              </a:rPr>
              <a:t> Taman </a:t>
            </a:r>
            <a:r>
              <a:rPr lang="en-US" dirty="0" err="1" smtClean="0">
                <a:solidFill>
                  <a:schemeClr val="bg1"/>
                </a:solidFill>
              </a:rPr>
              <a:t>Lare</a:t>
            </a:r>
            <a:r>
              <a:rPr lang="en-US" dirty="0" smtClean="0">
                <a:solidFill>
                  <a:schemeClr val="bg1"/>
                </a:solidFill>
              </a:rPr>
              <a:t>/Taman </a:t>
            </a:r>
            <a:r>
              <a:rPr lang="en-US" dirty="0" err="1" smtClean="0">
                <a:solidFill>
                  <a:schemeClr val="bg1"/>
                </a:solidFill>
              </a:rPr>
              <a:t>Anak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i="1" dirty="0" err="1" smtClean="0">
                <a:solidFill>
                  <a:schemeClr val="bg1"/>
                </a:solidFill>
              </a:rPr>
              <a:t>Kindertuin</a:t>
            </a:r>
            <a:r>
              <a:rPr lang="en-US" dirty="0">
                <a:solidFill>
                  <a:schemeClr val="bg1"/>
                </a:solidFill>
              </a:rPr>
              <a:t> yang </a:t>
            </a:r>
            <a:r>
              <a:rPr lang="en-US" dirty="0" err="1">
                <a:solidFill>
                  <a:schemeClr val="bg1"/>
                </a:solidFill>
              </a:rPr>
              <a:t>akhirnya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berkembang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Taman </a:t>
            </a:r>
            <a:r>
              <a:rPr lang="en-US" dirty="0" err="1">
                <a:solidFill>
                  <a:schemeClr val="bg1"/>
                </a:solidFill>
              </a:rPr>
              <a:t>Indria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282" y="234046"/>
            <a:ext cx="5812717" cy="122899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bg1"/>
                </a:solidFill>
              </a:rPr>
              <a:t>Awal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Mula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sejarah</a:t>
            </a:r>
            <a:r>
              <a:rPr lang="en-US" sz="3000" dirty="0">
                <a:solidFill>
                  <a:schemeClr val="bg1"/>
                </a:solidFill>
              </a:rPr>
              <a:t> PAUD di Indonesia</a:t>
            </a:r>
          </a:p>
        </p:txBody>
      </p:sp>
    </p:spTree>
    <p:extLst>
      <p:ext uri="{BB962C8B-B14F-4D97-AF65-F5344CB8AC3E}">
        <p14:creationId xmlns:p14="http://schemas.microsoft.com/office/powerpoint/2010/main" val="15334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20" y="680381"/>
            <a:ext cx="8911687" cy="1280890"/>
          </a:xfr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PAUD di Indonesia 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1945-1965)</a:t>
            </a:r>
            <a:endParaRPr lang="en-US" sz="2400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41926"/>
            <a:ext cx="7694270" cy="3777622"/>
          </a:xfrm>
        </p:spPr>
        <p:txBody>
          <a:bodyPr>
            <a:normAutofit/>
          </a:bodyPr>
          <a:lstStyle/>
          <a:p>
            <a:r>
              <a:rPr lang="en-US" dirty="0" smtClean="0"/>
              <a:t>UU </a:t>
            </a:r>
            <a:r>
              <a:rPr lang="en-US" dirty="0"/>
              <a:t>No. 4 </a:t>
            </a:r>
            <a:r>
              <a:rPr lang="en-US" dirty="0" err="1"/>
              <a:t>Tahun</a:t>
            </a:r>
            <a:r>
              <a:rPr lang="en-US" dirty="0"/>
              <a:t> 1950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Dasar-Dasar</a:t>
            </a:r>
            <a:r>
              <a:rPr lang="en-US" dirty="0" smtClean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Pengajaran</a:t>
            </a:r>
            <a:r>
              <a:rPr lang="en-US" dirty="0"/>
              <a:t> di </a:t>
            </a:r>
            <a:r>
              <a:rPr lang="en-US" dirty="0" err="1"/>
              <a:t>Sekolah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22 </a:t>
            </a:r>
            <a:r>
              <a:rPr lang="en-US" dirty="0"/>
              <a:t>Mei 1950,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smtClean="0"/>
              <a:t>IGTKI (</a:t>
            </a:r>
            <a:r>
              <a:rPr lang="en-US" dirty="0" err="1" smtClean="0"/>
              <a:t>Ikatan</a:t>
            </a:r>
            <a:r>
              <a:rPr lang="en-US" dirty="0" smtClean="0"/>
              <a:t> Guru Taman Kanak-</a:t>
            </a:r>
            <a:r>
              <a:rPr lang="en-US" dirty="0" err="1" smtClean="0"/>
              <a:t>kanak</a:t>
            </a:r>
            <a:r>
              <a:rPr lang="en-US" dirty="0" smtClean="0"/>
              <a:t> Indonesia)  </a:t>
            </a:r>
          </a:p>
          <a:p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/>
              <a:t>1951-1955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berupaya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,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 smtClean="0"/>
              <a:t>supervisi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TK-TK.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tahun</a:t>
            </a:r>
            <a:r>
              <a:rPr lang="en-US" dirty="0"/>
              <a:t> 1957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r>
              <a:rPr lang="en-US" dirty="0"/>
              <a:t> TK Indonesia (GOPTKI)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1960-an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didirikan</a:t>
            </a:r>
            <a:r>
              <a:rPr lang="en-US" dirty="0"/>
              <a:t> TK yang </a:t>
            </a:r>
            <a:r>
              <a:rPr lang="en-US" dirty="0" err="1"/>
              <a:t>berstatus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30015" y="0"/>
            <a:ext cx="3961985" cy="6858000"/>
          </a:xfrm>
          <a:prstGeom prst="rect">
            <a:avLst/>
          </a:prstGeom>
          <a:blipFill>
            <a:blip r:embed="rId2">
              <a:alphaModFix amt="72000"/>
            </a:blip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2000"/>
            <a:lum/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745" y="792923"/>
            <a:ext cx="8915399" cy="1280890"/>
          </a:xfrm>
          <a:solidFill>
            <a:srgbClr val="6C98C7"/>
          </a:solidFill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PAUD di Indonesia 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1965-1998)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744" y="2738511"/>
            <a:ext cx="8915400" cy="3777622"/>
          </a:xfrm>
          <a:solidFill>
            <a:srgbClr val="6C98C7">
              <a:alpha val="88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November 1968, </a:t>
            </a:r>
            <a:r>
              <a:rPr lang="en-US" dirty="0" err="1"/>
              <a:t>pemerintah</a:t>
            </a:r>
            <a:r>
              <a:rPr lang="en-US" dirty="0"/>
              <a:t> Indonesia </a:t>
            </a:r>
            <a:r>
              <a:rPr lang="en-US" dirty="0" smtClean="0"/>
              <a:t>+ UNICEF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pendanaan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penataran</a:t>
            </a:r>
            <a:r>
              <a:rPr lang="en-US" dirty="0"/>
              <a:t> guru </a:t>
            </a:r>
            <a:r>
              <a:rPr lang="en-US" dirty="0" err="1"/>
              <a:t>dan</a:t>
            </a:r>
            <a:r>
              <a:rPr lang="en-US" dirty="0"/>
              <a:t> administrator </a:t>
            </a:r>
            <a:r>
              <a:rPr lang="en-US" dirty="0" err="1"/>
              <a:t>pendidikan</a:t>
            </a:r>
            <a:r>
              <a:rPr lang="en-US" dirty="0"/>
              <a:t> di </a:t>
            </a:r>
            <a:r>
              <a:rPr lang="en-US" dirty="0" err="1"/>
              <a:t>tingkat</a:t>
            </a:r>
            <a:r>
              <a:rPr lang="en-US" dirty="0"/>
              <a:t> TK. </a:t>
            </a:r>
            <a:endParaRPr lang="en-US" dirty="0" smtClean="0"/>
          </a:p>
          <a:p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GOPTKI, IGTKI,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PGRI</a:t>
            </a:r>
            <a:r>
              <a:rPr lang="en-US" dirty="0"/>
              <a:t> </a:t>
            </a:r>
            <a:r>
              <a:rPr lang="en-US" dirty="0" smtClean="0"/>
              <a:t>(1970)</a:t>
            </a:r>
          </a:p>
          <a:p>
            <a:r>
              <a:rPr lang="en-US" dirty="0" smtClean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workshop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i="1" dirty="0" err="1"/>
              <a:t>Konsolidasi</a:t>
            </a:r>
            <a:r>
              <a:rPr lang="en-US" i="1" dirty="0"/>
              <a:t> </a:t>
            </a:r>
            <a:r>
              <a:rPr lang="en-US" i="1" dirty="0" err="1"/>
              <a:t>Gerakan</a:t>
            </a:r>
            <a:r>
              <a:rPr lang="en-US" i="1" dirty="0"/>
              <a:t> </a:t>
            </a:r>
            <a:r>
              <a:rPr lang="en-US" i="1" dirty="0" err="1"/>
              <a:t>Pra</a:t>
            </a:r>
            <a:r>
              <a:rPr lang="en-US" i="1" dirty="0"/>
              <a:t> </a:t>
            </a:r>
            <a:r>
              <a:rPr lang="en-US" i="1" dirty="0" err="1"/>
              <a:t>Sekolah</a:t>
            </a:r>
            <a:r>
              <a:rPr lang="en-US" i="1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Berlakunya</a:t>
            </a:r>
            <a:r>
              <a:rPr lang="en-US" dirty="0" smtClean="0"/>
              <a:t> </a:t>
            </a:r>
            <a:r>
              <a:rPr lang="en-US" dirty="0"/>
              <a:t>UU No. 2 </a:t>
            </a:r>
            <a:r>
              <a:rPr lang="en-US" dirty="0" err="1"/>
              <a:t>Tahun</a:t>
            </a:r>
            <a:r>
              <a:rPr lang="en-US" dirty="0"/>
              <a:t> 1989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Nasional yang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terbitnya</a:t>
            </a:r>
            <a:r>
              <a:rPr lang="en-US" dirty="0"/>
              <a:t> PP No. 27 </a:t>
            </a:r>
            <a:r>
              <a:rPr lang="en-US" dirty="0" err="1"/>
              <a:t>Tahun</a:t>
            </a:r>
            <a:r>
              <a:rPr lang="en-US" dirty="0"/>
              <a:t> 1990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(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/>
              <a:t>mempertegas</a:t>
            </a:r>
            <a:r>
              <a:rPr lang="en-US" dirty="0"/>
              <a:t> </a:t>
            </a:r>
            <a:r>
              <a:rPr lang="en-US" dirty="0" err="1"/>
              <a:t>eksistensi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di </a:t>
            </a:r>
            <a:r>
              <a:rPr lang="en-US" dirty="0" smtClean="0"/>
              <a:t>Indonesia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err="1" smtClean="0"/>
              <a:t>kurikulum</a:t>
            </a:r>
            <a:r>
              <a:rPr lang="en-US" dirty="0" smtClean="0"/>
              <a:t> </a:t>
            </a:r>
            <a:r>
              <a:rPr lang="en-US" dirty="0"/>
              <a:t>TK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1993, </a:t>
            </a:r>
            <a:r>
              <a:rPr lang="en-US" dirty="0" err="1" smtClean="0"/>
              <a:t>dengan</a:t>
            </a:r>
            <a:r>
              <a:rPr lang="en-US" dirty="0" smtClean="0"/>
              <a:t> 2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program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program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8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728" y="624110"/>
            <a:ext cx="8911687" cy="965539"/>
          </a:xfrm>
          <a:solidFill>
            <a:srgbClr val="E2E3E7"/>
          </a:solidFill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PAUD di Indonesia (1998-2003)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074" y="2518117"/>
            <a:ext cx="10336994" cy="3530991"/>
          </a:xfrm>
          <a:solidFill>
            <a:srgbClr val="E2E3E7">
              <a:alpha val="95000"/>
            </a:srgb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otonomi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kelola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PAUD di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berkembangnya</a:t>
            </a:r>
            <a:r>
              <a:rPr lang="en-US" dirty="0"/>
              <a:t> PAUD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nonformal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, </a:t>
            </a:r>
            <a:r>
              <a:rPr lang="en-US" dirty="0" err="1"/>
              <a:t>taman</a:t>
            </a:r>
            <a:r>
              <a:rPr lang="en-US" dirty="0"/>
              <a:t> </a:t>
            </a:r>
            <a:r>
              <a:rPr lang="en-US" dirty="0" err="1"/>
              <a:t>penitipan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PAUD </a:t>
            </a:r>
            <a:r>
              <a:rPr lang="en-US" dirty="0" err="1" smtClean="0"/>
              <a:t>lainnya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2001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Dini (PADU) yang </a:t>
            </a:r>
            <a:r>
              <a:rPr lang="en-US" dirty="0" err="1"/>
              <a:t>mengemban</a:t>
            </a:r>
            <a:r>
              <a:rPr lang="en-US" dirty="0"/>
              <a:t> </a:t>
            </a:r>
            <a:r>
              <a:rPr lang="en-US" dirty="0" err="1" smtClean="0"/>
              <a:t>mandat</a:t>
            </a:r>
            <a:r>
              <a:rPr lang="en-US" dirty="0" smtClean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pembinaan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PAUD </a:t>
            </a:r>
            <a:r>
              <a:rPr lang="en-US" dirty="0" err="1"/>
              <a:t>nonformal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tahun</a:t>
            </a:r>
            <a:r>
              <a:rPr lang="en-US" dirty="0"/>
              <a:t> 2002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konsorsium</a:t>
            </a:r>
            <a:r>
              <a:rPr lang="en-US" dirty="0"/>
              <a:t> PAUD yang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07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PAUD di Indonesia (2003-2009)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UU </a:t>
            </a:r>
            <a:r>
              <a:rPr lang="en-US" dirty="0"/>
              <a:t>No. 20 </a:t>
            </a:r>
            <a:r>
              <a:rPr lang="en-US" dirty="0" err="1"/>
              <a:t>Tahun</a:t>
            </a:r>
            <a:r>
              <a:rPr lang="en-US" dirty="0"/>
              <a:t> 2003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Nasional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 smtClean="0"/>
              <a:t>pendidikan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2005 </a:t>
            </a:r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,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/>
              <a:t>Pendidik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Tenaga </a:t>
            </a:r>
            <a:r>
              <a:rPr lang="en-US" dirty="0" err="1" smtClean="0"/>
              <a:t>Kependidikan</a:t>
            </a:r>
            <a:r>
              <a:rPr lang="en-US" dirty="0" smtClean="0"/>
              <a:t> </a:t>
            </a:r>
            <a:r>
              <a:rPr lang="en-US" dirty="0"/>
              <a:t>PAUD Indonesia (HIMAPAUDI).</a:t>
            </a:r>
          </a:p>
          <a:p>
            <a:r>
              <a:rPr lang="en-US" dirty="0" smtClean="0"/>
              <a:t>Program </a:t>
            </a:r>
            <a:r>
              <a:rPr lang="en-US" dirty="0"/>
              <a:t>PAUD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10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Depdiknas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PAUD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program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smtClean="0"/>
              <a:t>Indonesia (2004-2009)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987" y="976157"/>
            <a:ext cx="8770571" cy="1560716"/>
          </a:xfr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PAUD di Indonesia </a:t>
            </a:r>
            <a:br>
              <a:rPr lang="en-US" dirty="0" smtClean="0"/>
            </a:br>
            <a:r>
              <a:rPr lang="en-US" sz="2800" dirty="0" smtClean="0"/>
              <a:t>(2010 – </a:t>
            </a:r>
            <a:r>
              <a:rPr lang="en-US" sz="2800" dirty="0" err="1" smtClean="0"/>
              <a:t>sekarang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445" y="2536873"/>
            <a:ext cx="8770571" cy="36515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/>
              <a:t>penggabungan</a:t>
            </a:r>
            <a:r>
              <a:rPr lang="en-US" dirty="0"/>
              <a:t> </a:t>
            </a:r>
            <a:r>
              <a:rPr lang="en-US" dirty="0" err="1"/>
              <a:t>pembinaan</a:t>
            </a:r>
            <a:r>
              <a:rPr lang="en-US" dirty="0"/>
              <a:t> PAUD formal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nonformal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Jenderal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Dini (PAUDNI) </a:t>
            </a:r>
            <a:r>
              <a:rPr lang="en-US" dirty="0" err="1"/>
              <a:t>melalui</a:t>
            </a:r>
            <a:r>
              <a:rPr lang="en-US" dirty="0"/>
              <a:t> PP No. 24 </a:t>
            </a:r>
            <a:r>
              <a:rPr lang="en-US" dirty="0" err="1"/>
              <a:t>Tahun</a:t>
            </a:r>
            <a:r>
              <a:rPr lang="en-US" dirty="0"/>
              <a:t> 2010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, </a:t>
            </a:r>
            <a:r>
              <a:rPr lang="en-US" dirty="0" err="1"/>
              <a:t>Tugas</a:t>
            </a:r>
            <a:r>
              <a:rPr lang="en-US" dirty="0"/>
              <a:t>,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Tata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Kementrian</a:t>
            </a:r>
            <a:r>
              <a:rPr lang="en-US" dirty="0"/>
              <a:t> Negara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48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Latif </a:t>
            </a:r>
            <a:r>
              <a:rPr lang="en-US" dirty="0" err="1" smtClean="0"/>
              <a:t>dkk</a:t>
            </a:r>
            <a:r>
              <a:rPr lang="en-US" dirty="0" smtClean="0"/>
              <a:t> (2013). </a:t>
            </a:r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Dini,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. 	Jakarta :</a:t>
            </a:r>
            <a:r>
              <a:rPr lang="en-US" dirty="0" err="1" smtClean="0"/>
              <a:t>Kencana</a:t>
            </a:r>
            <a:r>
              <a:rPr lang="en-US" dirty="0" smtClean="0"/>
              <a:t> </a:t>
            </a:r>
            <a:r>
              <a:rPr lang="en-US" dirty="0" err="1" smtClean="0"/>
              <a:t>Prenada</a:t>
            </a:r>
            <a:r>
              <a:rPr lang="en-US" dirty="0" smtClean="0"/>
              <a:t> Media Group</a:t>
            </a:r>
          </a:p>
          <a:p>
            <a:pPr marL="0" indent="0">
              <a:buNone/>
            </a:pPr>
            <a:r>
              <a:rPr lang="en-US" dirty="0" smtClean="0"/>
              <a:t>Iqbal &amp; </a:t>
            </a:r>
            <a:r>
              <a:rPr lang="en-US" dirty="0" err="1" smtClean="0"/>
              <a:t>Nurasiah</a:t>
            </a:r>
            <a:r>
              <a:rPr lang="en-US" dirty="0" smtClean="0"/>
              <a:t> (2015).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	</a:t>
            </a:r>
            <a:r>
              <a:rPr lang="en-US" dirty="0" err="1" smtClean="0"/>
              <a:t>Masyarakat</a:t>
            </a:r>
            <a:r>
              <a:rPr lang="en-US" dirty="0" smtClean="0"/>
              <a:t>. Medan : </a:t>
            </a:r>
            <a:r>
              <a:rPr lang="en-US" dirty="0" err="1" smtClean="0"/>
              <a:t>Perdana</a:t>
            </a:r>
            <a:r>
              <a:rPr lang="en-US" dirty="0" smtClean="0"/>
              <a:t> Publishing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" y="1012875"/>
            <a:ext cx="3073792" cy="471214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155" y="2141318"/>
            <a:ext cx="8144436" cy="2697968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Tingkat </a:t>
            </a:r>
            <a:r>
              <a:rPr lang="en-US" sz="2400" dirty="0" err="1" smtClean="0">
                <a:solidFill>
                  <a:schemeClr val="bg1"/>
                </a:solidFill>
              </a:rPr>
              <a:t>pencapaian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perkembangan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disusun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berdasarkan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kelompok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usia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anak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 lvl="1" algn="ctr"/>
            <a:r>
              <a:rPr lang="en-US" sz="2400" dirty="0" smtClean="0">
                <a:solidFill>
                  <a:schemeClr val="bg1"/>
                </a:solidFill>
              </a:rPr>
              <a:t>0 – 2 </a:t>
            </a:r>
            <a:r>
              <a:rPr lang="en-US" sz="2400" dirty="0" err="1" smtClean="0">
                <a:solidFill>
                  <a:schemeClr val="bg1"/>
                </a:solidFill>
              </a:rPr>
              <a:t>tahun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US" sz="2400" dirty="0" smtClean="0">
                <a:solidFill>
                  <a:schemeClr val="bg1"/>
                </a:solidFill>
              </a:rPr>
              <a:t>2-4 </a:t>
            </a:r>
            <a:r>
              <a:rPr lang="en-US" sz="2400" dirty="0" err="1" smtClean="0">
                <a:solidFill>
                  <a:schemeClr val="bg1"/>
                </a:solidFill>
              </a:rPr>
              <a:t>tahun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US" sz="2400" dirty="0" smtClean="0">
                <a:solidFill>
                  <a:schemeClr val="bg1"/>
                </a:solidFill>
              </a:rPr>
              <a:t>4-6 </a:t>
            </a:r>
            <a:r>
              <a:rPr lang="en-US" sz="2400" dirty="0" err="1" smtClean="0">
                <a:solidFill>
                  <a:schemeClr val="bg1"/>
                </a:solidFill>
              </a:rPr>
              <a:t>tahun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52160" y="1140168"/>
            <a:ext cx="3080825" cy="533887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ANAK USIA DINI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618978"/>
            <a:ext cx="3460652" cy="5345722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523" y="618978"/>
            <a:ext cx="7553594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PRINSIP PERKEMBANGAN ANAK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fisiknya</a:t>
            </a:r>
            <a:r>
              <a:rPr lang="en-US" dirty="0" smtClean="0"/>
              <a:t> </a:t>
            </a:r>
            <a:r>
              <a:rPr lang="en-US" dirty="0" err="1" smtClean="0"/>
              <a:t>terpenuhi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nyaman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,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, </a:t>
            </a:r>
            <a:r>
              <a:rPr lang="en-US" dirty="0" err="1" smtClean="0"/>
              <a:t>mengeksplorasi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orang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sebaya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Minat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ketekunan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dipertimbangkan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konkret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abstrak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Bahasa verbal,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orang 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223" y="168808"/>
            <a:ext cx="5351584" cy="6548511"/>
          </a:xfrm>
          <a:solidFill>
            <a:schemeClr val="bg1">
              <a:alpha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FF0000"/>
                </a:solidFill>
              </a:rPr>
              <a:t>Karakteristik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Anak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Usia</a:t>
            </a:r>
            <a:r>
              <a:rPr lang="en-US" sz="4000" dirty="0" smtClean="0">
                <a:solidFill>
                  <a:srgbClr val="FF0000"/>
                </a:solidFill>
              </a:rPr>
              <a:t> Dini</a:t>
            </a:r>
          </a:p>
          <a:p>
            <a:pPr marL="0" indent="0">
              <a:buNone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bersifat</a:t>
            </a:r>
            <a:r>
              <a:rPr lang="en-US" sz="3200" dirty="0" smtClean="0"/>
              <a:t> </a:t>
            </a:r>
            <a:r>
              <a:rPr lang="en-US" sz="3200" dirty="0" err="1" smtClean="0"/>
              <a:t>unik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mengekspresikan</a:t>
            </a:r>
            <a:r>
              <a:rPr lang="en-US" sz="3200" dirty="0" smtClean="0"/>
              <a:t> </a:t>
            </a:r>
            <a:r>
              <a:rPr lang="en-US" sz="3200" dirty="0" err="1" smtClean="0"/>
              <a:t>perilakunya</a:t>
            </a:r>
            <a:r>
              <a:rPr lang="en-US" sz="3200" dirty="0" smtClean="0"/>
              <a:t> </a:t>
            </a:r>
            <a:r>
              <a:rPr lang="en-US" sz="3200" dirty="0" err="1" smtClean="0"/>
              <a:t>relatif</a:t>
            </a:r>
            <a:r>
              <a:rPr lang="en-US" sz="3200" dirty="0" smtClean="0"/>
              <a:t> </a:t>
            </a:r>
            <a:r>
              <a:rPr lang="en-US" sz="3200" dirty="0" err="1" smtClean="0"/>
              <a:t>spontan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bersifat</a:t>
            </a:r>
            <a:r>
              <a:rPr lang="en-US" sz="3200" dirty="0" smtClean="0"/>
              <a:t> </a:t>
            </a:r>
            <a:r>
              <a:rPr lang="en-US" sz="3200" dirty="0" err="1" smtClean="0"/>
              <a:t>aktif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energik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bersifat</a:t>
            </a:r>
            <a:r>
              <a:rPr lang="en-US" sz="3200" dirty="0" smtClean="0"/>
              <a:t> </a:t>
            </a:r>
            <a:r>
              <a:rPr lang="en-US" sz="3200" dirty="0" err="1" smtClean="0"/>
              <a:t>egosentris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rasa </a:t>
            </a:r>
            <a:r>
              <a:rPr lang="en-US" sz="3200" dirty="0" err="1" smtClean="0"/>
              <a:t>ingin</a:t>
            </a:r>
            <a:r>
              <a:rPr lang="en-US" sz="3200" dirty="0" smtClean="0"/>
              <a:t> </a:t>
            </a:r>
            <a:r>
              <a:rPr lang="en-US" sz="3200" dirty="0" err="1" smtClean="0"/>
              <a:t>tahu</a:t>
            </a:r>
            <a:r>
              <a:rPr lang="en-US" sz="3200" dirty="0" smtClean="0"/>
              <a:t> yang </a:t>
            </a:r>
            <a:r>
              <a:rPr lang="en-US" sz="3200" dirty="0" err="1" smtClean="0"/>
              <a:t>kuat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antusias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banyak</a:t>
            </a:r>
            <a:r>
              <a:rPr lang="en-US" sz="3200" dirty="0" smtClean="0"/>
              <a:t> </a:t>
            </a:r>
            <a:r>
              <a:rPr lang="en-US" sz="3200" dirty="0" err="1" smtClean="0"/>
              <a:t>hal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bersifat</a:t>
            </a:r>
            <a:r>
              <a:rPr lang="en-US" sz="3200" dirty="0" smtClean="0"/>
              <a:t> </a:t>
            </a:r>
            <a:r>
              <a:rPr lang="en-US" sz="3200" dirty="0" err="1" smtClean="0"/>
              <a:t>eksploratif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berjiwa</a:t>
            </a:r>
            <a:r>
              <a:rPr lang="en-US" sz="3200" dirty="0" smtClean="0"/>
              <a:t> </a:t>
            </a:r>
            <a:r>
              <a:rPr lang="en-US" sz="3200" dirty="0" err="1" smtClean="0"/>
              <a:t>petualang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umumnya</a:t>
            </a:r>
            <a:r>
              <a:rPr lang="en-US" sz="3200" dirty="0" smtClean="0"/>
              <a:t> kaya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fantasi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masih</a:t>
            </a:r>
            <a:r>
              <a:rPr lang="en-US" sz="3200" dirty="0" smtClean="0"/>
              <a:t> </a:t>
            </a:r>
            <a:r>
              <a:rPr lang="en-US" sz="3200" dirty="0" err="1" smtClean="0"/>
              <a:t>mudah</a:t>
            </a:r>
            <a:r>
              <a:rPr lang="en-US" sz="3200" dirty="0" smtClean="0"/>
              <a:t> </a:t>
            </a:r>
            <a:r>
              <a:rPr lang="en-US" sz="3200" dirty="0" err="1" smtClean="0"/>
              <a:t>frustrasi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masih</a:t>
            </a:r>
            <a:r>
              <a:rPr lang="en-US" sz="3200" dirty="0" smtClean="0"/>
              <a:t> </a:t>
            </a:r>
            <a:r>
              <a:rPr lang="en-US" sz="3200" dirty="0" err="1" smtClean="0"/>
              <a:t>kurang</a:t>
            </a:r>
            <a:r>
              <a:rPr lang="en-US" sz="3200" dirty="0" smtClean="0"/>
              <a:t> </a:t>
            </a:r>
            <a:r>
              <a:rPr lang="en-US" sz="3200" dirty="0" err="1" smtClean="0"/>
              <a:t>pertimbangan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bertindak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/>
              <a:t>daya</a:t>
            </a:r>
            <a:r>
              <a:rPr lang="en-US" sz="3200" dirty="0" smtClean="0"/>
              <a:t> </a:t>
            </a:r>
            <a:r>
              <a:rPr lang="en-US" sz="3200" dirty="0" err="1" smtClean="0"/>
              <a:t>perhatian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pendek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Masa </a:t>
            </a: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merupakan</a:t>
            </a:r>
            <a:r>
              <a:rPr lang="en-US" sz="3200" dirty="0" smtClean="0"/>
              <a:t> masa </a:t>
            </a:r>
            <a:r>
              <a:rPr lang="en-US" sz="3200" dirty="0" err="1" smtClean="0"/>
              <a:t>belajar</a:t>
            </a:r>
            <a:r>
              <a:rPr lang="en-US" sz="3200" dirty="0" smtClean="0"/>
              <a:t> yang paling </a:t>
            </a:r>
            <a:r>
              <a:rPr lang="en-US" sz="3200" dirty="0" err="1" smtClean="0"/>
              <a:t>potensial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semakin</a:t>
            </a:r>
            <a:r>
              <a:rPr lang="en-US" sz="3200" dirty="0" smtClean="0"/>
              <a:t> </a:t>
            </a:r>
            <a:r>
              <a:rPr lang="en-US" sz="3200" dirty="0" err="1" smtClean="0"/>
              <a:t>menunjukkan</a:t>
            </a:r>
            <a:r>
              <a:rPr lang="en-US" sz="3200" dirty="0" smtClean="0"/>
              <a:t> </a:t>
            </a:r>
            <a:r>
              <a:rPr lang="en-US" sz="3200" dirty="0" err="1" smtClean="0"/>
              <a:t>minat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teman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62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017" y="1504608"/>
            <a:ext cx="8755966" cy="1325563"/>
          </a:xfrm>
          <a:solidFill>
            <a:schemeClr val="tx1">
              <a:alpha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Program </a:t>
            </a:r>
            <a:r>
              <a:rPr lang="en-US" b="1" dirty="0" err="1" smtClean="0">
                <a:solidFill>
                  <a:schemeClr val="bg1"/>
                </a:solidFill>
              </a:rPr>
              <a:t>pendidikan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usia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dini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22588"/>
            <a:ext cx="10515600" cy="2360760"/>
          </a:xfrm>
          <a:solidFill>
            <a:schemeClr val="tx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Undang-undang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Pendidikan</a:t>
            </a:r>
            <a:r>
              <a:rPr lang="en-US" dirty="0" smtClean="0">
                <a:solidFill>
                  <a:schemeClr val="bg1"/>
                </a:solidFill>
              </a:rPr>
              <a:t> Nasional 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2003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bg1"/>
                </a:solidFill>
              </a:rPr>
              <a:t> PAUD </a:t>
            </a:r>
            <a:r>
              <a:rPr lang="en-US" dirty="0" err="1" smtClean="0">
                <a:solidFill>
                  <a:schemeClr val="bg1"/>
                </a:solidFill>
              </a:rPr>
              <a:t>diselenggarakan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berbagai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program.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Taman Kanak-</a:t>
            </a:r>
            <a:r>
              <a:rPr lang="en-US" b="1" dirty="0" err="1" smtClean="0">
                <a:solidFill>
                  <a:schemeClr val="bg1"/>
                </a:solidFill>
              </a:rPr>
              <a:t>kanak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Raudhatul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Athfal</a:t>
            </a:r>
            <a:r>
              <a:rPr lang="en-US" b="1" dirty="0" smtClean="0">
                <a:solidFill>
                  <a:schemeClr val="bg1"/>
                </a:solidFill>
              </a:rPr>
              <a:t>, Taman </a:t>
            </a:r>
            <a:r>
              <a:rPr lang="en-US" b="1" dirty="0" err="1" smtClean="0">
                <a:solidFill>
                  <a:schemeClr val="bg1"/>
                </a:solidFill>
              </a:rPr>
              <a:t>Bermain</a:t>
            </a:r>
            <a:r>
              <a:rPr lang="en-US" b="1" dirty="0" smtClean="0">
                <a:solidFill>
                  <a:schemeClr val="bg1"/>
                </a:solidFill>
              </a:rPr>
              <a:t>, Taman </a:t>
            </a:r>
            <a:r>
              <a:rPr lang="en-US" b="1" dirty="0" err="1" smtClean="0">
                <a:solidFill>
                  <a:schemeClr val="bg1"/>
                </a:solidFill>
              </a:rPr>
              <a:t>Penitipan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Anak</a:t>
            </a:r>
            <a:r>
              <a:rPr lang="en-US" b="1" dirty="0" smtClean="0">
                <a:solidFill>
                  <a:schemeClr val="bg1"/>
                </a:solidFill>
              </a:rPr>
              <a:t>, Taman </a:t>
            </a:r>
            <a:r>
              <a:rPr lang="en-US" b="1" dirty="0" err="1" smtClean="0">
                <a:solidFill>
                  <a:schemeClr val="bg1"/>
                </a:solidFill>
              </a:rPr>
              <a:t>Bacaan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Anak</a:t>
            </a:r>
            <a:r>
              <a:rPr lang="en-US" b="1" dirty="0" smtClean="0">
                <a:solidFill>
                  <a:schemeClr val="bg1"/>
                </a:solidFill>
              </a:rPr>
              <a:t>, Bina </a:t>
            </a:r>
            <a:r>
              <a:rPr lang="en-US" b="1" dirty="0" err="1" smtClean="0">
                <a:solidFill>
                  <a:schemeClr val="bg1"/>
                </a:solidFill>
              </a:rPr>
              <a:t>Keluarga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Balita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Pusat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Pengembangan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Pengungsi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Pendidikan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Ibu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Pra-sekolah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0292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4961"/>
            <a:ext cx="10364451" cy="1596177"/>
          </a:xfrm>
        </p:spPr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Dini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6097" y="1891138"/>
            <a:ext cx="11310425" cy="4594068"/>
          </a:xfrm>
          <a:solidFill>
            <a:schemeClr val="tx1">
              <a:alpha val="54000"/>
            </a:schemeClr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cap="none" dirty="0" smtClean="0">
                <a:solidFill>
                  <a:schemeClr val="bg1"/>
                </a:solidFill>
              </a:rPr>
              <a:t>Agar </a:t>
            </a:r>
            <a:r>
              <a:rPr lang="en-US" cap="none" dirty="0" err="1" smtClean="0">
                <a:solidFill>
                  <a:schemeClr val="bg1"/>
                </a:solidFill>
              </a:rPr>
              <a:t>anak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percaya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akan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adanya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Tuhan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dan</a:t>
            </a:r>
            <a:r>
              <a:rPr lang="en-US" cap="none" dirty="0" smtClean="0">
                <a:solidFill>
                  <a:schemeClr val="bg1"/>
                </a:solidFill>
              </a:rPr>
              <a:t> mampu </a:t>
            </a:r>
            <a:r>
              <a:rPr lang="en-US" cap="none" dirty="0" err="1" smtClean="0">
                <a:solidFill>
                  <a:schemeClr val="bg1"/>
                </a:solidFill>
              </a:rPr>
              <a:t>beribadah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serta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mencintai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sesamanya</a:t>
            </a:r>
            <a:endParaRPr lang="en-US" cap="none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cap="none" dirty="0" smtClean="0">
                <a:solidFill>
                  <a:schemeClr val="bg1"/>
                </a:solidFill>
              </a:rPr>
              <a:t>Agar </a:t>
            </a:r>
            <a:r>
              <a:rPr lang="en-US" cap="none" dirty="0" err="1" smtClean="0">
                <a:solidFill>
                  <a:schemeClr val="bg1"/>
                </a:solidFill>
              </a:rPr>
              <a:t>anak</a:t>
            </a:r>
            <a:r>
              <a:rPr lang="en-US" cap="none" dirty="0" smtClean="0">
                <a:solidFill>
                  <a:schemeClr val="bg1"/>
                </a:solidFill>
              </a:rPr>
              <a:t> mampu </a:t>
            </a:r>
            <a:r>
              <a:rPr lang="en-US" cap="none" dirty="0" err="1" smtClean="0">
                <a:solidFill>
                  <a:schemeClr val="bg1"/>
                </a:solidFill>
              </a:rPr>
              <a:t>mengelola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keterampilan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tubuhnya</a:t>
            </a:r>
            <a:r>
              <a:rPr lang="en-US" cap="none" dirty="0" smtClean="0">
                <a:solidFill>
                  <a:schemeClr val="bg1"/>
                </a:solidFill>
              </a:rPr>
              <a:t>, </a:t>
            </a:r>
            <a:r>
              <a:rPr lang="en-US" cap="none" dirty="0" err="1" smtClean="0">
                <a:solidFill>
                  <a:schemeClr val="bg1"/>
                </a:solidFill>
              </a:rPr>
              <a:t>termasuk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gerakan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motorik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kasar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dan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motorik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halus</a:t>
            </a:r>
            <a:r>
              <a:rPr lang="en-US" cap="none" dirty="0" smtClean="0">
                <a:solidFill>
                  <a:schemeClr val="bg1"/>
                </a:solidFill>
              </a:rPr>
              <a:t>, </a:t>
            </a:r>
            <a:r>
              <a:rPr lang="en-US" cap="none" dirty="0" err="1" smtClean="0">
                <a:solidFill>
                  <a:schemeClr val="bg1"/>
                </a:solidFill>
              </a:rPr>
              <a:t>serta</a:t>
            </a:r>
            <a:r>
              <a:rPr lang="en-US" cap="none" dirty="0" smtClean="0">
                <a:solidFill>
                  <a:schemeClr val="bg1"/>
                </a:solidFill>
              </a:rPr>
              <a:t> mampu </a:t>
            </a:r>
            <a:r>
              <a:rPr lang="en-US" cap="none" dirty="0" err="1" smtClean="0">
                <a:solidFill>
                  <a:schemeClr val="bg1"/>
                </a:solidFill>
              </a:rPr>
              <a:t>menerima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rangsangan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motorik</a:t>
            </a:r>
            <a:endParaRPr lang="en-US" cap="none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cap="none" dirty="0" err="1" smtClean="0">
                <a:solidFill>
                  <a:schemeClr val="bg1"/>
                </a:solidFill>
              </a:rPr>
              <a:t>Anak</a:t>
            </a:r>
            <a:r>
              <a:rPr lang="en-US" cap="none" dirty="0" smtClean="0">
                <a:solidFill>
                  <a:schemeClr val="bg1"/>
                </a:solidFill>
              </a:rPr>
              <a:t> mampu </a:t>
            </a:r>
            <a:r>
              <a:rPr lang="en-US" cap="none" dirty="0" err="1" smtClean="0">
                <a:solidFill>
                  <a:schemeClr val="bg1"/>
                </a:solidFill>
              </a:rPr>
              <a:t>menggunakan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bahasa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untuk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pemahaman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bahasa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pasif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dan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dapat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berkomunikasi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secara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efektif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sehingga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dapat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bermanfaat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untuk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berpikir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dan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belajar</a:t>
            </a:r>
            <a:endParaRPr lang="en-US" cap="none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cap="none" dirty="0" err="1" smtClean="0">
                <a:solidFill>
                  <a:schemeClr val="bg1"/>
                </a:solidFill>
              </a:rPr>
              <a:t>Anak</a:t>
            </a:r>
            <a:r>
              <a:rPr lang="en-US" cap="none" dirty="0" smtClean="0">
                <a:solidFill>
                  <a:schemeClr val="bg1"/>
                </a:solidFill>
              </a:rPr>
              <a:t> mampu </a:t>
            </a:r>
            <a:r>
              <a:rPr lang="en-US" cap="none" dirty="0" err="1" smtClean="0">
                <a:solidFill>
                  <a:schemeClr val="bg1"/>
                </a:solidFill>
              </a:rPr>
              <a:t>berpikir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logis</a:t>
            </a:r>
            <a:r>
              <a:rPr lang="en-US" cap="none" dirty="0" smtClean="0">
                <a:solidFill>
                  <a:schemeClr val="bg1"/>
                </a:solidFill>
              </a:rPr>
              <a:t>, </a:t>
            </a:r>
            <a:r>
              <a:rPr lang="en-US" cap="none" dirty="0" err="1" smtClean="0">
                <a:solidFill>
                  <a:schemeClr val="bg1"/>
                </a:solidFill>
              </a:rPr>
              <a:t>kritis</a:t>
            </a:r>
            <a:r>
              <a:rPr lang="en-US" cap="none" dirty="0" smtClean="0">
                <a:solidFill>
                  <a:schemeClr val="bg1"/>
                </a:solidFill>
              </a:rPr>
              <a:t>, </a:t>
            </a:r>
            <a:r>
              <a:rPr lang="en-US" cap="none" dirty="0" err="1" smtClean="0">
                <a:solidFill>
                  <a:schemeClr val="bg1"/>
                </a:solidFill>
              </a:rPr>
              <a:t>memberikan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alasan</a:t>
            </a:r>
            <a:r>
              <a:rPr lang="en-US" cap="none" dirty="0" smtClean="0">
                <a:solidFill>
                  <a:schemeClr val="bg1"/>
                </a:solidFill>
              </a:rPr>
              <a:t>, </a:t>
            </a:r>
            <a:r>
              <a:rPr lang="en-US" cap="none" dirty="0" err="1" smtClean="0">
                <a:solidFill>
                  <a:schemeClr val="bg1"/>
                </a:solidFill>
              </a:rPr>
              <a:t>memecahkan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masalah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dan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menemukan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hubungan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sebab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akibat</a:t>
            </a:r>
            <a:endParaRPr lang="en-US" cap="none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cap="none" dirty="0" err="1" smtClean="0">
                <a:solidFill>
                  <a:schemeClr val="bg1"/>
                </a:solidFill>
              </a:rPr>
              <a:t>Anak</a:t>
            </a:r>
            <a:r>
              <a:rPr lang="en-US" cap="none" dirty="0" smtClean="0">
                <a:solidFill>
                  <a:schemeClr val="bg1"/>
                </a:solidFill>
              </a:rPr>
              <a:t> mampu </a:t>
            </a:r>
            <a:r>
              <a:rPr lang="en-US" cap="none" dirty="0" err="1" smtClean="0">
                <a:solidFill>
                  <a:schemeClr val="bg1"/>
                </a:solidFill>
              </a:rPr>
              <a:t>mengenal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lingkungan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alam</a:t>
            </a:r>
            <a:r>
              <a:rPr lang="en-US" cap="none" dirty="0" smtClean="0">
                <a:solidFill>
                  <a:schemeClr val="bg1"/>
                </a:solidFill>
              </a:rPr>
              <a:t>, </a:t>
            </a:r>
            <a:r>
              <a:rPr lang="en-US" cap="none" dirty="0" err="1" smtClean="0">
                <a:solidFill>
                  <a:schemeClr val="bg1"/>
                </a:solidFill>
              </a:rPr>
              <a:t>lingkungan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sosial</a:t>
            </a:r>
            <a:r>
              <a:rPr lang="en-US" cap="none" dirty="0" smtClean="0">
                <a:solidFill>
                  <a:schemeClr val="bg1"/>
                </a:solidFill>
              </a:rPr>
              <a:t>, </a:t>
            </a:r>
            <a:r>
              <a:rPr lang="en-US" cap="none" dirty="0" err="1" smtClean="0">
                <a:solidFill>
                  <a:schemeClr val="bg1"/>
                </a:solidFill>
              </a:rPr>
              <a:t>peranan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masyarakat</a:t>
            </a:r>
            <a:r>
              <a:rPr lang="en-US" cap="none" dirty="0" smtClean="0">
                <a:solidFill>
                  <a:schemeClr val="bg1"/>
                </a:solidFill>
              </a:rPr>
              <a:t>, </a:t>
            </a:r>
            <a:r>
              <a:rPr lang="en-US" cap="none" dirty="0" err="1" smtClean="0">
                <a:solidFill>
                  <a:schemeClr val="bg1"/>
                </a:solidFill>
              </a:rPr>
              <a:t>menghargai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keragaman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sosial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dan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budaya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serta</a:t>
            </a:r>
            <a:r>
              <a:rPr lang="en-US" cap="none" dirty="0" smtClean="0">
                <a:solidFill>
                  <a:schemeClr val="bg1"/>
                </a:solidFill>
              </a:rPr>
              <a:t> mampu </a:t>
            </a:r>
            <a:r>
              <a:rPr lang="en-US" cap="none" dirty="0" err="1" smtClean="0">
                <a:solidFill>
                  <a:schemeClr val="bg1"/>
                </a:solidFill>
              </a:rPr>
              <a:t>mengembangkan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konsep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diri</a:t>
            </a:r>
            <a:r>
              <a:rPr lang="en-US" cap="none" dirty="0" smtClean="0">
                <a:solidFill>
                  <a:schemeClr val="bg1"/>
                </a:solidFill>
              </a:rPr>
              <a:t> yang </a:t>
            </a:r>
            <a:r>
              <a:rPr lang="en-US" cap="none" dirty="0" err="1" smtClean="0">
                <a:solidFill>
                  <a:schemeClr val="bg1"/>
                </a:solidFill>
              </a:rPr>
              <a:t>positif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dan</a:t>
            </a:r>
            <a:r>
              <a:rPr lang="en-US" cap="none" dirty="0" smtClean="0">
                <a:solidFill>
                  <a:schemeClr val="bg1"/>
                </a:solidFill>
              </a:rPr>
              <a:t> control </a:t>
            </a:r>
            <a:r>
              <a:rPr lang="en-US" cap="none" dirty="0" err="1" smtClean="0">
                <a:solidFill>
                  <a:schemeClr val="bg1"/>
                </a:solidFill>
              </a:rPr>
              <a:t>diri</a:t>
            </a:r>
            <a:endParaRPr lang="en-US" cap="none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cap="none" dirty="0" err="1" smtClean="0">
                <a:solidFill>
                  <a:schemeClr val="bg1"/>
                </a:solidFill>
              </a:rPr>
              <a:t>Anak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memiliki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kepekaan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terhadap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irama</a:t>
            </a:r>
            <a:r>
              <a:rPr lang="en-US" cap="none" dirty="0" smtClean="0">
                <a:solidFill>
                  <a:schemeClr val="bg1"/>
                </a:solidFill>
              </a:rPr>
              <a:t>, nada, </a:t>
            </a:r>
            <a:r>
              <a:rPr lang="en-US" cap="none" dirty="0" err="1" smtClean="0">
                <a:solidFill>
                  <a:schemeClr val="bg1"/>
                </a:solidFill>
              </a:rPr>
              <a:t>berbagai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bunyi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serta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menghargai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karya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kreatif</a:t>
            </a:r>
            <a:endParaRPr lang="en-US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4" y="2538163"/>
            <a:ext cx="3840480" cy="2216717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Landasan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Yuridis</a:t>
            </a:r>
            <a:r>
              <a:rPr lang="en-US" dirty="0" smtClean="0">
                <a:solidFill>
                  <a:schemeClr val="bg1"/>
                </a:solidFill>
              </a:rPr>
              <a:t> PAUD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538163"/>
            <a:ext cx="7315200" cy="2076040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Pembukaan</a:t>
            </a:r>
            <a:r>
              <a:rPr lang="en-US" dirty="0" smtClean="0">
                <a:solidFill>
                  <a:schemeClr val="bg1"/>
                </a:solidFill>
              </a:rPr>
              <a:t> UUD 1945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Amandemen</a:t>
            </a:r>
            <a:r>
              <a:rPr lang="en-US" dirty="0" smtClean="0">
                <a:solidFill>
                  <a:schemeClr val="bg1"/>
                </a:solidFill>
              </a:rPr>
              <a:t> UUD 1945, </a:t>
            </a:r>
            <a:r>
              <a:rPr lang="en-US" dirty="0" err="1" smtClean="0">
                <a:solidFill>
                  <a:schemeClr val="bg1"/>
                </a:solidFill>
              </a:rPr>
              <a:t>pasal</a:t>
            </a:r>
            <a:r>
              <a:rPr lang="en-US" dirty="0" smtClean="0">
                <a:solidFill>
                  <a:schemeClr val="bg1"/>
                </a:solidFill>
              </a:rPr>
              <a:t> 28 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UU </a:t>
            </a:r>
            <a:r>
              <a:rPr lang="en-US" dirty="0" err="1" smtClean="0">
                <a:solidFill>
                  <a:schemeClr val="bg1"/>
                </a:solidFill>
              </a:rPr>
              <a:t>Perlindungan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Anak</a:t>
            </a:r>
            <a:r>
              <a:rPr lang="en-US" dirty="0" smtClean="0">
                <a:solidFill>
                  <a:schemeClr val="bg1"/>
                </a:solidFill>
              </a:rPr>
              <a:t> (No 23 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2002)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UU </a:t>
            </a:r>
            <a:r>
              <a:rPr lang="en-US" dirty="0" err="1" smtClean="0">
                <a:solidFill>
                  <a:schemeClr val="bg1"/>
                </a:solidFill>
              </a:rPr>
              <a:t>Sisdiknas</a:t>
            </a:r>
            <a:r>
              <a:rPr lang="en-US" dirty="0" smtClean="0">
                <a:solidFill>
                  <a:schemeClr val="bg1"/>
                </a:solidFill>
              </a:rPr>
              <a:t> (No. 20 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2003)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1046141"/>
            <a:ext cx="10365129" cy="1280890"/>
          </a:xfrm>
          <a:solidFill>
            <a:schemeClr val="accent5">
              <a:alpha val="38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Sejarah</a:t>
            </a:r>
            <a:r>
              <a:rPr lang="en-US" dirty="0" smtClean="0">
                <a:solidFill>
                  <a:schemeClr val="bg1"/>
                </a:solidFill>
              </a:rPr>
              <a:t> PAUD di </a:t>
            </a:r>
            <a:r>
              <a:rPr lang="en-US" dirty="0" err="1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unia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(Abad 18)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23" y="2710375"/>
            <a:ext cx="10604280" cy="3777622"/>
          </a:xfrm>
          <a:solidFill>
            <a:schemeClr val="accent5">
              <a:alpha val="82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i="1" dirty="0" smtClean="0"/>
              <a:t>Kindergarten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taman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Froebel (1837)</a:t>
            </a:r>
          </a:p>
          <a:p>
            <a:r>
              <a:rPr lang="en-US" dirty="0" smtClean="0"/>
              <a:t>Martin Luther, Comenius, Pestalozzi, Darwin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Saguin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anak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laki-laki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sebaiknya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diberikan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pendidikan</a:t>
            </a:r>
            <a:r>
              <a:rPr lang="en-US" dirty="0" smtClean="0">
                <a:sym typeface="Wingdings" panose="05000000000000000000" pitchFamily="2" charset="2"/>
              </a:rPr>
              <a:t> formal  </a:t>
            </a:r>
            <a:r>
              <a:rPr lang="en-US" dirty="0" err="1" smtClean="0">
                <a:sym typeface="Wingdings" panose="05000000000000000000" pitchFamily="2" charset="2"/>
              </a:rPr>
              <a:t>membekali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sebagai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calon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tulang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punggung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keluarga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di </a:t>
            </a:r>
            <a:r>
              <a:rPr lang="en-US" dirty="0" err="1" smtClean="0"/>
              <a:t>sekolah</a:t>
            </a:r>
            <a:r>
              <a:rPr lang="en-US" dirty="0"/>
              <a:t> </a:t>
            </a:r>
            <a:r>
              <a:rPr lang="en-US" dirty="0" smtClean="0"/>
              <a:t>(John Comenius, 1592-1670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miniatur</a:t>
            </a:r>
            <a:r>
              <a:rPr lang="en-US" dirty="0"/>
              <a:t> </a:t>
            </a:r>
            <a:r>
              <a:rPr lang="en-US" dirty="0" err="1"/>
              <a:t>oarang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selayaknya</a:t>
            </a:r>
            <a:r>
              <a:rPr lang="en-US" dirty="0" smtClean="0"/>
              <a:t> </a:t>
            </a:r>
            <a:r>
              <a:rPr lang="en-US" dirty="0" err="1" smtClean="0"/>
              <a:t>dididik</a:t>
            </a:r>
            <a:r>
              <a:rPr lang="en-US" dirty="0" smtClean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kodratnya</a:t>
            </a:r>
            <a:r>
              <a:rPr lang="en-US" dirty="0"/>
              <a:t>.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smtClean="0"/>
              <a:t>5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terbanyak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fisiknya</a:t>
            </a:r>
            <a:r>
              <a:rPr lang="en-US" dirty="0"/>
              <a:t>.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smtClean="0"/>
              <a:t>5 tahun-12 </a:t>
            </a:r>
            <a:r>
              <a:rPr lang="en-US" dirty="0" err="1" smtClean="0"/>
              <a:t>tahun</a:t>
            </a:r>
            <a:r>
              <a:rPr lang="en-US" dirty="0" smtClean="0"/>
              <a:t>,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eksplorasi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 smtClean="0"/>
              <a:t>lingkungannya</a:t>
            </a:r>
            <a:r>
              <a:rPr lang="en-US" dirty="0" smtClean="0"/>
              <a:t> (Jean Jacques Rousseau, 1712-1778)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451" y="849193"/>
            <a:ext cx="7732761" cy="867065"/>
          </a:xfrm>
          <a:solidFill>
            <a:srgbClr val="756D62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Sejarah</a:t>
            </a:r>
            <a:r>
              <a:rPr lang="en-US" dirty="0" smtClean="0">
                <a:solidFill>
                  <a:schemeClr val="bg1"/>
                </a:solidFill>
              </a:rPr>
              <a:t> PAUD di </a:t>
            </a:r>
            <a:r>
              <a:rPr lang="en-US" dirty="0" err="1" smtClean="0">
                <a:solidFill>
                  <a:schemeClr val="bg1"/>
                </a:solidFill>
              </a:rPr>
              <a:t>Dunia</a:t>
            </a:r>
            <a:r>
              <a:rPr lang="en-US" dirty="0" smtClean="0">
                <a:solidFill>
                  <a:schemeClr val="bg1"/>
                </a:solidFill>
              </a:rPr>
              <a:t> (Abad 19)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2133599"/>
            <a:ext cx="11619913" cy="4478215"/>
          </a:xfrm>
          <a:solidFill>
            <a:srgbClr val="756D62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Friedrich </a:t>
            </a:r>
            <a:r>
              <a:rPr lang="en-US" b="1" dirty="0" err="1">
                <a:solidFill>
                  <a:schemeClr val="bg1"/>
                </a:solidFill>
              </a:rPr>
              <a:t>Wilheim</a:t>
            </a:r>
            <a:r>
              <a:rPr lang="en-US" b="1" dirty="0">
                <a:solidFill>
                  <a:schemeClr val="bg1"/>
                </a:solidFill>
              </a:rPr>
              <a:t> Froebel (1782-1852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mendirikan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kindergarten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b="1" i="1" dirty="0" smtClean="0">
                <a:solidFill>
                  <a:schemeClr val="bg1"/>
                </a:solidFill>
              </a:rPr>
              <a:t>kinder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 </a:t>
            </a:r>
            <a:r>
              <a:rPr lang="en-US" dirty="0" err="1">
                <a:solidFill>
                  <a:schemeClr val="bg1"/>
                </a:solidFill>
              </a:rPr>
              <a:t>anak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garten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 err="1">
                <a:solidFill>
                  <a:schemeClr val="bg1"/>
                </a:solidFill>
              </a:rPr>
              <a:t>taman</a:t>
            </a:r>
            <a:r>
              <a:rPr lang="en-US" dirty="0">
                <a:solidFill>
                  <a:schemeClr val="bg1"/>
                </a:solidFill>
              </a:rPr>
              <a:t>) di </a:t>
            </a:r>
            <a:r>
              <a:rPr lang="en-US" dirty="0" err="1">
                <a:solidFill>
                  <a:schemeClr val="bg1"/>
                </a:solidFill>
              </a:rPr>
              <a:t>Jerman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1837. 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Sekolah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froebel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menyajikan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“gift”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“occupation”.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Gift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chemeClr val="bg1"/>
                </a:solidFill>
              </a:rPr>
              <a:t>adanya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benda-benda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riil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sarana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belajar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anak</a:t>
            </a:r>
            <a:r>
              <a:rPr lang="en-US" dirty="0" smtClean="0">
                <a:solidFill>
                  <a:schemeClr val="bg1"/>
                </a:solidFill>
              </a:rPr>
              <a:t>. Benda </a:t>
            </a:r>
            <a:r>
              <a:rPr lang="en-US" dirty="0" err="1" smtClean="0">
                <a:solidFill>
                  <a:schemeClr val="bg1"/>
                </a:solidFill>
              </a:rPr>
              <a:t>tersebut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memiliki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bangun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geometris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beragam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seperti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kubus</a:t>
            </a:r>
            <a:r>
              <a:rPr lang="en-US" dirty="0" smtClean="0">
                <a:solidFill>
                  <a:schemeClr val="bg1"/>
                </a:solidFill>
              </a:rPr>
              <a:t>, bola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kerucut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Occupation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serentetan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aktivitas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urut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Tk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model </a:t>
            </a:r>
            <a:r>
              <a:rPr lang="en-US" dirty="0" err="1">
                <a:solidFill>
                  <a:schemeClr val="bg1"/>
                </a:solidFill>
              </a:rPr>
              <a:t>froebel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memiliki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pengaruh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besar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berkembang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sampai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awal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1900-an. </a:t>
            </a:r>
            <a:r>
              <a:rPr lang="en-US" dirty="0" err="1">
                <a:solidFill>
                  <a:schemeClr val="bg1"/>
                </a:solidFill>
              </a:rPr>
              <a:t>Oleh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, Froebel </a:t>
            </a:r>
            <a:r>
              <a:rPr lang="en-US" dirty="0" err="1">
                <a:solidFill>
                  <a:schemeClr val="bg1"/>
                </a:solidFill>
              </a:rPr>
              <a:t>disebut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Bapak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taman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kanak-kanak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Robert </a:t>
            </a:r>
            <a:r>
              <a:rPr lang="en-US" b="1" dirty="0" err="1">
                <a:solidFill>
                  <a:schemeClr val="bg1"/>
                </a:solidFill>
              </a:rPr>
              <a:t>owen</a:t>
            </a:r>
            <a:r>
              <a:rPr lang="en-US" b="1" dirty="0">
                <a:solidFill>
                  <a:schemeClr val="bg1"/>
                </a:solidFill>
              </a:rPr>
              <a:t> (1771-1850)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tokoh</a:t>
            </a:r>
            <a:r>
              <a:rPr lang="en-US" dirty="0">
                <a:solidFill>
                  <a:schemeClr val="bg1"/>
                </a:solidFill>
              </a:rPr>
              <a:t> PAUD di Amerika </a:t>
            </a:r>
            <a:r>
              <a:rPr lang="en-US" dirty="0" err="1">
                <a:solidFill>
                  <a:schemeClr val="bg1"/>
                </a:solidFill>
              </a:rPr>
              <a:t>serikat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1816 </a:t>
            </a:r>
            <a:r>
              <a:rPr lang="en-US" dirty="0" err="1">
                <a:solidFill>
                  <a:schemeClr val="bg1"/>
                </a:solidFill>
              </a:rPr>
              <a:t>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mendirikan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sekolah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The Institution for the formation of </a:t>
            </a:r>
            <a:r>
              <a:rPr lang="en-US" b="1" dirty="0" smtClean="0">
                <a:solidFill>
                  <a:schemeClr val="bg1"/>
                </a:solidFill>
              </a:rPr>
              <a:t>character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Sekolah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tersebut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menyajikan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pembelajaran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benda-benda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konkrit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Owen </a:t>
            </a:r>
            <a:r>
              <a:rPr lang="en-US" dirty="0" err="1">
                <a:solidFill>
                  <a:schemeClr val="bg1"/>
                </a:solidFill>
              </a:rPr>
              <a:t>menyediakan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binatang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tumbuhan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kunjungan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kebun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binatang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kegiatan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belajar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mengajar</a:t>
            </a:r>
            <a:r>
              <a:rPr lang="en-US" dirty="0">
                <a:solidFill>
                  <a:schemeClr val="bg1"/>
                </a:solidFill>
              </a:rPr>
              <a:t> di TK </a:t>
            </a:r>
            <a:r>
              <a:rPr lang="en-US" dirty="0" err="1">
                <a:solidFill>
                  <a:schemeClr val="bg1"/>
                </a:solidFill>
              </a:rPr>
              <a:t>nya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214</TotalTime>
  <Words>1237</Words>
  <Application>Microsoft Office PowerPoint</Application>
  <PresentationFormat>Widescreen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Century Schoolbook</vt:lpstr>
      <vt:lpstr>Corbel</vt:lpstr>
      <vt:lpstr>Tw Cen MT</vt:lpstr>
      <vt:lpstr>Wingdings</vt:lpstr>
      <vt:lpstr>Wingdings 3</vt:lpstr>
      <vt:lpstr>Office Theme</vt:lpstr>
      <vt:lpstr>Droplet</vt:lpstr>
      <vt:lpstr>Wisp</vt:lpstr>
      <vt:lpstr>Feathered</vt:lpstr>
      <vt:lpstr>Ion</vt:lpstr>
      <vt:lpstr>PENDIDIKAN ANAK USIA DINI</vt:lpstr>
      <vt:lpstr>PowerPoint Presentation</vt:lpstr>
      <vt:lpstr>PowerPoint Presentation</vt:lpstr>
      <vt:lpstr>PowerPoint Presentation</vt:lpstr>
      <vt:lpstr>Program pendidikan anak usia dini</vt:lpstr>
      <vt:lpstr>Tujuan Pendidikan Anak Usia Dini</vt:lpstr>
      <vt:lpstr>Landasan Yuridis PAUD</vt:lpstr>
      <vt:lpstr>Sejarah PAUD di dunia  (Abad 18)</vt:lpstr>
      <vt:lpstr>Sejarah PAUD di Dunia (Abad 19)</vt:lpstr>
      <vt:lpstr>Sejarah PAUD di Dunia (Abad 20)</vt:lpstr>
      <vt:lpstr>Sejarah PAUD (abad 20)</vt:lpstr>
      <vt:lpstr>PowerPoint Presentation</vt:lpstr>
      <vt:lpstr>Sejarah PAUD di Indonesia  (Periode 1945-1965)</vt:lpstr>
      <vt:lpstr>Sejarah PAUD di Indonesia  (periode 1965-1998)</vt:lpstr>
      <vt:lpstr>Sejarah PAUD di Indonesia (1998-2003)</vt:lpstr>
      <vt:lpstr>Sejarah PAUD di Indonesia (2003-2009)</vt:lpstr>
      <vt:lpstr>Sejarah PAUD di Indonesia  (2010 – sekarang)</vt:lpstr>
      <vt:lpstr>Daftar Pustaka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ANAK USIA DINI</dc:title>
  <dc:creator>LENOVO</dc:creator>
  <cp:lastModifiedBy>LENOVO</cp:lastModifiedBy>
  <cp:revision>34</cp:revision>
  <dcterms:created xsi:type="dcterms:W3CDTF">2020-03-09T13:30:24Z</dcterms:created>
  <dcterms:modified xsi:type="dcterms:W3CDTF">2020-04-03T11:18:39Z</dcterms:modified>
</cp:coreProperties>
</file>