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8" r:id="rId3"/>
    <p:sldMasterId id="2147483696" r:id="rId4"/>
  </p:sldMasterIdLst>
  <p:sldIdLst>
    <p:sldId id="256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9FF"/>
    <a:srgbClr val="73473C"/>
    <a:srgbClr val="E4CCCC"/>
    <a:srgbClr val="F2E7E7"/>
    <a:srgbClr val="D1D1CB"/>
    <a:srgbClr val="ECECEE"/>
    <a:srgbClr val="D18E71"/>
    <a:srgbClr val="EB9D17"/>
    <a:srgbClr val="787B7C"/>
    <a:srgbClr val="E1B0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300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7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41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026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86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20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17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40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13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85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5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00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55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043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0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8175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739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687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9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506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312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5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804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522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425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854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473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912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656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07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450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96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6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221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36825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016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397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636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93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508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723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715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5784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52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3423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5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461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69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028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19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3251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869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278345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193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7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5026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881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1994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0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87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0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8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slideLayout" Target="../slideLayouts/slideLayout62.xml"/><Relationship Id="rId2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61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1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51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316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C0C7400-BE4E-42CA-99C9-A3E2A326636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606B3-3A9B-4948-8324-026441B35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300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9317"/>
            <a:ext cx="9144000" cy="1343538"/>
          </a:xfrm>
          <a:solidFill>
            <a:srgbClr val="DDC5BF"/>
          </a:solidFill>
        </p:spPr>
        <p:txBody>
          <a:bodyPr>
            <a:normAutofit/>
          </a:bodyPr>
          <a:lstStyle/>
          <a:p>
            <a:r>
              <a:rPr lang="en-US" sz="4000" b="1" dirty="0" smtClean="0"/>
              <a:t>BERBAGAI PERSPEKTIF TENTANG PERILAKU KEPEMIMPINAN YANG EFEKTIF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7710" y="5782530"/>
            <a:ext cx="5017477" cy="449457"/>
          </a:xfrm>
          <a:solidFill>
            <a:srgbClr val="DDC5BF"/>
          </a:solidFill>
        </p:spPr>
        <p:txBody>
          <a:bodyPr/>
          <a:lstStyle/>
          <a:p>
            <a:r>
              <a:rPr lang="en-US" dirty="0" err="1" smtClean="0"/>
              <a:t>Siti</a:t>
            </a:r>
            <a:r>
              <a:rPr lang="en-US" dirty="0" smtClean="0"/>
              <a:t> </a:t>
            </a:r>
            <a:r>
              <a:rPr lang="en-US" dirty="0" err="1" smtClean="0"/>
              <a:t>Annisa</a:t>
            </a:r>
            <a:r>
              <a:rPr lang="en-US" dirty="0" smtClean="0"/>
              <a:t> </a:t>
            </a:r>
            <a:r>
              <a:rPr lang="en-US" dirty="0" err="1" smtClean="0"/>
              <a:t>Rizki</a:t>
            </a:r>
            <a:r>
              <a:rPr lang="en-US" dirty="0" smtClean="0"/>
              <a:t>, </a:t>
            </a:r>
            <a:r>
              <a:rPr lang="en-US" dirty="0" err="1" smtClean="0"/>
              <a:t>M.Psi</a:t>
            </a:r>
            <a:r>
              <a:rPr lang="en-US" dirty="0" smtClean="0"/>
              <a:t>., </a:t>
            </a:r>
            <a:r>
              <a:rPr lang="en-US" dirty="0" err="1" smtClean="0"/>
              <a:t>Psikolog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243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1777606"/>
              </p:ext>
            </p:extLst>
          </p:nvPr>
        </p:nvGraphicFramePr>
        <p:xfrm>
          <a:off x="379829" y="1334159"/>
          <a:ext cx="11605846" cy="50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058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Change Oriented Behaviors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dirty="0" err="1" smtClean="0"/>
                        <a:t>Memonitor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lingkungan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eksternal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untuk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menemukan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adanya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peluang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atau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ancaman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dirty="0" smtClean="0"/>
                        <a:t>2.   </a:t>
                      </a:r>
                      <a:r>
                        <a:rPr lang="en-US" sz="1600" dirty="0" err="1" smtClean="0"/>
                        <a:t>Mengenali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peristiwa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menuntut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diadakannya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perubahan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   </a:t>
                      </a:r>
                      <a:r>
                        <a:rPr lang="en-US" sz="1600" dirty="0" err="1" smtClean="0"/>
                        <a:t>Mempelajari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i="1" dirty="0" err="1" smtClean="0"/>
                        <a:t>kompetitor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pihak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eksternal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mendapatkan</a:t>
                      </a:r>
                      <a:r>
                        <a:rPr lang="en-US" sz="1600" dirty="0" smtClean="0"/>
                        <a:t> ide-ide </a:t>
                      </a:r>
                      <a:r>
                        <a:rPr lang="en-US" sz="1600" dirty="0" err="1" smtClean="0"/>
                        <a:t>baru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peningkatan</a:t>
                      </a:r>
                      <a:r>
                        <a:rPr lang="en-US" sz="1600" dirty="0" smtClean="0"/>
                        <a:t> di unit </a:t>
                      </a:r>
                      <a:r>
                        <a:rPr lang="en-US" sz="1600" dirty="0" err="1" smtClean="0"/>
                        <a:t>kerja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   </a:t>
                      </a:r>
                      <a:r>
                        <a:rPr lang="en-US" sz="1600" dirty="0" err="1" smtClean="0"/>
                        <a:t>Membayangkan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adanya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peluang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perubahan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bagi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organisasi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5.   </a:t>
                      </a:r>
                      <a:r>
                        <a:rPr lang="en-US" sz="1600" dirty="0" err="1" smtClean="0"/>
                        <a:t>Mendorong</a:t>
                      </a:r>
                      <a:r>
                        <a:rPr lang="en-US" sz="1600" dirty="0" smtClean="0"/>
                        <a:t> orang lain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melihat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masalah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peluang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dari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sudut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pandang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berbeda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6.   </a:t>
                      </a:r>
                      <a:r>
                        <a:rPr lang="en-US" sz="1600" dirty="0" err="1" smtClean="0"/>
                        <a:t>Membangun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strategi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baru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inovatif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menghubungkannya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dengan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kompetensi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utama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7.   </a:t>
                      </a:r>
                      <a:r>
                        <a:rPr lang="en-US" sz="1600" dirty="0" err="1" smtClean="0"/>
                        <a:t>Mendorong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memfasilitasi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inovasi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i="1" dirty="0" err="1" smtClean="0"/>
                        <a:t>enterpreneurship</a:t>
                      </a:r>
                      <a:r>
                        <a:rPr lang="en-US" sz="1600" dirty="0" smtClean="0"/>
                        <a:t> di </a:t>
                      </a:r>
                      <a:r>
                        <a:rPr lang="en-US" sz="1600" dirty="0" err="1" smtClean="0"/>
                        <a:t>dalam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organisasi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   </a:t>
                      </a:r>
                      <a:r>
                        <a:rPr lang="en-US" sz="1600" dirty="0" err="1" smtClean="0"/>
                        <a:t>Mendorong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memfasilitasi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pembelajaran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secara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kolektif</a:t>
                      </a:r>
                      <a:r>
                        <a:rPr lang="en-US" sz="1600" dirty="0" smtClean="0"/>
                        <a:t> di </a:t>
                      </a:r>
                      <a:r>
                        <a:rPr lang="en-US" sz="1600" dirty="0" err="1" smtClean="0"/>
                        <a:t>dalam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tim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atau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organisasi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   </a:t>
                      </a:r>
                      <a:r>
                        <a:rPr lang="en-US" sz="1600" dirty="0" err="1" smtClean="0"/>
                        <a:t>Melakukan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eksperimen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pendekatan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baru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mencapai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tujuan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1828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 </a:t>
                      </a:r>
                      <a:r>
                        <a:rPr lang="en-US" sz="1600" dirty="0" err="1" smtClean="0"/>
                        <a:t>Membuat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perubahan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simbolik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konsisten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visi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strategi</a:t>
                      </a:r>
                      <a:r>
                        <a:rPr lang="en-US" sz="1600" baseline="0" dirty="0" smtClean="0"/>
                        <a:t> yang </a:t>
                      </a:r>
                      <a:r>
                        <a:rPr lang="en-US" sz="1600" baseline="0" dirty="0" err="1" smtClean="0"/>
                        <a:t>baru</a:t>
                      </a:r>
                      <a:endParaRPr lang="en-US" sz="1600" dirty="0"/>
                    </a:p>
                  </a:txBody>
                  <a:tcPr marL="102574" marR="102574"/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 </a:t>
                      </a:r>
                      <a:r>
                        <a:rPr lang="en-US" sz="1600" dirty="0" err="1" smtClean="0"/>
                        <a:t>Mendorong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memfasilitasi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upaya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mengimplementasikan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perubahan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besar</a:t>
                      </a:r>
                      <a:endParaRPr lang="en-US" sz="1600" dirty="0" smtClean="0"/>
                    </a:p>
                  </a:txBody>
                  <a:tcPr marL="102574" marR="102574"/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12. </a:t>
                      </a:r>
                      <a:r>
                        <a:rPr lang="en-US" sz="1600" dirty="0" err="1" smtClean="0"/>
                        <a:t>Mengumumkan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menselebrasi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perkembangan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dari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perubahan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sudah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diterapkan</a:t>
                      </a:r>
                      <a:endParaRPr lang="en-US" sz="1600" dirty="0" smtClean="0"/>
                    </a:p>
                  </a:txBody>
                  <a:tcPr marL="102574" marR="102574"/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13. </a:t>
                      </a:r>
                      <a:r>
                        <a:rPr lang="en-US" sz="1600" dirty="0" err="1" smtClean="0"/>
                        <a:t>Mempengaruhi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pihak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luar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mendukung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perubahan</a:t>
                      </a:r>
                      <a:endParaRPr lang="en-US" sz="1600" dirty="0" smtClean="0"/>
                    </a:p>
                  </a:txBody>
                  <a:tcPr marL="102574" marR="10257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308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895" y="365125"/>
            <a:ext cx="9369083" cy="132556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/>
            <a:r>
              <a:rPr lang="en-US" sz="3000" b="1" u="sng" dirty="0" smtClean="0">
                <a:solidFill>
                  <a:srgbClr val="FF0000"/>
                </a:solidFill>
              </a:rPr>
              <a:t>Model Multidimensional</a:t>
            </a:r>
            <a:r>
              <a:rPr lang="en-US" sz="3000" b="1" dirty="0" smtClean="0"/>
              <a:t/>
            </a:r>
            <a:br>
              <a:rPr lang="en-US" sz="3000" b="1" dirty="0" smtClean="0"/>
            </a:br>
            <a:r>
              <a:rPr lang="en-US" sz="2500" dirty="0" err="1" smtClean="0"/>
              <a:t>Berguna</a:t>
            </a:r>
            <a:r>
              <a:rPr lang="en-US" sz="2500" dirty="0" smtClean="0"/>
              <a:t> </a:t>
            </a:r>
            <a:r>
              <a:rPr lang="en-US" sz="2500" dirty="0" err="1" smtClean="0"/>
              <a:t>ketika</a:t>
            </a:r>
            <a:r>
              <a:rPr lang="en-US" sz="2500" dirty="0" smtClean="0"/>
              <a:t> </a:t>
            </a:r>
            <a:r>
              <a:rPr lang="en-US" sz="2500" dirty="0" err="1" smtClean="0"/>
              <a:t>pemimpin</a:t>
            </a:r>
            <a:r>
              <a:rPr lang="en-US" sz="2500" dirty="0" smtClean="0"/>
              <a:t> </a:t>
            </a:r>
            <a:r>
              <a:rPr lang="en-US" sz="2500" dirty="0" err="1" smtClean="0"/>
              <a:t>bertujuan</a:t>
            </a:r>
            <a:r>
              <a:rPr lang="en-US" sz="2500" dirty="0" smtClean="0"/>
              <a:t> </a:t>
            </a:r>
            <a:r>
              <a:rPr lang="en-US" sz="2500" dirty="0" err="1" smtClean="0"/>
              <a:t>mencapai</a:t>
            </a:r>
            <a:r>
              <a:rPr lang="en-US" sz="2500" dirty="0" smtClean="0"/>
              <a:t> </a:t>
            </a:r>
            <a:r>
              <a:rPr lang="en-US" sz="2500" dirty="0" err="1" smtClean="0"/>
              <a:t>lebih</a:t>
            </a:r>
            <a:r>
              <a:rPr lang="en-US" sz="2500" dirty="0" smtClean="0"/>
              <a:t> </a:t>
            </a:r>
            <a:r>
              <a:rPr lang="en-US" sz="2500" dirty="0" err="1" smtClean="0"/>
              <a:t>dari</a:t>
            </a:r>
            <a:r>
              <a:rPr lang="en-US" sz="2500" dirty="0" smtClean="0"/>
              <a:t> </a:t>
            </a:r>
            <a:r>
              <a:rPr lang="en-US" sz="2500" dirty="0" err="1" smtClean="0"/>
              <a:t>satu</a:t>
            </a:r>
            <a:r>
              <a:rPr lang="en-US" sz="2500" dirty="0" smtClean="0"/>
              <a:t> </a:t>
            </a:r>
            <a:r>
              <a:rPr lang="en-US" sz="2500" dirty="0" err="1" smtClean="0"/>
              <a:t>sasaran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571" y="5666703"/>
            <a:ext cx="11296357" cy="953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/>
              <a:t>contoh</a:t>
            </a:r>
            <a:r>
              <a:rPr lang="en-US" sz="2000" dirty="0" smtClean="0"/>
              <a:t> : </a:t>
            </a:r>
            <a:r>
              <a:rPr lang="en-US" sz="2000" dirty="0" err="1" smtClean="0"/>
              <a:t>ketika</a:t>
            </a:r>
            <a:r>
              <a:rPr lang="en-US" sz="2000" dirty="0" smtClean="0"/>
              <a:t> </a:t>
            </a:r>
            <a:r>
              <a:rPr lang="en-US" sz="2000" dirty="0" err="1" smtClean="0"/>
              <a:t>seorang</a:t>
            </a:r>
            <a:r>
              <a:rPr lang="en-US" sz="2000" dirty="0" smtClean="0"/>
              <a:t> </a:t>
            </a:r>
            <a:r>
              <a:rPr lang="en-US" sz="2000" dirty="0" err="1" smtClean="0"/>
              <a:t>pemimpin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i="1" dirty="0" smtClean="0"/>
              <a:t>coaching,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ia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peningkatan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produktivitas</a:t>
            </a:r>
            <a:r>
              <a:rPr lang="en-US" sz="2000" dirty="0" smtClean="0"/>
              <a:t> (</a:t>
            </a:r>
            <a:r>
              <a:rPr lang="en-US" sz="2000" i="1" dirty="0" smtClean="0"/>
              <a:t>Task Efficiency</a:t>
            </a:r>
            <a:r>
              <a:rPr lang="en-US" sz="2000" dirty="0" smtClean="0"/>
              <a:t>),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skill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karir</a:t>
            </a:r>
            <a:r>
              <a:rPr lang="en-US" sz="2000" dirty="0" smtClean="0"/>
              <a:t> (</a:t>
            </a:r>
            <a:r>
              <a:rPr lang="en-US" sz="2000" i="1" dirty="0" smtClean="0"/>
              <a:t>human relation</a:t>
            </a:r>
            <a:r>
              <a:rPr lang="en-US" sz="2000" dirty="0" smtClean="0"/>
              <a:t>)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inovasi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dimilikinya</a:t>
            </a:r>
            <a:r>
              <a:rPr lang="en-US" sz="2000" dirty="0" smtClean="0"/>
              <a:t> (</a:t>
            </a:r>
            <a:r>
              <a:rPr lang="en-US" sz="2000" i="1" dirty="0" smtClean="0"/>
              <a:t>adaptive change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202" y="1828799"/>
            <a:ext cx="4790941" cy="342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263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764"/>
          </a:xfrm>
          <a:solidFill>
            <a:srgbClr val="EB9D17"/>
          </a:solidFill>
        </p:spPr>
        <p:txBody>
          <a:bodyPr/>
          <a:lstStyle/>
          <a:p>
            <a:pPr algn="ctr"/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kerja</a:t>
            </a:r>
            <a:r>
              <a:rPr lang="en-US" b="1" dirty="0" smtClean="0"/>
              <a:t> yang </a:t>
            </a:r>
            <a:r>
              <a:rPr lang="en-US" b="1" dirty="0" err="1" smtClean="0"/>
              <a:t>spesifik</a:t>
            </a:r>
            <a:r>
              <a:rPr lang="en-US" b="1" dirty="0" smtClean="0"/>
              <a:t> (</a:t>
            </a:r>
            <a:r>
              <a:rPr lang="en-US" b="1" dirty="0" err="1" smtClean="0"/>
              <a:t>Orientasi</a:t>
            </a:r>
            <a:r>
              <a:rPr lang="en-US" b="1" dirty="0" smtClean="0"/>
              <a:t> </a:t>
            </a:r>
            <a:r>
              <a:rPr lang="en-US" b="1" dirty="0" err="1" smtClean="0"/>
              <a:t>Tugas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736" y="2014293"/>
            <a:ext cx="5914292" cy="2177880"/>
          </a:xfrm>
          <a:solidFill>
            <a:srgbClr val="EB9D17">
              <a:alpha val="93000"/>
            </a:srgb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3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</a:p>
          <a:p>
            <a:pPr marL="514350" indent="-514350">
              <a:buAutoNum type="arabicPeriod" startAt="2"/>
            </a:pP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endParaRPr lang="en-US" dirty="0"/>
          </a:p>
          <a:p>
            <a:pPr marL="514350" indent="-514350">
              <a:buAutoNum type="arabicPeriod" startAt="2"/>
            </a:pPr>
            <a:r>
              <a:rPr lang="en-US" dirty="0" err="1" smtClean="0"/>
              <a:t>Memonitor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performa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896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6021" y="607465"/>
            <a:ext cx="3939957" cy="560153"/>
          </a:xfrm>
          <a:solidFill>
            <a:srgbClr val="ECECEE"/>
          </a:solidFill>
        </p:spPr>
        <p:txBody>
          <a:bodyPr/>
          <a:lstStyle/>
          <a:p>
            <a:r>
              <a:rPr lang="en-US" sz="3500" dirty="0" smtClean="0">
                <a:solidFill>
                  <a:srgbClr val="FF0000"/>
                </a:solidFill>
              </a:rPr>
              <a:t>1. </a:t>
            </a:r>
            <a:r>
              <a:rPr lang="en-US" sz="3500" dirty="0" err="1" smtClean="0">
                <a:solidFill>
                  <a:srgbClr val="FF0000"/>
                </a:solidFill>
              </a:rPr>
              <a:t>Perencanaan</a:t>
            </a:r>
            <a:endParaRPr lang="en-US" sz="35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673" y="2064776"/>
            <a:ext cx="10978661" cy="2647902"/>
          </a:xfrm>
          <a:solidFill>
            <a:srgbClr val="ECECEE"/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Menentukan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tugas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apa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harus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dilakukan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bagaimana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melakukannya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kapan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harus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selesai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Tujuan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: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memastikan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efisiensi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organisasi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melakukan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koordinasi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aktivitas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kerja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mengatur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efektivitas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sumber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daya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/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Perencanaan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operasional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 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penentuan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tugas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Perencanaan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tindakan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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penentuan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langkah-langkah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tindakan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jadwal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mengimplementasi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kebijakan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lvl="1"/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Perencanaan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kontingensi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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pengembangan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prosedur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menghindari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permasalahan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25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159762"/>
              </p:ext>
            </p:extLst>
          </p:nvPr>
        </p:nvGraphicFramePr>
        <p:xfrm>
          <a:off x="1103313" y="2052638"/>
          <a:ext cx="978508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508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Panduan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perencanaan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langkah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tindakan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sesuai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 </a:t>
                      </a:r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langkah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lanjutan</a:t>
                      </a:r>
                      <a:r>
                        <a:rPr lang="en-US" dirty="0" smtClean="0"/>
                        <a:t> yang optimal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 </a:t>
                      </a:r>
                      <a:r>
                        <a:rPr lang="en-US" dirty="0" err="1" smtClean="0"/>
                        <a:t>Estimasi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waktu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dibutuhkan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langkah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 </a:t>
                      </a:r>
                      <a:r>
                        <a:rPr lang="en-US" dirty="0" err="1" smtClean="0"/>
                        <a:t>Tentukan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waktu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dimulai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waktu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setiap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langkah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 </a:t>
                      </a:r>
                      <a:r>
                        <a:rPr lang="en-US" dirty="0" err="1" smtClean="0"/>
                        <a:t>Estimasi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setiap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langkah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 </a:t>
                      </a:r>
                      <a:r>
                        <a:rPr lang="en-US" dirty="0" err="1" smtClean="0"/>
                        <a:t>Tentukan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langkah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 </a:t>
                      </a:r>
                      <a:r>
                        <a:rPr lang="en-US" dirty="0" err="1" smtClean="0"/>
                        <a:t>Bangun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pemantauan</a:t>
                      </a:r>
                      <a:endParaRPr lang="en-US" dirty="0"/>
                    </a:p>
                  </a:txBody>
                  <a:tcPr marL="77801" marR="778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561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419" y="1307661"/>
            <a:ext cx="4718538" cy="872832"/>
          </a:xfrm>
          <a:solidFill>
            <a:srgbClr val="D1D1CB"/>
          </a:solidFill>
        </p:spPr>
        <p:txBody>
          <a:bodyPr>
            <a:norm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</a:rPr>
              <a:t>2. </a:t>
            </a:r>
            <a:r>
              <a:rPr lang="en-US" sz="2500" b="1" dirty="0" err="1" smtClean="0">
                <a:solidFill>
                  <a:srgbClr val="FF0000"/>
                </a:solidFill>
              </a:rPr>
              <a:t>Menjelaskan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peran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dan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sasaran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418" y="2852567"/>
            <a:ext cx="5435991" cy="3449760"/>
          </a:xfrm>
          <a:solidFill>
            <a:srgbClr val="D1D1CB"/>
          </a:solidFill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pekerjaan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persyaratan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Susun</a:t>
            </a:r>
            <a:r>
              <a:rPr lang="en-US" sz="2400" dirty="0" smtClean="0"/>
              <a:t> </a:t>
            </a:r>
            <a:r>
              <a:rPr lang="en-US" sz="2400" dirty="0" err="1" smtClean="0"/>
              <a:t>sasaran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dituju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Tugaskan</a:t>
            </a:r>
            <a:r>
              <a:rPr lang="en-US" sz="2400" dirty="0" smtClean="0"/>
              <a:t> </a:t>
            </a:r>
            <a:r>
              <a:rPr lang="en-US" sz="2400" dirty="0" err="1" smtClean="0"/>
              <a:t>sasaran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spesifik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r>
              <a:rPr lang="en-US" sz="2400" dirty="0" err="1" smtClean="0"/>
              <a:t>Tujuan</a:t>
            </a:r>
            <a:r>
              <a:rPr lang="en-US" sz="2400" dirty="0" smtClean="0"/>
              <a:t> :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panduan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orang lain </a:t>
            </a:r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melakukannya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2781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untuk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mengklarifikasi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sasaran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988691"/>
              </p:ext>
            </p:extLst>
          </p:nvPr>
        </p:nvGraphicFramePr>
        <p:xfrm>
          <a:off x="646111" y="1363321"/>
          <a:ext cx="10959735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2170"/>
                <a:gridCol w="7967565"/>
              </a:tblGrid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Mendefinisikan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tanggung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jawab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pekerjaan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>
                    <a:solidFill>
                      <a:srgbClr val="E4CC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0" dirty="0" err="1" smtClean="0">
                          <a:solidFill>
                            <a:schemeClr val="bg1"/>
                          </a:solidFill>
                        </a:rPr>
                        <a:t>Menjelaskan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chemeClr val="bg1"/>
                          </a:solidFill>
                        </a:rPr>
                        <a:t>tanggung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0" dirty="0" err="1" smtClean="0">
                          <a:solidFill>
                            <a:schemeClr val="bg1"/>
                          </a:solidFill>
                        </a:rPr>
                        <a:t>jawab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bg1"/>
                          </a:solidFill>
                        </a:rPr>
                        <a:t>tugas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>
                    <a:solidFill>
                      <a:srgbClr val="F2E7E7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Mengklarifikasi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ruang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lingkup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otoritas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dan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wewenang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Menjelaskan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bagaimana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pekerjaan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berkaitan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dengan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misi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di unit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kerja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Menjelaskan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kebijakan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aturan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dan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persyaratan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penting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Menugaskan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pekerjaan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>
                    <a:solidFill>
                      <a:srgbClr val="E4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Secara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jelas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mengutarakan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tugas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Menjelaskan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alasan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penugasan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Menjelaskan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prioritas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batas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waktu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Melakukan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pengecekan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terhadap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pemahaman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Mengatur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sasaran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kerja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>
                    <a:solidFill>
                      <a:srgbClr val="E4CC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Mengatur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sasaran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yang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berkaitan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tentang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aspek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pekerjaan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Mengatur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secara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jelas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dan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spesifik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Mengatur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bagaimana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tantangan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namun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realtistis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4.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Mengatur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</a:rPr>
                        <a:t>tanggal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pencapaian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masing-masing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</a:rPr>
                        <a:t>tugas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77801" marR="778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635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75" y="1597342"/>
            <a:ext cx="7686822" cy="1103655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3. </a:t>
            </a:r>
            <a:r>
              <a:rPr lang="en-US" sz="3500" b="1" dirty="0" err="1" smtClean="0">
                <a:solidFill>
                  <a:srgbClr val="FF0000"/>
                </a:solidFill>
              </a:rPr>
              <a:t>Memonitor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operasi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dan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performa</a:t>
            </a:r>
            <a:endParaRPr lang="en-US" sz="35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22905"/>
            <a:ext cx="6477000" cy="2422819"/>
          </a:xfrm>
        </p:spPr>
        <p:txBody>
          <a:bodyPr>
            <a:normAutofit lnSpcReduction="10000"/>
          </a:bodyPr>
          <a:lstStyle/>
          <a:p>
            <a:r>
              <a:rPr lang="en-US" sz="2500" dirty="0" err="1" smtClean="0"/>
              <a:t>Memonitor</a:t>
            </a:r>
            <a:r>
              <a:rPr lang="en-US" sz="2500" dirty="0" smtClean="0"/>
              <a:t> </a:t>
            </a:r>
            <a:r>
              <a:rPr lang="en-US" sz="2500" dirty="0" smtClean="0">
                <a:sym typeface="Wingdings" panose="05000000000000000000" pitchFamily="2" charset="2"/>
              </a:rPr>
              <a:t></a:t>
            </a:r>
            <a:r>
              <a:rPr lang="en-US" sz="2500" dirty="0" smtClean="0"/>
              <a:t> </a:t>
            </a:r>
            <a:r>
              <a:rPr lang="en-US" sz="2500" dirty="0" err="1" smtClean="0"/>
              <a:t>aktivitas</a:t>
            </a:r>
            <a:r>
              <a:rPr lang="en-US" sz="2500" dirty="0" smtClean="0"/>
              <a:t> </a:t>
            </a:r>
            <a:r>
              <a:rPr lang="en-US" sz="2500" dirty="0" err="1" smtClean="0"/>
              <a:t>untuk</a:t>
            </a:r>
            <a:r>
              <a:rPr lang="en-US" sz="2500" dirty="0" smtClean="0"/>
              <a:t> </a:t>
            </a:r>
            <a:r>
              <a:rPr lang="en-US" sz="2500" dirty="0" err="1" smtClean="0"/>
              <a:t>mengumpulkan</a:t>
            </a:r>
            <a:r>
              <a:rPr lang="en-US" sz="2500" dirty="0" smtClean="0"/>
              <a:t> </a:t>
            </a:r>
            <a:r>
              <a:rPr lang="en-US" sz="2500" dirty="0" err="1" smtClean="0"/>
              <a:t>informasi</a:t>
            </a:r>
            <a:r>
              <a:rPr lang="en-US" sz="2500" dirty="0" smtClean="0"/>
              <a:t> </a:t>
            </a:r>
            <a:r>
              <a:rPr lang="en-US" sz="2500" dirty="0" err="1" smtClean="0"/>
              <a:t>tentang</a:t>
            </a:r>
            <a:r>
              <a:rPr lang="en-US" sz="2500" dirty="0" smtClean="0"/>
              <a:t> </a:t>
            </a:r>
            <a:r>
              <a:rPr lang="en-US" sz="2500" dirty="0" err="1" smtClean="0"/>
              <a:t>kegiatan</a:t>
            </a:r>
            <a:r>
              <a:rPr lang="en-US" sz="2500" dirty="0" smtClean="0"/>
              <a:t> yang </a:t>
            </a:r>
            <a:r>
              <a:rPr lang="en-US" sz="2500" dirty="0" err="1" smtClean="0"/>
              <a:t>berlangsung</a:t>
            </a:r>
            <a:r>
              <a:rPr lang="en-US" sz="2500" dirty="0" smtClean="0"/>
              <a:t> di unit </a:t>
            </a:r>
            <a:r>
              <a:rPr lang="en-US" sz="2500" dirty="0" err="1" smtClean="0"/>
              <a:t>organisasi</a:t>
            </a:r>
            <a:r>
              <a:rPr lang="en-US" sz="2500" dirty="0" smtClean="0"/>
              <a:t> yang </a:t>
            </a:r>
            <a:r>
              <a:rPr lang="en-US" sz="2500" dirty="0" err="1" smtClean="0"/>
              <a:t>dipimpin</a:t>
            </a:r>
            <a:r>
              <a:rPr lang="en-US" sz="2500" dirty="0" smtClean="0"/>
              <a:t> </a:t>
            </a:r>
            <a:r>
              <a:rPr lang="en-US" sz="2500" dirty="0" err="1" smtClean="0"/>
              <a:t>manajer</a:t>
            </a:r>
            <a:endParaRPr lang="en-US" sz="2500" dirty="0" smtClean="0"/>
          </a:p>
          <a:p>
            <a:r>
              <a:rPr lang="en-US" sz="2500" dirty="0" err="1" smtClean="0"/>
              <a:t>Memonitor</a:t>
            </a:r>
            <a:r>
              <a:rPr lang="en-US" sz="2500" dirty="0" smtClean="0"/>
              <a:t> </a:t>
            </a:r>
            <a:r>
              <a:rPr lang="en-US" sz="2500" dirty="0" err="1" smtClean="0"/>
              <a:t>bisa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menggunakan</a:t>
            </a:r>
            <a:r>
              <a:rPr lang="en-US" sz="2500" dirty="0" smtClean="0"/>
              <a:t> </a:t>
            </a:r>
            <a:r>
              <a:rPr lang="en-US" sz="2500" b="1" dirty="0" err="1" smtClean="0"/>
              <a:t>observasi</a:t>
            </a:r>
            <a:r>
              <a:rPr lang="en-US" sz="2500" b="1" dirty="0" smtClean="0"/>
              <a:t>, </a:t>
            </a:r>
            <a:r>
              <a:rPr lang="en-US" sz="2500" b="1" dirty="0" err="1" smtClean="0"/>
              <a:t>membaca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laporan</a:t>
            </a:r>
            <a:r>
              <a:rPr lang="en-US" sz="2500" b="1" dirty="0" smtClean="0"/>
              <a:t>, </a:t>
            </a:r>
            <a:r>
              <a:rPr lang="en-US" sz="2500" b="1" dirty="0" err="1" smtClean="0"/>
              <a:t>melihat</a:t>
            </a:r>
            <a:r>
              <a:rPr lang="en-US" sz="2500" b="1" dirty="0" smtClean="0"/>
              <a:t> data, </a:t>
            </a:r>
            <a:r>
              <a:rPr lang="en-US" sz="2500" b="1" dirty="0" err="1" smtClean="0"/>
              <a:t>memeriksa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kualtas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sampel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kerja</a:t>
            </a:r>
            <a:r>
              <a:rPr lang="en-US" sz="2500" b="1" dirty="0" smtClean="0"/>
              <a:t>, </a:t>
            </a:r>
            <a:r>
              <a:rPr lang="en-US" sz="2500" b="1" dirty="0" err="1" smtClean="0"/>
              <a:t>membaca</a:t>
            </a:r>
            <a:r>
              <a:rPr lang="en-US" sz="2500" b="1" dirty="0" smtClean="0"/>
              <a:t> </a:t>
            </a:r>
            <a:r>
              <a:rPr lang="en-US" sz="2500" b="1" i="1" dirty="0" smtClean="0"/>
              <a:t>review </a:t>
            </a:r>
            <a:r>
              <a:rPr lang="en-US" sz="2500" b="1" dirty="0" smtClean="0"/>
              <a:t>meeting </a:t>
            </a:r>
            <a:r>
              <a:rPr lang="en-US" sz="2500" dirty="0" err="1" smtClean="0"/>
              <a:t>dsbnya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117198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20947"/>
              </p:ext>
            </p:extLst>
          </p:nvPr>
        </p:nvGraphicFramePr>
        <p:xfrm>
          <a:off x="646111" y="2052638"/>
          <a:ext cx="1065024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02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Pedoman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Monitoring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 smtClean="0"/>
                        <a:t>Mengidentifikasi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mengukur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indikator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perfoma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penting</a:t>
                      </a:r>
                      <a:r>
                        <a:rPr lang="en-US" dirty="0" smtClean="0"/>
                        <a:t> (</a:t>
                      </a:r>
                      <a:r>
                        <a:rPr lang="en-US" i="1" dirty="0" smtClean="0"/>
                        <a:t>key performance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  </a:t>
                      </a:r>
                      <a:r>
                        <a:rPr lang="en-US" dirty="0" err="1" smtClean="0"/>
                        <a:t>Memonitor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variable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penting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  </a:t>
                      </a:r>
                      <a:r>
                        <a:rPr lang="en-US" dirty="0" err="1" smtClean="0"/>
                        <a:t>Mengukur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progress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keuangan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  </a:t>
                      </a:r>
                      <a:r>
                        <a:rPr lang="en-US" dirty="0" err="1" smtClean="0"/>
                        <a:t>Membangun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tertentu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mendapatkan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tentang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performa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 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observasi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langsng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  </a:t>
                      </a:r>
                      <a:r>
                        <a:rPr lang="en-US" dirty="0" err="1" smtClean="0"/>
                        <a:t>Menanyakan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pertanyaan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spesifik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tentang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pekerjaan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  </a:t>
                      </a:r>
                      <a:r>
                        <a:rPr lang="en-US" dirty="0" err="1" smtClean="0"/>
                        <a:t>Mendorong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laporan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kekeliruan</a:t>
                      </a:r>
                      <a:endParaRPr lang="en-US" dirty="0"/>
                    </a:p>
                  </a:txBody>
                  <a:tcPr marL="77801" marR="7780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r>
                        <a:rPr lang="en-US" baseline="0" dirty="0" smtClean="0"/>
                        <a:t>   </a:t>
                      </a:r>
                      <a:r>
                        <a:rPr lang="en-US" baseline="0" dirty="0" err="1" smtClean="0"/>
                        <a:t>Mengumpulkan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review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meeting </a:t>
                      </a:r>
                      <a:r>
                        <a:rPr lang="en-US" baseline="0" dirty="0" err="1" smtClean="0"/>
                        <a:t>secara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periodik</a:t>
                      </a:r>
                      <a:endParaRPr lang="en-US" dirty="0"/>
                    </a:p>
                  </a:txBody>
                  <a:tcPr marL="77801" marR="778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439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857494"/>
            <a:ext cx="5084298" cy="732155"/>
          </a:xfrm>
          <a:solidFill>
            <a:srgbClr val="D8E9FF"/>
          </a:solidFill>
        </p:spPr>
        <p:txBody>
          <a:bodyPr>
            <a:normAutofit fontScale="90000"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II. </a:t>
            </a:r>
            <a:r>
              <a:rPr lang="en-US" sz="3500" b="1" dirty="0" err="1" smtClean="0">
                <a:solidFill>
                  <a:srgbClr val="FF0000"/>
                </a:solidFill>
              </a:rPr>
              <a:t>Perilaku</a:t>
            </a:r>
            <a:r>
              <a:rPr lang="en-US" sz="3500" b="1" dirty="0" smtClean="0">
                <a:solidFill>
                  <a:srgbClr val="FF0000"/>
                </a:solidFill>
              </a:rPr>
              <a:t> yang </a:t>
            </a:r>
            <a:r>
              <a:rPr lang="en-US" sz="3500" b="1" dirty="0" err="1" smtClean="0">
                <a:solidFill>
                  <a:srgbClr val="FF0000"/>
                </a:solidFill>
              </a:rPr>
              <a:t>berorientasi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terhadap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relasi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secara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</a:rPr>
              <a:t>spesifik</a:t>
            </a:r>
            <a:endParaRPr lang="en-US" sz="35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911" y="2402400"/>
            <a:ext cx="5872089" cy="1564689"/>
          </a:xfrm>
          <a:solidFill>
            <a:srgbClr val="D8E9FF"/>
          </a:solidFill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(</a:t>
            </a:r>
            <a:r>
              <a:rPr lang="en-US" i="1" dirty="0" smtClean="0"/>
              <a:t>supporting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Mengenali</a:t>
            </a:r>
            <a:r>
              <a:rPr lang="en-US" dirty="0" smtClean="0"/>
              <a:t> (</a:t>
            </a:r>
            <a:r>
              <a:rPr lang="en-US" i="1" dirty="0" smtClean="0"/>
              <a:t>recognizing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(</a:t>
            </a:r>
            <a:r>
              <a:rPr lang="en-US" i="1" dirty="0" smtClean="0"/>
              <a:t>developing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28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618" y="533936"/>
            <a:ext cx="3930748" cy="900967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STUDI DI OHIO STATE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25749"/>
            <a:ext cx="11020865" cy="4192172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kepemimpinan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Membuat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pertimbangan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i="1" dirty="0" smtClean="0">
                <a:solidFill>
                  <a:srgbClr val="FF0000"/>
                </a:solidFill>
              </a:rPr>
              <a:t>Consideration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500" dirty="0" err="1" smtClean="0">
                <a:solidFill>
                  <a:schemeClr val="bg1"/>
                </a:solidFill>
              </a:rPr>
              <a:t>Seorang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pemimpin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memperhatikan</a:t>
            </a:r>
            <a:r>
              <a:rPr lang="en-US" sz="2500" dirty="0">
                <a:solidFill>
                  <a:schemeClr val="bg1"/>
                </a:solidFill>
              </a:rPr>
              <a:t> </a:t>
            </a:r>
            <a:r>
              <a:rPr lang="en-US" sz="2500" dirty="0" smtClean="0">
                <a:solidFill>
                  <a:schemeClr val="bg1"/>
                </a:solidFill>
              </a:rPr>
              <a:t>orang lain </a:t>
            </a:r>
            <a:r>
              <a:rPr lang="en-US" sz="2500" dirty="0" err="1" smtClean="0">
                <a:solidFill>
                  <a:schemeClr val="bg1"/>
                </a:solidFill>
              </a:rPr>
              <a:t>dan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relasi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interpersonalnya</a:t>
            </a:r>
            <a:r>
              <a:rPr lang="en-US" sz="2500" dirty="0" smtClean="0">
                <a:solidFill>
                  <a:schemeClr val="bg1"/>
                </a:solidFill>
              </a:rPr>
              <a:t>. </a:t>
            </a:r>
            <a:r>
              <a:rPr lang="en-US" sz="2500" dirty="0" err="1" smtClean="0">
                <a:solidFill>
                  <a:schemeClr val="bg1"/>
                </a:solidFill>
              </a:rPr>
              <a:t>Pemimpin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bersikap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bersahabat</a:t>
            </a:r>
            <a:r>
              <a:rPr lang="en-US" sz="2500" dirty="0" smtClean="0">
                <a:solidFill>
                  <a:schemeClr val="bg1"/>
                </a:solidFill>
              </a:rPr>
              <a:t>, </a:t>
            </a:r>
            <a:r>
              <a:rPr lang="en-US" sz="2500" dirty="0" err="1" smtClean="0">
                <a:solidFill>
                  <a:schemeClr val="bg1"/>
                </a:solidFill>
              </a:rPr>
              <a:t>memiliki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sikap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suportif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dan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menunjukkan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kepedulian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terhadap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kebutuhan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dan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perasaan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anggotanya</a:t>
            </a:r>
            <a:endParaRPr lang="en-US" sz="2500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Membuat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struktur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i="1" dirty="0" smtClean="0">
                <a:solidFill>
                  <a:srgbClr val="FF0000"/>
                </a:solidFill>
              </a:rPr>
              <a:t>Initiating Structure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500" dirty="0" err="1" smtClean="0">
                <a:solidFill>
                  <a:schemeClr val="bg1"/>
                </a:solidFill>
              </a:rPr>
              <a:t>Seorang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pemimpin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memperhatikan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penyelesaian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tugas</a:t>
            </a:r>
            <a:r>
              <a:rPr lang="en-US" sz="2500" dirty="0" smtClean="0">
                <a:solidFill>
                  <a:schemeClr val="bg1"/>
                </a:solidFill>
              </a:rPr>
              <a:t>. </a:t>
            </a:r>
            <a:r>
              <a:rPr lang="en-US" sz="2500" dirty="0" err="1" smtClean="0">
                <a:solidFill>
                  <a:schemeClr val="bg1"/>
                </a:solidFill>
              </a:rPr>
              <a:t>Pemimpin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menyusun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struktur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pekerjaannya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dan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memperhatikan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bagaimana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anggotanya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menyelesaikan</a:t>
            </a:r>
            <a:r>
              <a:rPr lang="en-US" sz="2500" dirty="0" smtClean="0">
                <a:solidFill>
                  <a:schemeClr val="bg1"/>
                </a:solidFill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</a:rPr>
              <a:t>tugas</a:t>
            </a:r>
            <a:endParaRPr lang="en-US" sz="2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5759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895" y="452718"/>
            <a:ext cx="7301133" cy="1027072"/>
          </a:xfrm>
        </p:spPr>
        <p:txBody>
          <a:bodyPr/>
          <a:lstStyle/>
          <a:p>
            <a:r>
              <a:rPr lang="en-US" sz="3500" dirty="0" smtClean="0">
                <a:solidFill>
                  <a:srgbClr val="FF0000"/>
                </a:solidFill>
              </a:rPr>
              <a:t>1. </a:t>
            </a:r>
            <a:r>
              <a:rPr lang="en-US" sz="3500" dirty="0" err="1" smtClean="0">
                <a:solidFill>
                  <a:srgbClr val="FF0000"/>
                </a:solidFill>
              </a:rPr>
              <a:t>Dukungan</a:t>
            </a:r>
            <a:r>
              <a:rPr lang="en-US" sz="3500" dirty="0" smtClean="0">
                <a:solidFill>
                  <a:srgbClr val="FF0000"/>
                </a:solidFill>
              </a:rPr>
              <a:t> (</a:t>
            </a:r>
            <a:r>
              <a:rPr lang="en-US" sz="3500" i="1" dirty="0" smtClean="0">
                <a:solidFill>
                  <a:srgbClr val="FF0000"/>
                </a:solidFill>
              </a:rPr>
              <a:t>supporting</a:t>
            </a:r>
            <a:r>
              <a:rPr lang="en-US" sz="3500" dirty="0" smtClean="0">
                <a:solidFill>
                  <a:srgbClr val="FF0000"/>
                </a:solidFill>
              </a:rPr>
              <a:t>)</a:t>
            </a:r>
            <a:endParaRPr lang="en-US" sz="35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236991"/>
            <a:ext cx="8946541" cy="4195481"/>
          </a:xfrm>
        </p:spPr>
        <p:txBody>
          <a:bodyPr/>
          <a:lstStyle/>
          <a:p>
            <a:r>
              <a:rPr lang="en-US" dirty="0" err="1" smtClean="0"/>
              <a:t>Perilaku-perilaku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,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orang lain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358212"/>
              </p:ext>
            </p:extLst>
          </p:nvPr>
        </p:nvGraphicFramePr>
        <p:xfrm>
          <a:off x="393895" y="2264063"/>
          <a:ext cx="11605847" cy="397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05847"/>
              </a:tblGrid>
              <a:tr h="3308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Pedoman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pemberian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dukungan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</a:t>
                      </a:r>
                      <a:r>
                        <a:rPr lang="en-US" dirty="0" err="1" smtClean="0"/>
                        <a:t>Menunjukkan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penerimaan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sikap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positif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Sopan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penuh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pertimbangan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arogan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Memperlakukan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sebagai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seorang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individu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Mengingat</a:t>
                      </a:r>
                      <a:r>
                        <a:rPr lang="en-US" dirty="0" smtClean="0"/>
                        <a:t> detail </a:t>
                      </a:r>
                      <a:r>
                        <a:rPr lang="en-US" dirty="0" err="1" smtClean="0"/>
                        <a:t>penting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orang lain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Sabar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ketika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instruksi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penjelasan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simpati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dukungan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individu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mengalami</a:t>
                      </a:r>
                      <a:r>
                        <a:rPr lang="en-US" baseline="0" dirty="0" smtClean="0"/>
                        <a:t> rasa </a:t>
                      </a:r>
                      <a:r>
                        <a:rPr lang="en-US" baseline="0" dirty="0" err="1" smtClean="0"/>
                        <a:t>cemas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kecewa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Menunjukkan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kepercayaan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r>
                        <a:rPr lang="en-US" baseline="0" dirty="0" smtClean="0"/>
                        <a:t> orang lain yang </a:t>
                      </a:r>
                      <a:r>
                        <a:rPr lang="en-US" baseline="0" dirty="0" err="1" smtClean="0"/>
                        <a:t>mengalami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kesulitan</a:t>
                      </a:r>
                      <a:r>
                        <a:rPr lang="en-US" baseline="0" dirty="0" smtClean="0"/>
                        <a:t> di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mengerjakan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Menyediakan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bantuan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dibutuhkan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9.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orang lain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memiliki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permasalahan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578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7306994" cy="906072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FF0000"/>
                </a:solidFill>
              </a:rPr>
              <a:t>2. </a:t>
            </a:r>
            <a:r>
              <a:rPr lang="en-US" sz="3500" dirty="0" err="1" smtClean="0">
                <a:solidFill>
                  <a:srgbClr val="FF0000"/>
                </a:solidFill>
              </a:rPr>
              <a:t>Pengembangan</a:t>
            </a:r>
            <a:r>
              <a:rPr lang="en-US" sz="3500" dirty="0" smtClean="0">
                <a:solidFill>
                  <a:srgbClr val="FF0000"/>
                </a:solidFill>
              </a:rPr>
              <a:t> (Developing)</a:t>
            </a:r>
            <a:endParaRPr lang="en-US" sz="35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8173"/>
            <a:ext cx="10515600" cy="4351338"/>
          </a:xfrm>
        </p:spPr>
        <p:txBody>
          <a:bodyPr>
            <a:normAutofit/>
          </a:bodyPr>
          <a:lstStyle/>
          <a:p>
            <a:r>
              <a:rPr lang="en-US" sz="1800" dirty="0" err="1" smtClean="0"/>
              <a:t>Pengembangan</a:t>
            </a:r>
            <a:r>
              <a:rPr lang="en-US" sz="1800" dirty="0" smtClean="0"/>
              <a:t> </a:t>
            </a:r>
            <a:r>
              <a:rPr lang="en-US" sz="1800" dirty="0" err="1" smtClean="0"/>
              <a:t>meliputi</a:t>
            </a:r>
            <a:r>
              <a:rPr lang="en-US" sz="1800" dirty="0" smtClean="0"/>
              <a:t> </a:t>
            </a:r>
            <a:r>
              <a:rPr lang="en-US" sz="1800" dirty="0" err="1" smtClean="0"/>
              <a:t>praktik</a:t>
            </a:r>
            <a:r>
              <a:rPr lang="en-US" sz="1800" dirty="0" smtClean="0"/>
              <a:t> </a:t>
            </a:r>
            <a:r>
              <a:rPr lang="en-US" sz="1800" dirty="0" err="1" smtClean="0"/>
              <a:t>manajerial</a:t>
            </a:r>
            <a:r>
              <a:rPr lang="en-US" sz="1800" dirty="0" smtClean="0"/>
              <a:t> yang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meningkatkan</a:t>
            </a:r>
            <a:r>
              <a:rPr lang="en-US" sz="1800" dirty="0" smtClean="0"/>
              <a:t> </a:t>
            </a:r>
            <a:r>
              <a:rPr lang="en-US" sz="1800" dirty="0" err="1" smtClean="0"/>
              <a:t>kemampuan</a:t>
            </a:r>
            <a:r>
              <a:rPr lang="en-US" sz="1800" dirty="0" smtClean="0"/>
              <a:t> orang lain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memfasilitasi</a:t>
            </a:r>
            <a:r>
              <a:rPr lang="en-US" sz="1800" dirty="0" smtClean="0"/>
              <a:t> </a:t>
            </a:r>
            <a:r>
              <a:rPr lang="en-US" sz="1800" dirty="0" err="1" smtClean="0"/>
              <a:t>penyesuaian</a:t>
            </a:r>
            <a:r>
              <a:rPr lang="en-US" sz="1800" dirty="0" smtClean="0"/>
              <a:t> </a:t>
            </a:r>
            <a:r>
              <a:rPr lang="en-US" sz="1800" dirty="0" err="1" smtClean="0"/>
              <a:t>kerja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peningkatan</a:t>
            </a:r>
            <a:r>
              <a:rPr lang="en-US" sz="1800" dirty="0" smtClean="0"/>
              <a:t> </a:t>
            </a:r>
            <a:r>
              <a:rPr lang="en-US" sz="1800" dirty="0" err="1" smtClean="0"/>
              <a:t>karir</a:t>
            </a:r>
            <a:endParaRPr lang="en-US" sz="1800" dirty="0" smtClean="0"/>
          </a:p>
          <a:p>
            <a:r>
              <a:rPr lang="en-US" sz="1800" dirty="0" err="1" smtClean="0"/>
              <a:t>Pengembangan</a:t>
            </a:r>
            <a:r>
              <a:rPr lang="en-US" sz="1800" dirty="0" smtClean="0"/>
              <a:t> </a:t>
            </a:r>
            <a:r>
              <a:rPr lang="en-US" sz="1800" dirty="0" err="1" smtClean="0"/>
              <a:t>termasuk</a:t>
            </a:r>
            <a:r>
              <a:rPr lang="en-US" sz="1800" dirty="0" smtClean="0"/>
              <a:t> </a:t>
            </a:r>
            <a:r>
              <a:rPr lang="en-US" sz="1800" i="1" dirty="0" smtClean="0"/>
              <a:t>coaching, mentoring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konseling</a:t>
            </a:r>
            <a:r>
              <a:rPr lang="en-US" sz="1800" dirty="0" smtClean="0"/>
              <a:t> </a:t>
            </a:r>
            <a:r>
              <a:rPr lang="en-US" sz="1800" dirty="0" err="1" smtClean="0"/>
              <a:t>karir</a:t>
            </a: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423311"/>
              </p:ext>
            </p:extLst>
          </p:nvPr>
        </p:nvGraphicFramePr>
        <p:xfrm>
          <a:off x="342314" y="2309837"/>
          <a:ext cx="11507372" cy="4345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7372"/>
              </a:tblGrid>
              <a:tr h="4426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Pedoman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pemberian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i="1" dirty="0" smtClean="0"/>
                        <a:t>coaching</a:t>
                      </a:r>
                      <a:endParaRPr lang="en-US" sz="1800" i="1" dirty="0"/>
                    </a:p>
                  </a:txBody>
                  <a:tcPr/>
                </a:tc>
              </a:tr>
              <a:tr h="654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 </a:t>
                      </a:r>
                      <a:r>
                        <a:rPr lang="en-US" sz="1800" dirty="0" err="1" smtClean="0"/>
                        <a:t>Membantu</a:t>
                      </a:r>
                      <a:r>
                        <a:rPr lang="en-US" sz="1800" dirty="0" smtClean="0"/>
                        <a:t> orang lain </a:t>
                      </a:r>
                      <a:r>
                        <a:rPr lang="en-US" sz="1800" dirty="0" err="1" smtClean="0"/>
                        <a:t>untuk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menganalisa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performanya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dengan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memberikan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pertanyaan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atau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memancing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mereka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untuk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memeriksa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pekerjaannya</a:t>
                      </a:r>
                      <a:endParaRPr lang="en-US" sz="1800" dirty="0"/>
                    </a:p>
                  </a:txBody>
                  <a:tcPr/>
                </a:tc>
              </a:tr>
              <a:tr h="4426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 </a:t>
                      </a:r>
                      <a:r>
                        <a:rPr lang="en-US" sz="1800" dirty="0" err="1" smtClean="0"/>
                        <a:t>Menyediakan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umpan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balik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secara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konstruktif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tentang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efektif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atau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tidaknya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perilaku</a:t>
                      </a:r>
                      <a:r>
                        <a:rPr lang="en-US" sz="1800" baseline="0" dirty="0" smtClean="0"/>
                        <a:t> yang </a:t>
                      </a:r>
                      <a:r>
                        <a:rPr lang="en-US" sz="1800" baseline="0" dirty="0" err="1" smtClean="0"/>
                        <a:t>ditampakkan</a:t>
                      </a:r>
                      <a:endParaRPr lang="en-US" sz="1800" dirty="0"/>
                    </a:p>
                  </a:txBody>
                  <a:tcPr/>
                </a:tc>
              </a:tr>
              <a:tr h="4426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3. </a:t>
                      </a:r>
                      <a:r>
                        <a:rPr lang="en-US" sz="1800" dirty="0" err="1" smtClean="0"/>
                        <a:t>Memaparkan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hal-hal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spesifik</a:t>
                      </a:r>
                      <a:r>
                        <a:rPr lang="en-US" sz="1800" baseline="0" dirty="0" smtClean="0"/>
                        <a:t> yang </a:t>
                      </a:r>
                      <a:r>
                        <a:rPr lang="en-US" sz="1800" baseline="0" dirty="0" err="1" smtClean="0"/>
                        <a:t>dapat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membantu</a:t>
                      </a:r>
                      <a:r>
                        <a:rPr lang="en-US" sz="1800" baseline="0" dirty="0" smtClean="0"/>
                        <a:t> orang lain </a:t>
                      </a:r>
                      <a:r>
                        <a:rPr lang="en-US" sz="1800" baseline="0" dirty="0" err="1" smtClean="0"/>
                        <a:t>meningkatkan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performanya</a:t>
                      </a:r>
                      <a:endParaRPr lang="en-US" sz="1800" dirty="0"/>
                    </a:p>
                  </a:txBody>
                  <a:tcPr/>
                </a:tc>
              </a:tr>
              <a:tr h="4426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4. </a:t>
                      </a:r>
                      <a:r>
                        <a:rPr lang="en-US" sz="1800" dirty="0" err="1" smtClean="0"/>
                        <a:t>Menampilkan</a:t>
                      </a:r>
                      <a:r>
                        <a:rPr lang="en-US" sz="1800" dirty="0" smtClean="0"/>
                        <a:t>/</a:t>
                      </a:r>
                      <a:r>
                        <a:rPr lang="en-US" sz="1800" dirty="0" err="1" smtClean="0"/>
                        <a:t>mendemonstrasikan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cara-cara</a:t>
                      </a:r>
                      <a:r>
                        <a:rPr lang="en-US" sz="1800" dirty="0" smtClean="0"/>
                        <a:t> yang </a:t>
                      </a:r>
                      <a:r>
                        <a:rPr lang="en-US" sz="1800" dirty="0" err="1" smtClean="0"/>
                        <a:t>baik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untuk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menyelesaikan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tugas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atau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prosedur</a:t>
                      </a:r>
                      <a:r>
                        <a:rPr lang="en-US" sz="1800" dirty="0" smtClean="0"/>
                        <a:t> yang </a:t>
                      </a:r>
                      <a:r>
                        <a:rPr lang="en-US" sz="1800" dirty="0" err="1" smtClean="0"/>
                        <a:t>kompleks</a:t>
                      </a:r>
                      <a:endParaRPr lang="en-US" sz="1800" dirty="0"/>
                    </a:p>
                  </a:txBody>
                  <a:tcPr/>
                </a:tc>
              </a:tr>
              <a:tr h="4426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5. </a:t>
                      </a:r>
                      <a:r>
                        <a:rPr lang="en-US" sz="1800" dirty="0" err="1" smtClean="0"/>
                        <a:t>Menunjukkan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kepercayaan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kepada</a:t>
                      </a:r>
                      <a:r>
                        <a:rPr lang="en-US" sz="1800" dirty="0" smtClean="0"/>
                        <a:t> orang lain yang </a:t>
                      </a:r>
                      <a:r>
                        <a:rPr lang="en-US" sz="1800" dirty="0" err="1" smtClean="0"/>
                        <a:t>sedang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mempelajari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tugas-tugas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atau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prosedur</a:t>
                      </a:r>
                      <a:r>
                        <a:rPr lang="en-US" sz="1800" dirty="0" smtClean="0"/>
                        <a:t> yang </a:t>
                      </a:r>
                      <a:r>
                        <a:rPr lang="en-US" sz="1800" dirty="0" err="1" smtClean="0"/>
                        <a:t>sulit</a:t>
                      </a:r>
                      <a:endParaRPr lang="en-US" sz="1800" dirty="0"/>
                    </a:p>
                  </a:txBody>
                  <a:tcPr/>
                </a:tc>
              </a:tr>
              <a:tr h="4426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6. </a:t>
                      </a:r>
                      <a:r>
                        <a:rPr lang="en-US" sz="1800" dirty="0" err="1" smtClean="0"/>
                        <a:t>Menyediakan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peluang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untuk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mempraktikkan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prosedur</a:t>
                      </a:r>
                      <a:r>
                        <a:rPr lang="en-US" sz="1800" baseline="0" dirty="0" smtClean="0"/>
                        <a:t> yang </a:t>
                      </a:r>
                      <a:r>
                        <a:rPr lang="en-US" sz="1800" baseline="0" dirty="0" err="1" smtClean="0"/>
                        <a:t>sulit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sebelum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digunakan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untuk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bekerja</a:t>
                      </a:r>
                      <a:endParaRPr lang="en-US" sz="1800" dirty="0"/>
                    </a:p>
                  </a:txBody>
                  <a:tcPr/>
                </a:tc>
              </a:tr>
              <a:tr h="44263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7. </a:t>
                      </a:r>
                      <a:r>
                        <a:rPr lang="en-US" sz="1800" dirty="0" err="1" smtClean="0"/>
                        <a:t>Membantu</a:t>
                      </a:r>
                      <a:r>
                        <a:rPr lang="en-US" sz="1800" dirty="0" smtClean="0"/>
                        <a:t> orang lain </a:t>
                      </a:r>
                      <a:r>
                        <a:rPr lang="en-US" sz="1800" dirty="0" err="1" smtClean="0"/>
                        <a:t>untuk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menyelesaikan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masalah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daripada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menyediakan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jawabannya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555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186910"/>
              </p:ext>
            </p:extLst>
          </p:nvPr>
        </p:nvGraphicFramePr>
        <p:xfrm>
          <a:off x="905021" y="1918104"/>
          <a:ext cx="10185009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500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Pedoman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mentoring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orang lain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kelemahannya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orang lain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menemukan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skill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sesuai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Mendorong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kehadiran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kursus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pelatihan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relevan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Menyediakan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peluang</a:t>
                      </a:r>
                      <a:r>
                        <a:rPr lang="en-US" dirty="0" smtClean="0"/>
                        <a:t> agar orang lain </a:t>
                      </a:r>
                      <a:r>
                        <a:rPr lang="en-US" dirty="0" err="1" smtClean="0"/>
                        <a:t>belajar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pengalaman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Menyediakan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nasehat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karir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membantu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Mempromosikan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reputasi</a:t>
                      </a:r>
                      <a:r>
                        <a:rPr lang="en-US" dirty="0" smtClean="0"/>
                        <a:t> orang lain</a:t>
                      </a:r>
                      <a:endParaRPr lang="en-US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contoh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mendemonstrasikan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perilaku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sesuai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021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9103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FF0000"/>
                </a:solidFill>
              </a:rPr>
              <a:t>3. </a:t>
            </a:r>
            <a:r>
              <a:rPr lang="en-US" sz="3500" dirty="0" err="1" smtClean="0">
                <a:solidFill>
                  <a:srgbClr val="FF0000"/>
                </a:solidFill>
              </a:rPr>
              <a:t>Mengenali</a:t>
            </a:r>
            <a:r>
              <a:rPr lang="en-US" sz="3500" dirty="0" smtClean="0">
                <a:solidFill>
                  <a:srgbClr val="FF0000"/>
                </a:solidFill>
              </a:rPr>
              <a:t> (</a:t>
            </a:r>
            <a:r>
              <a:rPr lang="en-US" sz="3500" i="1" dirty="0" smtClean="0">
                <a:solidFill>
                  <a:srgbClr val="FF0000"/>
                </a:solidFill>
              </a:rPr>
              <a:t>Recognizing</a:t>
            </a:r>
            <a:r>
              <a:rPr lang="en-US" sz="3500" dirty="0" smtClean="0">
                <a:solidFill>
                  <a:srgbClr val="FF0000"/>
                </a:solidFill>
              </a:rPr>
              <a:t>)</a:t>
            </a:r>
            <a:endParaRPr lang="en-US" sz="35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0203"/>
            <a:ext cx="10515600" cy="4351338"/>
          </a:xfrm>
        </p:spPr>
        <p:txBody>
          <a:bodyPr/>
          <a:lstStyle/>
          <a:p>
            <a:r>
              <a:rPr lang="en-US" i="1" dirty="0" smtClean="0"/>
              <a:t>Recognizing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pujian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apresiasi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orang lain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performa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, </a:t>
            </a:r>
            <a:r>
              <a:rPr lang="en-US" dirty="0" err="1" smtClean="0"/>
              <a:t>prestasi</a:t>
            </a:r>
            <a:r>
              <a:rPr lang="en-US" dirty="0" smtClean="0"/>
              <a:t> yang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76954"/>
              </p:ext>
            </p:extLst>
          </p:nvPr>
        </p:nvGraphicFramePr>
        <p:xfrm>
          <a:off x="838200" y="3026767"/>
          <a:ext cx="10515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Pedoman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recognizing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</a:t>
                      </a:r>
                      <a:r>
                        <a:rPr lang="en-US" dirty="0" err="1" smtClean="0"/>
                        <a:t>Mengenali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kontribusi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prestasi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Aktif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mencari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kontribusi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dikenali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Mengenali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kontribusi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prestasi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Mengenali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peningkatan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performa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Mengenali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komando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perintah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berhasil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baseline="0" dirty="0" smtClean="0"/>
                        <a:t>recognition </a:t>
                      </a:r>
                      <a:r>
                        <a:rPr lang="en-US" i="0" baseline="0" dirty="0" err="1" smtClean="0"/>
                        <a:t>secara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tulus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Memberikan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recognition </a:t>
                      </a:r>
                      <a:r>
                        <a:rPr lang="en-US" i="0" dirty="0" err="1" smtClean="0"/>
                        <a:t>secara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tepat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waktu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pendekatan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recognition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0" baseline="0" dirty="0" err="1" smtClean="0"/>
                        <a:t>untuk</a:t>
                      </a:r>
                      <a:r>
                        <a:rPr lang="en-US" i="0" baseline="0" dirty="0" smtClean="0"/>
                        <a:t> orang </a:t>
                      </a:r>
                      <a:r>
                        <a:rPr lang="en-US" i="0" baseline="0" dirty="0" err="1" smtClean="0"/>
                        <a:t>dan</a:t>
                      </a:r>
                      <a:r>
                        <a:rPr lang="en-US" i="0" baseline="0" dirty="0" smtClean="0"/>
                        <a:t> </a:t>
                      </a:r>
                      <a:r>
                        <a:rPr lang="en-US" i="0" baseline="0" dirty="0" err="1" smtClean="0"/>
                        <a:t>situasi</a:t>
                      </a:r>
                      <a:endParaRPr lang="en-US" i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307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890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0046" y="351057"/>
            <a:ext cx="5632938" cy="900967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en-US" sz="3500" b="1" dirty="0" err="1" smtClean="0">
                <a:solidFill>
                  <a:schemeClr val="bg1"/>
                </a:solidFill>
              </a:rPr>
              <a:t>Studi</a:t>
            </a:r>
            <a:r>
              <a:rPr lang="en-US" sz="3500" b="1" dirty="0" smtClean="0">
                <a:solidFill>
                  <a:schemeClr val="bg1"/>
                </a:solidFill>
              </a:rPr>
              <a:t> di University of Michigan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66" y="1252024"/>
            <a:ext cx="11408898" cy="5106572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</a:rPr>
              <a:t>Perilaku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berorientasi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terhadap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tugas</a:t>
            </a:r>
            <a:r>
              <a:rPr lang="en-US" sz="1800" dirty="0" smtClean="0">
                <a:solidFill>
                  <a:srgbClr val="FF0000"/>
                </a:solidFill>
              </a:rPr>
              <a:t> (</a:t>
            </a:r>
            <a:r>
              <a:rPr lang="en-US" sz="1800" i="1" dirty="0" smtClean="0">
                <a:solidFill>
                  <a:srgbClr val="FF0000"/>
                </a:solidFill>
              </a:rPr>
              <a:t>Task Oriented Behavior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</a:rPr>
              <a:t>Manajer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efektif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adalah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manajer</a:t>
            </a:r>
            <a:r>
              <a:rPr lang="en-US" sz="1800" dirty="0" smtClean="0">
                <a:solidFill>
                  <a:schemeClr val="bg1"/>
                </a:solidFill>
              </a:rPr>
              <a:t> yang mampu </a:t>
            </a:r>
            <a:r>
              <a:rPr lang="en-US" sz="1800" dirty="0" err="1" smtClean="0">
                <a:solidFill>
                  <a:schemeClr val="bg1"/>
                </a:solidFill>
              </a:rPr>
              <a:t>berkonsentrasi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terhadap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fungsi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penyelesaian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tugas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seperti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perencanaan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menjadwalkan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pekerjaan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berkoordinasi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tugas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menyediakan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sumber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daya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relevan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peralatan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bantuan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teknis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lainnya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</a:rPr>
              <a:t>Manajer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efektif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adalah</a:t>
            </a:r>
            <a:r>
              <a:rPr lang="en-US" sz="1800" dirty="0" smtClean="0">
                <a:solidFill>
                  <a:schemeClr val="bg1"/>
                </a:solidFill>
              </a:rPr>
              <a:t> mampu </a:t>
            </a:r>
            <a:r>
              <a:rPr lang="en-US" sz="1800" dirty="0" err="1" smtClean="0">
                <a:solidFill>
                  <a:schemeClr val="bg1"/>
                </a:solidFill>
              </a:rPr>
              <a:t>membimbing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mencapai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tujuan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tinggi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namun</a:t>
            </a:r>
            <a:r>
              <a:rPr lang="en-US" sz="1800" dirty="0" smtClean="0">
                <a:solidFill>
                  <a:schemeClr val="bg1"/>
                </a:solidFill>
              </a:rPr>
              <a:t> juga </a:t>
            </a:r>
            <a:r>
              <a:rPr lang="en-US" sz="1800" dirty="0" err="1" smtClean="0">
                <a:solidFill>
                  <a:schemeClr val="bg1"/>
                </a:solidFill>
              </a:rPr>
              <a:t>realistis</a:t>
            </a:r>
            <a:endParaRPr lang="en-US" sz="1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rgbClr val="FF0000"/>
                </a:solidFill>
              </a:rPr>
              <a:t>Perilaku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berorientasi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terhadap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relasi</a:t>
            </a:r>
            <a:r>
              <a:rPr lang="en-US" sz="1800" dirty="0" smtClean="0">
                <a:solidFill>
                  <a:srgbClr val="FF0000"/>
                </a:solidFill>
              </a:rPr>
              <a:t> (</a:t>
            </a:r>
            <a:r>
              <a:rPr lang="en-US" sz="1800" i="1" dirty="0" smtClean="0">
                <a:solidFill>
                  <a:srgbClr val="FF0000"/>
                </a:solidFill>
              </a:rPr>
              <a:t>Relations Oriented Behavior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</a:rPr>
              <a:t>Manajer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efektif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melakukan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dukungan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bantuan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>
                <a:solidFill>
                  <a:schemeClr val="bg1"/>
                </a:solidFill>
              </a:rPr>
              <a:t>D</a:t>
            </a:r>
            <a:r>
              <a:rPr lang="en-US" sz="1800" dirty="0" err="1" smtClean="0">
                <a:solidFill>
                  <a:schemeClr val="bg1"/>
                </a:solidFill>
              </a:rPr>
              <a:t>apat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berbentuk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memberikan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kepercayaan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membangun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kepercayaan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bersikap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ramah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melakukan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pertimbangan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terhadap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berupaya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memahami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permasalahan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membantu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membangun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karir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menunjukkan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penghargaan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terhadap</a:t>
            </a:r>
            <a:r>
              <a:rPr lang="en-US" sz="1800" dirty="0" smtClean="0">
                <a:solidFill>
                  <a:schemeClr val="bg1"/>
                </a:solidFill>
              </a:rPr>
              <a:t> ide-ide orang lain </a:t>
            </a:r>
            <a:r>
              <a:rPr lang="en-US" sz="1800" dirty="0" err="1" smtClean="0">
                <a:solidFill>
                  <a:schemeClr val="bg1"/>
                </a:solidFill>
              </a:rPr>
              <a:t>dsbnya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</a:endParaRPr>
          </a:p>
          <a:p>
            <a:r>
              <a:rPr lang="en-US" sz="1800" dirty="0" err="1" smtClean="0">
                <a:solidFill>
                  <a:srgbClr val="FF0000"/>
                </a:solidFill>
              </a:rPr>
              <a:t>Kepemimpinan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partisipatif</a:t>
            </a:r>
            <a:r>
              <a:rPr lang="en-US" sz="1800" dirty="0" smtClean="0">
                <a:solidFill>
                  <a:srgbClr val="FF0000"/>
                </a:solidFill>
              </a:rPr>
              <a:t> (</a:t>
            </a:r>
            <a:r>
              <a:rPr lang="en-US" sz="1800" i="1" dirty="0" smtClean="0">
                <a:solidFill>
                  <a:srgbClr val="FF0000"/>
                </a:solidFill>
              </a:rPr>
              <a:t>Participative Leadership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</a:rPr>
              <a:t>Manajer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efektif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mengarahkan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kelompok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daripada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melakukan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supervisi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tiap-tiap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 smtClean="0">
                <a:solidFill>
                  <a:schemeClr val="bg1"/>
                </a:solidFill>
              </a:rPr>
              <a:t>Penggunaan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rapat</a:t>
            </a:r>
            <a:r>
              <a:rPr lang="en-US" sz="1800" dirty="0" smtClean="0">
                <a:solidFill>
                  <a:schemeClr val="bg1"/>
                </a:solidFill>
              </a:rPr>
              <a:t>/meeting </a:t>
            </a:r>
            <a:r>
              <a:rPr lang="en-US" sz="1800" dirty="0" err="1" smtClean="0">
                <a:solidFill>
                  <a:schemeClr val="bg1"/>
                </a:solidFill>
              </a:rPr>
              <a:t>grup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dilakukan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memfasilitasi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bawahan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mengambil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keputusan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membangun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komunikasi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membangun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kerja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sama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memfasilitasi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resolusi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jika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terjadi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konflik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 smtClean="0">
                <a:solidFill>
                  <a:schemeClr val="bg1"/>
                </a:solidFill>
              </a:rPr>
              <a:t>Peran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manajer</a:t>
            </a:r>
            <a:r>
              <a:rPr lang="en-US" sz="1800" dirty="0" smtClean="0">
                <a:solidFill>
                  <a:schemeClr val="bg1"/>
                </a:solidFill>
              </a:rPr>
              <a:t> di </a:t>
            </a:r>
            <a:r>
              <a:rPr lang="en-US" sz="1800" dirty="0" err="1" smtClean="0">
                <a:solidFill>
                  <a:schemeClr val="bg1"/>
                </a:solidFill>
              </a:rPr>
              <a:t>rapat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lebih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membimbing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diskusi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menjaganya</a:t>
            </a:r>
            <a:r>
              <a:rPr lang="en-US" sz="1800" dirty="0" smtClean="0">
                <a:solidFill>
                  <a:schemeClr val="bg1"/>
                </a:solidFill>
              </a:rPr>
              <a:t> agar </a:t>
            </a:r>
            <a:r>
              <a:rPr lang="en-US" sz="1800" dirty="0" err="1" smtClean="0">
                <a:solidFill>
                  <a:schemeClr val="bg1"/>
                </a:solidFill>
              </a:rPr>
              <a:t>tetap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suportif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konstruktif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berorientasi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terhadap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penyelesaian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masalah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76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5459"/>
            <a:ext cx="3579055" cy="661816"/>
          </a:xfrm>
          <a:solidFill>
            <a:srgbClr val="D9D3D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Peer Leadership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711" y="3316800"/>
            <a:ext cx="10289344" cy="875372"/>
          </a:xfrm>
          <a:solidFill>
            <a:srgbClr val="D9D3D3"/>
          </a:solidFill>
        </p:spPr>
        <p:txBody>
          <a:bodyPr>
            <a:normAutofit/>
          </a:bodyPr>
          <a:lstStyle/>
          <a:p>
            <a:r>
              <a:rPr lang="en-US" sz="2000" dirty="0" err="1" smtClean="0"/>
              <a:t>Terkadang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manajer</a:t>
            </a:r>
            <a:r>
              <a:rPr lang="en-US" sz="2000" dirty="0" smtClean="0"/>
              <a:t> </a:t>
            </a:r>
            <a:r>
              <a:rPr lang="en-US" sz="2000" dirty="0" err="1" smtClean="0"/>
              <a:t>meminta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menampilkan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kepemimpinan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, </a:t>
            </a:r>
            <a:r>
              <a:rPr lang="en-US" sz="2000" dirty="0" err="1" smtClean="0"/>
              <a:t>terkadang</a:t>
            </a:r>
            <a:r>
              <a:rPr lang="en-US" sz="2000" dirty="0" smtClean="0"/>
              <a:t> </a:t>
            </a:r>
            <a:r>
              <a:rPr lang="en-US" sz="2000" dirty="0" err="1" smtClean="0"/>
              <a:t>bawahan</a:t>
            </a:r>
            <a:r>
              <a:rPr lang="en-US" sz="2000" dirty="0" smtClean="0"/>
              <a:t> </a:t>
            </a:r>
            <a:r>
              <a:rPr lang="en-US" sz="2000" dirty="0" err="1" smtClean="0"/>
              <a:t>menampilkan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inisiatifnya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387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3444" y="407328"/>
            <a:ext cx="6884963" cy="844697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err="1" smtClean="0"/>
              <a:t>Penelitian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menggunakan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pendekatan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peristiwa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kritis</a:t>
            </a:r>
            <a:r>
              <a:rPr lang="en-US" sz="2500" b="1" dirty="0" smtClean="0"/>
              <a:t> (Flanagan, 1951)</a:t>
            </a:r>
            <a:endParaRPr lang="en-US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2467"/>
          </a:xfrm>
          <a:solidFill>
            <a:srgbClr val="E1B0AB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err="1" smtClean="0"/>
              <a:t>Beberapa</a:t>
            </a:r>
            <a:r>
              <a:rPr lang="en-US" sz="2500" dirty="0" smtClean="0"/>
              <a:t> </a:t>
            </a:r>
            <a:r>
              <a:rPr lang="en-US" sz="2500" dirty="0" err="1" smtClean="0"/>
              <a:t>tipe</a:t>
            </a:r>
            <a:r>
              <a:rPr lang="en-US" sz="2500" dirty="0" smtClean="0"/>
              <a:t> </a:t>
            </a:r>
            <a:r>
              <a:rPr lang="en-US" sz="2500" dirty="0" err="1" smtClean="0"/>
              <a:t>perilaku</a:t>
            </a:r>
            <a:r>
              <a:rPr lang="en-US" sz="2500" dirty="0" smtClean="0"/>
              <a:t> </a:t>
            </a:r>
            <a:r>
              <a:rPr lang="en-US" sz="2500" dirty="0" err="1" smtClean="0"/>
              <a:t>kepemimpinan</a:t>
            </a:r>
            <a:r>
              <a:rPr lang="en-US" sz="2500" dirty="0" smtClean="0"/>
              <a:t> yang </a:t>
            </a:r>
            <a:r>
              <a:rPr lang="en-US" sz="2500" dirty="0" err="1" smtClean="0"/>
              <a:t>ditemui</a:t>
            </a:r>
            <a:r>
              <a:rPr lang="en-US" sz="2500" dirty="0" smtClean="0"/>
              <a:t> </a:t>
            </a:r>
            <a:r>
              <a:rPr lang="en-US" sz="2500" dirty="0" err="1" smtClean="0"/>
              <a:t>pada</a:t>
            </a:r>
            <a:r>
              <a:rPr lang="en-US" sz="2500" dirty="0" smtClean="0"/>
              <a:t> </a:t>
            </a:r>
            <a:r>
              <a:rPr lang="en-US" sz="2500" dirty="0" err="1" smtClean="0"/>
              <a:t>banyak</a:t>
            </a:r>
            <a:r>
              <a:rPr lang="en-US" sz="2500" dirty="0" smtClean="0"/>
              <a:t> </a:t>
            </a:r>
            <a:r>
              <a:rPr lang="en-US" sz="2500" dirty="0" err="1" smtClean="0"/>
              <a:t>studi</a:t>
            </a:r>
            <a:r>
              <a:rPr lang="en-US" sz="25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Merencanakan</a:t>
            </a:r>
            <a:r>
              <a:rPr lang="en-US" sz="2500" dirty="0" smtClean="0"/>
              <a:t>, </a:t>
            </a:r>
            <a:r>
              <a:rPr lang="en-US" sz="2500" dirty="0" err="1" smtClean="0"/>
              <a:t>mengkoordinasikan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mengorganisasikan</a:t>
            </a:r>
            <a:r>
              <a:rPr lang="en-US" sz="2500" dirty="0" smtClean="0"/>
              <a:t> </a:t>
            </a:r>
            <a:r>
              <a:rPr lang="en-US" sz="2500" dirty="0" err="1" smtClean="0"/>
              <a:t>operasi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Melakukan</a:t>
            </a:r>
            <a:r>
              <a:rPr lang="en-US" sz="2500" dirty="0" smtClean="0"/>
              <a:t> </a:t>
            </a:r>
            <a:r>
              <a:rPr lang="en-US" sz="2500" dirty="0" err="1" smtClean="0"/>
              <a:t>supervisi</a:t>
            </a:r>
            <a:r>
              <a:rPr lang="en-US" sz="2500" dirty="0" smtClean="0"/>
              <a:t> </a:t>
            </a:r>
            <a:r>
              <a:rPr lang="en-US" sz="2500" dirty="0" err="1" smtClean="0"/>
              <a:t>terhadap</a:t>
            </a:r>
            <a:r>
              <a:rPr lang="en-US" sz="2500" dirty="0" smtClean="0"/>
              <a:t> </a:t>
            </a:r>
            <a:r>
              <a:rPr lang="en-US" sz="2500" dirty="0" err="1" smtClean="0"/>
              <a:t>bawahan</a:t>
            </a:r>
            <a:r>
              <a:rPr lang="en-US" sz="2500" dirty="0" smtClean="0"/>
              <a:t> (</a:t>
            </a:r>
            <a:r>
              <a:rPr lang="en-US" sz="2500" dirty="0" err="1" smtClean="0"/>
              <a:t>mengarahkan</a:t>
            </a:r>
            <a:r>
              <a:rPr lang="en-US" sz="2500" dirty="0" smtClean="0"/>
              <a:t>, </a:t>
            </a:r>
            <a:r>
              <a:rPr lang="en-US" sz="2500" dirty="0" err="1" smtClean="0"/>
              <a:t>menginstruksikan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memonitor</a:t>
            </a:r>
            <a:r>
              <a:rPr lang="en-US" sz="25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Membangun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membina</a:t>
            </a:r>
            <a:r>
              <a:rPr lang="en-US" sz="2500" dirty="0" smtClean="0"/>
              <a:t> </a:t>
            </a:r>
            <a:r>
              <a:rPr lang="en-US" sz="2500" dirty="0" err="1" smtClean="0"/>
              <a:t>hubungan</a:t>
            </a:r>
            <a:r>
              <a:rPr lang="en-US" sz="2500" dirty="0" smtClean="0"/>
              <a:t> </a:t>
            </a:r>
            <a:r>
              <a:rPr lang="en-US" sz="2500" dirty="0" err="1" smtClean="0"/>
              <a:t>baik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bawahan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Membangun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membina</a:t>
            </a:r>
            <a:r>
              <a:rPr lang="en-US" sz="2500" dirty="0" smtClean="0"/>
              <a:t> </a:t>
            </a:r>
            <a:r>
              <a:rPr lang="en-US" sz="2500" dirty="0" err="1" smtClean="0"/>
              <a:t>hubungan</a:t>
            </a:r>
            <a:r>
              <a:rPr lang="en-US" sz="2500" dirty="0" smtClean="0"/>
              <a:t> </a:t>
            </a:r>
            <a:r>
              <a:rPr lang="en-US" sz="2500" dirty="0" err="1" smtClean="0"/>
              <a:t>baik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relasi</a:t>
            </a:r>
            <a:r>
              <a:rPr lang="en-US" sz="2500" dirty="0" smtClean="0"/>
              <a:t> </a:t>
            </a:r>
            <a:r>
              <a:rPr lang="en-US" sz="2500" dirty="0" err="1" smtClean="0"/>
              <a:t>seperti</a:t>
            </a:r>
            <a:r>
              <a:rPr lang="en-US" sz="2500" dirty="0" smtClean="0"/>
              <a:t> </a:t>
            </a:r>
            <a:r>
              <a:rPr lang="en-US" sz="2500" dirty="0" err="1" smtClean="0"/>
              <a:t>atasan</a:t>
            </a:r>
            <a:r>
              <a:rPr lang="en-US" sz="2500" dirty="0" smtClean="0"/>
              <a:t>, </a:t>
            </a:r>
            <a:r>
              <a:rPr lang="en-US" sz="2500" dirty="0" err="1" smtClean="0"/>
              <a:t>rekan</a:t>
            </a:r>
            <a:r>
              <a:rPr lang="en-US" sz="2500" dirty="0" smtClean="0"/>
              <a:t> </a:t>
            </a:r>
            <a:r>
              <a:rPr lang="en-US" sz="2500" dirty="0" err="1" smtClean="0"/>
              <a:t>kerja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pihak</a:t>
            </a:r>
            <a:r>
              <a:rPr lang="en-US" sz="2500" dirty="0" smtClean="0"/>
              <a:t> </a:t>
            </a:r>
            <a:r>
              <a:rPr lang="en-US" sz="2500" dirty="0" err="1" smtClean="0"/>
              <a:t>eksternal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Bertanggung</a:t>
            </a:r>
            <a:r>
              <a:rPr lang="en-US" sz="2500" dirty="0" smtClean="0"/>
              <a:t> </a:t>
            </a:r>
            <a:r>
              <a:rPr lang="en-US" sz="2500" dirty="0" err="1" smtClean="0"/>
              <a:t>jawab</a:t>
            </a:r>
            <a:r>
              <a:rPr lang="en-US" sz="2500" dirty="0" smtClean="0"/>
              <a:t> </a:t>
            </a:r>
            <a:r>
              <a:rPr lang="en-US" sz="2500" dirty="0" err="1" smtClean="0"/>
              <a:t>dalam</a:t>
            </a:r>
            <a:r>
              <a:rPr lang="en-US" sz="2500" dirty="0" smtClean="0"/>
              <a:t> </a:t>
            </a:r>
            <a:r>
              <a:rPr lang="en-US" sz="2500" dirty="0" err="1" smtClean="0"/>
              <a:t>mengobservasi</a:t>
            </a:r>
            <a:r>
              <a:rPr lang="en-US" sz="2500" dirty="0" smtClean="0"/>
              <a:t> </a:t>
            </a:r>
            <a:r>
              <a:rPr lang="en-US" sz="2500" dirty="0" err="1" smtClean="0"/>
              <a:t>kebijakan</a:t>
            </a:r>
            <a:r>
              <a:rPr lang="en-US" sz="2500" dirty="0" smtClean="0"/>
              <a:t> </a:t>
            </a:r>
            <a:r>
              <a:rPr lang="en-US" sz="2500" dirty="0" err="1" smtClean="0"/>
              <a:t>organisasi</a:t>
            </a:r>
            <a:r>
              <a:rPr lang="en-US" sz="2500" dirty="0" smtClean="0"/>
              <a:t>, </a:t>
            </a:r>
            <a:r>
              <a:rPr lang="en-US" sz="2500" dirty="0" err="1" smtClean="0"/>
              <a:t>aturan</a:t>
            </a:r>
            <a:r>
              <a:rPr lang="en-US" sz="2500" dirty="0" smtClean="0"/>
              <a:t> </a:t>
            </a:r>
            <a:r>
              <a:rPr lang="en-US" sz="2500" dirty="0" err="1" smtClean="0"/>
              <a:t>tugas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membuat</a:t>
            </a:r>
            <a:r>
              <a:rPr lang="en-US" sz="2500" dirty="0" smtClean="0"/>
              <a:t> </a:t>
            </a:r>
            <a:r>
              <a:rPr lang="en-US" sz="2500" dirty="0" err="1" smtClean="0"/>
              <a:t>keputusan</a:t>
            </a:r>
            <a:r>
              <a:rPr lang="en-US" sz="2500" dirty="0" smtClean="0"/>
              <a:t> yang </a:t>
            </a:r>
            <a:r>
              <a:rPr lang="en-US" sz="2500" dirty="0" err="1" smtClean="0"/>
              <a:t>sesuai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822884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high-high leader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High-high leader 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task oriented + relation oriented </a:t>
            </a:r>
          </a:p>
          <a:p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Beberapa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peneliti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berasumsi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bahwa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perilaku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task oriented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person oriented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berpengaruh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secara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independent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aditif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kepada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bawahan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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hanya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relevan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pada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tugas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membutuhkan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harmonisasi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seperti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hubungan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kerja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sama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tim.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Relation oriented behavior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menghasilkan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kepuasan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kerja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kerja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sama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tim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komitmen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organisasi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lebih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tinggi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Sementara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task oriented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lebih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baik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dalam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memahami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pekerjaan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koordinasi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dengan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bawahan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juga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lebih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efisien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dalam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mengelola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sumber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daya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perlengkapan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Kedua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menghasilkan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hal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sama-sama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penting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performa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kerja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dibutuhkan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menjadi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pemimpin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efektif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Sementara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versi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“</a:t>
            </a:r>
            <a:r>
              <a:rPr lang="en-US" i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multiplicatif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”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satu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tipe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perilaku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meningkatkan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perilaku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lainnya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.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Contoh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: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instruksi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detail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bisa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dianggap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bawahan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sebagai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perilaku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membantu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seorang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leader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dianggap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suportif</a:t>
            </a: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138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209" y="1307661"/>
            <a:ext cx="8080717" cy="816562"/>
          </a:xfrm>
          <a:solidFill>
            <a:srgbClr val="787B7C"/>
          </a:solidFill>
        </p:spPr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Evaluasi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dari</a:t>
            </a:r>
            <a:r>
              <a:rPr lang="en-US" b="1" dirty="0" smtClean="0">
                <a:solidFill>
                  <a:schemeClr val="bg1"/>
                </a:solidFill>
              </a:rPr>
              <a:t> model </a:t>
            </a:r>
            <a:r>
              <a:rPr lang="en-US" b="1" dirty="0" err="1" smtClean="0">
                <a:solidFill>
                  <a:schemeClr val="bg1"/>
                </a:solidFill>
              </a:rPr>
              <a:t>dan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penelitian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5147" y="2768160"/>
            <a:ext cx="10515600" cy="1691297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Blake &amp; Mouton (1982) 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olidFill>
                  <a:schemeClr val="bg1"/>
                </a:solidFill>
              </a:rPr>
              <a:t>Pemimpin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efektif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bukanlah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seseorang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mencampurkan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relasi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namun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seseorang</a:t>
            </a:r>
            <a:r>
              <a:rPr lang="en-US" dirty="0" smtClean="0">
                <a:solidFill>
                  <a:schemeClr val="bg1"/>
                </a:solidFill>
              </a:rPr>
              <a:t> yang mampu </a:t>
            </a:r>
            <a:r>
              <a:rPr lang="en-US" b="1" dirty="0" err="1" smtClean="0">
                <a:solidFill>
                  <a:schemeClr val="bg1"/>
                </a:solidFill>
              </a:rPr>
              <a:t>memilih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spesifik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menyikapi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bawahan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072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b="1" dirty="0" smtClean="0"/>
              <a:t>MODEL TIGA DIMENSIONAL</a:t>
            </a:r>
            <a:endParaRPr lang="en-US" sz="35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969174"/>
              </p:ext>
            </p:extLst>
          </p:nvPr>
        </p:nvGraphicFramePr>
        <p:xfrm>
          <a:off x="838200" y="2692066"/>
          <a:ext cx="10516227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62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Task oriented behavior</a:t>
                      </a:r>
                      <a:endParaRPr lang="en-US" i="1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Mengorganisasi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aktivitas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meningkatkan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efisiensi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2.   </a:t>
                      </a:r>
                      <a:r>
                        <a:rPr lang="en-US" dirty="0" err="1" smtClean="0"/>
                        <a:t>Merencanakan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operasi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jangka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pendek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  </a:t>
                      </a:r>
                      <a:r>
                        <a:rPr lang="en-US" dirty="0" err="1" smtClean="0"/>
                        <a:t>Mengatur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tugas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individu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  </a:t>
                      </a:r>
                      <a:r>
                        <a:rPr lang="en-US" dirty="0" err="1" smtClean="0"/>
                        <a:t>Menerangkan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harus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dicapai</a:t>
                      </a:r>
                      <a:r>
                        <a:rPr lang="en-US" baseline="0" dirty="0" smtClean="0"/>
                        <a:t> di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mengerjakan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  </a:t>
                      </a:r>
                      <a:r>
                        <a:rPr lang="en-US" dirty="0" err="1" smtClean="0"/>
                        <a:t>Mengatur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standar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menyelesaikan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  </a:t>
                      </a:r>
                      <a:r>
                        <a:rPr lang="en-US" dirty="0" err="1" smtClean="0"/>
                        <a:t>Menjelaskan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aturan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SOP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  </a:t>
                      </a:r>
                      <a:r>
                        <a:rPr lang="en-US" dirty="0" err="1" smtClean="0"/>
                        <a:t>Mengarahkan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langsung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mengkoordinasi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aktivitas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   </a:t>
                      </a:r>
                      <a:r>
                        <a:rPr lang="en-US" dirty="0" err="1" smtClean="0"/>
                        <a:t>Memonitor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operasi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9.   </a:t>
                      </a:r>
                      <a:r>
                        <a:rPr lang="en-US" dirty="0" err="1" smtClean="0"/>
                        <a:t>Menyelesaikan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permasalahan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mengganggu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pekerjaan</a:t>
                      </a:r>
                      <a:endParaRPr lang="en-US" dirty="0"/>
                    </a:p>
                  </a:txBody>
                  <a:tcPr marL="102574" marR="102574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68001" y="1482847"/>
            <a:ext cx="3053366" cy="48314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500" b="1" dirty="0" smtClean="0"/>
              <a:t>1. Model </a:t>
            </a:r>
            <a:r>
              <a:rPr lang="en-US" sz="3500" b="1" dirty="0" err="1" smtClean="0"/>
              <a:t>Kategori</a:t>
            </a:r>
            <a:endParaRPr lang="en-US" sz="3500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68697" y="2087456"/>
            <a:ext cx="10485103" cy="48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/>
              <a:t>Model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berguna</a:t>
            </a:r>
            <a:r>
              <a:rPr lang="en-US" sz="1800" dirty="0" smtClean="0"/>
              <a:t> </a:t>
            </a:r>
            <a:r>
              <a:rPr lang="en-US" sz="1800" dirty="0" err="1" smtClean="0"/>
              <a:t>ketika</a:t>
            </a:r>
            <a:r>
              <a:rPr lang="en-US" sz="1800" dirty="0" smtClean="0"/>
              <a:t> </a:t>
            </a:r>
            <a:r>
              <a:rPr lang="en-US" sz="1800" dirty="0" err="1" smtClean="0"/>
              <a:t>menghadapi</a:t>
            </a:r>
            <a:r>
              <a:rPr lang="en-US" sz="1800" dirty="0" smtClean="0"/>
              <a:t> </a:t>
            </a:r>
            <a:r>
              <a:rPr lang="en-US" sz="1800" b="1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sasaran</a:t>
            </a:r>
            <a:r>
              <a:rPr lang="en-US" sz="1800" dirty="0" smtClean="0"/>
              <a:t> </a:t>
            </a:r>
            <a:r>
              <a:rPr lang="en-US" sz="1800" dirty="0" err="1" smtClean="0"/>
              <a:t>utama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84495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4726354"/>
              </p:ext>
            </p:extLst>
          </p:nvPr>
        </p:nvGraphicFramePr>
        <p:xfrm>
          <a:off x="407964" y="1371599"/>
          <a:ext cx="11633981" cy="470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398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Relations-Oriented</a:t>
                      </a:r>
                      <a:r>
                        <a:rPr lang="en-US" baseline="0" dirty="0" smtClean="0"/>
                        <a:t> Behavior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dukungan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motivasi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kepada</a:t>
                      </a:r>
                      <a:r>
                        <a:rPr lang="en-US" baseline="0" dirty="0" smtClean="0"/>
                        <a:t> orang lain yang </a:t>
                      </a:r>
                      <a:r>
                        <a:rPr lang="en-US" baseline="0" dirty="0" err="1" smtClean="0"/>
                        <a:t>memiliki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kendala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mengerjakan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 smtClean="0"/>
                        <a:t>2.   </a:t>
                      </a:r>
                      <a:r>
                        <a:rPr lang="en-US" dirty="0" err="1" smtClean="0"/>
                        <a:t>Menunjukkan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keyakinan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r>
                        <a:rPr lang="en-US" dirty="0" smtClean="0"/>
                        <a:t> orang lain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mengerjakan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tugas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sulit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  </a:t>
                      </a:r>
                      <a:r>
                        <a:rPr lang="en-US" dirty="0" err="1" smtClean="0"/>
                        <a:t>Bersosialisasi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orang lain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membangun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relasi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  </a:t>
                      </a:r>
                      <a:r>
                        <a:rPr lang="en-US" dirty="0" err="1" smtClean="0"/>
                        <a:t>Mengenali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kontribusi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penghargaan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perlu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diberikan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  </a:t>
                      </a:r>
                      <a:r>
                        <a:rPr lang="en-US" dirty="0" err="1" smtClean="0"/>
                        <a:t>Menyediakan</a:t>
                      </a:r>
                      <a:r>
                        <a:rPr lang="en-US" dirty="0" smtClean="0"/>
                        <a:t> </a:t>
                      </a:r>
                      <a:r>
                        <a:rPr lang="en-US" i="1" dirty="0" smtClean="0"/>
                        <a:t>coaching </a:t>
                      </a:r>
                      <a:r>
                        <a:rPr lang="en-US" i="0" dirty="0" err="1" smtClean="0"/>
                        <a:t>dan</a:t>
                      </a:r>
                      <a:r>
                        <a:rPr lang="en-US" i="0" dirty="0" smtClean="0"/>
                        <a:t> mentoring yang </a:t>
                      </a:r>
                      <a:r>
                        <a:rPr lang="en-US" i="0" dirty="0" err="1" smtClean="0"/>
                        <a:t>sesuai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  </a:t>
                      </a:r>
                      <a:r>
                        <a:rPr lang="en-US" dirty="0" err="1" smtClean="0"/>
                        <a:t>Membahas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orang lain </a:t>
                      </a:r>
                      <a:r>
                        <a:rPr lang="en-US" dirty="0" err="1" smtClean="0"/>
                        <a:t>terkait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dapat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mempengaruhi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mereka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  </a:t>
                      </a:r>
                      <a:r>
                        <a:rPr lang="en-US" dirty="0" err="1" smtClean="0"/>
                        <a:t>Mempersilahkan</a:t>
                      </a:r>
                      <a:r>
                        <a:rPr lang="en-US" dirty="0" smtClean="0"/>
                        <a:t> orang lain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terbaik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menyelesaikan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tugas</a:t>
                      </a:r>
                      <a:endParaRPr lang="en-US" dirty="0"/>
                    </a:p>
                  </a:txBody>
                  <a:tcPr marL="102574" marR="10257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   </a:t>
                      </a:r>
                      <a:r>
                        <a:rPr lang="en-US" dirty="0" err="1" smtClean="0"/>
                        <a:t>Tetap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informasi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terkait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tindakan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kepada</a:t>
                      </a:r>
                      <a:r>
                        <a:rPr lang="en-US" baseline="0" dirty="0" smtClean="0"/>
                        <a:t> orang lain</a:t>
                      </a:r>
                      <a:endParaRPr lang="en-US" dirty="0"/>
                    </a:p>
                  </a:txBody>
                  <a:tcPr marL="102574" marR="102574"/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9.  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menangani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konflik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cara-cara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konstruktif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membangun</a:t>
                      </a:r>
                      <a:endParaRPr lang="en-US" dirty="0"/>
                    </a:p>
                  </a:txBody>
                  <a:tcPr marL="102574" marR="102574"/>
                </a:tc>
              </a:tr>
              <a:tr h="182880">
                <a:tc>
                  <a:txBody>
                    <a:bodyPr/>
                    <a:lstStyle/>
                    <a:p>
                      <a:r>
                        <a:rPr lang="en-US" dirty="0" smtClean="0"/>
                        <a:t>10.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symbol, </a:t>
                      </a:r>
                      <a:r>
                        <a:rPr lang="en-US" dirty="0" err="1" smtClean="0"/>
                        <a:t>upacara</a:t>
                      </a:r>
                      <a:r>
                        <a:rPr lang="en-US" dirty="0" smtClean="0"/>
                        <a:t>, ritual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membangun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identitas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tim</a:t>
                      </a:r>
                      <a:endParaRPr lang="en-US" dirty="0"/>
                    </a:p>
                  </a:txBody>
                  <a:tcPr marL="102574" marR="102574"/>
                </a:tc>
              </a:tr>
              <a:tr h="182880">
                <a:tc>
                  <a:txBody>
                    <a:bodyPr/>
                    <a:lstStyle/>
                    <a:p>
                      <a:r>
                        <a:rPr lang="en-US" dirty="0" smtClean="0"/>
                        <a:t>11. </a:t>
                      </a:r>
                      <a:r>
                        <a:rPr lang="en-US" dirty="0" err="1" smtClean="0"/>
                        <a:t>Merekrut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anggota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kompeten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endParaRPr lang="en-US" dirty="0"/>
                    </a:p>
                  </a:txBody>
                  <a:tcPr marL="102574" marR="10257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00234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1_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4.xml><?xml version="1.0" encoding="utf-8"?>
<a:theme xmlns:a="http://schemas.openxmlformats.org/drawingml/2006/main" name="2_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1732</Words>
  <Application>Microsoft Office PowerPoint</Application>
  <PresentationFormat>Widescreen</PresentationFormat>
  <Paragraphs>181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Century Gothic</vt:lpstr>
      <vt:lpstr>Wingdings</vt:lpstr>
      <vt:lpstr>Wingdings 3</vt:lpstr>
      <vt:lpstr>Office Theme</vt:lpstr>
      <vt:lpstr>Ion</vt:lpstr>
      <vt:lpstr>1_Ion</vt:lpstr>
      <vt:lpstr>2_Ion</vt:lpstr>
      <vt:lpstr>BERBAGAI PERSPEKTIF TENTANG PERILAKU KEPEMIMPINAN YANG EFEKTIF</vt:lpstr>
      <vt:lpstr>STUDI DI OHIO STATE</vt:lpstr>
      <vt:lpstr>Studi di University of Michigan</vt:lpstr>
      <vt:lpstr>Peer Leadership</vt:lpstr>
      <vt:lpstr>Penelitian menggunakan pendekatan peristiwa kritis (Flanagan, 1951)</vt:lpstr>
      <vt:lpstr>The high-high leader</vt:lpstr>
      <vt:lpstr>Evaluasi dari model dan penelitian</vt:lpstr>
      <vt:lpstr>MODEL TIGA DIMENSIONAL</vt:lpstr>
      <vt:lpstr>PowerPoint Presentation</vt:lpstr>
      <vt:lpstr>PowerPoint Presentation</vt:lpstr>
      <vt:lpstr>Model Multidimensional Berguna ketika pemimpin bertujuan mencapai lebih dari satu sasaran</vt:lpstr>
      <vt:lpstr>Perilaku kerja yang spesifik (Orientasi Tugas)</vt:lpstr>
      <vt:lpstr>1. Perencanaan</vt:lpstr>
      <vt:lpstr>PowerPoint Presentation</vt:lpstr>
      <vt:lpstr>2. Menjelaskan peran dan sasaran</vt:lpstr>
      <vt:lpstr>Pedoman untuk mengklarifikasi peran dan sasaran</vt:lpstr>
      <vt:lpstr>3. Memonitor operasi dan performa</vt:lpstr>
      <vt:lpstr>PowerPoint Presentation</vt:lpstr>
      <vt:lpstr>II. Perilaku yang berorientasi terhadap relasi secara spesifik</vt:lpstr>
      <vt:lpstr>1. Dukungan (supporting)</vt:lpstr>
      <vt:lpstr>2. Pengembangan (Developing)</vt:lpstr>
      <vt:lpstr>PowerPoint Presentation</vt:lpstr>
      <vt:lpstr>3. Mengenali (Recognizing)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Berbagai perspektif tentang perilaku kepemimpinan yang efektif</dc:title>
  <dc:creator>LENOVO</dc:creator>
  <cp:lastModifiedBy>LENOVO</cp:lastModifiedBy>
  <cp:revision>71</cp:revision>
  <dcterms:created xsi:type="dcterms:W3CDTF">2020-03-30T08:50:25Z</dcterms:created>
  <dcterms:modified xsi:type="dcterms:W3CDTF">2020-04-03T13:37:51Z</dcterms:modified>
</cp:coreProperties>
</file>