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3" r:id="rId2"/>
  </p:sldMasterIdLst>
  <p:sldIdLst>
    <p:sldId id="256" r:id="rId3"/>
    <p:sldId id="293" r:id="rId4"/>
    <p:sldId id="257" r:id="rId5"/>
    <p:sldId id="258" r:id="rId6"/>
    <p:sldId id="295" r:id="rId7"/>
    <p:sldId id="297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85" r:id="rId24"/>
    <p:sldId id="276" r:id="rId25"/>
    <p:sldId id="277" r:id="rId26"/>
    <p:sldId id="299" r:id="rId27"/>
    <p:sldId id="279" r:id="rId28"/>
    <p:sldId id="286" r:id="rId29"/>
    <p:sldId id="283" r:id="rId30"/>
    <p:sldId id="287" r:id="rId31"/>
    <p:sldId id="288" r:id="rId32"/>
    <p:sldId id="289" r:id="rId33"/>
    <p:sldId id="290" r:id="rId34"/>
    <p:sldId id="291" r:id="rId35"/>
    <p:sldId id="300" r:id="rId3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86EAC"/>
    <a:srgbClr val="01526F"/>
    <a:srgbClr val="EAEAE7"/>
    <a:srgbClr val="C5C9CA"/>
    <a:srgbClr val="704E35"/>
    <a:srgbClr val="A3AFB8"/>
    <a:srgbClr val="DD7284"/>
    <a:srgbClr val="FCEDED"/>
    <a:srgbClr val="6E9C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738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97DD9-EFB7-41C1-855E-E1692592A427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AE5D6-165D-4A85-84E3-4E94766D8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146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97DD9-EFB7-41C1-855E-E1692592A427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AE5D6-165D-4A85-84E3-4E94766D8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67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97DD9-EFB7-41C1-855E-E1692592A427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AE5D6-165D-4A85-84E3-4E94766D8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8146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6437C02-0FE9-4694-A7B5-DAA2E7F92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9C760-6439-437F-BBB1-C3856724A8A8}" type="datetime1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6259E44-CD78-4CC7-8AA4-C4FF8D368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953EE96-960C-45FC-BB52-209ED2441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DEBBE-1EFA-4D2E-88F5-083B206EF4A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="" xmlns:a16="http://schemas.microsoft.com/office/drawing/2014/main" id="{5B76CF5F-968F-45A8-AEA5-27F3EB82A506}"/>
              </a:ext>
            </a:extLst>
          </p:cNvPr>
          <p:cNvGrpSpPr/>
          <p:nvPr userDrawn="1"/>
        </p:nvGrpSpPr>
        <p:grpSpPr>
          <a:xfrm>
            <a:off x="403225" y="101600"/>
            <a:ext cx="11385551" cy="84138"/>
            <a:chOff x="590549" y="101600"/>
            <a:chExt cx="11010901" cy="84138"/>
          </a:xfrm>
        </p:grpSpPr>
        <p:sp>
          <p:nvSpPr>
            <p:cNvPr id="8" name="Rectangle 7">
              <a:extLst>
                <a:ext uri="{FF2B5EF4-FFF2-40B4-BE49-F238E27FC236}">
                  <a16:creationId xmlns="" xmlns:a16="http://schemas.microsoft.com/office/drawing/2014/main" id="{2E2F3058-070C-4733-A3C5-1161A6E68908}"/>
                </a:ext>
              </a:extLst>
            </p:cNvPr>
            <p:cNvSpPr/>
            <p:nvPr/>
          </p:nvSpPr>
          <p:spPr>
            <a:xfrm>
              <a:off x="590549" y="101600"/>
              <a:ext cx="2520951" cy="8413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="" xmlns:a16="http://schemas.microsoft.com/office/drawing/2014/main" id="{A2383C5F-5BA1-4944-B0A2-F6AB14840770}"/>
                </a:ext>
              </a:extLst>
            </p:cNvPr>
            <p:cNvSpPr/>
            <p:nvPr/>
          </p:nvSpPr>
          <p:spPr>
            <a:xfrm>
              <a:off x="3263900" y="101600"/>
              <a:ext cx="8337550" cy="8413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F5D34CFA-D7C7-4487-8478-D19DCB6270EB}"/>
              </a:ext>
            </a:extLst>
          </p:cNvPr>
          <p:cNvSpPr/>
          <p:nvPr userDrawn="1"/>
        </p:nvSpPr>
        <p:spPr>
          <a:xfrm>
            <a:off x="0" y="6721475"/>
            <a:ext cx="12192000" cy="1365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7332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1">
            <a:extLst>
              <a:ext uri="{FF2B5EF4-FFF2-40B4-BE49-F238E27FC236}">
                <a16:creationId xmlns="" xmlns:a16="http://schemas.microsoft.com/office/drawing/2014/main" id="{CEFA43A9-1515-43E3-9040-ACE0DD553CE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266700" y="3607994"/>
            <a:ext cx="3671888" cy="25844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="" xmlns:a16="http://schemas.microsoft.com/office/drawing/2014/main" id="{9593DE47-F666-42DA-B91B-BBB963FB967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048125" y="925513"/>
            <a:ext cx="3671888" cy="25844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 dirty="0"/>
          </a:p>
        </p:txBody>
      </p:sp>
      <p:sp>
        <p:nvSpPr>
          <p:cNvPr id="13" name="Picture Placeholder 11">
            <a:extLst>
              <a:ext uri="{FF2B5EF4-FFF2-40B4-BE49-F238E27FC236}">
                <a16:creationId xmlns="" xmlns:a16="http://schemas.microsoft.com/office/drawing/2014/main" id="{F9A6711B-CC92-4052-A8A9-22AB9080948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828868" y="3607994"/>
            <a:ext cx="3671888" cy="25844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69794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>
            <a:extLst>
              <a:ext uri="{FF2B5EF4-FFF2-40B4-BE49-F238E27FC236}">
                <a16:creationId xmlns="" xmlns:a16="http://schemas.microsoft.com/office/drawing/2014/main" id="{A90BF43A-ADF4-474C-A6C7-D13F30B47ED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003300"/>
            <a:ext cx="3952764" cy="5537200"/>
          </a:xfrm>
          <a:custGeom>
            <a:avLst/>
            <a:gdLst>
              <a:gd name="connsiteX0" fmla="*/ 1184164 w 3952764"/>
              <a:gd name="connsiteY0" fmla="*/ 0 h 5537200"/>
              <a:gd name="connsiteX1" fmla="*/ 3952764 w 3952764"/>
              <a:gd name="connsiteY1" fmla="*/ 2768600 h 5537200"/>
              <a:gd name="connsiteX2" fmla="*/ 1184164 w 3952764"/>
              <a:gd name="connsiteY2" fmla="*/ 5537200 h 5537200"/>
              <a:gd name="connsiteX3" fmla="*/ 106500 w 3952764"/>
              <a:gd name="connsiteY3" fmla="*/ 5319630 h 5537200"/>
              <a:gd name="connsiteX4" fmla="*/ 0 w 3952764"/>
              <a:gd name="connsiteY4" fmla="*/ 5268326 h 5537200"/>
              <a:gd name="connsiteX5" fmla="*/ 0 w 3952764"/>
              <a:gd name="connsiteY5" fmla="*/ 268874 h 5537200"/>
              <a:gd name="connsiteX6" fmla="*/ 106500 w 3952764"/>
              <a:gd name="connsiteY6" fmla="*/ 217570 h 5537200"/>
              <a:gd name="connsiteX7" fmla="*/ 1184164 w 3952764"/>
              <a:gd name="connsiteY7" fmla="*/ 0 h 553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952764" h="5537200">
                <a:moveTo>
                  <a:pt x="1184164" y="0"/>
                </a:moveTo>
                <a:cubicBezTo>
                  <a:pt x="2713220" y="0"/>
                  <a:pt x="3952764" y="1239544"/>
                  <a:pt x="3952764" y="2768600"/>
                </a:cubicBezTo>
                <a:cubicBezTo>
                  <a:pt x="3952764" y="4297656"/>
                  <a:pt x="2713220" y="5537200"/>
                  <a:pt x="1184164" y="5537200"/>
                </a:cubicBezTo>
                <a:cubicBezTo>
                  <a:pt x="801900" y="5537200"/>
                  <a:pt x="437731" y="5459729"/>
                  <a:pt x="106500" y="5319630"/>
                </a:cubicBezTo>
                <a:lnTo>
                  <a:pt x="0" y="5268326"/>
                </a:lnTo>
                <a:lnTo>
                  <a:pt x="0" y="268874"/>
                </a:lnTo>
                <a:lnTo>
                  <a:pt x="106500" y="217570"/>
                </a:lnTo>
                <a:cubicBezTo>
                  <a:pt x="437731" y="77472"/>
                  <a:pt x="801900" y="0"/>
                  <a:pt x="1184164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1012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1">
            <a:extLst>
              <a:ext uri="{FF2B5EF4-FFF2-40B4-BE49-F238E27FC236}">
                <a16:creationId xmlns="" xmlns:a16="http://schemas.microsoft.com/office/drawing/2014/main" id="{CEFA43A9-1515-43E3-9040-ACE0DD553CE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266700" y="3607994"/>
            <a:ext cx="3671888" cy="25844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="" xmlns:a16="http://schemas.microsoft.com/office/drawing/2014/main" id="{9593DE47-F666-42DA-B91B-BBB963FB967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048125" y="925513"/>
            <a:ext cx="3671888" cy="25844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 dirty="0"/>
          </a:p>
        </p:txBody>
      </p:sp>
      <p:sp>
        <p:nvSpPr>
          <p:cNvPr id="13" name="Picture Placeholder 11">
            <a:extLst>
              <a:ext uri="{FF2B5EF4-FFF2-40B4-BE49-F238E27FC236}">
                <a16:creationId xmlns="" xmlns:a16="http://schemas.microsoft.com/office/drawing/2014/main" id="{F9A6711B-CC92-4052-A8A9-22AB9080948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828868" y="3607994"/>
            <a:ext cx="3671888" cy="25844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3855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97DD9-EFB7-41C1-855E-E1692592A427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AE5D6-165D-4A85-84E3-4E94766D8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8384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97DD9-EFB7-41C1-855E-E1692592A427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AE5D6-165D-4A85-84E3-4E94766D8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8338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97DD9-EFB7-41C1-855E-E1692592A427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AE5D6-165D-4A85-84E3-4E94766D8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4404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97DD9-EFB7-41C1-855E-E1692592A427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AE5D6-165D-4A85-84E3-4E94766D8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893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97DD9-EFB7-41C1-855E-E1692592A427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AE5D6-165D-4A85-84E3-4E94766D8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1784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97DD9-EFB7-41C1-855E-E1692592A427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AE5D6-165D-4A85-84E3-4E94766D8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9301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97DD9-EFB7-41C1-855E-E1692592A427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AE5D6-165D-4A85-84E3-4E94766D8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2968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97DD9-EFB7-41C1-855E-E1692592A427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AE5D6-165D-4A85-84E3-4E94766D8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1652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97DD9-EFB7-41C1-855E-E1692592A427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AE5D6-165D-4A85-84E3-4E94766D8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99915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97DD9-EFB7-41C1-855E-E1692592A427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AE5D6-165D-4A85-84E3-4E94766D8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0749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97DD9-EFB7-41C1-855E-E1692592A427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AE5D6-165D-4A85-84E3-4E94766D8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89918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97DD9-EFB7-41C1-855E-E1692592A427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AE5D6-165D-4A85-84E3-4E94766D8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94261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97DD9-EFB7-41C1-855E-E1692592A427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AE5D6-165D-4A85-84E3-4E94766D8C11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808343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97DD9-EFB7-41C1-855E-E1692592A427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AE5D6-165D-4A85-84E3-4E94766D8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9310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97DD9-EFB7-41C1-855E-E1692592A427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AE5D6-165D-4A85-84E3-4E94766D8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555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97DD9-EFB7-41C1-855E-E1692592A427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AE5D6-165D-4A85-84E3-4E94766D8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4261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97DD9-EFB7-41C1-855E-E1692592A427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AE5D6-165D-4A85-84E3-4E94766D8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46923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97DD9-EFB7-41C1-855E-E1692592A427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AE5D6-165D-4A85-84E3-4E94766D8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74204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97DD9-EFB7-41C1-855E-E1692592A427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AE5D6-165D-4A85-84E3-4E94766D8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019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97DD9-EFB7-41C1-855E-E1692592A427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AE5D6-165D-4A85-84E3-4E94766D8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01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97DD9-EFB7-41C1-855E-E1692592A427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AE5D6-165D-4A85-84E3-4E94766D8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420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97DD9-EFB7-41C1-855E-E1692592A427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AE5D6-165D-4A85-84E3-4E94766D8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323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97DD9-EFB7-41C1-855E-E1692592A427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AE5D6-165D-4A85-84E3-4E94766D8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398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97DD9-EFB7-41C1-855E-E1692592A427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AE5D6-165D-4A85-84E3-4E94766D8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541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97DD9-EFB7-41C1-855E-E1692592A427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AE5D6-165D-4A85-84E3-4E94766D8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580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8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5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E97DD9-EFB7-41C1-855E-E1692592A427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2AE5D6-165D-4A85-84E3-4E94766D8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925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81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2E97DD9-EFB7-41C1-855E-E1692592A427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2AE5D6-165D-4A85-84E3-4E94766D8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39785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  <p:sldLayoutId id="2147483677" r:id="rId14"/>
    <p:sldLayoutId id="2147483678" r:id="rId15"/>
    <p:sldLayoutId id="2147483679" r:id="rId16"/>
    <p:sldLayoutId id="214748368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26.jpe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r="5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79102" y="2208628"/>
            <a:ext cx="4515729" cy="823035"/>
          </a:xfrm>
          <a:solidFill>
            <a:schemeClr val="bg2">
              <a:lumMod val="50000"/>
            </a:schemeClr>
          </a:solidFill>
        </p:spPr>
        <p:txBody>
          <a:bodyPr>
            <a:normAutofit/>
          </a:bodyPr>
          <a:lstStyle/>
          <a:p>
            <a:r>
              <a:rPr lang="en-US" sz="3500" b="1" u="sng" dirty="0" smtClean="0"/>
              <a:t>POWER &amp; INFLUENCE</a:t>
            </a:r>
            <a:endParaRPr lang="en-US" sz="3500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42892" y="3447294"/>
            <a:ext cx="5988148" cy="477593"/>
          </a:xfrm>
        </p:spPr>
        <p:txBody>
          <a:bodyPr/>
          <a:lstStyle/>
          <a:p>
            <a:r>
              <a:rPr lang="en-US" dirty="0" smtClean="0"/>
              <a:t>SITI ANNISA RIZKI, M.PSI., PSIKOLOG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18261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4349188"/>
              </p:ext>
            </p:extLst>
          </p:nvPr>
        </p:nvGraphicFramePr>
        <p:xfrm>
          <a:off x="1103313" y="2052638"/>
          <a:ext cx="894715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4715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Pedoman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menggunakan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otoritas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sah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(Legitimate Authority)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marL="77801" marR="77801"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/>
                        <a:t>Sopan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permintaan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jelas</a:t>
                      </a:r>
                      <a:endParaRPr lang="en-US" dirty="0"/>
                    </a:p>
                  </a:txBody>
                  <a:tcPr marL="77801" marR="77801"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/>
                        <a:t>Menjelaskan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alasan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dari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permintaan</a:t>
                      </a:r>
                      <a:endParaRPr lang="en-US" dirty="0"/>
                    </a:p>
                  </a:txBody>
                  <a:tcPr marL="77801" marR="77801"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/>
                        <a:t>Jangan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melebihi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ruang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lingkup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otoritas</a:t>
                      </a:r>
                      <a:endParaRPr lang="en-US" dirty="0"/>
                    </a:p>
                  </a:txBody>
                  <a:tcPr marL="77801" marR="77801"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/>
                        <a:t>Verifikasi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otoritas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jika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diperlukan</a:t>
                      </a:r>
                      <a:endParaRPr lang="en-US" dirty="0"/>
                    </a:p>
                  </a:txBody>
                  <a:tcPr marL="77801" marR="77801"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/>
                        <a:t>Ikuti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jalur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tepat</a:t>
                      </a:r>
                      <a:endParaRPr lang="en-US" dirty="0"/>
                    </a:p>
                  </a:txBody>
                  <a:tcPr marL="77801" marR="77801"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/>
                        <a:t>Tindak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lanjuti</a:t>
                      </a:r>
                      <a:r>
                        <a:rPr lang="en-US" dirty="0" smtClean="0"/>
                        <a:t> </a:t>
                      </a:r>
                      <a:r>
                        <a:rPr lang="en-US" baseline="0" dirty="0" err="1" smtClean="0"/>
                        <a:t>kepatuhan</a:t>
                      </a:r>
                      <a:endParaRPr lang="en-US" dirty="0"/>
                    </a:p>
                  </a:txBody>
                  <a:tcPr marL="77801" marR="77801"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/>
                        <a:t>Tuntut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kepatuhan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jika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situasi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sesuai</a:t>
                      </a:r>
                      <a:endParaRPr lang="en-US" dirty="0"/>
                    </a:p>
                  </a:txBody>
                  <a:tcPr marL="77801" marR="77801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97270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r="50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0983" y="759021"/>
            <a:ext cx="7260103" cy="1325563"/>
          </a:xfrm>
          <a:solidFill>
            <a:srgbClr val="A3AFB8"/>
          </a:solidFill>
        </p:spPr>
        <p:txBody>
          <a:bodyPr>
            <a:normAutofit/>
          </a:bodyPr>
          <a:lstStyle/>
          <a:p>
            <a:r>
              <a:rPr lang="en-US" sz="3000" b="1" dirty="0" err="1" smtClean="0"/>
              <a:t>Kekuasaan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terhadap</a:t>
            </a:r>
            <a:r>
              <a:rPr lang="en-US" sz="3000" b="1" dirty="0" smtClean="0"/>
              <a:t> </a:t>
            </a:r>
            <a:r>
              <a:rPr lang="en-US" sz="3000" b="1" i="1" dirty="0" smtClean="0"/>
              <a:t>reward </a:t>
            </a:r>
            <a:r>
              <a:rPr lang="en-US" sz="3000" b="1" dirty="0" smtClean="0"/>
              <a:t>(Reward power)</a:t>
            </a:r>
            <a:endParaRPr lang="en-US" sz="3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60984" y="2084584"/>
            <a:ext cx="7260102" cy="4351338"/>
          </a:xfrm>
          <a:solidFill>
            <a:srgbClr val="A3AFB8"/>
          </a:solidFill>
        </p:spPr>
        <p:txBody>
          <a:bodyPr>
            <a:normAutofit/>
          </a:bodyPr>
          <a:lstStyle/>
          <a:p>
            <a:endParaRPr lang="en-US" sz="2000" i="1" dirty="0" smtClean="0"/>
          </a:p>
          <a:p>
            <a:r>
              <a:rPr lang="en-US" sz="2000" i="1" dirty="0" smtClean="0"/>
              <a:t>Reward Power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</a:t>
            </a:r>
            <a:r>
              <a:rPr lang="en-US" sz="2000" dirty="0" err="1" smtClean="0"/>
              <a:t>persepsi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dimiliki</a:t>
            </a:r>
            <a:r>
              <a:rPr lang="en-US" sz="2000" dirty="0" smtClean="0"/>
              <a:t> target </a:t>
            </a:r>
            <a:r>
              <a:rPr lang="en-US" sz="2000" dirty="0" err="1" smtClean="0"/>
              <a:t>dimana</a:t>
            </a:r>
            <a:r>
              <a:rPr lang="en-US" sz="2000" dirty="0" smtClean="0"/>
              <a:t> </a:t>
            </a:r>
            <a:r>
              <a:rPr lang="en-US" sz="2000" dirty="0" err="1" smtClean="0"/>
              <a:t>agen</a:t>
            </a:r>
            <a:r>
              <a:rPr lang="en-US" sz="2000" dirty="0" smtClean="0"/>
              <a:t> </a:t>
            </a:r>
            <a:r>
              <a:rPr lang="en-US" sz="2000" dirty="0" err="1" smtClean="0"/>
              <a:t>mengontrol</a:t>
            </a:r>
            <a:r>
              <a:rPr lang="en-US" sz="2000" dirty="0" smtClean="0"/>
              <a:t> </a:t>
            </a:r>
            <a:r>
              <a:rPr lang="en-US" sz="2000" dirty="0" err="1" smtClean="0"/>
              <a:t>sumber</a:t>
            </a:r>
            <a:r>
              <a:rPr lang="en-US" sz="2000" dirty="0" smtClean="0"/>
              <a:t> </a:t>
            </a:r>
            <a:r>
              <a:rPr lang="en-US" sz="2000" dirty="0" err="1" smtClean="0"/>
              <a:t>daya</a:t>
            </a:r>
            <a:r>
              <a:rPr lang="en-US" sz="2000" dirty="0" smtClean="0"/>
              <a:t> yang </a:t>
            </a:r>
            <a:r>
              <a:rPr lang="en-US" sz="2000" dirty="0" err="1" smtClean="0"/>
              <a:t>penting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i="1" dirty="0" smtClean="0"/>
              <a:t>reward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diharapkan</a:t>
            </a:r>
            <a:r>
              <a:rPr lang="en-US" sz="2000" dirty="0" smtClean="0"/>
              <a:t> </a:t>
            </a:r>
            <a:r>
              <a:rPr lang="en-US" sz="2000" dirty="0" err="1" smtClean="0"/>
              <a:t>oleh</a:t>
            </a:r>
            <a:r>
              <a:rPr lang="en-US" sz="2000" dirty="0" smtClean="0"/>
              <a:t> target.</a:t>
            </a:r>
          </a:p>
          <a:p>
            <a:r>
              <a:rPr lang="en-US" sz="2000" dirty="0" err="1" smtClean="0"/>
              <a:t>Bentuk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i="1" dirty="0" smtClean="0"/>
              <a:t>reward power </a:t>
            </a:r>
            <a:r>
              <a:rPr lang="en-US" sz="2000" dirty="0" err="1" smtClean="0"/>
              <a:t>terhadap</a:t>
            </a:r>
            <a:r>
              <a:rPr lang="en-US" sz="2000" dirty="0" smtClean="0"/>
              <a:t> </a:t>
            </a:r>
            <a:r>
              <a:rPr lang="en-US" sz="2000" dirty="0" err="1" smtClean="0"/>
              <a:t>bawahan</a:t>
            </a:r>
            <a:r>
              <a:rPr lang="en-US" sz="2000" dirty="0" smtClean="0"/>
              <a:t>, </a:t>
            </a:r>
            <a:r>
              <a:rPr lang="en-US" sz="2000" dirty="0" err="1" smtClean="0"/>
              <a:t>seperti</a:t>
            </a:r>
            <a:r>
              <a:rPr lang="en-US" sz="2000" dirty="0" smtClean="0"/>
              <a:t> </a:t>
            </a:r>
            <a:r>
              <a:rPr lang="en-US" sz="2000" dirty="0" err="1" smtClean="0"/>
              <a:t>otoritas</a:t>
            </a:r>
            <a:r>
              <a:rPr lang="en-US" sz="2000" dirty="0" smtClean="0"/>
              <a:t> </a:t>
            </a:r>
            <a:r>
              <a:rPr lang="en-US" sz="2000" dirty="0" err="1" smtClean="0"/>
              <a:t>memberi</a:t>
            </a:r>
            <a:r>
              <a:rPr lang="en-US" sz="2000" dirty="0" smtClean="0"/>
              <a:t> </a:t>
            </a:r>
            <a:r>
              <a:rPr lang="en-US" sz="2000" dirty="0" err="1" smtClean="0"/>
              <a:t>tambahan</a:t>
            </a:r>
            <a:r>
              <a:rPr lang="en-US" sz="2000" dirty="0" smtClean="0"/>
              <a:t> </a:t>
            </a:r>
            <a:r>
              <a:rPr lang="en-US" sz="2000" dirty="0" err="1" smtClean="0"/>
              <a:t>gaji</a:t>
            </a:r>
            <a:r>
              <a:rPr lang="en-US" sz="2000" dirty="0" smtClean="0"/>
              <a:t>, bonus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insentif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bawahan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layak</a:t>
            </a:r>
            <a:r>
              <a:rPr lang="en-US" sz="2000" dirty="0" smtClean="0"/>
              <a:t> </a:t>
            </a:r>
            <a:r>
              <a:rPr lang="en-US" sz="2000" dirty="0" err="1" smtClean="0"/>
              <a:t>menerima</a:t>
            </a:r>
            <a:endParaRPr lang="en-US" sz="2000" dirty="0" smtClean="0"/>
          </a:p>
          <a:p>
            <a:r>
              <a:rPr lang="en-US" sz="2000" i="1" dirty="0" smtClean="0"/>
              <a:t>Reward power </a:t>
            </a:r>
            <a:r>
              <a:rPr lang="en-US" sz="2000" dirty="0" smtClean="0"/>
              <a:t>juga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berbentuk</a:t>
            </a:r>
            <a:r>
              <a:rPr lang="en-US" sz="2000" dirty="0" smtClean="0"/>
              <a:t> </a:t>
            </a:r>
            <a:r>
              <a:rPr lang="en-US" sz="2000" dirty="0" err="1" smtClean="0"/>
              <a:t>manfaat</a:t>
            </a:r>
            <a:r>
              <a:rPr lang="en-US" sz="2000" dirty="0" smtClean="0"/>
              <a:t> </a:t>
            </a:r>
            <a:r>
              <a:rPr lang="en-US" sz="2000" dirty="0" err="1" smtClean="0"/>
              <a:t>lainnya</a:t>
            </a:r>
            <a:r>
              <a:rPr lang="en-US" sz="2000" dirty="0" smtClean="0"/>
              <a:t>, </a:t>
            </a:r>
            <a:r>
              <a:rPr lang="en-US" sz="2000" dirty="0" err="1" smtClean="0"/>
              <a:t>seperti</a:t>
            </a:r>
            <a:r>
              <a:rPr lang="en-US" sz="2000" dirty="0" smtClean="0"/>
              <a:t> </a:t>
            </a:r>
            <a:r>
              <a:rPr lang="en-US" sz="2000" dirty="0" err="1" smtClean="0"/>
              <a:t>promosi</a:t>
            </a:r>
            <a:r>
              <a:rPr lang="en-US" sz="2000" dirty="0" smtClean="0"/>
              <a:t>, </a:t>
            </a:r>
            <a:r>
              <a:rPr lang="en-US" sz="2000" dirty="0" err="1" smtClean="0"/>
              <a:t>pekerjaan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lebih</a:t>
            </a:r>
            <a:r>
              <a:rPr lang="en-US" sz="2000" dirty="0" smtClean="0"/>
              <a:t> </a:t>
            </a:r>
            <a:r>
              <a:rPr lang="en-US" sz="2000" dirty="0" err="1" smtClean="0"/>
              <a:t>baik</a:t>
            </a:r>
            <a:r>
              <a:rPr lang="en-US" sz="2000" dirty="0" smtClean="0"/>
              <a:t>, </a:t>
            </a:r>
            <a:r>
              <a:rPr lang="en-US" sz="2000" dirty="0" err="1" smtClean="0"/>
              <a:t>jadwal</a:t>
            </a:r>
            <a:r>
              <a:rPr lang="en-US" sz="2000" dirty="0" smtClean="0"/>
              <a:t> </a:t>
            </a:r>
            <a:r>
              <a:rPr lang="en-US" sz="2000" dirty="0" err="1" smtClean="0"/>
              <a:t>pekerjaan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lebih</a:t>
            </a:r>
            <a:r>
              <a:rPr lang="en-US" sz="2000" dirty="0" smtClean="0"/>
              <a:t> </a:t>
            </a:r>
            <a:r>
              <a:rPr lang="en-US" sz="2000" dirty="0" err="1" smtClean="0"/>
              <a:t>baik</a:t>
            </a:r>
            <a:r>
              <a:rPr lang="en-US" sz="2000" dirty="0" smtClean="0"/>
              <a:t>, budget </a:t>
            </a:r>
            <a:r>
              <a:rPr lang="en-US" sz="2000" dirty="0" err="1" smtClean="0"/>
              <a:t>operasi</a:t>
            </a:r>
            <a:r>
              <a:rPr lang="en-US" sz="2000" dirty="0" smtClean="0"/>
              <a:t> yang </a:t>
            </a:r>
            <a:r>
              <a:rPr lang="en-US" sz="2000" dirty="0" err="1" smtClean="0"/>
              <a:t>lebih</a:t>
            </a:r>
            <a:r>
              <a:rPr lang="en-US" sz="2000" dirty="0" smtClean="0"/>
              <a:t> </a:t>
            </a:r>
            <a:r>
              <a:rPr lang="en-US" sz="2000" dirty="0" err="1" smtClean="0"/>
              <a:t>besar</a:t>
            </a:r>
            <a:r>
              <a:rPr lang="en-US" sz="2000" dirty="0" smtClean="0"/>
              <a:t>,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simbol</a:t>
            </a:r>
            <a:r>
              <a:rPr lang="en-US" sz="2000" dirty="0" smtClean="0"/>
              <a:t> status, </a:t>
            </a:r>
            <a:r>
              <a:rPr lang="en-US" sz="2000" dirty="0" err="1" smtClean="0"/>
              <a:t>seperti</a:t>
            </a:r>
            <a:r>
              <a:rPr lang="en-US" sz="2000" dirty="0" smtClean="0"/>
              <a:t> </a:t>
            </a:r>
            <a:r>
              <a:rPr lang="en-US" sz="2000" dirty="0" err="1" smtClean="0"/>
              <a:t>kantor</a:t>
            </a:r>
            <a:r>
              <a:rPr lang="en-US" sz="2000" dirty="0" smtClean="0"/>
              <a:t> yang </a:t>
            </a:r>
            <a:r>
              <a:rPr lang="en-US" sz="2000" dirty="0" err="1" smtClean="0"/>
              <a:t>lebih</a:t>
            </a:r>
            <a:r>
              <a:rPr lang="en-US" sz="2000" dirty="0" smtClean="0"/>
              <a:t> </a:t>
            </a:r>
            <a:r>
              <a:rPr lang="en-US" sz="2000" dirty="0" err="1" smtClean="0"/>
              <a:t>luas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i="1" dirty="0" smtClean="0"/>
              <a:t>space</a:t>
            </a:r>
            <a:r>
              <a:rPr lang="en-US" sz="2000" dirty="0" smtClean="0"/>
              <a:t> </a:t>
            </a:r>
            <a:r>
              <a:rPr lang="en-US" sz="2000" dirty="0" err="1" smtClean="0"/>
              <a:t>parkir</a:t>
            </a:r>
            <a:r>
              <a:rPr lang="en-US" sz="2000" dirty="0" smtClean="0"/>
              <a:t> </a:t>
            </a:r>
            <a:r>
              <a:rPr lang="en-US" sz="2000" dirty="0" err="1" smtClean="0"/>
              <a:t>khusus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24504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3897729"/>
              </p:ext>
            </p:extLst>
          </p:nvPr>
        </p:nvGraphicFramePr>
        <p:xfrm>
          <a:off x="838200" y="2079625"/>
          <a:ext cx="10515600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15600"/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Pedoman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menggunakan</a:t>
                      </a:r>
                      <a:r>
                        <a:rPr lang="en-US" dirty="0" smtClean="0"/>
                        <a:t> </a:t>
                      </a:r>
                      <a:r>
                        <a:rPr lang="en-US" i="1" dirty="0" smtClean="0"/>
                        <a:t>Reward Power</a:t>
                      </a:r>
                      <a:endParaRPr lang="en-US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/>
                        <a:t>Menawarkan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tipe</a:t>
                      </a:r>
                      <a:r>
                        <a:rPr lang="en-US" dirty="0" smtClean="0"/>
                        <a:t> </a:t>
                      </a:r>
                      <a:r>
                        <a:rPr lang="en-US" i="1" dirty="0" smtClean="0"/>
                        <a:t>reward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diinginkan</a:t>
                      </a:r>
                      <a:r>
                        <a:rPr lang="en-US" dirty="0" smtClean="0"/>
                        <a:t> target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/>
                        <a:t>Menawarkan</a:t>
                      </a:r>
                      <a:r>
                        <a:rPr lang="en-US" dirty="0" smtClean="0"/>
                        <a:t> </a:t>
                      </a:r>
                      <a:r>
                        <a:rPr lang="en-US" i="1" dirty="0" smtClean="0"/>
                        <a:t>reward </a:t>
                      </a:r>
                      <a:r>
                        <a:rPr lang="en-US" dirty="0" err="1" smtClean="0"/>
                        <a:t>secara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adil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etis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/>
                        <a:t>Jangan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menjanjikan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melebihi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apa</a:t>
                      </a:r>
                      <a:r>
                        <a:rPr lang="en-US" baseline="0" dirty="0" smtClean="0"/>
                        <a:t> yang </a:t>
                      </a:r>
                      <a:r>
                        <a:rPr lang="en-US" baseline="0" dirty="0" err="1" smtClean="0"/>
                        <a:t>dapat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diberikan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/>
                        <a:t>Jelaskan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kriteria</a:t>
                      </a:r>
                      <a:r>
                        <a:rPr lang="en-US" dirty="0" smtClean="0"/>
                        <a:t> di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dalam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memberikan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i="1" baseline="0" dirty="0" smtClean="0"/>
                        <a:t>reward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upayakan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penjelasan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bersifat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sederhana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/>
                        <a:t>Memberikan</a:t>
                      </a:r>
                      <a:r>
                        <a:rPr lang="en-US" dirty="0" smtClean="0"/>
                        <a:t> </a:t>
                      </a:r>
                      <a:r>
                        <a:rPr lang="en-US" i="1" dirty="0" smtClean="0"/>
                        <a:t>reward </a:t>
                      </a:r>
                      <a:r>
                        <a:rPr lang="en-US" dirty="0" err="1" smtClean="0"/>
                        <a:t>sesuai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janji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pada</a:t>
                      </a:r>
                      <a:r>
                        <a:rPr lang="en-US" dirty="0" smtClean="0"/>
                        <a:t> saat </a:t>
                      </a:r>
                      <a:r>
                        <a:rPr lang="en-US" dirty="0" err="1" smtClean="0"/>
                        <a:t>persyaratan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sudah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dipenuhi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/>
                        <a:t>Gunakan</a:t>
                      </a:r>
                      <a:r>
                        <a:rPr lang="en-US" dirty="0" smtClean="0"/>
                        <a:t> </a:t>
                      </a:r>
                      <a:r>
                        <a:rPr lang="en-US" i="1" dirty="0" smtClean="0"/>
                        <a:t>reward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secara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simbolik</a:t>
                      </a:r>
                      <a:r>
                        <a:rPr lang="en-US" dirty="0" smtClean="0"/>
                        <a:t> (</a:t>
                      </a:r>
                      <a:r>
                        <a:rPr lang="en-US" dirty="0" err="1" smtClean="0"/>
                        <a:t>namun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tidak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untuk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memanipulasi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46246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7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8710" y="336990"/>
            <a:ext cx="6491068" cy="1325563"/>
          </a:xfrm>
        </p:spPr>
        <p:txBody>
          <a:bodyPr>
            <a:normAutofit/>
          </a:bodyPr>
          <a:lstStyle/>
          <a:p>
            <a:r>
              <a:rPr lang="en-US" sz="2500" b="1" dirty="0" err="1" smtClean="0"/>
              <a:t>Kekuasaan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untuk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memaksa</a:t>
            </a:r>
            <a:r>
              <a:rPr lang="en-US" sz="2500" b="1" dirty="0" smtClean="0"/>
              <a:t> (</a:t>
            </a:r>
            <a:r>
              <a:rPr lang="en-US" sz="2500" b="1" i="1" dirty="0" smtClean="0"/>
              <a:t>Coercive power</a:t>
            </a:r>
            <a:r>
              <a:rPr lang="en-US" sz="2500" b="1" dirty="0" smtClean="0"/>
              <a:t>) </a:t>
            </a:r>
            <a:endParaRPr lang="en-US" sz="25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8710" y="1839693"/>
            <a:ext cx="7695027" cy="4351338"/>
          </a:xfrm>
        </p:spPr>
        <p:txBody>
          <a:bodyPr>
            <a:noAutofit/>
          </a:bodyPr>
          <a:lstStyle/>
          <a:p>
            <a:r>
              <a:rPr lang="en-US" sz="2000" i="1" dirty="0" smtClean="0"/>
              <a:t>Coercive power </a:t>
            </a:r>
            <a:r>
              <a:rPr lang="en-US" sz="2000" dirty="0" err="1" smtClean="0"/>
              <a:t>didasarkan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otoritas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memberikan</a:t>
            </a:r>
            <a:r>
              <a:rPr lang="en-US" sz="2000" dirty="0" smtClean="0"/>
              <a:t> </a:t>
            </a:r>
            <a:r>
              <a:rPr lang="en-US" sz="2000" dirty="0" err="1" smtClean="0"/>
              <a:t>hukuman</a:t>
            </a:r>
            <a:r>
              <a:rPr lang="en-US" sz="2000" dirty="0" smtClean="0"/>
              <a:t>.</a:t>
            </a:r>
          </a:p>
          <a:p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banyak</a:t>
            </a:r>
            <a:r>
              <a:rPr lang="en-US" sz="2000" dirty="0" smtClean="0"/>
              <a:t> </a:t>
            </a:r>
            <a:r>
              <a:rPr lang="en-US" sz="2000" dirty="0" err="1" smtClean="0"/>
              <a:t>organisasi</a:t>
            </a:r>
            <a:r>
              <a:rPr lang="en-US" sz="2000" dirty="0" smtClean="0"/>
              <a:t>, </a:t>
            </a:r>
            <a:r>
              <a:rPr lang="en-US" sz="2000" dirty="0" err="1" smtClean="0"/>
              <a:t>bawahan</a:t>
            </a:r>
            <a:r>
              <a:rPr lang="en-US" sz="2000" dirty="0" smtClean="0"/>
              <a:t> </a:t>
            </a:r>
            <a:r>
              <a:rPr lang="en-US" sz="2000" dirty="0" err="1" smtClean="0"/>
              <a:t>memiliki</a:t>
            </a:r>
            <a:r>
              <a:rPr lang="en-US" sz="2000" dirty="0" smtClean="0"/>
              <a:t> </a:t>
            </a:r>
            <a:r>
              <a:rPr lang="en-US" sz="2000" dirty="0" err="1" smtClean="0"/>
              <a:t>kapasitas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memberikan</a:t>
            </a:r>
            <a:r>
              <a:rPr lang="en-US" sz="2000" dirty="0" smtClean="0"/>
              <a:t> </a:t>
            </a:r>
            <a:r>
              <a:rPr lang="en-US" sz="2000" dirty="0" err="1" smtClean="0"/>
              <a:t>pengaruh</a:t>
            </a:r>
            <a:r>
              <a:rPr lang="en-US" sz="2000" dirty="0" smtClean="0"/>
              <a:t> </a:t>
            </a:r>
            <a:r>
              <a:rPr lang="en-US" sz="2000" dirty="0" err="1" smtClean="0"/>
              <a:t>secara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langsung</a:t>
            </a:r>
            <a:r>
              <a:rPr lang="en-US" sz="2000" dirty="0" smtClean="0"/>
              <a:t> </a:t>
            </a:r>
            <a:r>
              <a:rPr lang="en-US" sz="2000" dirty="0" err="1" smtClean="0"/>
              <a:t>terhadap</a:t>
            </a:r>
            <a:r>
              <a:rPr lang="en-US" sz="2000" dirty="0" smtClean="0"/>
              <a:t> </a:t>
            </a:r>
            <a:r>
              <a:rPr lang="en-US" sz="2000" dirty="0" err="1" smtClean="0"/>
              <a:t>evaluasi</a:t>
            </a:r>
            <a:r>
              <a:rPr lang="en-US" sz="2000" dirty="0" smtClean="0"/>
              <a:t> </a:t>
            </a:r>
            <a:r>
              <a:rPr lang="en-US" sz="2000" dirty="0" err="1" smtClean="0"/>
              <a:t>performa</a:t>
            </a:r>
            <a:r>
              <a:rPr lang="en-US" sz="2000" dirty="0" smtClean="0"/>
              <a:t> </a:t>
            </a:r>
            <a:r>
              <a:rPr lang="en-US" sz="2000" dirty="0" err="1" smtClean="0"/>
              <a:t>atasannya</a:t>
            </a:r>
            <a:r>
              <a:rPr lang="en-US" sz="2000" dirty="0" smtClean="0"/>
              <a:t>. </a:t>
            </a:r>
            <a:r>
              <a:rPr lang="en-US" sz="2000" dirty="0" err="1" smtClean="0"/>
              <a:t>Bawahan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organisasi</a:t>
            </a:r>
            <a:r>
              <a:rPr lang="en-US" sz="2000" dirty="0" smtClean="0"/>
              <a:t>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merusak</a:t>
            </a:r>
            <a:r>
              <a:rPr lang="en-US" sz="2000" dirty="0" smtClean="0"/>
              <a:t> </a:t>
            </a:r>
            <a:r>
              <a:rPr lang="en-US" sz="2000" dirty="0" err="1" smtClean="0"/>
              <a:t>reputasi</a:t>
            </a:r>
            <a:r>
              <a:rPr lang="en-US" sz="2000" dirty="0" smtClean="0"/>
              <a:t> </a:t>
            </a:r>
            <a:r>
              <a:rPr lang="en-US" sz="2000" dirty="0" err="1" smtClean="0"/>
              <a:t>atasannya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tindakan</a:t>
            </a:r>
            <a:r>
              <a:rPr lang="en-US" sz="2000" dirty="0" smtClean="0"/>
              <a:t> </a:t>
            </a:r>
            <a:r>
              <a:rPr lang="en-US" sz="2000" b="1" dirty="0" err="1" smtClean="0"/>
              <a:t>membatasi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produksi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melakukan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sabotase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operasi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mengemukakan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keluhan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demonstrasi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atau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menyampaikan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keluhan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pada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manajemen</a:t>
            </a:r>
            <a:r>
              <a:rPr lang="en-US" sz="2000" b="1" dirty="0" smtClean="0"/>
              <a:t> yang </a:t>
            </a:r>
            <a:r>
              <a:rPr lang="en-US" sz="2000" b="1" dirty="0" err="1" smtClean="0"/>
              <a:t>lebih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tinggi</a:t>
            </a:r>
            <a:r>
              <a:rPr lang="en-US" sz="2000" b="1" dirty="0" smtClean="0"/>
              <a:t>.</a:t>
            </a:r>
          </a:p>
          <a:p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organisasi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pemimpin</a:t>
            </a:r>
            <a:r>
              <a:rPr lang="en-US" sz="2000" dirty="0" smtClean="0"/>
              <a:t> </a:t>
            </a:r>
            <a:r>
              <a:rPr lang="en-US" sz="2000" dirty="0" err="1" smtClean="0"/>
              <a:t>terpilih</a:t>
            </a:r>
            <a:r>
              <a:rPr lang="en-US" sz="2000" dirty="0" smtClean="0"/>
              <a:t>, </a:t>
            </a:r>
            <a:r>
              <a:rPr lang="en-US" sz="2000" dirty="0" err="1" smtClean="0"/>
              <a:t>bawahan</a:t>
            </a:r>
            <a:r>
              <a:rPr lang="en-US" sz="2000" dirty="0" smtClean="0"/>
              <a:t> </a:t>
            </a:r>
            <a:r>
              <a:rPr lang="en-US" sz="2000" dirty="0" err="1" smtClean="0"/>
              <a:t>memiliki</a:t>
            </a:r>
            <a:r>
              <a:rPr lang="en-US" sz="2000" dirty="0" smtClean="0"/>
              <a:t> power yang </a:t>
            </a:r>
            <a:r>
              <a:rPr lang="en-US" sz="2000" dirty="0" err="1" smtClean="0"/>
              <a:t>cukup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menurunkan</a:t>
            </a:r>
            <a:r>
              <a:rPr lang="en-US" sz="2000" dirty="0" smtClean="0"/>
              <a:t> </a:t>
            </a:r>
            <a:r>
              <a:rPr lang="en-US" sz="2000" dirty="0" err="1" smtClean="0"/>
              <a:t>pemimpin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kantor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mencegah</a:t>
            </a:r>
            <a:r>
              <a:rPr lang="en-US" sz="2000" dirty="0" smtClean="0"/>
              <a:t> </a:t>
            </a:r>
            <a:r>
              <a:rPr lang="en-US" sz="2000" dirty="0" err="1" smtClean="0"/>
              <a:t>terpilih</a:t>
            </a:r>
            <a:r>
              <a:rPr lang="en-US" sz="2000" dirty="0" smtClean="0"/>
              <a:t> </a:t>
            </a:r>
            <a:r>
              <a:rPr lang="en-US" sz="2000" dirty="0" err="1" smtClean="0"/>
              <a:t>kembali</a:t>
            </a:r>
            <a:r>
              <a:rPr lang="en-US" sz="2000" dirty="0" smtClean="0"/>
              <a:t>. </a:t>
            </a:r>
          </a:p>
          <a:p>
            <a:r>
              <a:rPr lang="en-US" sz="2000" dirty="0" err="1" smtClean="0"/>
              <a:t>Lebih</a:t>
            </a:r>
            <a:r>
              <a:rPr lang="en-US" sz="2000" dirty="0" smtClean="0"/>
              <a:t> </a:t>
            </a:r>
            <a:r>
              <a:rPr lang="en-US" sz="2000" dirty="0" err="1" smtClean="0"/>
              <a:t>baik</a:t>
            </a:r>
            <a:r>
              <a:rPr lang="en-US" sz="2000" dirty="0" smtClean="0"/>
              <a:t> </a:t>
            </a:r>
            <a:r>
              <a:rPr lang="en-US" sz="2000" dirty="0" err="1" smtClean="0"/>
              <a:t>menghindari</a:t>
            </a:r>
            <a:r>
              <a:rPr lang="en-US" sz="2000" dirty="0" smtClean="0"/>
              <a:t> </a:t>
            </a:r>
            <a:r>
              <a:rPr lang="en-US" sz="2000" dirty="0" err="1" smtClean="0"/>
              <a:t>penggunakan</a:t>
            </a:r>
            <a:r>
              <a:rPr lang="en-US" sz="2000" dirty="0" smtClean="0"/>
              <a:t> </a:t>
            </a:r>
            <a:r>
              <a:rPr lang="en-US" sz="2000" dirty="0" err="1" smtClean="0"/>
              <a:t>pemaksaan</a:t>
            </a:r>
            <a:r>
              <a:rPr lang="en-US" sz="2000" dirty="0" smtClean="0"/>
              <a:t> (</a:t>
            </a:r>
            <a:r>
              <a:rPr lang="en-US" sz="2000" i="1" dirty="0" smtClean="0"/>
              <a:t>coercive power</a:t>
            </a:r>
            <a:r>
              <a:rPr lang="en-US" sz="2000" dirty="0" smtClean="0"/>
              <a:t>) </a:t>
            </a:r>
            <a:r>
              <a:rPr lang="en-US" sz="2000" dirty="0" err="1" smtClean="0"/>
              <a:t>karena</a:t>
            </a:r>
            <a:r>
              <a:rPr lang="en-US" sz="2000" dirty="0" smtClean="0"/>
              <a:t> </a:t>
            </a:r>
            <a:r>
              <a:rPr lang="en-US" sz="2000" dirty="0" err="1" smtClean="0"/>
              <a:t>sulit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dilakukan</a:t>
            </a:r>
            <a:r>
              <a:rPr lang="en-US" sz="2000" dirty="0" smtClean="0"/>
              <a:t>, </a:t>
            </a:r>
            <a:r>
              <a:rPr lang="en-US" sz="2000" dirty="0" err="1" smtClean="0"/>
              <a:t>selain</a:t>
            </a:r>
            <a:r>
              <a:rPr lang="en-US" sz="2000" dirty="0" smtClean="0"/>
              <a:t> </a:t>
            </a:r>
            <a:r>
              <a:rPr lang="en-US" sz="2000" dirty="0" err="1" smtClean="0"/>
              <a:t>itu</a:t>
            </a:r>
            <a:r>
              <a:rPr lang="en-US" sz="2000" dirty="0" smtClean="0"/>
              <a:t> </a:t>
            </a:r>
            <a:r>
              <a:rPr lang="en-US" sz="2000" dirty="0" err="1" smtClean="0"/>
              <a:t>menghasilan</a:t>
            </a:r>
            <a:r>
              <a:rPr lang="en-US" sz="2000" dirty="0" smtClean="0"/>
              <a:t> </a:t>
            </a:r>
            <a:r>
              <a:rPr lang="en-US" sz="2000" dirty="0" err="1" smtClean="0"/>
              <a:t>efek</a:t>
            </a:r>
            <a:r>
              <a:rPr lang="en-US" sz="2000" dirty="0" smtClean="0"/>
              <a:t> </a:t>
            </a:r>
            <a:r>
              <a:rPr lang="en-US" sz="2000" dirty="0" err="1" smtClean="0"/>
              <a:t>samping</a:t>
            </a:r>
            <a:r>
              <a:rPr lang="en-US" sz="2000" dirty="0" smtClean="0"/>
              <a:t> yang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diharapkan</a:t>
            </a:r>
            <a:r>
              <a:rPr lang="en-US" sz="2000" dirty="0" smtClean="0"/>
              <a:t>. </a:t>
            </a:r>
            <a:r>
              <a:rPr lang="en-US" sz="2000" dirty="0" err="1" smtClean="0"/>
              <a:t>Pemaksaan</a:t>
            </a:r>
            <a:r>
              <a:rPr lang="en-US" sz="2000" dirty="0" smtClean="0"/>
              <a:t> </a:t>
            </a:r>
            <a:r>
              <a:rPr lang="en-US" sz="2000" dirty="0" err="1" smtClean="0"/>
              <a:t>lebih</a:t>
            </a:r>
            <a:r>
              <a:rPr lang="en-US" sz="2000" dirty="0" smtClean="0"/>
              <a:t> </a:t>
            </a:r>
            <a:r>
              <a:rPr lang="en-US" sz="2000" dirty="0" err="1" smtClean="0"/>
              <a:t>banyak</a:t>
            </a:r>
            <a:r>
              <a:rPr lang="en-US" sz="2000" dirty="0" smtClean="0"/>
              <a:t> </a:t>
            </a:r>
            <a:r>
              <a:rPr lang="en-US" sz="2000" dirty="0" err="1" smtClean="0"/>
              <a:t>menghasilkan</a:t>
            </a:r>
            <a:r>
              <a:rPr lang="en-US" sz="2000" dirty="0" smtClean="0"/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kemarahan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kebencian</a:t>
            </a:r>
            <a:r>
              <a:rPr lang="en-US" sz="2000" dirty="0" smtClean="0"/>
              <a:t>,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menghasilkan</a:t>
            </a:r>
            <a:r>
              <a:rPr lang="en-US" sz="2000" dirty="0" smtClean="0"/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pembalasan</a:t>
            </a:r>
            <a:r>
              <a:rPr lang="en-US" sz="2000" b="1" dirty="0" smtClean="0">
                <a:solidFill>
                  <a:srgbClr val="FF0000"/>
                </a:solidFill>
              </a:rPr>
              <a:t>. 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04957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8901867"/>
              </p:ext>
            </p:extLst>
          </p:nvPr>
        </p:nvGraphicFramePr>
        <p:xfrm>
          <a:off x="645017" y="640769"/>
          <a:ext cx="10515600" cy="542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15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Panduan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untuk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menggunakan</a:t>
                      </a:r>
                      <a:r>
                        <a:rPr lang="en-US" dirty="0" smtClean="0"/>
                        <a:t> coercive</a:t>
                      </a:r>
                      <a:r>
                        <a:rPr lang="en-US" baseline="0" dirty="0" smtClean="0"/>
                        <a:t> power </a:t>
                      </a:r>
                      <a:r>
                        <a:rPr lang="en-US" baseline="0" dirty="0" err="1" smtClean="0"/>
                        <a:t>untuk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mempertahankan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disiplin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/>
                        <a:t>Jelaskan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aturan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persyaratan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pastikan</a:t>
                      </a:r>
                      <a:r>
                        <a:rPr lang="en-US" dirty="0" smtClean="0"/>
                        <a:t> orang </a:t>
                      </a:r>
                      <a:r>
                        <a:rPr lang="en-US" dirty="0" err="1" smtClean="0"/>
                        <a:t>tersebut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memahami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secara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serius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konsekuensi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terhadap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pelanggaran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/>
                        <a:t>Memberikan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respon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terhadap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pelanggaran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secara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segera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konsisten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tanpa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menunjukkan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adanya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perbedaan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perlakuan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terhadap</a:t>
                      </a:r>
                      <a:r>
                        <a:rPr lang="en-US" baseline="0" dirty="0" smtClean="0"/>
                        <a:t> orang yang </a:t>
                      </a:r>
                      <a:r>
                        <a:rPr lang="en-US" baseline="0" dirty="0" err="1" smtClean="0"/>
                        <a:t>khusus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/>
                        <a:t>Melakukan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investigasi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untuk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mendapatkan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fakta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sebelum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menyampaikan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teguran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atau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hukuman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hindari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kesimpulan</a:t>
                      </a:r>
                      <a:r>
                        <a:rPr lang="en-US" baseline="0" dirty="0" smtClean="0"/>
                        <a:t> yang </a:t>
                      </a:r>
                      <a:r>
                        <a:rPr lang="en-US" baseline="0" dirty="0" err="1" smtClean="0"/>
                        <a:t>belum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matang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atau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membuat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tuduhan</a:t>
                      </a:r>
                      <a:r>
                        <a:rPr lang="en-US" baseline="0" dirty="0" smtClean="0"/>
                        <a:t> yang </a:t>
                      </a:r>
                      <a:r>
                        <a:rPr lang="en-US" baseline="0" dirty="0" err="1" smtClean="0"/>
                        <a:t>tergesa-gesa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/>
                        <a:t>Dalam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menerima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teguran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serius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berikan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peringatan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lisan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tulisan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sebelum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memberikan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hukuman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/>
                        <a:t>Mengelola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peringatan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teguran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secara</a:t>
                      </a:r>
                      <a:r>
                        <a:rPr lang="en-US" dirty="0" smtClean="0"/>
                        <a:t> private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hindari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membuat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ancaman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kasar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/>
                        <a:t>Tetap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tenang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hindari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perilaku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permusuhan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penolakan</a:t>
                      </a:r>
                      <a:r>
                        <a:rPr lang="en-US" dirty="0" smtClean="0"/>
                        <a:t> personal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/>
                        <a:t>Tunjukkan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keinginan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untuk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membantu</a:t>
                      </a:r>
                      <a:r>
                        <a:rPr lang="en-US" dirty="0" smtClean="0"/>
                        <a:t> orang lain </a:t>
                      </a:r>
                      <a:r>
                        <a:rPr lang="en-US" dirty="0" err="1" smtClean="0"/>
                        <a:t>untuk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memenuhi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peran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diharapkan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/>
                        <a:t>Undang</a:t>
                      </a:r>
                      <a:r>
                        <a:rPr lang="en-US" baseline="0" dirty="0" smtClean="0"/>
                        <a:t> orang </a:t>
                      </a:r>
                      <a:r>
                        <a:rPr lang="en-US" baseline="0" dirty="0" err="1" smtClean="0"/>
                        <a:t>tersebut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untuk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mengkoreksi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permasalahan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meminta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kesepakatannya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untuk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membuat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rencana</a:t>
                      </a:r>
                      <a:r>
                        <a:rPr lang="en-US" baseline="0" dirty="0" smtClean="0"/>
                        <a:t> yang </a:t>
                      </a:r>
                      <a:r>
                        <a:rPr lang="en-US" baseline="0" dirty="0" err="1" smtClean="0"/>
                        <a:t>konkrit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/>
                        <a:t>Pertahankan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kredibilitas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dengan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memberikan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hukuman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jika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ketidakpatuhan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berlanjut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setelah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diberikan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ancaman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peringatan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/>
                        <a:t>Gunakan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hukuman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secara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sah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adil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sepadan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tingkat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keseriusan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pelanggaran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90103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50000"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1" y="562074"/>
            <a:ext cx="3747868" cy="1154186"/>
          </a:xfrm>
          <a:solidFill>
            <a:srgbClr val="C5C9CA"/>
          </a:solidFill>
        </p:spPr>
        <p:txBody>
          <a:bodyPr/>
          <a:lstStyle/>
          <a:p>
            <a:r>
              <a:rPr lang="en-US" i="1" dirty="0" smtClean="0"/>
              <a:t>Referent power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1763" y="2064776"/>
            <a:ext cx="6195646" cy="4351338"/>
          </a:xfrm>
          <a:solidFill>
            <a:srgbClr val="C5C9CA"/>
          </a:solidFill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Referent power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keinginan</a:t>
            </a:r>
            <a:r>
              <a:rPr lang="en-US" dirty="0" smtClean="0"/>
              <a:t> orang lain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menyenangkan</a:t>
            </a:r>
            <a:r>
              <a:rPr lang="en-US" dirty="0" smtClean="0"/>
              <a:t> </a:t>
            </a:r>
            <a:r>
              <a:rPr lang="en-US" dirty="0" err="1" smtClean="0"/>
              <a:t>agen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perasaan</a:t>
            </a:r>
            <a:r>
              <a:rPr lang="en-US" dirty="0" smtClean="0"/>
              <a:t> yang </a:t>
            </a:r>
            <a:r>
              <a:rPr lang="en-US" dirty="0" err="1" smtClean="0"/>
              <a:t>kuat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afeksi</a:t>
            </a:r>
            <a:r>
              <a:rPr lang="en-US" dirty="0" smtClean="0"/>
              <a:t>, </a:t>
            </a:r>
            <a:r>
              <a:rPr lang="en-US" dirty="0" err="1" smtClean="0"/>
              <a:t>kekaguman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loyalitas</a:t>
            </a:r>
            <a:r>
              <a:rPr lang="en-US" dirty="0" smtClean="0"/>
              <a:t> (French &amp; Raven, 1959)</a:t>
            </a:r>
          </a:p>
          <a:p>
            <a:r>
              <a:rPr lang="en-US" dirty="0" smtClean="0"/>
              <a:t>Orang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mau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teman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harapan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orang yang </a:t>
            </a:r>
            <a:r>
              <a:rPr lang="en-US" dirty="0" err="1" smtClean="0"/>
              <a:t>dikagumi</a:t>
            </a:r>
            <a:r>
              <a:rPr lang="en-US" dirty="0" smtClean="0"/>
              <a:t>.</a:t>
            </a:r>
          </a:p>
          <a:p>
            <a:r>
              <a:rPr lang="en-US" i="1" dirty="0" smtClean="0"/>
              <a:t>Referent power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orang yang </a:t>
            </a:r>
            <a:r>
              <a:rPr lang="en-US" dirty="0" err="1" smtClean="0"/>
              <a:t>bersahabat</a:t>
            </a:r>
            <a:r>
              <a:rPr lang="en-US" dirty="0" smtClean="0"/>
              <a:t>, </a:t>
            </a:r>
            <a:r>
              <a:rPr lang="en-US" dirty="0" err="1" smtClean="0"/>
              <a:t>atraktif</a:t>
            </a:r>
            <a:r>
              <a:rPr lang="en-US" dirty="0" smtClean="0"/>
              <a:t>, </a:t>
            </a:r>
            <a:r>
              <a:rPr lang="en-US" i="1" dirty="0" smtClean="0"/>
              <a:t>charming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terpercaya</a:t>
            </a:r>
            <a:r>
              <a:rPr lang="en-US" dirty="0" smtClean="0"/>
              <a:t>.</a:t>
            </a:r>
          </a:p>
          <a:p>
            <a:r>
              <a:rPr lang="en-US" i="1" dirty="0" smtClean="0"/>
              <a:t>Referent power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bawahan</a:t>
            </a:r>
            <a:r>
              <a:rPr lang="en-US" dirty="0" smtClean="0"/>
              <a:t>, </a:t>
            </a:r>
            <a:r>
              <a:rPr lang="en-US" dirty="0" err="1" smtClean="0"/>
              <a:t>rekan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superior,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batasan</a:t>
            </a:r>
            <a:r>
              <a:rPr lang="en-US" dirty="0" smtClean="0"/>
              <a:t>. </a:t>
            </a:r>
            <a:r>
              <a:rPr lang="en-US" dirty="0" err="1" smtClean="0"/>
              <a:t>Permintaan</a:t>
            </a:r>
            <a:r>
              <a:rPr lang="en-US" dirty="0" smtClean="0"/>
              <a:t> yang </a:t>
            </a: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i="1" dirty="0" err="1" smtClean="0"/>
              <a:t>referant</a:t>
            </a:r>
            <a:r>
              <a:rPr lang="en-US" i="1" dirty="0" smtClean="0"/>
              <a:t> power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sepadan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loyalitas</a:t>
            </a:r>
            <a:r>
              <a:rPr lang="en-US" dirty="0" smtClean="0"/>
              <a:t> target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persahabatannya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pemimpin</a:t>
            </a:r>
            <a:r>
              <a:rPr lang="en-US" dirty="0" smtClean="0"/>
              <a:t>.</a:t>
            </a:r>
          </a:p>
          <a:p>
            <a:r>
              <a:rPr lang="en-US" dirty="0" smtClean="0"/>
              <a:t>Cara lain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melatih</a:t>
            </a:r>
            <a:r>
              <a:rPr lang="en-US" dirty="0" smtClean="0"/>
              <a:t> referent power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i="1" dirty="0" smtClean="0"/>
              <a:t>“role model”.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9664512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8868666"/>
              </p:ext>
            </p:extLst>
          </p:nvPr>
        </p:nvGraphicFramePr>
        <p:xfrm>
          <a:off x="838200" y="1825625"/>
          <a:ext cx="105156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15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Pedoman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untuk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memperoleh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mempertahankan</a:t>
                      </a:r>
                      <a:r>
                        <a:rPr lang="en-US" dirty="0" smtClean="0"/>
                        <a:t> </a:t>
                      </a:r>
                      <a:r>
                        <a:rPr lang="en-US" i="1" dirty="0" err="1" smtClean="0"/>
                        <a:t>referant</a:t>
                      </a:r>
                      <a:r>
                        <a:rPr lang="en-US" i="1" dirty="0" smtClean="0"/>
                        <a:t> power</a:t>
                      </a:r>
                      <a:endParaRPr lang="en-US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/>
                        <a:t>Tunjukkan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penerimaan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hal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positif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/>
                        <a:t>Tunjukkan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dukungan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menolong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/>
                        <a:t>Gunakan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bentuk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i="1" baseline="0" dirty="0" smtClean="0"/>
                        <a:t>ingratiation</a:t>
                      </a:r>
                      <a:r>
                        <a:rPr lang="en-US" baseline="0" dirty="0" smtClean="0"/>
                        <a:t> yang </a:t>
                      </a:r>
                      <a:r>
                        <a:rPr lang="en-US" baseline="0" dirty="0" err="1" smtClean="0"/>
                        <a:t>tulus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/>
                        <a:t>Membela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mendukung</a:t>
                      </a:r>
                      <a:r>
                        <a:rPr lang="en-US" dirty="0" smtClean="0"/>
                        <a:t> orang-orang yang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pantas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mendapatkannya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/>
                        <a:t>Memberikan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bantuan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tidak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diminta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/>
                        <a:t>Membuat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pengorbanan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untuk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menunjukkan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perhatian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/>
                        <a:t>Menjaga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janji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39989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1000" r="50000" b="-6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5484" y="435464"/>
            <a:ext cx="3621258" cy="886900"/>
          </a:xfrm>
          <a:solidFill>
            <a:schemeClr val="tx1"/>
          </a:solidFill>
        </p:spPr>
        <p:txBody>
          <a:bodyPr/>
          <a:lstStyle/>
          <a:p>
            <a:pPr algn="ctr"/>
            <a:r>
              <a:rPr lang="en-US" i="1" dirty="0" smtClean="0">
                <a:solidFill>
                  <a:schemeClr val="bg1"/>
                </a:solidFill>
              </a:rPr>
              <a:t>Expert power</a:t>
            </a:r>
            <a:endParaRPr lang="en-US" i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6733" y="1561514"/>
            <a:ext cx="5317587" cy="5176911"/>
          </a:xfrm>
          <a:solidFill>
            <a:schemeClr val="tx1"/>
          </a:solidFill>
        </p:spPr>
        <p:txBody>
          <a:bodyPr>
            <a:noAutofit/>
          </a:bodyPr>
          <a:lstStyle/>
          <a:p>
            <a:r>
              <a:rPr lang="en-US" sz="1800" dirty="0" err="1" smtClean="0">
                <a:solidFill>
                  <a:schemeClr val="bg1"/>
                </a:solidFill>
              </a:rPr>
              <a:t>Pengetahuan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dan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kemampuan</a:t>
            </a:r>
            <a:r>
              <a:rPr lang="en-US" sz="1800" dirty="0" smtClean="0">
                <a:solidFill>
                  <a:schemeClr val="bg1"/>
                </a:solidFill>
              </a:rPr>
              <a:t> yang </a:t>
            </a:r>
            <a:r>
              <a:rPr lang="en-US" sz="1800" dirty="0" err="1" smtClean="0">
                <a:solidFill>
                  <a:schemeClr val="bg1"/>
                </a:solidFill>
              </a:rPr>
              <a:t>berkaitan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dengan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tugas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merupakan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salah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satu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sumber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terbesar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untuk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mendapatkan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kekuasaan</a:t>
            </a:r>
            <a:r>
              <a:rPr lang="en-US" sz="1800" dirty="0" smtClean="0">
                <a:solidFill>
                  <a:schemeClr val="bg1"/>
                </a:solidFill>
              </a:rPr>
              <a:t> (</a:t>
            </a:r>
            <a:r>
              <a:rPr lang="en-US" sz="1800" i="1" dirty="0" smtClean="0">
                <a:solidFill>
                  <a:schemeClr val="bg1"/>
                </a:solidFill>
              </a:rPr>
              <a:t>power</a:t>
            </a:r>
            <a:r>
              <a:rPr lang="en-US" sz="1800" dirty="0" smtClean="0">
                <a:solidFill>
                  <a:schemeClr val="bg1"/>
                </a:solidFill>
              </a:rPr>
              <a:t>) di </a:t>
            </a:r>
            <a:r>
              <a:rPr lang="en-US" sz="1800" dirty="0" err="1" smtClean="0">
                <a:solidFill>
                  <a:schemeClr val="bg1"/>
                </a:solidFill>
              </a:rPr>
              <a:t>organisasi</a:t>
            </a:r>
            <a:endParaRPr lang="en-US" sz="1800" dirty="0" smtClean="0">
              <a:solidFill>
                <a:schemeClr val="bg1"/>
              </a:solidFill>
            </a:endParaRPr>
          </a:p>
          <a:p>
            <a:r>
              <a:rPr lang="en-US" sz="1800" dirty="0" err="1" smtClean="0">
                <a:solidFill>
                  <a:schemeClr val="bg1"/>
                </a:solidFill>
              </a:rPr>
              <a:t>Menjadi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sumber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kekuasaan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hanya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jika</a:t>
            </a:r>
            <a:r>
              <a:rPr lang="en-US" sz="1800" dirty="0" smtClean="0">
                <a:solidFill>
                  <a:schemeClr val="bg1"/>
                </a:solidFill>
              </a:rPr>
              <a:t> orang lain </a:t>
            </a:r>
            <a:r>
              <a:rPr lang="en-US" sz="1800" dirty="0" err="1" smtClean="0">
                <a:solidFill>
                  <a:schemeClr val="bg1"/>
                </a:solidFill>
              </a:rPr>
              <a:t>bergantung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kepada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agen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untuk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mendapatkan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nasehat</a:t>
            </a:r>
            <a:r>
              <a:rPr lang="en-US" sz="1800" dirty="0" smtClean="0">
                <a:solidFill>
                  <a:schemeClr val="bg1"/>
                </a:solidFill>
              </a:rPr>
              <a:t>.</a:t>
            </a:r>
          </a:p>
          <a:p>
            <a:r>
              <a:rPr lang="en-US" sz="1800" dirty="0" smtClean="0">
                <a:solidFill>
                  <a:schemeClr val="bg1"/>
                </a:solidFill>
              </a:rPr>
              <a:t>Perceived expertise &gt; real expertise</a:t>
            </a:r>
          </a:p>
          <a:p>
            <a:r>
              <a:rPr lang="en-US" sz="1800" dirty="0" smtClean="0">
                <a:solidFill>
                  <a:schemeClr val="bg1"/>
                </a:solidFill>
              </a:rPr>
              <a:t>Actual expertise </a:t>
            </a:r>
            <a:r>
              <a:rPr lang="en-US" sz="1800" dirty="0" err="1" smtClean="0">
                <a:solidFill>
                  <a:schemeClr val="bg1"/>
                </a:solidFill>
              </a:rPr>
              <a:t>dapat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dipertahankan</a:t>
            </a:r>
            <a:r>
              <a:rPr lang="en-US" sz="1800" dirty="0" smtClean="0">
                <a:solidFill>
                  <a:schemeClr val="bg1"/>
                </a:solidFill>
              </a:rPr>
              <a:t>, </a:t>
            </a:r>
            <a:r>
              <a:rPr lang="en-US" sz="1800" dirty="0" err="1" smtClean="0">
                <a:solidFill>
                  <a:schemeClr val="bg1"/>
                </a:solidFill>
              </a:rPr>
              <a:t>misal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dengan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membaca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jurnal</a:t>
            </a:r>
            <a:r>
              <a:rPr lang="en-US" sz="1800" dirty="0" smtClean="0">
                <a:solidFill>
                  <a:schemeClr val="bg1"/>
                </a:solidFill>
              </a:rPr>
              <a:t>, </a:t>
            </a:r>
            <a:r>
              <a:rPr lang="en-US" sz="1800" dirty="0" err="1" smtClean="0">
                <a:solidFill>
                  <a:schemeClr val="bg1"/>
                </a:solidFill>
              </a:rPr>
              <a:t>menghadiri</a:t>
            </a:r>
            <a:r>
              <a:rPr lang="en-US" sz="1800" dirty="0" smtClean="0">
                <a:solidFill>
                  <a:schemeClr val="bg1"/>
                </a:solidFill>
              </a:rPr>
              <a:t> workshop </a:t>
            </a:r>
            <a:r>
              <a:rPr lang="en-US" sz="1800" dirty="0" err="1" smtClean="0">
                <a:solidFill>
                  <a:schemeClr val="bg1"/>
                </a:solidFill>
              </a:rPr>
              <a:t>dan</a:t>
            </a:r>
            <a:r>
              <a:rPr lang="en-US" sz="1800" dirty="0" smtClean="0">
                <a:solidFill>
                  <a:schemeClr val="bg1"/>
                </a:solidFill>
              </a:rPr>
              <a:t> seminar, </a:t>
            </a:r>
            <a:r>
              <a:rPr lang="en-US" sz="1800" dirty="0" err="1" smtClean="0">
                <a:solidFill>
                  <a:schemeClr val="bg1"/>
                </a:solidFill>
              </a:rPr>
              <a:t>buktinya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tampak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dari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kelulusan</a:t>
            </a:r>
            <a:r>
              <a:rPr lang="en-US" sz="1800" dirty="0" smtClean="0">
                <a:solidFill>
                  <a:schemeClr val="bg1"/>
                </a:solidFill>
              </a:rPr>
              <a:t>, </a:t>
            </a:r>
            <a:r>
              <a:rPr lang="en-US" sz="1800" dirty="0" err="1" smtClean="0">
                <a:solidFill>
                  <a:schemeClr val="bg1"/>
                </a:solidFill>
              </a:rPr>
              <a:t>llisensi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dan</a:t>
            </a:r>
            <a:r>
              <a:rPr lang="en-US" sz="1800" dirty="0" smtClean="0">
                <a:solidFill>
                  <a:schemeClr val="bg1"/>
                </a:solidFill>
              </a:rPr>
              <a:t> awards. </a:t>
            </a:r>
            <a:r>
              <a:rPr lang="en-US" sz="1800" dirty="0" err="1" smtClean="0">
                <a:solidFill>
                  <a:schemeClr val="bg1"/>
                </a:solidFill>
              </a:rPr>
              <a:t>Namun</a:t>
            </a:r>
            <a:r>
              <a:rPr lang="en-US" sz="1800" dirty="0" smtClean="0">
                <a:solidFill>
                  <a:schemeClr val="bg1"/>
                </a:solidFill>
              </a:rPr>
              <a:t>, </a:t>
            </a:r>
            <a:r>
              <a:rPr lang="en-US" sz="1800" dirty="0" err="1" smtClean="0">
                <a:solidFill>
                  <a:schemeClr val="bg1"/>
                </a:solidFill>
              </a:rPr>
              <a:t>cara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untuk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meyakinkan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bahwa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benar-benar</a:t>
            </a:r>
            <a:r>
              <a:rPr lang="en-US" sz="1800" dirty="0" smtClean="0">
                <a:solidFill>
                  <a:schemeClr val="bg1"/>
                </a:solidFill>
              </a:rPr>
              <a:t> expert </a:t>
            </a:r>
            <a:r>
              <a:rPr lang="en-US" sz="1800" dirty="0" err="1" smtClean="0">
                <a:solidFill>
                  <a:schemeClr val="bg1"/>
                </a:solidFill>
              </a:rPr>
              <a:t>adalah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dengan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dapat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menyelesaikan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persoalan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penting</a:t>
            </a:r>
            <a:r>
              <a:rPr lang="en-US" sz="1800" dirty="0" smtClean="0">
                <a:solidFill>
                  <a:schemeClr val="bg1"/>
                </a:solidFill>
              </a:rPr>
              <a:t>, </a:t>
            </a:r>
            <a:r>
              <a:rPr lang="en-US" sz="1800" dirty="0" err="1" smtClean="0">
                <a:solidFill>
                  <a:schemeClr val="bg1"/>
                </a:solidFill>
              </a:rPr>
              <a:t>membuat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keputusan</a:t>
            </a:r>
            <a:r>
              <a:rPr lang="en-US" sz="1800" dirty="0" smtClean="0">
                <a:solidFill>
                  <a:schemeClr val="bg1"/>
                </a:solidFill>
              </a:rPr>
              <a:t> yang </a:t>
            </a:r>
            <a:r>
              <a:rPr lang="en-US" sz="1800" dirty="0" err="1" smtClean="0">
                <a:solidFill>
                  <a:schemeClr val="bg1"/>
                </a:solidFill>
              </a:rPr>
              <a:t>baik</a:t>
            </a:r>
            <a:r>
              <a:rPr lang="en-US" sz="1800" dirty="0" smtClean="0">
                <a:solidFill>
                  <a:schemeClr val="bg1"/>
                </a:solidFill>
              </a:rPr>
              <a:t>, mampu </a:t>
            </a:r>
            <a:r>
              <a:rPr lang="en-US" sz="1800" dirty="0" err="1" smtClean="0">
                <a:solidFill>
                  <a:schemeClr val="bg1"/>
                </a:solidFill>
              </a:rPr>
              <a:t>memberikan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nasehat</a:t>
            </a:r>
            <a:r>
              <a:rPr lang="en-US" sz="1800" dirty="0" smtClean="0">
                <a:solidFill>
                  <a:schemeClr val="bg1"/>
                </a:solidFill>
              </a:rPr>
              <a:t> yang </a:t>
            </a:r>
            <a:r>
              <a:rPr lang="en-US" sz="1800" dirty="0" err="1" smtClean="0">
                <a:solidFill>
                  <a:schemeClr val="bg1"/>
                </a:solidFill>
              </a:rPr>
              <a:t>baik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dan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sukses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dalam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mencapai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tantangan</a:t>
            </a:r>
            <a:r>
              <a:rPr lang="en-US" sz="1800" dirty="0" smtClean="0">
                <a:solidFill>
                  <a:schemeClr val="bg1"/>
                </a:solidFill>
              </a:rPr>
              <a:t>.</a:t>
            </a:r>
          </a:p>
          <a:p>
            <a:r>
              <a:rPr lang="en-US" sz="1800" dirty="0" err="1" smtClean="0">
                <a:solidFill>
                  <a:schemeClr val="bg1"/>
                </a:solidFill>
              </a:rPr>
              <a:t>Keberhasilan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pengaruh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tergantung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pada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kredibilitas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pemimpin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dan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kemampuan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b="1" dirty="0" err="1" smtClean="0">
                <a:solidFill>
                  <a:srgbClr val="FF0000"/>
                </a:solidFill>
              </a:rPr>
              <a:t>komunikasi</a:t>
            </a:r>
            <a:r>
              <a:rPr lang="en-US" sz="1800" b="1" dirty="0" smtClean="0">
                <a:solidFill>
                  <a:srgbClr val="FF0000"/>
                </a:solidFill>
              </a:rPr>
              <a:t> </a:t>
            </a:r>
            <a:r>
              <a:rPr lang="en-US" sz="1800" b="1" dirty="0" err="1" smtClean="0">
                <a:solidFill>
                  <a:srgbClr val="FF0000"/>
                </a:solidFill>
              </a:rPr>
              <a:t>persuasif</a:t>
            </a:r>
            <a:r>
              <a:rPr lang="en-US" sz="1800" b="1" dirty="0" smtClean="0">
                <a:solidFill>
                  <a:srgbClr val="FF0000"/>
                </a:solidFill>
              </a:rPr>
              <a:t> </a:t>
            </a:r>
            <a:endParaRPr lang="en-US" sz="1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3526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6253019"/>
              </p:ext>
            </p:extLst>
          </p:nvPr>
        </p:nvGraphicFramePr>
        <p:xfrm>
          <a:off x="838200" y="1825625"/>
          <a:ext cx="10515600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15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Cara </a:t>
                      </a:r>
                      <a:r>
                        <a:rPr lang="en-US" dirty="0" err="1" smtClean="0"/>
                        <a:t>menggunakan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mempertahankan</a:t>
                      </a:r>
                      <a:r>
                        <a:rPr lang="en-US" dirty="0" smtClean="0"/>
                        <a:t> </a:t>
                      </a:r>
                      <a:r>
                        <a:rPr lang="en-US" i="1" dirty="0" smtClean="0"/>
                        <a:t>Expert Power</a:t>
                      </a:r>
                      <a:endParaRPr lang="en-US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/>
                        <a:t>Jelaskan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alasan-alasan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ketika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melakukan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permintaan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atau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pemberian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usulan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jelaskan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mengapa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hal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tersebut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penting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/>
                        <a:t>Berikan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bukti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bahwa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usulan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berhasil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/>
                        <a:t>Jangan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kasar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jangan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menunjukkan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ketidakpedulian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atau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menyatakan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sesuatu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tidak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konsisten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/>
                        <a:t>Jangan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menipu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berlebihan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atau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membalikkan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fakta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/>
                        <a:t>Dengarkan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secara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serius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perihal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disampaikan</a:t>
                      </a:r>
                      <a:r>
                        <a:rPr lang="en-US" dirty="0" smtClean="0"/>
                        <a:t> target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/>
                        <a:t>Bertindak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secara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percaya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diri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tegas</a:t>
                      </a:r>
                      <a:r>
                        <a:rPr lang="en-US" baseline="0" dirty="0" smtClean="0"/>
                        <a:t> di </a:t>
                      </a:r>
                      <a:r>
                        <a:rPr lang="en-US" baseline="0" dirty="0" err="1" smtClean="0"/>
                        <a:t>dalam</a:t>
                      </a:r>
                      <a:r>
                        <a:rPr lang="en-US" baseline="0" dirty="0" smtClean="0"/>
                        <a:t> masa </a:t>
                      </a:r>
                      <a:r>
                        <a:rPr lang="en-US" baseline="0" dirty="0" err="1" smtClean="0"/>
                        <a:t>krisis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21208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62843" y="519870"/>
            <a:ext cx="4521591" cy="802493"/>
          </a:xfrm>
          <a:solidFill>
            <a:schemeClr val="bg1"/>
          </a:solidFill>
        </p:spPr>
        <p:txBody>
          <a:bodyPr/>
          <a:lstStyle/>
          <a:p>
            <a:r>
              <a:rPr lang="en-US" i="1" dirty="0" smtClean="0"/>
              <a:t>Information Power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2511" y="1690688"/>
            <a:ext cx="7091289" cy="4351338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sz="2000" dirty="0" err="1" smtClean="0"/>
              <a:t>Tipe</a:t>
            </a:r>
            <a:r>
              <a:rPr lang="en-US" sz="2000" dirty="0" smtClean="0"/>
              <a:t> power </a:t>
            </a:r>
            <a:r>
              <a:rPr lang="en-US" sz="2000" dirty="0" err="1" smtClean="0"/>
              <a:t>ini</a:t>
            </a:r>
            <a:r>
              <a:rPr lang="en-US" sz="2000" dirty="0" smtClean="0"/>
              <a:t> </a:t>
            </a:r>
            <a:r>
              <a:rPr lang="en-US" sz="2000" dirty="0" err="1" smtClean="0"/>
              <a:t>meliputi</a:t>
            </a:r>
            <a:r>
              <a:rPr lang="en-US" sz="2000" dirty="0" smtClean="0"/>
              <a:t> </a:t>
            </a:r>
            <a:r>
              <a:rPr lang="en-US" sz="2000" dirty="0" err="1" smtClean="0"/>
              <a:t>akses</a:t>
            </a:r>
            <a:r>
              <a:rPr lang="en-US" sz="2000" dirty="0" smtClean="0"/>
              <a:t> </a:t>
            </a:r>
            <a:r>
              <a:rPr lang="en-US" sz="2000" dirty="0" err="1" smtClean="0"/>
              <a:t>informasi</a:t>
            </a:r>
            <a:r>
              <a:rPr lang="en-US" sz="2000" dirty="0" smtClean="0"/>
              <a:t> vital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kontrol</a:t>
            </a:r>
            <a:r>
              <a:rPr lang="en-US" sz="2000" dirty="0" smtClean="0"/>
              <a:t> </a:t>
            </a:r>
            <a:r>
              <a:rPr lang="en-US" sz="2000" dirty="0" err="1" smtClean="0"/>
              <a:t>terhadap</a:t>
            </a:r>
            <a:r>
              <a:rPr lang="en-US" sz="2000" dirty="0" smtClean="0"/>
              <a:t> </a:t>
            </a:r>
            <a:r>
              <a:rPr lang="en-US" sz="2000" dirty="0" err="1" smtClean="0"/>
              <a:t>penyampaiannya</a:t>
            </a:r>
            <a:r>
              <a:rPr lang="en-US" sz="2000" dirty="0" smtClean="0"/>
              <a:t> </a:t>
            </a:r>
            <a:r>
              <a:rPr lang="en-US" sz="2000" dirty="0" err="1" smtClean="0"/>
              <a:t>terhadap</a:t>
            </a:r>
            <a:r>
              <a:rPr lang="en-US" sz="2000" dirty="0" smtClean="0"/>
              <a:t> orang lain. </a:t>
            </a:r>
          </a:p>
          <a:p>
            <a:r>
              <a:rPr lang="en-US" sz="2000" dirty="0" err="1" smtClean="0"/>
              <a:t>Jika</a:t>
            </a:r>
            <a:r>
              <a:rPr lang="en-US" sz="2000" dirty="0" smtClean="0"/>
              <a:t> </a:t>
            </a:r>
            <a:r>
              <a:rPr lang="en-US" sz="2000" dirty="0" err="1" smtClean="0"/>
              <a:t>pemimpin</a:t>
            </a:r>
            <a:r>
              <a:rPr lang="en-US" sz="2000" dirty="0" smtClean="0"/>
              <a:t>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</a:t>
            </a:r>
            <a:r>
              <a:rPr lang="en-US" sz="2000" dirty="0" err="1" smtClean="0"/>
              <a:t>satu-satunya</a:t>
            </a:r>
            <a:r>
              <a:rPr lang="en-US" sz="2000" dirty="0" smtClean="0"/>
              <a:t> orang yang </a:t>
            </a:r>
            <a:r>
              <a:rPr lang="en-US" sz="2000" dirty="0" err="1" smtClean="0"/>
              <a:t>mengetahui</a:t>
            </a:r>
            <a:r>
              <a:rPr lang="en-US" sz="2000" dirty="0" smtClean="0"/>
              <a:t> “</a:t>
            </a:r>
            <a:r>
              <a:rPr lang="en-US" sz="2000" dirty="0" err="1" smtClean="0"/>
              <a:t>apa</a:t>
            </a:r>
            <a:r>
              <a:rPr lang="en-US" sz="2000" dirty="0" smtClean="0"/>
              <a:t> yang </a:t>
            </a:r>
            <a:r>
              <a:rPr lang="en-US" sz="2000" dirty="0" err="1" smtClean="0"/>
              <a:t>terjadi</a:t>
            </a:r>
            <a:r>
              <a:rPr lang="en-US" sz="2000" dirty="0" smtClean="0"/>
              <a:t>”, </a:t>
            </a:r>
            <a:r>
              <a:rPr lang="en-US" sz="2000" dirty="0" err="1" smtClean="0"/>
              <a:t>bawahan</a:t>
            </a:r>
            <a:r>
              <a:rPr lang="en-US" sz="2000" dirty="0" smtClean="0"/>
              <a:t> </a:t>
            </a:r>
            <a:r>
              <a:rPr lang="en-US" sz="2000" dirty="0" err="1" smtClean="0"/>
              <a:t>akan</a:t>
            </a:r>
            <a:r>
              <a:rPr lang="en-US" sz="2000" dirty="0" smtClean="0"/>
              <a:t> </a:t>
            </a:r>
            <a:r>
              <a:rPr lang="en-US" sz="2000" dirty="0" err="1" smtClean="0"/>
              <a:t>kurang</a:t>
            </a:r>
            <a:r>
              <a:rPr lang="en-US" sz="2000" dirty="0" smtClean="0"/>
              <a:t> mampu </a:t>
            </a:r>
            <a:r>
              <a:rPr lang="en-US" sz="2000" dirty="0" err="1" smtClean="0"/>
              <a:t>berselisih</a:t>
            </a:r>
            <a:r>
              <a:rPr lang="en-US" sz="2000" dirty="0" smtClean="0"/>
              <a:t> </a:t>
            </a:r>
            <a:r>
              <a:rPr lang="en-US" sz="2000" dirty="0" err="1" smtClean="0"/>
              <a:t>terhadap</a:t>
            </a:r>
            <a:r>
              <a:rPr lang="en-US" sz="2000" dirty="0" smtClean="0"/>
              <a:t> </a:t>
            </a:r>
            <a:r>
              <a:rPr lang="en-US" sz="2000" dirty="0" err="1" smtClean="0"/>
              <a:t>pendapat</a:t>
            </a:r>
            <a:r>
              <a:rPr lang="en-US" sz="2000" dirty="0" smtClean="0"/>
              <a:t> </a:t>
            </a:r>
            <a:r>
              <a:rPr lang="en-US" sz="2000" dirty="0" err="1" smtClean="0"/>
              <a:t>pemimpin</a:t>
            </a:r>
            <a:r>
              <a:rPr lang="en-US" sz="2000" dirty="0" smtClean="0"/>
              <a:t>. </a:t>
            </a:r>
          </a:p>
          <a:p>
            <a:r>
              <a:rPr lang="en-US" sz="2000" dirty="0" err="1" smtClean="0"/>
              <a:t>Beberapa</a:t>
            </a:r>
            <a:r>
              <a:rPr lang="en-US" sz="2000" dirty="0" smtClean="0"/>
              <a:t> </a:t>
            </a:r>
            <a:r>
              <a:rPr lang="en-US" sz="2000" dirty="0" err="1" smtClean="0"/>
              <a:t>bawahan</a:t>
            </a:r>
            <a:r>
              <a:rPr lang="en-US" sz="2000" dirty="0" smtClean="0"/>
              <a:t> </a:t>
            </a:r>
            <a:r>
              <a:rPr lang="en-US" sz="2000" dirty="0" err="1" smtClean="0"/>
              <a:t>aktif</a:t>
            </a:r>
            <a:r>
              <a:rPr lang="en-US" sz="2000" dirty="0" smtClean="0"/>
              <a:t> </a:t>
            </a:r>
            <a:r>
              <a:rPr lang="en-US" sz="2000" dirty="0" err="1" smtClean="0"/>
              <a:t>menggunakan</a:t>
            </a:r>
            <a:r>
              <a:rPr lang="en-US" sz="2000" dirty="0" smtClean="0"/>
              <a:t> </a:t>
            </a:r>
            <a:r>
              <a:rPr lang="en-US" sz="2000" dirty="0" err="1" smtClean="0"/>
              <a:t>tipe</a:t>
            </a:r>
            <a:r>
              <a:rPr lang="en-US" sz="2000" dirty="0" smtClean="0"/>
              <a:t> </a:t>
            </a:r>
            <a:r>
              <a:rPr lang="en-US" sz="2000" dirty="0" err="1" smtClean="0"/>
              <a:t>pengaruh</a:t>
            </a:r>
            <a:r>
              <a:rPr lang="en-US" sz="2000" dirty="0" smtClean="0"/>
              <a:t> </a:t>
            </a:r>
            <a:r>
              <a:rPr lang="en-US" sz="2000" dirty="0" err="1" smtClean="0"/>
              <a:t>ini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cara</a:t>
            </a:r>
            <a:r>
              <a:rPr lang="en-US" sz="2000" dirty="0" smtClean="0"/>
              <a:t> </a:t>
            </a:r>
            <a:r>
              <a:rPr lang="en-US" sz="2000" dirty="0" err="1" smtClean="0"/>
              <a:t>lebih</a:t>
            </a:r>
            <a:r>
              <a:rPr lang="en-US" sz="2000" dirty="0" smtClean="0"/>
              <a:t> </a:t>
            </a:r>
            <a:r>
              <a:rPr lang="en-US" sz="2000" dirty="0" err="1" smtClean="0"/>
              <a:t>bertanggung</a:t>
            </a:r>
            <a:r>
              <a:rPr lang="en-US" sz="2000" dirty="0" smtClean="0"/>
              <a:t> </a:t>
            </a:r>
            <a:r>
              <a:rPr lang="en-US" sz="2000" dirty="0" err="1" smtClean="0"/>
              <a:t>jawab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mengumpulkan</a:t>
            </a:r>
            <a:r>
              <a:rPr lang="en-US" sz="2000" dirty="0" smtClean="0"/>
              <a:t>, </a:t>
            </a:r>
            <a:r>
              <a:rPr lang="en-US" sz="2000" dirty="0" err="1" smtClean="0"/>
              <a:t>menceritakan</a:t>
            </a:r>
            <a:r>
              <a:rPr lang="en-US" sz="2000" dirty="0" smtClean="0"/>
              <a:t>, </a:t>
            </a:r>
            <a:r>
              <a:rPr lang="en-US" sz="2000" dirty="0" err="1" smtClean="0"/>
              <a:t>menganalisa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melaporkan</a:t>
            </a:r>
            <a:r>
              <a:rPr lang="en-US" sz="2000" dirty="0" smtClean="0"/>
              <a:t> </a:t>
            </a:r>
            <a:r>
              <a:rPr lang="en-US" sz="2000" dirty="0" err="1" smtClean="0"/>
              <a:t>informasi</a:t>
            </a:r>
            <a:r>
              <a:rPr lang="en-US" sz="2000" dirty="0" smtClean="0"/>
              <a:t> </a:t>
            </a:r>
            <a:r>
              <a:rPr lang="en-US" sz="2000" dirty="0" err="1" smtClean="0"/>
              <a:t>operasional</a:t>
            </a:r>
            <a:r>
              <a:rPr lang="en-US" sz="2000" dirty="0" smtClean="0"/>
              <a:t>. </a:t>
            </a:r>
            <a:r>
              <a:rPr lang="en-US" sz="2000" dirty="0" err="1" smtClean="0"/>
              <a:t>Jika</a:t>
            </a:r>
            <a:r>
              <a:rPr lang="en-US" sz="2000" dirty="0" smtClean="0"/>
              <a:t> </a:t>
            </a:r>
            <a:r>
              <a:rPr lang="en-US" sz="2000" dirty="0" err="1" smtClean="0"/>
              <a:t>atasan</a:t>
            </a:r>
            <a:r>
              <a:rPr lang="en-US" sz="2000" dirty="0" smtClean="0"/>
              <a:t> </a:t>
            </a:r>
            <a:r>
              <a:rPr lang="en-US" sz="2000" dirty="0" err="1" smtClean="0"/>
              <a:t>tergantung</a:t>
            </a:r>
            <a:r>
              <a:rPr lang="en-US" sz="2000" dirty="0" smtClean="0"/>
              <a:t> </a:t>
            </a:r>
            <a:r>
              <a:rPr lang="en-US" sz="2000" dirty="0" err="1" smtClean="0"/>
              <a:t>kepada</a:t>
            </a:r>
            <a:r>
              <a:rPr lang="en-US" sz="2000" dirty="0" smtClean="0"/>
              <a:t> </a:t>
            </a:r>
            <a:r>
              <a:rPr lang="en-US" sz="2000" dirty="0" err="1" smtClean="0"/>
              <a:t>bawahan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menginterpretasi</a:t>
            </a:r>
            <a:r>
              <a:rPr lang="en-US" sz="2000" dirty="0" smtClean="0"/>
              <a:t> </a:t>
            </a:r>
            <a:r>
              <a:rPr lang="en-US" sz="2000" dirty="0" err="1" smtClean="0"/>
              <a:t>analisis</a:t>
            </a:r>
            <a:r>
              <a:rPr lang="en-US" sz="2000" dirty="0" smtClean="0"/>
              <a:t> </a:t>
            </a:r>
            <a:r>
              <a:rPr lang="en-US" sz="2000" dirty="0" err="1" smtClean="0"/>
              <a:t>kompleks</a:t>
            </a:r>
            <a:r>
              <a:rPr lang="en-US" sz="2000" dirty="0" smtClean="0"/>
              <a:t> </a:t>
            </a:r>
            <a:r>
              <a:rPr lang="en-US" sz="2000" dirty="0" err="1" smtClean="0"/>
              <a:t>terhadap</a:t>
            </a:r>
            <a:r>
              <a:rPr lang="en-US" sz="2000" dirty="0" smtClean="0"/>
              <a:t> </a:t>
            </a:r>
            <a:r>
              <a:rPr lang="en-US" sz="2000" dirty="0" err="1" smtClean="0"/>
              <a:t>informasi</a:t>
            </a:r>
            <a:r>
              <a:rPr lang="en-US" sz="2000" dirty="0" smtClean="0"/>
              <a:t> </a:t>
            </a:r>
            <a:r>
              <a:rPr lang="en-US" sz="2000" dirty="0" err="1" smtClean="0"/>
              <a:t>operasional</a:t>
            </a:r>
            <a:r>
              <a:rPr lang="en-US" sz="2000" dirty="0" smtClean="0"/>
              <a:t>, </a:t>
            </a:r>
            <a:r>
              <a:rPr lang="en-US" sz="2000" dirty="0" err="1" smtClean="0"/>
              <a:t>bawahan</a:t>
            </a:r>
            <a:r>
              <a:rPr lang="en-US" sz="2000" dirty="0" smtClean="0"/>
              <a:t> </a:t>
            </a:r>
            <a:r>
              <a:rPr lang="en-US" sz="2000" dirty="0" err="1" smtClean="0"/>
              <a:t>akan</a:t>
            </a:r>
            <a:r>
              <a:rPr lang="en-US" sz="2000" dirty="0" smtClean="0"/>
              <a:t> </a:t>
            </a:r>
            <a:r>
              <a:rPr lang="en-US" sz="2000" dirty="0" err="1" smtClean="0"/>
              <a:t>dilibatkan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berpartisipasi</a:t>
            </a:r>
            <a:r>
              <a:rPr lang="en-US" sz="2000" dirty="0" smtClean="0"/>
              <a:t> </a:t>
            </a:r>
            <a:r>
              <a:rPr lang="en-US" sz="2000" dirty="0" err="1" smtClean="0"/>
              <a:t>secara</a:t>
            </a:r>
            <a:r>
              <a:rPr lang="en-US" sz="2000" dirty="0" smtClean="0"/>
              <a:t> </a:t>
            </a:r>
            <a:r>
              <a:rPr lang="en-US" sz="2000" dirty="0" err="1" smtClean="0"/>
              <a:t>langsung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membuat</a:t>
            </a:r>
            <a:r>
              <a:rPr lang="en-US" sz="2000" dirty="0" smtClean="0"/>
              <a:t> </a:t>
            </a:r>
            <a:r>
              <a:rPr lang="en-US" sz="2000" dirty="0" err="1" smtClean="0"/>
              <a:t>keputusan</a:t>
            </a:r>
            <a:r>
              <a:rPr lang="en-US" sz="2000" dirty="0" smtClean="0"/>
              <a:t> </a:t>
            </a:r>
            <a:r>
              <a:rPr lang="en-US" sz="2000" dirty="0" err="1" smtClean="0"/>
              <a:t>berdasarkan</a:t>
            </a:r>
            <a:r>
              <a:rPr lang="en-US" sz="2000" dirty="0" smtClean="0"/>
              <a:t> </a:t>
            </a:r>
            <a:r>
              <a:rPr lang="en-US" sz="2000" dirty="0" err="1" smtClean="0"/>
              <a:t>analisanya</a:t>
            </a:r>
            <a:r>
              <a:rPr lang="en-US" sz="2000" dirty="0" smtClean="0"/>
              <a:t>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66347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382602A-57B1-410E-B5D1-B0535D986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AF3DC-556C-4425-B7BE-71F46A88095B}" type="slidenum">
              <a:rPr lang="en-US" smtClean="0"/>
              <a:t>2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ABA6E09F-C3C1-4C1B-8131-E123DA41E1C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39151" y="829688"/>
            <a:ext cx="11385550" cy="443198"/>
          </a:xfrm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lang="en-US" sz="3200" b="1" u="sng" dirty="0" err="1"/>
              <a:t>Konsep</a:t>
            </a:r>
            <a:r>
              <a:rPr lang="en-US" sz="3200" b="1" u="sng" dirty="0"/>
              <a:t> </a:t>
            </a:r>
            <a:r>
              <a:rPr lang="en-US" sz="3200" b="1" u="sng" dirty="0" err="1"/>
              <a:t>kekuasaan</a:t>
            </a:r>
            <a:r>
              <a:rPr lang="en-US" sz="3200" b="1" u="sng" dirty="0"/>
              <a:t> </a:t>
            </a:r>
            <a:r>
              <a:rPr lang="en-US" sz="3200" b="1" u="sng" dirty="0" err="1"/>
              <a:t>dan</a:t>
            </a:r>
            <a:r>
              <a:rPr lang="en-US" sz="3200" b="1" u="sng" dirty="0"/>
              <a:t> </a:t>
            </a:r>
            <a:r>
              <a:rPr lang="en-US" sz="3200" b="1" u="sng" dirty="0" err="1"/>
              <a:t>pengaruh</a:t>
            </a:r>
            <a:endParaRPr lang="en-US" sz="3000" b="1" u="sng" dirty="0"/>
          </a:p>
        </p:txBody>
      </p:sp>
      <p:sp>
        <p:nvSpPr>
          <p:cNvPr id="3" name="Oval 2">
            <a:extLst>
              <a:ext uri="{FF2B5EF4-FFF2-40B4-BE49-F238E27FC236}">
                <a16:creationId xmlns="" xmlns:a16="http://schemas.microsoft.com/office/drawing/2014/main" id="{9E085323-653D-46F8-8677-20D3F44F235C}"/>
              </a:ext>
            </a:extLst>
          </p:cNvPr>
          <p:cNvSpPr/>
          <p:nvPr/>
        </p:nvSpPr>
        <p:spPr>
          <a:xfrm>
            <a:off x="1672957" y="1942221"/>
            <a:ext cx="3543300" cy="3543300"/>
          </a:xfrm>
          <a:prstGeom prst="ellipse">
            <a:avLst/>
          </a:prstGeom>
          <a:pattFill prst="ltDnDiag">
            <a:fgClr>
              <a:schemeClr val="bg2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AGEN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="" xmlns:a16="http://schemas.microsoft.com/office/drawing/2014/main" id="{012184AA-95E7-4BD7-BDFA-05A2FC62FA71}"/>
              </a:ext>
            </a:extLst>
          </p:cNvPr>
          <p:cNvSpPr/>
          <p:nvPr/>
        </p:nvSpPr>
        <p:spPr>
          <a:xfrm>
            <a:off x="1872982" y="2135073"/>
            <a:ext cx="3143250" cy="31432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="" xmlns:a16="http://schemas.microsoft.com/office/drawing/2014/main" id="{9E085323-653D-46F8-8677-20D3F44F235C}"/>
              </a:ext>
            </a:extLst>
          </p:cNvPr>
          <p:cNvSpPr/>
          <p:nvPr/>
        </p:nvSpPr>
        <p:spPr>
          <a:xfrm>
            <a:off x="6761920" y="1942221"/>
            <a:ext cx="3543300" cy="3543300"/>
          </a:xfrm>
          <a:prstGeom prst="ellipse">
            <a:avLst/>
          </a:prstGeom>
          <a:pattFill prst="ltDnDiag">
            <a:fgClr>
              <a:schemeClr val="bg2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TARGET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="" xmlns:a16="http://schemas.microsoft.com/office/drawing/2014/main" id="{012184AA-95E7-4BD7-BDFA-05A2FC62FA71}"/>
              </a:ext>
            </a:extLst>
          </p:cNvPr>
          <p:cNvSpPr/>
          <p:nvPr/>
        </p:nvSpPr>
        <p:spPr>
          <a:xfrm>
            <a:off x="6961945" y="2143715"/>
            <a:ext cx="3143250" cy="31432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triped Right Arrow 3"/>
          <p:cNvSpPr/>
          <p:nvPr/>
        </p:nvSpPr>
        <p:spPr>
          <a:xfrm>
            <a:off x="5516929" y="3439551"/>
            <a:ext cx="829994" cy="548640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4692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52584"/>
            <a:ext cx="4282440" cy="704020"/>
          </a:xfrm>
        </p:spPr>
        <p:txBody>
          <a:bodyPr/>
          <a:lstStyle/>
          <a:p>
            <a:r>
              <a:rPr lang="en-US" i="1" dirty="0" smtClean="0"/>
              <a:t>Ecological power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7185" y="1496306"/>
            <a:ext cx="10515600" cy="3582131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/>
              <a:t>Kontrol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,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peluang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orang lain.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i="1" dirty="0" smtClean="0"/>
              <a:t>situational engineering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i="1" dirty="0" smtClean="0"/>
              <a:t>ecological control</a:t>
            </a:r>
          </a:p>
          <a:p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i="1" dirty="0" smtClean="0"/>
              <a:t>situational engineering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modifikasi</a:t>
            </a:r>
            <a:r>
              <a:rPr lang="en-US" dirty="0" smtClean="0"/>
              <a:t> </a:t>
            </a:r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en-US" dirty="0" err="1" smtClean="0"/>
              <a:t>bawahan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motivasi</a:t>
            </a:r>
            <a:r>
              <a:rPr lang="en-US" dirty="0" smtClean="0"/>
              <a:t> </a:t>
            </a:r>
            <a:r>
              <a:rPr lang="en-US" dirty="0" err="1" smtClean="0"/>
              <a:t>bawahan</a:t>
            </a:r>
            <a:r>
              <a:rPr lang="en-US" dirty="0" smtClean="0"/>
              <a:t>. </a:t>
            </a:r>
            <a:endParaRPr lang="en-US" i="1" dirty="0" smtClean="0"/>
          </a:p>
          <a:p>
            <a:r>
              <a:rPr lang="en-US" dirty="0" err="1" smtClean="0"/>
              <a:t>Bentuk</a:t>
            </a:r>
            <a:r>
              <a:rPr lang="en-US" dirty="0" smtClean="0"/>
              <a:t> lain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i="1" dirty="0" smtClean="0"/>
              <a:t>situational engineering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mengontrol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. </a:t>
            </a:r>
            <a:r>
              <a:rPr lang="en-US" dirty="0" err="1" smtClean="0"/>
              <a:t>contohnya</a:t>
            </a:r>
            <a:r>
              <a:rPr lang="en-US" dirty="0" smtClean="0"/>
              <a:t> : </a:t>
            </a:r>
            <a:r>
              <a:rPr lang="en-US" dirty="0" err="1" smtClean="0"/>
              <a:t>cahaya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sinyal</a:t>
            </a:r>
            <a:r>
              <a:rPr lang="en-US" dirty="0" smtClean="0"/>
              <a:t> </a:t>
            </a:r>
            <a:r>
              <a:rPr lang="en-US" dirty="0" err="1" smtClean="0"/>
              <a:t>suara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peralatan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operator </a:t>
            </a:r>
            <a:r>
              <a:rPr lang="en-US" dirty="0" err="1" smtClean="0"/>
              <a:t>untuk</a:t>
            </a:r>
            <a:r>
              <a:rPr lang="en-US" dirty="0"/>
              <a:t> </a:t>
            </a:r>
            <a:r>
              <a:rPr lang="en-US" dirty="0" err="1" smtClean="0"/>
              <a:t>pengingat</a:t>
            </a:r>
            <a:r>
              <a:rPr lang="en-US" dirty="0" smtClean="0"/>
              <a:t> di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maintanence</a:t>
            </a:r>
            <a:r>
              <a:rPr lang="en-US" dirty="0" smtClean="0"/>
              <a:t>/</a:t>
            </a:r>
            <a:r>
              <a:rPr lang="en-US" dirty="0" err="1" smtClean="0"/>
              <a:t>pemeliharaan</a:t>
            </a:r>
            <a:r>
              <a:rPr lang="en-US" dirty="0" smtClean="0"/>
              <a:t> yang </a:t>
            </a:r>
            <a:r>
              <a:rPr lang="en-US" dirty="0" err="1" smtClean="0"/>
              <a:t>diperlukan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memperingati</a:t>
            </a:r>
            <a:r>
              <a:rPr lang="en-US" dirty="0" smtClean="0"/>
              <a:t> operator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berhenti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kecelakaan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gangguan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terakhir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i="1" dirty="0" smtClean="0"/>
              <a:t>ecological power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i="1" dirty="0" smtClean="0"/>
              <a:t>cultural engineering</a:t>
            </a:r>
            <a:r>
              <a:rPr lang="en-US" dirty="0" smtClean="0"/>
              <a:t>.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yang </a:t>
            </a:r>
            <a:r>
              <a:rPr lang="en-US" dirty="0" err="1" smtClean="0"/>
              <a:t>mencakup</a:t>
            </a:r>
            <a:r>
              <a:rPr lang="en-US" dirty="0" smtClean="0"/>
              <a:t> </a:t>
            </a:r>
            <a:r>
              <a:rPr lang="en-US" dirty="0" err="1" smtClean="0"/>
              <a:t>norma</a:t>
            </a:r>
            <a:r>
              <a:rPr lang="en-US" dirty="0" smtClean="0"/>
              <a:t>,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keyakinan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.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yang </a:t>
            </a:r>
            <a:r>
              <a:rPr lang="en-US" dirty="0" err="1" smtClean="0"/>
              <a:t>kuat</a:t>
            </a:r>
            <a:r>
              <a:rPr lang="en-US" dirty="0" smtClean="0"/>
              <a:t>, </a:t>
            </a:r>
            <a:r>
              <a:rPr lang="en-US" dirty="0" err="1" smtClean="0"/>
              <a:t>pemimpin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(Schein, 1992).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64104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11983"/>
          </a:xfrm>
          <a:solidFill>
            <a:schemeClr val="bg2">
              <a:lumMod val="50000"/>
            </a:schemeClr>
          </a:solidFill>
        </p:spPr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Bagaimana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kekuasaan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diperoleh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hilang</a:t>
            </a:r>
            <a:r>
              <a:rPr lang="en-US" dirty="0" smtClean="0">
                <a:solidFill>
                  <a:schemeClr val="bg1"/>
                </a:solidFill>
              </a:rPr>
              <a:t>?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1. Social Exchange Theory</a:t>
            </a:r>
          </a:p>
          <a:p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pertukaran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kebaikan</a:t>
            </a:r>
            <a:r>
              <a:rPr lang="en-US" dirty="0" smtClean="0"/>
              <a:t>,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r>
              <a:rPr lang="en-US" dirty="0" smtClean="0"/>
              <a:t> material </a:t>
            </a:r>
            <a:r>
              <a:rPr lang="en-US" dirty="0" err="1" smtClean="0"/>
              <a:t>namun</a:t>
            </a:r>
            <a:r>
              <a:rPr lang="en-US" dirty="0" smtClean="0"/>
              <a:t> juga </a:t>
            </a:r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psikologis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penerimaan</a:t>
            </a:r>
            <a:r>
              <a:rPr lang="en-US" dirty="0" smtClean="0"/>
              <a:t>, rasa </a:t>
            </a:r>
            <a:r>
              <a:rPr lang="en-US" dirty="0" err="1" smtClean="0"/>
              <a:t>hormat</a:t>
            </a:r>
            <a:r>
              <a:rPr lang="en-US" dirty="0" smtClean="0"/>
              <a:t>,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afeksi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Social Exchange Theory, </a:t>
            </a:r>
            <a:r>
              <a:rPr lang="en-US" dirty="0" err="1" smtClean="0"/>
              <a:t>inovasi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diartikan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tanda</a:t>
            </a:r>
            <a:r>
              <a:rPr lang="en-US" dirty="0" smtClean="0"/>
              <a:t> </a:t>
            </a:r>
            <a:r>
              <a:rPr lang="en-US" dirty="0" err="1" smtClean="0"/>
              <a:t>pemimpin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berhadapan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permasalahan</a:t>
            </a:r>
            <a:r>
              <a:rPr lang="en-US" dirty="0" smtClean="0"/>
              <a:t> </a:t>
            </a:r>
            <a:r>
              <a:rPr lang="en-US" dirty="0" err="1" smtClean="0"/>
              <a:t>serius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kendala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dirty="0" err="1" smtClean="0">
                <a:sym typeface="Wingdings" panose="05000000000000000000" pitchFamily="2" charset="2"/>
              </a:rPr>
              <a:t>kekuasaan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diperoleh</a:t>
            </a:r>
            <a:endParaRPr lang="en-US" dirty="0"/>
          </a:p>
          <a:p>
            <a:r>
              <a:rPr lang="en-US" dirty="0" err="1" smtClean="0"/>
              <a:t>Pemimpin</a:t>
            </a:r>
            <a:r>
              <a:rPr lang="en-US" dirty="0" smtClean="0"/>
              <a:t> yang </a:t>
            </a:r>
            <a:r>
              <a:rPr lang="en-US" dirty="0" err="1" smtClean="0"/>
              <a:t>gagal</a:t>
            </a:r>
            <a:r>
              <a:rPr lang="en-US" dirty="0" smtClean="0"/>
              <a:t>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inisiatif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berhadapan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permasalahan</a:t>
            </a:r>
            <a:r>
              <a:rPr lang="en-US" dirty="0" smtClean="0"/>
              <a:t> </a:t>
            </a:r>
            <a:r>
              <a:rPr lang="en-US" dirty="0" err="1" smtClean="0"/>
              <a:t>serius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kehilangan</a:t>
            </a:r>
            <a:r>
              <a:rPr lang="en-US" dirty="0" smtClean="0"/>
              <a:t> </a:t>
            </a:r>
            <a:r>
              <a:rPr lang="en-US" dirty="0" err="1" smtClean="0"/>
              <a:t>keberhargaan</a:t>
            </a:r>
            <a:r>
              <a:rPr lang="en-US" dirty="0" smtClean="0"/>
              <a:t> (</a:t>
            </a:r>
            <a:r>
              <a:rPr lang="en-US" i="1" dirty="0" smtClean="0"/>
              <a:t>esteem</a:t>
            </a:r>
            <a:r>
              <a:rPr lang="en-US" dirty="0" smtClean="0"/>
              <a:t>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 smtClean="0"/>
              <a:t>. </a:t>
            </a:r>
          </a:p>
          <a:p>
            <a:r>
              <a:rPr lang="en-US" dirty="0" smtClean="0"/>
              <a:t>Social Exchange Theory </a:t>
            </a:r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expert power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otoritas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69597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369" y="833759"/>
            <a:ext cx="11465169" cy="54557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2. Strategic Contingencies Theory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sz="2500" dirty="0" err="1" smtClean="0"/>
              <a:t>Teori</a:t>
            </a:r>
            <a:r>
              <a:rPr lang="en-US" sz="2500" dirty="0" smtClean="0"/>
              <a:t> </a:t>
            </a:r>
            <a:r>
              <a:rPr lang="en-US" sz="2500" dirty="0" err="1" smtClean="0"/>
              <a:t>ini</a:t>
            </a:r>
            <a:r>
              <a:rPr lang="en-US" sz="2500" dirty="0" smtClean="0"/>
              <a:t> </a:t>
            </a:r>
            <a:r>
              <a:rPr lang="en-US" sz="2500" dirty="0" err="1" smtClean="0"/>
              <a:t>mengemukakan</a:t>
            </a:r>
            <a:r>
              <a:rPr lang="en-US" sz="2500" dirty="0" smtClean="0"/>
              <a:t> </a:t>
            </a:r>
            <a:r>
              <a:rPr lang="en-US" sz="2500" dirty="0" err="1" smtClean="0"/>
              <a:t>kekuasaan</a:t>
            </a:r>
            <a:r>
              <a:rPr lang="en-US" sz="2500" dirty="0" smtClean="0"/>
              <a:t> </a:t>
            </a:r>
            <a:r>
              <a:rPr lang="en-US" sz="2500" dirty="0" err="1" smtClean="0"/>
              <a:t>tergantung</a:t>
            </a:r>
            <a:r>
              <a:rPr lang="en-US" sz="2500" dirty="0" smtClean="0"/>
              <a:t> </a:t>
            </a:r>
            <a:r>
              <a:rPr lang="en-US" sz="2500" dirty="0" err="1" smtClean="0"/>
              <a:t>pada</a:t>
            </a:r>
            <a:r>
              <a:rPr lang="en-US" sz="2500" dirty="0" smtClean="0"/>
              <a:t> 3 </a:t>
            </a:r>
            <a:r>
              <a:rPr lang="en-US" sz="2500" dirty="0" err="1" smtClean="0"/>
              <a:t>faktor</a:t>
            </a:r>
            <a:r>
              <a:rPr lang="en-US" sz="2500" dirty="0" smtClean="0"/>
              <a:t>, </a:t>
            </a:r>
            <a:r>
              <a:rPr lang="en-US" sz="2500" dirty="0" err="1" smtClean="0"/>
              <a:t>yakni</a:t>
            </a:r>
            <a:r>
              <a:rPr lang="en-US" sz="2500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500" dirty="0" err="1" smtClean="0"/>
              <a:t>Kemampuan</a:t>
            </a:r>
            <a:r>
              <a:rPr lang="en-US" sz="2500" dirty="0" smtClean="0"/>
              <a:t> </a:t>
            </a:r>
            <a:r>
              <a:rPr lang="en-US" sz="2500" dirty="0" err="1" smtClean="0"/>
              <a:t>untuk</a:t>
            </a:r>
            <a:r>
              <a:rPr lang="en-US" sz="2500" dirty="0" smtClean="0"/>
              <a:t> </a:t>
            </a:r>
            <a:r>
              <a:rPr lang="en-US" sz="2500" dirty="0" err="1" smtClean="0"/>
              <a:t>menghadapi</a:t>
            </a:r>
            <a:r>
              <a:rPr lang="en-US" sz="2500" dirty="0" smtClean="0"/>
              <a:t> </a:t>
            </a:r>
            <a:r>
              <a:rPr lang="en-US" sz="2500" dirty="0" err="1" smtClean="0"/>
              <a:t>permasalahan</a:t>
            </a:r>
            <a:r>
              <a:rPr lang="en-US" sz="2500" dirty="0" smtClean="0"/>
              <a:t> </a:t>
            </a:r>
            <a:r>
              <a:rPr lang="en-US" sz="2500" dirty="0" err="1" smtClean="0"/>
              <a:t>penting</a:t>
            </a:r>
            <a:endParaRPr lang="en-US" sz="25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500" dirty="0" err="1" smtClean="0"/>
              <a:t>Sentralitas</a:t>
            </a:r>
            <a:r>
              <a:rPr lang="en-US" sz="2500" dirty="0" smtClean="0"/>
              <a:t> subunit </a:t>
            </a:r>
            <a:r>
              <a:rPr lang="en-US" sz="2500" dirty="0" err="1" smtClean="0"/>
              <a:t>dalam</a:t>
            </a:r>
            <a:r>
              <a:rPr lang="en-US" sz="2500" dirty="0" smtClean="0"/>
              <a:t> </a:t>
            </a:r>
            <a:r>
              <a:rPr lang="en-US" sz="2500" dirty="0" err="1" smtClean="0"/>
              <a:t>alur</a:t>
            </a:r>
            <a:r>
              <a:rPr lang="en-US" sz="2500" dirty="0" smtClean="0"/>
              <a:t> </a:t>
            </a:r>
            <a:r>
              <a:rPr lang="en-US" sz="2500" dirty="0" err="1" smtClean="0"/>
              <a:t>kerja</a:t>
            </a:r>
            <a:endParaRPr lang="en-US" sz="25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500" dirty="0" err="1" smtClean="0"/>
              <a:t>Sejauh</a:t>
            </a:r>
            <a:r>
              <a:rPr lang="en-US" sz="2500" dirty="0" smtClean="0"/>
              <a:t> mana </a:t>
            </a:r>
            <a:r>
              <a:rPr lang="en-US" sz="2500" dirty="0" err="1" smtClean="0"/>
              <a:t>keahlian</a:t>
            </a:r>
            <a:r>
              <a:rPr lang="en-US" sz="2500" dirty="0" smtClean="0"/>
              <a:t> subunit </a:t>
            </a:r>
            <a:r>
              <a:rPr lang="en-US" sz="2500" dirty="0" err="1" smtClean="0"/>
              <a:t>jika</a:t>
            </a:r>
            <a:r>
              <a:rPr lang="en-US" sz="2500" dirty="0" smtClean="0"/>
              <a:t> </a:t>
            </a:r>
            <a:r>
              <a:rPr lang="en-US" sz="2500" dirty="0" err="1" smtClean="0"/>
              <a:t>dibandingkan</a:t>
            </a:r>
            <a:r>
              <a:rPr lang="en-US" sz="2500" dirty="0" smtClean="0"/>
              <a:t> subunit yang lain.</a:t>
            </a:r>
          </a:p>
          <a:p>
            <a:pPr marL="0" indent="0">
              <a:buNone/>
            </a:pPr>
            <a:endParaRPr lang="en-US" sz="2500" dirty="0"/>
          </a:p>
          <a:p>
            <a:pPr marL="0" indent="0">
              <a:buNone/>
            </a:pPr>
            <a:r>
              <a:rPr lang="en-US" sz="2500" dirty="0" err="1" smtClean="0"/>
              <a:t>Seseorang</a:t>
            </a:r>
            <a:r>
              <a:rPr lang="en-US" sz="2500" dirty="0" smtClean="0"/>
              <a:t> yang </a:t>
            </a:r>
            <a:r>
              <a:rPr lang="en-US" sz="2500" dirty="0" err="1" smtClean="0"/>
              <a:t>memiliki</a:t>
            </a:r>
            <a:r>
              <a:rPr lang="en-US" sz="2500" dirty="0" smtClean="0"/>
              <a:t> </a:t>
            </a:r>
            <a:r>
              <a:rPr lang="en-US" sz="2500" dirty="0" err="1" smtClean="0"/>
              <a:t>keahlian</a:t>
            </a:r>
            <a:r>
              <a:rPr lang="en-US" sz="2500" dirty="0" smtClean="0"/>
              <a:t> yang </a:t>
            </a:r>
            <a:r>
              <a:rPr lang="en-US" sz="2500" dirty="0" err="1" smtClean="0"/>
              <a:t>unik</a:t>
            </a:r>
            <a:r>
              <a:rPr lang="en-US" sz="2500" dirty="0" smtClean="0"/>
              <a:t> </a:t>
            </a:r>
            <a:r>
              <a:rPr lang="en-US" sz="2500" dirty="0" err="1" smtClean="0"/>
              <a:t>dan</a:t>
            </a:r>
            <a:r>
              <a:rPr lang="en-US" sz="2500" dirty="0" smtClean="0"/>
              <a:t> </a:t>
            </a:r>
            <a:r>
              <a:rPr lang="en-US" sz="2500" dirty="0" err="1" smtClean="0"/>
              <a:t>tidak</a:t>
            </a:r>
            <a:r>
              <a:rPr lang="en-US" sz="2500" dirty="0" smtClean="0"/>
              <a:t> </a:t>
            </a:r>
            <a:r>
              <a:rPr lang="en-US" sz="2500" dirty="0" err="1" smtClean="0"/>
              <a:t>dapat</a:t>
            </a:r>
            <a:r>
              <a:rPr lang="en-US" sz="2500" dirty="0" smtClean="0"/>
              <a:t> </a:t>
            </a:r>
            <a:r>
              <a:rPr lang="en-US" sz="2500" dirty="0" err="1" smtClean="0"/>
              <a:t>digantikan</a:t>
            </a:r>
            <a:r>
              <a:rPr lang="en-US" sz="2500" dirty="0" smtClean="0"/>
              <a:t> </a:t>
            </a:r>
            <a:r>
              <a:rPr lang="en-US" sz="2500" dirty="0" err="1"/>
              <a:t>u</a:t>
            </a:r>
            <a:r>
              <a:rPr lang="en-US" sz="2500" dirty="0" err="1" smtClean="0"/>
              <a:t>ntuk</a:t>
            </a:r>
            <a:r>
              <a:rPr lang="en-US" sz="2500" dirty="0" smtClean="0"/>
              <a:t> </a:t>
            </a:r>
            <a:r>
              <a:rPr lang="en-US" sz="2500" dirty="0" err="1" smtClean="0"/>
              <a:t>menyelesaikan</a:t>
            </a:r>
            <a:r>
              <a:rPr lang="en-US" sz="2500" dirty="0" smtClean="0"/>
              <a:t> </a:t>
            </a:r>
            <a:r>
              <a:rPr lang="en-US" sz="2500" dirty="0" err="1" smtClean="0"/>
              <a:t>permasalahan</a:t>
            </a:r>
            <a:r>
              <a:rPr lang="en-US" sz="2500" dirty="0" smtClean="0"/>
              <a:t> </a:t>
            </a:r>
            <a:r>
              <a:rPr lang="en-US" sz="2500" dirty="0" err="1" smtClean="0"/>
              <a:t>kritis</a:t>
            </a:r>
            <a:r>
              <a:rPr lang="en-US" sz="2500" dirty="0" smtClean="0"/>
              <a:t>, </a:t>
            </a:r>
            <a:r>
              <a:rPr lang="en-US" sz="2500" dirty="0" err="1" smtClean="0"/>
              <a:t>maka</a:t>
            </a:r>
            <a:r>
              <a:rPr lang="en-US" sz="2500" dirty="0" smtClean="0"/>
              <a:t> </a:t>
            </a:r>
            <a:r>
              <a:rPr lang="en-US" sz="2500" dirty="0" err="1" smtClean="0"/>
              <a:t>semakin</a:t>
            </a:r>
            <a:r>
              <a:rPr lang="en-US" sz="2500" dirty="0" smtClean="0"/>
              <a:t> </a:t>
            </a:r>
            <a:r>
              <a:rPr lang="en-US" sz="2500" dirty="0" err="1" smtClean="0"/>
              <a:t>ia</a:t>
            </a:r>
            <a:r>
              <a:rPr lang="en-US" sz="2500" dirty="0" smtClean="0"/>
              <a:t> </a:t>
            </a:r>
            <a:r>
              <a:rPr lang="en-US" sz="2500" dirty="0" err="1" smtClean="0"/>
              <a:t>memiliki</a:t>
            </a:r>
            <a:r>
              <a:rPr lang="en-US" sz="2500" dirty="0" smtClean="0"/>
              <a:t> </a:t>
            </a:r>
            <a:r>
              <a:rPr lang="en-US" sz="2500" dirty="0" err="1" smtClean="0"/>
              <a:t>kekuasaan</a:t>
            </a:r>
            <a:r>
              <a:rPr lang="en-US" sz="2500" dirty="0" smtClean="0"/>
              <a:t>. </a:t>
            </a:r>
            <a:r>
              <a:rPr lang="en-US" sz="2500" i="1" dirty="0" smtClean="0"/>
              <a:t>Expert power </a:t>
            </a:r>
            <a:r>
              <a:rPr lang="en-US" sz="2500" dirty="0" err="1" smtClean="0"/>
              <a:t>akan</a:t>
            </a:r>
            <a:r>
              <a:rPr lang="en-US" sz="2500" dirty="0" smtClean="0"/>
              <a:t> </a:t>
            </a:r>
            <a:r>
              <a:rPr lang="en-US" sz="2500" dirty="0" err="1" smtClean="0"/>
              <a:t>semakin</a:t>
            </a:r>
            <a:r>
              <a:rPr lang="en-US" sz="2500" dirty="0" smtClean="0"/>
              <a:t> </a:t>
            </a:r>
            <a:r>
              <a:rPr lang="en-US" sz="2500" dirty="0" err="1" smtClean="0"/>
              <a:t>meningkatkan</a:t>
            </a:r>
            <a:r>
              <a:rPr lang="en-US" sz="2500" dirty="0" smtClean="0"/>
              <a:t> </a:t>
            </a:r>
            <a:r>
              <a:rPr lang="en-US" sz="2500" dirty="0" err="1" smtClean="0"/>
              <a:t>jika</a:t>
            </a:r>
            <a:r>
              <a:rPr lang="en-US" sz="2500" dirty="0" smtClean="0"/>
              <a:t> </a:t>
            </a:r>
            <a:r>
              <a:rPr lang="en-US" sz="2500" dirty="0" err="1" smtClean="0"/>
              <a:t>adanya</a:t>
            </a:r>
            <a:r>
              <a:rPr lang="en-US" sz="2500" dirty="0" smtClean="0"/>
              <a:t> </a:t>
            </a:r>
            <a:r>
              <a:rPr lang="en-US" sz="2500" dirty="0" err="1" smtClean="0"/>
              <a:t>legitimasi</a:t>
            </a:r>
            <a:r>
              <a:rPr lang="en-US" sz="2500" dirty="0" smtClean="0"/>
              <a:t>. </a:t>
            </a:r>
          </a:p>
          <a:p>
            <a:pPr marL="0" indent="0">
              <a:buNone/>
            </a:pP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13583645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20000"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2031" y="322922"/>
            <a:ext cx="7019778" cy="1325563"/>
          </a:xfrm>
          <a:solidFill>
            <a:srgbClr val="EAEAE7"/>
          </a:solidFill>
        </p:spPr>
        <p:txBody>
          <a:bodyPr>
            <a:normAutofit/>
          </a:bodyPr>
          <a:lstStyle/>
          <a:p>
            <a:r>
              <a:rPr lang="en-US" sz="3500" b="1" u="sng" dirty="0" err="1" smtClean="0"/>
              <a:t>Konsekuensi</a:t>
            </a:r>
            <a:r>
              <a:rPr lang="en-US" sz="3500" b="1" u="sng" dirty="0" smtClean="0"/>
              <a:t> </a:t>
            </a:r>
            <a:r>
              <a:rPr lang="en-US" sz="3500" b="1" u="sng" dirty="0" err="1" smtClean="0"/>
              <a:t>posisi</a:t>
            </a:r>
            <a:r>
              <a:rPr lang="en-US" sz="3500" b="1" u="sng" dirty="0" smtClean="0"/>
              <a:t> &amp; personal power</a:t>
            </a:r>
            <a:endParaRPr lang="en-US" sz="35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031" y="1881895"/>
            <a:ext cx="7019778" cy="4743988"/>
          </a:xfrm>
          <a:solidFill>
            <a:srgbClr val="EAEAE7"/>
          </a:solidFill>
        </p:spPr>
        <p:txBody>
          <a:bodyPr>
            <a:noAutofit/>
          </a:bodyPr>
          <a:lstStyle/>
          <a:p>
            <a:r>
              <a:rPr lang="en-US" sz="2300" i="1" dirty="0" smtClean="0"/>
              <a:t>Expert</a:t>
            </a:r>
            <a:r>
              <a:rPr lang="en-US" sz="2300" dirty="0" smtClean="0"/>
              <a:t> </a:t>
            </a:r>
            <a:r>
              <a:rPr lang="en-US" sz="2300" dirty="0" err="1" smtClean="0"/>
              <a:t>dan</a:t>
            </a:r>
            <a:r>
              <a:rPr lang="en-US" sz="2300" dirty="0" smtClean="0"/>
              <a:t> </a:t>
            </a:r>
            <a:r>
              <a:rPr lang="en-US" sz="2300" i="1" dirty="0" smtClean="0"/>
              <a:t>referent power </a:t>
            </a:r>
            <a:r>
              <a:rPr lang="en-US" sz="2300" dirty="0" err="1" smtClean="0"/>
              <a:t>berkorelasi</a:t>
            </a:r>
            <a:r>
              <a:rPr lang="en-US" sz="2300" dirty="0" smtClean="0"/>
              <a:t> </a:t>
            </a:r>
            <a:r>
              <a:rPr lang="en-US" sz="2300" dirty="0" err="1" smtClean="0"/>
              <a:t>positif</a:t>
            </a:r>
            <a:r>
              <a:rPr lang="en-US" sz="2300" dirty="0" smtClean="0"/>
              <a:t> </a:t>
            </a:r>
            <a:r>
              <a:rPr lang="en-US" sz="2300" dirty="0" err="1" smtClean="0"/>
              <a:t>terhadap</a:t>
            </a:r>
            <a:r>
              <a:rPr lang="en-US" sz="2300" dirty="0" smtClean="0"/>
              <a:t> </a:t>
            </a:r>
            <a:r>
              <a:rPr lang="en-US" sz="2300" dirty="0" err="1" smtClean="0"/>
              <a:t>kepuasan</a:t>
            </a:r>
            <a:r>
              <a:rPr lang="en-US" sz="2300" dirty="0" smtClean="0"/>
              <a:t> </a:t>
            </a:r>
            <a:r>
              <a:rPr lang="en-US" sz="2300" dirty="0" err="1" smtClean="0"/>
              <a:t>dan</a:t>
            </a:r>
            <a:r>
              <a:rPr lang="en-US" sz="2300" dirty="0" smtClean="0"/>
              <a:t> </a:t>
            </a:r>
            <a:r>
              <a:rPr lang="en-US" sz="2300" dirty="0" err="1" smtClean="0"/>
              <a:t>performa</a:t>
            </a:r>
            <a:r>
              <a:rPr lang="en-US" sz="2300" dirty="0" smtClean="0"/>
              <a:t> </a:t>
            </a:r>
            <a:r>
              <a:rPr lang="en-US" sz="2300" dirty="0" err="1" smtClean="0"/>
              <a:t>bawahan</a:t>
            </a:r>
            <a:endParaRPr lang="en-US" sz="2300" dirty="0" smtClean="0"/>
          </a:p>
          <a:p>
            <a:r>
              <a:rPr lang="en-US" sz="2300" i="1" dirty="0" err="1" smtClean="0"/>
              <a:t>Legitimasi</a:t>
            </a:r>
            <a:r>
              <a:rPr lang="en-US" sz="2300" i="1" dirty="0" smtClean="0"/>
              <a:t>, reward </a:t>
            </a:r>
            <a:r>
              <a:rPr lang="en-US" sz="2300" dirty="0" err="1" smtClean="0"/>
              <a:t>dan</a:t>
            </a:r>
            <a:r>
              <a:rPr lang="en-US" sz="2300" dirty="0" smtClean="0"/>
              <a:t> </a:t>
            </a:r>
            <a:r>
              <a:rPr lang="en-US" sz="2300" i="1" dirty="0" smtClean="0"/>
              <a:t>coercive power </a:t>
            </a:r>
            <a:r>
              <a:rPr lang="en-US" sz="2300" dirty="0" err="1" smtClean="0"/>
              <a:t>tidak</a:t>
            </a:r>
            <a:r>
              <a:rPr lang="en-US" sz="2300" dirty="0" smtClean="0"/>
              <a:t> </a:t>
            </a:r>
            <a:r>
              <a:rPr lang="en-US" sz="2300" dirty="0" err="1" smtClean="0"/>
              <a:t>konsisten</a:t>
            </a:r>
            <a:r>
              <a:rPr lang="en-US" sz="2300" dirty="0" smtClean="0"/>
              <a:t>, </a:t>
            </a:r>
            <a:r>
              <a:rPr lang="en-US" sz="2300" dirty="0" err="1" smtClean="0"/>
              <a:t>dan</a:t>
            </a:r>
            <a:r>
              <a:rPr lang="en-US" sz="2300" dirty="0" smtClean="0"/>
              <a:t> </a:t>
            </a:r>
            <a:r>
              <a:rPr lang="en-US" sz="2300" dirty="0" err="1" smtClean="0"/>
              <a:t>korelasi</a:t>
            </a:r>
            <a:r>
              <a:rPr lang="en-US" sz="2300" dirty="0" smtClean="0"/>
              <a:t> </a:t>
            </a:r>
            <a:r>
              <a:rPr lang="en-US" sz="2300" dirty="0" err="1" smtClean="0"/>
              <a:t>dengan</a:t>
            </a:r>
            <a:r>
              <a:rPr lang="en-US" sz="2300" dirty="0" smtClean="0"/>
              <a:t> </a:t>
            </a:r>
            <a:r>
              <a:rPr lang="en-US" sz="2300" dirty="0" err="1" smtClean="0"/>
              <a:t>kriteria</a:t>
            </a:r>
            <a:r>
              <a:rPr lang="en-US" sz="2300" dirty="0" smtClean="0"/>
              <a:t> </a:t>
            </a:r>
            <a:r>
              <a:rPr lang="en-US" sz="2300" dirty="0" err="1" smtClean="0"/>
              <a:t>biasanya</a:t>
            </a:r>
            <a:r>
              <a:rPr lang="en-US" sz="2300" dirty="0" smtClean="0"/>
              <a:t> </a:t>
            </a:r>
            <a:r>
              <a:rPr lang="en-US" sz="2300" dirty="0" err="1" smtClean="0"/>
              <a:t>negatif</a:t>
            </a:r>
            <a:r>
              <a:rPr lang="en-US" sz="2300" dirty="0" smtClean="0"/>
              <a:t> </a:t>
            </a:r>
            <a:r>
              <a:rPr lang="en-US" sz="2300" dirty="0" err="1" smtClean="0"/>
              <a:t>atau</a:t>
            </a:r>
            <a:r>
              <a:rPr lang="en-US" sz="2300" dirty="0" smtClean="0"/>
              <a:t> </a:t>
            </a:r>
            <a:r>
              <a:rPr lang="en-US" sz="2300" dirty="0" err="1" smtClean="0"/>
              <a:t>tidak</a:t>
            </a:r>
            <a:r>
              <a:rPr lang="en-US" sz="2300" dirty="0" smtClean="0"/>
              <a:t> </a:t>
            </a:r>
            <a:r>
              <a:rPr lang="en-US" sz="2300" dirty="0" err="1" smtClean="0"/>
              <a:t>signifikan</a:t>
            </a:r>
            <a:endParaRPr lang="en-US" sz="2300" dirty="0" smtClean="0"/>
          </a:p>
          <a:p>
            <a:r>
              <a:rPr lang="en-US" sz="2300" i="1" dirty="0" smtClean="0"/>
              <a:t>Legitimate power </a:t>
            </a:r>
            <a:r>
              <a:rPr lang="en-US" sz="2300" dirty="0" err="1" smtClean="0"/>
              <a:t>merupakan</a:t>
            </a:r>
            <a:r>
              <a:rPr lang="en-US" sz="2300" dirty="0" smtClean="0"/>
              <a:t> </a:t>
            </a:r>
            <a:r>
              <a:rPr lang="en-US" sz="2300" dirty="0" err="1" smtClean="0"/>
              <a:t>alasan</a:t>
            </a:r>
            <a:r>
              <a:rPr lang="en-US" sz="2300" dirty="0" smtClean="0"/>
              <a:t> </a:t>
            </a:r>
            <a:r>
              <a:rPr lang="en-US" sz="2300" dirty="0" err="1" smtClean="0"/>
              <a:t>penting</a:t>
            </a:r>
            <a:r>
              <a:rPr lang="en-US" sz="2300" dirty="0" smtClean="0"/>
              <a:t> </a:t>
            </a:r>
            <a:r>
              <a:rPr lang="en-US" sz="2300" dirty="0" err="1" smtClean="0"/>
              <a:t>untuk</a:t>
            </a:r>
            <a:r>
              <a:rPr lang="en-US" sz="2300" dirty="0" smtClean="0"/>
              <a:t> target </a:t>
            </a:r>
            <a:r>
              <a:rPr lang="en-US" sz="2300" dirty="0" err="1" smtClean="0"/>
              <a:t>memenuhi</a:t>
            </a:r>
            <a:r>
              <a:rPr lang="en-US" sz="2300" dirty="0" smtClean="0"/>
              <a:t>/</a:t>
            </a:r>
            <a:r>
              <a:rPr lang="en-US" sz="2300" dirty="0" err="1" smtClean="0"/>
              <a:t>menunjukkan</a:t>
            </a:r>
            <a:r>
              <a:rPr lang="en-US" sz="2300" dirty="0" smtClean="0"/>
              <a:t> </a:t>
            </a:r>
            <a:r>
              <a:rPr lang="en-US" sz="2300" dirty="0" err="1" smtClean="0"/>
              <a:t>perilaku</a:t>
            </a:r>
            <a:r>
              <a:rPr lang="en-US" sz="2300" dirty="0" smtClean="0"/>
              <a:t>, </a:t>
            </a:r>
            <a:r>
              <a:rPr lang="en-US" sz="2300" dirty="0" err="1" smtClean="0"/>
              <a:t>meskipun</a:t>
            </a:r>
            <a:r>
              <a:rPr lang="en-US" sz="2300" dirty="0" smtClean="0"/>
              <a:t> </a:t>
            </a:r>
            <a:r>
              <a:rPr lang="en-US" sz="2300" dirty="0" err="1" smtClean="0"/>
              <a:t>tidak</a:t>
            </a:r>
            <a:r>
              <a:rPr lang="en-US" sz="2300" dirty="0" smtClean="0"/>
              <a:t> </a:t>
            </a:r>
            <a:r>
              <a:rPr lang="en-US" sz="2300" dirty="0" err="1" smtClean="0"/>
              <a:t>menghasilkan</a:t>
            </a:r>
            <a:r>
              <a:rPr lang="en-US" sz="2300" dirty="0" smtClean="0"/>
              <a:t> </a:t>
            </a:r>
            <a:r>
              <a:rPr lang="en-US" sz="2300" dirty="0" err="1" smtClean="0"/>
              <a:t>komitmen</a:t>
            </a:r>
            <a:r>
              <a:rPr lang="en-US" sz="2300" dirty="0" smtClean="0"/>
              <a:t>.</a:t>
            </a:r>
          </a:p>
          <a:p>
            <a:r>
              <a:rPr lang="en-US" sz="2300" dirty="0" err="1" smtClean="0"/>
              <a:t>Relevansi</a:t>
            </a:r>
            <a:r>
              <a:rPr lang="en-US" sz="2300" dirty="0" smtClean="0"/>
              <a:t> </a:t>
            </a:r>
            <a:r>
              <a:rPr lang="en-US" sz="2300" i="1" dirty="0" smtClean="0"/>
              <a:t>reward power </a:t>
            </a:r>
            <a:r>
              <a:rPr lang="en-US" sz="2300" dirty="0" err="1" smtClean="0"/>
              <a:t>ketika</a:t>
            </a:r>
            <a:r>
              <a:rPr lang="en-US" sz="2300" dirty="0" smtClean="0"/>
              <a:t> </a:t>
            </a:r>
            <a:r>
              <a:rPr lang="en-US" sz="2300" dirty="0" err="1" smtClean="0"/>
              <a:t>digunakan</a:t>
            </a:r>
            <a:r>
              <a:rPr lang="en-US" sz="2300" dirty="0" smtClean="0"/>
              <a:t> </a:t>
            </a:r>
            <a:r>
              <a:rPr lang="en-US" sz="2300" dirty="0" err="1" smtClean="0"/>
              <a:t>dengan</a:t>
            </a:r>
            <a:r>
              <a:rPr lang="en-US" sz="2300" dirty="0" smtClean="0"/>
              <a:t> </a:t>
            </a:r>
            <a:r>
              <a:rPr lang="en-US" sz="2300" dirty="0" err="1" smtClean="0"/>
              <a:t>tepat</a:t>
            </a:r>
            <a:r>
              <a:rPr lang="en-US" sz="2300" dirty="0" smtClean="0"/>
              <a:t> </a:t>
            </a:r>
            <a:r>
              <a:rPr lang="en-US" sz="2300" dirty="0" err="1" smtClean="0"/>
              <a:t>akan</a:t>
            </a:r>
            <a:r>
              <a:rPr lang="en-US" sz="2300" dirty="0" smtClean="0"/>
              <a:t> </a:t>
            </a:r>
            <a:r>
              <a:rPr lang="en-US" sz="2300" dirty="0" err="1" smtClean="0"/>
              <a:t>dapat</a:t>
            </a:r>
            <a:r>
              <a:rPr lang="en-US" sz="2300" dirty="0" smtClean="0"/>
              <a:t> </a:t>
            </a:r>
            <a:r>
              <a:rPr lang="en-US" sz="2300" dirty="0" err="1" smtClean="0"/>
              <a:t>mendukung</a:t>
            </a:r>
            <a:r>
              <a:rPr lang="en-US" sz="2300" dirty="0"/>
              <a:t> </a:t>
            </a:r>
            <a:r>
              <a:rPr lang="en-US" sz="2300" dirty="0" err="1" smtClean="0"/>
              <a:t>perilaku</a:t>
            </a:r>
            <a:endParaRPr lang="en-US" sz="2300" dirty="0" smtClean="0"/>
          </a:p>
          <a:p>
            <a:r>
              <a:rPr lang="en-US" sz="2300" dirty="0" err="1" smtClean="0"/>
              <a:t>Menurut</a:t>
            </a:r>
            <a:r>
              <a:rPr lang="en-US" sz="2300" dirty="0" smtClean="0"/>
              <a:t> </a:t>
            </a:r>
            <a:r>
              <a:rPr lang="en-US" sz="2300" dirty="0" err="1" smtClean="0"/>
              <a:t>Arvey</a:t>
            </a:r>
            <a:r>
              <a:rPr lang="en-US" sz="2300" dirty="0" smtClean="0"/>
              <a:t> &amp; </a:t>
            </a:r>
            <a:r>
              <a:rPr lang="en-US" sz="2300" dirty="0" err="1" smtClean="0"/>
              <a:t>Ivancevich</a:t>
            </a:r>
            <a:r>
              <a:rPr lang="en-US" sz="2300" dirty="0" smtClean="0"/>
              <a:t>, 1980,</a:t>
            </a:r>
            <a:r>
              <a:rPr lang="en-US" sz="2300" i="1" dirty="0" smtClean="0"/>
              <a:t> punishment </a:t>
            </a:r>
            <a:r>
              <a:rPr lang="en-US" sz="2300" dirty="0" err="1" smtClean="0"/>
              <a:t>dapat</a:t>
            </a:r>
            <a:r>
              <a:rPr lang="en-US" sz="2300" dirty="0" smtClean="0"/>
              <a:t> </a:t>
            </a:r>
            <a:r>
              <a:rPr lang="en-US" sz="2300" dirty="0" err="1" smtClean="0"/>
              <a:t>memiliki</a:t>
            </a:r>
            <a:r>
              <a:rPr lang="en-US" sz="2300" dirty="0" smtClean="0"/>
              <a:t> </a:t>
            </a:r>
            <a:r>
              <a:rPr lang="en-US" sz="2300" dirty="0" err="1" smtClean="0"/>
              <a:t>pengaruh</a:t>
            </a:r>
            <a:r>
              <a:rPr lang="en-US" sz="2300" dirty="0" smtClean="0"/>
              <a:t> </a:t>
            </a:r>
            <a:r>
              <a:rPr lang="en-US" sz="2300" dirty="0" err="1" smtClean="0"/>
              <a:t>positif</a:t>
            </a:r>
            <a:r>
              <a:rPr lang="en-US" sz="2300" dirty="0" smtClean="0"/>
              <a:t> </a:t>
            </a:r>
            <a:r>
              <a:rPr lang="en-US" sz="2300" dirty="0" err="1" smtClean="0"/>
              <a:t>terhadap</a:t>
            </a:r>
            <a:r>
              <a:rPr lang="en-US" sz="2300" dirty="0" smtClean="0"/>
              <a:t> </a:t>
            </a:r>
            <a:r>
              <a:rPr lang="en-US" sz="2300" dirty="0" err="1" smtClean="0"/>
              <a:t>bawahan</a:t>
            </a:r>
            <a:r>
              <a:rPr lang="en-US" sz="2300" dirty="0" smtClean="0"/>
              <a:t> </a:t>
            </a:r>
            <a:r>
              <a:rPr lang="en-US" sz="2300" dirty="0" err="1" smtClean="0"/>
              <a:t>ketika</a:t>
            </a:r>
            <a:r>
              <a:rPr lang="en-US" sz="2300" dirty="0" smtClean="0"/>
              <a:t> </a:t>
            </a:r>
            <a:r>
              <a:rPr lang="en-US" sz="2300" dirty="0" err="1" smtClean="0"/>
              <a:t>dikombinasikan</a:t>
            </a:r>
            <a:r>
              <a:rPr lang="en-US" sz="2300" dirty="0" smtClean="0"/>
              <a:t> </a:t>
            </a:r>
            <a:r>
              <a:rPr lang="en-US" sz="2300" dirty="0" err="1" smtClean="0"/>
              <a:t>dengan</a:t>
            </a:r>
            <a:r>
              <a:rPr lang="en-US" sz="2300" dirty="0" smtClean="0"/>
              <a:t> </a:t>
            </a:r>
            <a:r>
              <a:rPr lang="en-US" sz="2300" dirty="0" err="1" smtClean="0"/>
              <a:t>pemberian</a:t>
            </a:r>
            <a:r>
              <a:rPr lang="en-US" sz="2300" dirty="0" smtClean="0"/>
              <a:t> </a:t>
            </a:r>
            <a:r>
              <a:rPr lang="en-US" sz="2300" i="1" dirty="0" smtClean="0"/>
              <a:t>reward. </a:t>
            </a:r>
            <a:endParaRPr lang="en-US" sz="2300" i="1" dirty="0"/>
          </a:p>
        </p:txBody>
      </p:sp>
    </p:spTree>
    <p:extLst>
      <p:ext uri="{BB962C8B-B14F-4D97-AF65-F5344CB8AC3E}">
        <p14:creationId xmlns:p14="http://schemas.microsoft.com/office/powerpoint/2010/main" val="30122663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3821"/>
          </a:xfrm>
        </p:spPr>
        <p:txBody>
          <a:bodyPr>
            <a:normAutofit/>
          </a:bodyPr>
          <a:lstStyle/>
          <a:p>
            <a:pPr algn="ctr"/>
            <a:r>
              <a:rPr lang="en-US" sz="3000" b="1" dirty="0" err="1" smtClean="0">
                <a:solidFill>
                  <a:schemeClr val="bg1"/>
                </a:solidFill>
              </a:rPr>
              <a:t>Seberapa</a:t>
            </a:r>
            <a:r>
              <a:rPr lang="en-US" sz="3000" b="1" dirty="0" smtClean="0">
                <a:solidFill>
                  <a:schemeClr val="bg1"/>
                </a:solidFill>
              </a:rPr>
              <a:t> </a:t>
            </a:r>
            <a:r>
              <a:rPr lang="en-US" sz="3000" b="1" dirty="0" err="1" smtClean="0">
                <a:solidFill>
                  <a:schemeClr val="bg1"/>
                </a:solidFill>
              </a:rPr>
              <a:t>besar</a:t>
            </a:r>
            <a:r>
              <a:rPr lang="en-US" sz="3000" b="1" dirty="0" smtClean="0">
                <a:solidFill>
                  <a:schemeClr val="bg1"/>
                </a:solidFill>
              </a:rPr>
              <a:t> power yang </a:t>
            </a:r>
            <a:r>
              <a:rPr lang="en-US" sz="3000" b="1" dirty="0" err="1" smtClean="0">
                <a:solidFill>
                  <a:schemeClr val="bg1"/>
                </a:solidFill>
              </a:rPr>
              <a:t>harus</a:t>
            </a:r>
            <a:r>
              <a:rPr lang="en-US" sz="3000" b="1" dirty="0" smtClean="0">
                <a:solidFill>
                  <a:schemeClr val="bg1"/>
                </a:solidFill>
              </a:rPr>
              <a:t> </a:t>
            </a:r>
            <a:r>
              <a:rPr lang="en-US" sz="3000" b="1" dirty="0" err="1" smtClean="0">
                <a:solidFill>
                  <a:schemeClr val="bg1"/>
                </a:solidFill>
              </a:rPr>
              <a:t>dimiliki</a:t>
            </a:r>
            <a:r>
              <a:rPr lang="en-US" sz="3000" b="1" dirty="0" smtClean="0">
                <a:solidFill>
                  <a:schemeClr val="bg1"/>
                </a:solidFill>
              </a:rPr>
              <a:t> </a:t>
            </a:r>
            <a:r>
              <a:rPr lang="en-US" sz="3000" b="1" dirty="0" err="1" smtClean="0">
                <a:solidFill>
                  <a:schemeClr val="bg1"/>
                </a:solidFill>
              </a:rPr>
              <a:t>pemimpin</a:t>
            </a:r>
            <a:r>
              <a:rPr lang="en-US" sz="3000" b="1" dirty="0" smtClean="0">
                <a:solidFill>
                  <a:schemeClr val="bg1"/>
                </a:solidFill>
              </a:rPr>
              <a:t>?</a:t>
            </a:r>
            <a:endParaRPr lang="en-US" sz="30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86398"/>
            <a:ext cx="10515600" cy="4351338"/>
          </a:xfrm>
        </p:spPr>
        <p:txBody>
          <a:bodyPr>
            <a:noAutofit/>
          </a:bodyPr>
          <a:lstStyle/>
          <a:p>
            <a:r>
              <a:rPr lang="en-US" sz="1800" dirty="0" err="1" smtClean="0">
                <a:solidFill>
                  <a:schemeClr val="bg1"/>
                </a:solidFill>
              </a:rPr>
              <a:t>Jumlah</a:t>
            </a:r>
            <a:r>
              <a:rPr lang="en-US" sz="1800" dirty="0" smtClean="0">
                <a:solidFill>
                  <a:schemeClr val="bg1"/>
                </a:solidFill>
              </a:rPr>
              <a:t> power </a:t>
            </a:r>
            <a:r>
              <a:rPr lang="en-US" sz="1800" dirty="0" err="1" smtClean="0">
                <a:solidFill>
                  <a:schemeClr val="bg1"/>
                </a:solidFill>
              </a:rPr>
              <a:t>tergantung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pada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kebutuhan</a:t>
            </a:r>
            <a:r>
              <a:rPr lang="en-US" sz="1800" dirty="0" smtClean="0">
                <a:solidFill>
                  <a:schemeClr val="bg1"/>
                </a:solidFill>
              </a:rPr>
              <a:t> (</a:t>
            </a:r>
            <a:r>
              <a:rPr lang="en-US" sz="1800" dirty="0" err="1" smtClean="0">
                <a:solidFill>
                  <a:schemeClr val="bg1"/>
                </a:solidFill>
              </a:rPr>
              <a:t>tugas</a:t>
            </a:r>
            <a:r>
              <a:rPr lang="en-US" sz="1800" dirty="0" smtClean="0">
                <a:solidFill>
                  <a:schemeClr val="bg1"/>
                </a:solidFill>
              </a:rPr>
              <a:t>) yang </a:t>
            </a:r>
            <a:r>
              <a:rPr lang="en-US" sz="1800" dirty="0" err="1" smtClean="0">
                <a:solidFill>
                  <a:schemeClr val="bg1"/>
                </a:solidFill>
              </a:rPr>
              <a:t>perlu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diselesaikan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dan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tergantung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pada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kemampuan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pemimpin</a:t>
            </a:r>
            <a:r>
              <a:rPr lang="en-US" sz="1800" dirty="0" smtClean="0">
                <a:solidFill>
                  <a:schemeClr val="bg1"/>
                </a:solidFill>
              </a:rPr>
              <a:t> di </a:t>
            </a:r>
            <a:r>
              <a:rPr lang="en-US" sz="1800" dirty="0" err="1" smtClean="0">
                <a:solidFill>
                  <a:schemeClr val="bg1"/>
                </a:solidFill>
              </a:rPr>
              <a:t>dalam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menggunakan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kekuasaan</a:t>
            </a:r>
            <a:r>
              <a:rPr lang="en-US" sz="1800" dirty="0" smtClean="0">
                <a:solidFill>
                  <a:schemeClr val="bg1"/>
                </a:solidFill>
              </a:rPr>
              <a:t> yang </a:t>
            </a:r>
            <a:r>
              <a:rPr lang="en-US" sz="1800" dirty="0" err="1" smtClean="0">
                <a:solidFill>
                  <a:schemeClr val="bg1"/>
                </a:solidFill>
              </a:rPr>
              <a:t>ada</a:t>
            </a:r>
            <a:r>
              <a:rPr lang="en-US" sz="1800" dirty="0" smtClean="0">
                <a:solidFill>
                  <a:schemeClr val="bg1"/>
                </a:solidFill>
              </a:rPr>
              <a:t>.</a:t>
            </a:r>
          </a:p>
          <a:p>
            <a:r>
              <a:rPr lang="en-US" sz="1800" dirty="0" err="1" smtClean="0">
                <a:solidFill>
                  <a:schemeClr val="bg1"/>
                </a:solidFill>
              </a:rPr>
              <a:t>Kombinasi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antara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i="1" dirty="0" smtClean="0">
                <a:solidFill>
                  <a:schemeClr val="bg1"/>
                </a:solidFill>
              </a:rPr>
              <a:t>power personal </a:t>
            </a:r>
            <a:r>
              <a:rPr lang="en-US" sz="1800" dirty="0" err="1" smtClean="0">
                <a:solidFill>
                  <a:schemeClr val="bg1"/>
                </a:solidFill>
              </a:rPr>
              <a:t>dengan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i="1" dirty="0" smtClean="0">
                <a:solidFill>
                  <a:schemeClr val="bg1"/>
                </a:solidFill>
              </a:rPr>
              <a:t>power </a:t>
            </a:r>
            <a:r>
              <a:rPr lang="en-US" sz="1800" i="1" dirty="0" err="1" smtClean="0">
                <a:solidFill>
                  <a:schemeClr val="bg1"/>
                </a:solidFill>
              </a:rPr>
              <a:t>posisi</a:t>
            </a:r>
            <a:r>
              <a:rPr lang="en-US" sz="1800" i="1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meningkatkan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kecenderungan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untuk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sukses</a:t>
            </a:r>
            <a:endParaRPr lang="en-US" sz="1800" dirty="0" smtClean="0">
              <a:solidFill>
                <a:schemeClr val="bg1"/>
              </a:solidFill>
            </a:endParaRPr>
          </a:p>
          <a:p>
            <a:r>
              <a:rPr lang="en-US" sz="1800" i="1" dirty="0" smtClean="0">
                <a:solidFill>
                  <a:schemeClr val="bg1"/>
                </a:solidFill>
              </a:rPr>
              <a:t>Position power </a:t>
            </a:r>
            <a:r>
              <a:rPr lang="en-US" sz="1800" dirty="0" err="1" smtClean="0">
                <a:solidFill>
                  <a:schemeClr val="bg1"/>
                </a:solidFill>
              </a:rPr>
              <a:t>penting</a:t>
            </a:r>
            <a:r>
              <a:rPr lang="en-US" sz="1800" dirty="0" smtClean="0">
                <a:solidFill>
                  <a:schemeClr val="bg1"/>
                </a:solidFill>
              </a:rPr>
              <a:t>, </a:t>
            </a:r>
            <a:r>
              <a:rPr lang="en-US" sz="1800" dirty="0" err="1" smtClean="0">
                <a:solidFill>
                  <a:schemeClr val="bg1"/>
                </a:solidFill>
              </a:rPr>
              <a:t>bukan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hanya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sebagai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sumber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pengaruh</a:t>
            </a:r>
            <a:r>
              <a:rPr lang="en-US" sz="1800" dirty="0" smtClean="0">
                <a:solidFill>
                  <a:schemeClr val="bg1"/>
                </a:solidFill>
              </a:rPr>
              <a:t>, </a:t>
            </a:r>
            <a:r>
              <a:rPr lang="en-US" sz="1800" dirty="0" err="1" smtClean="0">
                <a:solidFill>
                  <a:schemeClr val="bg1"/>
                </a:solidFill>
              </a:rPr>
              <a:t>namun</a:t>
            </a:r>
            <a:r>
              <a:rPr lang="en-US" sz="1800" dirty="0" smtClean="0">
                <a:solidFill>
                  <a:schemeClr val="bg1"/>
                </a:solidFill>
              </a:rPr>
              <a:t> juga </a:t>
            </a:r>
            <a:r>
              <a:rPr lang="en-US" sz="1800" dirty="0" err="1" smtClean="0">
                <a:solidFill>
                  <a:schemeClr val="bg1"/>
                </a:solidFill>
              </a:rPr>
              <a:t>bisa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digunakan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untuk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meningkatkan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i="1" dirty="0" smtClean="0">
                <a:solidFill>
                  <a:schemeClr val="bg1"/>
                </a:solidFill>
              </a:rPr>
              <a:t>personal power. </a:t>
            </a:r>
          </a:p>
          <a:p>
            <a:r>
              <a:rPr lang="en-US" sz="1800" i="1" dirty="0" smtClean="0">
                <a:solidFill>
                  <a:schemeClr val="bg1"/>
                </a:solidFill>
              </a:rPr>
              <a:t>Reward power </a:t>
            </a:r>
            <a:r>
              <a:rPr lang="en-US" sz="1800" dirty="0" err="1" smtClean="0">
                <a:solidFill>
                  <a:schemeClr val="bg1"/>
                </a:solidFill>
              </a:rPr>
              <a:t>memfasilitasi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pengembangan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relasi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dengan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bawahan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dan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dapat</a:t>
            </a:r>
            <a:r>
              <a:rPr lang="en-US" sz="1800" dirty="0" smtClean="0">
                <a:solidFill>
                  <a:schemeClr val="bg1"/>
                </a:solidFill>
              </a:rPr>
              <a:t> pula </a:t>
            </a:r>
            <a:r>
              <a:rPr lang="en-US" sz="1800" dirty="0" err="1" smtClean="0">
                <a:solidFill>
                  <a:schemeClr val="bg1"/>
                </a:solidFill>
              </a:rPr>
              <a:t>meningkatkan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i="1" dirty="0" smtClean="0">
                <a:solidFill>
                  <a:schemeClr val="bg1"/>
                </a:solidFill>
              </a:rPr>
              <a:t>power referent </a:t>
            </a:r>
            <a:r>
              <a:rPr lang="en-US" sz="1800" dirty="0" err="1" smtClean="0">
                <a:solidFill>
                  <a:schemeClr val="bg1"/>
                </a:solidFill>
              </a:rPr>
              <a:t>pemimpin</a:t>
            </a:r>
            <a:r>
              <a:rPr lang="en-US" sz="1800" dirty="0" smtClean="0">
                <a:solidFill>
                  <a:schemeClr val="bg1"/>
                </a:solidFill>
              </a:rPr>
              <a:t>. </a:t>
            </a:r>
          </a:p>
          <a:p>
            <a:r>
              <a:rPr lang="en-US" sz="1800" dirty="0" err="1" smtClean="0">
                <a:solidFill>
                  <a:schemeClr val="bg1"/>
                </a:solidFill>
              </a:rPr>
              <a:t>Beberapa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i="1" dirty="0" smtClean="0">
                <a:solidFill>
                  <a:schemeClr val="bg1"/>
                </a:solidFill>
              </a:rPr>
              <a:t>coercive power</a:t>
            </a:r>
            <a:r>
              <a:rPr lang="en-US" sz="1800" dirty="0" smtClean="0">
                <a:solidFill>
                  <a:schemeClr val="bg1"/>
                </a:solidFill>
              </a:rPr>
              <a:t> juga </a:t>
            </a:r>
            <a:r>
              <a:rPr lang="en-US" sz="1800" dirty="0" err="1" smtClean="0">
                <a:solidFill>
                  <a:schemeClr val="bg1"/>
                </a:solidFill>
              </a:rPr>
              <a:t>mendukung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legitimasi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dan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i="1" dirty="0" smtClean="0">
                <a:solidFill>
                  <a:schemeClr val="bg1"/>
                </a:solidFill>
              </a:rPr>
              <a:t>expert power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ketika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pemimpin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membutuhkan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pemenuhan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tugas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dengan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aturan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dan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prosedur</a:t>
            </a:r>
            <a:r>
              <a:rPr lang="en-US" sz="1800" dirty="0" smtClean="0">
                <a:solidFill>
                  <a:schemeClr val="bg1"/>
                </a:solidFill>
              </a:rPr>
              <a:t> yang </a:t>
            </a:r>
            <a:r>
              <a:rPr lang="en-US" sz="1800" dirty="0" err="1" smtClean="0">
                <a:solidFill>
                  <a:schemeClr val="bg1"/>
                </a:solidFill>
              </a:rPr>
              <a:t>tidak</a:t>
            </a:r>
            <a:r>
              <a:rPr lang="en-US" sz="1800" dirty="0" smtClean="0">
                <a:solidFill>
                  <a:schemeClr val="bg1"/>
                </a:solidFill>
              </a:rPr>
              <a:t> popular, </a:t>
            </a:r>
            <a:r>
              <a:rPr lang="en-US" sz="1800" dirty="0" err="1" smtClean="0">
                <a:solidFill>
                  <a:schemeClr val="bg1"/>
                </a:solidFill>
              </a:rPr>
              <a:t>dan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untuk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menghindari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peristiwa</a:t>
            </a:r>
            <a:r>
              <a:rPr lang="en-US" sz="1800" dirty="0" smtClean="0">
                <a:solidFill>
                  <a:schemeClr val="bg1"/>
                </a:solidFill>
              </a:rPr>
              <a:t>/</a:t>
            </a:r>
            <a:r>
              <a:rPr lang="en-US" sz="1800" dirty="0" err="1" smtClean="0">
                <a:solidFill>
                  <a:schemeClr val="bg1"/>
                </a:solidFill>
              </a:rPr>
              <a:t>kecelakaan</a:t>
            </a:r>
            <a:r>
              <a:rPr lang="en-US" sz="1800" dirty="0" smtClean="0">
                <a:solidFill>
                  <a:schemeClr val="bg1"/>
                </a:solidFill>
              </a:rPr>
              <a:t> yang </a:t>
            </a:r>
            <a:r>
              <a:rPr lang="en-US" sz="1800" dirty="0" err="1" smtClean="0">
                <a:solidFill>
                  <a:schemeClr val="bg1"/>
                </a:solidFill>
              </a:rPr>
              <a:t>serius</a:t>
            </a:r>
            <a:r>
              <a:rPr lang="en-US" sz="1800" dirty="0" smtClean="0">
                <a:solidFill>
                  <a:schemeClr val="bg1"/>
                </a:solidFill>
              </a:rPr>
              <a:t>. </a:t>
            </a:r>
            <a:r>
              <a:rPr lang="en-US" sz="1800" i="1" dirty="0" smtClean="0">
                <a:solidFill>
                  <a:schemeClr val="bg1"/>
                </a:solidFill>
              </a:rPr>
              <a:t>Coercive power </a:t>
            </a:r>
            <a:r>
              <a:rPr lang="en-US" sz="1800" dirty="0" smtClean="0">
                <a:solidFill>
                  <a:schemeClr val="bg1"/>
                </a:solidFill>
              </a:rPr>
              <a:t>juga </a:t>
            </a:r>
            <a:r>
              <a:rPr lang="en-US" sz="1800" dirty="0" err="1" smtClean="0">
                <a:solidFill>
                  <a:schemeClr val="bg1"/>
                </a:solidFill>
              </a:rPr>
              <a:t>menghindari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adanya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kejahatan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dan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kriminal</a:t>
            </a:r>
            <a:r>
              <a:rPr lang="en-US" sz="1800" dirty="0" smtClean="0">
                <a:solidFill>
                  <a:schemeClr val="bg1"/>
                </a:solidFill>
              </a:rPr>
              <a:t> yang </a:t>
            </a:r>
            <a:r>
              <a:rPr lang="en-US" sz="1800" dirty="0" err="1" smtClean="0">
                <a:solidFill>
                  <a:schemeClr val="bg1"/>
                </a:solidFill>
              </a:rPr>
              <a:t>dapat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mengganggu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operasi</a:t>
            </a:r>
            <a:r>
              <a:rPr lang="en-US" sz="1800" dirty="0" smtClean="0">
                <a:solidFill>
                  <a:schemeClr val="bg1"/>
                </a:solidFill>
              </a:rPr>
              <a:t>, </a:t>
            </a:r>
            <a:r>
              <a:rPr lang="en-US" sz="1800" dirty="0" err="1" smtClean="0">
                <a:solidFill>
                  <a:schemeClr val="bg1"/>
                </a:solidFill>
              </a:rPr>
              <a:t>pencurian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sumber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daya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dan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menyakiti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anggota</a:t>
            </a:r>
            <a:r>
              <a:rPr lang="en-US" sz="1800" dirty="0" smtClean="0">
                <a:solidFill>
                  <a:schemeClr val="bg1"/>
                </a:solidFill>
              </a:rPr>
              <a:t> lain.</a:t>
            </a:r>
          </a:p>
          <a:p>
            <a:r>
              <a:rPr lang="en-US" sz="1800" dirty="0" err="1" smtClean="0">
                <a:solidFill>
                  <a:schemeClr val="bg1"/>
                </a:solidFill>
              </a:rPr>
              <a:t>Penelitian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menunjukkan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bahwa</a:t>
            </a:r>
            <a:r>
              <a:rPr lang="en-US" sz="1800" dirty="0" smtClean="0">
                <a:solidFill>
                  <a:schemeClr val="bg1"/>
                </a:solidFill>
              </a:rPr>
              <a:t>, </a:t>
            </a:r>
            <a:r>
              <a:rPr lang="en-US" sz="1800" dirty="0" err="1" smtClean="0">
                <a:solidFill>
                  <a:schemeClr val="bg1"/>
                </a:solidFill>
              </a:rPr>
              <a:t>organisasi</a:t>
            </a:r>
            <a:r>
              <a:rPr lang="en-US" sz="1800" dirty="0" smtClean="0">
                <a:solidFill>
                  <a:schemeClr val="bg1"/>
                </a:solidFill>
              </a:rPr>
              <a:t> yang paling </a:t>
            </a:r>
            <a:r>
              <a:rPr lang="en-US" sz="1800" dirty="0" err="1" smtClean="0">
                <a:solidFill>
                  <a:schemeClr val="bg1"/>
                </a:solidFill>
              </a:rPr>
              <a:t>efektif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adalah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memiliki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pengaruh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i="1" dirty="0" smtClean="0">
                <a:solidFill>
                  <a:schemeClr val="bg1"/>
                </a:solidFill>
              </a:rPr>
              <a:t>reciprocal</a:t>
            </a:r>
            <a:r>
              <a:rPr lang="en-US" sz="1800" dirty="0" smtClean="0">
                <a:solidFill>
                  <a:schemeClr val="bg1"/>
                </a:solidFill>
              </a:rPr>
              <a:t> yang </a:t>
            </a:r>
            <a:r>
              <a:rPr lang="en-US" sz="1800" dirty="0" err="1" smtClean="0">
                <a:solidFill>
                  <a:schemeClr val="bg1"/>
                </a:solidFill>
              </a:rPr>
              <a:t>tinggi</a:t>
            </a:r>
            <a:r>
              <a:rPr lang="en-US" sz="1800" dirty="0" smtClean="0">
                <a:solidFill>
                  <a:schemeClr val="bg1"/>
                </a:solidFill>
              </a:rPr>
              <a:t> (Bachman, Smith &amp; </a:t>
            </a:r>
            <a:r>
              <a:rPr lang="en-US" sz="1800" dirty="0" err="1" smtClean="0">
                <a:solidFill>
                  <a:schemeClr val="bg1"/>
                </a:solidFill>
              </a:rPr>
              <a:t>Slesinger</a:t>
            </a:r>
            <a:r>
              <a:rPr lang="en-US" sz="1800" dirty="0" smtClean="0">
                <a:solidFill>
                  <a:schemeClr val="bg1"/>
                </a:solidFill>
              </a:rPr>
              <a:t>, 1996, Smith &amp; </a:t>
            </a:r>
            <a:r>
              <a:rPr lang="en-US" sz="1800" dirty="0" err="1" smtClean="0">
                <a:solidFill>
                  <a:schemeClr val="bg1"/>
                </a:solidFill>
              </a:rPr>
              <a:t>Tannennbaum</a:t>
            </a:r>
            <a:r>
              <a:rPr lang="en-US" sz="1800" dirty="0" smtClean="0">
                <a:solidFill>
                  <a:schemeClr val="bg1"/>
                </a:solidFill>
              </a:rPr>
              <a:t>, 1963). </a:t>
            </a:r>
            <a:r>
              <a:rPr lang="en-US" sz="1800" dirty="0" err="1" smtClean="0">
                <a:solidFill>
                  <a:schemeClr val="bg1"/>
                </a:solidFill>
              </a:rPr>
              <a:t>Hasil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menunjukkan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bahwa</a:t>
            </a:r>
            <a:r>
              <a:rPr lang="en-US" sz="1800" dirty="0" smtClean="0">
                <a:solidFill>
                  <a:schemeClr val="bg1"/>
                </a:solidFill>
              </a:rPr>
              <a:t>, </a:t>
            </a:r>
            <a:r>
              <a:rPr lang="en-US" sz="1800" dirty="0" err="1" smtClean="0">
                <a:solidFill>
                  <a:schemeClr val="bg1"/>
                </a:solidFill>
              </a:rPr>
              <a:t>pemimpin</a:t>
            </a:r>
            <a:r>
              <a:rPr lang="en-US" sz="1800" dirty="0" smtClean="0">
                <a:solidFill>
                  <a:schemeClr val="bg1"/>
                </a:solidFill>
              </a:rPr>
              <a:t> di </a:t>
            </a:r>
            <a:r>
              <a:rPr lang="en-US" sz="1800" dirty="0" err="1" smtClean="0">
                <a:solidFill>
                  <a:schemeClr val="bg1"/>
                </a:solidFill>
              </a:rPr>
              <a:t>organisasi</a:t>
            </a:r>
            <a:r>
              <a:rPr lang="en-US" sz="1800" dirty="0" smtClean="0">
                <a:solidFill>
                  <a:schemeClr val="bg1"/>
                </a:solidFill>
              </a:rPr>
              <a:t> yang </a:t>
            </a:r>
            <a:r>
              <a:rPr lang="en-US" sz="1800" dirty="0" err="1" smtClean="0">
                <a:solidFill>
                  <a:schemeClr val="bg1"/>
                </a:solidFill>
              </a:rPr>
              <a:t>efektif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menciptakan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hubungan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dimana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mereka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memiliki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pengaruh</a:t>
            </a:r>
            <a:r>
              <a:rPr lang="en-US" sz="1800" dirty="0" smtClean="0">
                <a:solidFill>
                  <a:schemeClr val="bg1"/>
                </a:solidFill>
              </a:rPr>
              <a:t> yang </a:t>
            </a:r>
            <a:r>
              <a:rPr lang="en-US" sz="1800" dirty="0" err="1" smtClean="0">
                <a:solidFill>
                  <a:schemeClr val="bg1"/>
                </a:solidFill>
              </a:rPr>
              <a:t>kuat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terhadap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bawahan</a:t>
            </a:r>
            <a:r>
              <a:rPr lang="en-US" sz="1800" dirty="0" smtClean="0">
                <a:solidFill>
                  <a:schemeClr val="bg1"/>
                </a:solidFill>
              </a:rPr>
              <a:t>, </a:t>
            </a:r>
            <a:r>
              <a:rPr lang="en-US" sz="1800" dirty="0" err="1" smtClean="0">
                <a:solidFill>
                  <a:schemeClr val="bg1"/>
                </a:solidFill>
              </a:rPr>
              <a:t>namun</a:t>
            </a:r>
            <a:r>
              <a:rPr lang="en-US" sz="1800" dirty="0" smtClean="0">
                <a:solidFill>
                  <a:schemeClr val="bg1"/>
                </a:solidFill>
              </a:rPr>
              <a:t> juga mampu </a:t>
            </a:r>
            <a:r>
              <a:rPr lang="en-US" sz="1800" dirty="0" err="1" smtClean="0">
                <a:solidFill>
                  <a:schemeClr val="bg1"/>
                </a:solidFill>
              </a:rPr>
              <a:t>menerima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pengaruh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dari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bawahan</a:t>
            </a:r>
            <a:r>
              <a:rPr lang="en-US" sz="1800" dirty="0" smtClean="0">
                <a:solidFill>
                  <a:schemeClr val="bg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2211677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3FEE89F-72AD-4824-970D-511CA0EA0A5D}"/>
              </a:ext>
            </a:extLst>
          </p:cNvPr>
          <p:cNvSpPr txBox="1"/>
          <p:nvPr/>
        </p:nvSpPr>
        <p:spPr>
          <a:xfrm>
            <a:off x="266700" y="241300"/>
            <a:ext cx="11658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/>
              <a:t>Taktik</a:t>
            </a:r>
            <a:r>
              <a:rPr lang="en-US" sz="3200" dirty="0"/>
              <a:t> di </a:t>
            </a: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mempengaruhi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="" xmlns:a16="http://schemas.microsoft.com/office/drawing/2014/main" id="{594B7A2C-FC36-4502-A840-79A261F33113}"/>
              </a:ext>
            </a:extLst>
          </p:cNvPr>
          <p:cNvGrpSpPr/>
          <p:nvPr/>
        </p:nvGrpSpPr>
        <p:grpSpPr>
          <a:xfrm>
            <a:off x="12052300" y="0"/>
            <a:ext cx="139700" cy="6375400"/>
            <a:chOff x="12052300" y="0"/>
            <a:chExt cx="139700" cy="6375400"/>
          </a:xfrm>
        </p:grpSpPr>
        <p:sp>
          <p:nvSpPr>
            <p:cNvPr id="8" name="Rectangle 7">
              <a:extLst>
                <a:ext uri="{FF2B5EF4-FFF2-40B4-BE49-F238E27FC236}">
                  <a16:creationId xmlns="" xmlns:a16="http://schemas.microsoft.com/office/drawing/2014/main" id="{2FBF0886-7F3E-4350-860D-5EC89158C87C}"/>
                </a:ext>
              </a:extLst>
            </p:cNvPr>
            <p:cNvSpPr/>
            <p:nvPr/>
          </p:nvSpPr>
          <p:spPr>
            <a:xfrm>
              <a:off x="12052300" y="0"/>
              <a:ext cx="139700" cy="4152900"/>
            </a:xfrm>
            <a:prstGeom prst="rect">
              <a:avLst/>
            </a:prstGeom>
            <a:solidFill>
              <a:srgbClr val="E836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="" xmlns:a16="http://schemas.microsoft.com/office/drawing/2014/main" id="{61559470-11CF-4AFA-9E7F-057D6358C9E1}"/>
                </a:ext>
              </a:extLst>
            </p:cNvPr>
            <p:cNvSpPr/>
            <p:nvPr/>
          </p:nvSpPr>
          <p:spPr>
            <a:xfrm>
              <a:off x="12052300" y="4419600"/>
              <a:ext cx="139700" cy="1955800"/>
            </a:xfrm>
            <a:prstGeom prst="rect">
              <a:avLst/>
            </a:prstGeom>
            <a:solidFill>
              <a:srgbClr val="E836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C1FD3442-BAE8-4A74-9DB9-6F2A04576DBC}"/>
              </a:ext>
            </a:extLst>
          </p:cNvPr>
          <p:cNvSpPr/>
          <p:nvPr/>
        </p:nvSpPr>
        <p:spPr>
          <a:xfrm>
            <a:off x="0" y="6375400"/>
            <a:ext cx="800100" cy="3302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04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1CAA0766-EE9E-489A-919C-A33FDCF454C5}"/>
              </a:ext>
            </a:extLst>
          </p:cNvPr>
          <p:cNvSpPr/>
          <p:nvPr/>
        </p:nvSpPr>
        <p:spPr>
          <a:xfrm>
            <a:off x="140677" y="826076"/>
            <a:ext cx="3798137" cy="2683184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en-US" sz="1500" b="1" dirty="0" smtClean="0">
                <a:solidFill>
                  <a:srgbClr val="FF0000"/>
                </a:solidFill>
              </a:rPr>
              <a:t>Impression </a:t>
            </a:r>
            <a:r>
              <a:rPr lang="en-US" sz="1500" b="1" dirty="0">
                <a:solidFill>
                  <a:srgbClr val="FF0000"/>
                </a:solidFill>
              </a:rPr>
              <a:t>management tactics </a:t>
            </a:r>
            <a:endParaRPr lang="en-US" sz="1500" b="1" dirty="0" smtClean="0">
              <a:solidFill>
                <a:srgbClr val="FF0000"/>
              </a:solidFill>
            </a:endParaRPr>
          </a:p>
          <a:p>
            <a:r>
              <a:rPr lang="en-US" sz="1500" dirty="0" err="1" smtClean="0">
                <a:sym typeface="Wingdings" panose="05000000000000000000" pitchFamily="2" charset="2"/>
              </a:rPr>
              <a:t>Taktik</a:t>
            </a:r>
            <a:r>
              <a:rPr lang="en-US" sz="1500" dirty="0" smtClean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bertujuan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untuk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mempengaruhi</a:t>
            </a:r>
            <a:r>
              <a:rPr lang="en-US" sz="1500" dirty="0">
                <a:sym typeface="Wingdings" panose="05000000000000000000" pitchFamily="2" charset="2"/>
              </a:rPr>
              <a:t> orang lain agar </a:t>
            </a:r>
            <a:r>
              <a:rPr lang="en-US" sz="1500" dirty="0" err="1">
                <a:sym typeface="Wingdings" panose="05000000000000000000" pitchFamily="2" charset="2"/>
              </a:rPr>
              <a:t>seperti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agen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atau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memiliki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evaluasi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baik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terhadap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agen</a:t>
            </a:r>
            <a:r>
              <a:rPr lang="en-US" sz="1500" dirty="0">
                <a:sym typeface="Wingdings" panose="05000000000000000000" pitchFamily="2" charset="2"/>
              </a:rPr>
              <a:t>. </a:t>
            </a:r>
            <a:endParaRPr lang="en-US" sz="1500" dirty="0" smtClean="0">
              <a:sym typeface="Wingdings" panose="05000000000000000000" pitchFamily="2" charset="2"/>
            </a:endParaRPr>
          </a:p>
          <a:p>
            <a:r>
              <a:rPr lang="en-US" sz="1500" dirty="0" err="1" smtClean="0">
                <a:sym typeface="Wingdings" panose="05000000000000000000" pitchFamily="2" charset="2"/>
              </a:rPr>
              <a:t>Contoh</a:t>
            </a:r>
            <a:r>
              <a:rPr lang="en-US" sz="1500" dirty="0" smtClean="0">
                <a:sym typeface="Wingdings" panose="05000000000000000000" pitchFamily="2" charset="2"/>
              </a:rPr>
              <a:t> </a:t>
            </a:r>
            <a:r>
              <a:rPr lang="en-US" sz="1500" dirty="0">
                <a:sym typeface="Wingdings" panose="05000000000000000000" pitchFamily="2" charset="2"/>
              </a:rPr>
              <a:t>: </a:t>
            </a:r>
            <a:r>
              <a:rPr lang="en-US" sz="1500" dirty="0" err="1">
                <a:sym typeface="Wingdings" panose="05000000000000000000" pitchFamily="2" charset="2"/>
              </a:rPr>
              <a:t>memberikan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pujian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atau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memberikan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pertolongan</a:t>
            </a:r>
            <a:r>
              <a:rPr lang="en-US" sz="1500" dirty="0">
                <a:sym typeface="Wingdings" panose="05000000000000000000" pitchFamily="2" charset="2"/>
              </a:rPr>
              <a:t> yang </a:t>
            </a:r>
            <a:r>
              <a:rPr lang="en-US" sz="1500" dirty="0" err="1">
                <a:sym typeface="Wingdings" panose="05000000000000000000" pitchFamily="2" charset="2"/>
              </a:rPr>
              <a:t>tulus</a:t>
            </a:r>
            <a:r>
              <a:rPr lang="en-US" sz="1500" dirty="0">
                <a:sym typeface="Wingdings" panose="05000000000000000000" pitchFamily="2" charset="2"/>
              </a:rPr>
              <a:t> (</a:t>
            </a:r>
            <a:r>
              <a:rPr lang="en-US" sz="1500" dirty="0" err="1">
                <a:sym typeface="Wingdings" panose="05000000000000000000" pitchFamily="2" charset="2"/>
              </a:rPr>
              <a:t>ingatiation</a:t>
            </a:r>
            <a:r>
              <a:rPr lang="en-US" sz="1500" dirty="0">
                <a:sym typeface="Wingdings" panose="05000000000000000000" pitchFamily="2" charset="2"/>
              </a:rPr>
              <a:t>), </a:t>
            </a:r>
            <a:r>
              <a:rPr lang="en-US" sz="1500" dirty="0" err="1">
                <a:sym typeface="Wingdings" panose="05000000000000000000" pitchFamily="2" charset="2"/>
              </a:rPr>
              <a:t>atau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membahas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prestasi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smtClean="0">
                <a:sym typeface="Wingdings" panose="05000000000000000000" pitchFamily="2" charset="2"/>
              </a:rPr>
              <a:t>(</a:t>
            </a:r>
            <a:r>
              <a:rPr lang="en-US" sz="1500" dirty="0">
                <a:sym typeface="Wingdings" panose="05000000000000000000" pitchFamily="2" charset="2"/>
              </a:rPr>
              <a:t>self promotion). </a:t>
            </a:r>
            <a:endParaRPr lang="en-US" sz="1500" dirty="0" smtClean="0">
              <a:sym typeface="Wingdings" panose="05000000000000000000" pitchFamily="2" charset="2"/>
            </a:endParaRPr>
          </a:p>
          <a:p>
            <a:r>
              <a:rPr lang="en-US" sz="1500" dirty="0" err="1" smtClean="0">
                <a:sym typeface="Wingdings" panose="05000000000000000000" pitchFamily="2" charset="2"/>
              </a:rPr>
              <a:t>Taktik</a:t>
            </a:r>
            <a:r>
              <a:rPr lang="en-US" sz="1500" dirty="0" smtClean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ini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bisa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digunakan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pemimpin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smtClean="0">
                <a:sym typeface="Wingdings" panose="05000000000000000000" pitchFamily="2" charset="2"/>
              </a:rPr>
              <a:t>/ </a:t>
            </a:r>
            <a:r>
              <a:rPr lang="en-US" sz="1500" dirty="0" err="1" smtClean="0">
                <a:sym typeface="Wingdings" panose="05000000000000000000" pitchFamily="2" charset="2"/>
              </a:rPr>
              <a:t>pengikut</a:t>
            </a:r>
            <a:endParaRPr lang="en-US" sz="1500" dirty="0"/>
          </a:p>
        </p:txBody>
      </p:sp>
      <p:sp>
        <p:nvSpPr>
          <p:cNvPr id="87" name="Rectangle 86">
            <a:extLst>
              <a:ext uri="{FF2B5EF4-FFF2-40B4-BE49-F238E27FC236}">
                <a16:creationId xmlns="" xmlns:a16="http://schemas.microsoft.com/office/drawing/2014/main" id="{5999E8A7-7610-4294-8A9B-058939C5BE0C}"/>
              </a:ext>
            </a:extLst>
          </p:cNvPr>
          <p:cNvSpPr/>
          <p:nvPr/>
        </p:nvSpPr>
        <p:spPr>
          <a:xfrm>
            <a:off x="4047671" y="3608901"/>
            <a:ext cx="3672114" cy="2583543"/>
          </a:xfrm>
          <a:prstGeom prst="rect">
            <a:avLst/>
          </a:prstGeom>
          <a:solidFill>
            <a:srgbClr val="E836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chemeClr val="tx1"/>
                </a:solidFill>
              </a:rPr>
              <a:t>4. Reactive </a:t>
            </a:r>
            <a:r>
              <a:rPr lang="en-US" b="1" dirty="0">
                <a:solidFill>
                  <a:schemeClr val="tx1"/>
                </a:solidFill>
              </a:rPr>
              <a:t>influence tactics 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sz="1300" dirty="0" err="1" smtClean="0">
                <a:sym typeface="Wingdings" panose="05000000000000000000" pitchFamily="2" charset="2"/>
              </a:rPr>
              <a:t>Taktik</a:t>
            </a:r>
            <a:r>
              <a:rPr lang="en-US" sz="1300" dirty="0" smtClean="0">
                <a:sym typeface="Wingdings" panose="05000000000000000000" pitchFamily="2" charset="2"/>
              </a:rPr>
              <a:t> </a:t>
            </a:r>
            <a:r>
              <a:rPr lang="en-US" sz="1300" dirty="0" err="1">
                <a:sym typeface="Wingdings" panose="05000000000000000000" pitchFamily="2" charset="2"/>
              </a:rPr>
              <a:t>ini</a:t>
            </a:r>
            <a:r>
              <a:rPr lang="en-US" sz="1300" dirty="0">
                <a:sym typeface="Wingdings" panose="05000000000000000000" pitchFamily="2" charset="2"/>
              </a:rPr>
              <a:t> </a:t>
            </a:r>
            <a:r>
              <a:rPr lang="en-US" sz="1300" dirty="0" err="1">
                <a:sym typeface="Wingdings" panose="05000000000000000000" pitchFamily="2" charset="2"/>
              </a:rPr>
              <a:t>digunakan</a:t>
            </a:r>
            <a:r>
              <a:rPr lang="en-US" sz="1300" dirty="0">
                <a:sym typeface="Wingdings" panose="05000000000000000000" pitchFamily="2" charset="2"/>
              </a:rPr>
              <a:t> </a:t>
            </a:r>
            <a:r>
              <a:rPr lang="en-US" sz="1300" dirty="0" err="1">
                <a:sym typeface="Wingdings" panose="05000000000000000000" pitchFamily="2" charset="2"/>
              </a:rPr>
              <a:t>untuk</a:t>
            </a:r>
            <a:r>
              <a:rPr lang="en-US" sz="1300" dirty="0">
                <a:sym typeface="Wingdings" panose="05000000000000000000" pitchFamily="2" charset="2"/>
              </a:rPr>
              <a:t> </a:t>
            </a:r>
            <a:r>
              <a:rPr lang="en-US" sz="1300" dirty="0" err="1">
                <a:sym typeface="Wingdings" panose="05000000000000000000" pitchFamily="2" charset="2"/>
              </a:rPr>
              <a:t>menolak</a:t>
            </a:r>
            <a:r>
              <a:rPr lang="en-US" sz="1300" dirty="0">
                <a:sym typeface="Wingdings" panose="05000000000000000000" pitchFamily="2" charset="2"/>
              </a:rPr>
              <a:t> </a:t>
            </a:r>
            <a:r>
              <a:rPr lang="en-US" sz="1300" dirty="0" err="1">
                <a:sym typeface="Wingdings" panose="05000000000000000000" pitchFamily="2" charset="2"/>
              </a:rPr>
              <a:t>upaya</a:t>
            </a:r>
            <a:r>
              <a:rPr lang="en-US" sz="1300" dirty="0">
                <a:sym typeface="Wingdings" panose="05000000000000000000" pitchFamily="2" charset="2"/>
              </a:rPr>
              <a:t> </a:t>
            </a:r>
            <a:r>
              <a:rPr lang="en-US" sz="1300" dirty="0" err="1">
                <a:sym typeface="Wingdings" panose="05000000000000000000" pitchFamily="2" charset="2"/>
              </a:rPr>
              <a:t>pengaruh</a:t>
            </a:r>
            <a:r>
              <a:rPr lang="en-US" sz="1300" dirty="0">
                <a:sym typeface="Wingdings" panose="05000000000000000000" pitchFamily="2" charset="2"/>
              </a:rPr>
              <a:t> yang </a:t>
            </a:r>
            <a:r>
              <a:rPr lang="en-US" sz="1300" dirty="0" err="1">
                <a:sym typeface="Wingdings" panose="05000000000000000000" pitchFamily="2" charset="2"/>
              </a:rPr>
              <a:t>tidak</a:t>
            </a:r>
            <a:r>
              <a:rPr lang="en-US" sz="1300" dirty="0">
                <a:sym typeface="Wingdings" panose="05000000000000000000" pitchFamily="2" charset="2"/>
              </a:rPr>
              <a:t> </a:t>
            </a:r>
            <a:r>
              <a:rPr lang="en-US" sz="1300" dirty="0" err="1">
                <a:sym typeface="Wingdings" panose="05000000000000000000" pitchFamily="2" charset="2"/>
              </a:rPr>
              <a:t>diinginkan</a:t>
            </a:r>
            <a:r>
              <a:rPr lang="en-US" sz="1300" dirty="0">
                <a:sym typeface="Wingdings" panose="05000000000000000000" pitchFamily="2" charset="2"/>
              </a:rPr>
              <a:t> </a:t>
            </a:r>
            <a:r>
              <a:rPr lang="en-US" sz="1300" dirty="0" err="1">
                <a:sym typeface="Wingdings" panose="05000000000000000000" pitchFamily="2" charset="2"/>
              </a:rPr>
              <a:t>atau</a:t>
            </a:r>
            <a:r>
              <a:rPr lang="en-US" sz="1300" dirty="0">
                <a:sym typeface="Wingdings" panose="05000000000000000000" pitchFamily="2" charset="2"/>
              </a:rPr>
              <a:t> </a:t>
            </a:r>
            <a:r>
              <a:rPr lang="en-US" sz="1300" dirty="0" err="1">
                <a:sym typeface="Wingdings" panose="05000000000000000000" pitchFamily="2" charset="2"/>
              </a:rPr>
              <a:t>memodifikasi</a:t>
            </a:r>
            <a:r>
              <a:rPr lang="en-US" sz="1300" dirty="0">
                <a:sym typeface="Wingdings" panose="05000000000000000000" pitchFamily="2" charset="2"/>
              </a:rPr>
              <a:t> </a:t>
            </a:r>
            <a:r>
              <a:rPr lang="en-US" sz="1300" dirty="0" err="1">
                <a:sym typeface="Wingdings" panose="05000000000000000000" pitchFamily="2" charset="2"/>
              </a:rPr>
              <a:t>permintaan</a:t>
            </a:r>
            <a:r>
              <a:rPr lang="en-US" sz="1300" dirty="0">
                <a:sym typeface="Wingdings" panose="05000000000000000000" pitchFamily="2" charset="2"/>
              </a:rPr>
              <a:t> </a:t>
            </a:r>
            <a:r>
              <a:rPr lang="en-US" sz="1300" dirty="0" err="1">
                <a:sym typeface="Wingdings" panose="05000000000000000000" pitchFamily="2" charset="2"/>
              </a:rPr>
              <a:t>agen</a:t>
            </a:r>
            <a:r>
              <a:rPr lang="en-US" sz="1300" dirty="0">
                <a:sym typeface="Wingdings" panose="05000000000000000000" pitchFamily="2" charset="2"/>
              </a:rPr>
              <a:t> agar </a:t>
            </a:r>
            <a:r>
              <a:rPr lang="en-US" sz="1300" dirty="0" err="1">
                <a:sym typeface="Wingdings" panose="05000000000000000000" pitchFamily="2" charset="2"/>
              </a:rPr>
              <a:t>dapat</a:t>
            </a:r>
            <a:r>
              <a:rPr lang="en-US" sz="1300" dirty="0">
                <a:sym typeface="Wingdings" panose="05000000000000000000" pitchFamily="2" charset="2"/>
              </a:rPr>
              <a:t> </a:t>
            </a:r>
            <a:r>
              <a:rPr lang="en-US" sz="1300" dirty="0" err="1">
                <a:sym typeface="Wingdings" panose="05000000000000000000" pitchFamily="2" charset="2"/>
              </a:rPr>
              <a:t>lebih</a:t>
            </a:r>
            <a:r>
              <a:rPr lang="en-US" sz="1300" dirty="0">
                <a:sym typeface="Wingdings" panose="05000000000000000000" pitchFamily="2" charset="2"/>
              </a:rPr>
              <a:t> </a:t>
            </a:r>
            <a:r>
              <a:rPr lang="en-US" sz="1300" dirty="0" err="1">
                <a:sym typeface="Wingdings" panose="05000000000000000000" pitchFamily="2" charset="2"/>
              </a:rPr>
              <a:t>dterima</a:t>
            </a:r>
            <a:r>
              <a:rPr lang="en-US" sz="1300" dirty="0">
                <a:sym typeface="Wingdings" panose="05000000000000000000" pitchFamily="2" charset="2"/>
              </a:rPr>
              <a:t> </a:t>
            </a:r>
            <a:r>
              <a:rPr lang="en-US" sz="1300" dirty="0" err="1">
                <a:sym typeface="Wingdings" panose="05000000000000000000" pitchFamily="2" charset="2"/>
              </a:rPr>
              <a:t>oleh</a:t>
            </a:r>
            <a:r>
              <a:rPr lang="en-US" sz="1300" dirty="0">
                <a:sym typeface="Wingdings" panose="05000000000000000000" pitchFamily="2" charset="2"/>
              </a:rPr>
              <a:t> target. Dari </a:t>
            </a:r>
            <a:r>
              <a:rPr lang="en-US" sz="1300" dirty="0" err="1">
                <a:sym typeface="Wingdings" panose="05000000000000000000" pitchFamily="2" charset="2"/>
              </a:rPr>
              <a:t>perspektif</a:t>
            </a:r>
            <a:r>
              <a:rPr lang="en-US" sz="1300" dirty="0">
                <a:sym typeface="Wingdings" panose="05000000000000000000" pitchFamily="2" charset="2"/>
              </a:rPr>
              <a:t> observer, </a:t>
            </a:r>
            <a:r>
              <a:rPr lang="en-US" sz="1300" dirty="0" err="1">
                <a:sym typeface="Wingdings" panose="05000000000000000000" pitchFamily="2" charset="2"/>
              </a:rPr>
              <a:t>agen</a:t>
            </a:r>
            <a:r>
              <a:rPr lang="en-US" sz="1300" dirty="0">
                <a:sym typeface="Wingdings" panose="05000000000000000000" pitchFamily="2" charset="2"/>
              </a:rPr>
              <a:t> </a:t>
            </a:r>
            <a:r>
              <a:rPr lang="en-US" sz="1300" dirty="0" err="1">
                <a:sym typeface="Wingdings" panose="05000000000000000000" pitchFamily="2" charset="2"/>
              </a:rPr>
              <a:t>dan</a:t>
            </a:r>
            <a:r>
              <a:rPr lang="en-US" sz="1300" dirty="0">
                <a:sym typeface="Wingdings" panose="05000000000000000000" pitchFamily="2" charset="2"/>
              </a:rPr>
              <a:t> target </a:t>
            </a:r>
            <a:r>
              <a:rPr lang="en-US" sz="1300" dirty="0" err="1">
                <a:sym typeface="Wingdings" panose="05000000000000000000" pitchFamily="2" charset="2"/>
              </a:rPr>
              <a:t>perlu</a:t>
            </a:r>
            <a:r>
              <a:rPr lang="en-US" sz="1300" dirty="0">
                <a:sym typeface="Wingdings" panose="05000000000000000000" pitchFamily="2" charset="2"/>
              </a:rPr>
              <a:t> </a:t>
            </a:r>
            <a:r>
              <a:rPr lang="en-US" sz="1300" dirty="0" err="1">
                <a:sym typeface="Wingdings" panose="05000000000000000000" pitchFamily="2" charset="2"/>
              </a:rPr>
              <a:t>berganti</a:t>
            </a:r>
            <a:r>
              <a:rPr lang="en-US" sz="1300" dirty="0">
                <a:sym typeface="Wingdings" panose="05000000000000000000" pitchFamily="2" charset="2"/>
              </a:rPr>
              <a:t> </a:t>
            </a:r>
            <a:r>
              <a:rPr lang="en-US" sz="1300" dirty="0" err="1">
                <a:sym typeface="Wingdings" panose="05000000000000000000" pitchFamily="2" charset="2"/>
              </a:rPr>
              <a:t>peran</a:t>
            </a:r>
            <a:r>
              <a:rPr lang="en-US" sz="1300" dirty="0">
                <a:sym typeface="Wingdings" panose="05000000000000000000" pitchFamily="2" charset="2"/>
              </a:rPr>
              <a:t> </a:t>
            </a:r>
            <a:r>
              <a:rPr lang="en-US" sz="1300" dirty="0" err="1">
                <a:sym typeface="Wingdings" panose="05000000000000000000" pitchFamily="2" charset="2"/>
              </a:rPr>
              <a:t>ketika</a:t>
            </a:r>
            <a:r>
              <a:rPr lang="en-US" sz="1300" dirty="0">
                <a:sym typeface="Wingdings" panose="05000000000000000000" pitchFamily="2" charset="2"/>
              </a:rPr>
              <a:t> </a:t>
            </a:r>
            <a:r>
              <a:rPr lang="en-US" sz="1300" dirty="0" err="1">
                <a:sym typeface="Wingdings" panose="05000000000000000000" pitchFamily="2" charset="2"/>
              </a:rPr>
              <a:t>taktik</a:t>
            </a:r>
            <a:r>
              <a:rPr lang="en-US" sz="1300" dirty="0">
                <a:sym typeface="Wingdings" panose="05000000000000000000" pitchFamily="2" charset="2"/>
              </a:rPr>
              <a:t> </a:t>
            </a:r>
            <a:r>
              <a:rPr lang="en-US" sz="1300" dirty="0" err="1">
                <a:sym typeface="Wingdings" panose="05000000000000000000" pitchFamily="2" charset="2"/>
              </a:rPr>
              <a:t>reaktif</a:t>
            </a:r>
            <a:r>
              <a:rPr lang="en-US" sz="1300" dirty="0">
                <a:sym typeface="Wingdings" panose="05000000000000000000" pitchFamily="2" charset="2"/>
              </a:rPr>
              <a:t> </a:t>
            </a:r>
            <a:r>
              <a:rPr lang="en-US" sz="1300" dirty="0" err="1">
                <a:sym typeface="Wingdings" panose="05000000000000000000" pitchFamily="2" charset="2"/>
              </a:rPr>
              <a:t>digunakan</a:t>
            </a:r>
            <a:endParaRPr lang="en-US" sz="1300" dirty="0"/>
          </a:p>
        </p:txBody>
      </p:sp>
      <p:pic>
        <p:nvPicPr>
          <p:cNvPr id="17" name="Picture Placeholder 16">
            <a:extLst>
              <a:ext uri="{FF2B5EF4-FFF2-40B4-BE49-F238E27FC236}">
                <a16:creationId xmlns="" xmlns:a16="http://schemas.microsoft.com/office/drawing/2014/main" id="{B58CCAC2-61BD-4C3E-9832-A0FD2DDF0C5B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4" r="3794"/>
          <a:stretch>
            <a:fillRect/>
          </a:stretch>
        </p:blipFill>
        <p:spPr>
          <a:xfrm>
            <a:off x="4047898" y="925513"/>
            <a:ext cx="3671888" cy="2584450"/>
          </a:xfrm>
        </p:spPr>
      </p:pic>
      <p:sp>
        <p:nvSpPr>
          <p:cNvPr id="97" name="Rectangle 96">
            <a:extLst>
              <a:ext uri="{FF2B5EF4-FFF2-40B4-BE49-F238E27FC236}">
                <a16:creationId xmlns="" xmlns:a16="http://schemas.microsoft.com/office/drawing/2014/main" id="{857EF2E8-9D34-4371-AE13-2A949817BE98}"/>
              </a:ext>
            </a:extLst>
          </p:cNvPr>
          <p:cNvSpPr/>
          <p:nvPr/>
        </p:nvSpPr>
        <p:spPr>
          <a:xfrm>
            <a:off x="4141221" y="1085851"/>
            <a:ext cx="3485243" cy="2263776"/>
          </a:xfrm>
          <a:prstGeom prst="rect">
            <a:avLst/>
          </a:prstGeom>
          <a:noFill/>
          <a:ln>
            <a:solidFill>
              <a:srgbClr val="E836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>
            <a:extLst>
              <a:ext uri="{FF2B5EF4-FFF2-40B4-BE49-F238E27FC236}">
                <a16:creationId xmlns="" xmlns:a16="http://schemas.microsoft.com/office/drawing/2014/main" id="{1974F520-F011-43B5-8797-47A00C4F09AB}"/>
              </a:ext>
            </a:extLst>
          </p:cNvPr>
          <p:cNvSpPr/>
          <p:nvPr/>
        </p:nvSpPr>
        <p:spPr>
          <a:xfrm>
            <a:off x="7922191" y="3768331"/>
            <a:ext cx="3485243" cy="2263776"/>
          </a:xfrm>
          <a:prstGeom prst="rect">
            <a:avLst/>
          </a:prstGeom>
          <a:noFill/>
          <a:ln>
            <a:solidFill>
              <a:srgbClr val="E836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>
            <a:extLst>
              <a:ext uri="{FF2B5EF4-FFF2-40B4-BE49-F238E27FC236}">
                <a16:creationId xmlns="" xmlns:a16="http://schemas.microsoft.com/office/drawing/2014/main" id="{788F208A-A430-4CCA-B9DA-18FCB495568B}"/>
              </a:ext>
            </a:extLst>
          </p:cNvPr>
          <p:cNvSpPr/>
          <p:nvPr/>
        </p:nvSpPr>
        <p:spPr>
          <a:xfrm>
            <a:off x="359910" y="3768331"/>
            <a:ext cx="3485243" cy="2263776"/>
          </a:xfrm>
          <a:prstGeom prst="rect">
            <a:avLst/>
          </a:prstGeom>
          <a:noFill/>
          <a:ln>
            <a:solidFill>
              <a:srgbClr val="E836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77D9191E-50D4-46D7-897D-D8049AF7E94A}"/>
              </a:ext>
            </a:extLst>
          </p:cNvPr>
          <p:cNvSpPr/>
          <p:nvPr/>
        </p:nvSpPr>
        <p:spPr>
          <a:xfrm>
            <a:off x="4047670" y="826075"/>
            <a:ext cx="3672114" cy="2682481"/>
          </a:xfrm>
          <a:prstGeom prst="rect">
            <a:avLst/>
          </a:prstGeom>
          <a:solidFill>
            <a:srgbClr val="E836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500" b="1" dirty="0" smtClean="0">
                <a:solidFill>
                  <a:schemeClr val="tx1"/>
                </a:solidFill>
              </a:rPr>
              <a:t>2. Political </a:t>
            </a:r>
            <a:r>
              <a:rPr lang="en-US" sz="1500" b="1" dirty="0">
                <a:solidFill>
                  <a:schemeClr val="tx1"/>
                </a:solidFill>
              </a:rPr>
              <a:t>Tactics </a:t>
            </a:r>
            <a:endParaRPr lang="en-US" sz="1500" b="1" dirty="0" smtClean="0">
              <a:solidFill>
                <a:schemeClr val="tx1"/>
              </a:solidFill>
            </a:endParaRPr>
          </a:p>
          <a:p>
            <a:r>
              <a:rPr lang="en-US" sz="1500" dirty="0" err="1" smtClean="0">
                <a:sym typeface="Wingdings" panose="05000000000000000000" pitchFamily="2" charset="2"/>
              </a:rPr>
              <a:t>Taktik</a:t>
            </a:r>
            <a:r>
              <a:rPr lang="en-US" sz="1500" dirty="0" smtClean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ini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digunakan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untuk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mempengaruhi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keputusan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organisasi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atau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 smtClean="0">
                <a:sym typeface="Wingdings" panose="05000000000000000000" pitchFamily="2" charset="2"/>
              </a:rPr>
              <a:t>utk</a:t>
            </a:r>
            <a:r>
              <a:rPr lang="en-US" sz="1500" dirty="0" smtClean="0">
                <a:sym typeface="Wingdings" panose="05000000000000000000" pitchFamily="2" charset="2"/>
              </a:rPr>
              <a:t> </a:t>
            </a:r>
            <a:r>
              <a:rPr lang="en-US" sz="1500" dirty="0" err="1" smtClean="0">
                <a:sym typeface="Wingdings" panose="05000000000000000000" pitchFamily="2" charset="2"/>
              </a:rPr>
              <a:t>mendapatkan</a:t>
            </a:r>
            <a:r>
              <a:rPr lang="en-US" sz="1500" dirty="0" smtClean="0">
                <a:sym typeface="Wingdings" panose="05000000000000000000" pitchFamily="2" charset="2"/>
              </a:rPr>
              <a:t> </a:t>
            </a:r>
            <a:r>
              <a:rPr lang="en-US" sz="1500" dirty="0" err="1" smtClean="0">
                <a:sym typeface="Wingdings" panose="05000000000000000000" pitchFamily="2" charset="2"/>
              </a:rPr>
              <a:t>manfaat</a:t>
            </a:r>
            <a:r>
              <a:rPr lang="en-US" sz="1500" dirty="0" smtClean="0">
                <a:sym typeface="Wingdings" panose="05000000000000000000" pitchFamily="2" charset="2"/>
              </a:rPr>
              <a:t> </a:t>
            </a:r>
            <a:r>
              <a:rPr lang="en-US" sz="1500" dirty="0" err="1" smtClean="0">
                <a:sym typeface="Wingdings" panose="05000000000000000000" pitchFamily="2" charset="2"/>
              </a:rPr>
              <a:t>dari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 smtClean="0">
                <a:sym typeface="Wingdings" panose="05000000000000000000" pitchFamily="2" charset="2"/>
              </a:rPr>
              <a:t>individu</a:t>
            </a:r>
            <a:r>
              <a:rPr lang="en-US" sz="1500" dirty="0" smtClean="0">
                <a:sym typeface="Wingdings" panose="05000000000000000000" pitchFamily="2" charset="2"/>
              </a:rPr>
              <a:t> / </a:t>
            </a:r>
            <a:r>
              <a:rPr lang="en-US" sz="1500" dirty="0" err="1" smtClean="0">
                <a:sym typeface="Wingdings" panose="05000000000000000000" pitchFamily="2" charset="2"/>
              </a:rPr>
              <a:t>kelompok</a:t>
            </a:r>
            <a:r>
              <a:rPr lang="en-US" sz="1500" dirty="0">
                <a:sym typeface="Wingdings" panose="05000000000000000000" pitchFamily="2" charset="2"/>
              </a:rPr>
              <a:t>. </a:t>
            </a:r>
            <a:endParaRPr lang="en-US" sz="1500" dirty="0" smtClean="0">
              <a:sym typeface="Wingdings" panose="05000000000000000000" pitchFamily="2" charset="2"/>
            </a:endParaRPr>
          </a:p>
          <a:p>
            <a:r>
              <a:rPr lang="en-US" sz="1500" dirty="0" err="1">
                <a:sym typeface="Wingdings" panose="05000000000000000000" pitchFamily="2" charset="2"/>
              </a:rPr>
              <a:t>C</a:t>
            </a:r>
            <a:r>
              <a:rPr lang="en-US" sz="1500" dirty="0" err="1" smtClean="0">
                <a:sym typeface="Wingdings" panose="05000000000000000000" pitchFamily="2" charset="2"/>
              </a:rPr>
              <a:t>ontoh</a:t>
            </a:r>
            <a:r>
              <a:rPr lang="en-US" sz="1500" dirty="0" smtClean="0">
                <a:sym typeface="Wingdings" panose="05000000000000000000" pitchFamily="2" charset="2"/>
              </a:rPr>
              <a:t> </a:t>
            </a:r>
            <a:r>
              <a:rPr lang="en-US" sz="1500" dirty="0">
                <a:sym typeface="Wingdings" panose="05000000000000000000" pitchFamily="2" charset="2"/>
              </a:rPr>
              <a:t>: </a:t>
            </a:r>
            <a:r>
              <a:rPr lang="en-US" sz="1500" dirty="0" err="1">
                <a:sym typeface="Wingdings" panose="05000000000000000000" pitchFamily="2" charset="2"/>
              </a:rPr>
              <a:t>mempengaruhi</a:t>
            </a:r>
            <a:r>
              <a:rPr lang="en-US" sz="1500" dirty="0">
                <a:sym typeface="Wingdings" panose="05000000000000000000" pitchFamily="2" charset="2"/>
              </a:rPr>
              <a:t> agenda </a:t>
            </a:r>
            <a:r>
              <a:rPr lang="en-US" sz="1500" dirty="0" err="1">
                <a:sym typeface="Wingdings" panose="05000000000000000000" pitchFamily="2" charset="2"/>
              </a:rPr>
              <a:t>rapat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dengan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melibatkan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masalah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 smtClean="0">
                <a:sym typeface="Wingdings" panose="05000000000000000000" pitchFamily="2" charset="2"/>
              </a:rPr>
              <a:t>diri</a:t>
            </a:r>
            <a:r>
              <a:rPr lang="en-US" sz="1500" dirty="0" smtClean="0">
                <a:sym typeface="Wingdings" panose="05000000000000000000" pitchFamily="2" charset="2"/>
              </a:rPr>
              <a:t> </a:t>
            </a:r>
            <a:r>
              <a:rPr lang="en-US" sz="1500" dirty="0" err="1" smtClean="0">
                <a:sym typeface="Wingdings" panose="05000000000000000000" pitchFamily="2" charset="2"/>
              </a:rPr>
              <a:t>sendiri</a:t>
            </a:r>
            <a:r>
              <a:rPr lang="en-US" sz="1500" dirty="0" smtClean="0">
                <a:sym typeface="Wingdings" panose="05000000000000000000" pitchFamily="2" charset="2"/>
              </a:rPr>
              <a:t>, </a:t>
            </a:r>
            <a:r>
              <a:rPr lang="en-US" sz="1500" dirty="0" err="1" smtClean="0">
                <a:sym typeface="Wingdings" panose="05000000000000000000" pitchFamily="2" charset="2"/>
              </a:rPr>
              <a:t>mempengaruhi</a:t>
            </a:r>
            <a:r>
              <a:rPr lang="en-US" sz="1500" dirty="0" smtClean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pembuat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keputusan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untuk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menggunakan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kriteria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 smtClean="0">
                <a:sym typeface="Wingdings" panose="05000000000000000000" pitchFamily="2" charset="2"/>
              </a:rPr>
              <a:t>tertentu</a:t>
            </a:r>
            <a:r>
              <a:rPr lang="en-US" sz="1500" dirty="0" smtClean="0">
                <a:sym typeface="Wingdings" panose="05000000000000000000" pitchFamily="2" charset="2"/>
              </a:rPr>
              <a:t> </a:t>
            </a:r>
            <a:r>
              <a:rPr lang="en-US" sz="1500" dirty="0" err="1" smtClean="0">
                <a:sym typeface="Wingdings" panose="05000000000000000000" pitchFamily="2" charset="2"/>
              </a:rPr>
              <a:t>sehingga</a:t>
            </a:r>
            <a:r>
              <a:rPr lang="en-US" sz="1500" dirty="0" smtClean="0">
                <a:sym typeface="Wingdings" panose="05000000000000000000" pitchFamily="2" charset="2"/>
              </a:rPr>
              <a:t> </a:t>
            </a:r>
            <a:r>
              <a:rPr lang="en-US" sz="1500" dirty="0" err="1" smtClean="0">
                <a:sym typeface="Wingdings" panose="05000000000000000000" pitchFamily="2" charset="2"/>
              </a:rPr>
              <a:t>keputusan</a:t>
            </a:r>
            <a:r>
              <a:rPr lang="en-US" sz="1500" dirty="0" smtClean="0">
                <a:sym typeface="Wingdings" panose="05000000000000000000" pitchFamily="2" charset="2"/>
              </a:rPr>
              <a:t> </a:t>
            </a:r>
            <a:r>
              <a:rPr lang="en-US" sz="1500" dirty="0" err="1" smtClean="0">
                <a:sym typeface="Wingdings" panose="05000000000000000000" pitchFamily="2" charset="2"/>
              </a:rPr>
              <a:t>dapat</a:t>
            </a:r>
            <a:r>
              <a:rPr lang="en-US" sz="1500" dirty="0" smtClean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menjadi</a:t>
            </a:r>
            <a:r>
              <a:rPr lang="en-US" sz="1500" dirty="0">
                <a:sym typeface="Wingdings" panose="05000000000000000000" pitchFamily="2" charset="2"/>
              </a:rPr>
              <a:t> bias, </a:t>
            </a:r>
            <a:r>
              <a:rPr lang="en-US" sz="1500" dirty="0" err="1">
                <a:sym typeface="Wingdings" panose="05000000000000000000" pitchFamily="2" charset="2"/>
              </a:rPr>
              <a:t>atau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memilih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pengambil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keputusan</a:t>
            </a:r>
            <a:r>
              <a:rPr lang="en-US" sz="1500" dirty="0">
                <a:sym typeface="Wingdings" panose="05000000000000000000" pitchFamily="2" charset="2"/>
              </a:rPr>
              <a:t> yang </a:t>
            </a:r>
            <a:r>
              <a:rPr lang="en-US" sz="1500" dirty="0" err="1">
                <a:sym typeface="Wingdings" panose="05000000000000000000" pitchFamily="2" charset="2"/>
              </a:rPr>
              <a:t>dapat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mendukung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dan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membela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keinginan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anda</a:t>
            </a:r>
            <a:r>
              <a:rPr lang="en-US" sz="1500" dirty="0">
                <a:sym typeface="Wingdings" panose="05000000000000000000" pitchFamily="2" charset="2"/>
              </a:rPr>
              <a:t>. 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="" xmlns:a16="http://schemas.microsoft.com/office/drawing/2014/main" id="{1CAA0766-EE9E-489A-919C-A33FDCF454C5}"/>
              </a:ext>
            </a:extLst>
          </p:cNvPr>
          <p:cNvSpPr/>
          <p:nvPr/>
        </p:nvSpPr>
        <p:spPr>
          <a:xfrm>
            <a:off x="7846783" y="826076"/>
            <a:ext cx="4204539" cy="270175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500" b="1" dirty="0" smtClean="0">
                <a:solidFill>
                  <a:srgbClr val="FF0000"/>
                </a:solidFill>
              </a:rPr>
              <a:t>3. Proactive </a:t>
            </a:r>
            <a:r>
              <a:rPr lang="en-US" sz="1500" b="1" dirty="0">
                <a:solidFill>
                  <a:srgbClr val="FF0000"/>
                </a:solidFill>
              </a:rPr>
              <a:t>influence tactics</a:t>
            </a:r>
            <a:r>
              <a:rPr lang="en-US" sz="1500" b="1" dirty="0"/>
              <a:t> </a:t>
            </a:r>
            <a:endParaRPr lang="en-US" sz="1500" b="1" dirty="0" smtClean="0"/>
          </a:p>
          <a:p>
            <a:r>
              <a:rPr lang="en-US" sz="1500" dirty="0" err="1">
                <a:sym typeface="Wingdings" panose="05000000000000000000" pitchFamily="2" charset="2"/>
              </a:rPr>
              <a:t>T</a:t>
            </a:r>
            <a:r>
              <a:rPr lang="en-US" sz="1500" dirty="0" err="1" smtClean="0">
                <a:sym typeface="Wingdings" panose="05000000000000000000" pitchFamily="2" charset="2"/>
              </a:rPr>
              <a:t>aktik</a:t>
            </a:r>
            <a:r>
              <a:rPr lang="en-US" sz="1500" dirty="0" smtClean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ini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ditujukan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untuk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sasaran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jangka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pendek</a:t>
            </a:r>
            <a:r>
              <a:rPr lang="en-US" sz="1500" dirty="0">
                <a:sym typeface="Wingdings" panose="05000000000000000000" pitchFamily="2" charset="2"/>
              </a:rPr>
              <a:t>, </a:t>
            </a:r>
            <a:r>
              <a:rPr lang="en-US" sz="1500" dirty="0" err="1">
                <a:sym typeface="Wingdings" panose="05000000000000000000" pitchFamily="2" charset="2"/>
              </a:rPr>
              <a:t>seperti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menginginkan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smtClean="0">
                <a:sym typeface="Wingdings" panose="05000000000000000000" pitchFamily="2" charset="2"/>
              </a:rPr>
              <a:t>target </a:t>
            </a:r>
            <a:r>
              <a:rPr lang="en-US" sz="1500" dirty="0" err="1">
                <a:sym typeface="Wingdings" panose="05000000000000000000" pitchFamily="2" charset="2"/>
              </a:rPr>
              <a:t>untuk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mengerjakan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tugas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dengan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merubah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prosedur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 smtClean="0">
                <a:sym typeface="Wingdings" panose="05000000000000000000" pitchFamily="2" charset="2"/>
              </a:rPr>
              <a:t>dan</a:t>
            </a:r>
            <a:r>
              <a:rPr lang="en-US" sz="1500" dirty="0" smtClean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menyediakan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bantuan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untuk</a:t>
            </a:r>
            <a:r>
              <a:rPr lang="en-US" sz="1500" dirty="0">
                <a:sym typeface="Wingdings" panose="05000000000000000000" pitchFamily="2" charset="2"/>
              </a:rPr>
              <a:t> project. </a:t>
            </a:r>
            <a:r>
              <a:rPr lang="en-US" sz="1500" dirty="0" err="1">
                <a:sym typeface="Wingdings" panose="05000000000000000000" pitchFamily="2" charset="2"/>
              </a:rPr>
              <a:t>Ketika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permintaan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diberikan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secara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jelas</a:t>
            </a:r>
            <a:r>
              <a:rPr lang="en-US" sz="1500" dirty="0">
                <a:sym typeface="Wingdings" panose="05000000000000000000" pitchFamily="2" charset="2"/>
              </a:rPr>
              <a:t>, </a:t>
            </a:r>
            <a:r>
              <a:rPr lang="en-US" sz="1500" dirty="0" err="1">
                <a:sym typeface="Wingdings" panose="05000000000000000000" pitchFamily="2" charset="2"/>
              </a:rPr>
              <a:t>relevan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terhadap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pekerjaan</a:t>
            </a:r>
            <a:r>
              <a:rPr lang="en-US" sz="1500" dirty="0">
                <a:sym typeface="Wingdings" panose="05000000000000000000" pitchFamily="2" charset="2"/>
              </a:rPr>
              <a:t>, </a:t>
            </a:r>
            <a:r>
              <a:rPr lang="en-US" sz="1500" dirty="0" err="1">
                <a:sym typeface="Wingdings" panose="05000000000000000000" pitchFamily="2" charset="2"/>
              </a:rPr>
              <a:t>dan</a:t>
            </a:r>
            <a:r>
              <a:rPr lang="en-US" sz="1500" dirty="0">
                <a:sym typeface="Wingdings" panose="05000000000000000000" pitchFamily="2" charset="2"/>
              </a:rPr>
              <a:t> orang yang </a:t>
            </a:r>
            <a:r>
              <a:rPr lang="en-US" sz="1500" dirty="0" err="1">
                <a:sym typeface="Wingdings" panose="05000000000000000000" pitchFamily="2" charset="2"/>
              </a:rPr>
              <a:t>menjadi</a:t>
            </a:r>
            <a:r>
              <a:rPr lang="en-US" sz="1500" dirty="0">
                <a:sym typeface="Wingdings" panose="05000000000000000000" pitchFamily="2" charset="2"/>
              </a:rPr>
              <a:t> target </a:t>
            </a:r>
            <a:r>
              <a:rPr lang="en-US" sz="1500" dirty="0" err="1">
                <a:sym typeface="Wingdings" panose="05000000000000000000" pitchFamily="2" charset="2"/>
              </a:rPr>
              <a:t>mengerti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cara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mengerjakannya</a:t>
            </a:r>
            <a:r>
              <a:rPr lang="en-US" sz="1500" dirty="0">
                <a:sym typeface="Wingdings" panose="05000000000000000000" pitchFamily="2" charset="2"/>
              </a:rPr>
              <a:t>, </a:t>
            </a:r>
            <a:r>
              <a:rPr lang="en-US" sz="1500" dirty="0" err="1">
                <a:sym typeface="Wingdings" panose="05000000000000000000" pitchFamily="2" charset="2"/>
              </a:rPr>
              <a:t>sehingga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semakin</a:t>
            </a:r>
            <a:r>
              <a:rPr lang="en-US" sz="1500" dirty="0">
                <a:sym typeface="Wingdings" panose="05000000000000000000" pitchFamily="2" charset="2"/>
              </a:rPr>
              <a:t> </a:t>
            </a:r>
            <a:r>
              <a:rPr lang="en-US" sz="1500" dirty="0" err="1">
                <a:sym typeface="Wingdings" panose="05000000000000000000" pitchFamily="2" charset="2"/>
              </a:rPr>
              <a:t>mungkin</a:t>
            </a:r>
            <a:r>
              <a:rPr lang="en-US" sz="1500" dirty="0">
                <a:sym typeface="Wingdings" panose="05000000000000000000" pitchFamily="2" charset="2"/>
              </a:rPr>
              <a:t> target mampu </a:t>
            </a:r>
            <a:r>
              <a:rPr lang="en-US" sz="1500" dirty="0" err="1">
                <a:sym typeface="Wingdings" panose="05000000000000000000" pitchFamily="2" charset="2"/>
              </a:rPr>
              <a:t>menyelesaikan</a:t>
            </a:r>
            <a:r>
              <a:rPr lang="en-US" sz="1500" dirty="0">
                <a:sym typeface="Wingdings" panose="05000000000000000000" pitchFamily="2" charset="2"/>
              </a:rPr>
              <a:t> “</a:t>
            </a:r>
            <a:r>
              <a:rPr lang="en-US" sz="1500" i="1" dirty="0">
                <a:sym typeface="Wingdings" panose="05000000000000000000" pitchFamily="2" charset="2"/>
              </a:rPr>
              <a:t>simple request</a:t>
            </a:r>
            <a:r>
              <a:rPr lang="en-US" sz="1500" dirty="0">
                <a:sym typeface="Wingdings" panose="05000000000000000000" pitchFamily="2" charset="2"/>
              </a:rPr>
              <a:t>” </a:t>
            </a:r>
            <a:r>
              <a:rPr lang="en-US" sz="1500" dirty="0" err="1">
                <a:sym typeface="Wingdings" panose="05000000000000000000" pitchFamily="2" charset="2"/>
              </a:rPr>
              <a:t>tersebut</a:t>
            </a:r>
            <a:r>
              <a:rPr lang="en-US" sz="1500" dirty="0">
                <a:sym typeface="Wingdings" panose="05000000000000000000" pitchFamily="2" charset="2"/>
              </a:rPr>
              <a:t>. </a:t>
            </a:r>
            <a:endParaRPr lang="en-US" sz="1500" dirty="0"/>
          </a:p>
        </p:txBody>
      </p:sp>
      <p:pic>
        <p:nvPicPr>
          <p:cNvPr id="11" name="Picture Placeholder 10"/>
          <p:cNvPicPr>
            <a:picLocks noGrp="1" noChangeAspect="1"/>
          </p:cNvPicPr>
          <p:nvPr>
            <p:ph type="pic" sz="quarter" idx="1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1" r="2641"/>
          <a:stretch>
            <a:fillRect/>
          </a:stretch>
        </p:blipFill>
        <p:spPr>
          <a:xfrm>
            <a:off x="7828868" y="3607994"/>
            <a:ext cx="4222454" cy="2584450"/>
          </a:xfrm>
        </p:spPr>
      </p:pic>
      <p:pic>
        <p:nvPicPr>
          <p:cNvPr id="6" name="Picture Placeholder 5"/>
          <p:cNvPicPr>
            <a:picLocks noGrp="1" noChangeAspect="1"/>
          </p:cNvPicPr>
          <p:nvPr>
            <p:ph type="pic" sz="quarter" idx="12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541" b="26541"/>
          <a:stretch>
            <a:fillRect/>
          </a:stretch>
        </p:blipFill>
        <p:spPr>
          <a:xfrm>
            <a:off x="140677" y="3607994"/>
            <a:ext cx="3797911" cy="2584450"/>
          </a:xfrm>
        </p:spPr>
      </p:pic>
    </p:spTree>
    <p:extLst>
      <p:ext uri="{BB962C8B-B14F-4D97-AF65-F5344CB8AC3E}">
        <p14:creationId xmlns:p14="http://schemas.microsoft.com/office/powerpoint/2010/main" val="14915061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3960" y="168178"/>
            <a:ext cx="8826305" cy="605545"/>
          </a:xfrm>
          <a:solidFill>
            <a:srgbClr val="01526F"/>
          </a:solidFill>
        </p:spPr>
        <p:txBody>
          <a:bodyPr>
            <a:normAutofit/>
          </a:bodyPr>
          <a:lstStyle/>
          <a:p>
            <a:r>
              <a:rPr lang="en-US" sz="3000" dirty="0" smtClean="0">
                <a:solidFill>
                  <a:schemeClr val="bg1"/>
                </a:solidFill>
              </a:rPr>
              <a:t>11 </a:t>
            </a:r>
            <a:r>
              <a:rPr lang="en-US" sz="3000" dirty="0" err="1" smtClean="0">
                <a:solidFill>
                  <a:schemeClr val="bg1"/>
                </a:solidFill>
              </a:rPr>
              <a:t>taktik</a:t>
            </a:r>
            <a:r>
              <a:rPr lang="en-US" sz="3000" dirty="0" smtClean="0">
                <a:solidFill>
                  <a:schemeClr val="bg1"/>
                </a:solidFill>
              </a:rPr>
              <a:t> proactive </a:t>
            </a:r>
            <a:r>
              <a:rPr lang="en-US" sz="3000" dirty="0" err="1" smtClean="0">
                <a:solidFill>
                  <a:schemeClr val="bg1"/>
                </a:solidFill>
              </a:rPr>
              <a:t>dalam</a:t>
            </a:r>
            <a:r>
              <a:rPr lang="en-US" sz="3000" dirty="0" smtClean="0">
                <a:solidFill>
                  <a:schemeClr val="bg1"/>
                </a:solidFill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</a:rPr>
              <a:t>mempengaruhi</a:t>
            </a:r>
            <a:r>
              <a:rPr lang="en-US" sz="3000" dirty="0" smtClean="0">
                <a:solidFill>
                  <a:schemeClr val="bg1"/>
                </a:solidFill>
              </a:rPr>
              <a:t> (Gary </a:t>
            </a:r>
            <a:r>
              <a:rPr lang="en-US" sz="3000" dirty="0" err="1" smtClean="0">
                <a:solidFill>
                  <a:schemeClr val="bg1"/>
                </a:solidFill>
              </a:rPr>
              <a:t>Yukl</a:t>
            </a:r>
            <a:r>
              <a:rPr lang="en-US" sz="3000" dirty="0" smtClean="0">
                <a:solidFill>
                  <a:schemeClr val="bg1"/>
                </a:solidFill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</a:rPr>
              <a:t>dkk</a:t>
            </a:r>
            <a:r>
              <a:rPr lang="en-US" sz="3000" dirty="0">
                <a:solidFill>
                  <a:schemeClr val="bg1"/>
                </a:solidFill>
              </a:rPr>
              <a:t>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3121510"/>
              </p:ext>
            </p:extLst>
          </p:nvPr>
        </p:nvGraphicFramePr>
        <p:xfrm>
          <a:off x="140676" y="773723"/>
          <a:ext cx="12051324" cy="5999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019"/>
                <a:gridCol w="9969305"/>
              </a:tblGrid>
              <a:tr h="308428">
                <a:tc>
                  <a:txBody>
                    <a:bodyPr/>
                    <a:lstStyle/>
                    <a:p>
                      <a:r>
                        <a:rPr lang="en-US" sz="1500" dirty="0" err="1" smtClean="0"/>
                        <a:t>Taktik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err="1" smtClean="0"/>
                        <a:t>Definisi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baseline="0" dirty="0" smtClean="0"/>
                        <a:t>Rational Persuasion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err="1" smtClean="0"/>
                        <a:t>Agen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menggunakan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argumen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logis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dan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bukti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faktual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untuk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menunjukkan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kelayakan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dan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relavansi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usulan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atau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permintaan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untuk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mencapai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tujuan</a:t>
                      </a:r>
                      <a:r>
                        <a:rPr lang="en-US" sz="1500" baseline="0" dirty="0" smtClean="0"/>
                        <a:t> yang </a:t>
                      </a:r>
                      <a:r>
                        <a:rPr lang="en-US" sz="1500" baseline="0" dirty="0" err="1" smtClean="0"/>
                        <a:t>penting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Apprising 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err="1" smtClean="0"/>
                        <a:t>Agen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menjelaskan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bagaimana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mengerjakan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tugas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atau</a:t>
                      </a:r>
                      <a:r>
                        <a:rPr lang="en-US" sz="1500" baseline="0" dirty="0" smtClean="0"/>
                        <a:t> proposal </a:t>
                      </a:r>
                      <a:r>
                        <a:rPr lang="en-US" sz="1500" baseline="0" dirty="0" err="1" smtClean="0"/>
                        <a:t>akan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memberi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manfaat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untuk</a:t>
                      </a:r>
                      <a:r>
                        <a:rPr lang="en-US" sz="1500" baseline="0" dirty="0" smtClean="0"/>
                        <a:t> target </a:t>
                      </a:r>
                      <a:r>
                        <a:rPr lang="en-US" sz="1500" baseline="0" dirty="0" err="1" smtClean="0"/>
                        <a:t>secara</a:t>
                      </a:r>
                      <a:r>
                        <a:rPr lang="en-US" sz="1500" baseline="0" dirty="0" smtClean="0"/>
                        <a:t> personal </a:t>
                      </a:r>
                      <a:r>
                        <a:rPr lang="en-US" sz="1500" baseline="0" dirty="0" err="1" smtClean="0"/>
                        <a:t>atau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menolong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karir</a:t>
                      </a:r>
                      <a:r>
                        <a:rPr lang="en-US" sz="1500" baseline="0" dirty="0" smtClean="0"/>
                        <a:t> target </a:t>
                      </a:r>
                      <a:r>
                        <a:rPr lang="en-US" sz="1500" baseline="0" dirty="0" err="1" smtClean="0"/>
                        <a:t>tsb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Inspirational</a:t>
                      </a:r>
                      <a:r>
                        <a:rPr lang="en-US" sz="1500" baseline="0" dirty="0" smtClean="0"/>
                        <a:t> Appeals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err="1" smtClean="0"/>
                        <a:t>Agen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menambahkan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nilai-nilai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atau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membangkitkan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emosi</a:t>
                      </a:r>
                      <a:r>
                        <a:rPr lang="en-US" sz="1500" dirty="0" smtClean="0"/>
                        <a:t> target </a:t>
                      </a:r>
                      <a:r>
                        <a:rPr lang="en-US" sz="1500" dirty="0" err="1" smtClean="0"/>
                        <a:t>untuk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memperoleh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komitmen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mengerjakan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tugas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atau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mendukung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usulan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dirty="0" err="1" smtClean="0"/>
                        <a:t>Konsultasi</a:t>
                      </a:r>
                      <a:r>
                        <a:rPr lang="en-US" sz="1500" baseline="0" dirty="0" smtClean="0"/>
                        <a:t> (consultation)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err="1" smtClean="0"/>
                        <a:t>Agen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mendorong</a:t>
                      </a:r>
                      <a:r>
                        <a:rPr lang="en-US" sz="1500" dirty="0" smtClean="0"/>
                        <a:t> target </a:t>
                      </a:r>
                      <a:r>
                        <a:rPr lang="en-US" sz="1500" dirty="0" err="1" smtClean="0"/>
                        <a:t>untuk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memberi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masukan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terhadap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peningkatan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usulan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atau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membantu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perencanaan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atau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merubah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dukungan</a:t>
                      </a:r>
                      <a:r>
                        <a:rPr lang="en-US" sz="1500" baseline="0" dirty="0" smtClean="0"/>
                        <a:t>/</a:t>
                      </a:r>
                      <a:r>
                        <a:rPr lang="en-US" sz="1500" baseline="0" dirty="0" err="1" smtClean="0"/>
                        <a:t>bantuan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kepada</a:t>
                      </a:r>
                      <a:r>
                        <a:rPr lang="en-US" sz="1500" baseline="0" dirty="0" smtClean="0"/>
                        <a:t> target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Exchange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err="1" smtClean="0"/>
                        <a:t>Agen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menawarkan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insentif</a:t>
                      </a:r>
                      <a:r>
                        <a:rPr lang="en-US" sz="1500" dirty="0" smtClean="0"/>
                        <a:t>, </a:t>
                      </a:r>
                      <a:r>
                        <a:rPr lang="en-US" sz="1500" dirty="0" err="1" smtClean="0"/>
                        <a:t>imbalan</a:t>
                      </a:r>
                      <a:r>
                        <a:rPr lang="en-US" sz="1500" dirty="0" smtClean="0"/>
                        <a:t>, </a:t>
                      </a:r>
                      <a:r>
                        <a:rPr lang="en-US" sz="1500" dirty="0" err="1" smtClean="0"/>
                        <a:t>atau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mengajukan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kesediaan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timbal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balik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jika</a:t>
                      </a:r>
                      <a:r>
                        <a:rPr lang="en-US" sz="1500" baseline="0" dirty="0" smtClean="0"/>
                        <a:t> target </a:t>
                      </a:r>
                      <a:r>
                        <a:rPr lang="en-US" sz="1500" baseline="0" dirty="0" err="1" smtClean="0"/>
                        <a:t>melakukan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permintaan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agen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Collaboration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err="1" smtClean="0"/>
                        <a:t>Agen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menawarkan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sumber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daya</a:t>
                      </a:r>
                      <a:r>
                        <a:rPr lang="en-US" sz="1500" dirty="0" smtClean="0"/>
                        <a:t> yang </a:t>
                      </a:r>
                      <a:r>
                        <a:rPr lang="en-US" sz="1500" dirty="0" err="1" smtClean="0"/>
                        <a:t>relevan</a:t>
                      </a:r>
                      <a:r>
                        <a:rPr lang="en-US" sz="1500" dirty="0" smtClean="0"/>
                        <a:t> &amp; </a:t>
                      </a:r>
                      <a:r>
                        <a:rPr lang="en-US" sz="1500" dirty="0" err="1" smtClean="0"/>
                        <a:t>bersedia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membantu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jika</a:t>
                      </a:r>
                      <a:r>
                        <a:rPr lang="en-US" sz="1500" dirty="0" smtClean="0"/>
                        <a:t> target </a:t>
                      </a:r>
                      <a:r>
                        <a:rPr lang="en-US" sz="1500" dirty="0" err="1" smtClean="0"/>
                        <a:t>mau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mengerjakan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tugas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atau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menerima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perubahan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Personal Appeals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err="1" smtClean="0"/>
                        <a:t>Agen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meminta</a:t>
                      </a:r>
                      <a:r>
                        <a:rPr lang="en-US" sz="1500" dirty="0" smtClean="0"/>
                        <a:t> target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untuk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mengerjakan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tugas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atau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mendukung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usulan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dalam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suasana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persahabatan</a:t>
                      </a:r>
                      <a:r>
                        <a:rPr lang="en-US" sz="1500" baseline="0" dirty="0" smtClean="0"/>
                        <a:t>, </a:t>
                      </a:r>
                      <a:r>
                        <a:rPr lang="en-US" sz="1500" baseline="0" dirty="0" err="1" smtClean="0"/>
                        <a:t>atau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meminta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kesediaan</a:t>
                      </a:r>
                      <a:r>
                        <a:rPr lang="en-US" sz="1500" baseline="0" dirty="0" smtClean="0"/>
                        <a:t> personal </a:t>
                      </a:r>
                      <a:r>
                        <a:rPr lang="en-US" sz="1500" baseline="0" dirty="0" err="1" smtClean="0"/>
                        <a:t>sebelum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mengemukakannya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Ingratiation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err="1" smtClean="0"/>
                        <a:t>Agen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menggunakan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pujian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sebelum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atau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selama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memberikan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pengaruh</a:t>
                      </a:r>
                      <a:r>
                        <a:rPr lang="en-US" sz="1500" dirty="0" smtClean="0"/>
                        <a:t>, </a:t>
                      </a:r>
                      <a:r>
                        <a:rPr lang="en-US" sz="1500" dirty="0" err="1" smtClean="0"/>
                        <a:t>atau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mengekspresikan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keyakinan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pada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kemampuan</a:t>
                      </a:r>
                      <a:r>
                        <a:rPr lang="en-US" sz="1500" dirty="0" smtClean="0"/>
                        <a:t> target </a:t>
                      </a:r>
                      <a:r>
                        <a:rPr lang="en-US" sz="1500" dirty="0" err="1" smtClean="0"/>
                        <a:t>untuk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mengerjakan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tugas</a:t>
                      </a:r>
                      <a:r>
                        <a:rPr lang="en-US" sz="1500" dirty="0" smtClean="0"/>
                        <a:t> yang </a:t>
                      </a:r>
                      <a:r>
                        <a:rPr lang="en-US" sz="1500" dirty="0" err="1" smtClean="0"/>
                        <a:t>sulit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Legitimating Tactics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err="1" smtClean="0"/>
                        <a:t>Agen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berusaha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membangun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legitimasi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dari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permintaan</a:t>
                      </a:r>
                      <a:r>
                        <a:rPr lang="en-US" sz="1500" baseline="0" dirty="0" smtClean="0"/>
                        <a:t>/</a:t>
                      </a:r>
                      <a:r>
                        <a:rPr lang="en-US" sz="1500" baseline="0" dirty="0" err="1" smtClean="0"/>
                        <a:t>memverifikasi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otoritas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dgn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mengacu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pada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aturan</a:t>
                      </a:r>
                      <a:r>
                        <a:rPr lang="en-US" sz="1500" baseline="0" dirty="0" smtClean="0"/>
                        <a:t>, </a:t>
                      </a:r>
                      <a:r>
                        <a:rPr lang="en-US" sz="1500" baseline="0" dirty="0" err="1" smtClean="0"/>
                        <a:t>kebijakan</a:t>
                      </a:r>
                      <a:r>
                        <a:rPr lang="en-US" sz="1500" baseline="0" dirty="0" smtClean="0"/>
                        <a:t> &amp; </a:t>
                      </a:r>
                      <a:r>
                        <a:rPr lang="en-US" sz="1500" baseline="0" dirty="0" err="1" smtClean="0"/>
                        <a:t>kontrak</a:t>
                      </a:r>
                      <a:r>
                        <a:rPr lang="en-US" sz="1500" baseline="0" dirty="0" smtClean="0"/>
                        <a:t>.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Pressure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err="1" smtClean="0"/>
                        <a:t>Agen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menggunakan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tuntutan</a:t>
                      </a:r>
                      <a:r>
                        <a:rPr lang="en-US" sz="1500" dirty="0" smtClean="0"/>
                        <a:t>, </a:t>
                      </a:r>
                      <a:r>
                        <a:rPr lang="en-US" sz="1500" dirty="0" err="1" smtClean="0"/>
                        <a:t>ancaman</a:t>
                      </a:r>
                      <a:r>
                        <a:rPr lang="en-US" sz="1500" dirty="0" smtClean="0"/>
                        <a:t>, </a:t>
                      </a:r>
                      <a:r>
                        <a:rPr lang="en-US" sz="1500" dirty="0" err="1" smtClean="0"/>
                        <a:t>sering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mengawasi</a:t>
                      </a:r>
                      <a:r>
                        <a:rPr lang="en-US" sz="1500" dirty="0" smtClean="0"/>
                        <a:t>, </a:t>
                      </a:r>
                      <a:r>
                        <a:rPr lang="en-US" sz="1500" dirty="0" err="1" smtClean="0"/>
                        <a:t>atau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mengingatkan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secara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gigih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untuk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mempengaruhi</a:t>
                      </a:r>
                      <a:r>
                        <a:rPr lang="en-US" sz="1500" baseline="0" dirty="0" smtClean="0"/>
                        <a:t> target </a:t>
                      </a:r>
                      <a:r>
                        <a:rPr lang="en-US" sz="1500" baseline="0" dirty="0" err="1" smtClean="0"/>
                        <a:t>mengerjakan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permintaannya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Coalition Tactics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err="1" smtClean="0"/>
                        <a:t>Agen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meminta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bantuan</a:t>
                      </a:r>
                      <a:r>
                        <a:rPr lang="en-US" sz="1500" dirty="0" smtClean="0"/>
                        <a:t> orang lain </a:t>
                      </a:r>
                      <a:r>
                        <a:rPr lang="en-US" sz="1500" dirty="0" err="1" smtClean="0"/>
                        <a:t>untuk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mempersuasi</a:t>
                      </a:r>
                      <a:r>
                        <a:rPr lang="en-US" sz="1500" dirty="0" smtClean="0"/>
                        <a:t> target </a:t>
                      </a:r>
                      <a:r>
                        <a:rPr lang="en-US" sz="1500" dirty="0" err="1" smtClean="0"/>
                        <a:t>melakukan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sesuatu</a:t>
                      </a:r>
                      <a:r>
                        <a:rPr lang="en-US" sz="1500" dirty="0" smtClean="0"/>
                        <a:t>, </a:t>
                      </a:r>
                      <a:r>
                        <a:rPr lang="en-US" sz="1500" dirty="0" err="1" smtClean="0"/>
                        <a:t>atau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menggunakan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dukungan</a:t>
                      </a:r>
                      <a:r>
                        <a:rPr lang="en-US" sz="1500" dirty="0" smtClean="0"/>
                        <a:t> orang lain </a:t>
                      </a:r>
                      <a:r>
                        <a:rPr lang="en-US" sz="1500" dirty="0" err="1" smtClean="0"/>
                        <a:t>sebagai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alasan</a:t>
                      </a:r>
                      <a:r>
                        <a:rPr lang="en-US" sz="1500" dirty="0" smtClean="0"/>
                        <a:t> agar target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menyepakatinya</a:t>
                      </a:r>
                      <a:endParaRPr lang="en-US" sz="15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860475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67282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60000"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508" y="1881896"/>
            <a:ext cx="6392594" cy="4351338"/>
          </a:xfrm>
          <a:solidFill>
            <a:srgbClr val="486EAC"/>
          </a:solidFill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 smtClean="0">
                <a:solidFill>
                  <a:schemeClr val="bg1"/>
                </a:solidFill>
              </a:rPr>
              <a:t>Tergantung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pada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beberapa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faktor</a:t>
            </a:r>
            <a:r>
              <a:rPr lang="en-US" dirty="0" smtClean="0">
                <a:solidFill>
                  <a:schemeClr val="bg1"/>
                </a:solidFill>
              </a:rPr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solidFill>
                  <a:schemeClr val="bg1"/>
                </a:solidFill>
              </a:rPr>
              <a:t>Jumlah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resistensi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intrinsik</a:t>
            </a:r>
            <a:r>
              <a:rPr lang="en-US" dirty="0" smtClean="0">
                <a:solidFill>
                  <a:schemeClr val="bg1"/>
                </a:solidFill>
              </a:rPr>
              <a:t> target </a:t>
            </a:r>
            <a:r>
              <a:rPr lang="en-US" dirty="0" err="1" smtClean="0">
                <a:solidFill>
                  <a:schemeClr val="bg1"/>
                </a:solidFill>
              </a:rPr>
              <a:t>terhadap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sifat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permintaan</a:t>
            </a:r>
            <a:r>
              <a:rPr lang="en-US" dirty="0" smtClean="0">
                <a:solidFill>
                  <a:schemeClr val="bg1"/>
                </a:solidFill>
              </a:rPr>
              <a:t>/</a:t>
            </a:r>
            <a:r>
              <a:rPr lang="en-US" dirty="0" err="1" smtClean="0">
                <a:solidFill>
                  <a:schemeClr val="bg1"/>
                </a:solidFill>
              </a:rPr>
              <a:t>tugas</a:t>
            </a:r>
            <a:endParaRPr lang="en-US" dirty="0" smtClean="0">
              <a:solidFill>
                <a:schemeClr val="bg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solidFill>
                  <a:schemeClr val="bg1"/>
                </a:solidFill>
              </a:rPr>
              <a:t>Potensi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taktik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untuk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mempengaruhi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sikap</a:t>
            </a:r>
            <a:r>
              <a:rPr lang="en-US" dirty="0" smtClean="0">
                <a:solidFill>
                  <a:schemeClr val="bg1"/>
                </a:solidFill>
              </a:rPr>
              <a:t> target </a:t>
            </a:r>
            <a:r>
              <a:rPr lang="en-US" dirty="0" err="1" smtClean="0">
                <a:solidFill>
                  <a:schemeClr val="bg1"/>
                </a:solidFill>
              </a:rPr>
              <a:t>terhadap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keinginannya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untuk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mengerjakan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tugas</a:t>
            </a:r>
            <a:r>
              <a:rPr lang="en-US" dirty="0" smtClean="0">
                <a:solidFill>
                  <a:schemeClr val="bg1"/>
                </a:solidFill>
              </a:rPr>
              <a:t>/</a:t>
            </a:r>
            <a:r>
              <a:rPr lang="en-US" dirty="0" err="1" smtClean="0">
                <a:solidFill>
                  <a:schemeClr val="bg1"/>
                </a:solidFill>
              </a:rPr>
              <a:t>permintaan</a:t>
            </a:r>
            <a:endParaRPr lang="en-US" dirty="0" smtClean="0">
              <a:solidFill>
                <a:schemeClr val="bg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solidFill>
                  <a:schemeClr val="bg1"/>
                </a:solidFill>
              </a:rPr>
              <a:t>Kekuasaan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agen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untuk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menggunakan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taktik</a:t>
            </a:r>
            <a:r>
              <a:rPr lang="en-US" dirty="0" smtClean="0">
                <a:solidFill>
                  <a:schemeClr val="bg1"/>
                </a:solidFill>
              </a:rPr>
              <a:t> di </a:t>
            </a:r>
            <a:r>
              <a:rPr lang="en-US" dirty="0" err="1" smtClean="0">
                <a:solidFill>
                  <a:schemeClr val="bg1"/>
                </a:solidFill>
              </a:rPr>
              <a:t>dalam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situasi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solidFill>
                  <a:schemeClr val="bg1"/>
                </a:solidFill>
              </a:rPr>
              <a:t>Kemampuan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agen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dalam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menggunakan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taktik</a:t>
            </a:r>
            <a:endParaRPr lang="en-US" dirty="0" smtClean="0">
              <a:solidFill>
                <a:schemeClr val="bg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Norma </a:t>
            </a:r>
            <a:r>
              <a:rPr lang="en-US" dirty="0" err="1" smtClean="0">
                <a:solidFill>
                  <a:schemeClr val="bg1"/>
                </a:solidFill>
              </a:rPr>
              <a:t>sosial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berlaku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harapan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terhadap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peran</a:t>
            </a:r>
            <a:r>
              <a:rPr lang="en-US" dirty="0" smtClean="0">
                <a:solidFill>
                  <a:schemeClr val="bg1"/>
                </a:solidFill>
              </a:rPr>
              <a:t> di </a:t>
            </a:r>
            <a:r>
              <a:rPr lang="en-US" dirty="0" err="1" smtClean="0">
                <a:solidFill>
                  <a:schemeClr val="bg1"/>
                </a:solidFill>
              </a:rPr>
              <a:t>dalam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menggunakan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taktik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86508" y="787791"/>
            <a:ext cx="5618870" cy="902897"/>
          </a:xfrm>
          <a:solidFill>
            <a:srgbClr val="486EAC"/>
          </a:solidFill>
        </p:spPr>
        <p:txBody>
          <a:bodyPr>
            <a:normAutofit/>
          </a:bodyPr>
          <a:lstStyle/>
          <a:p>
            <a:r>
              <a:rPr lang="en-US" sz="3000" b="1" u="sng" dirty="0" err="1">
                <a:solidFill>
                  <a:schemeClr val="bg1"/>
                </a:solidFill>
              </a:rPr>
              <a:t>Efektivitas</a:t>
            </a:r>
            <a:r>
              <a:rPr lang="en-US" sz="3000" b="1" u="sng" dirty="0">
                <a:solidFill>
                  <a:schemeClr val="bg1"/>
                </a:solidFill>
              </a:rPr>
              <a:t> </a:t>
            </a:r>
            <a:r>
              <a:rPr lang="en-US" sz="3000" b="1" u="sng" dirty="0" err="1">
                <a:solidFill>
                  <a:schemeClr val="bg1"/>
                </a:solidFill>
              </a:rPr>
              <a:t>taktik</a:t>
            </a:r>
            <a:r>
              <a:rPr lang="en-US" sz="3000" b="1" u="sng" dirty="0">
                <a:solidFill>
                  <a:schemeClr val="bg1"/>
                </a:solidFill>
              </a:rPr>
              <a:t> </a:t>
            </a:r>
            <a:r>
              <a:rPr lang="en-US" sz="3000" b="1" u="sng" dirty="0" err="1">
                <a:solidFill>
                  <a:schemeClr val="bg1"/>
                </a:solidFill>
              </a:rPr>
              <a:t>secara</a:t>
            </a:r>
            <a:r>
              <a:rPr lang="en-US" sz="3000" b="1" u="sng" dirty="0">
                <a:solidFill>
                  <a:schemeClr val="bg1"/>
                </a:solidFill>
              </a:rPr>
              <a:t> </a:t>
            </a:r>
            <a:r>
              <a:rPr lang="en-US" sz="3000" b="1" u="sng" dirty="0" smtClean="0">
                <a:solidFill>
                  <a:schemeClr val="bg1"/>
                </a:solidFill>
              </a:rPr>
              <a:t>individual</a:t>
            </a:r>
            <a:endParaRPr lang="en-US" sz="3000" b="1" u="sn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041495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8744332"/>
              </p:ext>
            </p:extLst>
          </p:nvPr>
        </p:nvGraphicFramePr>
        <p:xfrm>
          <a:off x="984739" y="1479321"/>
          <a:ext cx="10255347" cy="434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5534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Cara </a:t>
                      </a:r>
                      <a:r>
                        <a:rPr lang="en-US" dirty="0" err="1" smtClean="0"/>
                        <a:t>menggunakan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Taktik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Utama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Rational Persuasion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/>
                        <a:t>Jelaskan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secara</a:t>
                      </a:r>
                      <a:r>
                        <a:rPr lang="en-US" dirty="0" smtClean="0"/>
                        <a:t> detail </a:t>
                      </a:r>
                      <a:r>
                        <a:rPr lang="en-US" dirty="0" err="1" smtClean="0"/>
                        <a:t>mengapa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permintaan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atau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usulan</a:t>
                      </a:r>
                      <a:r>
                        <a:rPr lang="en-US" dirty="0" smtClean="0"/>
                        <a:t> </a:t>
                      </a:r>
                      <a:r>
                        <a:rPr lang="en-US" baseline="0" dirty="0" err="1" smtClean="0"/>
                        <a:t>penting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/>
                        <a:t>Gunakan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fakta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logika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untuk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memperjelas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permintaan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atau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usulan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/>
                        <a:t>Menyediakan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bukti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terhadap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kelayakan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usulan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/>
                        <a:t>Jelaskan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mengapa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usulan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lebih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baik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daripada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alternatif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lainnya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b="1" dirty="0" smtClean="0"/>
                        <a:t>Inspirational Appeals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/>
                        <a:t>Deskripsikan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perubahan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usulan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sebagai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suatu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tantangan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peluang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/>
                        <a:t>Hubungkan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aktivitas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atau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perubahan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nilai-nilai</a:t>
                      </a:r>
                      <a:r>
                        <a:rPr lang="en-US" baseline="0" dirty="0" smtClean="0"/>
                        <a:t> ideal orang </a:t>
                      </a:r>
                      <a:r>
                        <a:rPr lang="en-US" baseline="0" dirty="0" err="1" smtClean="0"/>
                        <a:t>tersebut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/>
                        <a:t>Deskripsikan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secara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jelas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utarakan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visi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menarik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untuk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menyelesaikan</a:t>
                      </a:r>
                      <a:r>
                        <a:rPr lang="en-US" baseline="0" dirty="0" smtClean="0"/>
                        <a:t> project </a:t>
                      </a:r>
                      <a:r>
                        <a:rPr lang="en-US" baseline="0" dirty="0" err="1" smtClean="0"/>
                        <a:t>atau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perubahan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/>
                        <a:t>Gunakan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dramatisasi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gaya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ekspresif</a:t>
                      </a:r>
                      <a:r>
                        <a:rPr lang="en-US" dirty="0" smtClean="0"/>
                        <a:t> di </a:t>
                      </a:r>
                      <a:r>
                        <a:rPr lang="en-US" dirty="0" err="1" smtClean="0"/>
                        <a:t>dalam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berbicara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positif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gunakan</a:t>
                      </a:r>
                      <a:r>
                        <a:rPr lang="en-US" baseline="0" dirty="0" smtClean="0"/>
                        <a:t> Bahasa yang </a:t>
                      </a:r>
                      <a:r>
                        <a:rPr lang="en-US" baseline="0" dirty="0" err="1" smtClean="0"/>
                        <a:t>optimis</a:t>
                      </a:r>
                      <a:r>
                        <a:rPr lang="en-US" baseline="0" dirty="0" smtClean="0"/>
                        <a:t> di </a:t>
                      </a:r>
                      <a:r>
                        <a:rPr lang="en-US" baseline="0" dirty="0" err="1" smtClean="0"/>
                        <a:t>dalam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memberikan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usulan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6268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76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  <a:solidFill>
            <a:srgbClr val="6E9CB0"/>
          </a:solidFill>
        </p:spPr>
        <p:txBody>
          <a:bodyPr/>
          <a:lstStyle/>
          <a:p>
            <a:r>
              <a:rPr lang="en-US" b="1" u="sng" dirty="0" err="1" smtClean="0"/>
              <a:t>Konsep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kekuasaan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dan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pengaruh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6E9CB0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Kekuasaan</a:t>
            </a:r>
            <a:endParaRPr lang="en-US" dirty="0" smtClean="0"/>
          </a:p>
          <a:p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melibatkan</a:t>
            </a:r>
            <a:r>
              <a:rPr lang="en-US" dirty="0" smtClean="0"/>
              <a:t> </a:t>
            </a:r>
            <a:r>
              <a:rPr lang="en-US" dirty="0" err="1" smtClean="0"/>
              <a:t>kapasitas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(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“</a:t>
            </a:r>
            <a:r>
              <a:rPr lang="en-US" dirty="0" err="1" smtClean="0">
                <a:solidFill>
                  <a:srgbClr val="FF0000"/>
                </a:solidFill>
              </a:rPr>
              <a:t>agen</a:t>
            </a:r>
            <a:r>
              <a:rPr lang="en-US" dirty="0" smtClean="0">
                <a:solidFill>
                  <a:srgbClr val="FF0000"/>
                </a:solidFill>
              </a:rPr>
              <a:t>”</a:t>
            </a:r>
            <a:r>
              <a:rPr lang="en-US" dirty="0" smtClean="0"/>
              <a:t>)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lain (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“target”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Terkadang</a:t>
            </a:r>
            <a:r>
              <a:rPr lang="en-US" dirty="0" smtClean="0"/>
              <a:t>, </a:t>
            </a:r>
            <a:r>
              <a:rPr lang="en-US" dirty="0" err="1" smtClean="0"/>
              <a:t>agen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individual</a:t>
            </a:r>
          </a:p>
          <a:p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variable </a:t>
            </a:r>
            <a:r>
              <a:rPr lang="en-US" dirty="0" err="1" smtClean="0"/>
              <a:t>dinamis</a:t>
            </a:r>
            <a:r>
              <a:rPr lang="en-US" dirty="0" smtClean="0"/>
              <a:t> yang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berubah-ubah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mendeskripsikan</a:t>
            </a:r>
            <a:r>
              <a:rPr lang="en-US" dirty="0" smtClean="0"/>
              <a:t> </a:t>
            </a:r>
            <a:r>
              <a:rPr lang="en-US" dirty="0" err="1" smtClean="0"/>
              <a:t>kapasitas</a:t>
            </a:r>
            <a:r>
              <a:rPr lang="en-US" dirty="0" smtClean="0"/>
              <a:t> </a:t>
            </a:r>
            <a:r>
              <a:rPr lang="en-US" dirty="0" err="1" smtClean="0"/>
              <a:t>absolut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agen</a:t>
            </a:r>
            <a:r>
              <a:rPr lang="en-US" dirty="0" smtClean="0"/>
              <a:t> individual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target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242596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5047706"/>
              </p:ext>
            </p:extLst>
          </p:nvPr>
        </p:nvGraphicFramePr>
        <p:xfrm>
          <a:off x="604911" y="1493389"/>
          <a:ext cx="10874326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7432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Cara </a:t>
                      </a:r>
                      <a:r>
                        <a:rPr lang="en-US" dirty="0" err="1" smtClean="0"/>
                        <a:t>menggunakan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Taktik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Utama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 (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lanjutan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Consultation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/>
                        <a:t>Tetapkan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sasaran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meminta</a:t>
                      </a:r>
                      <a:r>
                        <a:rPr lang="en-US" dirty="0" smtClean="0"/>
                        <a:t> target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err="1" smtClean="0"/>
                        <a:t>untuk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membantu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mengerjakannya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/>
                        <a:t>Tanyakan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pendapat</a:t>
                      </a:r>
                      <a:r>
                        <a:rPr lang="en-US" dirty="0" smtClean="0"/>
                        <a:t>/</a:t>
                      </a:r>
                      <a:r>
                        <a:rPr lang="en-US" dirty="0" err="1" smtClean="0"/>
                        <a:t>sugesti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bagaimana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meningkatkan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usulan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masih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bersifat</a:t>
                      </a:r>
                      <a:r>
                        <a:rPr lang="en-US" dirty="0" smtClean="0"/>
                        <a:t> tentative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/>
                        <a:t>Libatkan</a:t>
                      </a:r>
                      <a:r>
                        <a:rPr lang="en-US" dirty="0" smtClean="0"/>
                        <a:t> target </a:t>
                      </a:r>
                      <a:r>
                        <a:rPr lang="en-US" dirty="0" err="1" smtClean="0"/>
                        <a:t>dalam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menyusun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rencana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tindakan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untuk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mencapai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sasaran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/>
                        <a:t>Merespon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secara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positif</a:t>
                      </a:r>
                      <a:r>
                        <a:rPr lang="en-US" dirty="0" smtClean="0"/>
                        <a:t>  </a:t>
                      </a:r>
                      <a:r>
                        <a:rPr lang="en-US" dirty="0" err="1" smtClean="0"/>
                        <a:t>terhadap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apa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diungkapkan</a:t>
                      </a:r>
                      <a:r>
                        <a:rPr lang="en-US" dirty="0" smtClean="0"/>
                        <a:t> target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b="1" dirty="0" smtClean="0"/>
                        <a:t>Collaboration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/>
                        <a:t>Menawarkan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bantuan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atau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sumber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daya</a:t>
                      </a:r>
                      <a:r>
                        <a:rPr lang="en-US" dirty="0" smtClean="0"/>
                        <a:t> agar orang lain </a:t>
                      </a:r>
                      <a:r>
                        <a:rPr lang="en-US" dirty="0" err="1" smtClean="0"/>
                        <a:t>dapat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menyelesaikan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tugas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/>
                        <a:t>Menawarkan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bantuan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untuk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menyelesaikan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permasalahan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terkait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permintaan</a:t>
                      </a:r>
                      <a:r>
                        <a:rPr lang="en-US" dirty="0" smtClean="0"/>
                        <a:t>/</a:t>
                      </a:r>
                      <a:r>
                        <a:rPr lang="en-US" dirty="0" err="1" smtClean="0"/>
                        <a:t>usulan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/>
                        <a:t>Menawarkan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bantuan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untuk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mengimplementasikan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perubahan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usulan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jika</a:t>
                      </a:r>
                      <a:r>
                        <a:rPr lang="en-US" dirty="0" smtClean="0"/>
                        <a:t> orang </a:t>
                      </a:r>
                      <a:r>
                        <a:rPr lang="en-US" dirty="0" err="1" smtClean="0"/>
                        <a:t>tersebut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mendukungnya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/>
                        <a:t>Menawarkan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diri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untuk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menunjukkan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bagaimana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cara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menyelesaikan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permintaan</a:t>
                      </a:r>
                      <a:r>
                        <a:rPr lang="en-US" dirty="0" smtClean="0"/>
                        <a:t>/</a:t>
                      </a:r>
                      <a:r>
                        <a:rPr lang="en-US" dirty="0" err="1" smtClean="0"/>
                        <a:t>usulan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194107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2441756"/>
              </p:ext>
            </p:extLst>
          </p:nvPr>
        </p:nvGraphicFramePr>
        <p:xfrm>
          <a:off x="239151" y="365125"/>
          <a:ext cx="11690251" cy="593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9025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Cara </a:t>
                      </a:r>
                      <a:r>
                        <a:rPr lang="en-US" sz="1500" dirty="0" err="1" smtClean="0"/>
                        <a:t>menggunakan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>
                          <a:solidFill>
                            <a:srgbClr val="FF0000"/>
                          </a:solidFill>
                        </a:rPr>
                        <a:t>taktik</a:t>
                      </a:r>
                      <a:r>
                        <a:rPr lang="en-US" sz="15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1500" dirty="0" err="1" smtClean="0">
                          <a:solidFill>
                            <a:srgbClr val="FF0000"/>
                          </a:solidFill>
                        </a:rPr>
                        <a:t>tambahan</a:t>
                      </a:r>
                      <a:endParaRPr lang="en-US" sz="15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b="1" dirty="0" smtClean="0"/>
                        <a:t>Apprising</a:t>
                      </a:r>
                      <a:endParaRPr lang="en-US" sz="15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 err="1" smtClean="0"/>
                        <a:t>Jelaskan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bagaimana</a:t>
                      </a:r>
                      <a:r>
                        <a:rPr lang="en-US" sz="1500" dirty="0" smtClean="0"/>
                        <a:t> orang </a:t>
                      </a:r>
                      <a:r>
                        <a:rPr lang="en-US" sz="1500" dirty="0" err="1" smtClean="0"/>
                        <a:t>tersebut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memperoleh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keuntungan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dari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menjalankan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tugas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 err="1" smtClean="0"/>
                        <a:t>Jelaskan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bagaimana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tugas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dapat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membantu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karirnya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 err="1" smtClean="0"/>
                        <a:t>Jelaskan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mengapa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aktifitas</a:t>
                      </a:r>
                      <a:r>
                        <a:rPr lang="en-US" sz="1500" dirty="0" smtClean="0"/>
                        <a:t> yang </a:t>
                      </a:r>
                      <a:r>
                        <a:rPr lang="en-US" sz="1500" dirty="0" err="1" smtClean="0"/>
                        <a:t>diusulkan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atau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perubahan</a:t>
                      </a:r>
                      <a:r>
                        <a:rPr lang="en-US" sz="1500" baseline="0" dirty="0" smtClean="0"/>
                        <a:t> yang </a:t>
                      </a:r>
                      <a:r>
                        <a:rPr lang="en-US" sz="1500" baseline="0" dirty="0" err="1" smtClean="0"/>
                        <a:t>terjadi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dapat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memberikan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hal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baik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bagi</a:t>
                      </a:r>
                      <a:r>
                        <a:rPr lang="en-US" sz="1500" baseline="0" dirty="0" smtClean="0"/>
                        <a:t> orang </a:t>
                      </a:r>
                      <a:r>
                        <a:rPr lang="en-US" sz="1500" baseline="0" dirty="0" err="1" smtClean="0"/>
                        <a:t>tersebut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 err="1" smtClean="0"/>
                        <a:t>Jelaskan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bagaimana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perubahan</a:t>
                      </a:r>
                      <a:r>
                        <a:rPr lang="en-US" sz="1500" dirty="0" smtClean="0"/>
                        <a:t> yang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diusulkan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akan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menyelesaikan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beberapa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permasalahan</a:t>
                      </a:r>
                      <a:r>
                        <a:rPr lang="en-US" sz="1500" baseline="0" dirty="0" smtClean="0"/>
                        <a:t> orang </a:t>
                      </a:r>
                      <a:r>
                        <a:rPr lang="en-US" sz="1500" baseline="0" dirty="0" err="1" smtClean="0"/>
                        <a:t>tersebut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b="1" dirty="0" smtClean="0"/>
                        <a:t>Exchange</a:t>
                      </a:r>
                      <a:endParaRPr lang="en-US" sz="15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 err="1" smtClean="0"/>
                        <a:t>Tawarkan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sesuatu</a:t>
                      </a:r>
                      <a:r>
                        <a:rPr lang="en-US" sz="1500" dirty="0" smtClean="0"/>
                        <a:t> yang </a:t>
                      </a:r>
                      <a:r>
                        <a:rPr lang="en-US" sz="1500" dirty="0" err="1" smtClean="0"/>
                        <a:t>diinginkan</a:t>
                      </a:r>
                      <a:r>
                        <a:rPr lang="en-US" sz="1500" dirty="0" smtClean="0"/>
                        <a:t> orang lain </a:t>
                      </a:r>
                      <a:r>
                        <a:rPr lang="en-US" sz="1500" dirty="0" err="1" smtClean="0"/>
                        <a:t>untuk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menjadi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timbal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balik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jika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ia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mau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membantu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menyelesaikan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tugas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 err="1" smtClean="0"/>
                        <a:t>Tawarkan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pengerjaan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tugas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secara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spesifik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atau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kebaikan</a:t>
                      </a:r>
                      <a:r>
                        <a:rPr lang="en-US" sz="1500" baseline="0" dirty="0" smtClean="0"/>
                        <a:t> yang </a:t>
                      </a:r>
                      <a:r>
                        <a:rPr lang="en-US" sz="1500" baseline="0" dirty="0" err="1" smtClean="0"/>
                        <a:t>menjadi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timbal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balik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jika</a:t>
                      </a:r>
                      <a:r>
                        <a:rPr lang="en-US" sz="1500" baseline="0" dirty="0" smtClean="0"/>
                        <a:t> orang </a:t>
                      </a:r>
                      <a:r>
                        <a:rPr lang="en-US" sz="1500" baseline="0" dirty="0" err="1" smtClean="0"/>
                        <a:t>tsb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menyelesaikan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tugas</a:t>
                      </a:r>
                      <a:r>
                        <a:rPr lang="en-US" sz="1500" baseline="0" dirty="0" smtClean="0"/>
                        <a:t>/</a:t>
                      </a:r>
                      <a:r>
                        <a:rPr lang="en-US" sz="1500" baseline="0" dirty="0" err="1" smtClean="0"/>
                        <a:t>permintaan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 err="1" smtClean="0"/>
                        <a:t>Janjikan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berbuat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sesuatu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untuk</a:t>
                      </a:r>
                      <a:r>
                        <a:rPr lang="en-US" sz="1500" dirty="0" smtClean="0"/>
                        <a:t> orang </a:t>
                      </a:r>
                      <a:r>
                        <a:rPr lang="en-US" sz="1500" dirty="0" err="1" smtClean="0"/>
                        <a:t>tersebut</a:t>
                      </a:r>
                      <a:r>
                        <a:rPr lang="en-US" sz="1500" dirty="0" smtClean="0"/>
                        <a:t> di masa yang </a:t>
                      </a:r>
                      <a:r>
                        <a:rPr lang="en-US" sz="1500" dirty="0" err="1" smtClean="0"/>
                        <a:t>akan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datang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sebagai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timbal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balik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karena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sudah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membantunya</a:t>
                      </a:r>
                      <a:r>
                        <a:rPr lang="en-US" sz="1500" dirty="0" smtClean="0"/>
                        <a:t> saat </a:t>
                      </a:r>
                      <a:r>
                        <a:rPr lang="en-US" sz="1500" dirty="0" err="1" smtClean="0"/>
                        <a:t>ini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 err="1" smtClean="0"/>
                        <a:t>Tawarkan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untuk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memberikan</a:t>
                      </a:r>
                      <a:r>
                        <a:rPr lang="en-US" sz="1500" baseline="0" dirty="0" smtClean="0"/>
                        <a:t> reward yang </a:t>
                      </a:r>
                      <a:r>
                        <a:rPr lang="en-US" sz="1500" baseline="0" dirty="0" err="1" smtClean="0"/>
                        <a:t>sesuai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jika</a:t>
                      </a:r>
                      <a:r>
                        <a:rPr lang="en-US" sz="1500" baseline="0" dirty="0" smtClean="0"/>
                        <a:t> orang </a:t>
                      </a:r>
                      <a:r>
                        <a:rPr lang="en-US" sz="1500" baseline="0" dirty="0" err="1" smtClean="0"/>
                        <a:t>tersebut</a:t>
                      </a:r>
                      <a:r>
                        <a:rPr lang="en-US" sz="1500" baseline="0" dirty="0" smtClean="0"/>
                        <a:t> mampu </a:t>
                      </a:r>
                      <a:r>
                        <a:rPr lang="en-US" sz="1500" baseline="0" dirty="0" err="1" smtClean="0"/>
                        <a:t>mengerjakan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tugas</a:t>
                      </a:r>
                      <a:r>
                        <a:rPr lang="en-US" sz="1500" baseline="0" dirty="0" smtClean="0"/>
                        <a:t> yang </a:t>
                      </a:r>
                      <a:r>
                        <a:rPr lang="en-US" sz="1500" baseline="0" dirty="0" err="1" smtClean="0"/>
                        <a:t>sulit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b="1" dirty="0" smtClean="0"/>
                        <a:t>Ingratiation</a:t>
                      </a:r>
                      <a:endParaRPr lang="en-US" sz="15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 err="1" smtClean="0"/>
                        <a:t>Kemukakan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bahwa</a:t>
                      </a:r>
                      <a:r>
                        <a:rPr lang="en-US" sz="1500" dirty="0" smtClean="0"/>
                        <a:t> orang </a:t>
                      </a:r>
                      <a:r>
                        <a:rPr lang="en-US" sz="1500" dirty="0" err="1" smtClean="0"/>
                        <a:t>tersebut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memiliki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kemampuan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atau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pengetahuan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khusus</a:t>
                      </a:r>
                      <a:r>
                        <a:rPr lang="en-US" sz="1500" baseline="0" dirty="0" smtClean="0"/>
                        <a:t> yang </a:t>
                      </a:r>
                      <a:r>
                        <a:rPr lang="en-US" sz="1500" baseline="0" dirty="0" err="1" smtClean="0"/>
                        <a:t>dibutuhkan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untuk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menyelesaikan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tugas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 err="1" smtClean="0"/>
                        <a:t>Memuji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prestasi</a:t>
                      </a:r>
                      <a:r>
                        <a:rPr lang="en-US" sz="1500" dirty="0" smtClean="0"/>
                        <a:t> orang lain yang </a:t>
                      </a:r>
                      <a:r>
                        <a:rPr lang="en-US" sz="1500" dirty="0" err="1" smtClean="0"/>
                        <a:t>telah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lalu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ketika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meminta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mereka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untuk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mengerjakan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tugas</a:t>
                      </a:r>
                      <a:r>
                        <a:rPr lang="en-US" sz="1500" baseline="0" dirty="0" smtClean="0"/>
                        <a:t> yang </a:t>
                      </a:r>
                      <a:r>
                        <a:rPr lang="en-US" sz="1500" baseline="0" dirty="0" err="1" smtClean="0"/>
                        <a:t>baru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 err="1" smtClean="0"/>
                        <a:t>Tunjukkan</a:t>
                      </a:r>
                      <a:r>
                        <a:rPr lang="en-US" sz="1500" dirty="0" smtClean="0"/>
                        <a:t> rasa </a:t>
                      </a:r>
                      <a:r>
                        <a:rPr lang="en-US" sz="1500" dirty="0" err="1" smtClean="0"/>
                        <a:t>menghargai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dan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apresiasi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ketika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meminta</a:t>
                      </a:r>
                      <a:r>
                        <a:rPr lang="en-US" sz="1500" baseline="0" dirty="0" smtClean="0"/>
                        <a:t> orang lain </a:t>
                      </a:r>
                      <a:r>
                        <a:rPr lang="en-US" sz="1500" baseline="0" dirty="0" err="1" smtClean="0"/>
                        <a:t>untuk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mengerjakan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sesuatu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 err="1" smtClean="0"/>
                        <a:t>Katakan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bahwa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tidak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ada</a:t>
                      </a:r>
                      <a:r>
                        <a:rPr lang="en-US" sz="1500" dirty="0" smtClean="0"/>
                        <a:t> orang lain yang </a:t>
                      </a:r>
                      <a:r>
                        <a:rPr lang="en-US" sz="1500" dirty="0" err="1" smtClean="0"/>
                        <a:t>lebih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memiliki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kualifikasi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untuk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mengerjakan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tugas</a:t>
                      </a:r>
                      <a:endParaRPr lang="en-US" sz="15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891852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58830353"/>
              </p:ext>
            </p:extLst>
          </p:nvPr>
        </p:nvGraphicFramePr>
        <p:xfrm>
          <a:off x="239151" y="365125"/>
          <a:ext cx="11690251" cy="593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9025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Cara </a:t>
                      </a:r>
                      <a:r>
                        <a:rPr lang="en-US" sz="1500" dirty="0" err="1" smtClean="0"/>
                        <a:t>menggunakan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>
                          <a:solidFill>
                            <a:srgbClr val="FF0000"/>
                          </a:solidFill>
                        </a:rPr>
                        <a:t>taktik</a:t>
                      </a:r>
                      <a:r>
                        <a:rPr lang="en-US" sz="15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1500" dirty="0" err="1" smtClean="0">
                          <a:solidFill>
                            <a:srgbClr val="FF0000"/>
                          </a:solidFill>
                        </a:rPr>
                        <a:t>tambahan</a:t>
                      </a:r>
                      <a:r>
                        <a:rPr lang="en-US" sz="1500" dirty="0" smtClean="0">
                          <a:solidFill>
                            <a:srgbClr val="FF0000"/>
                          </a:solidFill>
                        </a:rPr>
                        <a:t> (</a:t>
                      </a:r>
                      <a:r>
                        <a:rPr lang="en-US" sz="1500" dirty="0" err="1" smtClean="0">
                          <a:solidFill>
                            <a:srgbClr val="FF0000"/>
                          </a:solidFill>
                        </a:rPr>
                        <a:t>lanjutan</a:t>
                      </a:r>
                      <a:r>
                        <a:rPr lang="en-US" sz="1500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  <a:endParaRPr lang="en-US" sz="15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b="1" dirty="0" smtClean="0"/>
                        <a:t>Legitimating</a:t>
                      </a:r>
                      <a:endParaRPr lang="en-US" sz="15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 err="1" smtClean="0"/>
                        <a:t>Jelaskan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bahwa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permintaan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atau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usulan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sesuai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dengan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aturan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dan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kebijakan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 err="1" smtClean="0"/>
                        <a:t>Tekankan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bahwa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permintaan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atau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usulan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bersifat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konsisten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dengan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kesepakatan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atau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kontrak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 err="1" smtClean="0"/>
                        <a:t>Gunakan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dokumen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untuk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memverifikasi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permintaan</a:t>
                      </a:r>
                      <a:r>
                        <a:rPr lang="en-US" sz="1500" baseline="0" dirty="0" smtClean="0"/>
                        <a:t> (</a:t>
                      </a:r>
                      <a:r>
                        <a:rPr lang="en-US" sz="1500" baseline="0" dirty="0" err="1" smtClean="0"/>
                        <a:t>misal</a:t>
                      </a:r>
                      <a:r>
                        <a:rPr lang="en-US" sz="1500" baseline="0" dirty="0" smtClean="0"/>
                        <a:t>, manual </a:t>
                      </a:r>
                      <a:r>
                        <a:rPr lang="en-US" sz="1500" baseline="0" dirty="0" err="1" smtClean="0"/>
                        <a:t>kebijakan</a:t>
                      </a:r>
                      <a:r>
                        <a:rPr lang="en-US" sz="1500" baseline="0" dirty="0" smtClean="0"/>
                        <a:t>, </a:t>
                      </a:r>
                      <a:r>
                        <a:rPr lang="en-US" sz="1500" baseline="0" dirty="0" err="1" smtClean="0"/>
                        <a:t>kontrak</a:t>
                      </a:r>
                      <a:r>
                        <a:rPr lang="en-US" sz="1500" baseline="0" dirty="0" smtClean="0"/>
                        <a:t>, </a:t>
                      </a:r>
                      <a:r>
                        <a:rPr lang="en-US" sz="1500" baseline="0" dirty="0" err="1" smtClean="0"/>
                        <a:t>aturan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kerja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dll</a:t>
                      </a:r>
                      <a:r>
                        <a:rPr lang="en-US" sz="1500" baseline="0" dirty="0" smtClean="0"/>
                        <a:t>)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 err="1" smtClean="0"/>
                        <a:t>Jelaskan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bahwa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permintaan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atau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usulan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bersifat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konsisten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dengan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praktik</a:t>
                      </a:r>
                      <a:r>
                        <a:rPr lang="en-US" sz="1500" dirty="0" smtClean="0"/>
                        <a:t>/</a:t>
                      </a:r>
                      <a:r>
                        <a:rPr lang="en-US" sz="1500" dirty="0" err="1" smtClean="0"/>
                        <a:t>tugas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utama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b="1" dirty="0" smtClean="0"/>
                        <a:t>Personal</a:t>
                      </a:r>
                      <a:r>
                        <a:rPr lang="en-US" sz="1500" b="1" baseline="0" dirty="0" smtClean="0"/>
                        <a:t> Appeal</a:t>
                      </a:r>
                      <a:endParaRPr lang="en-US" sz="15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 err="1" smtClean="0"/>
                        <a:t>Minta</a:t>
                      </a:r>
                      <a:r>
                        <a:rPr lang="en-US" sz="1500" dirty="0" smtClean="0"/>
                        <a:t> orang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tersebut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untuk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mengerjakan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sesuatu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sebagai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seorang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teman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 err="1" smtClean="0"/>
                        <a:t>Tanyakan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bantuan</a:t>
                      </a:r>
                      <a:r>
                        <a:rPr lang="en-US" sz="1500" dirty="0" smtClean="0"/>
                        <a:t> orang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tersebut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sebagai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bentuk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kebaikan</a:t>
                      </a:r>
                      <a:r>
                        <a:rPr lang="en-US" sz="1500" baseline="0" dirty="0" smtClean="0"/>
                        <a:t> personal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 err="1" smtClean="0"/>
                        <a:t>Kemukakan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bahwa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anda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sedang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d</a:t>
                      </a:r>
                      <a:r>
                        <a:rPr lang="en-US" sz="1500" baseline="0" dirty="0" err="1" smtClean="0"/>
                        <a:t>alam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keadaan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sulit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dan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akan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mengapresiasi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bantuan</a:t>
                      </a:r>
                      <a:r>
                        <a:rPr lang="en-US" sz="1500" baseline="0" dirty="0" smtClean="0"/>
                        <a:t> orang </a:t>
                      </a:r>
                      <a:r>
                        <a:rPr lang="en-US" sz="1500" baseline="0" dirty="0" err="1" smtClean="0"/>
                        <a:t>tersebut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 err="1" smtClean="0"/>
                        <a:t>Katakan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bahwa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anda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membutuhkan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kebaikannya</a:t>
                      </a:r>
                      <a:r>
                        <a:rPr lang="en-US" sz="1500" dirty="0" smtClean="0"/>
                        <a:t>, </a:t>
                      </a:r>
                      <a:r>
                        <a:rPr lang="en-US" sz="1500" dirty="0" err="1" smtClean="0"/>
                        <a:t>sebelum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mengemukakan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apa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permintaan</a:t>
                      </a:r>
                      <a:r>
                        <a:rPr lang="en-US" sz="1500" baseline="0" dirty="0" smtClean="0"/>
                        <a:t>/</a:t>
                      </a:r>
                      <a:r>
                        <a:rPr lang="en-US" sz="1500" baseline="0" dirty="0" err="1" smtClean="0"/>
                        <a:t>usulan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b="1" dirty="0" smtClean="0"/>
                        <a:t>Pressure</a:t>
                      </a:r>
                      <a:endParaRPr lang="en-US" sz="15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 err="1" smtClean="0"/>
                        <a:t>Giat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meminta</a:t>
                      </a:r>
                      <a:r>
                        <a:rPr lang="en-US" sz="1500" dirty="0" smtClean="0"/>
                        <a:t> orang lain </a:t>
                      </a:r>
                      <a:r>
                        <a:rPr lang="en-US" sz="1500" baseline="0" dirty="0" err="1" smtClean="0"/>
                        <a:t>untuk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mengatakan</a:t>
                      </a:r>
                      <a:r>
                        <a:rPr lang="en-US" sz="1500" baseline="0" dirty="0" smtClean="0"/>
                        <a:t> “</a:t>
                      </a:r>
                      <a:r>
                        <a:rPr lang="en-US" sz="1500" baseline="0" dirty="0" err="1" smtClean="0"/>
                        <a:t>iya</a:t>
                      </a:r>
                      <a:r>
                        <a:rPr lang="en-US" sz="1500" baseline="0" dirty="0" smtClean="0"/>
                        <a:t>” di </a:t>
                      </a:r>
                      <a:r>
                        <a:rPr lang="en-US" sz="1500" baseline="0" dirty="0" err="1" smtClean="0"/>
                        <a:t>dalam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mengerjakan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permintaan</a:t>
                      </a:r>
                      <a:r>
                        <a:rPr lang="en-US" sz="1500" baseline="0" dirty="0" smtClean="0"/>
                        <a:t>/</a:t>
                      </a:r>
                      <a:r>
                        <a:rPr lang="en-US" sz="1500" baseline="0" dirty="0" err="1" smtClean="0"/>
                        <a:t>usulan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 err="1" smtClean="0"/>
                        <a:t>Bersikeras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dengan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menggunakan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cara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asertif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tentang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bagaimana</a:t>
                      </a:r>
                      <a:r>
                        <a:rPr lang="en-US" sz="1500" dirty="0" smtClean="0"/>
                        <a:t> orang lain </a:t>
                      </a:r>
                      <a:r>
                        <a:rPr lang="en-US" sz="1500" dirty="0" err="1" smtClean="0"/>
                        <a:t>harus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mengerjakan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tugas</a:t>
                      </a:r>
                      <a:r>
                        <a:rPr lang="en-US" sz="1500" dirty="0" smtClean="0"/>
                        <a:t> yang </a:t>
                      </a:r>
                      <a:r>
                        <a:rPr lang="en-US" sz="1500" dirty="0" err="1" smtClean="0"/>
                        <a:t>anda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minta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 err="1" smtClean="0"/>
                        <a:t>Berulang</a:t>
                      </a:r>
                      <a:r>
                        <a:rPr lang="en-US" sz="1500" dirty="0" smtClean="0"/>
                        <a:t> kali </a:t>
                      </a:r>
                      <a:r>
                        <a:rPr lang="en-US" sz="1500" dirty="0" err="1" smtClean="0"/>
                        <a:t>melakukan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pengecekan</a:t>
                      </a:r>
                      <a:r>
                        <a:rPr lang="en-US" sz="1500" baseline="0" dirty="0" smtClean="0"/>
                        <a:t> agar orang lain </a:t>
                      </a:r>
                      <a:r>
                        <a:rPr lang="en-US" sz="1500" baseline="0" dirty="0" err="1" smtClean="0"/>
                        <a:t>mengerjakan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tugas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 err="1" smtClean="0"/>
                        <a:t>Memperingati</a:t>
                      </a:r>
                      <a:r>
                        <a:rPr lang="en-US" sz="1500" dirty="0" smtClean="0"/>
                        <a:t> orang lain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tentang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pinalti</a:t>
                      </a:r>
                      <a:r>
                        <a:rPr lang="en-US" sz="1500" baseline="0" dirty="0" smtClean="0"/>
                        <a:t> yang </a:t>
                      </a:r>
                      <a:r>
                        <a:rPr lang="en-US" sz="1500" baseline="0" dirty="0" err="1" smtClean="0"/>
                        <a:t>ada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jika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tidak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mengerjakan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tugas</a:t>
                      </a:r>
                      <a:endParaRPr lang="en-US" sz="15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86942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0591627"/>
              </p:ext>
            </p:extLst>
          </p:nvPr>
        </p:nvGraphicFramePr>
        <p:xfrm>
          <a:off x="998806" y="1971690"/>
          <a:ext cx="10030265" cy="34303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30265"/>
              </a:tblGrid>
              <a:tr h="460317">
                <a:tc>
                  <a:txBody>
                    <a:bodyPr/>
                    <a:lstStyle/>
                    <a:p>
                      <a:r>
                        <a:rPr lang="en-US" dirty="0" smtClean="0"/>
                        <a:t>Cara </a:t>
                      </a:r>
                      <a:r>
                        <a:rPr lang="en-US" dirty="0" err="1" smtClean="0"/>
                        <a:t>menggunakan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Taktik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tambahan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 (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lanjutan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460317">
                <a:tc>
                  <a:txBody>
                    <a:bodyPr/>
                    <a:lstStyle/>
                    <a:p>
                      <a:r>
                        <a:rPr lang="en-US" b="1" dirty="0" smtClean="0"/>
                        <a:t>Coalition</a:t>
                      </a:r>
                      <a:endParaRPr lang="en-US" b="1" dirty="0"/>
                    </a:p>
                  </a:txBody>
                  <a:tcPr/>
                </a:tc>
              </a:tr>
              <a:tr h="794519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/>
                        <a:t>Sebutkan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nama-nama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orang lain yang </a:t>
                      </a:r>
                      <a:r>
                        <a:rPr lang="en-US" dirty="0" err="1" smtClean="0"/>
                        <a:t>mendukung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usulan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tersebut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pada</a:t>
                      </a:r>
                      <a:r>
                        <a:rPr lang="en-US" baseline="0" dirty="0" smtClean="0"/>
                        <a:t> saat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meminta</a:t>
                      </a:r>
                      <a:r>
                        <a:rPr lang="en-US" dirty="0" smtClean="0"/>
                        <a:t> target </a:t>
                      </a:r>
                      <a:r>
                        <a:rPr lang="en-US" dirty="0" err="1" smtClean="0"/>
                        <a:t>untuk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mengerjakannya</a:t>
                      </a:r>
                      <a:endParaRPr lang="en-US" dirty="0"/>
                    </a:p>
                  </a:txBody>
                  <a:tcPr/>
                </a:tc>
              </a:tr>
              <a:tr h="794519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/>
                        <a:t>Meminta</a:t>
                      </a:r>
                      <a:r>
                        <a:rPr lang="en-US" dirty="0" smtClean="0"/>
                        <a:t> orang lain </a:t>
                      </a:r>
                      <a:r>
                        <a:rPr lang="en-US" dirty="0" err="1" smtClean="0"/>
                        <a:t>untuk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menjelaskan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kepada</a:t>
                      </a:r>
                      <a:r>
                        <a:rPr lang="en-US" dirty="0" smtClean="0"/>
                        <a:t> target </a:t>
                      </a:r>
                      <a:r>
                        <a:rPr lang="en-US" dirty="0" err="1" smtClean="0"/>
                        <a:t>mengapa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mereka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mendukung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aktivitas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usulan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atau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perubahan</a:t>
                      </a:r>
                      <a:endParaRPr lang="en-US" dirty="0"/>
                    </a:p>
                  </a:txBody>
                  <a:tcPr/>
                </a:tc>
              </a:tr>
              <a:tr h="920633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/>
                        <a:t>Membawa</a:t>
                      </a:r>
                      <a:r>
                        <a:rPr lang="en-US" dirty="0" smtClean="0"/>
                        <a:t> orang lain yang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dapat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mendukung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ketika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diadakannya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rapat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dengan</a:t>
                      </a:r>
                      <a:r>
                        <a:rPr lang="en-US" baseline="0" dirty="0" smtClean="0"/>
                        <a:t> orang yang </a:t>
                      </a:r>
                      <a:r>
                        <a:rPr lang="en-US" baseline="0" dirty="0" err="1" smtClean="0"/>
                        <a:t>akan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diminta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bantuan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098685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17326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76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8973"/>
            <a:ext cx="10515600" cy="3615396"/>
          </a:xfrm>
          <a:solidFill>
            <a:srgbClr val="FCEDED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u="sng" dirty="0" err="1" smtClean="0"/>
              <a:t>Otoritas</a:t>
            </a:r>
            <a:endParaRPr lang="en-US" b="1" u="sng" dirty="0" smtClean="0"/>
          </a:p>
          <a:p>
            <a:r>
              <a:rPr lang="en-US" sz="2500" dirty="0" err="1" smtClean="0"/>
              <a:t>Otoritas</a:t>
            </a:r>
            <a:r>
              <a:rPr lang="en-US" sz="2500" dirty="0" smtClean="0"/>
              <a:t> </a:t>
            </a:r>
            <a:r>
              <a:rPr lang="en-US" sz="2500" dirty="0" err="1" smtClean="0"/>
              <a:t>melibatkan</a:t>
            </a:r>
            <a:r>
              <a:rPr lang="en-US" sz="2500" dirty="0" smtClean="0"/>
              <a:t> </a:t>
            </a:r>
            <a:r>
              <a:rPr lang="en-US" sz="2500" dirty="0" err="1" smtClean="0"/>
              <a:t>hak</a:t>
            </a:r>
            <a:r>
              <a:rPr lang="en-US" sz="2500" dirty="0" smtClean="0"/>
              <a:t>, </a:t>
            </a:r>
            <a:r>
              <a:rPr lang="en-US" sz="2500" dirty="0" err="1" smtClean="0"/>
              <a:t>hak</a:t>
            </a:r>
            <a:r>
              <a:rPr lang="en-US" sz="2500" dirty="0" smtClean="0"/>
              <a:t> </a:t>
            </a:r>
            <a:r>
              <a:rPr lang="en-US" sz="2500" dirty="0" err="1" smtClean="0"/>
              <a:t>istimewa</a:t>
            </a:r>
            <a:r>
              <a:rPr lang="en-US" sz="2500" dirty="0" smtClean="0"/>
              <a:t> (</a:t>
            </a:r>
            <a:r>
              <a:rPr lang="en-US" sz="2500" i="1" dirty="0" smtClean="0"/>
              <a:t>prerogative</a:t>
            </a:r>
            <a:r>
              <a:rPr lang="en-US" sz="2500" dirty="0" smtClean="0"/>
              <a:t>), </a:t>
            </a:r>
            <a:r>
              <a:rPr lang="en-US" sz="2500" dirty="0" err="1" smtClean="0"/>
              <a:t>kewajiban</a:t>
            </a:r>
            <a:r>
              <a:rPr lang="en-US" sz="2500" dirty="0" smtClean="0"/>
              <a:t> </a:t>
            </a:r>
            <a:r>
              <a:rPr lang="en-US" sz="2500" dirty="0" err="1" smtClean="0"/>
              <a:t>dan</a:t>
            </a:r>
            <a:r>
              <a:rPr lang="en-US" sz="2500" dirty="0" smtClean="0"/>
              <a:t> </a:t>
            </a:r>
            <a:r>
              <a:rPr lang="en-US" sz="2500" dirty="0" err="1" smtClean="0"/>
              <a:t>tugas</a:t>
            </a:r>
            <a:r>
              <a:rPr lang="en-US" sz="2500" dirty="0" smtClean="0"/>
              <a:t> yang </a:t>
            </a:r>
            <a:r>
              <a:rPr lang="en-US" sz="2500" dirty="0" err="1" smtClean="0"/>
              <a:t>berkaitan</a:t>
            </a:r>
            <a:r>
              <a:rPr lang="en-US" sz="2500" dirty="0" smtClean="0"/>
              <a:t> </a:t>
            </a:r>
            <a:r>
              <a:rPr lang="en-US" sz="2500" dirty="0" err="1" smtClean="0"/>
              <a:t>dengan</a:t>
            </a:r>
            <a:r>
              <a:rPr lang="en-US" sz="2500" dirty="0" smtClean="0"/>
              <a:t> </a:t>
            </a:r>
            <a:r>
              <a:rPr lang="en-US" sz="2500" dirty="0" err="1" smtClean="0"/>
              <a:t>posisi</a:t>
            </a:r>
            <a:r>
              <a:rPr lang="en-US" sz="2500" dirty="0" smtClean="0"/>
              <a:t> </a:t>
            </a:r>
            <a:r>
              <a:rPr lang="en-US" sz="2500" dirty="0" err="1" smtClean="0"/>
              <a:t>tertentu</a:t>
            </a:r>
            <a:r>
              <a:rPr lang="en-US" sz="2500" dirty="0" smtClean="0"/>
              <a:t> di </a:t>
            </a:r>
            <a:r>
              <a:rPr lang="en-US" sz="2500" dirty="0" err="1" smtClean="0"/>
              <a:t>dalam</a:t>
            </a:r>
            <a:r>
              <a:rPr lang="en-US" sz="2500" dirty="0" smtClean="0"/>
              <a:t> </a:t>
            </a:r>
            <a:r>
              <a:rPr lang="en-US" sz="2500" dirty="0" err="1" smtClean="0"/>
              <a:t>organisasi</a:t>
            </a:r>
            <a:r>
              <a:rPr lang="en-US" sz="2500" dirty="0" smtClean="0"/>
              <a:t> </a:t>
            </a:r>
            <a:r>
              <a:rPr lang="en-US" sz="2500" dirty="0" err="1" smtClean="0"/>
              <a:t>dan</a:t>
            </a:r>
            <a:r>
              <a:rPr lang="en-US" sz="2500" dirty="0" smtClean="0"/>
              <a:t> </a:t>
            </a:r>
            <a:r>
              <a:rPr lang="en-US" sz="2500" dirty="0" err="1" smtClean="0"/>
              <a:t>sistem</a:t>
            </a:r>
            <a:r>
              <a:rPr lang="en-US" sz="2500" dirty="0" smtClean="0"/>
              <a:t> </a:t>
            </a:r>
            <a:r>
              <a:rPr lang="en-US" sz="2500" dirty="0" err="1" smtClean="0"/>
              <a:t>sosial</a:t>
            </a:r>
            <a:endParaRPr lang="en-US" sz="2500" dirty="0" smtClean="0"/>
          </a:p>
          <a:p>
            <a:r>
              <a:rPr lang="en-US" sz="2500" dirty="0" err="1" smtClean="0"/>
              <a:t>Pemimpin</a:t>
            </a:r>
            <a:r>
              <a:rPr lang="en-US" sz="2500" dirty="0" smtClean="0"/>
              <a:t> </a:t>
            </a:r>
            <a:r>
              <a:rPr lang="en-US" sz="2500" dirty="0" err="1" smtClean="0"/>
              <a:t>dengan</a:t>
            </a:r>
            <a:r>
              <a:rPr lang="en-US" sz="2500" dirty="0" smtClean="0"/>
              <a:t> </a:t>
            </a:r>
            <a:r>
              <a:rPr lang="en-US" sz="2500" dirty="0" err="1" smtClean="0"/>
              <a:t>otoritas</a:t>
            </a:r>
            <a:r>
              <a:rPr lang="en-US" sz="2500" dirty="0" smtClean="0"/>
              <a:t> </a:t>
            </a:r>
            <a:r>
              <a:rPr lang="en-US" sz="2500" dirty="0" err="1" smtClean="0"/>
              <a:t>langsung</a:t>
            </a:r>
            <a:r>
              <a:rPr lang="en-US" sz="2500" dirty="0" smtClean="0"/>
              <a:t> </a:t>
            </a:r>
            <a:r>
              <a:rPr lang="en-US" sz="2500" dirty="0" err="1" smtClean="0"/>
              <a:t>terhadap</a:t>
            </a:r>
            <a:r>
              <a:rPr lang="en-US" sz="2500" dirty="0" smtClean="0"/>
              <a:t> target, </a:t>
            </a:r>
            <a:r>
              <a:rPr lang="en-US" sz="2500" dirty="0" err="1" smtClean="0"/>
              <a:t>memiliki</a:t>
            </a:r>
            <a:r>
              <a:rPr lang="en-US" sz="2500" dirty="0" smtClean="0"/>
              <a:t> </a:t>
            </a:r>
            <a:r>
              <a:rPr lang="en-US" sz="2500" dirty="0" err="1" smtClean="0"/>
              <a:t>hak</a:t>
            </a:r>
            <a:r>
              <a:rPr lang="en-US" sz="2500" dirty="0" smtClean="0"/>
              <a:t> </a:t>
            </a:r>
            <a:r>
              <a:rPr lang="en-US" sz="2500" dirty="0" err="1" smtClean="0"/>
              <a:t>untuk</a:t>
            </a:r>
            <a:r>
              <a:rPr lang="en-US" sz="2500" dirty="0" smtClean="0"/>
              <a:t> </a:t>
            </a:r>
            <a:r>
              <a:rPr lang="en-US" sz="2500" dirty="0" err="1" smtClean="0"/>
              <a:t>meminta</a:t>
            </a:r>
            <a:r>
              <a:rPr lang="en-US" sz="2500" dirty="0" smtClean="0"/>
              <a:t> target </a:t>
            </a:r>
            <a:r>
              <a:rPr lang="en-US" sz="2500" dirty="0" err="1" smtClean="0"/>
              <a:t>melakukan</a:t>
            </a:r>
            <a:r>
              <a:rPr lang="en-US" sz="2500" dirty="0" smtClean="0"/>
              <a:t> </a:t>
            </a:r>
            <a:r>
              <a:rPr lang="en-US" sz="2500" dirty="0" err="1" smtClean="0"/>
              <a:t>tugas</a:t>
            </a:r>
            <a:r>
              <a:rPr lang="en-US" sz="2500" dirty="0" smtClean="0"/>
              <a:t> </a:t>
            </a:r>
            <a:r>
              <a:rPr lang="en-US" sz="2500" dirty="0" err="1" smtClean="0"/>
              <a:t>tertentu</a:t>
            </a:r>
            <a:r>
              <a:rPr lang="en-US" sz="2500" dirty="0" smtClean="0"/>
              <a:t> yang </a:t>
            </a:r>
            <a:r>
              <a:rPr lang="en-US" sz="2500" dirty="0" err="1" smtClean="0"/>
              <a:t>harus</a:t>
            </a:r>
            <a:r>
              <a:rPr lang="en-US" sz="2500" dirty="0" smtClean="0"/>
              <a:t> </a:t>
            </a:r>
            <a:r>
              <a:rPr lang="en-US" sz="2500" dirty="0" err="1" smtClean="0"/>
              <a:t>ditaati</a:t>
            </a:r>
            <a:endParaRPr lang="en-US" sz="2500" dirty="0" smtClean="0"/>
          </a:p>
          <a:p>
            <a:r>
              <a:rPr lang="en-US" sz="2500" dirty="0" err="1" smtClean="0"/>
              <a:t>Otoritas</a:t>
            </a:r>
            <a:r>
              <a:rPr lang="en-US" sz="2500" dirty="0" smtClean="0"/>
              <a:t> juga </a:t>
            </a:r>
            <a:r>
              <a:rPr lang="en-US" sz="2500" dirty="0" err="1" smtClean="0"/>
              <a:t>mencakup</a:t>
            </a:r>
            <a:r>
              <a:rPr lang="en-US" sz="2500" dirty="0" smtClean="0"/>
              <a:t> </a:t>
            </a:r>
            <a:r>
              <a:rPr lang="en-US" sz="2500" dirty="0" err="1" smtClean="0"/>
              <a:t>hak</a:t>
            </a:r>
            <a:r>
              <a:rPr lang="en-US" sz="2500" dirty="0" smtClean="0"/>
              <a:t> </a:t>
            </a:r>
            <a:r>
              <a:rPr lang="en-US" sz="2500" dirty="0" err="1" smtClean="0"/>
              <a:t>agen</a:t>
            </a:r>
            <a:r>
              <a:rPr lang="en-US" sz="2500" dirty="0" smtClean="0"/>
              <a:t> </a:t>
            </a:r>
            <a:r>
              <a:rPr lang="en-US" sz="2500" dirty="0" err="1" smtClean="0"/>
              <a:t>untuk</a:t>
            </a:r>
            <a:r>
              <a:rPr lang="en-US" sz="2500" dirty="0" smtClean="0"/>
              <a:t> </a:t>
            </a:r>
            <a:r>
              <a:rPr lang="en-US" sz="2500" dirty="0" err="1" smtClean="0"/>
              <a:t>mengontrol</a:t>
            </a:r>
            <a:r>
              <a:rPr lang="en-US" sz="2500" dirty="0" smtClean="0"/>
              <a:t> </a:t>
            </a:r>
            <a:r>
              <a:rPr lang="en-US" sz="2500" dirty="0" err="1" smtClean="0"/>
              <a:t>sesuatu</a:t>
            </a:r>
            <a:r>
              <a:rPr lang="en-US" sz="2500" dirty="0" smtClean="0"/>
              <a:t>, </a:t>
            </a:r>
            <a:r>
              <a:rPr lang="en-US" sz="2500" dirty="0" err="1" smtClean="0"/>
              <a:t>seperti</a:t>
            </a:r>
            <a:r>
              <a:rPr lang="en-US" sz="2500" dirty="0" smtClean="0"/>
              <a:t> </a:t>
            </a:r>
            <a:r>
              <a:rPr lang="en-US" sz="2500" dirty="0" err="1" smtClean="0"/>
              <a:t>uang</a:t>
            </a:r>
            <a:r>
              <a:rPr lang="en-US" sz="2500" dirty="0" smtClean="0"/>
              <a:t>, </a:t>
            </a:r>
            <a:r>
              <a:rPr lang="en-US" sz="2500" dirty="0" err="1" smtClean="0"/>
              <a:t>sumber</a:t>
            </a:r>
            <a:r>
              <a:rPr lang="en-US" sz="2500" dirty="0" smtClean="0"/>
              <a:t> </a:t>
            </a:r>
            <a:r>
              <a:rPr lang="en-US" sz="2500" dirty="0" err="1" smtClean="0"/>
              <a:t>daya</a:t>
            </a:r>
            <a:r>
              <a:rPr lang="en-US" sz="2500" dirty="0" smtClean="0"/>
              <a:t>, </a:t>
            </a:r>
            <a:r>
              <a:rPr lang="en-US" sz="2500" dirty="0" err="1" smtClean="0"/>
              <a:t>perlengkapan</a:t>
            </a:r>
            <a:r>
              <a:rPr lang="en-US" sz="2500" dirty="0"/>
              <a:t> </a:t>
            </a:r>
            <a:r>
              <a:rPr lang="en-US" sz="2500" dirty="0" err="1" smtClean="0"/>
              <a:t>dan</a:t>
            </a:r>
            <a:r>
              <a:rPr lang="en-US" sz="2500" dirty="0" smtClean="0"/>
              <a:t> material, </a:t>
            </a:r>
            <a:r>
              <a:rPr lang="en-US" sz="2500" dirty="0" err="1" smtClean="0"/>
              <a:t>dan</a:t>
            </a:r>
            <a:r>
              <a:rPr lang="en-US" sz="2500" dirty="0" smtClean="0"/>
              <a:t> </a:t>
            </a:r>
            <a:r>
              <a:rPr lang="en-US" sz="2500" dirty="0" err="1" smtClean="0"/>
              <a:t>kontrol</a:t>
            </a:r>
            <a:r>
              <a:rPr lang="en-US" sz="2500" dirty="0" smtClean="0"/>
              <a:t> </a:t>
            </a:r>
            <a:r>
              <a:rPr lang="en-US" sz="2500" dirty="0" err="1" smtClean="0"/>
              <a:t>ini</a:t>
            </a:r>
            <a:r>
              <a:rPr lang="en-US" sz="2500" dirty="0" smtClean="0"/>
              <a:t> </a:t>
            </a:r>
            <a:r>
              <a:rPr lang="en-US" sz="2500" dirty="0" err="1" smtClean="0"/>
              <a:t>merupakan</a:t>
            </a:r>
            <a:r>
              <a:rPr lang="en-US" sz="2500" dirty="0" smtClean="0"/>
              <a:t> </a:t>
            </a:r>
            <a:r>
              <a:rPr lang="en-US" sz="2500" dirty="0" err="1" smtClean="0"/>
              <a:t>sumber</a:t>
            </a:r>
            <a:r>
              <a:rPr lang="en-US" sz="2500" dirty="0" smtClean="0"/>
              <a:t> lain </a:t>
            </a:r>
            <a:r>
              <a:rPr lang="en-US" sz="2500" dirty="0" err="1" smtClean="0"/>
              <a:t>dari</a:t>
            </a:r>
            <a:r>
              <a:rPr lang="en-US" sz="2500" dirty="0" smtClean="0"/>
              <a:t> </a:t>
            </a:r>
            <a:r>
              <a:rPr lang="en-US" sz="2500" dirty="0" err="1" smtClean="0"/>
              <a:t>kekuasaan</a:t>
            </a:r>
            <a:endParaRPr lang="en-US" sz="2500" dirty="0" smtClean="0"/>
          </a:p>
        </p:txBody>
      </p:sp>
    </p:spTree>
    <p:extLst>
      <p:ext uri="{BB962C8B-B14F-4D97-AF65-F5344CB8AC3E}">
        <p14:creationId xmlns:p14="http://schemas.microsoft.com/office/powerpoint/2010/main" val="3639072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3FEE89F-72AD-4824-970D-511CA0EA0A5D}"/>
              </a:ext>
            </a:extLst>
          </p:cNvPr>
          <p:cNvSpPr txBox="1"/>
          <p:nvPr/>
        </p:nvSpPr>
        <p:spPr>
          <a:xfrm>
            <a:off x="266700" y="241300"/>
            <a:ext cx="11658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u="sng" dirty="0" smtClean="0"/>
              <a:t>3 </a:t>
            </a:r>
            <a:r>
              <a:rPr lang="en-US" sz="3200" b="1" u="sng" dirty="0" err="1" smtClean="0"/>
              <a:t>Hasil</a:t>
            </a:r>
            <a:r>
              <a:rPr lang="en-US" sz="3200" b="1" u="sng" dirty="0" smtClean="0"/>
              <a:t> </a:t>
            </a:r>
            <a:r>
              <a:rPr lang="en-US" sz="3200" b="1" u="sng" dirty="0" err="1"/>
              <a:t>dari</a:t>
            </a:r>
            <a:r>
              <a:rPr lang="en-US" sz="3200" b="1" u="sng" dirty="0"/>
              <a:t> </a:t>
            </a:r>
            <a:r>
              <a:rPr lang="en-US" sz="3200" b="1" u="sng" dirty="0" err="1"/>
              <a:t>upaya</a:t>
            </a:r>
            <a:r>
              <a:rPr lang="en-US" sz="3200" b="1" u="sng" dirty="0"/>
              <a:t> </a:t>
            </a:r>
            <a:r>
              <a:rPr lang="en-US" sz="3200" b="1" u="sng" dirty="0" err="1"/>
              <a:t>mempengaruhi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="" xmlns:a16="http://schemas.microsoft.com/office/drawing/2014/main" id="{594B7A2C-FC36-4502-A840-79A261F33113}"/>
              </a:ext>
            </a:extLst>
          </p:cNvPr>
          <p:cNvGrpSpPr/>
          <p:nvPr/>
        </p:nvGrpSpPr>
        <p:grpSpPr>
          <a:xfrm>
            <a:off x="12052300" y="0"/>
            <a:ext cx="139700" cy="6375400"/>
            <a:chOff x="12052300" y="0"/>
            <a:chExt cx="139700" cy="6375400"/>
          </a:xfrm>
        </p:grpSpPr>
        <p:sp>
          <p:nvSpPr>
            <p:cNvPr id="8" name="Rectangle 7">
              <a:extLst>
                <a:ext uri="{FF2B5EF4-FFF2-40B4-BE49-F238E27FC236}">
                  <a16:creationId xmlns="" xmlns:a16="http://schemas.microsoft.com/office/drawing/2014/main" id="{2FBF0886-7F3E-4350-860D-5EC89158C87C}"/>
                </a:ext>
              </a:extLst>
            </p:cNvPr>
            <p:cNvSpPr/>
            <p:nvPr/>
          </p:nvSpPr>
          <p:spPr>
            <a:xfrm>
              <a:off x="12052300" y="0"/>
              <a:ext cx="139700" cy="4152900"/>
            </a:xfrm>
            <a:prstGeom prst="rect">
              <a:avLst/>
            </a:prstGeom>
            <a:solidFill>
              <a:srgbClr val="E836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="" xmlns:a16="http://schemas.microsoft.com/office/drawing/2014/main" id="{61559470-11CF-4AFA-9E7F-057D6358C9E1}"/>
                </a:ext>
              </a:extLst>
            </p:cNvPr>
            <p:cNvSpPr/>
            <p:nvPr/>
          </p:nvSpPr>
          <p:spPr>
            <a:xfrm>
              <a:off x="12052300" y="4419600"/>
              <a:ext cx="139700" cy="1955800"/>
            </a:xfrm>
            <a:prstGeom prst="rect">
              <a:avLst/>
            </a:prstGeom>
            <a:solidFill>
              <a:srgbClr val="E836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C1FD3442-BAE8-4A74-9DB9-6F2A04576DBC}"/>
              </a:ext>
            </a:extLst>
          </p:cNvPr>
          <p:cNvSpPr/>
          <p:nvPr/>
        </p:nvSpPr>
        <p:spPr>
          <a:xfrm>
            <a:off x="0" y="6375400"/>
            <a:ext cx="800100" cy="3302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04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1CAA0766-EE9E-489A-919C-A33FDCF454C5}"/>
              </a:ext>
            </a:extLst>
          </p:cNvPr>
          <p:cNvSpPr/>
          <p:nvPr/>
        </p:nvSpPr>
        <p:spPr>
          <a:xfrm>
            <a:off x="266700" y="925716"/>
            <a:ext cx="3672114" cy="2583543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>
              <a:buFont typeface="+mj-lt"/>
              <a:buAutoNum type="arabicPeriod"/>
            </a:pPr>
            <a:r>
              <a:rPr lang="en-US" dirty="0" err="1"/>
              <a:t>Komitmen</a:t>
            </a:r>
            <a:r>
              <a:rPr lang="en-US" dirty="0"/>
              <a:t> : </a:t>
            </a:r>
            <a:endParaRPr lang="en-US" dirty="0" smtClean="0"/>
          </a:p>
          <a:p>
            <a:r>
              <a:rPr lang="en-US" dirty="0" smtClean="0"/>
              <a:t>Target </a:t>
            </a:r>
            <a:r>
              <a:rPr lang="en-US" dirty="0" err="1"/>
              <a:t>menyetujui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permintaan</a:t>
            </a:r>
            <a:r>
              <a:rPr lang="en-US" dirty="0"/>
              <a:t> </a:t>
            </a:r>
            <a:r>
              <a:rPr lang="en-US" dirty="0" err="1"/>
              <a:t>agen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berupaya</a:t>
            </a:r>
            <a:r>
              <a:rPr lang="en-US" dirty="0" smtClean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menjawab</a:t>
            </a:r>
            <a:r>
              <a:rPr lang="en-US" dirty="0"/>
              <a:t> </a:t>
            </a:r>
            <a:r>
              <a:rPr lang="en-US" dirty="0" err="1"/>
              <a:t>permintaan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mengimplementasikan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efektif</a:t>
            </a:r>
            <a:endParaRPr lang="en-US" dirty="0"/>
          </a:p>
        </p:txBody>
      </p:sp>
      <p:sp>
        <p:nvSpPr>
          <p:cNvPr id="87" name="Rectangle 86">
            <a:extLst>
              <a:ext uri="{FF2B5EF4-FFF2-40B4-BE49-F238E27FC236}">
                <a16:creationId xmlns="" xmlns:a16="http://schemas.microsoft.com/office/drawing/2014/main" id="{5999E8A7-7610-4294-8A9B-058939C5BE0C}"/>
              </a:ext>
            </a:extLst>
          </p:cNvPr>
          <p:cNvSpPr/>
          <p:nvPr/>
        </p:nvSpPr>
        <p:spPr>
          <a:xfrm>
            <a:off x="4047671" y="3608901"/>
            <a:ext cx="3672114" cy="3249099"/>
          </a:xfrm>
          <a:prstGeom prst="rect">
            <a:avLst/>
          </a:prstGeom>
          <a:solidFill>
            <a:srgbClr val="E836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500" dirty="0" smtClean="0"/>
              <a:t>3. </a:t>
            </a:r>
            <a:r>
              <a:rPr lang="en-US" sz="1500" dirty="0" err="1" smtClean="0"/>
              <a:t>Resistensi</a:t>
            </a:r>
            <a:r>
              <a:rPr lang="en-US" sz="1500" dirty="0" smtClean="0"/>
              <a:t> </a:t>
            </a:r>
            <a:r>
              <a:rPr lang="en-US" sz="1500" dirty="0"/>
              <a:t>: </a:t>
            </a:r>
            <a:endParaRPr lang="en-US" sz="1500" dirty="0" smtClean="0"/>
          </a:p>
          <a:p>
            <a:r>
              <a:rPr lang="en-US" sz="1400" dirty="0" smtClean="0"/>
              <a:t>Target </a:t>
            </a:r>
            <a:r>
              <a:rPr lang="en-US" sz="1400" dirty="0" err="1"/>
              <a:t>menentang</a:t>
            </a:r>
            <a:r>
              <a:rPr lang="en-US" sz="1400" dirty="0"/>
              <a:t> </a:t>
            </a:r>
            <a:r>
              <a:rPr lang="en-US" sz="1400" dirty="0" err="1" smtClean="0"/>
              <a:t>usulan</a:t>
            </a:r>
            <a:r>
              <a:rPr lang="en-US" sz="1400" dirty="0" smtClean="0"/>
              <a:t>/</a:t>
            </a:r>
            <a:r>
              <a:rPr lang="en-US" sz="1400" dirty="0" err="1" smtClean="0"/>
              <a:t>permintaan</a:t>
            </a:r>
            <a:r>
              <a:rPr lang="en-US" sz="1400" dirty="0" smtClean="0"/>
              <a:t> </a:t>
            </a:r>
            <a:r>
              <a:rPr lang="en-US" sz="1400" dirty="0" err="1"/>
              <a:t>agen</a:t>
            </a:r>
            <a:r>
              <a:rPr lang="en-US" sz="1400" dirty="0"/>
              <a:t>, </a:t>
            </a:r>
            <a:r>
              <a:rPr lang="en-US" sz="1400" dirty="0" smtClean="0"/>
              <a:t>target </a:t>
            </a:r>
            <a:r>
              <a:rPr lang="en-US" sz="1400" dirty="0"/>
              <a:t>juga </a:t>
            </a:r>
            <a:r>
              <a:rPr lang="en-US" sz="1400" dirty="0" err="1"/>
              <a:t>berusaha</a:t>
            </a:r>
            <a:r>
              <a:rPr lang="en-US" sz="1400" dirty="0"/>
              <a:t> </a:t>
            </a:r>
            <a:r>
              <a:rPr lang="en-US" sz="1400" dirty="0" err="1"/>
              <a:t>untuk</a:t>
            </a:r>
            <a:r>
              <a:rPr lang="en-US" sz="1400" dirty="0"/>
              <a:t> </a:t>
            </a:r>
            <a:r>
              <a:rPr lang="en-US" sz="1400" dirty="0" err="1" smtClean="0"/>
              <a:t>menghindari</a:t>
            </a:r>
            <a:r>
              <a:rPr lang="en-US" sz="1400" dirty="0"/>
              <a:t>. </a:t>
            </a:r>
            <a:r>
              <a:rPr lang="en-US" sz="1400" dirty="0" smtClean="0"/>
              <a:t>target </a:t>
            </a:r>
            <a:r>
              <a:rPr lang="en-US" sz="1400" dirty="0" err="1"/>
              <a:t>akan</a:t>
            </a:r>
            <a:r>
              <a:rPr lang="en-US" sz="1400" dirty="0"/>
              <a:t> </a:t>
            </a:r>
            <a:r>
              <a:rPr lang="en-US" sz="1400" dirty="0" err="1"/>
              <a:t>merespon</a:t>
            </a:r>
            <a:r>
              <a:rPr lang="en-US" sz="1400" dirty="0"/>
              <a:t> </a:t>
            </a:r>
            <a:r>
              <a:rPr lang="en-US" sz="1400" dirty="0" err="1"/>
              <a:t>dengan</a:t>
            </a:r>
            <a:r>
              <a:rPr lang="en-US" sz="1400" dirty="0"/>
              <a:t> </a:t>
            </a:r>
            <a:r>
              <a:rPr lang="en-US" sz="1400" dirty="0" err="1" smtClean="0"/>
              <a:t>cara</a:t>
            </a:r>
            <a:r>
              <a:rPr lang="en-US" sz="1400" dirty="0" smtClean="0"/>
              <a:t> </a:t>
            </a:r>
            <a:r>
              <a:rPr lang="en-US" sz="1400" dirty="0" err="1"/>
              <a:t>sbb</a:t>
            </a:r>
            <a:r>
              <a:rPr lang="en-US" sz="1400" dirty="0" smtClean="0"/>
              <a:t>: </a:t>
            </a:r>
          </a:p>
          <a:p>
            <a:pPr marL="342900" indent="-342900">
              <a:buAutoNum type="arabicParenBoth"/>
            </a:pPr>
            <a:r>
              <a:rPr lang="en-US" sz="1300" dirty="0" err="1" smtClean="0"/>
              <a:t>Menolak</a:t>
            </a:r>
            <a:r>
              <a:rPr lang="en-US" sz="1300" dirty="0" smtClean="0"/>
              <a:t> </a:t>
            </a:r>
            <a:r>
              <a:rPr lang="en-US" sz="1300" dirty="0" err="1"/>
              <a:t>permintaan</a:t>
            </a:r>
            <a:r>
              <a:rPr lang="en-US" sz="1300" dirty="0"/>
              <a:t> </a:t>
            </a:r>
            <a:r>
              <a:rPr lang="en-US" sz="1300" dirty="0" err="1"/>
              <a:t>tsb</a:t>
            </a:r>
            <a:r>
              <a:rPr lang="en-US" sz="1300" dirty="0"/>
              <a:t>, </a:t>
            </a:r>
            <a:endParaRPr lang="en-US" sz="1300" dirty="0" smtClean="0"/>
          </a:p>
          <a:p>
            <a:pPr marL="342900" indent="-342900">
              <a:buAutoNum type="arabicParenBoth"/>
            </a:pPr>
            <a:r>
              <a:rPr lang="en-US" sz="1300" dirty="0" err="1" smtClean="0"/>
              <a:t>Membuat</a:t>
            </a:r>
            <a:r>
              <a:rPr lang="en-US" sz="1300" dirty="0" smtClean="0"/>
              <a:t> </a:t>
            </a:r>
            <a:r>
              <a:rPr lang="en-US" sz="1300" dirty="0" err="1"/>
              <a:t>alasan</a:t>
            </a:r>
            <a:r>
              <a:rPr lang="en-US" sz="1300" dirty="0"/>
              <a:t> </a:t>
            </a:r>
            <a:r>
              <a:rPr lang="en-US" sz="1300" dirty="0" err="1"/>
              <a:t>mengapa</a:t>
            </a:r>
            <a:r>
              <a:rPr lang="en-US" sz="1300" dirty="0"/>
              <a:t> </a:t>
            </a:r>
            <a:r>
              <a:rPr lang="en-US" sz="1300" dirty="0" err="1"/>
              <a:t>permintaan</a:t>
            </a:r>
            <a:r>
              <a:rPr lang="en-US" sz="1300" dirty="0"/>
              <a:t> </a:t>
            </a:r>
            <a:r>
              <a:rPr lang="en-US" sz="1300" dirty="0" err="1"/>
              <a:t>tidak</a:t>
            </a:r>
            <a:r>
              <a:rPr lang="en-US" sz="1300" dirty="0"/>
              <a:t> </a:t>
            </a:r>
            <a:r>
              <a:rPr lang="en-US" sz="1300" dirty="0" err="1"/>
              <a:t>bisa</a:t>
            </a:r>
            <a:r>
              <a:rPr lang="en-US" sz="1300" dirty="0"/>
              <a:t> </a:t>
            </a:r>
            <a:r>
              <a:rPr lang="en-US" sz="1300" dirty="0" err="1"/>
              <a:t>dikerjakan</a:t>
            </a:r>
            <a:r>
              <a:rPr lang="en-US" sz="1300" dirty="0"/>
              <a:t>, </a:t>
            </a:r>
            <a:endParaRPr lang="en-US" sz="1300" dirty="0" smtClean="0"/>
          </a:p>
          <a:p>
            <a:pPr marL="342900" indent="-342900">
              <a:buAutoNum type="arabicParenBoth"/>
            </a:pPr>
            <a:r>
              <a:rPr lang="en-US" sz="1300" dirty="0" err="1" smtClean="0"/>
              <a:t>Mencoba</a:t>
            </a:r>
            <a:r>
              <a:rPr lang="en-US" sz="1300" dirty="0" smtClean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mempersuasi</a:t>
            </a:r>
            <a:r>
              <a:rPr lang="en-US" sz="1300" dirty="0"/>
              <a:t> </a:t>
            </a:r>
            <a:r>
              <a:rPr lang="en-US" sz="1300" dirty="0" err="1"/>
              <a:t>agen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menarik</a:t>
            </a:r>
            <a:r>
              <a:rPr lang="en-US" sz="1300" dirty="0"/>
              <a:t> </a:t>
            </a:r>
            <a:r>
              <a:rPr lang="en-US" sz="1300" dirty="0" err="1"/>
              <a:t>atau</a:t>
            </a:r>
            <a:r>
              <a:rPr lang="en-US" sz="1300" dirty="0"/>
              <a:t> </a:t>
            </a:r>
            <a:r>
              <a:rPr lang="en-US" sz="1300" dirty="0" err="1"/>
              <a:t>merubah</a:t>
            </a:r>
            <a:r>
              <a:rPr lang="en-US" sz="1300" dirty="0"/>
              <a:t> </a:t>
            </a:r>
            <a:r>
              <a:rPr lang="en-US" sz="1300" dirty="0" err="1"/>
              <a:t>permintaan</a:t>
            </a:r>
            <a:r>
              <a:rPr lang="en-US" sz="1300" dirty="0"/>
              <a:t>, </a:t>
            </a:r>
            <a:endParaRPr lang="en-US" sz="1300" dirty="0" smtClean="0"/>
          </a:p>
          <a:p>
            <a:pPr marL="342900" indent="-342900">
              <a:buAutoNum type="arabicParenBoth"/>
            </a:pPr>
            <a:r>
              <a:rPr lang="en-US" sz="1300" dirty="0" err="1" smtClean="0"/>
              <a:t>Meminta</a:t>
            </a:r>
            <a:r>
              <a:rPr lang="en-US" sz="1300" dirty="0" smtClean="0"/>
              <a:t> </a:t>
            </a:r>
            <a:r>
              <a:rPr lang="en-US" sz="1300" dirty="0" err="1"/>
              <a:t>otoritas</a:t>
            </a:r>
            <a:r>
              <a:rPr lang="en-US" sz="1300" dirty="0"/>
              <a:t> yang </a:t>
            </a:r>
            <a:r>
              <a:rPr lang="en-US" sz="1300" dirty="0" err="1"/>
              <a:t>lebih</a:t>
            </a:r>
            <a:r>
              <a:rPr lang="en-US" sz="1300" dirty="0"/>
              <a:t> </a:t>
            </a:r>
            <a:r>
              <a:rPr lang="en-US" sz="1300" dirty="0" err="1"/>
              <a:t>tinggi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menolak</a:t>
            </a:r>
            <a:r>
              <a:rPr lang="en-US" sz="1300" dirty="0"/>
              <a:t> </a:t>
            </a:r>
            <a:r>
              <a:rPr lang="en-US" sz="1300" dirty="0" err="1"/>
              <a:t>permintaan</a:t>
            </a:r>
            <a:r>
              <a:rPr lang="en-US" sz="1300" dirty="0"/>
              <a:t> </a:t>
            </a:r>
            <a:r>
              <a:rPr lang="en-US" sz="1300" dirty="0" err="1"/>
              <a:t>agen</a:t>
            </a:r>
            <a:r>
              <a:rPr lang="en-US" sz="1300" dirty="0"/>
              <a:t>, </a:t>
            </a:r>
            <a:endParaRPr lang="en-US" sz="1300" dirty="0" smtClean="0"/>
          </a:p>
          <a:p>
            <a:pPr marL="342900" indent="-342900">
              <a:buAutoNum type="arabicParenBoth"/>
            </a:pPr>
            <a:r>
              <a:rPr lang="en-US" sz="1300" dirty="0" err="1" smtClean="0"/>
              <a:t>Menunda</a:t>
            </a:r>
            <a:r>
              <a:rPr lang="en-US" sz="1300" dirty="0" smtClean="0"/>
              <a:t> </a:t>
            </a:r>
            <a:r>
              <a:rPr lang="en-US" sz="1300" dirty="0" err="1" smtClean="0"/>
              <a:t>mengerjakan</a:t>
            </a:r>
            <a:r>
              <a:rPr lang="en-US" sz="1300" dirty="0" smtClean="0"/>
              <a:t>,  </a:t>
            </a:r>
            <a:r>
              <a:rPr lang="en-US" sz="1300" dirty="0" err="1"/>
              <a:t>dengan</a:t>
            </a:r>
            <a:r>
              <a:rPr lang="en-US" sz="1300" dirty="0"/>
              <a:t> </a:t>
            </a:r>
            <a:r>
              <a:rPr lang="en-US" sz="1300" dirty="0" err="1" smtClean="0"/>
              <a:t>harapan</a:t>
            </a:r>
            <a:r>
              <a:rPr lang="en-US" sz="1300" dirty="0" smtClean="0"/>
              <a:t> </a:t>
            </a:r>
            <a:r>
              <a:rPr lang="en-US" sz="1300" dirty="0" err="1" smtClean="0"/>
              <a:t>agen</a:t>
            </a:r>
            <a:r>
              <a:rPr lang="en-US" sz="1300" dirty="0" smtClean="0"/>
              <a:t> </a:t>
            </a:r>
            <a:r>
              <a:rPr lang="en-US" sz="1300" dirty="0" err="1"/>
              <a:t>akan</a:t>
            </a:r>
            <a:r>
              <a:rPr lang="en-US" sz="1300" dirty="0"/>
              <a:t> </a:t>
            </a:r>
            <a:r>
              <a:rPr lang="en-US" sz="1300" dirty="0" err="1"/>
              <a:t>melupakan</a:t>
            </a:r>
            <a:r>
              <a:rPr lang="en-US" sz="1300" dirty="0"/>
              <a:t> </a:t>
            </a:r>
            <a:r>
              <a:rPr lang="en-US" sz="1300" dirty="0" err="1"/>
              <a:t>permintaan</a:t>
            </a:r>
            <a:r>
              <a:rPr lang="en-US" sz="1300" dirty="0"/>
              <a:t> </a:t>
            </a:r>
            <a:r>
              <a:rPr lang="en-US" sz="1300" dirty="0" err="1"/>
              <a:t>tersebut</a:t>
            </a:r>
            <a:r>
              <a:rPr lang="en-US" sz="1300" dirty="0"/>
              <a:t>, </a:t>
            </a:r>
            <a:endParaRPr lang="en-US" sz="1300" dirty="0" smtClean="0"/>
          </a:p>
          <a:p>
            <a:pPr marL="342900" indent="-342900">
              <a:buAutoNum type="arabicParenBoth"/>
            </a:pPr>
            <a:r>
              <a:rPr lang="en-US" sz="1300" dirty="0" err="1" smtClean="0"/>
              <a:t>Berpura-pura</a:t>
            </a:r>
            <a:r>
              <a:rPr lang="en-US" sz="1300" dirty="0" smtClean="0"/>
              <a:t> </a:t>
            </a:r>
            <a:r>
              <a:rPr lang="en-US" sz="1300" dirty="0" err="1"/>
              <a:t>mematuhi</a:t>
            </a:r>
            <a:r>
              <a:rPr lang="en-US" sz="1300" dirty="0"/>
              <a:t> </a:t>
            </a:r>
            <a:r>
              <a:rPr lang="en-US" sz="1300" dirty="0" err="1"/>
              <a:t>namun</a:t>
            </a:r>
            <a:r>
              <a:rPr lang="en-US" sz="1300" dirty="0"/>
              <a:t> </a:t>
            </a:r>
            <a:r>
              <a:rPr lang="en-US" sz="1300" dirty="0" err="1"/>
              <a:t>mencoba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menyabotase</a:t>
            </a:r>
            <a:r>
              <a:rPr lang="en-US" sz="1300" dirty="0"/>
              <a:t> </a:t>
            </a:r>
            <a:r>
              <a:rPr lang="en-US" sz="1300" dirty="0" err="1" smtClean="0"/>
              <a:t>tugas</a:t>
            </a:r>
            <a:endParaRPr lang="en-US" sz="1300" dirty="0"/>
          </a:p>
        </p:txBody>
      </p:sp>
      <p:sp>
        <p:nvSpPr>
          <p:cNvPr id="90" name="Rectangle 89">
            <a:extLst>
              <a:ext uri="{FF2B5EF4-FFF2-40B4-BE49-F238E27FC236}">
                <a16:creationId xmlns="" xmlns:a16="http://schemas.microsoft.com/office/drawing/2014/main" id="{77D9191E-50D4-46D7-897D-D8049AF7E94A}"/>
              </a:ext>
            </a:extLst>
          </p:cNvPr>
          <p:cNvSpPr/>
          <p:nvPr/>
        </p:nvSpPr>
        <p:spPr>
          <a:xfrm>
            <a:off x="7828642" y="925716"/>
            <a:ext cx="3672114" cy="2583543"/>
          </a:xfrm>
          <a:prstGeom prst="rect">
            <a:avLst/>
          </a:prstGeom>
          <a:solidFill>
            <a:srgbClr val="E836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2. </a:t>
            </a:r>
            <a:r>
              <a:rPr lang="en-US" dirty="0" err="1" smtClean="0"/>
              <a:t>Pemenuhan</a:t>
            </a:r>
            <a:r>
              <a:rPr lang="en-US" dirty="0" smtClean="0"/>
              <a:t> </a:t>
            </a:r>
            <a:r>
              <a:rPr lang="en-US" dirty="0"/>
              <a:t>: </a:t>
            </a:r>
            <a:endParaRPr lang="en-US" dirty="0" smtClean="0"/>
          </a:p>
          <a:p>
            <a:r>
              <a:rPr lang="en-US" dirty="0" smtClean="0"/>
              <a:t>Target </a:t>
            </a:r>
            <a:r>
              <a:rPr lang="en-US" dirty="0" err="1"/>
              <a:t>berupaya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permintaan</a:t>
            </a:r>
            <a:r>
              <a:rPr lang="en-US" dirty="0" smtClean="0"/>
              <a:t> </a:t>
            </a:r>
            <a:r>
              <a:rPr lang="en-US" dirty="0" err="1"/>
              <a:t>agen</a:t>
            </a:r>
            <a:r>
              <a:rPr lang="en-US" dirty="0"/>
              <a:t>,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apatis</a:t>
            </a:r>
            <a:r>
              <a:rPr lang="en-US" dirty="0"/>
              <a:t> </a:t>
            </a:r>
            <a:r>
              <a:rPr lang="en-US" dirty="0" err="1"/>
              <a:t>daripada</a:t>
            </a:r>
            <a:r>
              <a:rPr lang="en-US" dirty="0"/>
              <a:t> </a:t>
            </a:r>
            <a:r>
              <a:rPr lang="en-US" dirty="0" err="1" smtClean="0"/>
              <a:t>antusias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smtClean="0"/>
              <a:t>yang minimal</a:t>
            </a:r>
            <a:r>
              <a:rPr lang="en-US" dirty="0"/>
              <a:t>. </a:t>
            </a:r>
            <a:r>
              <a:rPr lang="en-US" dirty="0" err="1"/>
              <a:t>Agen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b="1" dirty="0" err="1">
                <a:solidFill>
                  <a:schemeClr val="tx1"/>
                </a:solidFill>
              </a:rPr>
              <a:t>perilaku</a:t>
            </a:r>
            <a:r>
              <a:rPr lang="en-US" dirty="0"/>
              <a:t> </a:t>
            </a:r>
            <a:r>
              <a:rPr lang="en-US" dirty="0" smtClean="0"/>
              <a:t>target</a:t>
            </a:r>
            <a:r>
              <a:rPr lang="en-US" dirty="0"/>
              <a:t>,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b="1" dirty="0" err="1">
                <a:solidFill>
                  <a:schemeClr val="tx1"/>
                </a:solidFill>
              </a:rPr>
              <a:t>sikap</a:t>
            </a:r>
            <a:r>
              <a:rPr lang="en-US" b="1" dirty="0"/>
              <a:t> </a:t>
            </a:r>
            <a:r>
              <a:rPr lang="en-US" dirty="0"/>
              <a:t>orang </a:t>
            </a:r>
            <a:r>
              <a:rPr lang="en-US" dirty="0" err="1"/>
              <a:t>tersebut</a:t>
            </a:r>
            <a:r>
              <a:rPr lang="en-US" dirty="0"/>
              <a:t>. </a:t>
            </a:r>
          </a:p>
        </p:txBody>
      </p:sp>
      <p:pic>
        <p:nvPicPr>
          <p:cNvPr id="36" name="Picture Placeholder 35">
            <a:extLst>
              <a:ext uri="{FF2B5EF4-FFF2-40B4-BE49-F238E27FC236}">
                <a16:creationId xmlns="" xmlns:a16="http://schemas.microsoft.com/office/drawing/2014/main" id="{7299F927-EEB6-420D-BB03-59050739DD7A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7" r="2637"/>
          <a:stretch>
            <a:fillRect/>
          </a:stretch>
        </p:blipFill>
        <p:spPr>
          <a:xfrm>
            <a:off x="7828868" y="3607994"/>
            <a:ext cx="3671888" cy="3250006"/>
          </a:xfrm>
        </p:spPr>
      </p:pic>
      <p:pic>
        <p:nvPicPr>
          <p:cNvPr id="96" name="Picture Placeholder 95">
            <a:extLst>
              <a:ext uri="{FF2B5EF4-FFF2-40B4-BE49-F238E27FC236}">
                <a16:creationId xmlns="" xmlns:a16="http://schemas.microsoft.com/office/drawing/2014/main" id="{380F0BD7-3FB8-4BC2-9D15-A9F5C301C500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3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1" r="2641"/>
          <a:stretch>
            <a:fillRect/>
          </a:stretch>
        </p:blipFill>
        <p:spPr>
          <a:xfrm>
            <a:off x="266700" y="3607994"/>
            <a:ext cx="3671888" cy="3250006"/>
          </a:xfrm>
        </p:spPr>
      </p:pic>
      <p:sp>
        <p:nvSpPr>
          <p:cNvPr id="97" name="Rectangle 96">
            <a:extLst>
              <a:ext uri="{FF2B5EF4-FFF2-40B4-BE49-F238E27FC236}">
                <a16:creationId xmlns="" xmlns:a16="http://schemas.microsoft.com/office/drawing/2014/main" id="{857EF2E8-9D34-4371-AE13-2A949817BE98}"/>
              </a:ext>
            </a:extLst>
          </p:cNvPr>
          <p:cNvSpPr/>
          <p:nvPr/>
        </p:nvSpPr>
        <p:spPr>
          <a:xfrm>
            <a:off x="4141221" y="1085851"/>
            <a:ext cx="3485243" cy="2263776"/>
          </a:xfrm>
          <a:prstGeom prst="rect">
            <a:avLst/>
          </a:prstGeom>
          <a:noFill/>
          <a:ln>
            <a:solidFill>
              <a:srgbClr val="E836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>
            <a:extLst>
              <a:ext uri="{FF2B5EF4-FFF2-40B4-BE49-F238E27FC236}">
                <a16:creationId xmlns="" xmlns:a16="http://schemas.microsoft.com/office/drawing/2014/main" id="{1974F520-F011-43B5-8797-47A00C4F09AB}"/>
              </a:ext>
            </a:extLst>
          </p:cNvPr>
          <p:cNvSpPr/>
          <p:nvPr/>
        </p:nvSpPr>
        <p:spPr>
          <a:xfrm>
            <a:off x="7922191" y="3768331"/>
            <a:ext cx="3485243" cy="2263776"/>
          </a:xfrm>
          <a:prstGeom prst="rect">
            <a:avLst/>
          </a:prstGeom>
          <a:noFill/>
          <a:ln>
            <a:solidFill>
              <a:srgbClr val="E836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>
            <a:extLst>
              <a:ext uri="{FF2B5EF4-FFF2-40B4-BE49-F238E27FC236}">
                <a16:creationId xmlns="" xmlns:a16="http://schemas.microsoft.com/office/drawing/2014/main" id="{788F208A-A430-4CCA-B9DA-18FCB495568B}"/>
              </a:ext>
            </a:extLst>
          </p:cNvPr>
          <p:cNvSpPr/>
          <p:nvPr/>
        </p:nvSpPr>
        <p:spPr>
          <a:xfrm>
            <a:off x="359910" y="3768331"/>
            <a:ext cx="3485243" cy="2263776"/>
          </a:xfrm>
          <a:prstGeom prst="rect">
            <a:avLst/>
          </a:prstGeom>
          <a:noFill/>
          <a:ln>
            <a:solidFill>
              <a:srgbClr val="E836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sz="quarter" idx="10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573" b="2657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1552826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Placeholder 7">
            <a:extLst>
              <a:ext uri="{FF2B5EF4-FFF2-40B4-BE49-F238E27FC236}">
                <a16:creationId xmlns="" xmlns:a16="http://schemas.microsoft.com/office/drawing/2014/main" id="{18A54FB6-C9B5-4937-8C27-B582FCFF4191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003" r="9401"/>
          <a:stretch/>
        </p:blipFill>
        <p:spPr>
          <a:xfrm>
            <a:off x="0" y="1003300"/>
            <a:ext cx="3952764" cy="5537200"/>
          </a:xfrm>
        </p:spPr>
      </p:pic>
      <p:grpSp>
        <p:nvGrpSpPr>
          <p:cNvPr id="46" name="Group 45">
            <a:extLst>
              <a:ext uri="{FF2B5EF4-FFF2-40B4-BE49-F238E27FC236}">
                <a16:creationId xmlns="" xmlns:a16="http://schemas.microsoft.com/office/drawing/2014/main" id="{08A46FDD-398E-43AA-B152-2BDF549290DA}"/>
              </a:ext>
            </a:extLst>
          </p:cNvPr>
          <p:cNvGrpSpPr/>
          <p:nvPr/>
        </p:nvGrpSpPr>
        <p:grpSpPr>
          <a:xfrm>
            <a:off x="12052300" y="0"/>
            <a:ext cx="139700" cy="6375400"/>
            <a:chOff x="12052300" y="0"/>
            <a:chExt cx="139700" cy="6375400"/>
          </a:xfrm>
        </p:grpSpPr>
        <p:sp>
          <p:nvSpPr>
            <p:cNvPr id="15" name="Rectangle 14">
              <a:extLst>
                <a:ext uri="{FF2B5EF4-FFF2-40B4-BE49-F238E27FC236}">
                  <a16:creationId xmlns="" xmlns:a16="http://schemas.microsoft.com/office/drawing/2014/main" id="{BB1578A2-6138-4092-829F-3E8658F40460}"/>
                </a:ext>
              </a:extLst>
            </p:cNvPr>
            <p:cNvSpPr/>
            <p:nvPr/>
          </p:nvSpPr>
          <p:spPr>
            <a:xfrm>
              <a:off x="12052300" y="0"/>
              <a:ext cx="139700" cy="4152900"/>
            </a:xfrm>
            <a:prstGeom prst="rect">
              <a:avLst/>
            </a:prstGeom>
            <a:solidFill>
              <a:srgbClr val="E836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="" xmlns:a16="http://schemas.microsoft.com/office/drawing/2014/main" id="{A0FB6E7D-C3ED-4DB9-8B2C-93F4C984BE5D}"/>
                </a:ext>
              </a:extLst>
            </p:cNvPr>
            <p:cNvSpPr/>
            <p:nvPr/>
          </p:nvSpPr>
          <p:spPr>
            <a:xfrm>
              <a:off x="12052300" y="4419600"/>
              <a:ext cx="139700" cy="1955800"/>
            </a:xfrm>
            <a:prstGeom prst="rect">
              <a:avLst/>
            </a:prstGeom>
            <a:solidFill>
              <a:srgbClr val="E836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TextBox 30">
            <a:extLst>
              <a:ext uri="{FF2B5EF4-FFF2-40B4-BE49-F238E27FC236}">
                <a16:creationId xmlns="" xmlns:a16="http://schemas.microsoft.com/office/drawing/2014/main" id="{9818C7FB-E02F-4CDE-A95B-B116D22BC2B7}"/>
              </a:ext>
            </a:extLst>
          </p:cNvPr>
          <p:cNvSpPr txBox="1"/>
          <p:nvPr/>
        </p:nvSpPr>
        <p:spPr>
          <a:xfrm>
            <a:off x="266700" y="241300"/>
            <a:ext cx="11658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u="sng" dirty="0" smtClean="0"/>
              <a:t>PROSES MEMPENGARUHI</a:t>
            </a:r>
            <a:endParaRPr lang="en-US" sz="3200" b="1" u="sng" dirty="0">
              <a:latin typeface="+mj-lt"/>
            </a:endParaRPr>
          </a:p>
        </p:txBody>
      </p:sp>
      <p:sp>
        <p:nvSpPr>
          <p:cNvPr id="190" name="Arc 189">
            <a:extLst>
              <a:ext uri="{FF2B5EF4-FFF2-40B4-BE49-F238E27FC236}">
                <a16:creationId xmlns="" xmlns:a16="http://schemas.microsoft.com/office/drawing/2014/main" id="{6B8DF9E5-C9F8-4807-AEC0-FF964F4F0FD5}"/>
              </a:ext>
            </a:extLst>
          </p:cNvPr>
          <p:cNvSpPr/>
          <p:nvPr/>
        </p:nvSpPr>
        <p:spPr>
          <a:xfrm rot="8969045">
            <a:off x="-1739900" y="561200"/>
            <a:ext cx="6296801" cy="6296800"/>
          </a:xfrm>
          <a:prstGeom prst="arc">
            <a:avLst>
              <a:gd name="adj1" fmla="val 9670968"/>
              <a:gd name="adj2" fmla="val 15660902"/>
            </a:avLst>
          </a:prstGeom>
          <a:ln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42" name="Rectangle 141">
            <a:extLst>
              <a:ext uri="{FF2B5EF4-FFF2-40B4-BE49-F238E27FC236}">
                <a16:creationId xmlns="" xmlns:a16="http://schemas.microsoft.com/office/drawing/2014/main" id="{81B27591-AE34-46A6-BE7C-193102D1A525}"/>
              </a:ext>
            </a:extLst>
          </p:cNvPr>
          <p:cNvSpPr/>
          <p:nvPr/>
        </p:nvSpPr>
        <p:spPr>
          <a:xfrm>
            <a:off x="4016264" y="5226537"/>
            <a:ext cx="7559931" cy="117814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04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7" name="Rectangle 186">
            <a:extLst>
              <a:ext uri="{FF2B5EF4-FFF2-40B4-BE49-F238E27FC236}">
                <a16:creationId xmlns="" xmlns:a16="http://schemas.microsoft.com/office/drawing/2014/main" id="{8734934A-0CA4-4191-92FF-55233FDFE26C}"/>
              </a:ext>
            </a:extLst>
          </p:cNvPr>
          <p:cNvSpPr/>
          <p:nvPr/>
        </p:nvSpPr>
        <p:spPr>
          <a:xfrm>
            <a:off x="4535946" y="4006035"/>
            <a:ext cx="7033753" cy="7753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04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8" name="Rectangle 187">
            <a:extLst>
              <a:ext uri="{FF2B5EF4-FFF2-40B4-BE49-F238E27FC236}">
                <a16:creationId xmlns="" xmlns:a16="http://schemas.microsoft.com/office/drawing/2014/main" id="{BFA24EC9-7E4C-44EF-AE96-5E73026FE58B}"/>
              </a:ext>
            </a:extLst>
          </p:cNvPr>
          <p:cNvSpPr/>
          <p:nvPr/>
        </p:nvSpPr>
        <p:spPr>
          <a:xfrm>
            <a:off x="4535946" y="2785532"/>
            <a:ext cx="7033753" cy="7753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04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1" name="Oval 190">
            <a:extLst>
              <a:ext uri="{FF2B5EF4-FFF2-40B4-BE49-F238E27FC236}">
                <a16:creationId xmlns="" xmlns:a16="http://schemas.microsoft.com/office/drawing/2014/main" id="{8C5A7AF4-837D-4413-A163-4D138B85488B}"/>
              </a:ext>
            </a:extLst>
          </p:cNvPr>
          <p:cNvSpPr/>
          <p:nvPr/>
        </p:nvSpPr>
        <p:spPr>
          <a:xfrm>
            <a:off x="3640148" y="5238104"/>
            <a:ext cx="752232" cy="752232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/>
          </a:p>
        </p:txBody>
      </p:sp>
      <p:sp>
        <p:nvSpPr>
          <p:cNvPr id="193" name="Oval 192">
            <a:extLst>
              <a:ext uri="{FF2B5EF4-FFF2-40B4-BE49-F238E27FC236}">
                <a16:creationId xmlns="" xmlns:a16="http://schemas.microsoft.com/office/drawing/2014/main" id="{F7787D25-F86B-4C7D-863E-598A61206730}"/>
              </a:ext>
            </a:extLst>
          </p:cNvPr>
          <p:cNvSpPr/>
          <p:nvPr/>
        </p:nvSpPr>
        <p:spPr>
          <a:xfrm>
            <a:off x="4113943" y="2797098"/>
            <a:ext cx="752232" cy="752232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/>
          </a:p>
        </p:txBody>
      </p:sp>
      <p:sp>
        <p:nvSpPr>
          <p:cNvPr id="194" name="Oval 193">
            <a:extLst>
              <a:ext uri="{FF2B5EF4-FFF2-40B4-BE49-F238E27FC236}">
                <a16:creationId xmlns="" xmlns:a16="http://schemas.microsoft.com/office/drawing/2014/main" id="{060B1DF4-0871-4F8E-A83A-C7F02DF3CBCA}"/>
              </a:ext>
            </a:extLst>
          </p:cNvPr>
          <p:cNvSpPr/>
          <p:nvPr/>
        </p:nvSpPr>
        <p:spPr>
          <a:xfrm>
            <a:off x="4113943" y="4017601"/>
            <a:ext cx="752232" cy="752232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/>
          </a:p>
        </p:txBody>
      </p:sp>
      <p:sp>
        <p:nvSpPr>
          <p:cNvPr id="221" name="Freeform: Shape 220">
            <a:extLst>
              <a:ext uri="{FF2B5EF4-FFF2-40B4-BE49-F238E27FC236}">
                <a16:creationId xmlns="" xmlns:a16="http://schemas.microsoft.com/office/drawing/2014/main" id="{D882C94D-7EFE-4513-A4C9-C00E9C74E317}"/>
              </a:ext>
            </a:extLst>
          </p:cNvPr>
          <p:cNvSpPr/>
          <p:nvPr/>
        </p:nvSpPr>
        <p:spPr>
          <a:xfrm>
            <a:off x="42127" y="1072363"/>
            <a:ext cx="3838575" cy="5308822"/>
          </a:xfrm>
          <a:custGeom>
            <a:avLst/>
            <a:gdLst>
              <a:gd name="connsiteX0" fmla="*/ 1184164 w 3838575"/>
              <a:gd name="connsiteY0" fmla="*/ 0 h 5308822"/>
              <a:gd name="connsiteX1" fmla="*/ 3838575 w 3838575"/>
              <a:gd name="connsiteY1" fmla="*/ 2654411 h 5308822"/>
              <a:gd name="connsiteX2" fmla="*/ 1184164 w 3838575"/>
              <a:gd name="connsiteY2" fmla="*/ 5308822 h 5308822"/>
              <a:gd name="connsiteX3" fmla="*/ 150947 w 3838575"/>
              <a:gd name="connsiteY3" fmla="*/ 5100225 h 5308822"/>
              <a:gd name="connsiteX4" fmla="*/ 0 w 3838575"/>
              <a:gd name="connsiteY4" fmla="*/ 5027510 h 5308822"/>
              <a:gd name="connsiteX5" fmla="*/ 0 w 3838575"/>
              <a:gd name="connsiteY5" fmla="*/ 281312 h 5308822"/>
              <a:gd name="connsiteX6" fmla="*/ 150947 w 3838575"/>
              <a:gd name="connsiteY6" fmla="*/ 208597 h 5308822"/>
              <a:gd name="connsiteX7" fmla="*/ 1184164 w 3838575"/>
              <a:gd name="connsiteY7" fmla="*/ 0 h 5308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838575" h="5308822">
                <a:moveTo>
                  <a:pt x="1184164" y="0"/>
                </a:moveTo>
                <a:cubicBezTo>
                  <a:pt x="2650155" y="0"/>
                  <a:pt x="3838575" y="1188420"/>
                  <a:pt x="3838575" y="2654411"/>
                </a:cubicBezTo>
                <a:cubicBezTo>
                  <a:pt x="3838575" y="4120402"/>
                  <a:pt x="2650155" y="5308822"/>
                  <a:pt x="1184164" y="5308822"/>
                </a:cubicBezTo>
                <a:cubicBezTo>
                  <a:pt x="817666" y="5308822"/>
                  <a:pt x="468517" y="5234546"/>
                  <a:pt x="150947" y="5100225"/>
                </a:cubicBezTo>
                <a:lnTo>
                  <a:pt x="0" y="5027510"/>
                </a:lnTo>
                <a:lnTo>
                  <a:pt x="0" y="281312"/>
                </a:lnTo>
                <a:lnTo>
                  <a:pt x="150947" y="208597"/>
                </a:lnTo>
                <a:cubicBezTo>
                  <a:pt x="468517" y="74276"/>
                  <a:pt x="817666" y="0"/>
                  <a:pt x="1184164" y="0"/>
                </a:cubicBezTo>
                <a:close/>
              </a:path>
            </a:pathLst>
          </a:custGeom>
          <a:solidFill>
            <a:srgbClr val="E836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Freeform 3447">
            <a:extLst>
              <a:ext uri="{FF2B5EF4-FFF2-40B4-BE49-F238E27FC236}">
                <a16:creationId xmlns="" xmlns:a16="http://schemas.microsoft.com/office/drawing/2014/main" id="{469950E7-BBA9-4389-BA65-5144814D24A3}"/>
              </a:ext>
            </a:extLst>
          </p:cNvPr>
          <p:cNvSpPr>
            <a:spLocks noEditPoints="1"/>
          </p:cNvSpPr>
          <p:nvPr/>
        </p:nvSpPr>
        <p:spPr bwMode="auto">
          <a:xfrm>
            <a:off x="4350261" y="3030339"/>
            <a:ext cx="285750" cy="285750"/>
          </a:xfrm>
          <a:custGeom>
            <a:avLst/>
            <a:gdLst>
              <a:gd name="T0" fmla="*/ 482 w 720"/>
              <a:gd name="T1" fmla="*/ 537 h 721"/>
              <a:gd name="T2" fmla="*/ 445 w 720"/>
              <a:gd name="T3" fmla="*/ 450 h 721"/>
              <a:gd name="T4" fmla="*/ 477 w 720"/>
              <a:gd name="T5" fmla="*/ 370 h 721"/>
              <a:gd name="T6" fmla="*/ 495 w 720"/>
              <a:gd name="T7" fmla="*/ 345 h 721"/>
              <a:gd name="T8" fmla="*/ 488 w 720"/>
              <a:gd name="T9" fmla="*/ 298 h 721"/>
              <a:gd name="T10" fmla="*/ 493 w 720"/>
              <a:gd name="T11" fmla="*/ 246 h 721"/>
              <a:gd name="T12" fmla="*/ 486 w 720"/>
              <a:gd name="T13" fmla="*/ 178 h 721"/>
              <a:gd name="T14" fmla="*/ 450 w 720"/>
              <a:gd name="T15" fmla="*/ 148 h 721"/>
              <a:gd name="T16" fmla="*/ 351 w 720"/>
              <a:gd name="T17" fmla="*/ 139 h 721"/>
              <a:gd name="T18" fmla="*/ 283 w 720"/>
              <a:gd name="T19" fmla="*/ 170 h 721"/>
              <a:gd name="T20" fmla="*/ 251 w 720"/>
              <a:gd name="T21" fmla="*/ 184 h 721"/>
              <a:gd name="T22" fmla="*/ 229 w 720"/>
              <a:gd name="T23" fmla="*/ 218 h 721"/>
              <a:gd name="T24" fmla="*/ 240 w 720"/>
              <a:gd name="T25" fmla="*/ 292 h 721"/>
              <a:gd name="T26" fmla="*/ 223 w 720"/>
              <a:gd name="T27" fmla="*/ 331 h 721"/>
              <a:gd name="T28" fmla="*/ 235 w 720"/>
              <a:gd name="T29" fmla="*/ 364 h 721"/>
              <a:gd name="T30" fmla="*/ 260 w 720"/>
              <a:gd name="T31" fmla="*/ 433 h 721"/>
              <a:gd name="T32" fmla="*/ 272 w 720"/>
              <a:gd name="T33" fmla="*/ 524 h 721"/>
              <a:gd name="T34" fmla="*/ 133 w 720"/>
              <a:gd name="T35" fmla="*/ 573 h 721"/>
              <a:gd name="T36" fmla="*/ 65 w 720"/>
              <a:gd name="T37" fmla="*/ 523 h 721"/>
              <a:gd name="T38" fmla="*/ 32 w 720"/>
              <a:gd name="T39" fmla="*/ 437 h 721"/>
              <a:gd name="T40" fmla="*/ 24 w 720"/>
              <a:gd name="T41" fmla="*/ 343 h 721"/>
              <a:gd name="T42" fmla="*/ 43 w 720"/>
              <a:gd name="T43" fmla="*/ 244 h 721"/>
              <a:gd name="T44" fmla="*/ 91 w 720"/>
              <a:gd name="T45" fmla="*/ 160 h 721"/>
              <a:gd name="T46" fmla="*/ 159 w 720"/>
              <a:gd name="T47" fmla="*/ 92 h 721"/>
              <a:gd name="T48" fmla="*/ 244 w 720"/>
              <a:gd name="T49" fmla="*/ 44 h 721"/>
              <a:gd name="T50" fmla="*/ 342 w 720"/>
              <a:gd name="T51" fmla="*/ 25 h 721"/>
              <a:gd name="T52" fmla="*/ 444 w 720"/>
              <a:gd name="T53" fmla="*/ 35 h 721"/>
              <a:gd name="T54" fmla="*/ 534 w 720"/>
              <a:gd name="T55" fmla="*/ 72 h 721"/>
              <a:gd name="T56" fmla="*/ 608 w 720"/>
              <a:gd name="T57" fmla="*/ 134 h 721"/>
              <a:gd name="T58" fmla="*/ 663 w 720"/>
              <a:gd name="T59" fmla="*/ 215 h 721"/>
              <a:gd name="T60" fmla="*/ 692 w 720"/>
              <a:gd name="T61" fmla="*/ 310 h 721"/>
              <a:gd name="T62" fmla="*/ 693 w 720"/>
              <a:gd name="T63" fmla="*/ 408 h 721"/>
              <a:gd name="T64" fmla="*/ 669 w 720"/>
              <a:gd name="T65" fmla="*/ 495 h 721"/>
              <a:gd name="T66" fmla="*/ 620 w 720"/>
              <a:gd name="T67" fmla="*/ 573 h 721"/>
              <a:gd name="T68" fmla="*/ 287 w 720"/>
              <a:gd name="T69" fmla="*/ 7 h 721"/>
              <a:gd name="T70" fmla="*/ 188 w 720"/>
              <a:gd name="T71" fmla="*/ 44 h 721"/>
              <a:gd name="T72" fmla="*/ 105 w 720"/>
              <a:gd name="T73" fmla="*/ 106 h 721"/>
              <a:gd name="T74" fmla="*/ 43 w 720"/>
              <a:gd name="T75" fmla="*/ 189 h 721"/>
              <a:gd name="T76" fmla="*/ 6 w 720"/>
              <a:gd name="T77" fmla="*/ 288 h 721"/>
              <a:gd name="T78" fmla="*/ 1 w 720"/>
              <a:gd name="T79" fmla="*/ 395 h 721"/>
              <a:gd name="T80" fmla="*/ 25 w 720"/>
              <a:gd name="T81" fmla="*/ 495 h 721"/>
              <a:gd name="T82" fmla="*/ 75 w 720"/>
              <a:gd name="T83" fmla="*/ 582 h 721"/>
              <a:gd name="T84" fmla="*/ 98 w 720"/>
              <a:gd name="T85" fmla="*/ 609 h 721"/>
              <a:gd name="T86" fmla="*/ 98 w 720"/>
              <a:gd name="T87" fmla="*/ 609 h 721"/>
              <a:gd name="T88" fmla="*/ 98 w 720"/>
              <a:gd name="T89" fmla="*/ 609 h 721"/>
              <a:gd name="T90" fmla="*/ 98 w 720"/>
              <a:gd name="T91" fmla="*/ 609 h 721"/>
              <a:gd name="T92" fmla="*/ 98 w 720"/>
              <a:gd name="T93" fmla="*/ 609 h 721"/>
              <a:gd name="T94" fmla="*/ 172 w 720"/>
              <a:gd name="T95" fmla="*/ 666 h 721"/>
              <a:gd name="T96" fmla="*/ 272 w 720"/>
              <a:gd name="T97" fmla="*/ 709 h 721"/>
              <a:gd name="T98" fmla="*/ 377 w 720"/>
              <a:gd name="T99" fmla="*/ 721 h 721"/>
              <a:gd name="T100" fmla="*/ 482 w 720"/>
              <a:gd name="T101" fmla="*/ 698 h 721"/>
              <a:gd name="T102" fmla="*/ 579 w 720"/>
              <a:gd name="T103" fmla="*/ 645 h 721"/>
              <a:gd name="T104" fmla="*/ 633 w 720"/>
              <a:gd name="T105" fmla="*/ 596 h 721"/>
              <a:gd name="T106" fmla="*/ 688 w 720"/>
              <a:gd name="T107" fmla="*/ 510 h 721"/>
              <a:gd name="T108" fmla="*/ 716 w 720"/>
              <a:gd name="T109" fmla="*/ 413 h 721"/>
              <a:gd name="T110" fmla="*/ 716 w 720"/>
              <a:gd name="T111" fmla="*/ 306 h 721"/>
              <a:gd name="T112" fmla="*/ 685 w 720"/>
              <a:gd name="T113" fmla="*/ 205 h 721"/>
              <a:gd name="T114" fmla="*/ 626 w 720"/>
              <a:gd name="T115" fmla="*/ 119 h 721"/>
              <a:gd name="T116" fmla="*/ 547 w 720"/>
              <a:gd name="T117" fmla="*/ 52 h 721"/>
              <a:gd name="T118" fmla="*/ 450 w 720"/>
              <a:gd name="T119" fmla="*/ 12 h 7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720" h="721">
                <a:moveTo>
                  <a:pt x="610" y="585"/>
                </a:moveTo>
                <a:lnTo>
                  <a:pt x="594" y="578"/>
                </a:lnTo>
                <a:lnTo>
                  <a:pt x="571" y="568"/>
                </a:lnTo>
                <a:lnTo>
                  <a:pt x="539" y="558"/>
                </a:lnTo>
                <a:lnTo>
                  <a:pt x="499" y="542"/>
                </a:lnTo>
                <a:lnTo>
                  <a:pt x="482" y="537"/>
                </a:lnTo>
                <a:lnTo>
                  <a:pt x="466" y="531"/>
                </a:lnTo>
                <a:lnTo>
                  <a:pt x="449" y="524"/>
                </a:lnTo>
                <a:lnTo>
                  <a:pt x="432" y="519"/>
                </a:lnTo>
                <a:lnTo>
                  <a:pt x="432" y="459"/>
                </a:lnTo>
                <a:lnTo>
                  <a:pt x="439" y="455"/>
                </a:lnTo>
                <a:lnTo>
                  <a:pt x="445" y="450"/>
                </a:lnTo>
                <a:lnTo>
                  <a:pt x="453" y="442"/>
                </a:lnTo>
                <a:lnTo>
                  <a:pt x="459" y="433"/>
                </a:lnTo>
                <a:lnTo>
                  <a:pt x="466" y="422"/>
                </a:lnTo>
                <a:lnTo>
                  <a:pt x="471" y="406"/>
                </a:lnTo>
                <a:lnTo>
                  <a:pt x="476" y="390"/>
                </a:lnTo>
                <a:lnTo>
                  <a:pt x="477" y="370"/>
                </a:lnTo>
                <a:lnTo>
                  <a:pt x="481" y="368"/>
                </a:lnTo>
                <a:lnTo>
                  <a:pt x="485" y="364"/>
                </a:lnTo>
                <a:lnTo>
                  <a:pt x="488" y="361"/>
                </a:lnTo>
                <a:lnTo>
                  <a:pt x="490" y="357"/>
                </a:lnTo>
                <a:lnTo>
                  <a:pt x="493" y="351"/>
                </a:lnTo>
                <a:lnTo>
                  <a:pt x="495" y="345"/>
                </a:lnTo>
                <a:lnTo>
                  <a:pt x="497" y="338"/>
                </a:lnTo>
                <a:lnTo>
                  <a:pt x="497" y="331"/>
                </a:lnTo>
                <a:lnTo>
                  <a:pt x="495" y="318"/>
                </a:lnTo>
                <a:lnTo>
                  <a:pt x="493" y="307"/>
                </a:lnTo>
                <a:lnTo>
                  <a:pt x="490" y="302"/>
                </a:lnTo>
                <a:lnTo>
                  <a:pt x="488" y="298"/>
                </a:lnTo>
                <a:lnTo>
                  <a:pt x="484" y="295"/>
                </a:lnTo>
                <a:lnTo>
                  <a:pt x="480" y="292"/>
                </a:lnTo>
                <a:lnTo>
                  <a:pt x="481" y="292"/>
                </a:lnTo>
                <a:lnTo>
                  <a:pt x="481" y="291"/>
                </a:lnTo>
                <a:lnTo>
                  <a:pt x="488" y="270"/>
                </a:lnTo>
                <a:lnTo>
                  <a:pt x="493" y="246"/>
                </a:lnTo>
                <a:lnTo>
                  <a:pt x="495" y="232"/>
                </a:lnTo>
                <a:lnTo>
                  <a:pt x="495" y="219"/>
                </a:lnTo>
                <a:lnTo>
                  <a:pt x="495" y="205"/>
                </a:lnTo>
                <a:lnTo>
                  <a:pt x="493" y="191"/>
                </a:lnTo>
                <a:lnTo>
                  <a:pt x="490" y="184"/>
                </a:lnTo>
                <a:lnTo>
                  <a:pt x="486" y="178"/>
                </a:lnTo>
                <a:lnTo>
                  <a:pt x="482" y="171"/>
                </a:lnTo>
                <a:lnTo>
                  <a:pt x="477" y="165"/>
                </a:lnTo>
                <a:lnTo>
                  <a:pt x="472" y="161"/>
                </a:lnTo>
                <a:lnTo>
                  <a:pt x="466" y="156"/>
                </a:lnTo>
                <a:lnTo>
                  <a:pt x="458" y="152"/>
                </a:lnTo>
                <a:lnTo>
                  <a:pt x="450" y="148"/>
                </a:lnTo>
                <a:lnTo>
                  <a:pt x="434" y="143"/>
                </a:lnTo>
                <a:lnTo>
                  <a:pt x="417" y="139"/>
                </a:lnTo>
                <a:lnTo>
                  <a:pt x="400" y="137"/>
                </a:lnTo>
                <a:lnTo>
                  <a:pt x="382" y="137"/>
                </a:lnTo>
                <a:lnTo>
                  <a:pt x="367" y="137"/>
                </a:lnTo>
                <a:lnTo>
                  <a:pt x="351" y="139"/>
                </a:lnTo>
                <a:lnTo>
                  <a:pt x="335" y="142"/>
                </a:lnTo>
                <a:lnTo>
                  <a:pt x="321" y="147"/>
                </a:lnTo>
                <a:lnTo>
                  <a:pt x="306" y="152"/>
                </a:lnTo>
                <a:lnTo>
                  <a:pt x="294" y="160"/>
                </a:lnTo>
                <a:lnTo>
                  <a:pt x="288" y="165"/>
                </a:lnTo>
                <a:lnTo>
                  <a:pt x="283" y="170"/>
                </a:lnTo>
                <a:lnTo>
                  <a:pt x="279" y="175"/>
                </a:lnTo>
                <a:lnTo>
                  <a:pt x="276" y="180"/>
                </a:lnTo>
                <a:lnTo>
                  <a:pt x="269" y="180"/>
                </a:lnTo>
                <a:lnTo>
                  <a:pt x="262" y="182"/>
                </a:lnTo>
                <a:lnTo>
                  <a:pt x="256" y="183"/>
                </a:lnTo>
                <a:lnTo>
                  <a:pt x="251" y="184"/>
                </a:lnTo>
                <a:lnTo>
                  <a:pt x="244" y="189"/>
                </a:lnTo>
                <a:lnTo>
                  <a:pt x="237" y="196"/>
                </a:lnTo>
                <a:lnTo>
                  <a:pt x="235" y="201"/>
                </a:lnTo>
                <a:lnTo>
                  <a:pt x="232" y="206"/>
                </a:lnTo>
                <a:lnTo>
                  <a:pt x="231" y="211"/>
                </a:lnTo>
                <a:lnTo>
                  <a:pt x="229" y="218"/>
                </a:lnTo>
                <a:lnTo>
                  <a:pt x="228" y="230"/>
                </a:lnTo>
                <a:lnTo>
                  <a:pt x="229" y="243"/>
                </a:lnTo>
                <a:lnTo>
                  <a:pt x="233" y="269"/>
                </a:lnTo>
                <a:lnTo>
                  <a:pt x="240" y="291"/>
                </a:lnTo>
                <a:lnTo>
                  <a:pt x="240" y="292"/>
                </a:lnTo>
                <a:lnTo>
                  <a:pt x="240" y="292"/>
                </a:lnTo>
                <a:lnTo>
                  <a:pt x="236" y="295"/>
                </a:lnTo>
                <a:lnTo>
                  <a:pt x="232" y="298"/>
                </a:lnTo>
                <a:lnTo>
                  <a:pt x="229" y="302"/>
                </a:lnTo>
                <a:lnTo>
                  <a:pt x="227" y="307"/>
                </a:lnTo>
                <a:lnTo>
                  <a:pt x="224" y="318"/>
                </a:lnTo>
                <a:lnTo>
                  <a:pt x="223" y="331"/>
                </a:lnTo>
                <a:lnTo>
                  <a:pt x="223" y="337"/>
                </a:lnTo>
                <a:lnTo>
                  <a:pt x="224" y="343"/>
                </a:lnTo>
                <a:lnTo>
                  <a:pt x="226" y="350"/>
                </a:lnTo>
                <a:lnTo>
                  <a:pt x="228" y="355"/>
                </a:lnTo>
                <a:lnTo>
                  <a:pt x="231" y="360"/>
                </a:lnTo>
                <a:lnTo>
                  <a:pt x="235" y="364"/>
                </a:lnTo>
                <a:lnTo>
                  <a:pt x="237" y="368"/>
                </a:lnTo>
                <a:lnTo>
                  <a:pt x="242" y="370"/>
                </a:lnTo>
                <a:lnTo>
                  <a:pt x="244" y="390"/>
                </a:lnTo>
                <a:lnTo>
                  <a:pt x="249" y="406"/>
                </a:lnTo>
                <a:lnTo>
                  <a:pt x="254" y="422"/>
                </a:lnTo>
                <a:lnTo>
                  <a:pt x="260" y="433"/>
                </a:lnTo>
                <a:lnTo>
                  <a:pt x="267" y="442"/>
                </a:lnTo>
                <a:lnTo>
                  <a:pt x="274" y="450"/>
                </a:lnTo>
                <a:lnTo>
                  <a:pt x="281" y="455"/>
                </a:lnTo>
                <a:lnTo>
                  <a:pt x="287" y="459"/>
                </a:lnTo>
                <a:lnTo>
                  <a:pt x="287" y="519"/>
                </a:lnTo>
                <a:lnTo>
                  <a:pt x="272" y="524"/>
                </a:lnTo>
                <a:lnTo>
                  <a:pt x="256" y="530"/>
                </a:lnTo>
                <a:lnTo>
                  <a:pt x="241" y="535"/>
                </a:lnTo>
                <a:lnTo>
                  <a:pt x="226" y="540"/>
                </a:lnTo>
                <a:lnTo>
                  <a:pt x="193" y="550"/>
                </a:lnTo>
                <a:lnTo>
                  <a:pt x="161" y="562"/>
                </a:lnTo>
                <a:lnTo>
                  <a:pt x="133" y="573"/>
                </a:lnTo>
                <a:lnTo>
                  <a:pt x="110" y="586"/>
                </a:lnTo>
                <a:lnTo>
                  <a:pt x="100" y="573"/>
                </a:lnTo>
                <a:lnTo>
                  <a:pt x="89" y="562"/>
                </a:lnTo>
                <a:lnTo>
                  <a:pt x="80" y="549"/>
                </a:lnTo>
                <a:lnTo>
                  <a:pt x="73" y="536"/>
                </a:lnTo>
                <a:lnTo>
                  <a:pt x="65" y="523"/>
                </a:lnTo>
                <a:lnTo>
                  <a:pt x="57" y="509"/>
                </a:lnTo>
                <a:lnTo>
                  <a:pt x="51" y="495"/>
                </a:lnTo>
                <a:lnTo>
                  <a:pt x="46" y="481"/>
                </a:lnTo>
                <a:lnTo>
                  <a:pt x="41" y="467"/>
                </a:lnTo>
                <a:lnTo>
                  <a:pt x="35" y="453"/>
                </a:lnTo>
                <a:lnTo>
                  <a:pt x="32" y="437"/>
                </a:lnTo>
                <a:lnTo>
                  <a:pt x="29" y="422"/>
                </a:lnTo>
                <a:lnTo>
                  <a:pt x="26" y="408"/>
                </a:lnTo>
                <a:lnTo>
                  <a:pt x="25" y="392"/>
                </a:lnTo>
                <a:lnTo>
                  <a:pt x="24" y="377"/>
                </a:lnTo>
                <a:lnTo>
                  <a:pt x="23" y="360"/>
                </a:lnTo>
                <a:lnTo>
                  <a:pt x="24" y="343"/>
                </a:lnTo>
                <a:lnTo>
                  <a:pt x="25" y="327"/>
                </a:lnTo>
                <a:lnTo>
                  <a:pt x="26" y="310"/>
                </a:lnTo>
                <a:lnTo>
                  <a:pt x="30" y="293"/>
                </a:lnTo>
                <a:lnTo>
                  <a:pt x="34" y="277"/>
                </a:lnTo>
                <a:lnTo>
                  <a:pt x="38" y="261"/>
                </a:lnTo>
                <a:lnTo>
                  <a:pt x="43" y="244"/>
                </a:lnTo>
                <a:lnTo>
                  <a:pt x="50" y="230"/>
                </a:lnTo>
                <a:lnTo>
                  <a:pt x="56" y="215"/>
                </a:lnTo>
                <a:lnTo>
                  <a:pt x="64" y="201"/>
                </a:lnTo>
                <a:lnTo>
                  <a:pt x="71" y="187"/>
                </a:lnTo>
                <a:lnTo>
                  <a:pt x="80" y="173"/>
                </a:lnTo>
                <a:lnTo>
                  <a:pt x="91" y="160"/>
                </a:lnTo>
                <a:lnTo>
                  <a:pt x="100" y="147"/>
                </a:lnTo>
                <a:lnTo>
                  <a:pt x="111" y="134"/>
                </a:lnTo>
                <a:lnTo>
                  <a:pt x="122" y="122"/>
                </a:lnTo>
                <a:lnTo>
                  <a:pt x="133" y="112"/>
                </a:lnTo>
                <a:lnTo>
                  <a:pt x="146" y="101"/>
                </a:lnTo>
                <a:lnTo>
                  <a:pt x="159" y="92"/>
                </a:lnTo>
                <a:lnTo>
                  <a:pt x="172" y="81"/>
                </a:lnTo>
                <a:lnTo>
                  <a:pt x="186" y="72"/>
                </a:lnTo>
                <a:lnTo>
                  <a:pt x="200" y="65"/>
                </a:lnTo>
                <a:lnTo>
                  <a:pt x="214" y="57"/>
                </a:lnTo>
                <a:lnTo>
                  <a:pt x="229" y="51"/>
                </a:lnTo>
                <a:lnTo>
                  <a:pt x="244" y="44"/>
                </a:lnTo>
                <a:lnTo>
                  <a:pt x="260" y="39"/>
                </a:lnTo>
                <a:lnTo>
                  <a:pt x="276" y="35"/>
                </a:lnTo>
                <a:lnTo>
                  <a:pt x="292" y="31"/>
                </a:lnTo>
                <a:lnTo>
                  <a:pt x="309" y="27"/>
                </a:lnTo>
                <a:lnTo>
                  <a:pt x="326" y="26"/>
                </a:lnTo>
                <a:lnTo>
                  <a:pt x="342" y="25"/>
                </a:lnTo>
                <a:lnTo>
                  <a:pt x="359" y="24"/>
                </a:lnTo>
                <a:lnTo>
                  <a:pt x="377" y="25"/>
                </a:lnTo>
                <a:lnTo>
                  <a:pt x="394" y="26"/>
                </a:lnTo>
                <a:lnTo>
                  <a:pt x="410" y="27"/>
                </a:lnTo>
                <a:lnTo>
                  <a:pt x="427" y="31"/>
                </a:lnTo>
                <a:lnTo>
                  <a:pt x="444" y="35"/>
                </a:lnTo>
                <a:lnTo>
                  <a:pt x="459" y="39"/>
                </a:lnTo>
                <a:lnTo>
                  <a:pt x="475" y="44"/>
                </a:lnTo>
                <a:lnTo>
                  <a:pt x="490" y="51"/>
                </a:lnTo>
                <a:lnTo>
                  <a:pt x="506" y="57"/>
                </a:lnTo>
                <a:lnTo>
                  <a:pt x="520" y="65"/>
                </a:lnTo>
                <a:lnTo>
                  <a:pt x="534" y="72"/>
                </a:lnTo>
                <a:lnTo>
                  <a:pt x="548" y="81"/>
                </a:lnTo>
                <a:lnTo>
                  <a:pt x="561" y="92"/>
                </a:lnTo>
                <a:lnTo>
                  <a:pt x="574" y="101"/>
                </a:lnTo>
                <a:lnTo>
                  <a:pt x="586" y="112"/>
                </a:lnTo>
                <a:lnTo>
                  <a:pt x="598" y="122"/>
                </a:lnTo>
                <a:lnTo>
                  <a:pt x="608" y="134"/>
                </a:lnTo>
                <a:lnTo>
                  <a:pt x="620" y="147"/>
                </a:lnTo>
                <a:lnTo>
                  <a:pt x="629" y="160"/>
                </a:lnTo>
                <a:lnTo>
                  <a:pt x="639" y="173"/>
                </a:lnTo>
                <a:lnTo>
                  <a:pt x="648" y="187"/>
                </a:lnTo>
                <a:lnTo>
                  <a:pt x="656" y="201"/>
                </a:lnTo>
                <a:lnTo>
                  <a:pt x="663" y="215"/>
                </a:lnTo>
                <a:lnTo>
                  <a:pt x="670" y="230"/>
                </a:lnTo>
                <a:lnTo>
                  <a:pt x="676" y="244"/>
                </a:lnTo>
                <a:lnTo>
                  <a:pt x="681" y="261"/>
                </a:lnTo>
                <a:lnTo>
                  <a:pt x="685" y="277"/>
                </a:lnTo>
                <a:lnTo>
                  <a:pt x="689" y="293"/>
                </a:lnTo>
                <a:lnTo>
                  <a:pt x="692" y="310"/>
                </a:lnTo>
                <a:lnTo>
                  <a:pt x="694" y="327"/>
                </a:lnTo>
                <a:lnTo>
                  <a:pt x="696" y="343"/>
                </a:lnTo>
                <a:lnTo>
                  <a:pt x="697" y="360"/>
                </a:lnTo>
                <a:lnTo>
                  <a:pt x="696" y="377"/>
                </a:lnTo>
                <a:lnTo>
                  <a:pt x="694" y="392"/>
                </a:lnTo>
                <a:lnTo>
                  <a:pt x="693" y="408"/>
                </a:lnTo>
                <a:lnTo>
                  <a:pt x="690" y="422"/>
                </a:lnTo>
                <a:lnTo>
                  <a:pt x="688" y="437"/>
                </a:lnTo>
                <a:lnTo>
                  <a:pt x="684" y="453"/>
                </a:lnTo>
                <a:lnTo>
                  <a:pt x="679" y="467"/>
                </a:lnTo>
                <a:lnTo>
                  <a:pt x="674" y="481"/>
                </a:lnTo>
                <a:lnTo>
                  <a:pt x="669" y="495"/>
                </a:lnTo>
                <a:lnTo>
                  <a:pt x="662" y="509"/>
                </a:lnTo>
                <a:lnTo>
                  <a:pt x="654" y="523"/>
                </a:lnTo>
                <a:lnTo>
                  <a:pt x="647" y="536"/>
                </a:lnTo>
                <a:lnTo>
                  <a:pt x="639" y="549"/>
                </a:lnTo>
                <a:lnTo>
                  <a:pt x="630" y="562"/>
                </a:lnTo>
                <a:lnTo>
                  <a:pt x="620" y="573"/>
                </a:lnTo>
                <a:lnTo>
                  <a:pt x="610" y="585"/>
                </a:lnTo>
                <a:close/>
                <a:moveTo>
                  <a:pt x="359" y="0"/>
                </a:moveTo>
                <a:lnTo>
                  <a:pt x="341" y="0"/>
                </a:lnTo>
                <a:lnTo>
                  <a:pt x="323" y="2"/>
                </a:lnTo>
                <a:lnTo>
                  <a:pt x="305" y="4"/>
                </a:lnTo>
                <a:lnTo>
                  <a:pt x="287" y="7"/>
                </a:lnTo>
                <a:lnTo>
                  <a:pt x="269" y="12"/>
                </a:lnTo>
                <a:lnTo>
                  <a:pt x="253" y="16"/>
                </a:lnTo>
                <a:lnTo>
                  <a:pt x="236" y="22"/>
                </a:lnTo>
                <a:lnTo>
                  <a:pt x="219" y="29"/>
                </a:lnTo>
                <a:lnTo>
                  <a:pt x="204" y="35"/>
                </a:lnTo>
                <a:lnTo>
                  <a:pt x="188" y="44"/>
                </a:lnTo>
                <a:lnTo>
                  <a:pt x="173" y="52"/>
                </a:lnTo>
                <a:lnTo>
                  <a:pt x="159" y="62"/>
                </a:lnTo>
                <a:lnTo>
                  <a:pt x="145" y="72"/>
                </a:lnTo>
                <a:lnTo>
                  <a:pt x="131" y="83"/>
                </a:lnTo>
                <a:lnTo>
                  <a:pt x="118" y="94"/>
                </a:lnTo>
                <a:lnTo>
                  <a:pt x="105" y="106"/>
                </a:lnTo>
                <a:lnTo>
                  <a:pt x="93" y="119"/>
                </a:lnTo>
                <a:lnTo>
                  <a:pt x="82" y="131"/>
                </a:lnTo>
                <a:lnTo>
                  <a:pt x="71" y="146"/>
                </a:lnTo>
                <a:lnTo>
                  <a:pt x="61" y="160"/>
                </a:lnTo>
                <a:lnTo>
                  <a:pt x="51" y="174"/>
                </a:lnTo>
                <a:lnTo>
                  <a:pt x="43" y="189"/>
                </a:lnTo>
                <a:lnTo>
                  <a:pt x="34" y="205"/>
                </a:lnTo>
                <a:lnTo>
                  <a:pt x="28" y="220"/>
                </a:lnTo>
                <a:lnTo>
                  <a:pt x="21" y="237"/>
                </a:lnTo>
                <a:lnTo>
                  <a:pt x="15" y="253"/>
                </a:lnTo>
                <a:lnTo>
                  <a:pt x="11" y="270"/>
                </a:lnTo>
                <a:lnTo>
                  <a:pt x="6" y="288"/>
                </a:lnTo>
                <a:lnTo>
                  <a:pt x="3" y="306"/>
                </a:lnTo>
                <a:lnTo>
                  <a:pt x="1" y="324"/>
                </a:lnTo>
                <a:lnTo>
                  <a:pt x="0" y="342"/>
                </a:lnTo>
                <a:lnTo>
                  <a:pt x="0" y="360"/>
                </a:lnTo>
                <a:lnTo>
                  <a:pt x="0" y="378"/>
                </a:lnTo>
                <a:lnTo>
                  <a:pt x="1" y="395"/>
                </a:lnTo>
                <a:lnTo>
                  <a:pt x="3" y="413"/>
                </a:lnTo>
                <a:lnTo>
                  <a:pt x="6" y="429"/>
                </a:lnTo>
                <a:lnTo>
                  <a:pt x="10" y="446"/>
                </a:lnTo>
                <a:lnTo>
                  <a:pt x="14" y="463"/>
                </a:lnTo>
                <a:lnTo>
                  <a:pt x="19" y="478"/>
                </a:lnTo>
                <a:lnTo>
                  <a:pt x="25" y="495"/>
                </a:lnTo>
                <a:lnTo>
                  <a:pt x="32" y="510"/>
                </a:lnTo>
                <a:lnTo>
                  <a:pt x="39" y="526"/>
                </a:lnTo>
                <a:lnTo>
                  <a:pt x="47" y="540"/>
                </a:lnTo>
                <a:lnTo>
                  <a:pt x="56" y="555"/>
                </a:lnTo>
                <a:lnTo>
                  <a:pt x="65" y="569"/>
                </a:lnTo>
                <a:lnTo>
                  <a:pt x="75" y="582"/>
                </a:lnTo>
                <a:lnTo>
                  <a:pt x="87" y="596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113" y="622"/>
                </a:lnTo>
                <a:lnTo>
                  <a:pt x="127" y="635"/>
                </a:lnTo>
                <a:lnTo>
                  <a:pt x="141" y="645"/>
                </a:lnTo>
                <a:lnTo>
                  <a:pt x="156" y="657"/>
                </a:lnTo>
                <a:lnTo>
                  <a:pt x="172" y="666"/>
                </a:lnTo>
                <a:lnTo>
                  <a:pt x="187" y="676"/>
                </a:lnTo>
                <a:lnTo>
                  <a:pt x="204" y="684"/>
                </a:lnTo>
                <a:lnTo>
                  <a:pt x="220" y="691"/>
                </a:lnTo>
                <a:lnTo>
                  <a:pt x="237" y="698"/>
                </a:lnTo>
                <a:lnTo>
                  <a:pt x="254" y="704"/>
                </a:lnTo>
                <a:lnTo>
                  <a:pt x="272" y="709"/>
                </a:lnTo>
                <a:lnTo>
                  <a:pt x="288" y="713"/>
                </a:lnTo>
                <a:lnTo>
                  <a:pt x="306" y="717"/>
                </a:lnTo>
                <a:lnTo>
                  <a:pt x="324" y="720"/>
                </a:lnTo>
                <a:lnTo>
                  <a:pt x="342" y="721"/>
                </a:lnTo>
                <a:lnTo>
                  <a:pt x="359" y="721"/>
                </a:lnTo>
                <a:lnTo>
                  <a:pt x="377" y="721"/>
                </a:lnTo>
                <a:lnTo>
                  <a:pt x="395" y="720"/>
                </a:lnTo>
                <a:lnTo>
                  <a:pt x="413" y="717"/>
                </a:lnTo>
                <a:lnTo>
                  <a:pt x="431" y="713"/>
                </a:lnTo>
                <a:lnTo>
                  <a:pt x="448" y="709"/>
                </a:lnTo>
                <a:lnTo>
                  <a:pt x="466" y="704"/>
                </a:lnTo>
                <a:lnTo>
                  <a:pt x="482" y="698"/>
                </a:lnTo>
                <a:lnTo>
                  <a:pt x="499" y="691"/>
                </a:lnTo>
                <a:lnTo>
                  <a:pt x="516" y="684"/>
                </a:lnTo>
                <a:lnTo>
                  <a:pt x="532" y="676"/>
                </a:lnTo>
                <a:lnTo>
                  <a:pt x="549" y="666"/>
                </a:lnTo>
                <a:lnTo>
                  <a:pt x="565" y="657"/>
                </a:lnTo>
                <a:lnTo>
                  <a:pt x="579" y="645"/>
                </a:lnTo>
                <a:lnTo>
                  <a:pt x="594" y="635"/>
                </a:lnTo>
                <a:lnTo>
                  <a:pt x="607" y="622"/>
                </a:lnTo>
                <a:lnTo>
                  <a:pt x="621" y="609"/>
                </a:lnTo>
                <a:lnTo>
                  <a:pt x="621" y="609"/>
                </a:lnTo>
                <a:lnTo>
                  <a:pt x="621" y="609"/>
                </a:lnTo>
                <a:lnTo>
                  <a:pt x="633" y="596"/>
                </a:lnTo>
                <a:lnTo>
                  <a:pt x="643" y="584"/>
                </a:lnTo>
                <a:lnTo>
                  <a:pt x="653" y="569"/>
                </a:lnTo>
                <a:lnTo>
                  <a:pt x="663" y="555"/>
                </a:lnTo>
                <a:lnTo>
                  <a:pt x="672" y="540"/>
                </a:lnTo>
                <a:lnTo>
                  <a:pt x="680" y="526"/>
                </a:lnTo>
                <a:lnTo>
                  <a:pt x="688" y="510"/>
                </a:lnTo>
                <a:lnTo>
                  <a:pt x="694" y="495"/>
                </a:lnTo>
                <a:lnTo>
                  <a:pt x="701" y="478"/>
                </a:lnTo>
                <a:lnTo>
                  <a:pt x="706" y="463"/>
                </a:lnTo>
                <a:lnTo>
                  <a:pt x="710" y="446"/>
                </a:lnTo>
                <a:lnTo>
                  <a:pt x="714" y="429"/>
                </a:lnTo>
                <a:lnTo>
                  <a:pt x="716" y="413"/>
                </a:lnTo>
                <a:lnTo>
                  <a:pt x="719" y="395"/>
                </a:lnTo>
                <a:lnTo>
                  <a:pt x="720" y="378"/>
                </a:lnTo>
                <a:lnTo>
                  <a:pt x="720" y="360"/>
                </a:lnTo>
                <a:lnTo>
                  <a:pt x="720" y="342"/>
                </a:lnTo>
                <a:lnTo>
                  <a:pt x="719" y="324"/>
                </a:lnTo>
                <a:lnTo>
                  <a:pt x="716" y="306"/>
                </a:lnTo>
                <a:lnTo>
                  <a:pt x="714" y="288"/>
                </a:lnTo>
                <a:lnTo>
                  <a:pt x="708" y="270"/>
                </a:lnTo>
                <a:lnTo>
                  <a:pt x="705" y="253"/>
                </a:lnTo>
                <a:lnTo>
                  <a:pt x="698" y="237"/>
                </a:lnTo>
                <a:lnTo>
                  <a:pt x="692" y="220"/>
                </a:lnTo>
                <a:lnTo>
                  <a:pt x="685" y="205"/>
                </a:lnTo>
                <a:lnTo>
                  <a:pt x="676" y="189"/>
                </a:lnTo>
                <a:lnTo>
                  <a:pt x="669" y="174"/>
                </a:lnTo>
                <a:lnTo>
                  <a:pt x="658" y="160"/>
                </a:lnTo>
                <a:lnTo>
                  <a:pt x="648" y="146"/>
                </a:lnTo>
                <a:lnTo>
                  <a:pt x="638" y="131"/>
                </a:lnTo>
                <a:lnTo>
                  <a:pt x="626" y="119"/>
                </a:lnTo>
                <a:lnTo>
                  <a:pt x="615" y="106"/>
                </a:lnTo>
                <a:lnTo>
                  <a:pt x="602" y="94"/>
                </a:lnTo>
                <a:lnTo>
                  <a:pt x="589" y="83"/>
                </a:lnTo>
                <a:lnTo>
                  <a:pt x="575" y="72"/>
                </a:lnTo>
                <a:lnTo>
                  <a:pt x="561" y="62"/>
                </a:lnTo>
                <a:lnTo>
                  <a:pt x="547" y="52"/>
                </a:lnTo>
                <a:lnTo>
                  <a:pt x="531" y="44"/>
                </a:lnTo>
                <a:lnTo>
                  <a:pt x="516" y="35"/>
                </a:lnTo>
                <a:lnTo>
                  <a:pt x="500" y="29"/>
                </a:lnTo>
                <a:lnTo>
                  <a:pt x="484" y="22"/>
                </a:lnTo>
                <a:lnTo>
                  <a:pt x="467" y="16"/>
                </a:lnTo>
                <a:lnTo>
                  <a:pt x="450" y="12"/>
                </a:lnTo>
                <a:lnTo>
                  <a:pt x="432" y="7"/>
                </a:lnTo>
                <a:lnTo>
                  <a:pt x="414" y="4"/>
                </a:lnTo>
                <a:lnTo>
                  <a:pt x="396" y="2"/>
                </a:lnTo>
                <a:lnTo>
                  <a:pt x="378" y="0"/>
                </a:lnTo>
                <a:lnTo>
                  <a:pt x="359" y="0"/>
                </a:lnTo>
                <a:close/>
              </a:path>
            </a:pathLst>
          </a:custGeom>
          <a:solidFill>
            <a:srgbClr val="E83650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0" name="Freeform 3447">
            <a:extLst>
              <a:ext uri="{FF2B5EF4-FFF2-40B4-BE49-F238E27FC236}">
                <a16:creationId xmlns="" xmlns:a16="http://schemas.microsoft.com/office/drawing/2014/main" id="{5078F616-CBC4-4636-A367-AD671CA37E5A}"/>
              </a:ext>
            </a:extLst>
          </p:cNvPr>
          <p:cNvSpPr>
            <a:spLocks noEditPoints="1"/>
          </p:cNvSpPr>
          <p:nvPr/>
        </p:nvSpPr>
        <p:spPr bwMode="auto">
          <a:xfrm>
            <a:off x="4347184" y="4250842"/>
            <a:ext cx="285750" cy="285750"/>
          </a:xfrm>
          <a:custGeom>
            <a:avLst/>
            <a:gdLst>
              <a:gd name="T0" fmla="*/ 482 w 720"/>
              <a:gd name="T1" fmla="*/ 537 h 721"/>
              <a:gd name="T2" fmla="*/ 445 w 720"/>
              <a:gd name="T3" fmla="*/ 450 h 721"/>
              <a:gd name="T4" fmla="*/ 477 w 720"/>
              <a:gd name="T5" fmla="*/ 370 h 721"/>
              <a:gd name="T6" fmla="*/ 495 w 720"/>
              <a:gd name="T7" fmla="*/ 345 h 721"/>
              <a:gd name="T8" fmla="*/ 488 w 720"/>
              <a:gd name="T9" fmla="*/ 298 h 721"/>
              <a:gd name="T10" fmla="*/ 493 w 720"/>
              <a:gd name="T11" fmla="*/ 246 h 721"/>
              <a:gd name="T12" fmla="*/ 486 w 720"/>
              <a:gd name="T13" fmla="*/ 178 h 721"/>
              <a:gd name="T14" fmla="*/ 450 w 720"/>
              <a:gd name="T15" fmla="*/ 148 h 721"/>
              <a:gd name="T16" fmla="*/ 351 w 720"/>
              <a:gd name="T17" fmla="*/ 139 h 721"/>
              <a:gd name="T18" fmla="*/ 283 w 720"/>
              <a:gd name="T19" fmla="*/ 170 h 721"/>
              <a:gd name="T20" fmla="*/ 251 w 720"/>
              <a:gd name="T21" fmla="*/ 184 h 721"/>
              <a:gd name="T22" fmla="*/ 229 w 720"/>
              <a:gd name="T23" fmla="*/ 218 h 721"/>
              <a:gd name="T24" fmla="*/ 240 w 720"/>
              <a:gd name="T25" fmla="*/ 292 h 721"/>
              <a:gd name="T26" fmla="*/ 223 w 720"/>
              <a:gd name="T27" fmla="*/ 331 h 721"/>
              <a:gd name="T28" fmla="*/ 235 w 720"/>
              <a:gd name="T29" fmla="*/ 364 h 721"/>
              <a:gd name="T30" fmla="*/ 260 w 720"/>
              <a:gd name="T31" fmla="*/ 433 h 721"/>
              <a:gd name="T32" fmla="*/ 272 w 720"/>
              <a:gd name="T33" fmla="*/ 524 h 721"/>
              <a:gd name="T34" fmla="*/ 133 w 720"/>
              <a:gd name="T35" fmla="*/ 573 h 721"/>
              <a:gd name="T36" fmla="*/ 65 w 720"/>
              <a:gd name="T37" fmla="*/ 523 h 721"/>
              <a:gd name="T38" fmla="*/ 32 w 720"/>
              <a:gd name="T39" fmla="*/ 437 h 721"/>
              <a:gd name="T40" fmla="*/ 24 w 720"/>
              <a:gd name="T41" fmla="*/ 343 h 721"/>
              <a:gd name="T42" fmla="*/ 43 w 720"/>
              <a:gd name="T43" fmla="*/ 244 h 721"/>
              <a:gd name="T44" fmla="*/ 91 w 720"/>
              <a:gd name="T45" fmla="*/ 160 h 721"/>
              <a:gd name="T46" fmla="*/ 159 w 720"/>
              <a:gd name="T47" fmla="*/ 92 h 721"/>
              <a:gd name="T48" fmla="*/ 244 w 720"/>
              <a:gd name="T49" fmla="*/ 44 h 721"/>
              <a:gd name="T50" fmla="*/ 342 w 720"/>
              <a:gd name="T51" fmla="*/ 25 h 721"/>
              <a:gd name="T52" fmla="*/ 444 w 720"/>
              <a:gd name="T53" fmla="*/ 35 h 721"/>
              <a:gd name="T54" fmla="*/ 534 w 720"/>
              <a:gd name="T55" fmla="*/ 72 h 721"/>
              <a:gd name="T56" fmla="*/ 608 w 720"/>
              <a:gd name="T57" fmla="*/ 134 h 721"/>
              <a:gd name="T58" fmla="*/ 663 w 720"/>
              <a:gd name="T59" fmla="*/ 215 h 721"/>
              <a:gd name="T60" fmla="*/ 692 w 720"/>
              <a:gd name="T61" fmla="*/ 310 h 721"/>
              <a:gd name="T62" fmla="*/ 693 w 720"/>
              <a:gd name="T63" fmla="*/ 408 h 721"/>
              <a:gd name="T64" fmla="*/ 669 w 720"/>
              <a:gd name="T65" fmla="*/ 495 h 721"/>
              <a:gd name="T66" fmla="*/ 620 w 720"/>
              <a:gd name="T67" fmla="*/ 573 h 721"/>
              <a:gd name="T68" fmla="*/ 287 w 720"/>
              <a:gd name="T69" fmla="*/ 7 h 721"/>
              <a:gd name="T70" fmla="*/ 188 w 720"/>
              <a:gd name="T71" fmla="*/ 44 h 721"/>
              <a:gd name="T72" fmla="*/ 105 w 720"/>
              <a:gd name="T73" fmla="*/ 106 h 721"/>
              <a:gd name="T74" fmla="*/ 43 w 720"/>
              <a:gd name="T75" fmla="*/ 189 h 721"/>
              <a:gd name="T76" fmla="*/ 6 w 720"/>
              <a:gd name="T77" fmla="*/ 288 h 721"/>
              <a:gd name="T78" fmla="*/ 1 w 720"/>
              <a:gd name="T79" fmla="*/ 395 h 721"/>
              <a:gd name="T80" fmla="*/ 25 w 720"/>
              <a:gd name="T81" fmla="*/ 495 h 721"/>
              <a:gd name="T82" fmla="*/ 75 w 720"/>
              <a:gd name="T83" fmla="*/ 582 h 721"/>
              <a:gd name="T84" fmla="*/ 98 w 720"/>
              <a:gd name="T85" fmla="*/ 609 h 721"/>
              <a:gd name="T86" fmla="*/ 98 w 720"/>
              <a:gd name="T87" fmla="*/ 609 h 721"/>
              <a:gd name="T88" fmla="*/ 98 w 720"/>
              <a:gd name="T89" fmla="*/ 609 h 721"/>
              <a:gd name="T90" fmla="*/ 98 w 720"/>
              <a:gd name="T91" fmla="*/ 609 h 721"/>
              <a:gd name="T92" fmla="*/ 98 w 720"/>
              <a:gd name="T93" fmla="*/ 609 h 721"/>
              <a:gd name="T94" fmla="*/ 172 w 720"/>
              <a:gd name="T95" fmla="*/ 666 h 721"/>
              <a:gd name="T96" fmla="*/ 272 w 720"/>
              <a:gd name="T97" fmla="*/ 709 h 721"/>
              <a:gd name="T98" fmla="*/ 377 w 720"/>
              <a:gd name="T99" fmla="*/ 721 h 721"/>
              <a:gd name="T100" fmla="*/ 482 w 720"/>
              <a:gd name="T101" fmla="*/ 698 h 721"/>
              <a:gd name="T102" fmla="*/ 579 w 720"/>
              <a:gd name="T103" fmla="*/ 645 h 721"/>
              <a:gd name="T104" fmla="*/ 633 w 720"/>
              <a:gd name="T105" fmla="*/ 596 h 721"/>
              <a:gd name="T106" fmla="*/ 688 w 720"/>
              <a:gd name="T107" fmla="*/ 510 h 721"/>
              <a:gd name="T108" fmla="*/ 716 w 720"/>
              <a:gd name="T109" fmla="*/ 413 h 721"/>
              <a:gd name="T110" fmla="*/ 716 w 720"/>
              <a:gd name="T111" fmla="*/ 306 h 721"/>
              <a:gd name="T112" fmla="*/ 685 w 720"/>
              <a:gd name="T113" fmla="*/ 205 h 721"/>
              <a:gd name="T114" fmla="*/ 626 w 720"/>
              <a:gd name="T115" fmla="*/ 119 h 721"/>
              <a:gd name="T116" fmla="*/ 547 w 720"/>
              <a:gd name="T117" fmla="*/ 52 h 721"/>
              <a:gd name="T118" fmla="*/ 450 w 720"/>
              <a:gd name="T119" fmla="*/ 12 h 7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720" h="721">
                <a:moveTo>
                  <a:pt x="610" y="585"/>
                </a:moveTo>
                <a:lnTo>
                  <a:pt x="594" y="578"/>
                </a:lnTo>
                <a:lnTo>
                  <a:pt x="571" y="568"/>
                </a:lnTo>
                <a:lnTo>
                  <a:pt x="539" y="558"/>
                </a:lnTo>
                <a:lnTo>
                  <a:pt x="499" y="542"/>
                </a:lnTo>
                <a:lnTo>
                  <a:pt x="482" y="537"/>
                </a:lnTo>
                <a:lnTo>
                  <a:pt x="466" y="531"/>
                </a:lnTo>
                <a:lnTo>
                  <a:pt x="449" y="524"/>
                </a:lnTo>
                <a:lnTo>
                  <a:pt x="432" y="519"/>
                </a:lnTo>
                <a:lnTo>
                  <a:pt x="432" y="459"/>
                </a:lnTo>
                <a:lnTo>
                  <a:pt x="439" y="455"/>
                </a:lnTo>
                <a:lnTo>
                  <a:pt x="445" y="450"/>
                </a:lnTo>
                <a:lnTo>
                  <a:pt x="453" y="442"/>
                </a:lnTo>
                <a:lnTo>
                  <a:pt x="459" y="433"/>
                </a:lnTo>
                <a:lnTo>
                  <a:pt x="466" y="422"/>
                </a:lnTo>
                <a:lnTo>
                  <a:pt x="471" y="406"/>
                </a:lnTo>
                <a:lnTo>
                  <a:pt x="476" y="390"/>
                </a:lnTo>
                <a:lnTo>
                  <a:pt x="477" y="370"/>
                </a:lnTo>
                <a:lnTo>
                  <a:pt x="481" y="368"/>
                </a:lnTo>
                <a:lnTo>
                  <a:pt x="485" y="364"/>
                </a:lnTo>
                <a:lnTo>
                  <a:pt x="488" y="361"/>
                </a:lnTo>
                <a:lnTo>
                  <a:pt x="490" y="357"/>
                </a:lnTo>
                <a:lnTo>
                  <a:pt x="493" y="351"/>
                </a:lnTo>
                <a:lnTo>
                  <a:pt x="495" y="345"/>
                </a:lnTo>
                <a:lnTo>
                  <a:pt x="497" y="338"/>
                </a:lnTo>
                <a:lnTo>
                  <a:pt x="497" y="331"/>
                </a:lnTo>
                <a:lnTo>
                  <a:pt x="495" y="318"/>
                </a:lnTo>
                <a:lnTo>
                  <a:pt x="493" y="307"/>
                </a:lnTo>
                <a:lnTo>
                  <a:pt x="490" y="302"/>
                </a:lnTo>
                <a:lnTo>
                  <a:pt x="488" y="298"/>
                </a:lnTo>
                <a:lnTo>
                  <a:pt x="484" y="295"/>
                </a:lnTo>
                <a:lnTo>
                  <a:pt x="480" y="292"/>
                </a:lnTo>
                <a:lnTo>
                  <a:pt x="481" y="292"/>
                </a:lnTo>
                <a:lnTo>
                  <a:pt x="481" y="291"/>
                </a:lnTo>
                <a:lnTo>
                  <a:pt x="488" y="270"/>
                </a:lnTo>
                <a:lnTo>
                  <a:pt x="493" y="246"/>
                </a:lnTo>
                <a:lnTo>
                  <a:pt x="495" y="232"/>
                </a:lnTo>
                <a:lnTo>
                  <a:pt x="495" y="219"/>
                </a:lnTo>
                <a:lnTo>
                  <a:pt x="495" y="205"/>
                </a:lnTo>
                <a:lnTo>
                  <a:pt x="493" y="191"/>
                </a:lnTo>
                <a:lnTo>
                  <a:pt x="490" y="184"/>
                </a:lnTo>
                <a:lnTo>
                  <a:pt x="486" y="178"/>
                </a:lnTo>
                <a:lnTo>
                  <a:pt x="482" y="171"/>
                </a:lnTo>
                <a:lnTo>
                  <a:pt x="477" y="165"/>
                </a:lnTo>
                <a:lnTo>
                  <a:pt x="472" y="161"/>
                </a:lnTo>
                <a:lnTo>
                  <a:pt x="466" y="156"/>
                </a:lnTo>
                <a:lnTo>
                  <a:pt x="458" y="152"/>
                </a:lnTo>
                <a:lnTo>
                  <a:pt x="450" y="148"/>
                </a:lnTo>
                <a:lnTo>
                  <a:pt x="434" y="143"/>
                </a:lnTo>
                <a:lnTo>
                  <a:pt x="417" y="139"/>
                </a:lnTo>
                <a:lnTo>
                  <a:pt x="400" y="137"/>
                </a:lnTo>
                <a:lnTo>
                  <a:pt x="382" y="137"/>
                </a:lnTo>
                <a:lnTo>
                  <a:pt x="367" y="137"/>
                </a:lnTo>
                <a:lnTo>
                  <a:pt x="351" y="139"/>
                </a:lnTo>
                <a:lnTo>
                  <a:pt x="335" y="142"/>
                </a:lnTo>
                <a:lnTo>
                  <a:pt x="321" y="147"/>
                </a:lnTo>
                <a:lnTo>
                  <a:pt x="306" y="152"/>
                </a:lnTo>
                <a:lnTo>
                  <a:pt x="294" y="160"/>
                </a:lnTo>
                <a:lnTo>
                  <a:pt x="288" y="165"/>
                </a:lnTo>
                <a:lnTo>
                  <a:pt x="283" y="170"/>
                </a:lnTo>
                <a:lnTo>
                  <a:pt x="279" y="175"/>
                </a:lnTo>
                <a:lnTo>
                  <a:pt x="276" y="180"/>
                </a:lnTo>
                <a:lnTo>
                  <a:pt x="269" y="180"/>
                </a:lnTo>
                <a:lnTo>
                  <a:pt x="262" y="182"/>
                </a:lnTo>
                <a:lnTo>
                  <a:pt x="256" y="183"/>
                </a:lnTo>
                <a:lnTo>
                  <a:pt x="251" y="184"/>
                </a:lnTo>
                <a:lnTo>
                  <a:pt x="244" y="189"/>
                </a:lnTo>
                <a:lnTo>
                  <a:pt x="237" y="196"/>
                </a:lnTo>
                <a:lnTo>
                  <a:pt x="235" y="201"/>
                </a:lnTo>
                <a:lnTo>
                  <a:pt x="232" y="206"/>
                </a:lnTo>
                <a:lnTo>
                  <a:pt x="231" y="211"/>
                </a:lnTo>
                <a:lnTo>
                  <a:pt x="229" y="218"/>
                </a:lnTo>
                <a:lnTo>
                  <a:pt x="228" y="230"/>
                </a:lnTo>
                <a:lnTo>
                  <a:pt x="229" y="243"/>
                </a:lnTo>
                <a:lnTo>
                  <a:pt x="233" y="269"/>
                </a:lnTo>
                <a:lnTo>
                  <a:pt x="240" y="291"/>
                </a:lnTo>
                <a:lnTo>
                  <a:pt x="240" y="292"/>
                </a:lnTo>
                <a:lnTo>
                  <a:pt x="240" y="292"/>
                </a:lnTo>
                <a:lnTo>
                  <a:pt x="236" y="295"/>
                </a:lnTo>
                <a:lnTo>
                  <a:pt x="232" y="298"/>
                </a:lnTo>
                <a:lnTo>
                  <a:pt x="229" y="302"/>
                </a:lnTo>
                <a:lnTo>
                  <a:pt x="227" y="307"/>
                </a:lnTo>
                <a:lnTo>
                  <a:pt x="224" y="318"/>
                </a:lnTo>
                <a:lnTo>
                  <a:pt x="223" y="331"/>
                </a:lnTo>
                <a:lnTo>
                  <a:pt x="223" y="337"/>
                </a:lnTo>
                <a:lnTo>
                  <a:pt x="224" y="343"/>
                </a:lnTo>
                <a:lnTo>
                  <a:pt x="226" y="350"/>
                </a:lnTo>
                <a:lnTo>
                  <a:pt x="228" y="355"/>
                </a:lnTo>
                <a:lnTo>
                  <a:pt x="231" y="360"/>
                </a:lnTo>
                <a:lnTo>
                  <a:pt x="235" y="364"/>
                </a:lnTo>
                <a:lnTo>
                  <a:pt x="237" y="368"/>
                </a:lnTo>
                <a:lnTo>
                  <a:pt x="242" y="370"/>
                </a:lnTo>
                <a:lnTo>
                  <a:pt x="244" y="390"/>
                </a:lnTo>
                <a:lnTo>
                  <a:pt x="249" y="406"/>
                </a:lnTo>
                <a:lnTo>
                  <a:pt x="254" y="422"/>
                </a:lnTo>
                <a:lnTo>
                  <a:pt x="260" y="433"/>
                </a:lnTo>
                <a:lnTo>
                  <a:pt x="267" y="442"/>
                </a:lnTo>
                <a:lnTo>
                  <a:pt x="274" y="450"/>
                </a:lnTo>
                <a:lnTo>
                  <a:pt x="281" y="455"/>
                </a:lnTo>
                <a:lnTo>
                  <a:pt x="287" y="459"/>
                </a:lnTo>
                <a:lnTo>
                  <a:pt x="287" y="519"/>
                </a:lnTo>
                <a:lnTo>
                  <a:pt x="272" y="524"/>
                </a:lnTo>
                <a:lnTo>
                  <a:pt x="256" y="530"/>
                </a:lnTo>
                <a:lnTo>
                  <a:pt x="241" y="535"/>
                </a:lnTo>
                <a:lnTo>
                  <a:pt x="226" y="540"/>
                </a:lnTo>
                <a:lnTo>
                  <a:pt x="193" y="550"/>
                </a:lnTo>
                <a:lnTo>
                  <a:pt x="161" y="562"/>
                </a:lnTo>
                <a:lnTo>
                  <a:pt x="133" y="573"/>
                </a:lnTo>
                <a:lnTo>
                  <a:pt x="110" y="586"/>
                </a:lnTo>
                <a:lnTo>
                  <a:pt x="100" y="573"/>
                </a:lnTo>
                <a:lnTo>
                  <a:pt x="89" y="562"/>
                </a:lnTo>
                <a:lnTo>
                  <a:pt x="80" y="549"/>
                </a:lnTo>
                <a:lnTo>
                  <a:pt x="73" y="536"/>
                </a:lnTo>
                <a:lnTo>
                  <a:pt x="65" y="523"/>
                </a:lnTo>
                <a:lnTo>
                  <a:pt x="57" y="509"/>
                </a:lnTo>
                <a:lnTo>
                  <a:pt x="51" y="495"/>
                </a:lnTo>
                <a:lnTo>
                  <a:pt x="46" y="481"/>
                </a:lnTo>
                <a:lnTo>
                  <a:pt x="41" y="467"/>
                </a:lnTo>
                <a:lnTo>
                  <a:pt x="35" y="453"/>
                </a:lnTo>
                <a:lnTo>
                  <a:pt x="32" y="437"/>
                </a:lnTo>
                <a:lnTo>
                  <a:pt x="29" y="422"/>
                </a:lnTo>
                <a:lnTo>
                  <a:pt x="26" y="408"/>
                </a:lnTo>
                <a:lnTo>
                  <a:pt x="25" y="392"/>
                </a:lnTo>
                <a:lnTo>
                  <a:pt x="24" y="377"/>
                </a:lnTo>
                <a:lnTo>
                  <a:pt x="23" y="360"/>
                </a:lnTo>
                <a:lnTo>
                  <a:pt x="24" y="343"/>
                </a:lnTo>
                <a:lnTo>
                  <a:pt x="25" y="327"/>
                </a:lnTo>
                <a:lnTo>
                  <a:pt x="26" y="310"/>
                </a:lnTo>
                <a:lnTo>
                  <a:pt x="30" y="293"/>
                </a:lnTo>
                <a:lnTo>
                  <a:pt x="34" y="277"/>
                </a:lnTo>
                <a:lnTo>
                  <a:pt x="38" y="261"/>
                </a:lnTo>
                <a:lnTo>
                  <a:pt x="43" y="244"/>
                </a:lnTo>
                <a:lnTo>
                  <a:pt x="50" y="230"/>
                </a:lnTo>
                <a:lnTo>
                  <a:pt x="56" y="215"/>
                </a:lnTo>
                <a:lnTo>
                  <a:pt x="64" y="201"/>
                </a:lnTo>
                <a:lnTo>
                  <a:pt x="71" y="187"/>
                </a:lnTo>
                <a:lnTo>
                  <a:pt x="80" y="173"/>
                </a:lnTo>
                <a:lnTo>
                  <a:pt x="91" y="160"/>
                </a:lnTo>
                <a:lnTo>
                  <a:pt x="100" y="147"/>
                </a:lnTo>
                <a:lnTo>
                  <a:pt x="111" y="134"/>
                </a:lnTo>
                <a:lnTo>
                  <a:pt x="122" y="122"/>
                </a:lnTo>
                <a:lnTo>
                  <a:pt x="133" y="112"/>
                </a:lnTo>
                <a:lnTo>
                  <a:pt x="146" y="101"/>
                </a:lnTo>
                <a:lnTo>
                  <a:pt x="159" y="92"/>
                </a:lnTo>
                <a:lnTo>
                  <a:pt x="172" y="81"/>
                </a:lnTo>
                <a:lnTo>
                  <a:pt x="186" y="72"/>
                </a:lnTo>
                <a:lnTo>
                  <a:pt x="200" y="65"/>
                </a:lnTo>
                <a:lnTo>
                  <a:pt x="214" y="57"/>
                </a:lnTo>
                <a:lnTo>
                  <a:pt x="229" y="51"/>
                </a:lnTo>
                <a:lnTo>
                  <a:pt x="244" y="44"/>
                </a:lnTo>
                <a:lnTo>
                  <a:pt x="260" y="39"/>
                </a:lnTo>
                <a:lnTo>
                  <a:pt x="276" y="35"/>
                </a:lnTo>
                <a:lnTo>
                  <a:pt x="292" y="31"/>
                </a:lnTo>
                <a:lnTo>
                  <a:pt x="309" y="27"/>
                </a:lnTo>
                <a:lnTo>
                  <a:pt x="326" y="26"/>
                </a:lnTo>
                <a:lnTo>
                  <a:pt x="342" y="25"/>
                </a:lnTo>
                <a:lnTo>
                  <a:pt x="359" y="24"/>
                </a:lnTo>
                <a:lnTo>
                  <a:pt x="377" y="25"/>
                </a:lnTo>
                <a:lnTo>
                  <a:pt x="394" y="26"/>
                </a:lnTo>
                <a:lnTo>
                  <a:pt x="410" y="27"/>
                </a:lnTo>
                <a:lnTo>
                  <a:pt x="427" y="31"/>
                </a:lnTo>
                <a:lnTo>
                  <a:pt x="444" y="35"/>
                </a:lnTo>
                <a:lnTo>
                  <a:pt x="459" y="39"/>
                </a:lnTo>
                <a:lnTo>
                  <a:pt x="475" y="44"/>
                </a:lnTo>
                <a:lnTo>
                  <a:pt x="490" y="51"/>
                </a:lnTo>
                <a:lnTo>
                  <a:pt x="506" y="57"/>
                </a:lnTo>
                <a:lnTo>
                  <a:pt x="520" y="65"/>
                </a:lnTo>
                <a:lnTo>
                  <a:pt x="534" y="72"/>
                </a:lnTo>
                <a:lnTo>
                  <a:pt x="548" y="81"/>
                </a:lnTo>
                <a:lnTo>
                  <a:pt x="561" y="92"/>
                </a:lnTo>
                <a:lnTo>
                  <a:pt x="574" y="101"/>
                </a:lnTo>
                <a:lnTo>
                  <a:pt x="586" y="112"/>
                </a:lnTo>
                <a:lnTo>
                  <a:pt x="598" y="122"/>
                </a:lnTo>
                <a:lnTo>
                  <a:pt x="608" y="134"/>
                </a:lnTo>
                <a:lnTo>
                  <a:pt x="620" y="147"/>
                </a:lnTo>
                <a:lnTo>
                  <a:pt x="629" y="160"/>
                </a:lnTo>
                <a:lnTo>
                  <a:pt x="639" y="173"/>
                </a:lnTo>
                <a:lnTo>
                  <a:pt x="648" y="187"/>
                </a:lnTo>
                <a:lnTo>
                  <a:pt x="656" y="201"/>
                </a:lnTo>
                <a:lnTo>
                  <a:pt x="663" y="215"/>
                </a:lnTo>
                <a:lnTo>
                  <a:pt x="670" y="230"/>
                </a:lnTo>
                <a:lnTo>
                  <a:pt x="676" y="244"/>
                </a:lnTo>
                <a:lnTo>
                  <a:pt x="681" y="261"/>
                </a:lnTo>
                <a:lnTo>
                  <a:pt x="685" y="277"/>
                </a:lnTo>
                <a:lnTo>
                  <a:pt x="689" y="293"/>
                </a:lnTo>
                <a:lnTo>
                  <a:pt x="692" y="310"/>
                </a:lnTo>
                <a:lnTo>
                  <a:pt x="694" y="327"/>
                </a:lnTo>
                <a:lnTo>
                  <a:pt x="696" y="343"/>
                </a:lnTo>
                <a:lnTo>
                  <a:pt x="697" y="360"/>
                </a:lnTo>
                <a:lnTo>
                  <a:pt x="696" y="377"/>
                </a:lnTo>
                <a:lnTo>
                  <a:pt x="694" y="392"/>
                </a:lnTo>
                <a:lnTo>
                  <a:pt x="693" y="408"/>
                </a:lnTo>
                <a:lnTo>
                  <a:pt x="690" y="422"/>
                </a:lnTo>
                <a:lnTo>
                  <a:pt x="688" y="437"/>
                </a:lnTo>
                <a:lnTo>
                  <a:pt x="684" y="453"/>
                </a:lnTo>
                <a:lnTo>
                  <a:pt x="679" y="467"/>
                </a:lnTo>
                <a:lnTo>
                  <a:pt x="674" y="481"/>
                </a:lnTo>
                <a:lnTo>
                  <a:pt x="669" y="495"/>
                </a:lnTo>
                <a:lnTo>
                  <a:pt x="662" y="509"/>
                </a:lnTo>
                <a:lnTo>
                  <a:pt x="654" y="523"/>
                </a:lnTo>
                <a:lnTo>
                  <a:pt x="647" y="536"/>
                </a:lnTo>
                <a:lnTo>
                  <a:pt x="639" y="549"/>
                </a:lnTo>
                <a:lnTo>
                  <a:pt x="630" y="562"/>
                </a:lnTo>
                <a:lnTo>
                  <a:pt x="620" y="573"/>
                </a:lnTo>
                <a:lnTo>
                  <a:pt x="610" y="585"/>
                </a:lnTo>
                <a:close/>
                <a:moveTo>
                  <a:pt x="359" y="0"/>
                </a:moveTo>
                <a:lnTo>
                  <a:pt x="341" y="0"/>
                </a:lnTo>
                <a:lnTo>
                  <a:pt x="323" y="2"/>
                </a:lnTo>
                <a:lnTo>
                  <a:pt x="305" y="4"/>
                </a:lnTo>
                <a:lnTo>
                  <a:pt x="287" y="7"/>
                </a:lnTo>
                <a:lnTo>
                  <a:pt x="269" y="12"/>
                </a:lnTo>
                <a:lnTo>
                  <a:pt x="253" y="16"/>
                </a:lnTo>
                <a:lnTo>
                  <a:pt x="236" y="22"/>
                </a:lnTo>
                <a:lnTo>
                  <a:pt x="219" y="29"/>
                </a:lnTo>
                <a:lnTo>
                  <a:pt x="204" y="35"/>
                </a:lnTo>
                <a:lnTo>
                  <a:pt x="188" y="44"/>
                </a:lnTo>
                <a:lnTo>
                  <a:pt x="173" y="52"/>
                </a:lnTo>
                <a:lnTo>
                  <a:pt x="159" y="62"/>
                </a:lnTo>
                <a:lnTo>
                  <a:pt x="145" y="72"/>
                </a:lnTo>
                <a:lnTo>
                  <a:pt x="131" y="83"/>
                </a:lnTo>
                <a:lnTo>
                  <a:pt x="118" y="94"/>
                </a:lnTo>
                <a:lnTo>
                  <a:pt x="105" y="106"/>
                </a:lnTo>
                <a:lnTo>
                  <a:pt x="93" y="119"/>
                </a:lnTo>
                <a:lnTo>
                  <a:pt x="82" y="131"/>
                </a:lnTo>
                <a:lnTo>
                  <a:pt x="71" y="146"/>
                </a:lnTo>
                <a:lnTo>
                  <a:pt x="61" y="160"/>
                </a:lnTo>
                <a:lnTo>
                  <a:pt x="51" y="174"/>
                </a:lnTo>
                <a:lnTo>
                  <a:pt x="43" y="189"/>
                </a:lnTo>
                <a:lnTo>
                  <a:pt x="34" y="205"/>
                </a:lnTo>
                <a:lnTo>
                  <a:pt x="28" y="220"/>
                </a:lnTo>
                <a:lnTo>
                  <a:pt x="21" y="237"/>
                </a:lnTo>
                <a:lnTo>
                  <a:pt x="15" y="253"/>
                </a:lnTo>
                <a:lnTo>
                  <a:pt x="11" y="270"/>
                </a:lnTo>
                <a:lnTo>
                  <a:pt x="6" y="288"/>
                </a:lnTo>
                <a:lnTo>
                  <a:pt x="3" y="306"/>
                </a:lnTo>
                <a:lnTo>
                  <a:pt x="1" y="324"/>
                </a:lnTo>
                <a:lnTo>
                  <a:pt x="0" y="342"/>
                </a:lnTo>
                <a:lnTo>
                  <a:pt x="0" y="360"/>
                </a:lnTo>
                <a:lnTo>
                  <a:pt x="0" y="378"/>
                </a:lnTo>
                <a:lnTo>
                  <a:pt x="1" y="395"/>
                </a:lnTo>
                <a:lnTo>
                  <a:pt x="3" y="413"/>
                </a:lnTo>
                <a:lnTo>
                  <a:pt x="6" y="429"/>
                </a:lnTo>
                <a:lnTo>
                  <a:pt x="10" y="446"/>
                </a:lnTo>
                <a:lnTo>
                  <a:pt x="14" y="463"/>
                </a:lnTo>
                <a:lnTo>
                  <a:pt x="19" y="478"/>
                </a:lnTo>
                <a:lnTo>
                  <a:pt x="25" y="495"/>
                </a:lnTo>
                <a:lnTo>
                  <a:pt x="32" y="510"/>
                </a:lnTo>
                <a:lnTo>
                  <a:pt x="39" y="526"/>
                </a:lnTo>
                <a:lnTo>
                  <a:pt x="47" y="540"/>
                </a:lnTo>
                <a:lnTo>
                  <a:pt x="56" y="555"/>
                </a:lnTo>
                <a:lnTo>
                  <a:pt x="65" y="569"/>
                </a:lnTo>
                <a:lnTo>
                  <a:pt x="75" y="582"/>
                </a:lnTo>
                <a:lnTo>
                  <a:pt x="87" y="596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113" y="622"/>
                </a:lnTo>
                <a:lnTo>
                  <a:pt x="127" y="635"/>
                </a:lnTo>
                <a:lnTo>
                  <a:pt x="141" y="645"/>
                </a:lnTo>
                <a:lnTo>
                  <a:pt x="156" y="657"/>
                </a:lnTo>
                <a:lnTo>
                  <a:pt x="172" y="666"/>
                </a:lnTo>
                <a:lnTo>
                  <a:pt x="187" y="676"/>
                </a:lnTo>
                <a:lnTo>
                  <a:pt x="204" y="684"/>
                </a:lnTo>
                <a:lnTo>
                  <a:pt x="220" y="691"/>
                </a:lnTo>
                <a:lnTo>
                  <a:pt x="237" y="698"/>
                </a:lnTo>
                <a:lnTo>
                  <a:pt x="254" y="704"/>
                </a:lnTo>
                <a:lnTo>
                  <a:pt x="272" y="709"/>
                </a:lnTo>
                <a:lnTo>
                  <a:pt x="288" y="713"/>
                </a:lnTo>
                <a:lnTo>
                  <a:pt x="306" y="717"/>
                </a:lnTo>
                <a:lnTo>
                  <a:pt x="324" y="720"/>
                </a:lnTo>
                <a:lnTo>
                  <a:pt x="342" y="721"/>
                </a:lnTo>
                <a:lnTo>
                  <a:pt x="359" y="721"/>
                </a:lnTo>
                <a:lnTo>
                  <a:pt x="377" y="721"/>
                </a:lnTo>
                <a:lnTo>
                  <a:pt x="395" y="720"/>
                </a:lnTo>
                <a:lnTo>
                  <a:pt x="413" y="717"/>
                </a:lnTo>
                <a:lnTo>
                  <a:pt x="431" y="713"/>
                </a:lnTo>
                <a:lnTo>
                  <a:pt x="448" y="709"/>
                </a:lnTo>
                <a:lnTo>
                  <a:pt x="466" y="704"/>
                </a:lnTo>
                <a:lnTo>
                  <a:pt x="482" y="698"/>
                </a:lnTo>
                <a:lnTo>
                  <a:pt x="499" y="691"/>
                </a:lnTo>
                <a:lnTo>
                  <a:pt x="516" y="684"/>
                </a:lnTo>
                <a:lnTo>
                  <a:pt x="532" y="676"/>
                </a:lnTo>
                <a:lnTo>
                  <a:pt x="549" y="666"/>
                </a:lnTo>
                <a:lnTo>
                  <a:pt x="565" y="657"/>
                </a:lnTo>
                <a:lnTo>
                  <a:pt x="579" y="645"/>
                </a:lnTo>
                <a:lnTo>
                  <a:pt x="594" y="635"/>
                </a:lnTo>
                <a:lnTo>
                  <a:pt x="607" y="622"/>
                </a:lnTo>
                <a:lnTo>
                  <a:pt x="621" y="609"/>
                </a:lnTo>
                <a:lnTo>
                  <a:pt x="621" y="609"/>
                </a:lnTo>
                <a:lnTo>
                  <a:pt x="621" y="609"/>
                </a:lnTo>
                <a:lnTo>
                  <a:pt x="633" y="596"/>
                </a:lnTo>
                <a:lnTo>
                  <a:pt x="643" y="584"/>
                </a:lnTo>
                <a:lnTo>
                  <a:pt x="653" y="569"/>
                </a:lnTo>
                <a:lnTo>
                  <a:pt x="663" y="555"/>
                </a:lnTo>
                <a:lnTo>
                  <a:pt x="672" y="540"/>
                </a:lnTo>
                <a:lnTo>
                  <a:pt x="680" y="526"/>
                </a:lnTo>
                <a:lnTo>
                  <a:pt x="688" y="510"/>
                </a:lnTo>
                <a:lnTo>
                  <a:pt x="694" y="495"/>
                </a:lnTo>
                <a:lnTo>
                  <a:pt x="701" y="478"/>
                </a:lnTo>
                <a:lnTo>
                  <a:pt x="706" y="463"/>
                </a:lnTo>
                <a:lnTo>
                  <a:pt x="710" y="446"/>
                </a:lnTo>
                <a:lnTo>
                  <a:pt x="714" y="429"/>
                </a:lnTo>
                <a:lnTo>
                  <a:pt x="716" y="413"/>
                </a:lnTo>
                <a:lnTo>
                  <a:pt x="719" y="395"/>
                </a:lnTo>
                <a:lnTo>
                  <a:pt x="720" y="378"/>
                </a:lnTo>
                <a:lnTo>
                  <a:pt x="720" y="360"/>
                </a:lnTo>
                <a:lnTo>
                  <a:pt x="720" y="342"/>
                </a:lnTo>
                <a:lnTo>
                  <a:pt x="719" y="324"/>
                </a:lnTo>
                <a:lnTo>
                  <a:pt x="716" y="306"/>
                </a:lnTo>
                <a:lnTo>
                  <a:pt x="714" y="288"/>
                </a:lnTo>
                <a:lnTo>
                  <a:pt x="708" y="270"/>
                </a:lnTo>
                <a:lnTo>
                  <a:pt x="705" y="253"/>
                </a:lnTo>
                <a:lnTo>
                  <a:pt x="698" y="237"/>
                </a:lnTo>
                <a:lnTo>
                  <a:pt x="692" y="220"/>
                </a:lnTo>
                <a:lnTo>
                  <a:pt x="685" y="205"/>
                </a:lnTo>
                <a:lnTo>
                  <a:pt x="676" y="189"/>
                </a:lnTo>
                <a:lnTo>
                  <a:pt x="669" y="174"/>
                </a:lnTo>
                <a:lnTo>
                  <a:pt x="658" y="160"/>
                </a:lnTo>
                <a:lnTo>
                  <a:pt x="648" y="146"/>
                </a:lnTo>
                <a:lnTo>
                  <a:pt x="638" y="131"/>
                </a:lnTo>
                <a:lnTo>
                  <a:pt x="626" y="119"/>
                </a:lnTo>
                <a:lnTo>
                  <a:pt x="615" y="106"/>
                </a:lnTo>
                <a:lnTo>
                  <a:pt x="602" y="94"/>
                </a:lnTo>
                <a:lnTo>
                  <a:pt x="589" y="83"/>
                </a:lnTo>
                <a:lnTo>
                  <a:pt x="575" y="72"/>
                </a:lnTo>
                <a:lnTo>
                  <a:pt x="561" y="62"/>
                </a:lnTo>
                <a:lnTo>
                  <a:pt x="547" y="52"/>
                </a:lnTo>
                <a:lnTo>
                  <a:pt x="531" y="44"/>
                </a:lnTo>
                <a:lnTo>
                  <a:pt x="516" y="35"/>
                </a:lnTo>
                <a:lnTo>
                  <a:pt x="500" y="29"/>
                </a:lnTo>
                <a:lnTo>
                  <a:pt x="484" y="22"/>
                </a:lnTo>
                <a:lnTo>
                  <a:pt x="467" y="16"/>
                </a:lnTo>
                <a:lnTo>
                  <a:pt x="450" y="12"/>
                </a:lnTo>
                <a:lnTo>
                  <a:pt x="432" y="7"/>
                </a:lnTo>
                <a:lnTo>
                  <a:pt x="414" y="4"/>
                </a:lnTo>
                <a:lnTo>
                  <a:pt x="396" y="2"/>
                </a:lnTo>
                <a:lnTo>
                  <a:pt x="378" y="0"/>
                </a:lnTo>
                <a:lnTo>
                  <a:pt x="359" y="0"/>
                </a:lnTo>
                <a:close/>
              </a:path>
            </a:pathLst>
          </a:custGeom>
          <a:solidFill>
            <a:srgbClr val="E83650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1" name="Freeform 3447">
            <a:extLst>
              <a:ext uri="{FF2B5EF4-FFF2-40B4-BE49-F238E27FC236}">
                <a16:creationId xmlns="" xmlns:a16="http://schemas.microsoft.com/office/drawing/2014/main" id="{BA360C00-960C-41E3-BD65-00C4FA315787}"/>
              </a:ext>
            </a:extLst>
          </p:cNvPr>
          <p:cNvSpPr>
            <a:spLocks noEditPoints="1"/>
          </p:cNvSpPr>
          <p:nvPr/>
        </p:nvSpPr>
        <p:spPr bwMode="auto">
          <a:xfrm>
            <a:off x="3873389" y="5471345"/>
            <a:ext cx="285750" cy="285750"/>
          </a:xfrm>
          <a:custGeom>
            <a:avLst/>
            <a:gdLst>
              <a:gd name="T0" fmla="*/ 482 w 720"/>
              <a:gd name="T1" fmla="*/ 537 h 721"/>
              <a:gd name="T2" fmla="*/ 445 w 720"/>
              <a:gd name="T3" fmla="*/ 450 h 721"/>
              <a:gd name="T4" fmla="*/ 477 w 720"/>
              <a:gd name="T5" fmla="*/ 370 h 721"/>
              <a:gd name="T6" fmla="*/ 495 w 720"/>
              <a:gd name="T7" fmla="*/ 345 h 721"/>
              <a:gd name="T8" fmla="*/ 488 w 720"/>
              <a:gd name="T9" fmla="*/ 298 h 721"/>
              <a:gd name="T10" fmla="*/ 493 w 720"/>
              <a:gd name="T11" fmla="*/ 246 h 721"/>
              <a:gd name="T12" fmla="*/ 486 w 720"/>
              <a:gd name="T13" fmla="*/ 178 h 721"/>
              <a:gd name="T14" fmla="*/ 450 w 720"/>
              <a:gd name="T15" fmla="*/ 148 h 721"/>
              <a:gd name="T16" fmla="*/ 351 w 720"/>
              <a:gd name="T17" fmla="*/ 139 h 721"/>
              <a:gd name="T18" fmla="*/ 283 w 720"/>
              <a:gd name="T19" fmla="*/ 170 h 721"/>
              <a:gd name="T20" fmla="*/ 251 w 720"/>
              <a:gd name="T21" fmla="*/ 184 h 721"/>
              <a:gd name="T22" fmla="*/ 229 w 720"/>
              <a:gd name="T23" fmla="*/ 218 h 721"/>
              <a:gd name="T24" fmla="*/ 240 w 720"/>
              <a:gd name="T25" fmla="*/ 292 h 721"/>
              <a:gd name="T26" fmla="*/ 223 w 720"/>
              <a:gd name="T27" fmla="*/ 331 h 721"/>
              <a:gd name="T28" fmla="*/ 235 w 720"/>
              <a:gd name="T29" fmla="*/ 364 h 721"/>
              <a:gd name="T30" fmla="*/ 260 w 720"/>
              <a:gd name="T31" fmla="*/ 433 h 721"/>
              <a:gd name="T32" fmla="*/ 272 w 720"/>
              <a:gd name="T33" fmla="*/ 524 h 721"/>
              <a:gd name="T34" fmla="*/ 133 w 720"/>
              <a:gd name="T35" fmla="*/ 573 h 721"/>
              <a:gd name="T36" fmla="*/ 65 w 720"/>
              <a:gd name="T37" fmla="*/ 523 h 721"/>
              <a:gd name="T38" fmla="*/ 32 w 720"/>
              <a:gd name="T39" fmla="*/ 437 h 721"/>
              <a:gd name="T40" fmla="*/ 24 w 720"/>
              <a:gd name="T41" fmla="*/ 343 h 721"/>
              <a:gd name="T42" fmla="*/ 43 w 720"/>
              <a:gd name="T43" fmla="*/ 244 h 721"/>
              <a:gd name="T44" fmla="*/ 91 w 720"/>
              <a:gd name="T45" fmla="*/ 160 h 721"/>
              <a:gd name="T46" fmla="*/ 159 w 720"/>
              <a:gd name="T47" fmla="*/ 92 h 721"/>
              <a:gd name="T48" fmla="*/ 244 w 720"/>
              <a:gd name="T49" fmla="*/ 44 h 721"/>
              <a:gd name="T50" fmla="*/ 342 w 720"/>
              <a:gd name="T51" fmla="*/ 25 h 721"/>
              <a:gd name="T52" fmla="*/ 444 w 720"/>
              <a:gd name="T53" fmla="*/ 35 h 721"/>
              <a:gd name="T54" fmla="*/ 534 w 720"/>
              <a:gd name="T55" fmla="*/ 72 h 721"/>
              <a:gd name="T56" fmla="*/ 608 w 720"/>
              <a:gd name="T57" fmla="*/ 134 h 721"/>
              <a:gd name="T58" fmla="*/ 663 w 720"/>
              <a:gd name="T59" fmla="*/ 215 h 721"/>
              <a:gd name="T60" fmla="*/ 692 w 720"/>
              <a:gd name="T61" fmla="*/ 310 h 721"/>
              <a:gd name="T62" fmla="*/ 693 w 720"/>
              <a:gd name="T63" fmla="*/ 408 h 721"/>
              <a:gd name="T64" fmla="*/ 669 w 720"/>
              <a:gd name="T65" fmla="*/ 495 h 721"/>
              <a:gd name="T66" fmla="*/ 620 w 720"/>
              <a:gd name="T67" fmla="*/ 573 h 721"/>
              <a:gd name="T68" fmla="*/ 287 w 720"/>
              <a:gd name="T69" fmla="*/ 7 h 721"/>
              <a:gd name="T70" fmla="*/ 188 w 720"/>
              <a:gd name="T71" fmla="*/ 44 h 721"/>
              <a:gd name="T72" fmla="*/ 105 w 720"/>
              <a:gd name="T73" fmla="*/ 106 h 721"/>
              <a:gd name="T74" fmla="*/ 43 w 720"/>
              <a:gd name="T75" fmla="*/ 189 h 721"/>
              <a:gd name="T76" fmla="*/ 6 w 720"/>
              <a:gd name="T77" fmla="*/ 288 h 721"/>
              <a:gd name="T78" fmla="*/ 1 w 720"/>
              <a:gd name="T79" fmla="*/ 395 h 721"/>
              <a:gd name="T80" fmla="*/ 25 w 720"/>
              <a:gd name="T81" fmla="*/ 495 h 721"/>
              <a:gd name="T82" fmla="*/ 75 w 720"/>
              <a:gd name="T83" fmla="*/ 582 h 721"/>
              <a:gd name="T84" fmla="*/ 98 w 720"/>
              <a:gd name="T85" fmla="*/ 609 h 721"/>
              <a:gd name="T86" fmla="*/ 98 w 720"/>
              <a:gd name="T87" fmla="*/ 609 h 721"/>
              <a:gd name="T88" fmla="*/ 98 w 720"/>
              <a:gd name="T89" fmla="*/ 609 h 721"/>
              <a:gd name="T90" fmla="*/ 98 w 720"/>
              <a:gd name="T91" fmla="*/ 609 h 721"/>
              <a:gd name="T92" fmla="*/ 98 w 720"/>
              <a:gd name="T93" fmla="*/ 609 h 721"/>
              <a:gd name="T94" fmla="*/ 172 w 720"/>
              <a:gd name="T95" fmla="*/ 666 h 721"/>
              <a:gd name="T96" fmla="*/ 272 w 720"/>
              <a:gd name="T97" fmla="*/ 709 h 721"/>
              <a:gd name="T98" fmla="*/ 377 w 720"/>
              <a:gd name="T99" fmla="*/ 721 h 721"/>
              <a:gd name="T100" fmla="*/ 482 w 720"/>
              <a:gd name="T101" fmla="*/ 698 h 721"/>
              <a:gd name="T102" fmla="*/ 579 w 720"/>
              <a:gd name="T103" fmla="*/ 645 h 721"/>
              <a:gd name="T104" fmla="*/ 633 w 720"/>
              <a:gd name="T105" fmla="*/ 596 h 721"/>
              <a:gd name="T106" fmla="*/ 688 w 720"/>
              <a:gd name="T107" fmla="*/ 510 h 721"/>
              <a:gd name="T108" fmla="*/ 716 w 720"/>
              <a:gd name="T109" fmla="*/ 413 h 721"/>
              <a:gd name="T110" fmla="*/ 716 w 720"/>
              <a:gd name="T111" fmla="*/ 306 h 721"/>
              <a:gd name="T112" fmla="*/ 685 w 720"/>
              <a:gd name="T113" fmla="*/ 205 h 721"/>
              <a:gd name="T114" fmla="*/ 626 w 720"/>
              <a:gd name="T115" fmla="*/ 119 h 721"/>
              <a:gd name="T116" fmla="*/ 547 w 720"/>
              <a:gd name="T117" fmla="*/ 52 h 721"/>
              <a:gd name="T118" fmla="*/ 450 w 720"/>
              <a:gd name="T119" fmla="*/ 12 h 7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720" h="721">
                <a:moveTo>
                  <a:pt x="610" y="585"/>
                </a:moveTo>
                <a:lnTo>
                  <a:pt x="594" y="578"/>
                </a:lnTo>
                <a:lnTo>
                  <a:pt x="571" y="568"/>
                </a:lnTo>
                <a:lnTo>
                  <a:pt x="539" y="558"/>
                </a:lnTo>
                <a:lnTo>
                  <a:pt x="499" y="542"/>
                </a:lnTo>
                <a:lnTo>
                  <a:pt x="482" y="537"/>
                </a:lnTo>
                <a:lnTo>
                  <a:pt x="466" y="531"/>
                </a:lnTo>
                <a:lnTo>
                  <a:pt x="449" y="524"/>
                </a:lnTo>
                <a:lnTo>
                  <a:pt x="432" y="519"/>
                </a:lnTo>
                <a:lnTo>
                  <a:pt x="432" y="459"/>
                </a:lnTo>
                <a:lnTo>
                  <a:pt x="439" y="455"/>
                </a:lnTo>
                <a:lnTo>
                  <a:pt x="445" y="450"/>
                </a:lnTo>
                <a:lnTo>
                  <a:pt x="453" y="442"/>
                </a:lnTo>
                <a:lnTo>
                  <a:pt x="459" y="433"/>
                </a:lnTo>
                <a:lnTo>
                  <a:pt x="466" y="422"/>
                </a:lnTo>
                <a:lnTo>
                  <a:pt x="471" y="406"/>
                </a:lnTo>
                <a:lnTo>
                  <a:pt x="476" y="390"/>
                </a:lnTo>
                <a:lnTo>
                  <a:pt x="477" y="370"/>
                </a:lnTo>
                <a:lnTo>
                  <a:pt x="481" y="368"/>
                </a:lnTo>
                <a:lnTo>
                  <a:pt x="485" y="364"/>
                </a:lnTo>
                <a:lnTo>
                  <a:pt x="488" y="361"/>
                </a:lnTo>
                <a:lnTo>
                  <a:pt x="490" y="357"/>
                </a:lnTo>
                <a:lnTo>
                  <a:pt x="493" y="351"/>
                </a:lnTo>
                <a:lnTo>
                  <a:pt x="495" y="345"/>
                </a:lnTo>
                <a:lnTo>
                  <a:pt x="497" y="338"/>
                </a:lnTo>
                <a:lnTo>
                  <a:pt x="497" y="331"/>
                </a:lnTo>
                <a:lnTo>
                  <a:pt x="495" y="318"/>
                </a:lnTo>
                <a:lnTo>
                  <a:pt x="493" y="307"/>
                </a:lnTo>
                <a:lnTo>
                  <a:pt x="490" y="302"/>
                </a:lnTo>
                <a:lnTo>
                  <a:pt x="488" y="298"/>
                </a:lnTo>
                <a:lnTo>
                  <a:pt x="484" y="295"/>
                </a:lnTo>
                <a:lnTo>
                  <a:pt x="480" y="292"/>
                </a:lnTo>
                <a:lnTo>
                  <a:pt x="481" y="292"/>
                </a:lnTo>
                <a:lnTo>
                  <a:pt x="481" y="291"/>
                </a:lnTo>
                <a:lnTo>
                  <a:pt x="488" y="270"/>
                </a:lnTo>
                <a:lnTo>
                  <a:pt x="493" y="246"/>
                </a:lnTo>
                <a:lnTo>
                  <a:pt x="495" y="232"/>
                </a:lnTo>
                <a:lnTo>
                  <a:pt x="495" y="219"/>
                </a:lnTo>
                <a:lnTo>
                  <a:pt x="495" y="205"/>
                </a:lnTo>
                <a:lnTo>
                  <a:pt x="493" y="191"/>
                </a:lnTo>
                <a:lnTo>
                  <a:pt x="490" y="184"/>
                </a:lnTo>
                <a:lnTo>
                  <a:pt x="486" y="178"/>
                </a:lnTo>
                <a:lnTo>
                  <a:pt x="482" y="171"/>
                </a:lnTo>
                <a:lnTo>
                  <a:pt x="477" y="165"/>
                </a:lnTo>
                <a:lnTo>
                  <a:pt x="472" y="161"/>
                </a:lnTo>
                <a:lnTo>
                  <a:pt x="466" y="156"/>
                </a:lnTo>
                <a:lnTo>
                  <a:pt x="458" y="152"/>
                </a:lnTo>
                <a:lnTo>
                  <a:pt x="450" y="148"/>
                </a:lnTo>
                <a:lnTo>
                  <a:pt x="434" y="143"/>
                </a:lnTo>
                <a:lnTo>
                  <a:pt x="417" y="139"/>
                </a:lnTo>
                <a:lnTo>
                  <a:pt x="400" y="137"/>
                </a:lnTo>
                <a:lnTo>
                  <a:pt x="382" y="137"/>
                </a:lnTo>
                <a:lnTo>
                  <a:pt x="367" y="137"/>
                </a:lnTo>
                <a:lnTo>
                  <a:pt x="351" y="139"/>
                </a:lnTo>
                <a:lnTo>
                  <a:pt x="335" y="142"/>
                </a:lnTo>
                <a:lnTo>
                  <a:pt x="321" y="147"/>
                </a:lnTo>
                <a:lnTo>
                  <a:pt x="306" y="152"/>
                </a:lnTo>
                <a:lnTo>
                  <a:pt x="294" y="160"/>
                </a:lnTo>
                <a:lnTo>
                  <a:pt x="288" y="165"/>
                </a:lnTo>
                <a:lnTo>
                  <a:pt x="283" y="170"/>
                </a:lnTo>
                <a:lnTo>
                  <a:pt x="279" y="175"/>
                </a:lnTo>
                <a:lnTo>
                  <a:pt x="276" y="180"/>
                </a:lnTo>
                <a:lnTo>
                  <a:pt x="269" y="180"/>
                </a:lnTo>
                <a:lnTo>
                  <a:pt x="262" y="182"/>
                </a:lnTo>
                <a:lnTo>
                  <a:pt x="256" y="183"/>
                </a:lnTo>
                <a:lnTo>
                  <a:pt x="251" y="184"/>
                </a:lnTo>
                <a:lnTo>
                  <a:pt x="244" y="189"/>
                </a:lnTo>
                <a:lnTo>
                  <a:pt x="237" y="196"/>
                </a:lnTo>
                <a:lnTo>
                  <a:pt x="235" y="201"/>
                </a:lnTo>
                <a:lnTo>
                  <a:pt x="232" y="206"/>
                </a:lnTo>
                <a:lnTo>
                  <a:pt x="231" y="211"/>
                </a:lnTo>
                <a:lnTo>
                  <a:pt x="229" y="218"/>
                </a:lnTo>
                <a:lnTo>
                  <a:pt x="228" y="230"/>
                </a:lnTo>
                <a:lnTo>
                  <a:pt x="229" y="243"/>
                </a:lnTo>
                <a:lnTo>
                  <a:pt x="233" y="269"/>
                </a:lnTo>
                <a:lnTo>
                  <a:pt x="240" y="291"/>
                </a:lnTo>
                <a:lnTo>
                  <a:pt x="240" y="292"/>
                </a:lnTo>
                <a:lnTo>
                  <a:pt x="240" y="292"/>
                </a:lnTo>
                <a:lnTo>
                  <a:pt x="236" y="295"/>
                </a:lnTo>
                <a:lnTo>
                  <a:pt x="232" y="298"/>
                </a:lnTo>
                <a:lnTo>
                  <a:pt x="229" y="302"/>
                </a:lnTo>
                <a:lnTo>
                  <a:pt x="227" y="307"/>
                </a:lnTo>
                <a:lnTo>
                  <a:pt x="224" y="318"/>
                </a:lnTo>
                <a:lnTo>
                  <a:pt x="223" y="331"/>
                </a:lnTo>
                <a:lnTo>
                  <a:pt x="223" y="337"/>
                </a:lnTo>
                <a:lnTo>
                  <a:pt x="224" y="343"/>
                </a:lnTo>
                <a:lnTo>
                  <a:pt x="226" y="350"/>
                </a:lnTo>
                <a:lnTo>
                  <a:pt x="228" y="355"/>
                </a:lnTo>
                <a:lnTo>
                  <a:pt x="231" y="360"/>
                </a:lnTo>
                <a:lnTo>
                  <a:pt x="235" y="364"/>
                </a:lnTo>
                <a:lnTo>
                  <a:pt x="237" y="368"/>
                </a:lnTo>
                <a:lnTo>
                  <a:pt x="242" y="370"/>
                </a:lnTo>
                <a:lnTo>
                  <a:pt x="244" y="390"/>
                </a:lnTo>
                <a:lnTo>
                  <a:pt x="249" y="406"/>
                </a:lnTo>
                <a:lnTo>
                  <a:pt x="254" y="422"/>
                </a:lnTo>
                <a:lnTo>
                  <a:pt x="260" y="433"/>
                </a:lnTo>
                <a:lnTo>
                  <a:pt x="267" y="442"/>
                </a:lnTo>
                <a:lnTo>
                  <a:pt x="274" y="450"/>
                </a:lnTo>
                <a:lnTo>
                  <a:pt x="281" y="455"/>
                </a:lnTo>
                <a:lnTo>
                  <a:pt x="287" y="459"/>
                </a:lnTo>
                <a:lnTo>
                  <a:pt x="287" y="519"/>
                </a:lnTo>
                <a:lnTo>
                  <a:pt x="272" y="524"/>
                </a:lnTo>
                <a:lnTo>
                  <a:pt x="256" y="530"/>
                </a:lnTo>
                <a:lnTo>
                  <a:pt x="241" y="535"/>
                </a:lnTo>
                <a:lnTo>
                  <a:pt x="226" y="540"/>
                </a:lnTo>
                <a:lnTo>
                  <a:pt x="193" y="550"/>
                </a:lnTo>
                <a:lnTo>
                  <a:pt x="161" y="562"/>
                </a:lnTo>
                <a:lnTo>
                  <a:pt x="133" y="573"/>
                </a:lnTo>
                <a:lnTo>
                  <a:pt x="110" y="586"/>
                </a:lnTo>
                <a:lnTo>
                  <a:pt x="100" y="573"/>
                </a:lnTo>
                <a:lnTo>
                  <a:pt x="89" y="562"/>
                </a:lnTo>
                <a:lnTo>
                  <a:pt x="80" y="549"/>
                </a:lnTo>
                <a:lnTo>
                  <a:pt x="73" y="536"/>
                </a:lnTo>
                <a:lnTo>
                  <a:pt x="65" y="523"/>
                </a:lnTo>
                <a:lnTo>
                  <a:pt x="57" y="509"/>
                </a:lnTo>
                <a:lnTo>
                  <a:pt x="51" y="495"/>
                </a:lnTo>
                <a:lnTo>
                  <a:pt x="46" y="481"/>
                </a:lnTo>
                <a:lnTo>
                  <a:pt x="41" y="467"/>
                </a:lnTo>
                <a:lnTo>
                  <a:pt x="35" y="453"/>
                </a:lnTo>
                <a:lnTo>
                  <a:pt x="32" y="437"/>
                </a:lnTo>
                <a:lnTo>
                  <a:pt x="29" y="422"/>
                </a:lnTo>
                <a:lnTo>
                  <a:pt x="26" y="408"/>
                </a:lnTo>
                <a:lnTo>
                  <a:pt x="25" y="392"/>
                </a:lnTo>
                <a:lnTo>
                  <a:pt x="24" y="377"/>
                </a:lnTo>
                <a:lnTo>
                  <a:pt x="23" y="360"/>
                </a:lnTo>
                <a:lnTo>
                  <a:pt x="24" y="343"/>
                </a:lnTo>
                <a:lnTo>
                  <a:pt x="25" y="327"/>
                </a:lnTo>
                <a:lnTo>
                  <a:pt x="26" y="310"/>
                </a:lnTo>
                <a:lnTo>
                  <a:pt x="30" y="293"/>
                </a:lnTo>
                <a:lnTo>
                  <a:pt x="34" y="277"/>
                </a:lnTo>
                <a:lnTo>
                  <a:pt x="38" y="261"/>
                </a:lnTo>
                <a:lnTo>
                  <a:pt x="43" y="244"/>
                </a:lnTo>
                <a:lnTo>
                  <a:pt x="50" y="230"/>
                </a:lnTo>
                <a:lnTo>
                  <a:pt x="56" y="215"/>
                </a:lnTo>
                <a:lnTo>
                  <a:pt x="64" y="201"/>
                </a:lnTo>
                <a:lnTo>
                  <a:pt x="71" y="187"/>
                </a:lnTo>
                <a:lnTo>
                  <a:pt x="80" y="173"/>
                </a:lnTo>
                <a:lnTo>
                  <a:pt x="91" y="160"/>
                </a:lnTo>
                <a:lnTo>
                  <a:pt x="100" y="147"/>
                </a:lnTo>
                <a:lnTo>
                  <a:pt x="111" y="134"/>
                </a:lnTo>
                <a:lnTo>
                  <a:pt x="122" y="122"/>
                </a:lnTo>
                <a:lnTo>
                  <a:pt x="133" y="112"/>
                </a:lnTo>
                <a:lnTo>
                  <a:pt x="146" y="101"/>
                </a:lnTo>
                <a:lnTo>
                  <a:pt x="159" y="92"/>
                </a:lnTo>
                <a:lnTo>
                  <a:pt x="172" y="81"/>
                </a:lnTo>
                <a:lnTo>
                  <a:pt x="186" y="72"/>
                </a:lnTo>
                <a:lnTo>
                  <a:pt x="200" y="65"/>
                </a:lnTo>
                <a:lnTo>
                  <a:pt x="214" y="57"/>
                </a:lnTo>
                <a:lnTo>
                  <a:pt x="229" y="51"/>
                </a:lnTo>
                <a:lnTo>
                  <a:pt x="244" y="44"/>
                </a:lnTo>
                <a:lnTo>
                  <a:pt x="260" y="39"/>
                </a:lnTo>
                <a:lnTo>
                  <a:pt x="276" y="35"/>
                </a:lnTo>
                <a:lnTo>
                  <a:pt x="292" y="31"/>
                </a:lnTo>
                <a:lnTo>
                  <a:pt x="309" y="27"/>
                </a:lnTo>
                <a:lnTo>
                  <a:pt x="326" y="26"/>
                </a:lnTo>
                <a:lnTo>
                  <a:pt x="342" y="25"/>
                </a:lnTo>
                <a:lnTo>
                  <a:pt x="359" y="24"/>
                </a:lnTo>
                <a:lnTo>
                  <a:pt x="377" y="25"/>
                </a:lnTo>
                <a:lnTo>
                  <a:pt x="394" y="26"/>
                </a:lnTo>
                <a:lnTo>
                  <a:pt x="410" y="27"/>
                </a:lnTo>
                <a:lnTo>
                  <a:pt x="427" y="31"/>
                </a:lnTo>
                <a:lnTo>
                  <a:pt x="444" y="35"/>
                </a:lnTo>
                <a:lnTo>
                  <a:pt x="459" y="39"/>
                </a:lnTo>
                <a:lnTo>
                  <a:pt x="475" y="44"/>
                </a:lnTo>
                <a:lnTo>
                  <a:pt x="490" y="51"/>
                </a:lnTo>
                <a:lnTo>
                  <a:pt x="506" y="57"/>
                </a:lnTo>
                <a:lnTo>
                  <a:pt x="520" y="65"/>
                </a:lnTo>
                <a:lnTo>
                  <a:pt x="534" y="72"/>
                </a:lnTo>
                <a:lnTo>
                  <a:pt x="548" y="81"/>
                </a:lnTo>
                <a:lnTo>
                  <a:pt x="561" y="92"/>
                </a:lnTo>
                <a:lnTo>
                  <a:pt x="574" y="101"/>
                </a:lnTo>
                <a:lnTo>
                  <a:pt x="586" y="112"/>
                </a:lnTo>
                <a:lnTo>
                  <a:pt x="598" y="122"/>
                </a:lnTo>
                <a:lnTo>
                  <a:pt x="608" y="134"/>
                </a:lnTo>
                <a:lnTo>
                  <a:pt x="620" y="147"/>
                </a:lnTo>
                <a:lnTo>
                  <a:pt x="629" y="160"/>
                </a:lnTo>
                <a:lnTo>
                  <a:pt x="639" y="173"/>
                </a:lnTo>
                <a:lnTo>
                  <a:pt x="648" y="187"/>
                </a:lnTo>
                <a:lnTo>
                  <a:pt x="656" y="201"/>
                </a:lnTo>
                <a:lnTo>
                  <a:pt x="663" y="215"/>
                </a:lnTo>
                <a:lnTo>
                  <a:pt x="670" y="230"/>
                </a:lnTo>
                <a:lnTo>
                  <a:pt x="676" y="244"/>
                </a:lnTo>
                <a:lnTo>
                  <a:pt x="681" y="261"/>
                </a:lnTo>
                <a:lnTo>
                  <a:pt x="685" y="277"/>
                </a:lnTo>
                <a:lnTo>
                  <a:pt x="689" y="293"/>
                </a:lnTo>
                <a:lnTo>
                  <a:pt x="692" y="310"/>
                </a:lnTo>
                <a:lnTo>
                  <a:pt x="694" y="327"/>
                </a:lnTo>
                <a:lnTo>
                  <a:pt x="696" y="343"/>
                </a:lnTo>
                <a:lnTo>
                  <a:pt x="697" y="360"/>
                </a:lnTo>
                <a:lnTo>
                  <a:pt x="696" y="377"/>
                </a:lnTo>
                <a:lnTo>
                  <a:pt x="694" y="392"/>
                </a:lnTo>
                <a:lnTo>
                  <a:pt x="693" y="408"/>
                </a:lnTo>
                <a:lnTo>
                  <a:pt x="690" y="422"/>
                </a:lnTo>
                <a:lnTo>
                  <a:pt x="688" y="437"/>
                </a:lnTo>
                <a:lnTo>
                  <a:pt x="684" y="453"/>
                </a:lnTo>
                <a:lnTo>
                  <a:pt x="679" y="467"/>
                </a:lnTo>
                <a:lnTo>
                  <a:pt x="674" y="481"/>
                </a:lnTo>
                <a:lnTo>
                  <a:pt x="669" y="495"/>
                </a:lnTo>
                <a:lnTo>
                  <a:pt x="662" y="509"/>
                </a:lnTo>
                <a:lnTo>
                  <a:pt x="654" y="523"/>
                </a:lnTo>
                <a:lnTo>
                  <a:pt x="647" y="536"/>
                </a:lnTo>
                <a:lnTo>
                  <a:pt x="639" y="549"/>
                </a:lnTo>
                <a:lnTo>
                  <a:pt x="630" y="562"/>
                </a:lnTo>
                <a:lnTo>
                  <a:pt x="620" y="573"/>
                </a:lnTo>
                <a:lnTo>
                  <a:pt x="610" y="585"/>
                </a:lnTo>
                <a:close/>
                <a:moveTo>
                  <a:pt x="359" y="0"/>
                </a:moveTo>
                <a:lnTo>
                  <a:pt x="341" y="0"/>
                </a:lnTo>
                <a:lnTo>
                  <a:pt x="323" y="2"/>
                </a:lnTo>
                <a:lnTo>
                  <a:pt x="305" y="4"/>
                </a:lnTo>
                <a:lnTo>
                  <a:pt x="287" y="7"/>
                </a:lnTo>
                <a:lnTo>
                  <a:pt x="269" y="12"/>
                </a:lnTo>
                <a:lnTo>
                  <a:pt x="253" y="16"/>
                </a:lnTo>
                <a:lnTo>
                  <a:pt x="236" y="22"/>
                </a:lnTo>
                <a:lnTo>
                  <a:pt x="219" y="29"/>
                </a:lnTo>
                <a:lnTo>
                  <a:pt x="204" y="35"/>
                </a:lnTo>
                <a:lnTo>
                  <a:pt x="188" y="44"/>
                </a:lnTo>
                <a:lnTo>
                  <a:pt x="173" y="52"/>
                </a:lnTo>
                <a:lnTo>
                  <a:pt x="159" y="62"/>
                </a:lnTo>
                <a:lnTo>
                  <a:pt x="145" y="72"/>
                </a:lnTo>
                <a:lnTo>
                  <a:pt x="131" y="83"/>
                </a:lnTo>
                <a:lnTo>
                  <a:pt x="118" y="94"/>
                </a:lnTo>
                <a:lnTo>
                  <a:pt x="105" y="106"/>
                </a:lnTo>
                <a:lnTo>
                  <a:pt x="93" y="119"/>
                </a:lnTo>
                <a:lnTo>
                  <a:pt x="82" y="131"/>
                </a:lnTo>
                <a:lnTo>
                  <a:pt x="71" y="146"/>
                </a:lnTo>
                <a:lnTo>
                  <a:pt x="61" y="160"/>
                </a:lnTo>
                <a:lnTo>
                  <a:pt x="51" y="174"/>
                </a:lnTo>
                <a:lnTo>
                  <a:pt x="43" y="189"/>
                </a:lnTo>
                <a:lnTo>
                  <a:pt x="34" y="205"/>
                </a:lnTo>
                <a:lnTo>
                  <a:pt x="28" y="220"/>
                </a:lnTo>
                <a:lnTo>
                  <a:pt x="21" y="237"/>
                </a:lnTo>
                <a:lnTo>
                  <a:pt x="15" y="253"/>
                </a:lnTo>
                <a:lnTo>
                  <a:pt x="11" y="270"/>
                </a:lnTo>
                <a:lnTo>
                  <a:pt x="6" y="288"/>
                </a:lnTo>
                <a:lnTo>
                  <a:pt x="3" y="306"/>
                </a:lnTo>
                <a:lnTo>
                  <a:pt x="1" y="324"/>
                </a:lnTo>
                <a:lnTo>
                  <a:pt x="0" y="342"/>
                </a:lnTo>
                <a:lnTo>
                  <a:pt x="0" y="360"/>
                </a:lnTo>
                <a:lnTo>
                  <a:pt x="0" y="378"/>
                </a:lnTo>
                <a:lnTo>
                  <a:pt x="1" y="395"/>
                </a:lnTo>
                <a:lnTo>
                  <a:pt x="3" y="413"/>
                </a:lnTo>
                <a:lnTo>
                  <a:pt x="6" y="429"/>
                </a:lnTo>
                <a:lnTo>
                  <a:pt x="10" y="446"/>
                </a:lnTo>
                <a:lnTo>
                  <a:pt x="14" y="463"/>
                </a:lnTo>
                <a:lnTo>
                  <a:pt x="19" y="478"/>
                </a:lnTo>
                <a:lnTo>
                  <a:pt x="25" y="495"/>
                </a:lnTo>
                <a:lnTo>
                  <a:pt x="32" y="510"/>
                </a:lnTo>
                <a:lnTo>
                  <a:pt x="39" y="526"/>
                </a:lnTo>
                <a:lnTo>
                  <a:pt x="47" y="540"/>
                </a:lnTo>
                <a:lnTo>
                  <a:pt x="56" y="555"/>
                </a:lnTo>
                <a:lnTo>
                  <a:pt x="65" y="569"/>
                </a:lnTo>
                <a:lnTo>
                  <a:pt x="75" y="582"/>
                </a:lnTo>
                <a:lnTo>
                  <a:pt x="87" y="596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113" y="622"/>
                </a:lnTo>
                <a:lnTo>
                  <a:pt x="127" y="635"/>
                </a:lnTo>
                <a:lnTo>
                  <a:pt x="141" y="645"/>
                </a:lnTo>
                <a:lnTo>
                  <a:pt x="156" y="657"/>
                </a:lnTo>
                <a:lnTo>
                  <a:pt x="172" y="666"/>
                </a:lnTo>
                <a:lnTo>
                  <a:pt x="187" y="676"/>
                </a:lnTo>
                <a:lnTo>
                  <a:pt x="204" y="684"/>
                </a:lnTo>
                <a:lnTo>
                  <a:pt x="220" y="691"/>
                </a:lnTo>
                <a:lnTo>
                  <a:pt x="237" y="698"/>
                </a:lnTo>
                <a:lnTo>
                  <a:pt x="254" y="704"/>
                </a:lnTo>
                <a:lnTo>
                  <a:pt x="272" y="709"/>
                </a:lnTo>
                <a:lnTo>
                  <a:pt x="288" y="713"/>
                </a:lnTo>
                <a:lnTo>
                  <a:pt x="306" y="717"/>
                </a:lnTo>
                <a:lnTo>
                  <a:pt x="324" y="720"/>
                </a:lnTo>
                <a:lnTo>
                  <a:pt x="342" y="721"/>
                </a:lnTo>
                <a:lnTo>
                  <a:pt x="359" y="721"/>
                </a:lnTo>
                <a:lnTo>
                  <a:pt x="377" y="721"/>
                </a:lnTo>
                <a:lnTo>
                  <a:pt x="395" y="720"/>
                </a:lnTo>
                <a:lnTo>
                  <a:pt x="413" y="717"/>
                </a:lnTo>
                <a:lnTo>
                  <a:pt x="431" y="713"/>
                </a:lnTo>
                <a:lnTo>
                  <a:pt x="448" y="709"/>
                </a:lnTo>
                <a:lnTo>
                  <a:pt x="466" y="704"/>
                </a:lnTo>
                <a:lnTo>
                  <a:pt x="482" y="698"/>
                </a:lnTo>
                <a:lnTo>
                  <a:pt x="499" y="691"/>
                </a:lnTo>
                <a:lnTo>
                  <a:pt x="516" y="684"/>
                </a:lnTo>
                <a:lnTo>
                  <a:pt x="532" y="676"/>
                </a:lnTo>
                <a:lnTo>
                  <a:pt x="549" y="666"/>
                </a:lnTo>
                <a:lnTo>
                  <a:pt x="565" y="657"/>
                </a:lnTo>
                <a:lnTo>
                  <a:pt x="579" y="645"/>
                </a:lnTo>
                <a:lnTo>
                  <a:pt x="594" y="635"/>
                </a:lnTo>
                <a:lnTo>
                  <a:pt x="607" y="622"/>
                </a:lnTo>
                <a:lnTo>
                  <a:pt x="621" y="609"/>
                </a:lnTo>
                <a:lnTo>
                  <a:pt x="621" y="609"/>
                </a:lnTo>
                <a:lnTo>
                  <a:pt x="621" y="609"/>
                </a:lnTo>
                <a:lnTo>
                  <a:pt x="633" y="596"/>
                </a:lnTo>
                <a:lnTo>
                  <a:pt x="643" y="584"/>
                </a:lnTo>
                <a:lnTo>
                  <a:pt x="653" y="569"/>
                </a:lnTo>
                <a:lnTo>
                  <a:pt x="663" y="555"/>
                </a:lnTo>
                <a:lnTo>
                  <a:pt x="672" y="540"/>
                </a:lnTo>
                <a:lnTo>
                  <a:pt x="680" y="526"/>
                </a:lnTo>
                <a:lnTo>
                  <a:pt x="688" y="510"/>
                </a:lnTo>
                <a:lnTo>
                  <a:pt x="694" y="495"/>
                </a:lnTo>
                <a:lnTo>
                  <a:pt x="701" y="478"/>
                </a:lnTo>
                <a:lnTo>
                  <a:pt x="706" y="463"/>
                </a:lnTo>
                <a:lnTo>
                  <a:pt x="710" y="446"/>
                </a:lnTo>
                <a:lnTo>
                  <a:pt x="714" y="429"/>
                </a:lnTo>
                <a:lnTo>
                  <a:pt x="716" y="413"/>
                </a:lnTo>
                <a:lnTo>
                  <a:pt x="719" y="395"/>
                </a:lnTo>
                <a:lnTo>
                  <a:pt x="720" y="378"/>
                </a:lnTo>
                <a:lnTo>
                  <a:pt x="720" y="360"/>
                </a:lnTo>
                <a:lnTo>
                  <a:pt x="720" y="342"/>
                </a:lnTo>
                <a:lnTo>
                  <a:pt x="719" y="324"/>
                </a:lnTo>
                <a:lnTo>
                  <a:pt x="716" y="306"/>
                </a:lnTo>
                <a:lnTo>
                  <a:pt x="714" y="288"/>
                </a:lnTo>
                <a:lnTo>
                  <a:pt x="708" y="270"/>
                </a:lnTo>
                <a:lnTo>
                  <a:pt x="705" y="253"/>
                </a:lnTo>
                <a:lnTo>
                  <a:pt x="698" y="237"/>
                </a:lnTo>
                <a:lnTo>
                  <a:pt x="692" y="220"/>
                </a:lnTo>
                <a:lnTo>
                  <a:pt x="685" y="205"/>
                </a:lnTo>
                <a:lnTo>
                  <a:pt x="676" y="189"/>
                </a:lnTo>
                <a:lnTo>
                  <a:pt x="669" y="174"/>
                </a:lnTo>
                <a:lnTo>
                  <a:pt x="658" y="160"/>
                </a:lnTo>
                <a:lnTo>
                  <a:pt x="648" y="146"/>
                </a:lnTo>
                <a:lnTo>
                  <a:pt x="638" y="131"/>
                </a:lnTo>
                <a:lnTo>
                  <a:pt x="626" y="119"/>
                </a:lnTo>
                <a:lnTo>
                  <a:pt x="615" y="106"/>
                </a:lnTo>
                <a:lnTo>
                  <a:pt x="602" y="94"/>
                </a:lnTo>
                <a:lnTo>
                  <a:pt x="589" y="83"/>
                </a:lnTo>
                <a:lnTo>
                  <a:pt x="575" y="72"/>
                </a:lnTo>
                <a:lnTo>
                  <a:pt x="561" y="62"/>
                </a:lnTo>
                <a:lnTo>
                  <a:pt x="547" y="52"/>
                </a:lnTo>
                <a:lnTo>
                  <a:pt x="531" y="44"/>
                </a:lnTo>
                <a:lnTo>
                  <a:pt x="516" y="35"/>
                </a:lnTo>
                <a:lnTo>
                  <a:pt x="500" y="29"/>
                </a:lnTo>
                <a:lnTo>
                  <a:pt x="484" y="22"/>
                </a:lnTo>
                <a:lnTo>
                  <a:pt x="467" y="16"/>
                </a:lnTo>
                <a:lnTo>
                  <a:pt x="450" y="12"/>
                </a:lnTo>
                <a:lnTo>
                  <a:pt x="432" y="7"/>
                </a:lnTo>
                <a:lnTo>
                  <a:pt x="414" y="4"/>
                </a:lnTo>
                <a:lnTo>
                  <a:pt x="396" y="2"/>
                </a:lnTo>
                <a:lnTo>
                  <a:pt x="378" y="0"/>
                </a:lnTo>
                <a:lnTo>
                  <a:pt x="359" y="0"/>
                </a:lnTo>
                <a:close/>
              </a:path>
            </a:pathLst>
          </a:custGeom>
          <a:solidFill>
            <a:srgbClr val="E83650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3" name="Rectangle 232">
            <a:extLst>
              <a:ext uri="{FF2B5EF4-FFF2-40B4-BE49-F238E27FC236}">
                <a16:creationId xmlns="" xmlns:a16="http://schemas.microsoft.com/office/drawing/2014/main" id="{64F8EBAF-5913-4193-A749-8EE1A3911297}"/>
              </a:ext>
            </a:extLst>
          </p:cNvPr>
          <p:cNvSpPr/>
          <p:nvPr/>
        </p:nvSpPr>
        <p:spPr>
          <a:xfrm>
            <a:off x="4500875" y="5291055"/>
            <a:ext cx="1957076" cy="64633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b="1" dirty="0" smtClean="0">
                <a:solidFill>
                  <a:srgbClr val="E83650"/>
                </a:solidFill>
              </a:rPr>
              <a:t>IDENTIFIKASI PERSONAL</a:t>
            </a:r>
            <a:endParaRPr lang="en-US" b="1" dirty="0">
              <a:solidFill>
                <a:srgbClr val="E83650"/>
              </a:solidFill>
            </a:endParaRPr>
          </a:p>
        </p:txBody>
      </p:sp>
      <p:sp>
        <p:nvSpPr>
          <p:cNvPr id="234" name="Rectangle 233">
            <a:extLst>
              <a:ext uri="{FF2B5EF4-FFF2-40B4-BE49-F238E27FC236}">
                <a16:creationId xmlns="" xmlns:a16="http://schemas.microsoft.com/office/drawing/2014/main" id="{1FB35668-7B6D-4136-B143-ED533214938D}"/>
              </a:ext>
            </a:extLst>
          </p:cNvPr>
          <p:cNvSpPr/>
          <p:nvPr/>
        </p:nvSpPr>
        <p:spPr>
          <a:xfrm>
            <a:off x="4980296" y="4234934"/>
            <a:ext cx="2001530" cy="36933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b="1" dirty="0" smtClean="0">
                <a:solidFill>
                  <a:srgbClr val="E83650"/>
                </a:solidFill>
              </a:rPr>
              <a:t>INTERNALISASI</a:t>
            </a:r>
            <a:endParaRPr lang="en-US" b="1" dirty="0">
              <a:solidFill>
                <a:srgbClr val="E83650"/>
              </a:solidFill>
            </a:endParaRPr>
          </a:p>
        </p:txBody>
      </p:sp>
      <p:sp>
        <p:nvSpPr>
          <p:cNvPr id="235" name="Rectangle 234">
            <a:extLst>
              <a:ext uri="{FF2B5EF4-FFF2-40B4-BE49-F238E27FC236}">
                <a16:creationId xmlns="" xmlns:a16="http://schemas.microsoft.com/office/drawing/2014/main" id="{0DF0AFED-8466-4C51-AA71-BF52402F7EAF}"/>
              </a:ext>
            </a:extLst>
          </p:cNvPr>
          <p:cNvSpPr/>
          <p:nvPr/>
        </p:nvSpPr>
        <p:spPr>
          <a:xfrm>
            <a:off x="4980296" y="2850049"/>
            <a:ext cx="2001530" cy="64633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b="1" dirty="0" smtClean="0">
                <a:solidFill>
                  <a:srgbClr val="E83650"/>
                </a:solidFill>
              </a:rPr>
              <a:t>PEMENUHAN INSTRUMENTAL</a:t>
            </a:r>
            <a:endParaRPr lang="en-US" b="1" dirty="0">
              <a:solidFill>
                <a:srgbClr val="E83650"/>
              </a:solidFill>
            </a:endParaRPr>
          </a:p>
        </p:txBody>
      </p:sp>
      <p:sp>
        <p:nvSpPr>
          <p:cNvPr id="237" name="Rectangle 236">
            <a:extLst>
              <a:ext uri="{FF2B5EF4-FFF2-40B4-BE49-F238E27FC236}">
                <a16:creationId xmlns="" xmlns:a16="http://schemas.microsoft.com/office/drawing/2014/main" id="{A791A2F0-BCA5-48CB-B0FE-F9FB67827D25}"/>
              </a:ext>
            </a:extLst>
          </p:cNvPr>
          <p:cNvSpPr/>
          <p:nvPr/>
        </p:nvSpPr>
        <p:spPr>
          <a:xfrm>
            <a:off x="6882473" y="5203097"/>
            <a:ext cx="4757222" cy="1107996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r>
              <a:rPr lang="en-US" sz="1200" dirty="0" smtClean="0"/>
              <a:t>Target </a:t>
            </a:r>
            <a:r>
              <a:rPr lang="en-US" sz="1200" dirty="0" err="1"/>
              <a:t>melakukan</a:t>
            </a:r>
            <a:r>
              <a:rPr lang="en-US" sz="1200" dirty="0"/>
              <a:t> </a:t>
            </a:r>
            <a:r>
              <a:rPr lang="en-US" sz="1200" dirty="0" err="1"/>
              <a:t>imitasi</a:t>
            </a:r>
            <a:r>
              <a:rPr lang="en-US" sz="1200" dirty="0"/>
              <a:t> </a:t>
            </a:r>
            <a:r>
              <a:rPr lang="en-US" sz="1200" dirty="0" err="1"/>
              <a:t>terhadap</a:t>
            </a:r>
            <a:r>
              <a:rPr lang="en-US" sz="1200" dirty="0"/>
              <a:t> </a:t>
            </a:r>
            <a:r>
              <a:rPr lang="en-US" sz="1200" dirty="0" err="1"/>
              <a:t>perilaku</a:t>
            </a:r>
            <a:r>
              <a:rPr lang="en-US" sz="1200" dirty="0"/>
              <a:t> </a:t>
            </a:r>
            <a:r>
              <a:rPr lang="en-US" sz="1200" dirty="0" err="1"/>
              <a:t>agen</a:t>
            </a:r>
            <a:r>
              <a:rPr lang="en-US" sz="1200" dirty="0"/>
              <a:t> </a:t>
            </a:r>
            <a:r>
              <a:rPr lang="en-US" sz="1200" dirty="0" err="1"/>
              <a:t>atau</a:t>
            </a:r>
            <a:r>
              <a:rPr lang="en-US" sz="1200" dirty="0"/>
              <a:t> </a:t>
            </a:r>
            <a:r>
              <a:rPr lang="en-US" sz="1200" dirty="0" err="1" smtClean="0"/>
              <a:t>mengadopsi</a:t>
            </a:r>
            <a:r>
              <a:rPr lang="en-US" sz="1200" dirty="0" smtClean="0"/>
              <a:t> </a:t>
            </a:r>
            <a:r>
              <a:rPr lang="en-US" sz="1200" dirty="0" err="1"/>
              <a:t>sikap</a:t>
            </a:r>
            <a:r>
              <a:rPr lang="en-US" sz="1200" dirty="0"/>
              <a:t> yang </a:t>
            </a:r>
            <a:r>
              <a:rPr lang="en-US" sz="1200" dirty="0" err="1"/>
              <a:t>sama</a:t>
            </a:r>
            <a:r>
              <a:rPr lang="en-US" sz="1200" dirty="0"/>
              <a:t>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menyenangkan</a:t>
            </a:r>
            <a:r>
              <a:rPr lang="en-US" sz="1200" dirty="0"/>
              <a:t> </a:t>
            </a:r>
            <a:r>
              <a:rPr lang="en-US" sz="1200" dirty="0" err="1"/>
              <a:t>agen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menjadi</a:t>
            </a:r>
            <a:r>
              <a:rPr lang="en-US" sz="1200" dirty="0"/>
              <a:t> </a:t>
            </a:r>
            <a:r>
              <a:rPr lang="en-US" sz="1200" dirty="0" err="1"/>
              <a:t>seperti</a:t>
            </a:r>
            <a:r>
              <a:rPr lang="en-US" sz="1200" dirty="0"/>
              <a:t> </a:t>
            </a:r>
            <a:r>
              <a:rPr lang="en-US" sz="1200" dirty="0" err="1"/>
              <a:t>agen</a:t>
            </a:r>
            <a:r>
              <a:rPr lang="en-US" sz="1200" dirty="0"/>
              <a:t>. </a:t>
            </a:r>
            <a:endParaRPr lang="en-US" sz="1200" dirty="0" smtClean="0"/>
          </a:p>
          <a:p>
            <a:r>
              <a:rPr lang="en-US" sz="1200" dirty="0" err="1" smtClean="0"/>
              <a:t>Motivasi</a:t>
            </a:r>
            <a:r>
              <a:rPr lang="en-US" sz="1200" dirty="0" smtClean="0"/>
              <a:t> </a:t>
            </a:r>
            <a:r>
              <a:rPr lang="en-US" sz="1200" dirty="0" err="1" smtClean="0"/>
              <a:t>bagi</a:t>
            </a:r>
            <a:r>
              <a:rPr lang="en-US" sz="1200" dirty="0" smtClean="0"/>
              <a:t> </a:t>
            </a:r>
            <a:r>
              <a:rPr lang="en-US" sz="1200" dirty="0"/>
              <a:t>target </a:t>
            </a:r>
            <a:r>
              <a:rPr lang="en-US" sz="1200" dirty="0" err="1" smtClean="0"/>
              <a:t>kemungkinan</a:t>
            </a:r>
            <a:r>
              <a:rPr lang="en-US" sz="1200" dirty="0" smtClean="0"/>
              <a:t> </a:t>
            </a:r>
            <a:r>
              <a:rPr lang="en-US" sz="1200" dirty="0" err="1" smtClean="0"/>
              <a:t>untuk</a:t>
            </a:r>
            <a:r>
              <a:rPr lang="en-US" sz="1200" dirty="0" smtClean="0"/>
              <a:t> </a:t>
            </a:r>
            <a:r>
              <a:rPr lang="en-US" sz="1200" dirty="0" err="1" smtClean="0"/>
              <a:t>pemenuhan</a:t>
            </a:r>
            <a:r>
              <a:rPr lang="en-US" sz="1200" dirty="0" smtClean="0"/>
              <a:t> </a:t>
            </a:r>
            <a:r>
              <a:rPr lang="en-US" sz="1200" dirty="0" err="1" smtClean="0"/>
              <a:t>kebutuhan</a:t>
            </a:r>
            <a:r>
              <a:rPr lang="en-US" sz="1200" dirty="0" smtClean="0"/>
              <a:t> </a:t>
            </a:r>
            <a:r>
              <a:rPr lang="en-US" sz="1200" dirty="0" err="1" smtClean="0"/>
              <a:t>seperti</a:t>
            </a:r>
            <a:r>
              <a:rPr lang="en-US" sz="1200" dirty="0" smtClean="0"/>
              <a:t> </a:t>
            </a:r>
            <a:r>
              <a:rPr lang="en-US" sz="1200" dirty="0" err="1"/>
              <a:t>penerimaan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keberhargaan</a:t>
            </a:r>
            <a:r>
              <a:rPr lang="en-US" sz="1200" dirty="0"/>
              <a:t>. </a:t>
            </a:r>
            <a:r>
              <a:rPr lang="en-US" sz="1200" dirty="0" err="1" smtClean="0"/>
              <a:t>Menjaga</a:t>
            </a:r>
            <a:r>
              <a:rPr lang="en-US" sz="1200" dirty="0" smtClean="0"/>
              <a:t> </a:t>
            </a:r>
            <a:r>
              <a:rPr lang="en-US" sz="1200" dirty="0" err="1"/>
              <a:t>relasi</a:t>
            </a:r>
            <a:r>
              <a:rPr lang="en-US" sz="1200" dirty="0"/>
              <a:t> yang </a:t>
            </a:r>
            <a:r>
              <a:rPr lang="en-US" sz="1200" dirty="0" err="1"/>
              <a:t>dekat</a:t>
            </a:r>
            <a:r>
              <a:rPr lang="en-US" sz="1200" dirty="0"/>
              <a:t> </a:t>
            </a:r>
            <a:r>
              <a:rPr lang="en-US" sz="1200" dirty="0" err="1"/>
              <a:t>dengan</a:t>
            </a:r>
            <a:r>
              <a:rPr lang="en-US" sz="1200" dirty="0"/>
              <a:t> </a:t>
            </a:r>
            <a:r>
              <a:rPr lang="en-US" sz="1200" dirty="0" err="1" smtClean="0"/>
              <a:t>agen</a:t>
            </a:r>
            <a:r>
              <a:rPr lang="en-US" sz="1200" dirty="0" smtClean="0"/>
              <a:t>, </a:t>
            </a:r>
            <a:r>
              <a:rPr lang="en-US" sz="1200" dirty="0" err="1"/>
              <a:t>akan</a:t>
            </a:r>
            <a:r>
              <a:rPr lang="en-US" sz="1200" dirty="0"/>
              <a:t> </a:t>
            </a:r>
            <a:r>
              <a:rPr lang="en-US" sz="1200" dirty="0" err="1"/>
              <a:t>membantu</a:t>
            </a:r>
            <a:r>
              <a:rPr lang="en-US" sz="1200" dirty="0"/>
              <a:t> target </a:t>
            </a:r>
            <a:r>
              <a:rPr lang="en-US" sz="1200" dirty="0" err="1"/>
              <a:t>memenuhi</a:t>
            </a:r>
            <a:r>
              <a:rPr lang="en-US" sz="1200" dirty="0"/>
              <a:t> </a:t>
            </a:r>
            <a:r>
              <a:rPr lang="en-US" sz="1200" dirty="0" err="1"/>
              <a:t>kebutuhannya</a:t>
            </a:r>
            <a:r>
              <a:rPr lang="en-US" sz="1200" dirty="0"/>
              <a:t>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harga</a:t>
            </a:r>
            <a:r>
              <a:rPr lang="en-US" sz="1200" dirty="0"/>
              <a:t> </a:t>
            </a:r>
            <a:r>
              <a:rPr lang="en-US" sz="1200" dirty="0" err="1"/>
              <a:t>diri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 smtClean="0"/>
              <a:t>menjaga</a:t>
            </a:r>
            <a:r>
              <a:rPr lang="en-US" sz="1200" dirty="0" smtClean="0"/>
              <a:t> </a:t>
            </a:r>
            <a:r>
              <a:rPr lang="en-US" sz="1200" dirty="0"/>
              <a:t>self </a:t>
            </a:r>
            <a:r>
              <a:rPr lang="en-US" sz="1200" dirty="0" err="1"/>
              <a:t>imagenya</a:t>
            </a:r>
            <a:r>
              <a:rPr lang="en-US" sz="1200" dirty="0"/>
              <a:t>.</a:t>
            </a:r>
          </a:p>
        </p:txBody>
      </p:sp>
      <p:sp>
        <p:nvSpPr>
          <p:cNvPr id="238" name="Rectangle 237">
            <a:extLst>
              <a:ext uri="{FF2B5EF4-FFF2-40B4-BE49-F238E27FC236}">
                <a16:creationId xmlns="" xmlns:a16="http://schemas.microsoft.com/office/drawing/2014/main" id="{438D8C54-E44D-402B-9DEE-B8FD69D66B73}"/>
              </a:ext>
            </a:extLst>
          </p:cNvPr>
          <p:cNvSpPr/>
          <p:nvPr/>
        </p:nvSpPr>
        <p:spPr>
          <a:xfrm>
            <a:off x="6981825" y="2850049"/>
            <a:ext cx="4394795" cy="64633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r>
              <a:rPr lang="en-US" sz="1400" dirty="0" smtClean="0"/>
              <a:t>Target </a:t>
            </a:r>
            <a:r>
              <a:rPr lang="en-US" sz="1400" dirty="0" err="1"/>
              <a:t>memenuhi</a:t>
            </a:r>
            <a:r>
              <a:rPr lang="en-US" sz="1400" dirty="0"/>
              <a:t> </a:t>
            </a:r>
            <a:r>
              <a:rPr lang="en-US" sz="1400" dirty="0" err="1"/>
              <a:t>tindakan</a:t>
            </a:r>
            <a:r>
              <a:rPr lang="en-US" sz="1400" dirty="0"/>
              <a:t> yang </a:t>
            </a:r>
            <a:r>
              <a:rPr lang="en-US" sz="1400" dirty="0" err="1"/>
              <a:t>diminta</a:t>
            </a:r>
            <a:r>
              <a:rPr lang="en-US" sz="1400" dirty="0"/>
              <a:t> </a:t>
            </a:r>
            <a:r>
              <a:rPr lang="en-US" sz="1400" dirty="0" err="1" smtClean="0"/>
              <a:t>agen</a:t>
            </a:r>
            <a:r>
              <a:rPr lang="en-US" sz="1400" dirty="0" smtClean="0"/>
              <a:t>, </a:t>
            </a:r>
            <a:r>
              <a:rPr lang="en-US" sz="1400" dirty="0" err="1" smtClean="0"/>
              <a:t>untuk</a:t>
            </a:r>
            <a:r>
              <a:rPr lang="en-US" sz="1400" dirty="0" smtClean="0"/>
              <a:t> </a:t>
            </a:r>
            <a:r>
              <a:rPr lang="en-US" sz="1400" dirty="0" err="1" smtClean="0"/>
              <a:t>mendapatkan</a:t>
            </a:r>
            <a:r>
              <a:rPr lang="en-US" sz="1400" dirty="0" smtClean="0"/>
              <a:t> </a:t>
            </a:r>
            <a:r>
              <a:rPr lang="en-US" sz="1400" i="1" dirty="0"/>
              <a:t>reward</a:t>
            </a:r>
            <a:r>
              <a:rPr lang="en-US" sz="1400" dirty="0"/>
              <a:t> </a:t>
            </a:r>
            <a:r>
              <a:rPr lang="en-US" sz="1400" dirty="0" smtClean="0"/>
              <a:t>yang </a:t>
            </a:r>
            <a:r>
              <a:rPr lang="en-US" sz="1400" dirty="0" err="1" smtClean="0"/>
              <a:t>jelas</a:t>
            </a:r>
            <a:r>
              <a:rPr lang="en-US" sz="1400" dirty="0" smtClean="0"/>
              <a:t> </a:t>
            </a:r>
            <a:r>
              <a:rPr lang="en-US" sz="1400" dirty="0" err="1" smtClean="0"/>
              <a:t>atau</a:t>
            </a:r>
            <a:r>
              <a:rPr lang="en-US" sz="1400" dirty="0" smtClean="0"/>
              <a:t> </a:t>
            </a:r>
            <a:r>
              <a:rPr lang="en-US" sz="1400" dirty="0" err="1"/>
              <a:t>menghindari</a:t>
            </a:r>
            <a:r>
              <a:rPr lang="en-US" sz="1400" dirty="0"/>
              <a:t> </a:t>
            </a:r>
            <a:r>
              <a:rPr lang="en-US" sz="1400" dirty="0" err="1" smtClean="0"/>
              <a:t>hukuman</a:t>
            </a:r>
            <a:r>
              <a:rPr lang="en-US" sz="1400" dirty="0" smtClean="0"/>
              <a:t> yang </a:t>
            </a:r>
            <a:r>
              <a:rPr lang="en-US" sz="1400" dirty="0" err="1" smtClean="0"/>
              <a:t>dikontrol</a:t>
            </a:r>
            <a:r>
              <a:rPr lang="en-US" sz="1400" dirty="0" smtClean="0"/>
              <a:t> </a:t>
            </a:r>
            <a:r>
              <a:rPr lang="en-US" sz="1400" dirty="0" err="1" smtClean="0"/>
              <a:t>oleh</a:t>
            </a:r>
            <a:r>
              <a:rPr lang="en-US" sz="1400" dirty="0" smtClean="0"/>
              <a:t> </a:t>
            </a:r>
            <a:r>
              <a:rPr lang="en-US" sz="1400" dirty="0" err="1" smtClean="0"/>
              <a:t>agen</a:t>
            </a:r>
            <a:endParaRPr lang="en-US" sz="1400" dirty="0"/>
          </a:p>
        </p:txBody>
      </p:sp>
      <p:sp>
        <p:nvSpPr>
          <p:cNvPr id="239" name="Rectangle 238">
            <a:extLst>
              <a:ext uri="{FF2B5EF4-FFF2-40B4-BE49-F238E27FC236}">
                <a16:creationId xmlns="" xmlns:a16="http://schemas.microsoft.com/office/drawing/2014/main" id="{E11A157F-0BFF-418D-8314-ECDB8FCBCB1A}"/>
              </a:ext>
            </a:extLst>
          </p:cNvPr>
          <p:cNvSpPr/>
          <p:nvPr/>
        </p:nvSpPr>
        <p:spPr>
          <a:xfrm>
            <a:off x="6981825" y="3962830"/>
            <a:ext cx="4587873" cy="861774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r>
              <a:rPr lang="en-US" sz="1400" dirty="0" smtClean="0"/>
              <a:t>Target </a:t>
            </a:r>
            <a:r>
              <a:rPr lang="en-US" sz="1400" dirty="0" err="1"/>
              <a:t>berkomitmen</a:t>
            </a:r>
            <a:r>
              <a:rPr lang="en-US" sz="1400" dirty="0"/>
              <a:t> </a:t>
            </a:r>
            <a:r>
              <a:rPr lang="en-US" sz="1400" dirty="0" err="1"/>
              <a:t>untuk</a:t>
            </a:r>
            <a:r>
              <a:rPr lang="en-US" sz="1400" dirty="0"/>
              <a:t> </a:t>
            </a:r>
            <a:r>
              <a:rPr lang="en-US" sz="1400" dirty="0" err="1"/>
              <a:t>mendukung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mengimplementasi</a:t>
            </a:r>
            <a:r>
              <a:rPr lang="en-US" sz="1400" dirty="0"/>
              <a:t> </a:t>
            </a:r>
            <a:r>
              <a:rPr lang="en-US" sz="1400" dirty="0" err="1" smtClean="0"/>
              <a:t>usulan</a:t>
            </a:r>
            <a:r>
              <a:rPr lang="en-US" sz="1400" dirty="0" smtClean="0"/>
              <a:t> yang </a:t>
            </a:r>
            <a:r>
              <a:rPr lang="en-US" sz="1400" dirty="0" err="1"/>
              <a:t>diajukan</a:t>
            </a:r>
            <a:r>
              <a:rPr lang="en-US" sz="1400" dirty="0"/>
              <a:t> </a:t>
            </a:r>
            <a:r>
              <a:rPr lang="en-US" sz="1400" dirty="0" err="1" smtClean="0"/>
              <a:t>agen</a:t>
            </a:r>
            <a:r>
              <a:rPr lang="en-US" sz="1400" dirty="0" smtClean="0"/>
              <a:t>, </a:t>
            </a:r>
            <a:r>
              <a:rPr lang="en-US" sz="1400" dirty="0" err="1" smtClean="0"/>
              <a:t>karena</a:t>
            </a:r>
            <a:r>
              <a:rPr lang="en-US" sz="1400" dirty="0" smtClean="0"/>
              <a:t> </a:t>
            </a:r>
            <a:r>
              <a:rPr lang="en-US" sz="1400" dirty="0" err="1" smtClean="0"/>
              <a:t>secara</a:t>
            </a:r>
            <a:r>
              <a:rPr lang="en-US" sz="1400" dirty="0" smtClean="0"/>
              <a:t> </a:t>
            </a:r>
            <a:r>
              <a:rPr lang="en-US" sz="1400" dirty="0" err="1" smtClean="0"/>
              <a:t>intrinsik</a:t>
            </a:r>
            <a:r>
              <a:rPr lang="en-US" sz="1400" dirty="0" smtClean="0"/>
              <a:t> </a:t>
            </a:r>
            <a:r>
              <a:rPr lang="en-US" sz="1400" dirty="0" err="1"/>
              <a:t>terdorong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sesuai</a:t>
            </a:r>
            <a:r>
              <a:rPr lang="en-US" sz="1400" dirty="0"/>
              <a:t> </a:t>
            </a:r>
            <a:r>
              <a:rPr lang="en-US" sz="1400" dirty="0" err="1"/>
              <a:t>dengan</a:t>
            </a:r>
            <a:r>
              <a:rPr lang="en-US" sz="1400" dirty="0"/>
              <a:t> </a:t>
            </a:r>
            <a:r>
              <a:rPr lang="en-US" sz="1400" dirty="0" err="1"/>
              <a:t>nilai-nilai</a:t>
            </a:r>
            <a:r>
              <a:rPr lang="en-US" sz="1400" dirty="0"/>
              <a:t>, </a:t>
            </a:r>
            <a:r>
              <a:rPr lang="en-US" sz="1400" dirty="0" err="1"/>
              <a:t>kepercayaan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self image yang </a:t>
            </a:r>
            <a:r>
              <a:rPr lang="en-US" sz="1400" dirty="0" err="1" smtClean="0"/>
              <a:t>dimiliki</a:t>
            </a:r>
            <a:r>
              <a:rPr lang="en-US" sz="1400" dirty="0" smtClean="0"/>
              <a:t>. </a:t>
            </a:r>
            <a:endParaRPr lang="en-US" sz="1400" dirty="0"/>
          </a:p>
        </p:txBody>
      </p:sp>
      <p:grpSp>
        <p:nvGrpSpPr>
          <p:cNvPr id="253" name="Group 252">
            <a:extLst>
              <a:ext uri="{FF2B5EF4-FFF2-40B4-BE49-F238E27FC236}">
                <a16:creationId xmlns="" xmlns:a16="http://schemas.microsoft.com/office/drawing/2014/main" id="{10678959-4A9D-43D4-A6F6-005A6F0E5885}"/>
              </a:ext>
            </a:extLst>
          </p:cNvPr>
          <p:cNvGrpSpPr/>
          <p:nvPr/>
        </p:nvGrpSpPr>
        <p:grpSpPr>
          <a:xfrm>
            <a:off x="10828734" y="1797477"/>
            <a:ext cx="200025" cy="287338"/>
            <a:chOff x="10502900" y="815975"/>
            <a:chExt cx="200025" cy="287338"/>
          </a:xfrm>
          <a:solidFill>
            <a:schemeClr val="bg1"/>
          </a:solidFill>
        </p:grpSpPr>
        <p:sp>
          <p:nvSpPr>
            <p:cNvPr id="254" name="Freeform 2127">
              <a:extLst>
                <a:ext uri="{FF2B5EF4-FFF2-40B4-BE49-F238E27FC236}">
                  <a16:creationId xmlns="" xmlns:a16="http://schemas.microsoft.com/office/drawing/2014/main" id="{0BC0B9DE-7F4E-4543-AF65-C8BA9181CC89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02900" y="815975"/>
              <a:ext cx="200025" cy="201613"/>
            </a:xfrm>
            <a:custGeom>
              <a:avLst/>
              <a:gdLst>
                <a:gd name="T0" fmla="*/ 284 w 632"/>
                <a:gd name="T1" fmla="*/ 3 h 632"/>
                <a:gd name="T2" fmla="*/ 237 w 632"/>
                <a:gd name="T3" fmla="*/ 10 h 632"/>
                <a:gd name="T4" fmla="*/ 193 w 632"/>
                <a:gd name="T5" fmla="*/ 26 h 632"/>
                <a:gd name="T6" fmla="*/ 152 w 632"/>
                <a:gd name="T7" fmla="*/ 47 h 632"/>
                <a:gd name="T8" fmla="*/ 115 w 632"/>
                <a:gd name="T9" fmla="*/ 72 h 632"/>
                <a:gd name="T10" fmla="*/ 82 w 632"/>
                <a:gd name="T11" fmla="*/ 104 h 632"/>
                <a:gd name="T12" fmla="*/ 54 w 632"/>
                <a:gd name="T13" fmla="*/ 139 h 632"/>
                <a:gd name="T14" fmla="*/ 31 w 632"/>
                <a:gd name="T15" fmla="*/ 180 h 632"/>
                <a:gd name="T16" fmla="*/ 14 w 632"/>
                <a:gd name="T17" fmla="*/ 222 h 632"/>
                <a:gd name="T18" fmla="*/ 4 w 632"/>
                <a:gd name="T19" fmla="*/ 269 h 632"/>
                <a:gd name="T20" fmla="*/ 0 w 632"/>
                <a:gd name="T21" fmla="*/ 316 h 632"/>
                <a:gd name="T22" fmla="*/ 3 w 632"/>
                <a:gd name="T23" fmla="*/ 363 h 632"/>
                <a:gd name="T24" fmla="*/ 14 w 632"/>
                <a:gd name="T25" fmla="*/ 407 h 632"/>
                <a:gd name="T26" fmla="*/ 30 w 632"/>
                <a:gd name="T27" fmla="*/ 450 h 632"/>
                <a:gd name="T28" fmla="*/ 50 w 632"/>
                <a:gd name="T29" fmla="*/ 489 h 632"/>
                <a:gd name="T30" fmla="*/ 77 w 632"/>
                <a:gd name="T31" fmla="*/ 523 h 632"/>
                <a:gd name="T32" fmla="*/ 109 w 632"/>
                <a:gd name="T33" fmla="*/ 555 h 632"/>
                <a:gd name="T34" fmla="*/ 144 w 632"/>
                <a:gd name="T35" fmla="*/ 581 h 632"/>
                <a:gd name="T36" fmla="*/ 183 w 632"/>
                <a:gd name="T37" fmla="*/ 602 h 632"/>
                <a:gd name="T38" fmla="*/ 225 w 632"/>
                <a:gd name="T39" fmla="*/ 618 h 632"/>
                <a:gd name="T40" fmla="*/ 270 w 632"/>
                <a:gd name="T41" fmla="*/ 628 h 632"/>
                <a:gd name="T42" fmla="*/ 301 w 632"/>
                <a:gd name="T43" fmla="*/ 473 h 632"/>
                <a:gd name="T44" fmla="*/ 256 w 632"/>
                <a:gd name="T45" fmla="*/ 512 h 632"/>
                <a:gd name="T46" fmla="*/ 185 w 632"/>
                <a:gd name="T47" fmla="*/ 447 h 632"/>
                <a:gd name="T48" fmla="*/ 181 w 632"/>
                <a:gd name="T49" fmla="*/ 431 h 632"/>
                <a:gd name="T50" fmla="*/ 196 w 632"/>
                <a:gd name="T51" fmla="*/ 421 h 632"/>
                <a:gd name="T52" fmla="*/ 256 w 632"/>
                <a:gd name="T53" fmla="*/ 475 h 632"/>
                <a:gd name="T54" fmla="*/ 309 w 632"/>
                <a:gd name="T55" fmla="*/ 423 h 632"/>
                <a:gd name="T56" fmla="*/ 319 w 632"/>
                <a:gd name="T57" fmla="*/ 421 h 632"/>
                <a:gd name="T58" fmla="*/ 326 w 632"/>
                <a:gd name="T59" fmla="*/ 426 h 632"/>
                <a:gd name="T60" fmla="*/ 430 w 632"/>
                <a:gd name="T61" fmla="*/ 423 h 632"/>
                <a:gd name="T62" fmla="*/ 446 w 632"/>
                <a:gd name="T63" fmla="*/ 426 h 632"/>
                <a:gd name="T64" fmla="*/ 450 w 632"/>
                <a:gd name="T65" fmla="*/ 442 h 632"/>
                <a:gd name="T66" fmla="*/ 381 w 632"/>
                <a:gd name="T67" fmla="*/ 511 h 632"/>
                <a:gd name="T68" fmla="*/ 365 w 632"/>
                <a:gd name="T69" fmla="*/ 507 h 632"/>
                <a:gd name="T70" fmla="*/ 346 w 632"/>
                <a:gd name="T71" fmla="*/ 630 h 632"/>
                <a:gd name="T72" fmla="*/ 391 w 632"/>
                <a:gd name="T73" fmla="*/ 623 h 632"/>
                <a:gd name="T74" fmla="*/ 434 w 632"/>
                <a:gd name="T75" fmla="*/ 608 h 632"/>
                <a:gd name="T76" fmla="*/ 474 w 632"/>
                <a:gd name="T77" fmla="*/ 589 h 632"/>
                <a:gd name="T78" fmla="*/ 511 w 632"/>
                <a:gd name="T79" fmla="*/ 564 h 632"/>
                <a:gd name="T80" fmla="*/ 544 w 632"/>
                <a:gd name="T81" fmla="*/ 534 h 632"/>
                <a:gd name="T82" fmla="*/ 572 w 632"/>
                <a:gd name="T83" fmla="*/ 501 h 632"/>
                <a:gd name="T84" fmla="*/ 595 w 632"/>
                <a:gd name="T85" fmla="*/ 463 h 632"/>
                <a:gd name="T86" fmla="*/ 613 w 632"/>
                <a:gd name="T87" fmla="*/ 421 h 632"/>
                <a:gd name="T88" fmla="*/ 626 w 632"/>
                <a:gd name="T89" fmla="*/ 378 h 632"/>
                <a:gd name="T90" fmla="*/ 631 w 632"/>
                <a:gd name="T91" fmla="*/ 332 h 632"/>
                <a:gd name="T92" fmla="*/ 629 w 632"/>
                <a:gd name="T93" fmla="*/ 283 h 632"/>
                <a:gd name="T94" fmla="*/ 622 w 632"/>
                <a:gd name="T95" fmla="*/ 237 h 632"/>
                <a:gd name="T96" fmla="*/ 606 w 632"/>
                <a:gd name="T97" fmla="*/ 193 h 632"/>
                <a:gd name="T98" fmla="*/ 585 w 632"/>
                <a:gd name="T99" fmla="*/ 153 h 632"/>
                <a:gd name="T100" fmla="*/ 560 w 632"/>
                <a:gd name="T101" fmla="*/ 115 h 632"/>
                <a:gd name="T102" fmla="*/ 528 w 632"/>
                <a:gd name="T103" fmla="*/ 82 h 632"/>
                <a:gd name="T104" fmla="*/ 492 w 632"/>
                <a:gd name="T105" fmla="*/ 54 h 632"/>
                <a:gd name="T106" fmla="*/ 452 w 632"/>
                <a:gd name="T107" fmla="*/ 32 h 632"/>
                <a:gd name="T108" fmla="*/ 409 w 632"/>
                <a:gd name="T109" fmla="*/ 15 h 632"/>
                <a:gd name="T110" fmla="*/ 364 w 632"/>
                <a:gd name="T111" fmla="*/ 4 h 632"/>
                <a:gd name="T112" fmla="*/ 315 w 632"/>
                <a:gd name="T113" fmla="*/ 0 h 6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632" h="632">
                  <a:moveTo>
                    <a:pt x="315" y="0"/>
                  </a:moveTo>
                  <a:lnTo>
                    <a:pt x="299" y="1"/>
                  </a:lnTo>
                  <a:lnTo>
                    <a:pt x="284" y="3"/>
                  </a:lnTo>
                  <a:lnTo>
                    <a:pt x="268" y="4"/>
                  </a:lnTo>
                  <a:lnTo>
                    <a:pt x="252" y="6"/>
                  </a:lnTo>
                  <a:lnTo>
                    <a:pt x="237" y="10"/>
                  </a:lnTo>
                  <a:lnTo>
                    <a:pt x="221" y="15"/>
                  </a:lnTo>
                  <a:lnTo>
                    <a:pt x="207" y="20"/>
                  </a:lnTo>
                  <a:lnTo>
                    <a:pt x="193" y="26"/>
                  </a:lnTo>
                  <a:lnTo>
                    <a:pt x="179" y="32"/>
                  </a:lnTo>
                  <a:lnTo>
                    <a:pt x="165" y="38"/>
                  </a:lnTo>
                  <a:lnTo>
                    <a:pt x="152" y="47"/>
                  </a:lnTo>
                  <a:lnTo>
                    <a:pt x="139" y="54"/>
                  </a:lnTo>
                  <a:lnTo>
                    <a:pt x="127" y="64"/>
                  </a:lnTo>
                  <a:lnTo>
                    <a:pt x="115" y="72"/>
                  </a:lnTo>
                  <a:lnTo>
                    <a:pt x="103" y="82"/>
                  </a:lnTo>
                  <a:lnTo>
                    <a:pt x="92" y="93"/>
                  </a:lnTo>
                  <a:lnTo>
                    <a:pt x="82" y="104"/>
                  </a:lnTo>
                  <a:lnTo>
                    <a:pt x="72" y="115"/>
                  </a:lnTo>
                  <a:lnTo>
                    <a:pt x="63" y="127"/>
                  </a:lnTo>
                  <a:lnTo>
                    <a:pt x="54" y="139"/>
                  </a:lnTo>
                  <a:lnTo>
                    <a:pt x="45" y="153"/>
                  </a:lnTo>
                  <a:lnTo>
                    <a:pt x="38" y="166"/>
                  </a:lnTo>
                  <a:lnTo>
                    <a:pt x="31" y="180"/>
                  </a:lnTo>
                  <a:lnTo>
                    <a:pt x="25" y="193"/>
                  </a:lnTo>
                  <a:lnTo>
                    <a:pt x="19" y="208"/>
                  </a:lnTo>
                  <a:lnTo>
                    <a:pt x="14" y="222"/>
                  </a:lnTo>
                  <a:lnTo>
                    <a:pt x="10" y="237"/>
                  </a:lnTo>
                  <a:lnTo>
                    <a:pt x="6" y="253"/>
                  </a:lnTo>
                  <a:lnTo>
                    <a:pt x="4" y="269"/>
                  </a:lnTo>
                  <a:lnTo>
                    <a:pt x="1" y="283"/>
                  </a:lnTo>
                  <a:lnTo>
                    <a:pt x="0" y="301"/>
                  </a:lnTo>
                  <a:lnTo>
                    <a:pt x="0" y="316"/>
                  </a:lnTo>
                  <a:lnTo>
                    <a:pt x="0" y="332"/>
                  </a:lnTo>
                  <a:lnTo>
                    <a:pt x="1" y="347"/>
                  </a:lnTo>
                  <a:lnTo>
                    <a:pt x="3" y="363"/>
                  </a:lnTo>
                  <a:lnTo>
                    <a:pt x="6" y="378"/>
                  </a:lnTo>
                  <a:lnTo>
                    <a:pt x="9" y="393"/>
                  </a:lnTo>
                  <a:lnTo>
                    <a:pt x="14" y="407"/>
                  </a:lnTo>
                  <a:lnTo>
                    <a:pt x="17" y="421"/>
                  </a:lnTo>
                  <a:lnTo>
                    <a:pt x="23" y="436"/>
                  </a:lnTo>
                  <a:lnTo>
                    <a:pt x="30" y="450"/>
                  </a:lnTo>
                  <a:lnTo>
                    <a:pt x="36" y="463"/>
                  </a:lnTo>
                  <a:lnTo>
                    <a:pt x="43" y="475"/>
                  </a:lnTo>
                  <a:lnTo>
                    <a:pt x="50" y="489"/>
                  </a:lnTo>
                  <a:lnTo>
                    <a:pt x="59" y="501"/>
                  </a:lnTo>
                  <a:lnTo>
                    <a:pt x="69" y="512"/>
                  </a:lnTo>
                  <a:lnTo>
                    <a:pt x="77" y="523"/>
                  </a:lnTo>
                  <a:lnTo>
                    <a:pt x="87" y="534"/>
                  </a:lnTo>
                  <a:lnTo>
                    <a:pt x="98" y="545"/>
                  </a:lnTo>
                  <a:lnTo>
                    <a:pt x="109" y="555"/>
                  </a:lnTo>
                  <a:lnTo>
                    <a:pt x="120" y="564"/>
                  </a:lnTo>
                  <a:lnTo>
                    <a:pt x="132" y="573"/>
                  </a:lnTo>
                  <a:lnTo>
                    <a:pt x="144" y="581"/>
                  </a:lnTo>
                  <a:lnTo>
                    <a:pt x="157" y="589"/>
                  </a:lnTo>
                  <a:lnTo>
                    <a:pt x="170" y="596"/>
                  </a:lnTo>
                  <a:lnTo>
                    <a:pt x="183" y="602"/>
                  </a:lnTo>
                  <a:lnTo>
                    <a:pt x="197" y="608"/>
                  </a:lnTo>
                  <a:lnTo>
                    <a:pt x="210" y="613"/>
                  </a:lnTo>
                  <a:lnTo>
                    <a:pt x="225" y="618"/>
                  </a:lnTo>
                  <a:lnTo>
                    <a:pt x="240" y="623"/>
                  </a:lnTo>
                  <a:lnTo>
                    <a:pt x="254" y="625"/>
                  </a:lnTo>
                  <a:lnTo>
                    <a:pt x="270" y="628"/>
                  </a:lnTo>
                  <a:lnTo>
                    <a:pt x="285" y="630"/>
                  </a:lnTo>
                  <a:lnTo>
                    <a:pt x="301" y="632"/>
                  </a:lnTo>
                  <a:lnTo>
                    <a:pt x="301" y="473"/>
                  </a:lnTo>
                  <a:lnTo>
                    <a:pt x="267" y="507"/>
                  </a:lnTo>
                  <a:lnTo>
                    <a:pt x="262" y="511"/>
                  </a:lnTo>
                  <a:lnTo>
                    <a:pt x="256" y="512"/>
                  </a:lnTo>
                  <a:lnTo>
                    <a:pt x="249" y="511"/>
                  </a:lnTo>
                  <a:lnTo>
                    <a:pt x="245" y="507"/>
                  </a:lnTo>
                  <a:lnTo>
                    <a:pt x="185" y="447"/>
                  </a:lnTo>
                  <a:lnTo>
                    <a:pt x="181" y="442"/>
                  </a:lnTo>
                  <a:lnTo>
                    <a:pt x="180" y="436"/>
                  </a:lnTo>
                  <a:lnTo>
                    <a:pt x="181" y="431"/>
                  </a:lnTo>
                  <a:lnTo>
                    <a:pt x="185" y="426"/>
                  </a:lnTo>
                  <a:lnTo>
                    <a:pt x="190" y="423"/>
                  </a:lnTo>
                  <a:lnTo>
                    <a:pt x="196" y="421"/>
                  </a:lnTo>
                  <a:lnTo>
                    <a:pt x="201" y="423"/>
                  </a:lnTo>
                  <a:lnTo>
                    <a:pt x="205" y="426"/>
                  </a:lnTo>
                  <a:lnTo>
                    <a:pt x="256" y="475"/>
                  </a:lnTo>
                  <a:lnTo>
                    <a:pt x="304" y="426"/>
                  </a:lnTo>
                  <a:lnTo>
                    <a:pt x="307" y="424"/>
                  </a:lnTo>
                  <a:lnTo>
                    <a:pt x="309" y="423"/>
                  </a:lnTo>
                  <a:lnTo>
                    <a:pt x="313" y="421"/>
                  </a:lnTo>
                  <a:lnTo>
                    <a:pt x="315" y="421"/>
                  </a:lnTo>
                  <a:lnTo>
                    <a:pt x="319" y="421"/>
                  </a:lnTo>
                  <a:lnTo>
                    <a:pt x="321" y="423"/>
                  </a:lnTo>
                  <a:lnTo>
                    <a:pt x="324" y="424"/>
                  </a:lnTo>
                  <a:lnTo>
                    <a:pt x="326" y="426"/>
                  </a:lnTo>
                  <a:lnTo>
                    <a:pt x="375" y="475"/>
                  </a:lnTo>
                  <a:lnTo>
                    <a:pt x="425" y="426"/>
                  </a:lnTo>
                  <a:lnTo>
                    <a:pt x="430" y="423"/>
                  </a:lnTo>
                  <a:lnTo>
                    <a:pt x="436" y="421"/>
                  </a:lnTo>
                  <a:lnTo>
                    <a:pt x="441" y="423"/>
                  </a:lnTo>
                  <a:lnTo>
                    <a:pt x="446" y="426"/>
                  </a:lnTo>
                  <a:lnTo>
                    <a:pt x="450" y="431"/>
                  </a:lnTo>
                  <a:lnTo>
                    <a:pt x="451" y="436"/>
                  </a:lnTo>
                  <a:lnTo>
                    <a:pt x="450" y="442"/>
                  </a:lnTo>
                  <a:lnTo>
                    <a:pt x="446" y="447"/>
                  </a:lnTo>
                  <a:lnTo>
                    <a:pt x="386" y="507"/>
                  </a:lnTo>
                  <a:lnTo>
                    <a:pt x="381" y="511"/>
                  </a:lnTo>
                  <a:lnTo>
                    <a:pt x="375" y="512"/>
                  </a:lnTo>
                  <a:lnTo>
                    <a:pt x="370" y="511"/>
                  </a:lnTo>
                  <a:lnTo>
                    <a:pt x="365" y="507"/>
                  </a:lnTo>
                  <a:lnTo>
                    <a:pt x="330" y="473"/>
                  </a:lnTo>
                  <a:lnTo>
                    <a:pt x="330" y="632"/>
                  </a:lnTo>
                  <a:lnTo>
                    <a:pt x="346" y="630"/>
                  </a:lnTo>
                  <a:lnTo>
                    <a:pt x="362" y="628"/>
                  </a:lnTo>
                  <a:lnTo>
                    <a:pt x="376" y="625"/>
                  </a:lnTo>
                  <a:lnTo>
                    <a:pt x="391" y="623"/>
                  </a:lnTo>
                  <a:lnTo>
                    <a:pt x="406" y="618"/>
                  </a:lnTo>
                  <a:lnTo>
                    <a:pt x="420" y="613"/>
                  </a:lnTo>
                  <a:lnTo>
                    <a:pt x="434" y="608"/>
                  </a:lnTo>
                  <a:lnTo>
                    <a:pt x="449" y="602"/>
                  </a:lnTo>
                  <a:lnTo>
                    <a:pt x="462" y="596"/>
                  </a:lnTo>
                  <a:lnTo>
                    <a:pt x="474" y="589"/>
                  </a:lnTo>
                  <a:lnTo>
                    <a:pt x="488" y="581"/>
                  </a:lnTo>
                  <a:lnTo>
                    <a:pt x="500" y="573"/>
                  </a:lnTo>
                  <a:lnTo>
                    <a:pt x="511" y="564"/>
                  </a:lnTo>
                  <a:lnTo>
                    <a:pt x="522" y="555"/>
                  </a:lnTo>
                  <a:lnTo>
                    <a:pt x="533" y="545"/>
                  </a:lnTo>
                  <a:lnTo>
                    <a:pt x="544" y="534"/>
                  </a:lnTo>
                  <a:lnTo>
                    <a:pt x="554" y="523"/>
                  </a:lnTo>
                  <a:lnTo>
                    <a:pt x="563" y="512"/>
                  </a:lnTo>
                  <a:lnTo>
                    <a:pt x="572" y="501"/>
                  </a:lnTo>
                  <a:lnTo>
                    <a:pt x="580" y="489"/>
                  </a:lnTo>
                  <a:lnTo>
                    <a:pt x="588" y="475"/>
                  </a:lnTo>
                  <a:lnTo>
                    <a:pt x="595" y="463"/>
                  </a:lnTo>
                  <a:lnTo>
                    <a:pt x="602" y="450"/>
                  </a:lnTo>
                  <a:lnTo>
                    <a:pt x="609" y="436"/>
                  </a:lnTo>
                  <a:lnTo>
                    <a:pt x="613" y="421"/>
                  </a:lnTo>
                  <a:lnTo>
                    <a:pt x="618" y="408"/>
                  </a:lnTo>
                  <a:lnTo>
                    <a:pt x="622" y="393"/>
                  </a:lnTo>
                  <a:lnTo>
                    <a:pt x="626" y="378"/>
                  </a:lnTo>
                  <a:lnTo>
                    <a:pt x="628" y="363"/>
                  </a:lnTo>
                  <a:lnTo>
                    <a:pt x="631" y="347"/>
                  </a:lnTo>
                  <a:lnTo>
                    <a:pt x="631" y="332"/>
                  </a:lnTo>
                  <a:lnTo>
                    <a:pt x="632" y="316"/>
                  </a:lnTo>
                  <a:lnTo>
                    <a:pt x="631" y="301"/>
                  </a:lnTo>
                  <a:lnTo>
                    <a:pt x="629" y="283"/>
                  </a:lnTo>
                  <a:lnTo>
                    <a:pt x="628" y="269"/>
                  </a:lnTo>
                  <a:lnTo>
                    <a:pt x="626" y="253"/>
                  </a:lnTo>
                  <a:lnTo>
                    <a:pt x="622" y="237"/>
                  </a:lnTo>
                  <a:lnTo>
                    <a:pt x="617" y="222"/>
                  </a:lnTo>
                  <a:lnTo>
                    <a:pt x="612" y="208"/>
                  </a:lnTo>
                  <a:lnTo>
                    <a:pt x="606" y="193"/>
                  </a:lnTo>
                  <a:lnTo>
                    <a:pt x="600" y="180"/>
                  </a:lnTo>
                  <a:lnTo>
                    <a:pt x="594" y="166"/>
                  </a:lnTo>
                  <a:lnTo>
                    <a:pt x="585" y="153"/>
                  </a:lnTo>
                  <a:lnTo>
                    <a:pt x="578" y="139"/>
                  </a:lnTo>
                  <a:lnTo>
                    <a:pt x="568" y="127"/>
                  </a:lnTo>
                  <a:lnTo>
                    <a:pt x="560" y="115"/>
                  </a:lnTo>
                  <a:lnTo>
                    <a:pt x="550" y="104"/>
                  </a:lnTo>
                  <a:lnTo>
                    <a:pt x="539" y="93"/>
                  </a:lnTo>
                  <a:lnTo>
                    <a:pt x="528" y="82"/>
                  </a:lnTo>
                  <a:lnTo>
                    <a:pt x="517" y="72"/>
                  </a:lnTo>
                  <a:lnTo>
                    <a:pt x="505" y="64"/>
                  </a:lnTo>
                  <a:lnTo>
                    <a:pt x="492" y="54"/>
                  </a:lnTo>
                  <a:lnTo>
                    <a:pt x="479" y="47"/>
                  </a:lnTo>
                  <a:lnTo>
                    <a:pt x="466" y="38"/>
                  </a:lnTo>
                  <a:lnTo>
                    <a:pt x="452" y="32"/>
                  </a:lnTo>
                  <a:lnTo>
                    <a:pt x="439" y="26"/>
                  </a:lnTo>
                  <a:lnTo>
                    <a:pt x="424" y="20"/>
                  </a:lnTo>
                  <a:lnTo>
                    <a:pt x="409" y="15"/>
                  </a:lnTo>
                  <a:lnTo>
                    <a:pt x="395" y="10"/>
                  </a:lnTo>
                  <a:lnTo>
                    <a:pt x="379" y="6"/>
                  </a:lnTo>
                  <a:lnTo>
                    <a:pt x="364" y="4"/>
                  </a:lnTo>
                  <a:lnTo>
                    <a:pt x="348" y="3"/>
                  </a:lnTo>
                  <a:lnTo>
                    <a:pt x="331" y="1"/>
                  </a:lnTo>
                  <a:lnTo>
                    <a:pt x="31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5" name="Freeform 2128">
              <a:extLst>
                <a:ext uri="{FF2B5EF4-FFF2-40B4-BE49-F238E27FC236}">
                  <a16:creationId xmlns="" xmlns:a16="http://schemas.microsoft.com/office/drawing/2014/main" id="{3B6A4969-20C9-4AAA-9552-A27CA2C190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69575" y="1036638"/>
              <a:ext cx="66675" cy="9525"/>
            </a:xfrm>
            <a:custGeom>
              <a:avLst/>
              <a:gdLst>
                <a:gd name="T0" fmla="*/ 196 w 210"/>
                <a:gd name="T1" fmla="*/ 0 h 29"/>
                <a:gd name="T2" fmla="*/ 15 w 210"/>
                <a:gd name="T3" fmla="*/ 0 h 29"/>
                <a:gd name="T4" fmla="*/ 9 w 210"/>
                <a:gd name="T5" fmla="*/ 1 h 29"/>
                <a:gd name="T6" fmla="*/ 5 w 210"/>
                <a:gd name="T7" fmla="*/ 3 h 29"/>
                <a:gd name="T8" fmla="*/ 2 w 210"/>
                <a:gd name="T9" fmla="*/ 8 h 29"/>
                <a:gd name="T10" fmla="*/ 0 w 210"/>
                <a:gd name="T11" fmla="*/ 14 h 29"/>
                <a:gd name="T12" fmla="*/ 2 w 210"/>
                <a:gd name="T13" fmla="*/ 20 h 29"/>
                <a:gd name="T14" fmla="*/ 5 w 210"/>
                <a:gd name="T15" fmla="*/ 25 h 29"/>
                <a:gd name="T16" fmla="*/ 9 w 210"/>
                <a:gd name="T17" fmla="*/ 28 h 29"/>
                <a:gd name="T18" fmla="*/ 15 w 210"/>
                <a:gd name="T19" fmla="*/ 29 h 29"/>
                <a:gd name="T20" fmla="*/ 196 w 210"/>
                <a:gd name="T21" fmla="*/ 29 h 29"/>
                <a:gd name="T22" fmla="*/ 202 w 210"/>
                <a:gd name="T23" fmla="*/ 28 h 29"/>
                <a:gd name="T24" fmla="*/ 207 w 210"/>
                <a:gd name="T25" fmla="*/ 25 h 29"/>
                <a:gd name="T26" fmla="*/ 209 w 210"/>
                <a:gd name="T27" fmla="*/ 20 h 29"/>
                <a:gd name="T28" fmla="*/ 210 w 210"/>
                <a:gd name="T29" fmla="*/ 14 h 29"/>
                <a:gd name="T30" fmla="*/ 209 w 210"/>
                <a:gd name="T31" fmla="*/ 8 h 29"/>
                <a:gd name="T32" fmla="*/ 207 w 210"/>
                <a:gd name="T33" fmla="*/ 3 h 29"/>
                <a:gd name="T34" fmla="*/ 202 w 210"/>
                <a:gd name="T35" fmla="*/ 1 h 29"/>
                <a:gd name="T36" fmla="*/ 196 w 210"/>
                <a:gd name="T3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10" h="29">
                  <a:moveTo>
                    <a:pt x="196" y="0"/>
                  </a:moveTo>
                  <a:lnTo>
                    <a:pt x="15" y="0"/>
                  </a:lnTo>
                  <a:lnTo>
                    <a:pt x="9" y="1"/>
                  </a:lnTo>
                  <a:lnTo>
                    <a:pt x="5" y="3"/>
                  </a:lnTo>
                  <a:lnTo>
                    <a:pt x="2" y="8"/>
                  </a:lnTo>
                  <a:lnTo>
                    <a:pt x="0" y="14"/>
                  </a:lnTo>
                  <a:lnTo>
                    <a:pt x="2" y="20"/>
                  </a:lnTo>
                  <a:lnTo>
                    <a:pt x="5" y="25"/>
                  </a:lnTo>
                  <a:lnTo>
                    <a:pt x="9" y="28"/>
                  </a:lnTo>
                  <a:lnTo>
                    <a:pt x="15" y="29"/>
                  </a:lnTo>
                  <a:lnTo>
                    <a:pt x="196" y="29"/>
                  </a:lnTo>
                  <a:lnTo>
                    <a:pt x="202" y="28"/>
                  </a:lnTo>
                  <a:lnTo>
                    <a:pt x="207" y="25"/>
                  </a:lnTo>
                  <a:lnTo>
                    <a:pt x="209" y="20"/>
                  </a:lnTo>
                  <a:lnTo>
                    <a:pt x="210" y="14"/>
                  </a:lnTo>
                  <a:lnTo>
                    <a:pt x="209" y="8"/>
                  </a:lnTo>
                  <a:lnTo>
                    <a:pt x="207" y="3"/>
                  </a:lnTo>
                  <a:lnTo>
                    <a:pt x="202" y="1"/>
                  </a:lnTo>
                  <a:lnTo>
                    <a:pt x="19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" name="Freeform 2129">
              <a:extLst>
                <a:ext uri="{FF2B5EF4-FFF2-40B4-BE49-F238E27FC236}">
                  <a16:creationId xmlns="" xmlns:a16="http://schemas.microsoft.com/office/drawing/2014/main" id="{65D78491-980D-40C7-9F2A-AB244A7D8F68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69575" y="1055688"/>
              <a:ext cx="66675" cy="9525"/>
            </a:xfrm>
            <a:custGeom>
              <a:avLst/>
              <a:gdLst>
                <a:gd name="T0" fmla="*/ 196 w 210"/>
                <a:gd name="T1" fmla="*/ 0 h 31"/>
                <a:gd name="T2" fmla="*/ 15 w 210"/>
                <a:gd name="T3" fmla="*/ 0 h 31"/>
                <a:gd name="T4" fmla="*/ 9 w 210"/>
                <a:gd name="T5" fmla="*/ 2 h 31"/>
                <a:gd name="T6" fmla="*/ 5 w 210"/>
                <a:gd name="T7" fmla="*/ 5 h 31"/>
                <a:gd name="T8" fmla="*/ 2 w 210"/>
                <a:gd name="T9" fmla="*/ 10 h 31"/>
                <a:gd name="T10" fmla="*/ 0 w 210"/>
                <a:gd name="T11" fmla="*/ 15 h 31"/>
                <a:gd name="T12" fmla="*/ 2 w 210"/>
                <a:gd name="T13" fmla="*/ 21 h 31"/>
                <a:gd name="T14" fmla="*/ 5 w 210"/>
                <a:gd name="T15" fmla="*/ 26 h 31"/>
                <a:gd name="T16" fmla="*/ 9 w 210"/>
                <a:gd name="T17" fmla="*/ 30 h 31"/>
                <a:gd name="T18" fmla="*/ 15 w 210"/>
                <a:gd name="T19" fmla="*/ 31 h 31"/>
                <a:gd name="T20" fmla="*/ 196 w 210"/>
                <a:gd name="T21" fmla="*/ 31 h 31"/>
                <a:gd name="T22" fmla="*/ 202 w 210"/>
                <a:gd name="T23" fmla="*/ 30 h 31"/>
                <a:gd name="T24" fmla="*/ 207 w 210"/>
                <a:gd name="T25" fmla="*/ 26 h 31"/>
                <a:gd name="T26" fmla="*/ 209 w 210"/>
                <a:gd name="T27" fmla="*/ 21 h 31"/>
                <a:gd name="T28" fmla="*/ 210 w 210"/>
                <a:gd name="T29" fmla="*/ 15 h 31"/>
                <a:gd name="T30" fmla="*/ 209 w 210"/>
                <a:gd name="T31" fmla="*/ 10 h 31"/>
                <a:gd name="T32" fmla="*/ 207 w 210"/>
                <a:gd name="T33" fmla="*/ 5 h 31"/>
                <a:gd name="T34" fmla="*/ 202 w 210"/>
                <a:gd name="T35" fmla="*/ 2 h 31"/>
                <a:gd name="T36" fmla="*/ 196 w 210"/>
                <a:gd name="T37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10" h="31">
                  <a:moveTo>
                    <a:pt x="196" y="0"/>
                  </a:moveTo>
                  <a:lnTo>
                    <a:pt x="15" y="0"/>
                  </a:lnTo>
                  <a:lnTo>
                    <a:pt x="9" y="2"/>
                  </a:lnTo>
                  <a:lnTo>
                    <a:pt x="5" y="5"/>
                  </a:lnTo>
                  <a:lnTo>
                    <a:pt x="2" y="10"/>
                  </a:lnTo>
                  <a:lnTo>
                    <a:pt x="0" y="15"/>
                  </a:lnTo>
                  <a:lnTo>
                    <a:pt x="2" y="21"/>
                  </a:lnTo>
                  <a:lnTo>
                    <a:pt x="5" y="26"/>
                  </a:lnTo>
                  <a:lnTo>
                    <a:pt x="9" y="30"/>
                  </a:lnTo>
                  <a:lnTo>
                    <a:pt x="15" y="31"/>
                  </a:lnTo>
                  <a:lnTo>
                    <a:pt x="196" y="31"/>
                  </a:lnTo>
                  <a:lnTo>
                    <a:pt x="202" y="30"/>
                  </a:lnTo>
                  <a:lnTo>
                    <a:pt x="207" y="26"/>
                  </a:lnTo>
                  <a:lnTo>
                    <a:pt x="209" y="21"/>
                  </a:lnTo>
                  <a:lnTo>
                    <a:pt x="210" y="15"/>
                  </a:lnTo>
                  <a:lnTo>
                    <a:pt x="209" y="10"/>
                  </a:lnTo>
                  <a:lnTo>
                    <a:pt x="207" y="5"/>
                  </a:lnTo>
                  <a:lnTo>
                    <a:pt x="202" y="2"/>
                  </a:lnTo>
                  <a:lnTo>
                    <a:pt x="19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7" name="Freeform 2130">
              <a:extLst>
                <a:ext uri="{FF2B5EF4-FFF2-40B4-BE49-F238E27FC236}">
                  <a16:creationId xmlns="" xmlns:a16="http://schemas.microsoft.com/office/drawing/2014/main" id="{8B73A465-5BFE-4ED8-8E3D-999006D39895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69575" y="1074738"/>
              <a:ext cx="66675" cy="28575"/>
            </a:xfrm>
            <a:custGeom>
              <a:avLst/>
              <a:gdLst>
                <a:gd name="T0" fmla="*/ 196 w 210"/>
                <a:gd name="T1" fmla="*/ 0 h 91"/>
                <a:gd name="T2" fmla="*/ 15 w 210"/>
                <a:gd name="T3" fmla="*/ 0 h 91"/>
                <a:gd name="T4" fmla="*/ 9 w 210"/>
                <a:gd name="T5" fmla="*/ 1 h 91"/>
                <a:gd name="T6" fmla="*/ 5 w 210"/>
                <a:gd name="T7" fmla="*/ 5 h 91"/>
                <a:gd name="T8" fmla="*/ 2 w 210"/>
                <a:gd name="T9" fmla="*/ 10 h 91"/>
                <a:gd name="T10" fmla="*/ 0 w 210"/>
                <a:gd name="T11" fmla="*/ 16 h 91"/>
                <a:gd name="T12" fmla="*/ 2 w 210"/>
                <a:gd name="T13" fmla="*/ 21 h 91"/>
                <a:gd name="T14" fmla="*/ 5 w 210"/>
                <a:gd name="T15" fmla="*/ 26 h 91"/>
                <a:gd name="T16" fmla="*/ 9 w 210"/>
                <a:gd name="T17" fmla="*/ 30 h 91"/>
                <a:gd name="T18" fmla="*/ 15 w 210"/>
                <a:gd name="T19" fmla="*/ 31 h 91"/>
                <a:gd name="T20" fmla="*/ 91 w 210"/>
                <a:gd name="T21" fmla="*/ 31 h 91"/>
                <a:gd name="T22" fmla="*/ 91 w 210"/>
                <a:gd name="T23" fmla="*/ 76 h 91"/>
                <a:gd name="T24" fmla="*/ 92 w 210"/>
                <a:gd name="T25" fmla="*/ 82 h 91"/>
                <a:gd name="T26" fmla="*/ 94 w 210"/>
                <a:gd name="T27" fmla="*/ 87 h 91"/>
                <a:gd name="T28" fmla="*/ 99 w 210"/>
                <a:gd name="T29" fmla="*/ 89 h 91"/>
                <a:gd name="T30" fmla="*/ 105 w 210"/>
                <a:gd name="T31" fmla="*/ 91 h 91"/>
                <a:gd name="T32" fmla="*/ 111 w 210"/>
                <a:gd name="T33" fmla="*/ 89 h 91"/>
                <a:gd name="T34" fmla="*/ 116 w 210"/>
                <a:gd name="T35" fmla="*/ 87 h 91"/>
                <a:gd name="T36" fmla="*/ 120 w 210"/>
                <a:gd name="T37" fmla="*/ 82 h 91"/>
                <a:gd name="T38" fmla="*/ 120 w 210"/>
                <a:gd name="T39" fmla="*/ 76 h 91"/>
                <a:gd name="T40" fmla="*/ 120 w 210"/>
                <a:gd name="T41" fmla="*/ 31 h 91"/>
                <a:gd name="T42" fmla="*/ 196 w 210"/>
                <a:gd name="T43" fmla="*/ 31 h 91"/>
                <a:gd name="T44" fmla="*/ 202 w 210"/>
                <a:gd name="T45" fmla="*/ 30 h 91"/>
                <a:gd name="T46" fmla="*/ 207 w 210"/>
                <a:gd name="T47" fmla="*/ 26 h 91"/>
                <a:gd name="T48" fmla="*/ 209 w 210"/>
                <a:gd name="T49" fmla="*/ 21 h 91"/>
                <a:gd name="T50" fmla="*/ 210 w 210"/>
                <a:gd name="T51" fmla="*/ 16 h 91"/>
                <a:gd name="T52" fmla="*/ 209 w 210"/>
                <a:gd name="T53" fmla="*/ 10 h 91"/>
                <a:gd name="T54" fmla="*/ 207 w 210"/>
                <a:gd name="T55" fmla="*/ 5 h 91"/>
                <a:gd name="T56" fmla="*/ 202 w 210"/>
                <a:gd name="T57" fmla="*/ 1 h 91"/>
                <a:gd name="T58" fmla="*/ 196 w 210"/>
                <a:gd name="T59" fmla="*/ 0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10" h="91">
                  <a:moveTo>
                    <a:pt x="196" y="0"/>
                  </a:moveTo>
                  <a:lnTo>
                    <a:pt x="15" y="0"/>
                  </a:lnTo>
                  <a:lnTo>
                    <a:pt x="9" y="1"/>
                  </a:lnTo>
                  <a:lnTo>
                    <a:pt x="5" y="5"/>
                  </a:lnTo>
                  <a:lnTo>
                    <a:pt x="2" y="10"/>
                  </a:lnTo>
                  <a:lnTo>
                    <a:pt x="0" y="16"/>
                  </a:lnTo>
                  <a:lnTo>
                    <a:pt x="2" y="21"/>
                  </a:lnTo>
                  <a:lnTo>
                    <a:pt x="5" y="26"/>
                  </a:lnTo>
                  <a:lnTo>
                    <a:pt x="9" y="30"/>
                  </a:lnTo>
                  <a:lnTo>
                    <a:pt x="15" y="31"/>
                  </a:lnTo>
                  <a:lnTo>
                    <a:pt x="91" y="31"/>
                  </a:lnTo>
                  <a:lnTo>
                    <a:pt x="91" y="76"/>
                  </a:lnTo>
                  <a:lnTo>
                    <a:pt x="92" y="82"/>
                  </a:lnTo>
                  <a:lnTo>
                    <a:pt x="94" y="87"/>
                  </a:lnTo>
                  <a:lnTo>
                    <a:pt x="99" y="89"/>
                  </a:lnTo>
                  <a:lnTo>
                    <a:pt x="105" y="91"/>
                  </a:lnTo>
                  <a:lnTo>
                    <a:pt x="111" y="89"/>
                  </a:lnTo>
                  <a:lnTo>
                    <a:pt x="116" y="87"/>
                  </a:lnTo>
                  <a:lnTo>
                    <a:pt x="120" y="82"/>
                  </a:lnTo>
                  <a:lnTo>
                    <a:pt x="120" y="76"/>
                  </a:lnTo>
                  <a:lnTo>
                    <a:pt x="120" y="31"/>
                  </a:lnTo>
                  <a:lnTo>
                    <a:pt x="196" y="31"/>
                  </a:lnTo>
                  <a:lnTo>
                    <a:pt x="202" y="30"/>
                  </a:lnTo>
                  <a:lnTo>
                    <a:pt x="207" y="26"/>
                  </a:lnTo>
                  <a:lnTo>
                    <a:pt x="209" y="21"/>
                  </a:lnTo>
                  <a:lnTo>
                    <a:pt x="210" y="16"/>
                  </a:lnTo>
                  <a:lnTo>
                    <a:pt x="209" y="10"/>
                  </a:lnTo>
                  <a:lnTo>
                    <a:pt x="207" y="5"/>
                  </a:lnTo>
                  <a:lnTo>
                    <a:pt x="202" y="1"/>
                  </a:lnTo>
                  <a:lnTo>
                    <a:pt x="19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67" name="TextBox 66">
            <a:extLst>
              <a:ext uri="{FF2B5EF4-FFF2-40B4-BE49-F238E27FC236}">
                <a16:creationId xmlns="" xmlns:a16="http://schemas.microsoft.com/office/drawing/2014/main" id="{9818C7FB-E02F-4CDE-A95B-B116D22BC2B7}"/>
              </a:ext>
            </a:extLst>
          </p:cNvPr>
          <p:cNvSpPr txBox="1"/>
          <p:nvPr/>
        </p:nvSpPr>
        <p:spPr>
          <a:xfrm>
            <a:off x="4016264" y="1554281"/>
            <a:ext cx="7559931" cy="861774"/>
          </a:xfrm>
          <a:prstGeom prst="rect">
            <a:avLst/>
          </a:prstGeom>
          <a:solidFill>
            <a:srgbClr val="DD7284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500" dirty="0" err="1" smtClean="0"/>
              <a:t>Menurut</a:t>
            </a:r>
            <a:r>
              <a:rPr lang="en-US" sz="2500" dirty="0" smtClean="0"/>
              <a:t> </a:t>
            </a:r>
            <a:r>
              <a:rPr lang="en-US" sz="2500" dirty="0" err="1" smtClean="0"/>
              <a:t>Kelman</a:t>
            </a:r>
            <a:r>
              <a:rPr lang="en-US" sz="2500" dirty="0" smtClean="0"/>
              <a:t> </a:t>
            </a:r>
            <a:r>
              <a:rPr lang="en-US" sz="2500" dirty="0"/>
              <a:t>(1958</a:t>
            </a:r>
            <a:r>
              <a:rPr lang="en-US" sz="2500" dirty="0" smtClean="0"/>
              <a:t>), 3 </a:t>
            </a:r>
            <a:r>
              <a:rPr lang="en-US" sz="2500" dirty="0" err="1" smtClean="0"/>
              <a:t>hasil</a:t>
            </a:r>
            <a:r>
              <a:rPr lang="en-US" sz="2500" dirty="0" smtClean="0"/>
              <a:t> </a:t>
            </a:r>
            <a:r>
              <a:rPr lang="en-US" sz="2500" dirty="0" err="1" smtClean="0"/>
              <a:t>dari</a:t>
            </a:r>
            <a:r>
              <a:rPr lang="en-US" sz="2500" dirty="0" smtClean="0"/>
              <a:t> proses </a:t>
            </a:r>
            <a:r>
              <a:rPr lang="en-US" sz="2500" dirty="0" err="1" smtClean="0"/>
              <a:t>mempengaruhi</a:t>
            </a:r>
            <a:r>
              <a:rPr lang="en-US" sz="2500" dirty="0" smtClean="0"/>
              <a:t> </a:t>
            </a:r>
            <a:r>
              <a:rPr lang="en-US" sz="2500" dirty="0" err="1" smtClean="0"/>
              <a:t>adalah</a:t>
            </a:r>
            <a:r>
              <a:rPr lang="en-US" sz="2500" dirty="0" smtClean="0"/>
              <a:t> :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18944186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1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8865" y="304769"/>
            <a:ext cx="7278858" cy="844697"/>
          </a:xfrm>
          <a:noFill/>
        </p:spPr>
        <p:txBody>
          <a:bodyPr/>
          <a:lstStyle/>
          <a:p>
            <a:pPr algn="ctr"/>
            <a:r>
              <a:rPr lang="en-US" b="1" u="sng" dirty="0" err="1" smtClean="0"/>
              <a:t>Tipe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kekuasaan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dan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sumber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06" y="1526199"/>
            <a:ext cx="11410681" cy="1019021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French &amp; Raven (1959)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taksonomi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mengklasifikasikan</a:t>
            </a:r>
            <a:r>
              <a:rPr lang="en-US" dirty="0" smtClean="0"/>
              <a:t> </a:t>
            </a:r>
            <a:r>
              <a:rPr lang="en-US" dirty="0" err="1" smtClean="0"/>
              <a:t>tipe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sumbernya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2664295"/>
              </p:ext>
            </p:extLst>
          </p:nvPr>
        </p:nvGraphicFramePr>
        <p:xfrm>
          <a:off x="360607" y="2921954"/>
          <a:ext cx="11410681" cy="3032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13830"/>
                <a:gridCol w="8296851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err="1" smtClean="0"/>
                        <a:t>Taksonomi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kekuasaan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dari</a:t>
                      </a:r>
                      <a:r>
                        <a:rPr lang="en-US" baseline="0" dirty="0" smtClean="0"/>
                        <a:t> French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Raven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Reward power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dirty="0" smtClean="0"/>
                        <a:t>Target </a:t>
                      </a:r>
                      <a:r>
                        <a:rPr lang="en-US" dirty="0" err="1" smtClean="0"/>
                        <a:t>mematuhi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aturan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untuk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mendapatkan</a:t>
                      </a:r>
                      <a:r>
                        <a:rPr lang="en-US" dirty="0" smtClean="0"/>
                        <a:t> </a:t>
                      </a:r>
                      <a:r>
                        <a:rPr lang="en-US" i="1" dirty="0" smtClean="0"/>
                        <a:t>reward </a:t>
                      </a:r>
                      <a:r>
                        <a:rPr lang="en-US" dirty="0" smtClean="0"/>
                        <a:t>yang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dikendalikan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agen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Coercive power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dirty="0" smtClean="0"/>
                        <a:t>Target </a:t>
                      </a:r>
                      <a:r>
                        <a:rPr lang="en-US" dirty="0" err="1" smtClean="0"/>
                        <a:t>mematuhi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aturan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untuk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menghindari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hukuman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dikendalikan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agen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Legitimate power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dirty="0" smtClean="0"/>
                        <a:t>Target </a:t>
                      </a:r>
                      <a:r>
                        <a:rPr lang="en-US" dirty="0" err="1" smtClean="0"/>
                        <a:t>mematuhi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aturan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karena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percaya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agen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memiliki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hak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untuk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membuat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permintaan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target </a:t>
                      </a:r>
                      <a:r>
                        <a:rPr lang="en-US" baseline="0" dirty="0" err="1" smtClean="0"/>
                        <a:t>wajib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untuk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memenuhinya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Expert power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dirty="0" smtClean="0"/>
                        <a:t>Target </a:t>
                      </a:r>
                      <a:r>
                        <a:rPr lang="en-US" dirty="0" err="1" smtClean="0"/>
                        <a:t>memenuhi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aturan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karena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percaya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bahwa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agen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memiliki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pengetahuan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khusus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untuk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menjalankan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sesuatu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Referent power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dirty="0" smtClean="0"/>
                        <a:t>Target </a:t>
                      </a:r>
                      <a:r>
                        <a:rPr lang="en-US" dirty="0" err="1" smtClean="0"/>
                        <a:t>memenuhi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aturan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karena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mengagumi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atau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mengidentifikasi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agen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menginginkan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penerimaan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dari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agen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15621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1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500" b="1" dirty="0" smtClean="0"/>
              <a:t>Bass, 1960 </a:t>
            </a:r>
            <a:r>
              <a:rPr lang="en-US" sz="2500" b="1" dirty="0" err="1" smtClean="0"/>
              <a:t>dan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Etzioni</a:t>
            </a:r>
            <a:r>
              <a:rPr lang="en-US" sz="2500" b="1" dirty="0" smtClean="0"/>
              <a:t>, 1961 </a:t>
            </a:r>
            <a:r>
              <a:rPr lang="en-US" sz="2500" b="1" dirty="0" err="1" smtClean="0"/>
              <a:t>membagi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sumber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kekuasaan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menjadi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dikotomi</a:t>
            </a:r>
            <a:r>
              <a:rPr lang="en-US" sz="2500" b="1" dirty="0" smtClean="0"/>
              <a:t>, </a:t>
            </a:r>
            <a:r>
              <a:rPr lang="en-US" sz="2500" b="1" dirty="0" err="1" smtClean="0"/>
              <a:t>antara</a:t>
            </a:r>
            <a:r>
              <a:rPr lang="en-US" sz="2500" b="1" dirty="0" smtClean="0"/>
              <a:t> “</a:t>
            </a:r>
            <a:r>
              <a:rPr lang="en-US" sz="2500" b="1" dirty="0" smtClean="0">
                <a:solidFill>
                  <a:srgbClr val="FF0000"/>
                </a:solidFill>
              </a:rPr>
              <a:t>position power</a:t>
            </a:r>
            <a:r>
              <a:rPr lang="en-US" sz="2500" b="1" dirty="0" smtClean="0"/>
              <a:t>” </a:t>
            </a:r>
            <a:r>
              <a:rPr lang="en-US" sz="2500" b="1" dirty="0" err="1" smtClean="0"/>
              <a:t>dan</a:t>
            </a:r>
            <a:r>
              <a:rPr lang="en-US" sz="2500" b="1" dirty="0" smtClean="0"/>
              <a:t> “</a:t>
            </a:r>
            <a:r>
              <a:rPr lang="en-US" sz="2500" b="1" dirty="0" smtClean="0">
                <a:solidFill>
                  <a:srgbClr val="FF0000"/>
                </a:solidFill>
              </a:rPr>
              <a:t>personal power</a:t>
            </a:r>
            <a:r>
              <a:rPr lang="en-US" sz="2500" b="1" dirty="0" smtClean="0"/>
              <a:t>”</a:t>
            </a:r>
            <a:endParaRPr lang="en-US" sz="25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2649432"/>
              </p:ext>
            </p:extLst>
          </p:nvPr>
        </p:nvGraphicFramePr>
        <p:xfrm>
          <a:off x="838200" y="1825625"/>
          <a:ext cx="10515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/>
                <a:gridCol w="5257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POSITION POWER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PERSONAL</a:t>
                      </a:r>
                      <a:r>
                        <a:rPr lang="en-US" baseline="0" dirty="0" smtClean="0"/>
                        <a:t> POWER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Legitimate Power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err="1" smtClean="0"/>
                        <a:t>Referant</a:t>
                      </a:r>
                      <a:r>
                        <a:rPr lang="en-US" i="1" baseline="0" dirty="0" smtClean="0"/>
                        <a:t> Power</a:t>
                      </a:r>
                      <a:endParaRPr lang="en-US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Reward Power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Expert power</a:t>
                      </a:r>
                      <a:endParaRPr lang="en-US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Coercive</a:t>
                      </a:r>
                      <a:r>
                        <a:rPr lang="en-US" i="1" baseline="0" dirty="0" smtClean="0"/>
                        <a:t> Power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Information Power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Ecological Power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i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itle 4"/>
          <p:cNvSpPr txBox="1">
            <a:spLocks/>
          </p:cNvSpPr>
          <p:nvPr/>
        </p:nvSpPr>
        <p:spPr>
          <a:xfrm>
            <a:off x="838200" y="472891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/>
              <a:t>Position power </a:t>
            </a:r>
            <a:r>
              <a:rPr lang="en-US" sz="2800" dirty="0" smtClean="0">
                <a:sym typeface="Wingdings" panose="05000000000000000000" pitchFamily="2" charset="2"/>
              </a:rPr>
              <a:t> </a:t>
            </a:r>
            <a:r>
              <a:rPr lang="en-US" sz="2800" dirty="0" err="1" smtClean="0"/>
              <a:t>bersumber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otoritas</a:t>
            </a:r>
            <a:r>
              <a:rPr lang="en-US" sz="2800" dirty="0" smtClean="0"/>
              <a:t> </a:t>
            </a:r>
            <a:r>
              <a:rPr lang="en-US" sz="2800" dirty="0" err="1" smtClean="0"/>
              <a:t>legitimasi</a:t>
            </a:r>
            <a:r>
              <a:rPr lang="en-US" sz="2800" dirty="0" smtClean="0"/>
              <a:t>/</a:t>
            </a:r>
            <a:r>
              <a:rPr lang="en-US" sz="2800" dirty="0" err="1" smtClean="0"/>
              <a:t>hak</a:t>
            </a:r>
            <a:r>
              <a:rPr lang="en-US" sz="2800" dirty="0" smtClean="0"/>
              <a:t>, </a:t>
            </a:r>
            <a:r>
              <a:rPr lang="en-US" sz="2800" dirty="0" err="1" smtClean="0"/>
              <a:t>kontrol</a:t>
            </a:r>
            <a:r>
              <a:rPr lang="en-US" sz="2800" dirty="0" smtClean="0"/>
              <a:t> </a:t>
            </a:r>
            <a:r>
              <a:rPr lang="en-US" sz="2800" dirty="0" err="1" smtClean="0"/>
              <a:t>terhadap</a:t>
            </a:r>
            <a:r>
              <a:rPr lang="en-US" sz="2800" dirty="0"/>
              <a:t> </a:t>
            </a:r>
            <a:r>
              <a:rPr lang="en-US" sz="2800" dirty="0" err="1" smtClean="0"/>
              <a:t>sumber</a:t>
            </a:r>
            <a:r>
              <a:rPr lang="en-US" sz="2800" dirty="0" smtClean="0"/>
              <a:t> </a:t>
            </a:r>
            <a:r>
              <a:rPr lang="en-US" sz="2800" dirty="0" err="1" smtClean="0"/>
              <a:t>daya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i="1" dirty="0" smtClean="0"/>
              <a:t>rewards</a:t>
            </a:r>
            <a:r>
              <a:rPr lang="en-US" sz="2800" dirty="0" smtClean="0"/>
              <a:t>, </a:t>
            </a:r>
            <a:r>
              <a:rPr lang="en-US" sz="2800" dirty="0" err="1" smtClean="0"/>
              <a:t>kontrol</a:t>
            </a:r>
            <a:r>
              <a:rPr lang="en-US" sz="2800" dirty="0" smtClean="0"/>
              <a:t> </a:t>
            </a:r>
            <a:r>
              <a:rPr lang="en-US" sz="2800" dirty="0" err="1" smtClean="0"/>
              <a:t>terhadap</a:t>
            </a:r>
            <a:r>
              <a:rPr lang="en-US" sz="2800" dirty="0" smtClean="0"/>
              <a:t> </a:t>
            </a:r>
            <a:r>
              <a:rPr lang="en-US" sz="2800" dirty="0" err="1" smtClean="0"/>
              <a:t>hukuman</a:t>
            </a:r>
            <a:r>
              <a:rPr lang="en-US" sz="2800" dirty="0" smtClean="0"/>
              <a:t>, </a:t>
            </a:r>
            <a:r>
              <a:rPr lang="en-US" sz="2800" dirty="0" err="1" smtClean="0"/>
              <a:t>kontrol</a:t>
            </a:r>
            <a:r>
              <a:rPr lang="en-US" sz="2800" dirty="0" smtClean="0"/>
              <a:t> </a:t>
            </a:r>
            <a:r>
              <a:rPr lang="en-US" sz="2800" dirty="0" err="1" smtClean="0"/>
              <a:t>terhadap</a:t>
            </a:r>
            <a:r>
              <a:rPr lang="en-US" sz="2800" dirty="0" smtClean="0"/>
              <a:t> </a:t>
            </a:r>
            <a:r>
              <a:rPr lang="en-US" sz="2800" dirty="0" err="1" smtClean="0"/>
              <a:t>informasi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kontrol</a:t>
            </a:r>
            <a:r>
              <a:rPr lang="en-US" sz="2800" dirty="0" smtClean="0"/>
              <a:t> </a:t>
            </a:r>
            <a:r>
              <a:rPr lang="en-US" sz="2800" dirty="0" err="1" smtClean="0"/>
              <a:t>terhadap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fisik</a:t>
            </a:r>
            <a:r>
              <a:rPr lang="en-US" sz="2800" dirty="0" smtClean="0"/>
              <a:t> </a:t>
            </a:r>
            <a:r>
              <a:rPr lang="en-US" sz="2800" dirty="0" err="1" smtClean="0"/>
              <a:t>kerja</a:t>
            </a:r>
            <a:r>
              <a:rPr lang="en-US" sz="2800" dirty="0" smtClean="0"/>
              <a:t>. 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b="1" dirty="0" smtClean="0"/>
              <a:t>Personal power </a:t>
            </a:r>
            <a:r>
              <a:rPr lang="en-US" sz="2800" dirty="0" smtClean="0">
                <a:sym typeface="Wingdings" panose="05000000000000000000" pitchFamily="2" charset="2"/>
              </a:rPr>
              <a:t></a:t>
            </a:r>
            <a:r>
              <a:rPr lang="en-US" sz="2800" dirty="0" smtClean="0"/>
              <a:t> </a:t>
            </a:r>
            <a:r>
              <a:rPr lang="en-US" sz="2800" dirty="0" err="1" smtClean="0"/>
              <a:t>berasal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kemampuan</a:t>
            </a:r>
            <a:r>
              <a:rPr lang="en-US" sz="2800" dirty="0" smtClean="0"/>
              <a:t> </a:t>
            </a:r>
            <a:r>
              <a:rPr lang="en-US" sz="2800" dirty="0" err="1" smtClean="0"/>
              <a:t>menyelesaikan</a:t>
            </a:r>
            <a:r>
              <a:rPr lang="en-US" sz="2800" dirty="0" smtClean="0"/>
              <a:t> </a:t>
            </a:r>
            <a:r>
              <a:rPr lang="en-US" sz="2800" dirty="0" err="1" smtClean="0"/>
              <a:t>tugas</a:t>
            </a:r>
            <a:r>
              <a:rPr lang="en-US" sz="2800" dirty="0" smtClean="0"/>
              <a:t>,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pengaruh</a:t>
            </a:r>
            <a:r>
              <a:rPr lang="en-US" sz="2800" dirty="0" smtClean="0"/>
              <a:t> </a:t>
            </a:r>
            <a:r>
              <a:rPr lang="en-US" sz="2800" dirty="0" err="1" smtClean="0"/>
              <a:t>potensial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didasarkan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persahabatan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loyalitas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669691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1000"/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3219" y="1532743"/>
            <a:ext cx="6949440" cy="886899"/>
          </a:xfrm>
          <a:solidFill>
            <a:schemeClr val="tx1"/>
          </a:solidFill>
        </p:spPr>
        <p:txBody>
          <a:bodyPr>
            <a:normAutofit/>
          </a:bodyPr>
          <a:lstStyle/>
          <a:p>
            <a:r>
              <a:rPr lang="en-US" sz="3500" dirty="0" err="1" smtClean="0">
                <a:solidFill>
                  <a:schemeClr val="bg1"/>
                </a:solidFill>
              </a:rPr>
              <a:t>Kekuasaan</a:t>
            </a:r>
            <a:r>
              <a:rPr lang="en-US" sz="3500" dirty="0" smtClean="0">
                <a:solidFill>
                  <a:schemeClr val="bg1"/>
                </a:solidFill>
              </a:rPr>
              <a:t> </a:t>
            </a:r>
            <a:r>
              <a:rPr lang="en-US" sz="3500" dirty="0" err="1" smtClean="0">
                <a:solidFill>
                  <a:schemeClr val="bg1"/>
                </a:solidFill>
              </a:rPr>
              <a:t>sah</a:t>
            </a:r>
            <a:r>
              <a:rPr lang="en-US" sz="3500" dirty="0" smtClean="0">
                <a:solidFill>
                  <a:schemeClr val="bg1"/>
                </a:solidFill>
              </a:rPr>
              <a:t> (Legitimate power)</a:t>
            </a:r>
            <a:endParaRPr lang="en-US" sz="35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677" y="2951040"/>
            <a:ext cx="7399606" cy="3520098"/>
          </a:xfrm>
          <a:solidFill>
            <a:schemeClr val="tx1"/>
          </a:solidFill>
        </p:spPr>
        <p:txBody>
          <a:bodyPr>
            <a:noAutofit/>
          </a:bodyPr>
          <a:lstStyle/>
          <a:p>
            <a:r>
              <a:rPr lang="en-US" sz="1800" dirty="0" err="1" smtClean="0">
                <a:solidFill>
                  <a:schemeClr val="bg1"/>
                </a:solidFill>
              </a:rPr>
              <a:t>Kekuasaan</a:t>
            </a:r>
            <a:r>
              <a:rPr lang="en-US" sz="1800" dirty="0" smtClean="0">
                <a:solidFill>
                  <a:schemeClr val="bg1"/>
                </a:solidFill>
              </a:rPr>
              <a:t> yang </a:t>
            </a:r>
            <a:r>
              <a:rPr lang="en-US" sz="1800" dirty="0" err="1" smtClean="0">
                <a:solidFill>
                  <a:schemeClr val="bg1"/>
                </a:solidFill>
              </a:rPr>
              <a:t>berasal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dari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otoritas</a:t>
            </a:r>
            <a:r>
              <a:rPr lang="en-US" sz="1800" dirty="0" smtClean="0">
                <a:solidFill>
                  <a:schemeClr val="bg1"/>
                </a:solidFill>
              </a:rPr>
              <a:t> formal </a:t>
            </a:r>
            <a:r>
              <a:rPr lang="en-US" sz="1800" dirty="0" err="1" smtClean="0">
                <a:solidFill>
                  <a:schemeClr val="bg1"/>
                </a:solidFill>
              </a:rPr>
              <a:t>disebut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kekuasaan</a:t>
            </a:r>
            <a:r>
              <a:rPr lang="en-US" sz="1800" dirty="0" smtClean="0">
                <a:solidFill>
                  <a:schemeClr val="bg1"/>
                </a:solidFill>
              </a:rPr>
              <a:t> yang </a:t>
            </a:r>
            <a:r>
              <a:rPr lang="en-US" sz="1800" dirty="0" err="1" smtClean="0">
                <a:solidFill>
                  <a:schemeClr val="bg1"/>
                </a:solidFill>
              </a:rPr>
              <a:t>sah</a:t>
            </a:r>
            <a:r>
              <a:rPr lang="en-US" sz="1800" dirty="0" smtClean="0">
                <a:solidFill>
                  <a:schemeClr val="bg1"/>
                </a:solidFill>
              </a:rPr>
              <a:t> (legitimate power) (French &amp; Raven, 1959)</a:t>
            </a:r>
          </a:p>
          <a:p>
            <a:r>
              <a:rPr lang="en-US" sz="1800" dirty="0" err="1">
                <a:solidFill>
                  <a:schemeClr val="bg1"/>
                </a:solidFill>
              </a:rPr>
              <a:t>B</a:t>
            </a:r>
            <a:r>
              <a:rPr lang="en-US" sz="1800" dirty="0" err="1" smtClean="0">
                <a:solidFill>
                  <a:schemeClr val="bg1"/>
                </a:solidFill>
              </a:rPr>
              <a:t>iasanya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dilakukan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oleh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anggota</a:t>
            </a:r>
            <a:r>
              <a:rPr lang="en-US" sz="1800" dirty="0" smtClean="0">
                <a:solidFill>
                  <a:schemeClr val="bg1"/>
                </a:solidFill>
              </a:rPr>
              <a:t> yang </a:t>
            </a:r>
            <a:r>
              <a:rPr lang="en-US" sz="1800" dirty="0" err="1" smtClean="0">
                <a:solidFill>
                  <a:schemeClr val="bg1"/>
                </a:solidFill>
              </a:rPr>
              <a:t>menginternalisasi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nilai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untuk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mematuhi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figur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otoritas</a:t>
            </a:r>
            <a:r>
              <a:rPr lang="en-US" sz="1800" dirty="0" smtClean="0">
                <a:solidFill>
                  <a:schemeClr val="bg1"/>
                </a:solidFill>
              </a:rPr>
              <a:t>, </a:t>
            </a:r>
            <a:r>
              <a:rPr lang="en-US" sz="1800" dirty="0" err="1" smtClean="0">
                <a:solidFill>
                  <a:schemeClr val="bg1"/>
                </a:solidFill>
              </a:rPr>
              <a:t>menunjukkan</a:t>
            </a:r>
            <a:r>
              <a:rPr lang="en-US" sz="1800" dirty="0" smtClean="0">
                <a:solidFill>
                  <a:schemeClr val="bg1"/>
                </a:solidFill>
              </a:rPr>
              <a:t> rasa </a:t>
            </a:r>
            <a:r>
              <a:rPr lang="en-US" sz="1800" dirty="0" err="1" smtClean="0">
                <a:solidFill>
                  <a:schemeClr val="bg1"/>
                </a:solidFill>
              </a:rPr>
              <a:t>hormat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terhadap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hukum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dan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mengikuti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tradisi</a:t>
            </a:r>
            <a:r>
              <a:rPr lang="en-US" sz="1800" dirty="0" smtClean="0">
                <a:solidFill>
                  <a:schemeClr val="bg1"/>
                </a:solidFill>
              </a:rPr>
              <a:t>.</a:t>
            </a:r>
          </a:p>
          <a:p>
            <a:r>
              <a:rPr lang="en-US" sz="1800" dirty="0" err="1" smtClean="0">
                <a:solidFill>
                  <a:schemeClr val="bg1"/>
                </a:solidFill>
              </a:rPr>
              <a:t>Jumlah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kekuasaan</a:t>
            </a:r>
            <a:r>
              <a:rPr lang="en-US" sz="1800" dirty="0" smtClean="0">
                <a:solidFill>
                  <a:schemeClr val="bg1"/>
                </a:solidFill>
              </a:rPr>
              <a:t> yang </a:t>
            </a:r>
            <a:r>
              <a:rPr lang="en-US" sz="1800" dirty="0" err="1" smtClean="0">
                <a:solidFill>
                  <a:schemeClr val="bg1"/>
                </a:solidFill>
              </a:rPr>
              <a:t>sah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dihubungan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dengan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ruang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lingkup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otoritas</a:t>
            </a:r>
            <a:r>
              <a:rPr lang="en-US" sz="1800" dirty="0" smtClean="0">
                <a:solidFill>
                  <a:schemeClr val="bg1"/>
                </a:solidFill>
              </a:rPr>
              <a:t>. </a:t>
            </a:r>
          </a:p>
          <a:p>
            <a:r>
              <a:rPr lang="en-US" sz="1800" dirty="0" err="1" smtClean="0">
                <a:solidFill>
                  <a:schemeClr val="bg1"/>
                </a:solidFill>
              </a:rPr>
              <a:t>Meminta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dengan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sopan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akan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lebih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efektif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daripada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menyuruh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secara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arogan</a:t>
            </a:r>
            <a:r>
              <a:rPr lang="en-US" sz="1800" dirty="0" smtClean="0">
                <a:solidFill>
                  <a:schemeClr val="bg1"/>
                </a:solidFill>
              </a:rPr>
              <a:t>. </a:t>
            </a:r>
            <a:r>
              <a:rPr lang="en-US" sz="1800" dirty="0" err="1" smtClean="0">
                <a:solidFill>
                  <a:schemeClr val="bg1"/>
                </a:solidFill>
              </a:rPr>
              <a:t>Menggunakan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permintaan</a:t>
            </a:r>
            <a:r>
              <a:rPr lang="en-US" sz="1800" dirty="0" smtClean="0">
                <a:solidFill>
                  <a:schemeClr val="bg1"/>
                </a:solidFill>
              </a:rPr>
              <a:t> yang </a:t>
            </a:r>
            <a:r>
              <a:rPr lang="en-US" sz="1800" dirty="0" err="1" smtClean="0">
                <a:solidFill>
                  <a:schemeClr val="bg1"/>
                </a:solidFill>
              </a:rPr>
              <a:t>sopan</a:t>
            </a:r>
            <a:r>
              <a:rPr lang="en-US" sz="1800" dirty="0" smtClean="0">
                <a:solidFill>
                  <a:schemeClr val="bg1"/>
                </a:solidFill>
              </a:rPr>
              <a:t> juga </a:t>
            </a:r>
            <a:r>
              <a:rPr lang="en-US" sz="1800" dirty="0" err="1" smtClean="0">
                <a:solidFill>
                  <a:schemeClr val="bg1"/>
                </a:solidFill>
              </a:rPr>
              <a:t>penting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bagi</a:t>
            </a:r>
            <a:r>
              <a:rPr lang="en-US" sz="1800" dirty="0" smtClean="0">
                <a:solidFill>
                  <a:schemeClr val="bg1"/>
                </a:solidFill>
              </a:rPr>
              <a:t> orang yang </a:t>
            </a:r>
            <a:r>
              <a:rPr lang="en-US" sz="1800" dirty="0" err="1" smtClean="0">
                <a:solidFill>
                  <a:schemeClr val="bg1"/>
                </a:solidFill>
              </a:rPr>
              <a:t>sensitif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tentang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perbedaan</a:t>
            </a:r>
            <a:r>
              <a:rPr lang="en-US" sz="1800" dirty="0" smtClean="0">
                <a:solidFill>
                  <a:schemeClr val="bg1"/>
                </a:solidFill>
              </a:rPr>
              <a:t> status </a:t>
            </a:r>
            <a:r>
              <a:rPr lang="en-US" sz="1800" dirty="0" err="1" smtClean="0">
                <a:solidFill>
                  <a:schemeClr val="bg1"/>
                </a:solidFill>
              </a:rPr>
              <a:t>dan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hubungan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otoritas</a:t>
            </a:r>
            <a:r>
              <a:rPr lang="en-US" sz="1800" dirty="0" smtClean="0">
                <a:solidFill>
                  <a:schemeClr val="bg1"/>
                </a:solidFill>
              </a:rPr>
              <a:t>. </a:t>
            </a:r>
            <a:r>
              <a:rPr lang="en-US" sz="1800" dirty="0" err="1" smtClean="0">
                <a:solidFill>
                  <a:schemeClr val="bg1"/>
                </a:solidFill>
              </a:rPr>
              <a:t>Membuat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permintaan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secara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sopan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bukan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berarti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agen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mengakui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atau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meminta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maaf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terhadap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permintaannya</a:t>
            </a:r>
            <a:r>
              <a:rPr lang="en-US" sz="1800" dirty="0" smtClean="0">
                <a:solidFill>
                  <a:schemeClr val="bg1"/>
                </a:solidFill>
              </a:rPr>
              <a:t>. </a:t>
            </a:r>
            <a:endParaRPr lang="en-US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1782672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744</TotalTime>
  <Words>3113</Words>
  <Application>Microsoft Office PowerPoint</Application>
  <PresentationFormat>Widescreen</PresentationFormat>
  <Paragraphs>274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34</vt:i4>
      </vt:variant>
    </vt:vector>
  </HeadingPairs>
  <TitlesOfParts>
    <vt:vector size="42" baseType="lpstr">
      <vt:lpstr>Arial</vt:lpstr>
      <vt:lpstr>Calibri</vt:lpstr>
      <vt:lpstr>Calibri Light</vt:lpstr>
      <vt:lpstr>Century Gothic</vt:lpstr>
      <vt:lpstr>Wingdings</vt:lpstr>
      <vt:lpstr>Wingdings 3</vt:lpstr>
      <vt:lpstr>Office Theme</vt:lpstr>
      <vt:lpstr>Ion</vt:lpstr>
      <vt:lpstr>POWER &amp; INFLUENCE</vt:lpstr>
      <vt:lpstr>Konsep kekuasaan dan pengaruh</vt:lpstr>
      <vt:lpstr>Konsep kekuasaan dan pengaruh</vt:lpstr>
      <vt:lpstr>PowerPoint Presentation</vt:lpstr>
      <vt:lpstr>PowerPoint Presentation</vt:lpstr>
      <vt:lpstr>PowerPoint Presentation</vt:lpstr>
      <vt:lpstr>Tipe kekuasaan dan sumber</vt:lpstr>
      <vt:lpstr>Bass, 1960 dan Etzioni, 1961 membagi sumber kekuasaan menjadi dikotomi, antara “position power” dan “personal power”</vt:lpstr>
      <vt:lpstr>Kekuasaan sah (Legitimate power)</vt:lpstr>
      <vt:lpstr>PowerPoint Presentation</vt:lpstr>
      <vt:lpstr>Kekuasaan terhadap reward (Reward power)</vt:lpstr>
      <vt:lpstr>PowerPoint Presentation</vt:lpstr>
      <vt:lpstr>Kekuasaan untuk memaksa (Coercive power) </vt:lpstr>
      <vt:lpstr>PowerPoint Presentation</vt:lpstr>
      <vt:lpstr>Referent power</vt:lpstr>
      <vt:lpstr>PowerPoint Presentation</vt:lpstr>
      <vt:lpstr>Expert power</vt:lpstr>
      <vt:lpstr>PowerPoint Presentation</vt:lpstr>
      <vt:lpstr>Information Power</vt:lpstr>
      <vt:lpstr>Ecological power</vt:lpstr>
      <vt:lpstr>Bagaimana kekuasaan diperoleh dan hilang?</vt:lpstr>
      <vt:lpstr>PowerPoint Presentation</vt:lpstr>
      <vt:lpstr>Konsekuensi posisi &amp; personal power</vt:lpstr>
      <vt:lpstr>Seberapa besar power yang harus dimiliki pemimpin?</vt:lpstr>
      <vt:lpstr>PowerPoint Presentation</vt:lpstr>
      <vt:lpstr>11 taktik proactive dalam mempengaruhi (Gary Yukl dkk)</vt:lpstr>
      <vt:lpstr>PowerPoint Presentation</vt:lpstr>
      <vt:lpstr>Efektivitas taktik secara individual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 AND INFLUENCE</dc:title>
  <dc:creator>LENOVO</dc:creator>
  <cp:lastModifiedBy>LENOVO</cp:lastModifiedBy>
  <cp:revision>122</cp:revision>
  <dcterms:created xsi:type="dcterms:W3CDTF">2020-04-27T10:44:38Z</dcterms:created>
  <dcterms:modified xsi:type="dcterms:W3CDTF">2020-04-28T16:23:40Z</dcterms:modified>
</cp:coreProperties>
</file>