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  <p:sldMasterId id="2147483732" r:id="rId4"/>
    <p:sldMasterId id="2147483744" r:id="rId5"/>
    <p:sldMasterId id="2147483762" r:id="rId6"/>
    <p:sldMasterId id="2147483774" r:id="rId7"/>
    <p:sldMasterId id="2147483828" r:id="rId8"/>
  </p:sldMasterIdLst>
  <p:sldIdLst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FF1EF"/>
    <a:srgbClr val="7781C6"/>
    <a:srgbClr val="7985C7"/>
    <a:srgbClr val="E1D1D8"/>
    <a:srgbClr val="B1B0AE"/>
    <a:srgbClr val="EFE1C8"/>
    <a:srgbClr val="D3D3D1"/>
    <a:srgbClr val="6D6E7B"/>
    <a:srgbClr val="E0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2" d="100"/>
          <a:sy n="82" d="100"/>
        </p:scale>
        <p:origin x="29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28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36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88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09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39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6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0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8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6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61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41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49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5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2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1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83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32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5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7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8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7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3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9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2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8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5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94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7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8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5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9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6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8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9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6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7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22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8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8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3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9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3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7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88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4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4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6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5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9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1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12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6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5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4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07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4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80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6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3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7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32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1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9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5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2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0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6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65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07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5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5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95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32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24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45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064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31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468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1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4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5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7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0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A18C65A-27AA-4F13-AD8A-76636CA6220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385EE1-57D5-4C48-90A5-CE91454D8D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083" y="1555116"/>
            <a:ext cx="4778326" cy="1202861"/>
          </a:xfrm>
          <a:solidFill>
            <a:srgbClr val="101012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KEPEMIMPINAN PARTISIPATIF, PENDELEGASIAN DAN PEMBERDAYAAN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3459" y="3489497"/>
            <a:ext cx="5242560" cy="463526"/>
          </a:xfrm>
          <a:solidFill>
            <a:srgbClr val="10101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SITI ANNISA RIZKI, M.PSI., PSIKOLOG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4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4" y="1209188"/>
            <a:ext cx="5731412" cy="788426"/>
          </a:xfrm>
          <a:solidFill>
            <a:srgbClr val="EFE1C8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5" y="2824431"/>
            <a:ext cx="5731412" cy="2999593"/>
          </a:xfrm>
          <a:solidFill>
            <a:srgbClr val="EFE1C8"/>
          </a:solidFill>
        </p:spPr>
        <p:txBody>
          <a:bodyPr>
            <a:normAutofit fontScale="85000" lnSpcReduction="20000"/>
          </a:bodyPr>
          <a:lstStyle/>
          <a:p>
            <a:r>
              <a:rPr lang="en-US" sz="2300" dirty="0" smtClean="0"/>
              <a:t>Orang yang </a:t>
            </a:r>
            <a:r>
              <a:rPr lang="en-US" sz="2300" dirty="0" err="1" smtClean="0"/>
              <a:t>berpengaruh</a:t>
            </a:r>
            <a:r>
              <a:rPr lang="en-US" sz="2300" dirty="0" smtClean="0"/>
              <a:t> di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mengambil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r>
              <a:rPr lang="en-US" sz="2300" dirty="0" smtClean="0"/>
              <a:t> </a:t>
            </a:r>
            <a:r>
              <a:rPr lang="en-US" sz="2300" dirty="0" err="1" smtClean="0"/>
              <a:t>cenderung</a:t>
            </a:r>
            <a:r>
              <a:rPr lang="en-US" sz="2300" dirty="0" smtClean="0"/>
              <a:t> </a:t>
            </a:r>
            <a:r>
              <a:rPr lang="en-US" sz="2300" dirty="0" err="1" smtClean="0"/>
              <a:t>mengidentifikasi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menerima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r>
              <a:rPr lang="en-US" sz="2300" dirty="0" smtClean="0"/>
              <a:t> </a:t>
            </a:r>
            <a:r>
              <a:rPr lang="en-US" sz="2300" dirty="0" err="1" smtClean="0"/>
              <a:t>sebagai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r>
              <a:rPr lang="en-US" sz="2300" dirty="0" smtClean="0"/>
              <a:t> </a:t>
            </a:r>
            <a:r>
              <a:rPr lang="en-US" sz="2300" dirty="0" err="1" smtClean="0"/>
              <a:t>mereka</a:t>
            </a:r>
            <a:r>
              <a:rPr lang="en-US" sz="2300" dirty="0" smtClean="0"/>
              <a:t> </a:t>
            </a:r>
            <a:r>
              <a:rPr lang="en-US" sz="2300" dirty="0" err="1" smtClean="0"/>
              <a:t>sendiri</a:t>
            </a:r>
            <a:endParaRPr lang="en-US" sz="2300" dirty="0"/>
          </a:p>
          <a:p>
            <a:r>
              <a:rPr lang="en-US" sz="2300" dirty="0" err="1" smtClean="0"/>
              <a:t>Perasaan</a:t>
            </a:r>
            <a:r>
              <a:rPr lang="en-US" sz="2300" dirty="0" smtClean="0"/>
              <a:t> </a:t>
            </a:r>
            <a:r>
              <a:rPr lang="en-US" sz="2300" dirty="0" err="1" smtClean="0"/>
              <a:t>memiliki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 </a:t>
            </a:r>
            <a:r>
              <a:rPr lang="en-US" sz="2300" dirty="0" err="1" smtClean="0"/>
              <a:t>mendorong</a:t>
            </a:r>
            <a:r>
              <a:rPr lang="en-US" sz="2300" dirty="0" smtClean="0"/>
              <a:t> </a:t>
            </a:r>
            <a:r>
              <a:rPr lang="en-US" sz="2300" dirty="0" err="1" smtClean="0"/>
              <a:t>motivasi</a:t>
            </a:r>
            <a:r>
              <a:rPr lang="en-US" sz="2300" dirty="0" smtClean="0"/>
              <a:t> </a:t>
            </a:r>
            <a:r>
              <a:rPr lang="en-US" sz="2300" dirty="0" err="1" smtClean="0"/>
              <a:t>mereka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mengimplementasikan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endParaRPr lang="en-US" sz="2300" dirty="0" smtClean="0"/>
          </a:p>
          <a:p>
            <a:r>
              <a:rPr lang="en-US" sz="2300" dirty="0" err="1" smtClean="0"/>
              <a:t>Partisipasi</a:t>
            </a:r>
            <a:r>
              <a:rPr lang="en-US" sz="2300" dirty="0" smtClean="0"/>
              <a:t> di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mengambil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r>
              <a:rPr lang="en-US" sz="2300" dirty="0" smtClean="0"/>
              <a:t> juga </a:t>
            </a:r>
            <a:r>
              <a:rPr lang="en-US" sz="2300" dirty="0" err="1" smtClean="0"/>
              <a:t>memberikan</a:t>
            </a:r>
            <a:r>
              <a:rPr lang="en-US" sz="2300" dirty="0" smtClean="0"/>
              <a:t> </a:t>
            </a:r>
            <a:r>
              <a:rPr lang="en-US" sz="2300" dirty="0" err="1" smtClean="0"/>
              <a:t>pemahaman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lebih</a:t>
            </a:r>
            <a:r>
              <a:rPr lang="en-US" sz="2300" dirty="0" smtClean="0"/>
              <a:t> </a:t>
            </a:r>
            <a:r>
              <a:rPr lang="en-US" sz="2300" dirty="0" err="1" smtClean="0"/>
              <a:t>baik</a:t>
            </a:r>
            <a:r>
              <a:rPr lang="en-US" sz="2300" dirty="0" smtClean="0"/>
              <a:t> </a:t>
            </a:r>
            <a:r>
              <a:rPr lang="en-US" sz="2300" dirty="0" err="1" smtClean="0"/>
              <a:t>terkait</a:t>
            </a:r>
            <a:r>
              <a:rPr lang="en-US" sz="2300" dirty="0" smtClean="0"/>
              <a:t> </a:t>
            </a:r>
            <a:r>
              <a:rPr lang="en-US" sz="2300" dirty="0" err="1" smtClean="0"/>
              <a:t>masalah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alasan</a:t>
            </a:r>
            <a:r>
              <a:rPr lang="en-US" sz="2300" dirty="0" smtClean="0"/>
              <a:t> </a:t>
            </a:r>
            <a:r>
              <a:rPr lang="en-US" sz="2300" dirty="0" err="1" smtClean="0"/>
              <a:t>mengapa</a:t>
            </a:r>
            <a:r>
              <a:rPr lang="en-US" sz="2300" dirty="0" smtClean="0"/>
              <a:t> </a:t>
            </a:r>
            <a:r>
              <a:rPr lang="en-US" sz="2300" dirty="0" err="1" smtClean="0"/>
              <a:t>opsi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alternatif</a:t>
            </a:r>
            <a:r>
              <a:rPr lang="en-US" sz="2300" dirty="0" smtClean="0"/>
              <a:t> </a:t>
            </a:r>
            <a:r>
              <a:rPr lang="en-US" sz="2300" dirty="0" err="1" smtClean="0"/>
              <a:t>keputusan</a:t>
            </a:r>
            <a:r>
              <a:rPr lang="en-US" sz="2300" dirty="0" smtClean="0"/>
              <a:t> </a:t>
            </a:r>
            <a:r>
              <a:rPr lang="en-US" sz="2300" dirty="0" err="1" smtClean="0"/>
              <a:t>diambil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kenapa</a:t>
            </a:r>
            <a:r>
              <a:rPr lang="en-US" sz="2300" dirty="0" smtClean="0"/>
              <a:t> </a:t>
            </a:r>
            <a:r>
              <a:rPr lang="en-US" sz="2300" dirty="0" err="1" smtClean="0"/>
              <a:t>alternatif</a:t>
            </a:r>
            <a:r>
              <a:rPr lang="en-US" sz="2300" dirty="0" smtClean="0"/>
              <a:t> lain </a:t>
            </a:r>
            <a:r>
              <a:rPr lang="en-US" sz="2300" dirty="0" err="1" smtClean="0"/>
              <a:t>ditolak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85597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921" y="266651"/>
            <a:ext cx="5804079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3. </a:t>
            </a:r>
            <a:r>
              <a:rPr lang="en-US" sz="2500" b="1" dirty="0" err="1" smtClean="0"/>
              <a:t>Kepuasan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terhadap</a:t>
            </a:r>
            <a:r>
              <a:rPr lang="en-US" sz="2500" b="1" dirty="0" smtClean="0"/>
              <a:t> proses </a:t>
            </a:r>
            <a:r>
              <a:rPr lang="en-US" sz="2500" b="1" dirty="0" err="1" smtClean="0"/>
              <a:t>pengambilan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keputusan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882" y="2106979"/>
            <a:ext cx="5566118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Earley</a:t>
            </a:r>
            <a:r>
              <a:rPr lang="en-US" sz="2400" dirty="0" smtClean="0"/>
              <a:t> &amp; Lind, Lind &amp; Tyler, (1988) : </a:t>
            </a:r>
          </a:p>
          <a:p>
            <a:pPr marL="0" indent="0" algn="ctr">
              <a:buNone/>
            </a:pPr>
            <a:r>
              <a:rPr lang="en-US" sz="2400" dirty="0" smtClean="0"/>
              <a:t>“Orang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mau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diperlakukan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hormat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mengekspresikan</a:t>
            </a:r>
            <a:r>
              <a:rPr lang="en-US" sz="2400" dirty="0" smtClean="0"/>
              <a:t> </a:t>
            </a:r>
            <a:r>
              <a:rPr lang="en-US" sz="2400" dirty="0" err="1" smtClean="0"/>
              <a:t>opini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2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542"/>
            <a:ext cx="11800450" cy="872832"/>
          </a:xfrm>
          <a:solidFill>
            <a:srgbClr val="B1B0AE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4. </a:t>
            </a:r>
            <a:r>
              <a:rPr lang="en-US" sz="3000" b="1" dirty="0" err="1" smtClean="0"/>
              <a:t>Mengembangkan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kemampuan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partisipan</a:t>
            </a:r>
            <a:r>
              <a:rPr lang="en-US" sz="3000" b="1" dirty="0" smtClean="0"/>
              <a:t> di </a:t>
            </a:r>
            <a:r>
              <a:rPr lang="en-US" sz="3000" b="1" dirty="0" err="1" smtClean="0"/>
              <a:t>dalam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mengambil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keputusan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51" y="3080824"/>
            <a:ext cx="11408899" cy="1885071"/>
          </a:xfrm>
          <a:solidFill>
            <a:srgbClr val="B1B0AE"/>
          </a:solidFill>
        </p:spPr>
        <p:txBody>
          <a:bodyPr/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solusi-solusi</a:t>
            </a:r>
            <a:r>
              <a:rPr lang="en-US" dirty="0" smtClean="0"/>
              <a:t>,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mana yang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3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90343"/>
            <a:ext cx="9404723" cy="67269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500" b="1" u="sng" dirty="0" err="1" smtClean="0"/>
              <a:t>Perbedaan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sasaran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untuk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jenis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partisipan</a:t>
            </a:r>
            <a:r>
              <a:rPr lang="en-US" sz="2500" b="1" u="sng" dirty="0" smtClean="0"/>
              <a:t> yang </a:t>
            </a:r>
            <a:r>
              <a:rPr lang="en-US" sz="2500" b="1" u="sng" dirty="0" err="1" smtClean="0"/>
              <a:t>berbeda</a:t>
            </a:r>
            <a:endParaRPr lang="en-US" sz="2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272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(</a:t>
            </a:r>
            <a:r>
              <a:rPr lang="en-US" i="1" dirty="0" smtClean="0"/>
              <a:t>Downward consultation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(</a:t>
            </a:r>
            <a:r>
              <a:rPr lang="en-US" i="1" dirty="0" smtClean="0"/>
              <a:t>Lateral consultation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subunit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(</a:t>
            </a:r>
            <a:r>
              <a:rPr lang="en-US" i="1" dirty="0" smtClean="0"/>
              <a:t>Upward consultation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5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Normative Decision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9650"/>
            <a:ext cx="10418128" cy="4658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Vroom &amp; </a:t>
            </a:r>
            <a:r>
              <a:rPr lang="en-US" dirty="0" err="1" smtClean="0"/>
              <a:t>Yetton</a:t>
            </a:r>
            <a:r>
              <a:rPr lang="en-US" dirty="0" smtClean="0"/>
              <a:t> Model</a:t>
            </a:r>
          </a:p>
          <a:p>
            <a:pPr marL="0" indent="0">
              <a:buNone/>
            </a:pPr>
            <a:r>
              <a:rPr lang="en-US" dirty="0" smtClean="0"/>
              <a:t>Ada 2 </a:t>
            </a:r>
            <a:r>
              <a:rPr lang="en-US" dirty="0" err="1" smtClean="0"/>
              <a:t>variabel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situasional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autokratik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ketidaksepakatan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kreatif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7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5" y="970672"/>
            <a:ext cx="10515600" cy="5289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Penerimaan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endParaRPr lang="en-US" b="1" dirty="0" smtClean="0"/>
          </a:p>
          <a:p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 smtClean="0"/>
          </a:p>
          <a:p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diimplementasikan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endParaRPr lang="en-US" b="1" dirty="0" smtClean="0"/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. </a:t>
            </a:r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 smtClean="0"/>
          </a:p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15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32103"/>
              </p:ext>
            </p:extLst>
          </p:nvPr>
        </p:nvGraphicFramePr>
        <p:xfrm>
          <a:off x="407964" y="422025"/>
          <a:ext cx="11479236" cy="605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236"/>
              </a:tblGrid>
              <a:tr h="3785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Panduan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kepemimpinan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partisipatif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err="1" smtClean="0"/>
                        <a:t>Bagaimana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mendiagnosa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situasi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pengambilan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keputusan</a:t>
                      </a:r>
                      <a:endParaRPr lang="en-US" b="1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Evaluasi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seberapa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Identifikasi</a:t>
                      </a:r>
                      <a:r>
                        <a:rPr lang="en-US" dirty="0" smtClean="0"/>
                        <a:t> orang-orang yang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keahlian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relevan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Evaluasi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partisipan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Evaluasi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keputusan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melibatkan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partisipan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Evaluasi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mengadakan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rapat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 </a:t>
                      </a:r>
                      <a:r>
                        <a:rPr lang="en-US" b="1" dirty="0" err="1" smtClean="0"/>
                        <a:t>Bagaimana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mendorong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partisipan</a:t>
                      </a:r>
                      <a:endParaRPr lang="en-US" b="1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Mendorong</a:t>
                      </a:r>
                      <a:r>
                        <a:rPr lang="en-US" dirty="0" smtClean="0"/>
                        <a:t> orang lain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mengekspresikan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pandangannya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Menghadirkan</a:t>
                      </a:r>
                      <a:r>
                        <a:rPr lang="en-US" dirty="0" smtClean="0"/>
                        <a:t> proposal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bersifat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tentatif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Simpan</a:t>
                      </a:r>
                      <a:r>
                        <a:rPr lang="en-US" dirty="0" smtClean="0"/>
                        <a:t> ide-ide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pandangan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ada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Cari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ide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sugesti</a:t>
                      </a:r>
                      <a:r>
                        <a:rPr lang="en-US" dirty="0" smtClean="0"/>
                        <a:t> yang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Perhatikan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mengekspresikan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tanggapan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terhadap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pandangan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Mendengar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tanpa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perilaku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defensive</a:t>
                      </a:r>
                      <a:endParaRPr lang="en-US" i="1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Perhatikan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sugesti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hal-hal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berkaitan</a:t>
                      </a:r>
                      <a:endParaRPr lang="en-US" dirty="0"/>
                    </a:p>
                  </a:txBody>
                  <a:tcPr/>
                </a:tc>
              </a:tr>
              <a:tr h="3785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Tunjukkan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apresiasi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pandangan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sudah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92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2" y="716818"/>
            <a:ext cx="5464127" cy="872832"/>
          </a:xfrm>
          <a:solidFill>
            <a:srgbClr val="E1D1D8"/>
          </a:solidFill>
        </p:spPr>
        <p:txBody>
          <a:bodyPr/>
          <a:lstStyle/>
          <a:p>
            <a:r>
              <a:rPr lang="en-US" dirty="0" err="1" smtClean="0"/>
              <a:t>Pendelegasian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3" y="1924099"/>
            <a:ext cx="5464127" cy="4082806"/>
          </a:xfrm>
          <a:solidFill>
            <a:srgbClr val="E1D1D8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Pendelegasian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pendelegasian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Pendelegasian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tertantang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i="1" dirty="0" smtClean="0"/>
              <a:t>overload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1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87995"/>
              </p:ext>
            </p:extLst>
          </p:nvPr>
        </p:nvGraphicFramePr>
        <p:xfrm>
          <a:off x="661181" y="211014"/>
          <a:ext cx="1091653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530"/>
              </a:tblGrid>
              <a:tr h="3589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Panduan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pendelegasian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 </a:t>
                      </a:r>
                      <a:r>
                        <a:rPr lang="en-US" b="1" dirty="0" err="1" smtClean="0"/>
                        <a:t>Apa</a:t>
                      </a:r>
                      <a:r>
                        <a:rPr lang="en-US" b="1" dirty="0" smtClean="0"/>
                        <a:t> yang </a:t>
                      </a:r>
                      <a:r>
                        <a:rPr lang="en-US" b="1" dirty="0" err="1" smtClean="0"/>
                        <a:t>perlu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didelegasi</a:t>
                      </a:r>
                      <a:r>
                        <a:rPr lang="en-US" b="1" baseline="0" dirty="0" smtClean="0"/>
                        <a:t>?</a:t>
                      </a:r>
                      <a:endParaRPr lang="en-US" b="1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dikerjakan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bawahan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namun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prioritas</a:t>
                      </a:r>
                      <a:r>
                        <a:rPr lang="en-US" baseline="0" dirty="0" smtClean="0"/>
                        <a:t> paling </a:t>
                      </a:r>
                      <a:r>
                        <a:rPr lang="en-US" baseline="0" dirty="0" err="1" smtClean="0"/>
                        <a:t>tinggi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relevan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bawahan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kesulitan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sesuai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Antara </a:t>
                      </a:r>
                      <a:r>
                        <a:rPr lang="en-US" dirty="0" err="1" smtClean="0"/>
                        <a:t>tugas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menyenangkan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menyenangkan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</a:t>
                      </a:r>
                      <a:r>
                        <a:rPr lang="en-US" dirty="0" err="1" smtClean="0"/>
                        <a:t>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pokok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manajer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Bagaimana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mendelegasikannya</a:t>
                      </a:r>
                      <a:r>
                        <a:rPr lang="en-US" b="1" baseline="0" dirty="0" smtClean="0"/>
                        <a:t>?</a:t>
                      </a:r>
                      <a:endParaRPr lang="en-US" b="1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Jelaskan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tugas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jelas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otoritas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jelas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spesifikkan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batasan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Jelaskan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syarat-syarat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pelaporannya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Yakinkan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bahwa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bawahan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menerima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tanggung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jawab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tersebut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Jelaskan</a:t>
                      </a:r>
                      <a:r>
                        <a:rPr lang="en-US" dirty="0" smtClean="0"/>
                        <a:t> orang lain yang </a:t>
                      </a:r>
                      <a:r>
                        <a:rPr lang="en-US" dirty="0" err="1" smtClean="0"/>
                        <a:t>perlu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mengetahui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pendelegasian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tersebut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Monitor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progress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cara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sesuai</a:t>
                      </a:r>
                      <a:endParaRPr lang="en-US" dirty="0"/>
                    </a:p>
                  </a:txBody>
                  <a:tcPr/>
                </a:tc>
              </a:tr>
              <a:tr h="358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Atur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bawahan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menerima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relevan</a:t>
                      </a:r>
                      <a:endParaRPr lang="en-US" dirty="0"/>
                    </a:p>
                  </a:txBody>
                  <a:tcPr/>
                </a:tc>
              </a:tr>
              <a:tr h="6195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Sediakan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dukungan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bantuan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namun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hindari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penarikan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delegasi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Kesalahan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sebagai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pengalaman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belajar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1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882" y="365125"/>
            <a:ext cx="3501072" cy="1296249"/>
          </a:xfrm>
        </p:spPr>
        <p:txBody>
          <a:bodyPr>
            <a:normAutofit/>
          </a:bodyPr>
          <a:lstStyle/>
          <a:p>
            <a:pPr algn="ctr"/>
            <a:r>
              <a:rPr lang="en-US" sz="3500" b="1" u="sng" dirty="0" err="1" smtClean="0"/>
              <a:t>Pendahuluan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0865" cy="4351338"/>
          </a:xfrm>
          <a:solidFill>
            <a:srgbClr val="F4F4F4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Kepemimpinan</a:t>
            </a:r>
            <a:r>
              <a:rPr lang="en-US" b="1" dirty="0" smtClean="0"/>
              <a:t> </a:t>
            </a:r>
            <a:r>
              <a:rPr lang="en-US" b="1" dirty="0" err="1" smtClean="0"/>
              <a:t>partisipatif</a:t>
            </a:r>
            <a:r>
              <a:rPr lang="en-US" b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orang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/>
              <a:t> </a:t>
            </a:r>
            <a:r>
              <a:rPr lang="en-US" dirty="0" err="1" smtClean="0"/>
              <a:t>penting</a:t>
            </a:r>
            <a:endParaRPr lang="en-US" dirty="0" smtClean="0"/>
          </a:p>
          <a:p>
            <a:r>
              <a:rPr lang="en-US" b="1" dirty="0" err="1" smtClean="0"/>
              <a:t>Pendelegasian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endParaRPr lang="en-US" dirty="0" smtClean="0"/>
          </a:p>
          <a:p>
            <a:r>
              <a:rPr lang="en-US" b="1" dirty="0" err="1" smtClean="0"/>
              <a:t>Pemberdayaan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/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di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acara-acara </a:t>
            </a:r>
            <a:r>
              <a:rPr lang="en-US" dirty="0" err="1" smtClean="0"/>
              <a:t>penting</a:t>
            </a:r>
            <a:endParaRPr lang="en-US" dirty="0" smtClean="0"/>
          </a:p>
          <a:p>
            <a:r>
              <a:rPr lang="en-US" b="1" dirty="0" err="1" smtClean="0"/>
              <a:t>Kepemimpinan</a:t>
            </a:r>
            <a:r>
              <a:rPr lang="en-US" b="1" dirty="0" smtClean="0"/>
              <a:t> </a:t>
            </a:r>
            <a:r>
              <a:rPr lang="en-US" b="1" dirty="0" err="1" smtClean="0"/>
              <a:t>partisipatif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pendelegasian</a:t>
            </a:r>
            <a:r>
              <a:rPr lang="en-US" b="1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membagi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kekuasaan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3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3" y="365760"/>
            <a:ext cx="5120638" cy="720017"/>
          </a:xfrm>
          <a:solidFill>
            <a:srgbClr val="7985C7"/>
          </a:solidFill>
        </p:spPr>
        <p:txBody>
          <a:bodyPr>
            <a:normAutofit/>
          </a:bodyPr>
          <a:lstStyle/>
          <a:p>
            <a:r>
              <a:rPr lang="en-US" sz="3000" b="1" u="sng" dirty="0" err="1" smtClean="0"/>
              <a:t>Pemberdayaan</a:t>
            </a:r>
            <a:r>
              <a:rPr lang="en-US" sz="3000" b="1" u="sng" dirty="0" smtClean="0"/>
              <a:t> (</a:t>
            </a:r>
            <a:r>
              <a:rPr lang="en-US" sz="3000" b="1" i="1" u="sng" dirty="0" smtClean="0"/>
              <a:t>Empowerment</a:t>
            </a:r>
            <a:r>
              <a:rPr lang="en-US" sz="3000" b="1" u="sng" dirty="0" smtClean="0"/>
              <a:t>)</a:t>
            </a: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322362"/>
            <a:ext cx="5120640" cy="5190979"/>
          </a:xfrm>
          <a:solidFill>
            <a:srgbClr val="7781C6"/>
          </a:solidFill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Psychological empowerment :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intrinsik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self efficacy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,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endParaRPr lang="en-US" i="1" dirty="0" smtClean="0"/>
          </a:p>
          <a:p>
            <a:r>
              <a:rPr lang="en-US" dirty="0" err="1" smtClean="0"/>
              <a:t>Meminta</a:t>
            </a:r>
            <a:r>
              <a:rPr lang="en-US" dirty="0" smtClean="0"/>
              <a:t> orang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self fulfillment</a:t>
            </a:r>
          </a:p>
          <a:p>
            <a:r>
              <a:rPr lang="en-US" dirty="0" err="1" smtClean="0"/>
              <a:t>Spreitzer</a:t>
            </a:r>
            <a:r>
              <a:rPr lang="en-US" dirty="0" smtClean="0"/>
              <a:t> (1995)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Self determination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Self efficacy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pengaruh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291"/>
            <a:ext cx="10515600" cy="1013509"/>
          </a:xfrm>
        </p:spPr>
        <p:txBody>
          <a:bodyPr/>
          <a:lstStyle/>
          <a:p>
            <a:r>
              <a:rPr lang="en-US" i="1" dirty="0" smtClean="0"/>
              <a:t>Empowerment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82" y="3038622"/>
            <a:ext cx="11288150" cy="2053883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asesmen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demokratis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7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4" y="1009307"/>
            <a:ext cx="6589542" cy="916965"/>
          </a:xfrm>
          <a:solidFill>
            <a:srgbClr val="EFF1EF"/>
          </a:solidFill>
        </p:spPr>
        <p:txBody>
          <a:bodyPr/>
          <a:lstStyle/>
          <a:p>
            <a:r>
              <a:rPr lang="en-US" dirty="0" err="1" smtClean="0"/>
              <a:t>Konsekuensi</a:t>
            </a:r>
            <a:r>
              <a:rPr lang="en-US" dirty="0" smtClean="0"/>
              <a:t> </a:t>
            </a:r>
            <a:r>
              <a:rPr lang="en-US" i="1" dirty="0" smtClean="0"/>
              <a:t>empowerment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4" y="2329486"/>
            <a:ext cx="799135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Komitmen</a:t>
            </a:r>
            <a:r>
              <a:rPr lang="en-US" sz="2300" dirty="0" smtClean="0"/>
              <a:t> </a:t>
            </a:r>
            <a:r>
              <a:rPr lang="en-US" sz="2300" dirty="0" err="1" smtClean="0"/>
              <a:t>tugas</a:t>
            </a:r>
            <a:r>
              <a:rPr lang="en-US" sz="2300" dirty="0" smtClean="0"/>
              <a:t> yang </a:t>
            </a:r>
            <a:r>
              <a:rPr lang="en-US" sz="2300" dirty="0" err="1" smtClean="0"/>
              <a:t>kuat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Inisiatif</a:t>
            </a:r>
            <a:r>
              <a:rPr lang="en-US" sz="2300" dirty="0" smtClean="0"/>
              <a:t> </a:t>
            </a:r>
            <a:r>
              <a:rPr lang="en-US" sz="2300" dirty="0" err="1" smtClean="0"/>
              <a:t>berkembang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menjalankan</a:t>
            </a:r>
            <a:r>
              <a:rPr lang="en-US" sz="2300" dirty="0" smtClean="0"/>
              <a:t> </a:t>
            </a:r>
            <a:r>
              <a:rPr lang="en-US" sz="2300" dirty="0" err="1" smtClean="0"/>
              <a:t>kewajiban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Ketahanan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lebih</a:t>
            </a:r>
            <a:r>
              <a:rPr lang="en-US" sz="2300" dirty="0" smtClean="0"/>
              <a:t> </a:t>
            </a:r>
            <a:r>
              <a:rPr lang="en-US" sz="2300" dirty="0" err="1" smtClean="0"/>
              <a:t>baik</a:t>
            </a:r>
            <a:r>
              <a:rPr lang="en-US" sz="2300" dirty="0" smtClean="0"/>
              <a:t> di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menghadapi</a:t>
            </a:r>
            <a:r>
              <a:rPr lang="en-US" sz="2300" dirty="0" smtClean="0"/>
              <a:t> </a:t>
            </a:r>
            <a:r>
              <a:rPr lang="en-US" sz="2300" dirty="0" err="1" smtClean="0"/>
              <a:t>tantangan</a:t>
            </a:r>
            <a:r>
              <a:rPr lang="en-US" sz="23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Memiliki</a:t>
            </a:r>
            <a:r>
              <a:rPr lang="en-US" sz="2300" dirty="0" smtClean="0"/>
              <a:t> </a:t>
            </a:r>
            <a:r>
              <a:rPr lang="en-US" sz="2300" dirty="0" err="1" smtClean="0"/>
              <a:t>kemauan</a:t>
            </a:r>
            <a:r>
              <a:rPr lang="en-US" sz="2300" dirty="0" smtClean="0"/>
              <a:t> </a:t>
            </a:r>
            <a:r>
              <a:rPr lang="en-US" sz="2300" dirty="0" err="1" smtClean="0"/>
              <a:t>belajar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melakukan</a:t>
            </a:r>
            <a:r>
              <a:rPr lang="en-US" sz="2300" dirty="0" smtClean="0"/>
              <a:t> </a:t>
            </a:r>
            <a:r>
              <a:rPr lang="en-US" sz="2300" dirty="0" err="1" smtClean="0"/>
              <a:t>inovasi</a:t>
            </a:r>
            <a:r>
              <a:rPr lang="en-US" sz="2300" dirty="0" smtClean="0"/>
              <a:t>, </a:t>
            </a:r>
            <a:r>
              <a:rPr lang="en-US" sz="2300" dirty="0" err="1" smtClean="0"/>
              <a:t>optimisme</a:t>
            </a:r>
            <a:r>
              <a:rPr lang="en-US" sz="2300" dirty="0" smtClean="0"/>
              <a:t> yang </a:t>
            </a:r>
            <a:r>
              <a:rPr lang="en-US" sz="2300" dirty="0" err="1" smtClean="0"/>
              <a:t>lebih</a:t>
            </a:r>
            <a:r>
              <a:rPr lang="en-US" sz="2300" dirty="0" smtClean="0"/>
              <a:t> </a:t>
            </a:r>
            <a:r>
              <a:rPr lang="en-US" sz="2300" dirty="0" err="1" smtClean="0"/>
              <a:t>besar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bekerja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Kepuasan</a:t>
            </a:r>
            <a:r>
              <a:rPr lang="en-US" sz="2300" dirty="0" smtClean="0"/>
              <a:t> </a:t>
            </a:r>
            <a:r>
              <a:rPr lang="en-US" sz="2300" dirty="0" err="1" smtClean="0"/>
              <a:t>kerja</a:t>
            </a:r>
            <a:r>
              <a:rPr lang="en-US" sz="2300" dirty="0" smtClean="0"/>
              <a:t> yang </a:t>
            </a:r>
            <a:r>
              <a:rPr lang="en-US" sz="2300" dirty="0" err="1" smtClean="0"/>
              <a:t>tinggi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err="1" smtClean="0"/>
              <a:t>Komitmen</a:t>
            </a:r>
            <a:r>
              <a:rPr lang="en-US" sz="2300" dirty="0" smtClean="0"/>
              <a:t> </a:t>
            </a:r>
            <a:r>
              <a:rPr lang="en-US" sz="2300" dirty="0" err="1" smtClean="0"/>
              <a:t>organisasi</a:t>
            </a:r>
            <a:r>
              <a:rPr lang="en-US" sz="2300" dirty="0" smtClean="0"/>
              <a:t> yang </a:t>
            </a:r>
            <a:r>
              <a:rPr lang="en-US" sz="2300" dirty="0" err="1" smtClean="0"/>
              <a:t>lebih</a:t>
            </a:r>
            <a:r>
              <a:rPr lang="en-US" sz="2300" dirty="0" smtClean="0"/>
              <a:t> </a:t>
            </a:r>
            <a:r>
              <a:rPr lang="en-US" sz="2300" dirty="0" err="1" smtClean="0"/>
              <a:t>kuat</a:t>
            </a:r>
            <a:endParaRPr lang="en-US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300" dirty="0" smtClean="0"/>
              <a:t>Tingkat </a:t>
            </a:r>
            <a:r>
              <a:rPr lang="en-US" sz="2300" i="1" dirty="0" smtClean="0"/>
              <a:t>turn over </a:t>
            </a:r>
            <a:r>
              <a:rPr lang="en-US" sz="2300" dirty="0" smtClean="0"/>
              <a:t>yang </a:t>
            </a:r>
            <a:r>
              <a:rPr lang="en-US" sz="2300" dirty="0" err="1" smtClean="0"/>
              <a:t>rendah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367478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858129"/>
            <a:ext cx="7306995" cy="888830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Beberapa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potensi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biaya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resiko</a:t>
            </a:r>
            <a:r>
              <a:rPr lang="en-US" sz="3000" b="1" dirty="0" smtClean="0"/>
              <a:t> lain :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3" y="2205453"/>
            <a:ext cx="7869702" cy="4351338"/>
          </a:xfrm>
          <a:solidFill>
            <a:srgbClr val="F7F7F7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err="1" smtClean="0"/>
              <a:t>Biaya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tinggi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seleksi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pelatihan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err="1" smtClean="0"/>
              <a:t>Biaya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tinggi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mendapatkan</a:t>
            </a:r>
            <a:r>
              <a:rPr lang="en-US" sz="2500" dirty="0" smtClean="0"/>
              <a:t> </a:t>
            </a:r>
            <a:r>
              <a:rPr lang="en-US" sz="2500" dirty="0" err="1" smtClean="0"/>
              <a:t>karyawan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i="1" dirty="0" smtClean="0"/>
              <a:t>skill </a:t>
            </a:r>
            <a:r>
              <a:rPr lang="en-US" sz="2500" dirty="0" smtClean="0"/>
              <a:t>yang </a:t>
            </a:r>
            <a:r>
              <a:rPr lang="en-US" sz="2500" dirty="0" err="1" smtClean="0"/>
              <a:t>baik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err="1" smtClean="0"/>
              <a:t>Kualitas</a:t>
            </a:r>
            <a:r>
              <a:rPr lang="en-US" sz="2500" dirty="0" smtClean="0"/>
              <a:t> </a:t>
            </a:r>
            <a:r>
              <a:rPr lang="en-US" sz="2500" dirty="0" err="1" smtClean="0"/>
              <a:t>pelayanan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konsisten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err="1" smtClean="0"/>
              <a:t>Keputusan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buruk</a:t>
            </a:r>
            <a:r>
              <a:rPr lang="en-US" sz="2500" dirty="0" smtClean="0"/>
              <a:t> di </a:t>
            </a:r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karyawan</a:t>
            </a:r>
            <a:r>
              <a:rPr lang="en-US" sz="2500" dirty="0" smtClean="0"/>
              <a:t> 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err="1" smtClean="0"/>
              <a:t>Perasaan</a:t>
            </a:r>
            <a:r>
              <a:rPr lang="en-US" sz="2500" dirty="0" smtClean="0"/>
              <a:t> </a:t>
            </a:r>
            <a:r>
              <a:rPr lang="en-US" sz="2500" dirty="0" err="1" smtClean="0"/>
              <a:t>pelanggan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adil</a:t>
            </a:r>
            <a:r>
              <a:rPr lang="en-US" sz="25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Manager lain yang </a:t>
            </a:r>
            <a:r>
              <a:rPr lang="en-US" sz="2500" dirty="0" err="1" smtClean="0"/>
              <a:t>merasa</a:t>
            </a:r>
            <a:r>
              <a:rPr lang="en-US" sz="2500" dirty="0" smtClean="0"/>
              <a:t> </a:t>
            </a:r>
            <a:r>
              <a:rPr lang="en-US" sz="2500" dirty="0" err="1" smtClean="0"/>
              <a:t>terancam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 err="1"/>
              <a:t>K</a:t>
            </a:r>
            <a:r>
              <a:rPr lang="en-US" sz="2500" dirty="0" err="1" smtClean="0"/>
              <a:t>onflik</a:t>
            </a:r>
            <a:r>
              <a:rPr lang="en-US" sz="2500" dirty="0" smtClean="0"/>
              <a:t> </a:t>
            </a:r>
            <a:r>
              <a:rPr lang="en-US" sz="2500" dirty="0" err="1" smtClean="0"/>
              <a:t>ketika</a:t>
            </a:r>
            <a:r>
              <a:rPr lang="en-US" sz="2500" dirty="0" smtClean="0"/>
              <a:t> </a:t>
            </a:r>
            <a:r>
              <a:rPr lang="en-US" sz="2500" dirty="0" err="1" smtClean="0"/>
              <a:t>mengorbitkan</a:t>
            </a:r>
            <a:r>
              <a:rPr lang="en-US" sz="2500" dirty="0" smtClean="0"/>
              <a:t> </a:t>
            </a:r>
            <a:r>
              <a:rPr lang="en-US" sz="2500" dirty="0" err="1" smtClean="0"/>
              <a:t>ekspektasi</a:t>
            </a:r>
            <a:r>
              <a:rPr lang="en-US" sz="2500" dirty="0" smtClean="0"/>
              <a:t> </a:t>
            </a:r>
            <a:r>
              <a:rPr lang="en-US" sz="2500" dirty="0" err="1" smtClean="0"/>
              <a:t>karyawan</a:t>
            </a:r>
            <a:r>
              <a:rPr lang="en-US" sz="2500" dirty="0" smtClean="0"/>
              <a:t> </a:t>
            </a:r>
            <a:r>
              <a:rPr lang="en-US" sz="2500" dirty="0" err="1" smtClean="0"/>
              <a:t>diluar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harapan</a:t>
            </a:r>
            <a:r>
              <a:rPr lang="en-US" sz="2500" dirty="0" smtClean="0"/>
              <a:t> top </a:t>
            </a:r>
            <a:r>
              <a:rPr lang="en-US" sz="2500" dirty="0" err="1" smtClean="0"/>
              <a:t>manajemen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98123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47551"/>
              </p:ext>
            </p:extLst>
          </p:nvPr>
        </p:nvGraphicFramePr>
        <p:xfrm>
          <a:off x="815926" y="494583"/>
          <a:ext cx="10621108" cy="582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08"/>
              </a:tblGrid>
              <a:tr h="35155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Pedoman</a:t>
                      </a:r>
                      <a:r>
                        <a:rPr lang="en-US" dirty="0" smtClean="0"/>
                        <a:t> </a:t>
                      </a:r>
                      <a:r>
                        <a:rPr lang="en-US" i="0" dirty="0" err="1" smtClean="0"/>
                        <a:t>melakukan</a:t>
                      </a:r>
                      <a:r>
                        <a:rPr lang="en-US" i="0" dirty="0" smtClean="0"/>
                        <a:t> </a:t>
                      </a:r>
                      <a:r>
                        <a:rPr lang="en-US" i="0" dirty="0" err="1" smtClean="0"/>
                        <a:t>pemberdayaan</a:t>
                      </a:r>
                      <a:r>
                        <a:rPr lang="en-US" i="0" dirty="0" smtClean="0"/>
                        <a:t> (</a:t>
                      </a:r>
                      <a:r>
                        <a:rPr lang="en-US" i="1" dirty="0" smtClean="0"/>
                        <a:t>empowering</a:t>
                      </a:r>
                      <a:r>
                        <a:rPr lang="en-US" i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Rincikan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jelaskan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bagaimana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mencapainya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Libatkan</a:t>
                      </a:r>
                      <a:r>
                        <a:rPr lang="en-US" baseline="0" dirty="0" smtClean="0"/>
                        <a:t> orang lain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mengambil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keputusan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mempengaruhi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mereka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Delegasikan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tanggung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jawab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otoritas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aktivitas-aktivitas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penting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Memperhitungkan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perbedaan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motivasi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kemampuan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akses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mendapatkan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informasi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relevan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sumber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daya</a:t>
                      </a:r>
                      <a:r>
                        <a:rPr lang="en-US" dirty="0" smtClean="0"/>
                        <a:t> yang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dibutuhkan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mengerjakan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tanggung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jawab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Ubah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konsisten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pemberdayaan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Hilangkan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birokratis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Tunjukkan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kepercayaan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kepada</a:t>
                      </a:r>
                      <a:r>
                        <a:rPr lang="en-US" baseline="0" dirty="0" smtClean="0"/>
                        <a:t> orang </a:t>
                      </a:r>
                      <a:r>
                        <a:rPr lang="en-US" baseline="0" dirty="0" err="1" smtClean="0"/>
                        <a:t>tersebut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Berikan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coaching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err="1" smtClean="0"/>
                        <a:t>dan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nasehat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ketika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baseline="0" dirty="0" err="1" smtClean="0"/>
                        <a:t>diminta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Mendorong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mendukung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inisiatif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penyelesaian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masalah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Mengenali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kontribusi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prestasi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ditunjukkan</a:t>
                      </a:r>
                      <a:endParaRPr lang="en-US" dirty="0"/>
                    </a:p>
                  </a:txBody>
                  <a:tcPr/>
                </a:tc>
              </a:tr>
              <a:tr h="3515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Pastikan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penghargaan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terhadap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tanggung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jawab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</a:tr>
              <a:tr h="703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Pastikan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perhitungan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penggunaan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etika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berkuasa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5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2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Sifat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kepemimpinan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partisipatif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err="1" smtClean="0"/>
              <a:t>Kepemimpinan</a:t>
            </a:r>
            <a:r>
              <a:rPr lang="en-US" sz="2500" dirty="0" smtClean="0"/>
              <a:t> </a:t>
            </a:r>
            <a:r>
              <a:rPr lang="en-US" sz="2500" dirty="0" err="1" smtClean="0"/>
              <a:t>partisipatif</a:t>
            </a:r>
            <a:r>
              <a:rPr lang="en-US" sz="2500" dirty="0" smtClean="0"/>
              <a:t> </a:t>
            </a:r>
            <a:r>
              <a:rPr lang="en-US" sz="2500" dirty="0" err="1" smtClean="0"/>
              <a:t>melibatkan</a:t>
            </a:r>
            <a:r>
              <a:rPr lang="en-US" sz="2500" dirty="0" smtClean="0"/>
              <a:t> </a:t>
            </a:r>
            <a:r>
              <a:rPr lang="en-US" sz="2500" dirty="0" err="1" smtClean="0"/>
              <a:t>penggunaan</a:t>
            </a:r>
            <a:r>
              <a:rPr lang="en-US" sz="2500" dirty="0" smtClean="0"/>
              <a:t> </a:t>
            </a:r>
            <a:r>
              <a:rPr lang="en-US" sz="2500" dirty="0" err="1" smtClean="0"/>
              <a:t>berbagai</a:t>
            </a:r>
            <a:r>
              <a:rPr lang="en-US" sz="2500" dirty="0" smtClean="0"/>
              <a:t> </a:t>
            </a:r>
            <a:r>
              <a:rPr lang="en-US" sz="2500" dirty="0" err="1" smtClean="0"/>
              <a:t>prosedur</a:t>
            </a:r>
            <a:r>
              <a:rPr lang="en-US" sz="2500" dirty="0" smtClean="0"/>
              <a:t> </a:t>
            </a:r>
            <a:r>
              <a:rPr lang="en-US" sz="2500" dirty="0" err="1" smtClean="0"/>
              <a:t>pengambilan</a:t>
            </a:r>
            <a:r>
              <a:rPr lang="en-US" sz="2500" dirty="0" smtClean="0"/>
              <a:t> </a:t>
            </a:r>
            <a:r>
              <a:rPr lang="en-US" sz="2500" dirty="0" err="1" smtClean="0"/>
              <a:t>keputusan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memungkinkan</a:t>
            </a:r>
            <a:r>
              <a:rPr lang="en-US" sz="2500" dirty="0" smtClean="0"/>
              <a:t> orang lain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pengaruh</a:t>
            </a:r>
            <a:r>
              <a:rPr lang="en-US" sz="2500" dirty="0" smtClean="0"/>
              <a:t> </a:t>
            </a:r>
            <a:r>
              <a:rPr lang="en-US" sz="2500" dirty="0" err="1" smtClean="0"/>
              <a:t>terhadap</a:t>
            </a:r>
            <a:r>
              <a:rPr lang="en-US" sz="2500" dirty="0" smtClean="0"/>
              <a:t> </a:t>
            </a:r>
            <a:r>
              <a:rPr lang="en-US" sz="2500" dirty="0" err="1" smtClean="0"/>
              <a:t>keputusan</a:t>
            </a:r>
            <a:r>
              <a:rPr lang="en-US" sz="2500" dirty="0" smtClean="0"/>
              <a:t> </a:t>
            </a:r>
            <a:r>
              <a:rPr lang="en-US" sz="2500" dirty="0" err="1" smtClean="0"/>
              <a:t>pemimpin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err="1" smtClean="0"/>
              <a:t>Berbagai</a:t>
            </a:r>
            <a:r>
              <a:rPr lang="en-US" sz="2500" dirty="0" smtClean="0"/>
              <a:t> </a:t>
            </a:r>
            <a:r>
              <a:rPr lang="en-US" sz="2500" dirty="0" err="1" smtClean="0"/>
              <a:t>sebutan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aspek</a:t>
            </a:r>
            <a:r>
              <a:rPr lang="en-US" sz="2500" dirty="0" smtClean="0"/>
              <a:t> </a:t>
            </a:r>
            <a:r>
              <a:rPr lang="en-US" sz="2500" dirty="0" err="1" smtClean="0"/>
              <a:t>kepemimpinan</a:t>
            </a:r>
            <a:r>
              <a:rPr lang="en-US" sz="2500" dirty="0" smtClean="0"/>
              <a:t> </a:t>
            </a:r>
            <a:r>
              <a:rPr lang="en-US" sz="2500" dirty="0" err="1" smtClean="0"/>
              <a:t>partisipatif</a:t>
            </a:r>
            <a:r>
              <a:rPr lang="en-US" sz="2500" dirty="0" smtClean="0"/>
              <a:t> </a:t>
            </a:r>
            <a:r>
              <a:rPr lang="en-US" sz="2500" dirty="0" err="1" smtClean="0"/>
              <a:t>meliputi</a:t>
            </a:r>
            <a:r>
              <a:rPr lang="en-US" sz="2500" dirty="0" smtClean="0"/>
              <a:t> </a:t>
            </a:r>
            <a:r>
              <a:rPr lang="en-US" sz="2500" dirty="0" err="1" smtClean="0"/>
              <a:t>konsultasi</a:t>
            </a:r>
            <a:r>
              <a:rPr lang="en-US" sz="2500" dirty="0" smtClean="0"/>
              <a:t>, </a:t>
            </a:r>
            <a:r>
              <a:rPr lang="en-US" sz="2500" dirty="0" err="1" smtClean="0"/>
              <a:t>membuat</a:t>
            </a:r>
            <a:r>
              <a:rPr lang="en-US" sz="2500" dirty="0" smtClean="0"/>
              <a:t> </a:t>
            </a:r>
            <a:r>
              <a:rPr lang="en-US" sz="2500" dirty="0" err="1" smtClean="0"/>
              <a:t>keputusan</a:t>
            </a:r>
            <a:r>
              <a:rPr lang="en-US" sz="2500" dirty="0" smtClean="0"/>
              <a:t> </a:t>
            </a:r>
            <a:r>
              <a:rPr lang="en-US" sz="2500" dirty="0" err="1" smtClean="0"/>
              <a:t>bersama</a:t>
            </a:r>
            <a:r>
              <a:rPr lang="en-US" sz="2500" dirty="0" smtClean="0"/>
              <a:t>, </a:t>
            </a:r>
            <a:r>
              <a:rPr lang="en-US" sz="2500" dirty="0" err="1" smtClean="0"/>
              <a:t>berbagi</a:t>
            </a:r>
            <a:r>
              <a:rPr lang="en-US" sz="2500" dirty="0" smtClean="0"/>
              <a:t> </a:t>
            </a:r>
            <a:r>
              <a:rPr lang="en-US" sz="2500" dirty="0" err="1" smtClean="0"/>
              <a:t>kekuasaan</a:t>
            </a:r>
            <a:r>
              <a:rPr lang="en-US" sz="2500" dirty="0" smtClean="0"/>
              <a:t>, </a:t>
            </a:r>
            <a:r>
              <a:rPr lang="en-US" sz="2500" dirty="0" err="1" smtClean="0"/>
              <a:t>desentralisasi</a:t>
            </a:r>
            <a:r>
              <a:rPr lang="en-US" sz="2500" dirty="0" smtClean="0"/>
              <a:t>, </a:t>
            </a:r>
            <a:r>
              <a:rPr lang="en-US" sz="2500" dirty="0" err="1" smtClean="0"/>
              <a:t>pemberdayaan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manajemen</a:t>
            </a:r>
            <a:r>
              <a:rPr lang="en-US" sz="2500" dirty="0" smtClean="0"/>
              <a:t> </a:t>
            </a:r>
            <a:r>
              <a:rPr lang="en-US" sz="2500" dirty="0" err="1" smtClean="0"/>
              <a:t>demokratis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3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0515601" cy="802493"/>
          </a:xfrm>
          <a:solidFill>
            <a:srgbClr val="DCE2E6"/>
          </a:solidFill>
        </p:spPr>
        <p:txBody>
          <a:bodyPr>
            <a:noAutofit/>
          </a:bodyPr>
          <a:lstStyle/>
          <a:p>
            <a:r>
              <a:rPr lang="en-US" sz="3500" dirty="0" smtClean="0"/>
              <a:t>4 </a:t>
            </a:r>
            <a:r>
              <a:rPr lang="en-US" sz="3500" dirty="0" err="1"/>
              <a:t>prosedur</a:t>
            </a:r>
            <a:r>
              <a:rPr lang="en-US" sz="3500" dirty="0"/>
              <a:t> di </a:t>
            </a:r>
            <a:r>
              <a:rPr lang="en-US" sz="3500" dirty="0" err="1"/>
              <a:t>dalam</a:t>
            </a:r>
            <a:r>
              <a:rPr lang="en-US" sz="3500" dirty="0"/>
              <a:t> </a:t>
            </a:r>
            <a:r>
              <a:rPr lang="en-US" sz="3500" dirty="0" err="1"/>
              <a:t>mengambil</a:t>
            </a:r>
            <a:r>
              <a:rPr lang="en-US" sz="3500" dirty="0"/>
              <a:t> </a:t>
            </a:r>
            <a:r>
              <a:rPr lang="en-US" sz="3500" dirty="0" err="1"/>
              <a:t>keputusan</a:t>
            </a:r>
            <a:r>
              <a:rPr lang="en-US" sz="35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34263"/>
          </a:xfrm>
          <a:solidFill>
            <a:srgbClr val="DCE2E6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err="1" smtClean="0"/>
              <a:t>Keputusan</a:t>
            </a:r>
            <a:r>
              <a:rPr lang="en-US" b="1" dirty="0" smtClean="0"/>
              <a:t> Autocratic</a:t>
            </a:r>
          </a:p>
          <a:p>
            <a:pPr marL="0" indent="0">
              <a:buNone/>
            </a:pP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menanyakan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orang lain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Konsultasi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suges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orang lain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err="1" smtClean="0"/>
              <a:t>Keputusan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menemui</a:t>
            </a:r>
            <a:r>
              <a:rPr lang="en-US" dirty="0" smtClean="0"/>
              <a:t> orang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final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err="1" smtClean="0"/>
              <a:t>Pendelegasian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8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2000" t="-3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41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rgbClr val="E0DED9"/>
          </a:solidFill>
        </p:spPr>
        <p:txBody>
          <a:bodyPr>
            <a:normAutofit/>
          </a:bodyPr>
          <a:lstStyle/>
          <a:p>
            <a:r>
              <a:rPr lang="en-US" sz="3000" b="1" dirty="0" err="1" smtClean="0"/>
              <a:t>Terdapat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beberapa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perbedaan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pendapat</a:t>
            </a:r>
            <a:r>
              <a:rPr lang="en-US" sz="3000" b="1" dirty="0" smtClean="0"/>
              <a:t> para </a:t>
            </a:r>
            <a:r>
              <a:rPr lang="en-US" sz="3000" b="1" dirty="0" err="1" smtClean="0"/>
              <a:t>ahli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0DED9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Tannenbaum </a:t>
            </a:r>
            <a:r>
              <a:rPr lang="en-US" dirty="0" err="1" smtClean="0"/>
              <a:t>dan</a:t>
            </a:r>
            <a:r>
              <a:rPr lang="en-US" dirty="0" smtClean="0"/>
              <a:t> Schmidt (1958) :</a:t>
            </a:r>
          </a:p>
          <a:p>
            <a:pPr lvl="1"/>
            <a:r>
              <a:rPr lang="en-US" dirty="0" err="1" smtClean="0"/>
              <a:t>Membagi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autocratic : </a:t>
            </a:r>
          </a:p>
          <a:p>
            <a:pPr marL="914400" lvl="1" indent="-457200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autokratiknya</a:t>
            </a:r>
            <a:endParaRPr lang="en-US" dirty="0" smtClean="0"/>
          </a:p>
          <a:p>
            <a:pPr marL="914400" lvl="1" indent="-457200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Membagi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: </a:t>
            </a:r>
          </a:p>
          <a:p>
            <a:pPr marL="914400" lvl="1" indent="-457200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mengenalkan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</a:p>
          <a:p>
            <a:pPr marL="914400" lvl="1" indent="-457200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mengenalkan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orang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mengoptimalkannya</a:t>
            </a:r>
            <a:r>
              <a:rPr lang="en-US" dirty="0" smtClean="0"/>
              <a:t> </a:t>
            </a:r>
          </a:p>
          <a:p>
            <a:pPr marL="914400" lvl="1" indent="-457200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menyelidikinya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Vroom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Yetton</a:t>
            </a:r>
            <a:r>
              <a:rPr lang="en-US" dirty="0" smtClean="0"/>
              <a:t> (1973)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individual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4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1923" cy="1097915"/>
          </a:xfrm>
          <a:solidFill>
            <a:srgbClr val="6D6E7B"/>
          </a:solidFill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bg1"/>
                </a:solidFill>
              </a:rPr>
              <a:t>Konsekuensi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dari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kepemimpinan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partisipatif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6D6E7B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Keuntungan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kepemimpinan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partisipatif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tergantung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partisipannya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seberapa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pengaruhnya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melihat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</a:t>
            </a:r>
            <a:r>
              <a:rPr lang="en-US" dirty="0" smtClean="0">
                <a:solidFill>
                  <a:schemeClr val="bg1"/>
                </a:solidFill>
              </a:rPr>
              <a:t> lain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pengambilan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keputusan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manfaat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potensial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Keputusan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berkualitas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tinggi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Keputusan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diterima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partisipan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Partisipan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kepuasan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proses </a:t>
            </a:r>
            <a:r>
              <a:rPr lang="en-US" dirty="0" err="1" smtClean="0">
                <a:solidFill>
                  <a:schemeClr val="bg1"/>
                </a:solidFill>
              </a:rPr>
              <a:t>pengambilan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keputusan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Mengembangkan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kemampuan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mengambil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keputusan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9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4" y="1012238"/>
            <a:ext cx="4760742" cy="802493"/>
          </a:xfrm>
          <a:solidFill>
            <a:srgbClr val="D3D3D1"/>
          </a:solidFill>
        </p:spPr>
        <p:txBody>
          <a:bodyPr>
            <a:normAutofit/>
          </a:bodyPr>
          <a:lstStyle/>
          <a:p>
            <a:r>
              <a:rPr lang="en-US" sz="3000" b="1" dirty="0" smtClean="0"/>
              <a:t>1. </a:t>
            </a:r>
            <a:r>
              <a:rPr lang="en-US" sz="3000" b="1" dirty="0" err="1" smtClean="0"/>
              <a:t>Kualitas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keputusan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90" y="2900557"/>
            <a:ext cx="10515600" cy="2754655"/>
          </a:xfrm>
          <a:solidFill>
            <a:srgbClr val="D3D3D1"/>
          </a:solidFill>
        </p:spPr>
        <p:txBody>
          <a:bodyPr>
            <a:normAutofit/>
          </a:bodyPr>
          <a:lstStyle/>
          <a:p>
            <a:r>
              <a:rPr lang="en-US" sz="2600" dirty="0" err="1" smtClean="0"/>
              <a:t>Melibatkan</a:t>
            </a:r>
            <a:r>
              <a:rPr lang="en-US" sz="2600" dirty="0" smtClean="0"/>
              <a:t> orang lain di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mengambil</a:t>
            </a:r>
            <a:r>
              <a:rPr lang="en-US" sz="2600" dirty="0" smtClean="0"/>
              <a:t> </a:t>
            </a:r>
            <a:r>
              <a:rPr lang="en-US" sz="2600" dirty="0" err="1" smtClean="0"/>
              <a:t>keputusan</a:t>
            </a:r>
            <a:r>
              <a:rPr lang="en-US" sz="2600" dirty="0" smtClean="0"/>
              <a:t> juga </a:t>
            </a:r>
            <a:r>
              <a:rPr lang="en-US" sz="2600" dirty="0" err="1" smtClean="0"/>
              <a:t>meningkatkan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kualitas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keputusan</a:t>
            </a:r>
            <a:r>
              <a:rPr lang="en-US" sz="2600" dirty="0" smtClean="0"/>
              <a:t>, </a:t>
            </a:r>
            <a:r>
              <a:rPr lang="en-US" sz="2600" dirty="0" err="1" smtClean="0"/>
              <a:t>ketika</a:t>
            </a:r>
            <a:r>
              <a:rPr lang="en-US" sz="2600" dirty="0" smtClean="0"/>
              <a:t> </a:t>
            </a:r>
            <a:r>
              <a:rPr lang="en-US" sz="2600" dirty="0" err="1" smtClean="0"/>
              <a:t>partisipan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pengetahuan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kurang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pemimpin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berusaha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bekerja</a:t>
            </a:r>
            <a:r>
              <a:rPr lang="en-US" sz="2600" dirty="0" smtClean="0"/>
              <a:t> </a:t>
            </a:r>
            <a:r>
              <a:rPr lang="en-US" sz="2600" dirty="0" err="1" smtClean="0"/>
              <a:t>sama</a:t>
            </a:r>
            <a:r>
              <a:rPr lang="en-US" sz="2600" dirty="0" smtClean="0"/>
              <a:t> </a:t>
            </a:r>
            <a:r>
              <a:rPr lang="en-US" sz="2600" dirty="0" err="1" smtClean="0"/>
              <a:t>mencari</a:t>
            </a:r>
            <a:r>
              <a:rPr lang="en-US" sz="2600" dirty="0" smtClean="0"/>
              <a:t> </a:t>
            </a:r>
            <a:r>
              <a:rPr lang="en-US" sz="2600" dirty="0" err="1" smtClean="0"/>
              <a:t>solusi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baik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memecahkan</a:t>
            </a:r>
            <a:r>
              <a:rPr lang="en-US" sz="2600" dirty="0" smtClean="0"/>
              <a:t> </a:t>
            </a:r>
            <a:r>
              <a:rPr lang="en-US" sz="2600" dirty="0" err="1" smtClean="0"/>
              <a:t>masalah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Kerja</a:t>
            </a:r>
            <a:r>
              <a:rPr lang="en-US" sz="2600" dirty="0" smtClean="0"/>
              <a:t> </a:t>
            </a:r>
            <a:r>
              <a:rPr lang="en-US" sz="2600" dirty="0" err="1" smtClean="0"/>
              <a:t>sama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berbagi</a:t>
            </a:r>
            <a:r>
              <a:rPr lang="en-US" sz="2600" dirty="0" smtClean="0"/>
              <a:t> </a:t>
            </a:r>
            <a:r>
              <a:rPr lang="en-US" sz="2600" dirty="0" err="1" smtClean="0"/>
              <a:t>ilmu</a:t>
            </a:r>
            <a:r>
              <a:rPr lang="en-US" sz="2600" dirty="0" smtClean="0"/>
              <a:t> </a:t>
            </a:r>
            <a:r>
              <a:rPr lang="en-US" sz="2600" dirty="0" err="1" smtClean="0"/>
              <a:t>tergantung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kepercayaan</a:t>
            </a:r>
            <a:r>
              <a:rPr lang="en-US" sz="2600" dirty="0" smtClean="0"/>
              <a:t> </a:t>
            </a:r>
            <a:r>
              <a:rPr lang="en-US" sz="2600" dirty="0" err="1" smtClean="0"/>
              <a:t>partisipan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pemimpin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pandangan</a:t>
            </a:r>
            <a:r>
              <a:rPr lang="en-US" sz="2600" dirty="0" smtClean="0"/>
              <a:t> </a:t>
            </a:r>
            <a:r>
              <a:rPr lang="en-US" sz="2600" dirty="0" err="1" smtClean="0"/>
              <a:t>partisipan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proses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 </a:t>
            </a:r>
            <a:r>
              <a:rPr lang="en-US" sz="2600" dirty="0" err="1" smtClean="0"/>
              <a:t>sah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menguntungkan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817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751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2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1359</Words>
  <Application>Microsoft Office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Century Schoolbook</vt:lpstr>
      <vt:lpstr>Corbel</vt:lpstr>
      <vt:lpstr>Wingdings</vt:lpstr>
      <vt:lpstr>Wingdings 3</vt:lpstr>
      <vt:lpstr>Office Theme</vt:lpstr>
      <vt:lpstr>Ion</vt:lpstr>
      <vt:lpstr>1_Ion</vt:lpstr>
      <vt:lpstr>1_Office Theme</vt:lpstr>
      <vt:lpstr>Ion Boardroom</vt:lpstr>
      <vt:lpstr>2_Office Theme</vt:lpstr>
      <vt:lpstr>Depth</vt:lpstr>
      <vt:lpstr>Feathered</vt:lpstr>
      <vt:lpstr>KEPEMIMPINAN PARTISIPATIF, PENDELEGASIAN DAN PEMBERDAYAAN</vt:lpstr>
      <vt:lpstr>Pendahuluan</vt:lpstr>
      <vt:lpstr>Sifat kepemimpinan partisipatif</vt:lpstr>
      <vt:lpstr>4 prosedur di dalam mengambil keputusan:</vt:lpstr>
      <vt:lpstr>PowerPoint Presentation</vt:lpstr>
      <vt:lpstr>Terdapat beberapa perbedaan pendapat para ahli:</vt:lpstr>
      <vt:lpstr>Konsekuensi dari kepemimpinan partisipatif</vt:lpstr>
      <vt:lpstr>1. Kualitas keputusan</vt:lpstr>
      <vt:lpstr>PowerPoint Presentation</vt:lpstr>
      <vt:lpstr>2. Penerimaan keputusan</vt:lpstr>
      <vt:lpstr>3. Kepuasan terhadap proses pengambilan keputusan</vt:lpstr>
      <vt:lpstr>4. Mengembangkan kemampuan partisipan di dalam mengambil keputusan</vt:lpstr>
      <vt:lpstr>Perbedaan sasaran untuk jenis partisipan yang berbeda</vt:lpstr>
      <vt:lpstr>Normative Decision Model</vt:lpstr>
      <vt:lpstr>PowerPoint Presentation</vt:lpstr>
      <vt:lpstr>PowerPoint Presentation</vt:lpstr>
      <vt:lpstr>PowerPoint Presentation</vt:lpstr>
      <vt:lpstr>Pendelegasian</vt:lpstr>
      <vt:lpstr>PowerPoint Presentation</vt:lpstr>
      <vt:lpstr>Pemberdayaan (Empowerment)</vt:lpstr>
      <vt:lpstr>Empowerment programs</vt:lpstr>
      <vt:lpstr>Konsekuensi empowerment</vt:lpstr>
      <vt:lpstr>Beberapa potensi biaya dan resiko lain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KEPEMIMPINAN PARTISIPATIF, PENDELEGASIAN DAN PEMBERDAYAAN</dc:title>
  <dc:creator>LENOVO</dc:creator>
  <cp:lastModifiedBy>LENOVO</cp:lastModifiedBy>
  <cp:revision>65</cp:revision>
  <dcterms:created xsi:type="dcterms:W3CDTF">2020-04-06T13:02:32Z</dcterms:created>
  <dcterms:modified xsi:type="dcterms:W3CDTF">2020-04-13T09:04:46Z</dcterms:modified>
</cp:coreProperties>
</file>