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  <p:sldMasterId id="2147483732" r:id="rId2"/>
    <p:sldMasterId id="2147483744" r:id="rId3"/>
  </p:sldMasterIdLst>
  <p:notesMasterIdLst>
    <p:notesMasterId r:id="rId16"/>
  </p:notesMasterIdLst>
  <p:sldIdLst>
    <p:sldId id="256" r:id="rId4"/>
    <p:sldId id="280" r:id="rId5"/>
    <p:sldId id="281" r:id="rId6"/>
    <p:sldId id="283" r:id="rId7"/>
    <p:sldId id="277" r:id="rId8"/>
    <p:sldId id="272" r:id="rId9"/>
    <p:sldId id="273" r:id="rId10"/>
    <p:sldId id="274" r:id="rId11"/>
    <p:sldId id="287" r:id="rId12"/>
    <p:sldId id="257" r:id="rId13"/>
    <p:sldId id="285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4BC2D-36E0-40F2-95F9-1BF19A24DC2A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C7BD1-8942-4877-9B75-BF4ACBD1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4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martenbjork?utm_source=unsplash&amp;utm_medium=referral&amp;utm_content=creditCopyText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earch/photos/business?utm_source=unsplash&amp;utm_medium=referral&amp;utm_content=creditCopyText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martenbjork?utm_source=unsplash&amp;utm_medium=referral&amp;utm_content=creditCopyTex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earch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 by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Marten Bjork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Unsplash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5EF33-A633-465B-8A7D-6E47CC51E9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9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 by 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Marten Bjork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Unsplash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5EF33-A633-465B-8A7D-6E47CC51E9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4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84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504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720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16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5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4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82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200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554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9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756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953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338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455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2163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134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9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704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63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489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06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469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7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838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5137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9904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8555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629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223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0364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411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66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833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947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3512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6758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2782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38378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41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5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3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5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24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425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3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1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emf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5588" y="1702192"/>
            <a:ext cx="5717408" cy="1409712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Footlight MT Light" panose="0204060206030A020304" pitchFamily="18" charset="0"/>
                <a:ea typeface="Microsoft YaHei UI" panose="020B0503020204020204" pitchFamily="34" charset="-122"/>
                <a:cs typeface="Arial" panose="020B0604020202020204" pitchFamily="34" charset="0"/>
              </a:rPr>
              <a:t>KEPEMIMPINAN</a:t>
            </a:r>
            <a:endParaRPr lang="en-US" sz="5000" b="1" dirty="0">
              <a:solidFill>
                <a:schemeClr val="bg1"/>
              </a:solidFill>
              <a:latin typeface="Footlight MT Light" panose="0204060206030A020304" pitchFamily="18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7951" y="3339505"/>
            <a:ext cx="10572000" cy="434974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SITI ANNISA RIZKI M.PSI., PSIKOLOG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783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463" y="1381186"/>
            <a:ext cx="5819507" cy="939984"/>
          </a:xfrm>
          <a:solidFill>
            <a:schemeClr val="tx1">
              <a:alpha val="99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PEMIMPIN </a:t>
            </a:r>
            <a:r>
              <a:rPr lang="en-US" b="1" i="1" dirty="0" smtClean="0">
                <a:solidFill>
                  <a:schemeClr val="bg1"/>
                </a:solidFill>
              </a:rPr>
              <a:t>(LEADER)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3140" y="2882912"/>
            <a:ext cx="8946541" cy="2293999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“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seorang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pribadi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memiliki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kecakapan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kelebihan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(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khususnya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satu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bidang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),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sehingga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mampu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mempengaruhi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orang-orang lain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bersama-sama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melakukan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aktivitas-aktivitas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tertentu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demi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tercapainya</a:t>
            </a:r>
            <a:r>
              <a:rPr lang="en-US" sz="2400" b="1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satu</a:t>
            </a:r>
            <a:r>
              <a:rPr lang="en-US" sz="2400" b="1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sz="2400" b="1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beberapa</a:t>
            </a:r>
            <a:r>
              <a:rPr lang="en-US" sz="2400" b="1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tujuan</a:t>
            </a:r>
            <a:r>
              <a:rPr lang="en-US" sz="2400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”</a:t>
            </a:r>
            <a:endParaRPr lang="en-US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08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775" y="523056"/>
            <a:ext cx="6401803" cy="813374"/>
          </a:xfrm>
          <a:solidFill>
            <a:schemeClr val="tx1">
              <a:alpha val="88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DEFINISI KEPEMIMPINAN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645920"/>
            <a:ext cx="11001938" cy="4602479"/>
          </a:xfrm>
          <a:solidFill>
            <a:schemeClr val="tx1">
              <a:alpha val="83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Proses </a:t>
            </a:r>
            <a:r>
              <a:rPr lang="en-US" dirty="0" err="1" smtClean="0">
                <a:solidFill>
                  <a:schemeClr val="bg1"/>
                </a:solidFill>
              </a:rPr>
              <a:t>seorang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mengarahkan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bawahan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bertingkah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menurut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suatu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tertentu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 err="1" smtClean="0">
                <a:solidFill>
                  <a:schemeClr val="bg1"/>
                </a:solidFill>
              </a:rPr>
              <a:t>Benis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mempengaruhi</a:t>
            </a:r>
            <a:r>
              <a:rPr lang="en-US" b="1" dirty="0" smtClean="0">
                <a:solidFill>
                  <a:schemeClr val="bg1"/>
                </a:solidFill>
              </a:rPr>
              <a:t> orang-orang </a:t>
            </a:r>
            <a:r>
              <a:rPr lang="en-US" dirty="0" smtClean="0">
                <a:solidFill>
                  <a:schemeClr val="bg1"/>
                </a:solidFill>
              </a:rPr>
              <a:t>agar </a:t>
            </a:r>
            <a:r>
              <a:rPr lang="en-US" dirty="0" err="1" smtClean="0">
                <a:solidFill>
                  <a:schemeClr val="bg1"/>
                </a:solidFill>
              </a:rPr>
              <a:t>mereka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bekerja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untuk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mencapai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diinginkan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Odway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Tead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mempengaruhi</a:t>
            </a:r>
            <a:r>
              <a:rPr lang="en-US" b="1" dirty="0" smtClean="0">
                <a:solidFill>
                  <a:schemeClr val="bg1"/>
                </a:solidFill>
              </a:rPr>
              <a:t> orang </a:t>
            </a:r>
            <a:r>
              <a:rPr lang="en-US" dirty="0" smtClean="0">
                <a:solidFill>
                  <a:schemeClr val="bg1"/>
                </a:solidFill>
              </a:rPr>
              <a:t>agar </a:t>
            </a:r>
            <a:r>
              <a:rPr lang="en-US" dirty="0" err="1" smtClean="0">
                <a:solidFill>
                  <a:schemeClr val="bg1"/>
                </a:solidFill>
              </a:rPr>
              <a:t>mereka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berusaha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mencapai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tujuan-tujuan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kelompok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(George R. Terry)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Seni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mempengaruhi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tingkah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laku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manusia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kemampuan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membimbing</a:t>
            </a:r>
            <a:r>
              <a:rPr lang="en-US" b="1" dirty="0" smtClean="0">
                <a:solidFill>
                  <a:schemeClr val="bg1"/>
                </a:solidFill>
              </a:rPr>
              <a:t> orang </a:t>
            </a:r>
            <a:r>
              <a:rPr lang="en-US" dirty="0" smtClean="0">
                <a:solidFill>
                  <a:schemeClr val="bg1"/>
                </a:solidFill>
              </a:rPr>
              <a:t>(Howard H. Hoyt)</a:t>
            </a:r>
          </a:p>
        </p:txBody>
      </p:sp>
    </p:spTree>
    <p:extLst>
      <p:ext uri="{BB962C8B-B14F-4D97-AF65-F5344CB8AC3E}">
        <p14:creationId xmlns:p14="http://schemas.microsoft.com/office/powerpoint/2010/main" val="2088737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80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65839" y="0"/>
            <a:ext cx="27686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1454493" y="999093"/>
            <a:ext cx="385207" cy="385207"/>
          </a:xfrm>
          <a:prstGeom prst="ellipse">
            <a:avLst/>
          </a:prstGeom>
          <a:noFill/>
          <a:ln w="117475">
            <a:solidFill>
              <a:srgbClr val="F490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>
            <a:off x="-1495137" y="5375563"/>
            <a:ext cx="2990273" cy="2990273"/>
          </a:xfrm>
          <a:prstGeom prst="arc">
            <a:avLst/>
          </a:prstGeom>
          <a:ln w="428625">
            <a:solidFill>
              <a:srgbClr val="8C60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821675" y="5047232"/>
            <a:ext cx="738950" cy="738950"/>
          </a:xfrm>
          <a:prstGeom prst="ellipse">
            <a:avLst/>
          </a:prstGeom>
          <a:gradFill>
            <a:gsLst>
              <a:gs pos="0">
                <a:srgbClr val="F49052"/>
              </a:gs>
              <a:gs pos="100000">
                <a:srgbClr val="8C60F1">
                  <a:shade val="100000"/>
                  <a:satMod val="115000"/>
                </a:srgbClr>
              </a:gs>
            </a:gsLst>
            <a:lin ang="2700000" scaled="1"/>
          </a:gra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92354" y="2156013"/>
            <a:ext cx="3683000" cy="3683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>
            <a:off x="4182921" y="2359001"/>
            <a:ext cx="3155072" cy="3155070"/>
          </a:xfrm>
          <a:prstGeom prst="arc">
            <a:avLst>
              <a:gd name="adj1" fmla="val 17008840"/>
              <a:gd name="adj2" fmla="val 4629557"/>
            </a:avLst>
          </a:prstGeom>
          <a:noFill/>
          <a:ln w="127000" cap="rnd">
            <a:solidFill>
              <a:srgbClr val="8C6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8C60F1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7723871" y="3916864"/>
            <a:ext cx="161298" cy="161298"/>
          </a:xfrm>
          <a:prstGeom prst="ellipse">
            <a:avLst/>
          </a:prstGeom>
          <a:solidFill>
            <a:srgbClr val="8C6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/>
          <p:nvPr/>
        </p:nvCxnSpPr>
        <p:spPr>
          <a:xfrm flipH="1">
            <a:off x="6954918" y="3974373"/>
            <a:ext cx="706199" cy="0"/>
          </a:xfrm>
          <a:prstGeom prst="line">
            <a:avLst/>
          </a:prstGeom>
          <a:ln>
            <a:solidFill>
              <a:srgbClr val="8C60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4182921" y="2359001"/>
            <a:ext cx="3155072" cy="3155070"/>
          </a:xfrm>
          <a:prstGeom prst="ellipse">
            <a:avLst/>
          </a:prstGeom>
          <a:noFill/>
          <a:ln w="6350" cap="rnd">
            <a:solidFill>
              <a:srgbClr val="8C6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8C60F1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92A8-943E-44A0-A923-0FA9071E2CC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9" name="Oval 108"/>
          <p:cNvSpPr/>
          <p:nvPr/>
        </p:nvSpPr>
        <p:spPr>
          <a:xfrm>
            <a:off x="7651807" y="3839084"/>
            <a:ext cx="316860" cy="316860"/>
          </a:xfrm>
          <a:prstGeom prst="ellipse">
            <a:avLst/>
          </a:prstGeom>
          <a:noFill/>
          <a:ln>
            <a:solidFill>
              <a:srgbClr val="2F1C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Top Corners Rounded 78">
            <a:extLst>
              <a:ext uri="{FF2B5EF4-FFF2-40B4-BE49-F238E27FC236}">
                <a16:creationId xmlns:a16="http://schemas.microsoft.com/office/drawing/2014/main" xmlns="" id="{A14ACE6E-65A3-430B-ADAC-5DB18A62008D}"/>
              </a:ext>
            </a:extLst>
          </p:cNvPr>
          <p:cNvSpPr/>
          <p:nvPr/>
        </p:nvSpPr>
        <p:spPr>
          <a:xfrm rot="5400000">
            <a:off x="7250038" y="1529531"/>
            <a:ext cx="5725553" cy="441088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8" name="TextBox 27"/>
          <p:cNvSpPr txBox="1"/>
          <p:nvPr/>
        </p:nvSpPr>
        <p:spPr>
          <a:xfrm>
            <a:off x="8065700" y="1870867"/>
            <a:ext cx="3919973" cy="372409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200" dirty="0" err="1">
                <a:sym typeface="Wingdings" panose="05000000000000000000" pitchFamily="2" charset="2"/>
              </a:rPr>
              <a:t>Organisasi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adalah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setiap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bentuk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persekutuan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antara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dua</a:t>
            </a:r>
            <a:r>
              <a:rPr lang="en-US" sz="2200" dirty="0">
                <a:sym typeface="Wingdings" panose="05000000000000000000" pitchFamily="2" charset="2"/>
              </a:rPr>
              <a:t> orang </a:t>
            </a:r>
            <a:r>
              <a:rPr lang="en-US" sz="2200" dirty="0" err="1">
                <a:sym typeface="Wingdings" panose="05000000000000000000" pitchFamily="2" charset="2"/>
              </a:rPr>
              <a:t>atau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lebih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bekerja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sama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untuk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mencapai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tujuan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bersama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terikat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secara</a:t>
            </a:r>
            <a:r>
              <a:rPr lang="en-US" sz="2200" dirty="0">
                <a:sym typeface="Wingdings" panose="05000000000000000000" pitchFamily="2" charset="2"/>
              </a:rPr>
              <a:t> formal </a:t>
            </a:r>
            <a:r>
              <a:rPr lang="en-US" sz="2200" dirty="0" err="1">
                <a:sym typeface="Wingdings" panose="05000000000000000000" pitchFamily="2" charset="2"/>
              </a:rPr>
              <a:t>dalam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satu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ikatan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hirarki</a:t>
            </a:r>
            <a:r>
              <a:rPr lang="en-US" sz="2200" dirty="0">
                <a:sym typeface="Wingdings" panose="05000000000000000000" pitchFamily="2" charset="2"/>
              </a:rPr>
              <a:t>, </a:t>
            </a:r>
            <a:r>
              <a:rPr lang="en-US" sz="2200" dirty="0" err="1">
                <a:sym typeface="Wingdings" panose="05000000000000000000" pitchFamily="2" charset="2"/>
              </a:rPr>
              <a:t>dimana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selalu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terdapat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hubungan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antara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seseorang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atau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sekelompok</a:t>
            </a:r>
            <a:r>
              <a:rPr lang="en-US" sz="2200" dirty="0">
                <a:sym typeface="Wingdings" panose="05000000000000000000" pitchFamily="2" charset="2"/>
              </a:rPr>
              <a:t> orang yang </a:t>
            </a:r>
            <a:r>
              <a:rPr lang="en-US" sz="2200" dirty="0" err="1">
                <a:sym typeface="Wingdings" panose="05000000000000000000" pitchFamily="2" charset="2"/>
              </a:rPr>
              <a:t>disebut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pimpinan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seorang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atau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sekelompok</a:t>
            </a:r>
            <a:r>
              <a:rPr lang="en-US" sz="2200" dirty="0">
                <a:sym typeface="Wingdings" panose="05000000000000000000" pitchFamily="2" charset="2"/>
              </a:rPr>
              <a:t> orang  yang </a:t>
            </a:r>
            <a:r>
              <a:rPr lang="en-US" sz="2200" dirty="0" err="1">
                <a:sym typeface="Wingdings" panose="05000000000000000000" pitchFamily="2" charset="2"/>
              </a:rPr>
              <a:t>disebut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bawahan</a:t>
            </a:r>
            <a:r>
              <a:rPr lang="en-US" sz="2200" dirty="0"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25" name="Oval 24"/>
          <p:cNvSpPr/>
          <p:nvPr/>
        </p:nvSpPr>
        <p:spPr>
          <a:xfrm>
            <a:off x="4426997" y="2696063"/>
            <a:ext cx="2666919" cy="244160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4F428C"/>
                </a:solidFill>
              </a:rPr>
              <a:t>Organisasi</a:t>
            </a:r>
            <a:r>
              <a:rPr lang="en-US" sz="2300" b="1" dirty="0" smtClean="0">
                <a:solidFill>
                  <a:srgbClr val="4F428C"/>
                </a:solidFill>
              </a:rPr>
              <a:t>?</a:t>
            </a:r>
            <a:endParaRPr lang="en-US" sz="2300" b="1" dirty="0">
              <a:solidFill>
                <a:srgbClr val="4F428C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0" y="0"/>
            <a:ext cx="4393223" cy="687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3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65839" y="0"/>
            <a:ext cx="27686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1454493" y="999093"/>
            <a:ext cx="385207" cy="385207"/>
          </a:xfrm>
          <a:prstGeom prst="ellipse">
            <a:avLst/>
          </a:prstGeom>
          <a:noFill/>
          <a:ln w="117475">
            <a:solidFill>
              <a:srgbClr val="F490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>
            <a:off x="-1495137" y="5375563"/>
            <a:ext cx="2990273" cy="2990273"/>
          </a:xfrm>
          <a:prstGeom prst="arc">
            <a:avLst/>
          </a:prstGeom>
          <a:ln w="428625">
            <a:solidFill>
              <a:srgbClr val="8C60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821675" y="5047232"/>
            <a:ext cx="738950" cy="738950"/>
          </a:xfrm>
          <a:prstGeom prst="ellipse">
            <a:avLst/>
          </a:prstGeom>
          <a:gradFill>
            <a:gsLst>
              <a:gs pos="0">
                <a:srgbClr val="F49052"/>
              </a:gs>
              <a:gs pos="100000">
                <a:srgbClr val="8C60F1">
                  <a:shade val="100000"/>
                  <a:satMod val="115000"/>
                </a:srgbClr>
              </a:gs>
            </a:gsLst>
            <a:lin ang="2700000" scaled="1"/>
          </a:gra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92354" y="2156013"/>
            <a:ext cx="3683000" cy="3683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>
            <a:off x="4182921" y="2359001"/>
            <a:ext cx="3155072" cy="3155070"/>
          </a:xfrm>
          <a:prstGeom prst="arc">
            <a:avLst>
              <a:gd name="adj1" fmla="val 17008840"/>
              <a:gd name="adj2" fmla="val 4629557"/>
            </a:avLst>
          </a:prstGeom>
          <a:noFill/>
          <a:ln w="127000" cap="rnd">
            <a:solidFill>
              <a:srgbClr val="8C6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8C60F1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7723871" y="3916864"/>
            <a:ext cx="161298" cy="161298"/>
          </a:xfrm>
          <a:prstGeom prst="ellipse">
            <a:avLst/>
          </a:prstGeom>
          <a:solidFill>
            <a:srgbClr val="8C6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/>
          <p:nvPr/>
        </p:nvCxnSpPr>
        <p:spPr>
          <a:xfrm flipH="1">
            <a:off x="6954918" y="3974373"/>
            <a:ext cx="706199" cy="0"/>
          </a:xfrm>
          <a:prstGeom prst="line">
            <a:avLst/>
          </a:prstGeom>
          <a:ln>
            <a:solidFill>
              <a:srgbClr val="8C60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4182921" y="2359001"/>
            <a:ext cx="3155072" cy="3155070"/>
          </a:xfrm>
          <a:prstGeom prst="ellipse">
            <a:avLst/>
          </a:prstGeom>
          <a:noFill/>
          <a:ln w="6350" cap="rnd">
            <a:solidFill>
              <a:srgbClr val="8C6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8C60F1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92A8-943E-44A0-A923-0FA9071E2CC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9" name="Oval 108"/>
          <p:cNvSpPr/>
          <p:nvPr/>
        </p:nvSpPr>
        <p:spPr>
          <a:xfrm>
            <a:off x="7651807" y="3839084"/>
            <a:ext cx="316860" cy="316860"/>
          </a:xfrm>
          <a:prstGeom prst="ellipse">
            <a:avLst/>
          </a:prstGeom>
          <a:noFill/>
          <a:ln>
            <a:solidFill>
              <a:srgbClr val="2F1C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Top Corners Rounded 78">
            <a:extLst>
              <a:ext uri="{FF2B5EF4-FFF2-40B4-BE49-F238E27FC236}">
                <a16:creationId xmlns:a16="http://schemas.microsoft.com/office/drawing/2014/main" xmlns="" id="{A14ACE6E-65A3-430B-ADAC-5DB18A62008D}"/>
              </a:ext>
            </a:extLst>
          </p:cNvPr>
          <p:cNvSpPr/>
          <p:nvPr/>
        </p:nvSpPr>
        <p:spPr>
          <a:xfrm rot="5400000">
            <a:off x="7250038" y="1529531"/>
            <a:ext cx="5725553" cy="441088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8" name="TextBox 27"/>
          <p:cNvSpPr txBox="1"/>
          <p:nvPr/>
        </p:nvSpPr>
        <p:spPr>
          <a:xfrm>
            <a:off x="8065700" y="1886256"/>
            <a:ext cx="3919973" cy="369331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anose="05000000000000000000" pitchFamily="2" charset="2"/>
              </a:rPr>
              <a:t>Agar </a:t>
            </a:r>
            <a:r>
              <a:rPr lang="en-US" sz="2400" dirty="0" err="1">
                <a:sym typeface="Wingdings" panose="05000000000000000000" pitchFamily="2" charset="2"/>
              </a:rPr>
              <a:t>terjadi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ketertiban</a:t>
            </a:r>
            <a:r>
              <a:rPr lang="en-US" sz="2400" dirty="0">
                <a:sym typeface="Wingdings" panose="05000000000000000000" pitchFamily="2" charset="2"/>
              </a:rPr>
              <a:t> di </a:t>
            </a:r>
            <a:r>
              <a:rPr lang="en-US" sz="2400" dirty="0" err="1">
                <a:sym typeface="Wingdings" panose="05000000000000000000" pitchFamily="2" charset="2"/>
              </a:rPr>
              <a:t>dalam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organisasi</a:t>
            </a:r>
            <a:r>
              <a:rPr lang="en-US" sz="2400" dirty="0">
                <a:sym typeface="Wingdings" panose="05000000000000000000" pitchFamily="2" charset="2"/>
              </a:rPr>
              <a:t>  </a:t>
            </a:r>
            <a:r>
              <a:rPr lang="en-US" sz="2400" dirty="0" err="1">
                <a:sym typeface="Wingdings" panose="05000000000000000000" pitchFamily="2" charset="2"/>
              </a:rPr>
              <a:t>maka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perlu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ada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pengaturan</a:t>
            </a:r>
            <a:r>
              <a:rPr lang="en-US" sz="2400" dirty="0">
                <a:sym typeface="Wingdings" panose="05000000000000000000" pitchFamily="2" charset="2"/>
              </a:rPr>
              <a:t> (</a:t>
            </a:r>
            <a:r>
              <a:rPr lang="en-US" sz="2400" dirty="0" err="1" smtClean="0">
                <a:sym typeface="Wingdings" panose="05000000000000000000" pitchFamily="2" charset="2"/>
              </a:rPr>
              <a:t>administrasi</a:t>
            </a:r>
            <a:r>
              <a:rPr lang="en-US" sz="2400" dirty="0" smtClean="0">
                <a:sym typeface="Wingdings" panose="05000000000000000000" pitchFamily="2" charset="2"/>
              </a:rPr>
              <a:t>)</a:t>
            </a:r>
          </a:p>
          <a:p>
            <a:endParaRPr lang="en-US" sz="2400" dirty="0" smtClean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Wingdings" panose="05000000000000000000" pitchFamily="2" charset="2"/>
              </a:rPr>
              <a:t>“</a:t>
            </a:r>
            <a:r>
              <a:rPr lang="en-US" sz="2400" dirty="0">
                <a:sym typeface="Wingdings" panose="05000000000000000000" pitchFamily="2" charset="2"/>
              </a:rPr>
              <a:t>Ad” &amp; “</a:t>
            </a:r>
            <a:r>
              <a:rPr lang="en-US" sz="2400" dirty="0" err="1">
                <a:sym typeface="Wingdings" panose="05000000000000000000" pitchFamily="2" charset="2"/>
              </a:rPr>
              <a:t>Ministrare</a:t>
            </a:r>
            <a:r>
              <a:rPr lang="en-US" sz="2400" dirty="0">
                <a:sym typeface="Wingdings" panose="05000000000000000000" pitchFamily="2" charset="2"/>
              </a:rPr>
              <a:t>”  </a:t>
            </a:r>
            <a:r>
              <a:rPr lang="en-US" sz="2400" dirty="0" err="1">
                <a:sym typeface="Wingdings" panose="05000000000000000000" pitchFamily="2" charset="2"/>
              </a:rPr>
              <a:t>Mengelola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mengurus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memelihara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mengendalikan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memerintah</a:t>
            </a:r>
            <a:r>
              <a:rPr lang="en-US" sz="2400" dirty="0">
                <a:sym typeface="Wingdings" panose="05000000000000000000" pitchFamily="2" charset="2"/>
              </a:rPr>
              <a:t> (</a:t>
            </a:r>
            <a:r>
              <a:rPr lang="en-US" sz="2400" dirty="0" err="1">
                <a:sym typeface="Wingdings" panose="05000000000000000000" pitchFamily="2" charset="2"/>
              </a:rPr>
              <a:t>Melakukan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tatanan</a:t>
            </a:r>
            <a:r>
              <a:rPr lang="en-US" sz="2400" dirty="0"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25" name="Oval 24"/>
          <p:cNvSpPr/>
          <p:nvPr/>
        </p:nvSpPr>
        <p:spPr>
          <a:xfrm>
            <a:off x="4426997" y="2696063"/>
            <a:ext cx="2666919" cy="244160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4F428C"/>
                </a:solidFill>
              </a:rPr>
              <a:t>Administrasi</a:t>
            </a:r>
            <a:r>
              <a:rPr lang="en-US" sz="2300" b="1" dirty="0" smtClean="0">
                <a:solidFill>
                  <a:srgbClr val="4F428C"/>
                </a:solidFill>
              </a:rPr>
              <a:t>?</a:t>
            </a:r>
            <a:endParaRPr lang="en-US" sz="2300" b="1" dirty="0">
              <a:solidFill>
                <a:srgbClr val="4F428C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923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8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637" y="933742"/>
            <a:ext cx="9404723" cy="1400530"/>
          </a:xfrm>
        </p:spPr>
        <p:txBody>
          <a:bodyPr/>
          <a:lstStyle/>
          <a:p>
            <a:r>
              <a:rPr lang="en-US" sz="3500" b="1" dirty="0" err="1" smtClean="0"/>
              <a:t>Organisasi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Administrasi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dan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Pemimpin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Di </a:t>
            </a:r>
            <a:r>
              <a:rPr lang="en-US" dirty="0" err="1" smtClean="0">
                <a:sym typeface="Wingdings" panose="05000000000000000000" pitchFamily="2" charset="2"/>
              </a:rPr>
              <a:t>dalam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memproses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administrasi</a:t>
            </a:r>
            <a:r>
              <a:rPr lang="en-US" dirty="0" smtClean="0">
                <a:sym typeface="Wingdings" panose="05000000000000000000" pitchFamily="2" charset="2"/>
              </a:rPr>
              <a:t>/</a:t>
            </a:r>
            <a:r>
              <a:rPr lang="en-US" dirty="0" err="1" smtClean="0">
                <a:sym typeface="Wingdings" panose="05000000000000000000" pitchFamily="2" charset="2"/>
              </a:rPr>
              <a:t>pengaturan</a:t>
            </a:r>
            <a:r>
              <a:rPr lang="en-US" dirty="0" smtClean="0">
                <a:sym typeface="Wingdings" panose="05000000000000000000" pitchFamily="2" charset="2"/>
              </a:rPr>
              <a:t> di </a:t>
            </a:r>
            <a:r>
              <a:rPr lang="en-US" dirty="0" err="1" smtClean="0">
                <a:sym typeface="Wingdings" panose="05000000000000000000" pitchFamily="2" charset="2"/>
              </a:rPr>
              <a:t>dalam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diperlukan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adanya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PEMIMPIN</a:t>
            </a:r>
            <a:endParaRPr lang="en-US" b="1" dirty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69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4407" y="832546"/>
            <a:ext cx="9404723" cy="1400530"/>
          </a:xfrm>
        </p:spPr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853" y="2233076"/>
            <a:ext cx="8946541" cy="419548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Organisasi</a:t>
            </a:r>
            <a:r>
              <a:rPr lang="en-US" dirty="0" smtClean="0"/>
              <a:t> lain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BERBEDA.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14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209" y="4996583"/>
            <a:ext cx="9404723" cy="1400530"/>
          </a:xfrm>
        </p:spPr>
        <p:txBody>
          <a:bodyPr/>
          <a:lstStyle/>
          <a:p>
            <a:r>
              <a:rPr lang="en-US" sz="3000" dirty="0" smtClean="0"/>
              <a:t>Nama :</a:t>
            </a:r>
            <a:br>
              <a:rPr lang="en-US" sz="3000" dirty="0" smtClean="0"/>
            </a:br>
            <a:r>
              <a:rPr lang="en-US" sz="3000" dirty="0" err="1" smtClean="0"/>
              <a:t>Jenis</a:t>
            </a:r>
            <a:r>
              <a:rPr lang="en-US" sz="3000" dirty="0" smtClean="0"/>
              <a:t> </a:t>
            </a:r>
            <a:r>
              <a:rPr lang="en-US" sz="3000" dirty="0" err="1" smtClean="0"/>
              <a:t>organisasi</a:t>
            </a:r>
            <a:r>
              <a:rPr lang="en-US" sz="3000" dirty="0" smtClean="0"/>
              <a:t> :</a:t>
            </a:r>
            <a:endParaRPr lang="en-US" sz="3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493" y="452718"/>
            <a:ext cx="6292384" cy="4195762"/>
          </a:xfrm>
        </p:spPr>
      </p:pic>
    </p:spTree>
    <p:extLst>
      <p:ext uri="{BB962C8B-B14F-4D97-AF65-F5344CB8AC3E}">
        <p14:creationId xmlns:p14="http://schemas.microsoft.com/office/powerpoint/2010/main" val="275783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265" y="4835769"/>
            <a:ext cx="9601200" cy="1485900"/>
          </a:xfrm>
        </p:spPr>
        <p:txBody>
          <a:bodyPr/>
          <a:lstStyle/>
          <a:p>
            <a:r>
              <a:rPr lang="en-US" sz="3000" dirty="0" smtClean="0"/>
              <a:t>Nama :</a:t>
            </a:r>
            <a:br>
              <a:rPr lang="en-US" sz="3000" dirty="0" smtClean="0"/>
            </a:br>
            <a:r>
              <a:rPr lang="en-US" sz="3000" dirty="0" err="1" smtClean="0"/>
              <a:t>Jenis</a:t>
            </a:r>
            <a:r>
              <a:rPr lang="en-US" sz="3000" dirty="0" smtClean="0"/>
              <a:t> </a:t>
            </a:r>
            <a:r>
              <a:rPr lang="en-US" sz="3000" dirty="0" err="1" smtClean="0"/>
              <a:t>organisasi</a:t>
            </a:r>
            <a:r>
              <a:rPr lang="en-US" sz="3000" dirty="0" smtClean="0"/>
              <a:t> :</a:t>
            </a:r>
            <a:endParaRPr lang="en-US" sz="3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897" y="713935"/>
            <a:ext cx="6538312" cy="3678238"/>
          </a:xfrm>
        </p:spPr>
      </p:pic>
    </p:spTree>
    <p:extLst>
      <p:ext uri="{BB962C8B-B14F-4D97-AF65-F5344CB8AC3E}">
        <p14:creationId xmlns:p14="http://schemas.microsoft.com/office/powerpoint/2010/main" val="1306957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021" y="5024718"/>
            <a:ext cx="9404723" cy="1400530"/>
          </a:xfrm>
        </p:spPr>
        <p:txBody>
          <a:bodyPr/>
          <a:lstStyle/>
          <a:p>
            <a:r>
              <a:rPr lang="en-US" sz="3000" dirty="0" smtClean="0"/>
              <a:t>Nama :</a:t>
            </a:r>
            <a:br>
              <a:rPr lang="en-US" sz="3000" dirty="0" smtClean="0"/>
            </a:br>
            <a:r>
              <a:rPr lang="en-US" sz="3000" dirty="0" err="1" smtClean="0"/>
              <a:t>Jenis</a:t>
            </a:r>
            <a:r>
              <a:rPr lang="en-US" sz="3000" dirty="0" smtClean="0"/>
              <a:t> </a:t>
            </a:r>
            <a:r>
              <a:rPr lang="en-US" sz="3000" dirty="0" err="1"/>
              <a:t>o</a:t>
            </a:r>
            <a:r>
              <a:rPr lang="en-US" sz="3000" dirty="0" err="1" smtClean="0"/>
              <a:t>rganisasi</a:t>
            </a:r>
            <a:r>
              <a:rPr lang="en-US" sz="3000" dirty="0" smtClean="0"/>
              <a:t> :</a:t>
            </a:r>
            <a:endParaRPr lang="en-US" sz="3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39" y="452718"/>
            <a:ext cx="4513629" cy="4195762"/>
          </a:xfrm>
        </p:spPr>
      </p:pic>
    </p:spTree>
    <p:extLst>
      <p:ext uri="{BB962C8B-B14F-4D97-AF65-F5344CB8AC3E}">
        <p14:creationId xmlns:p14="http://schemas.microsoft.com/office/powerpoint/2010/main" val="3814138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="" xmlns:a16="http://schemas.microsoft.com/office/drawing/2014/main" id="{89EE4202-00E7-40D6-8DFE-65BD1F34C1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5" b="4164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91998AC3-3F72-4E18-AD44-DA7123753FC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78000">
                <a:schemeClr val="bg1">
                  <a:alpha val="98000"/>
                </a:schemeClr>
              </a:gs>
              <a:gs pos="20000">
                <a:srgbClr val="FFFFFF"/>
              </a:gs>
              <a:gs pos="0">
                <a:schemeClr val="bg1">
                  <a:alpha val="25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bg1"/>
              </a:solidFill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="" xmlns:a16="http://schemas.microsoft.com/office/drawing/2014/main" id="{83456EF4-7336-4056-B580-6F2F127F2E86}"/>
              </a:ext>
            </a:extLst>
          </p:cNvPr>
          <p:cNvGrpSpPr/>
          <p:nvPr/>
        </p:nvGrpSpPr>
        <p:grpSpPr>
          <a:xfrm>
            <a:off x="228703" y="1197951"/>
            <a:ext cx="11387018" cy="4909043"/>
            <a:chOff x="215825" y="997743"/>
            <a:chExt cx="11387018" cy="4909043"/>
          </a:xfrm>
        </p:grpSpPr>
        <p:sp>
          <p:nvSpPr>
            <p:cNvPr id="23" name="Oval 19">
              <a:extLst>
                <a:ext uri="{FF2B5EF4-FFF2-40B4-BE49-F238E27FC236}">
                  <a16:creationId xmlns="" xmlns:a16="http://schemas.microsoft.com/office/drawing/2014/main" id="{BA2914FD-569D-4B9F-A2B1-4A170012E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726" y="2135640"/>
              <a:ext cx="2876550" cy="2873375"/>
            </a:xfrm>
            <a:prstGeom prst="ellipse">
              <a:avLst/>
            </a:prstGeom>
            <a:gradFill flip="none" rotWithShape="1">
              <a:gsLst>
                <a:gs pos="17000">
                  <a:srgbClr val="DFE8E8"/>
                </a:gs>
                <a:gs pos="61000">
                  <a:srgbClr val="A3BEBD"/>
                </a:gs>
              </a:gsLst>
              <a:path path="circle">
                <a:fillToRect l="100000" b="100000"/>
              </a:path>
              <a:tileRect t="-100000" r="-10000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="" xmlns:a16="http://schemas.microsoft.com/office/drawing/2014/main" id="{287C8BCA-E5D9-4C3B-94EE-457519647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3400" y="3953668"/>
              <a:ext cx="1863725" cy="1906588"/>
            </a:xfrm>
            <a:custGeom>
              <a:avLst/>
              <a:gdLst>
                <a:gd name="T0" fmla="*/ 655 w 1151"/>
                <a:gd name="T1" fmla="*/ 392 h 1179"/>
                <a:gd name="T2" fmla="*/ 649 w 1151"/>
                <a:gd name="T3" fmla="*/ 313 h 1179"/>
                <a:gd name="T4" fmla="*/ 720 w 1151"/>
                <a:gd name="T5" fmla="*/ 98 h 1179"/>
                <a:gd name="T6" fmla="*/ 1077 w 1151"/>
                <a:gd name="T7" fmla="*/ 98 h 1179"/>
                <a:gd name="T8" fmla="*/ 1151 w 1151"/>
                <a:gd name="T9" fmla="*/ 269 h 1179"/>
                <a:gd name="T10" fmla="*/ 1149 w 1151"/>
                <a:gd name="T11" fmla="*/ 309 h 1179"/>
                <a:gd name="T12" fmla="*/ 965 w 1151"/>
                <a:gd name="T13" fmla="*/ 707 h 1179"/>
                <a:gd name="T14" fmla="*/ 0 w 1151"/>
                <a:gd name="T15" fmla="*/ 919 h 1179"/>
                <a:gd name="T16" fmla="*/ 655 w 1151"/>
                <a:gd name="T17" fmla="*/ 392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1" h="1179">
                  <a:moveTo>
                    <a:pt x="655" y="392"/>
                  </a:moveTo>
                  <a:cubicBezTo>
                    <a:pt x="656" y="367"/>
                    <a:pt x="649" y="315"/>
                    <a:pt x="649" y="313"/>
                  </a:cubicBezTo>
                  <a:cubicBezTo>
                    <a:pt x="638" y="237"/>
                    <a:pt x="662" y="157"/>
                    <a:pt x="720" y="98"/>
                  </a:cubicBezTo>
                  <a:cubicBezTo>
                    <a:pt x="819" y="0"/>
                    <a:pt x="979" y="0"/>
                    <a:pt x="1077" y="98"/>
                  </a:cubicBezTo>
                  <a:cubicBezTo>
                    <a:pt x="1125" y="146"/>
                    <a:pt x="1149" y="207"/>
                    <a:pt x="1151" y="269"/>
                  </a:cubicBezTo>
                  <a:cubicBezTo>
                    <a:pt x="1151" y="283"/>
                    <a:pt x="1150" y="296"/>
                    <a:pt x="1149" y="309"/>
                  </a:cubicBezTo>
                  <a:cubicBezTo>
                    <a:pt x="1137" y="459"/>
                    <a:pt x="1066" y="593"/>
                    <a:pt x="965" y="707"/>
                  </a:cubicBezTo>
                  <a:cubicBezTo>
                    <a:pt x="545" y="1179"/>
                    <a:pt x="0" y="919"/>
                    <a:pt x="0" y="919"/>
                  </a:cubicBezTo>
                  <a:cubicBezTo>
                    <a:pt x="0" y="919"/>
                    <a:pt x="643" y="943"/>
                    <a:pt x="655" y="39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58000">
                  <a:srgbClr val="3FBAEA"/>
                </a:gs>
              </a:gsLst>
              <a:lin ang="168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Line 20">
              <a:extLst>
                <a:ext uri="{FF2B5EF4-FFF2-40B4-BE49-F238E27FC236}">
                  <a16:creationId xmlns="" xmlns:a16="http://schemas.microsoft.com/office/drawing/2014/main" id="{F71ED4C9-CF69-455D-8147-86151F477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3371056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Line 21">
              <a:extLst>
                <a:ext uri="{FF2B5EF4-FFF2-40B4-BE49-F238E27FC236}">
                  <a16:creationId xmlns="" xmlns:a16="http://schemas.microsoft.com/office/drawing/2014/main" id="{FE11B499-210C-47BA-B0A2-4AD3588D6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3371056"/>
              <a:ext cx="0" cy="0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="" xmlns:a16="http://schemas.microsoft.com/office/drawing/2014/main" id="{F2B9BBB4-749F-4498-999F-4CB402BFA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8013" y="1429543"/>
              <a:ext cx="2171700" cy="1035050"/>
            </a:xfrm>
            <a:custGeom>
              <a:avLst/>
              <a:gdLst>
                <a:gd name="T0" fmla="*/ 506 w 1341"/>
                <a:gd name="T1" fmla="*/ 478 h 640"/>
                <a:gd name="T2" fmla="*/ 454 w 1341"/>
                <a:gd name="T3" fmla="*/ 538 h 640"/>
                <a:gd name="T4" fmla="*/ 252 w 1341"/>
                <a:gd name="T5" fmla="*/ 640 h 640"/>
                <a:gd name="T6" fmla="*/ 0 w 1341"/>
                <a:gd name="T7" fmla="*/ 387 h 640"/>
                <a:gd name="T8" fmla="*/ 68 w 1341"/>
                <a:gd name="T9" fmla="*/ 214 h 640"/>
                <a:gd name="T10" fmla="*/ 98 w 1341"/>
                <a:gd name="T11" fmla="*/ 188 h 640"/>
                <a:gd name="T12" fmla="*/ 510 w 1341"/>
                <a:gd name="T13" fmla="*/ 36 h 640"/>
                <a:gd name="T14" fmla="*/ 1341 w 1341"/>
                <a:gd name="T15" fmla="*/ 569 h 640"/>
                <a:gd name="T16" fmla="*/ 506 w 1341"/>
                <a:gd name="T17" fmla="*/ 478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1" h="640">
                  <a:moveTo>
                    <a:pt x="506" y="478"/>
                  </a:moveTo>
                  <a:cubicBezTo>
                    <a:pt x="488" y="495"/>
                    <a:pt x="455" y="537"/>
                    <a:pt x="454" y="538"/>
                  </a:cubicBezTo>
                  <a:cubicBezTo>
                    <a:pt x="408" y="600"/>
                    <a:pt x="335" y="640"/>
                    <a:pt x="252" y="640"/>
                  </a:cubicBezTo>
                  <a:cubicBezTo>
                    <a:pt x="113" y="640"/>
                    <a:pt x="0" y="527"/>
                    <a:pt x="0" y="387"/>
                  </a:cubicBezTo>
                  <a:cubicBezTo>
                    <a:pt x="0" y="320"/>
                    <a:pt x="26" y="260"/>
                    <a:pt x="68" y="214"/>
                  </a:cubicBezTo>
                  <a:cubicBezTo>
                    <a:pt x="78" y="205"/>
                    <a:pt x="88" y="196"/>
                    <a:pt x="98" y="188"/>
                  </a:cubicBezTo>
                  <a:cubicBezTo>
                    <a:pt x="213" y="90"/>
                    <a:pt x="357" y="45"/>
                    <a:pt x="510" y="36"/>
                  </a:cubicBezTo>
                  <a:cubicBezTo>
                    <a:pt x="1140" y="0"/>
                    <a:pt x="1341" y="569"/>
                    <a:pt x="1341" y="569"/>
                  </a:cubicBezTo>
                  <a:cubicBezTo>
                    <a:pt x="1341" y="569"/>
                    <a:pt x="904" y="97"/>
                    <a:pt x="506" y="478"/>
                  </a:cubicBezTo>
                  <a:close/>
                </a:path>
              </a:pathLst>
            </a:custGeom>
            <a:gradFill>
              <a:gsLst>
                <a:gs pos="14000">
                  <a:schemeClr val="bg1"/>
                </a:gs>
                <a:gs pos="89000">
                  <a:srgbClr val="79E3D5"/>
                </a:gs>
              </a:gsLst>
              <a:lin ang="10200000" scaled="0"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="" xmlns:a16="http://schemas.microsoft.com/office/drawing/2014/main" id="{D1CE1D2C-5769-403C-B0BF-89C875AFB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1463" y="2050256"/>
              <a:ext cx="1909763" cy="1862138"/>
            </a:xfrm>
            <a:custGeom>
              <a:avLst/>
              <a:gdLst>
                <a:gd name="T0" fmla="*/ 392 w 1179"/>
                <a:gd name="T1" fmla="*/ 496 h 1151"/>
                <a:gd name="T2" fmla="*/ 313 w 1179"/>
                <a:gd name="T3" fmla="*/ 502 h 1151"/>
                <a:gd name="T4" fmla="*/ 98 w 1179"/>
                <a:gd name="T5" fmla="*/ 431 h 1151"/>
                <a:gd name="T6" fmla="*/ 98 w 1179"/>
                <a:gd name="T7" fmla="*/ 74 h 1151"/>
                <a:gd name="T8" fmla="*/ 269 w 1179"/>
                <a:gd name="T9" fmla="*/ 0 h 1151"/>
                <a:gd name="T10" fmla="*/ 309 w 1179"/>
                <a:gd name="T11" fmla="*/ 2 h 1151"/>
                <a:gd name="T12" fmla="*/ 707 w 1179"/>
                <a:gd name="T13" fmla="*/ 186 h 1151"/>
                <a:gd name="T14" fmla="*/ 919 w 1179"/>
                <a:gd name="T15" fmla="*/ 1151 h 1151"/>
                <a:gd name="T16" fmla="*/ 392 w 1179"/>
                <a:gd name="T17" fmla="*/ 496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9" h="1151">
                  <a:moveTo>
                    <a:pt x="392" y="496"/>
                  </a:moveTo>
                  <a:cubicBezTo>
                    <a:pt x="367" y="495"/>
                    <a:pt x="315" y="502"/>
                    <a:pt x="313" y="502"/>
                  </a:cubicBezTo>
                  <a:cubicBezTo>
                    <a:pt x="237" y="513"/>
                    <a:pt x="157" y="489"/>
                    <a:pt x="98" y="431"/>
                  </a:cubicBezTo>
                  <a:cubicBezTo>
                    <a:pt x="0" y="332"/>
                    <a:pt x="0" y="172"/>
                    <a:pt x="98" y="74"/>
                  </a:cubicBezTo>
                  <a:cubicBezTo>
                    <a:pt x="146" y="26"/>
                    <a:pt x="207" y="2"/>
                    <a:pt x="269" y="0"/>
                  </a:cubicBezTo>
                  <a:cubicBezTo>
                    <a:pt x="283" y="0"/>
                    <a:pt x="296" y="1"/>
                    <a:pt x="309" y="2"/>
                  </a:cubicBezTo>
                  <a:cubicBezTo>
                    <a:pt x="459" y="14"/>
                    <a:pt x="593" y="85"/>
                    <a:pt x="707" y="186"/>
                  </a:cubicBezTo>
                  <a:cubicBezTo>
                    <a:pt x="1179" y="606"/>
                    <a:pt x="919" y="1151"/>
                    <a:pt x="919" y="1151"/>
                  </a:cubicBezTo>
                  <a:cubicBezTo>
                    <a:pt x="919" y="1151"/>
                    <a:pt x="943" y="508"/>
                    <a:pt x="392" y="496"/>
                  </a:cubicBezTo>
                  <a:close/>
                </a:path>
              </a:pathLst>
            </a:custGeom>
            <a:gradFill>
              <a:gsLst>
                <a:gs pos="10000">
                  <a:schemeClr val="bg1"/>
                </a:gs>
                <a:gs pos="75000">
                  <a:srgbClr val="59D2D8"/>
                </a:gs>
              </a:gsLst>
              <a:lin ang="12600000" scaled="0"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="" xmlns:a16="http://schemas.microsoft.com/office/drawing/2014/main" id="{9E4BD808-8A2E-4D82-8BA1-B29B4FC2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788" y="3021806"/>
              <a:ext cx="1036638" cy="2170113"/>
            </a:xfrm>
            <a:custGeom>
              <a:avLst/>
              <a:gdLst>
                <a:gd name="T0" fmla="*/ 162 w 640"/>
                <a:gd name="T1" fmla="*/ 506 h 1341"/>
                <a:gd name="T2" fmla="*/ 102 w 640"/>
                <a:gd name="T3" fmla="*/ 454 h 1341"/>
                <a:gd name="T4" fmla="*/ 0 w 640"/>
                <a:gd name="T5" fmla="*/ 252 h 1341"/>
                <a:gd name="T6" fmla="*/ 253 w 640"/>
                <a:gd name="T7" fmla="*/ 0 h 1341"/>
                <a:gd name="T8" fmla="*/ 426 w 640"/>
                <a:gd name="T9" fmla="*/ 68 h 1341"/>
                <a:gd name="T10" fmla="*/ 452 w 640"/>
                <a:gd name="T11" fmla="*/ 98 h 1341"/>
                <a:gd name="T12" fmla="*/ 604 w 640"/>
                <a:gd name="T13" fmla="*/ 510 h 1341"/>
                <a:gd name="T14" fmla="*/ 71 w 640"/>
                <a:gd name="T15" fmla="*/ 1341 h 1341"/>
                <a:gd name="T16" fmla="*/ 162 w 640"/>
                <a:gd name="T17" fmla="*/ 506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0" h="1341">
                  <a:moveTo>
                    <a:pt x="162" y="506"/>
                  </a:moveTo>
                  <a:cubicBezTo>
                    <a:pt x="145" y="488"/>
                    <a:pt x="103" y="455"/>
                    <a:pt x="102" y="454"/>
                  </a:cubicBezTo>
                  <a:cubicBezTo>
                    <a:pt x="40" y="408"/>
                    <a:pt x="0" y="335"/>
                    <a:pt x="0" y="252"/>
                  </a:cubicBezTo>
                  <a:cubicBezTo>
                    <a:pt x="0" y="113"/>
                    <a:pt x="113" y="0"/>
                    <a:pt x="253" y="0"/>
                  </a:cubicBezTo>
                  <a:cubicBezTo>
                    <a:pt x="320" y="0"/>
                    <a:pt x="380" y="26"/>
                    <a:pt x="426" y="68"/>
                  </a:cubicBezTo>
                  <a:cubicBezTo>
                    <a:pt x="435" y="78"/>
                    <a:pt x="444" y="88"/>
                    <a:pt x="452" y="98"/>
                  </a:cubicBezTo>
                  <a:cubicBezTo>
                    <a:pt x="550" y="213"/>
                    <a:pt x="595" y="357"/>
                    <a:pt x="604" y="510"/>
                  </a:cubicBezTo>
                  <a:cubicBezTo>
                    <a:pt x="640" y="1140"/>
                    <a:pt x="71" y="1341"/>
                    <a:pt x="71" y="1341"/>
                  </a:cubicBezTo>
                  <a:cubicBezTo>
                    <a:pt x="71" y="1341"/>
                    <a:pt x="543" y="904"/>
                    <a:pt x="162" y="506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/>
                </a:gs>
                <a:gs pos="61000">
                  <a:srgbClr val="4BC5E2"/>
                </a:gs>
              </a:gsLst>
              <a:lin ang="150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="" xmlns:a16="http://schemas.microsoft.com/office/drawing/2014/main" id="{67297A8C-F00E-4D0E-9E33-4844B5906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2288" y="4394993"/>
              <a:ext cx="2171700" cy="1035050"/>
            </a:xfrm>
            <a:custGeom>
              <a:avLst/>
              <a:gdLst>
                <a:gd name="T0" fmla="*/ 835 w 1341"/>
                <a:gd name="T1" fmla="*/ 162 h 640"/>
                <a:gd name="T2" fmla="*/ 887 w 1341"/>
                <a:gd name="T3" fmla="*/ 102 h 640"/>
                <a:gd name="T4" fmla="*/ 1089 w 1341"/>
                <a:gd name="T5" fmla="*/ 0 h 640"/>
                <a:gd name="T6" fmla="*/ 1341 w 1341"/>
                <a:gd name="T7" fmla="*/ 253 h 640"/>
                <a:gd name="T8" fmla="*/ 1273 w 1341"/>
                <a:gd name="T9" fmla="*/ 426 h 640"/>
                <a:gd name="T10" fmla="*/ 1243 w 1341"/>
                <a:gd name="T11" fmla="*/ 452 h 640"/>
                <a:gd name="T12" fmla="*/ 831 w 1341"/>
                <a:gd name="T13" fmla="*/ 604 h 640"/>
                <a:gd name="T14" fmla="*/ 0 w 1341"/>
                <a:gd name="T15" fmla="*/ 71 h 640"/>
                <a:gd name="T16" fmla="*/ 835 w 1341"/>
                <a:gd name="T17" fmla="*/ 162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1" h="640">
                  <a:moveTo>
                    <a:pt x="835" y="162"/>
                  </a:moveTo>
                  <a:cubicBezTo>
                    <a:pt x="853" y="145"/>
                    <a:pt x="886" y="103"/>
                    <a:pt x="887" y="102"/>
                  </a:cubicBezTo>
                  <a:cubicBezTo>
                    <a:pt x="933" y="40"/>
                    <a:pt x="1006" y="0"/>
                    <a:pt x="1089" y="0"/>
                  </a:cubicBezTo>
                  <a:cubicBezTo>
                    <a:pt x="1228" y="0"/>
                    <a:pt x="1341" y="113"/>
                    <a:pt x="1341" y="253"/>
                  </a:cubicBezTo>
                  <a:cubicBezTo>
                    <a:pt x="1341" y="320"/>
                    <a:pt x="1315" y="380"/>
                    <a:pt x="1273" y="426"/>
                  </a:cubicBezTo>
                  <a:cubicBezTo>
                    <a:pt x="1263" y="435"/>
                    <a:pt x="1253" y="444"/>
                    <a:pt x="1243" y="452"/>
                  </a:cubicBezTo>
                  <a:cubicBezTo>
                    <a:pt x="1128" y="550"/>
                    <a:pt x="984" y="595"/>
                    <a:pt x="831" y="604"/>
                  </a:cubicBezTo>
                  <a:cubicBezTo>
                    <a:pt x="201" y="640"/>
                    <a:pt x="0" y="71"/>
                    <a:pt x="0" y="71"/>
                  </a:cubicBezTo>
                  <a:cubicBezTo>
                    <a:pt x="0" y="71"/>
                    <a:pt x="437" y="543"/>
                    <a:pt x="835" y="162"/>
                  </a:cubicBezTo>
                  <a:close/>
                </a:path>
              </a:pathLst>
            </a:custGeom>
            <a:gradFill>
              <a:gsLst>
                <a:gs pos="76000">
                  <a:srgbClr val="3BB6ED"/>
                </a:gs>
                <a:gs pos="15000">
                  <a:schemeClr val="bg1"/>
                </a:gs>
              </a:gsLst>
              <a:lin ang="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="" xmlns:a16="http://schemas.microsoft.com/office/drawing/2014/main" id="{5179591A-96CB-4695-99D7-C8D1D3C7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0775" y="2947193"/>
              <a:ext cx="1909763" cy="1862138"/>
            </a:xfrm>
            <a:custGeom>
              <a:avLst/>
              <a:gdLst>
                <a:gd name="T0" fmla="*/ 787 w 1179"/>
                <a:gd name="T1" fmla="*/ 655 h 1151"/>
                <a:gd name="T2" fmla="*/ 866 w 1179"/>
                <a:gd name="T3" fmla="*/ 649 h 1151"/>
                <a:gd name="T4" fmla="*/ 1081 w 1179"/>
                <a:gd name="T5" fmla="*/ 720 h 1151"/>
                <a:gd name="T6" fmla="*/ 1081 w 1179"/>
                <a:gd name="T7" fmla="*/ 1077 h 1151"/>
                <a:gd name="T8" fmla="*/ 910 w 1179"/>
                <a:gd name="T9" fmla="*/ 1151 h 1151"/>
                <a:gd name="T10" fmla="*/ 870 w 1179"/>
                <a:gd name="T11" fmla="*/ 1149 h 1151"/>
                <a:gd name="T12" fmla="*/ 472 w 1179"/>
                <a:gd name="T13" fmla="*/ 965 h 1151"/>
                <a:gd name="T14" fmla="*/ 260 w 1179"/>
                <a:gd name="T15" fmla="*/ 0 h 1151"/>
                <a:gd name="T16" fmla="*/ 787 w 1179"/>
                <a:gd name="T17" fmla="*/ 655 h 1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9" h="1151">
                  <a:moveTo>
                    <a:pt x="787" y="655"/>
                  </a:moveTo>
                  <a:cubicBezTo>
                    <a:pt x="812" y="656"/>
                    <a:pt x="864" y="649"/>
                    <a:pt x="866" y="649"/>
                  </a:cubicBezTo>
                  <a:cubicBezTo>
                    <a:pt x="942" y="638"/>
                    <a:pt x="1022" y="662"/>
                    <a:pt x="1081" y="720"/>
                  </a:cubicBezTo>
                  <a:cubicBezTo>
                    <a:pt x="1179" y="819"/>
                    <a:pt x="1179" y="979"/>
                    <a:pt x="1081" y="1077"/>
                  </a:cubicBezTo>
                  <a:cubicBezTo>
                    <a:pt x="1033" y="1125"/>
                    <a:pt x="972" y="1149"/>
                    <a:pt x="910" y="1151"/>
                  </a:cubicBezTo>
                  <a:cubicBezTo>
                    <a:pt x="896" y="1151"/>
                    <a:pt x="883" y="1150"/>
                    <a:pt x="870" y="1149"/>
                  </a:cubicBezTo>
                  <a:cubicBezTo>
                    <a:pt x="720" y="1137"/>
                    <a:pt x="586" y="1066"/>
                    <a:pt x="472" y="965"/>
                  </a:cubicBezTo>
                  <a:cubicBezTo>
                    <a:pt x="0" y="545"/>
                    <a:pt x="260" y="0"/>
                    <a:pt x="260" y="0"/>
                  </a:cubicBezTo>
                  <a:cubicBezTo>
                    <a:pt x="260" y="0"/>
                    <a:pt x="236" y="643"/>
                    <a:pt x="787" y="655"/>
                  </a:cubicBezTo>
                  <a:close/>
                </a:path>
              </a:pathLst>
            </a:custGeom>
            <a:gradFill>
              <a:gsLst>
                <a:gs pos="16000">
                  <a:schemeClr val="bg1"/>
                </a:gs>
                <a:gs pos="89000">
                  <a:srgbClr val="37B2F0"/>
                </a:gs>
              </a:gsLst>
              <a:lin ang="24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="" xmlns:a16="http://schemas.microsoft.com/office/drawing/2014/main" id="{FB1C8796-EBB3-4E20-B7E1-7395F4634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870" y="1667668"/>
              <a:ext cx="1036638" cy="2170113"/>
            </a:xfrm>
            <a:custGeom>
              <a:avLst/>
              <a:gdLst>
                <a:gd name="T0" fmla="*/ 478 w 640"/>
                <a:gd name="T1" fmla="*/ 835 h 1341"/>
                <a:gd name="T2" fmla="*/ 538 w 640"/>
                <a:gd name="T3" fmla="*/ 887 h 1341"/>
                <a:gd name="T4" fmla="*/ 640 w 640"/>
                <a:gd name="T5" fmla="*/ 1089 h 1341"/>
                <a:gd name="T6" fmla="*/ 387 w 640"/>
                <a:gd name="T7" fmla="*/ 1341 h 1341"/>
                <a:gd name="T8" fmla="*/ 214 w 640"/>
                <a:gd name="T9" fmla="*/ 1273 h 1341"/>
                <a:gd name="T10" fmla="*/ 188 w 640"/>
                <a:gd name="T11" fmla="*/ 1243 h 1341"/>
                <a:gd name="T12" fmla="*/ 36 w 640"/>
                <a:gd name="T13" fmla="*/ 831 h 1341"/>
                <a:gd name="T14" fmla="*/ 569 w 640"/>
                <a:gd name="T15" fmla="*/ 0 h 1341"/>
                <a:gd name="T16" fmla="*/ 478 w 640"/>
                <a:gd name="T17" fmla="*/ 835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0" h="1341">
                  <a:moveTo>
                    <a:pt x="478" y="835"/>
                  </a:moveTo>
                  <a:cubicBezTo>
                    <a:pt x="495" y="853"/>
                    <a:pt x="537" y="886"/>
                    <a:pt x="538" y="887"/>
                  </a:cubicBezTo>
                  <a:cubicBezTo>
                    <a:pt x="600" y="933"/>
                    <a:pt x="640" y="1006"/>
                    <a:pt x="640" y="1089"/>
                  </a:cubicBezTo>
                  <a:cubicBezTo>
                    <a:pt x="640" y="1228"/>
                    <a:pt x="527" y="1341"/>
                    <a:pt x="387" y="1341"/>
                  </a:cubicBezTo>
                  <a:cubicBezTo>
                    <a:pt x="320" y="1341"/>
                    <a:pt x="260" y="1315"/>
                    <a:pt x="214" y="1273"/>
                  </a:cubicBezTo>
                  <a:cubicBezTo>
                    <a:pt x="205" y="1263"/>
                    <a:pt x="196" y="1253"/>
                    <a:pt x="188" y="1243"/>
                  </a:cubicBezTo>
                  <a:cubicBezTo>
                    <a:pt x="90" y="1128"/>
                    <a:pt x="45" y="984"/>
                    <a:pt x="36" y="831"/>
                  </a:cubicBezTo>
                  <a:cubicBezTo>
                    <a:pt x="0" y="201"/>
                    <a:pt x="569" y="0"/>
                    <a:pt x="569" y="0"/>
                  </a:cubicBezTo>
                  <a:cubicBezTo>
                    <a:pt x="569" y="0"/>
                    <a:pt x="97" y="437"/>
                    <a:pt x="478" y="835"/>
                  </a:cubicBezTo>
                  <a:close/>
                </a:path>
              </a:pathLst>
            </a:custGeom>
            <a:gradFill>
              <a:gsLst>
                <a:gs pos="9000">
                  <a:schemeClr val="bg1"/>
                </a:gs>
                <a:gs pos="100000">
                  <a:srgbClr val="2FAAF5"/>
                </a:gs>
              </a:gsLst>
              <a:lin ang="54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="" xmlns:a16="http://schemas.microsoft.com/office/drawing/2014/main" id="{7AE8C31A-5B22-40DD-901A-2600BB51E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875" y="997743"/>
              <a:ext cx="1863725" cy="1908175"/>
            </a:xfrm>
            <a:custGeom>
              <a:avLst/>
              <a:gdLst>
                <a:gd name="T0" fmla="*/ 496 w 1151"/>
                <a:gd name="T1" fmla="*/ 787 h 1179"/>
                <a:gd name="T2" fmla="*/ 502 w 1151"/>
                <a:gd name="T3" fmla="*/ 866 h 1179"/>
                <a:gd name="T4" fmla="*/ 431 w 1151"/>
                <a:gd name="T5" fmla="*/ 1081 h 1179"/>
                <a:gd name="T6" fmla="*/ 74 w 1151"/>
                <a:gd name="T7" fmla="*/ 1081 h 1179"/>
                <a:gd name="T8" fmla="*/ 0 w 1151"/>
                <a:gd name="T9" fmla="*/ 910 h 1179"/>
                <a:gd name="T10" fmla="*/ 2 w 1151"/>
                <a:gd name="T11" fmla="*/ 870 h 1179"/>
                <a:gd name="T12" fmla="*/ 186 w 1151"/>
                <a:gd name="T13" fmla="*/ 472 h 1179"/>
                <a:gd name="T14" fmla="*/ 1151 w 1151"/>
                <a:gd name="T15" fmla="*/ 260 h 1179"/>
                <a:gd name="T16" fmla="*/ 496 w 1151"/>
                <a:gd name="T17" fmla="*/ 787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1" h="1179">
                  <a:moveTo>
                    <a:pt x="496" y="787"/>
                  </a:moveTo>
                  <a:cubicBezTo>
                    <a:pt x="495" y="812"/>
                    <a:pt x="502" y="864"/>
                    <a:pt x="502" y="866"/>
                  </a:cubicBezTo>
                  <a:cubicBezTo>
                    <a:pt x="513" y="942"/>
                    <a:pt x="489" y="1022"/>
                    <a:pt x="431" y="1081"/>
                  </a:cubicBezTo>
                  <a:cubicBezTo>
                    <a:pt x="332" y="1179"/>
                    <a:pt x="172" y="1179"/>
                    <a:pt x="74" y="1081"/>
                  </a:cubicBezTo>
                  <a:cubicBezTo>
                    <a:pt x="26" y="1033"/>
                    <a:pt x="2" y="972"/>
                    <a:pt x="0" y="910"/>
                  </a:cubicBezTo>
                  <a:cubicBezTo>
                    <a:pt x="0" y="896"/>
                    <a:pt x="1" y="883"/>
                    <a:pt x="2" y="870"/>
                  </a:cubicBezTo>
                  <a:cubicBezTo>
                    <a:pt x="14" y="720"/>
                    <a:pt x="85" y="586"/>
                    <a:pt x="186" y="472"/>
                  </a:cubicBezTo>
                  <a:cubicBezTo>
                    <a:pt x="606" y="0"/>
                    <a:pt x="1151" y="260"/>
                    <a:pt x="1151" y="260"/>
                  </a:cubicBezTo>
                  <a:cubicBezTo>
                    <a:pt x="1151" y="260"/>
                    <a:pt x="508" y="236"/>
                    <a:pt x="496" y="787"/>
                  </a:cubicBezTo>
                  <a:close/>
                </a:path>
              </a:pathLst>
            </a:custGeom>
            <a:gradFill>
              <a:gsLst>
                <a:gs pos="10000">
                  <a:schemeClr val="bg1"/>
                </a:gs>
                <a:gs pos="89000">
                  <a:srgbClr val="1C9BFE"/>
                </a:gs>
              </a:gsLst>
              <a:lin ang="60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2F4A193B-B7EB-4D75-9887-9EB5867EEEA7}"/>
                </a:ext>
              </a:extLst>
            </p:cNvPr>
            <p:cNvSpPr txBox="1"/>
            <p:nvPr/>
          </p:nvSpPr>
          <p:spPr>
            <a:xfrm>
              <a:off x="5741577" y="1811059"/>
              <a:ext cx="7088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AA50553A-E38D-4FA2-9C06-48421C7BE8C4}"/>
                </a:ext>
              </a:extLst>
            </p:cNvPr>
            <p:cNvSpPr txBox="1"/>
            <p:nvPr/>
          </p:nvSpPr>
          <p:spPr>
            <a:xfrm>
              <a:off x="6694358" y="2188230"/>
              <a:ext cx="7088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="" xmlns:a16="http://schemas.microsoft.com/office/drawing/2014/main" id="{0AE79AAD-904E-4113-8A5E-3E5ECB1058BD}"/>
                </a:ext>
              </a:extLst>
            </p:cNvPr>
            <p:cNvSpPr txBox="1"/>
            <p:nvPr/>
          </p:nvSpPr>
          <p:spPr>
            <a:xfrm>
              <a:off x="7095018" y="3165801"/>
              <a:ext cx="7088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5EC45CBD-1196-4BDF-B736-3EBD5A8B6FC8}"/>
                </a:ext>
              </a:extLst>
            </p:cNvPr>
            <p:cNvSpPr txBox="1"/>
            <p:nvPr/>
          </p:nvSpPr>
          <p:spPr>
            <a:xfrm>
              <a:off x="6697535" y="4153692"/>
              <a:ext cx="7088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M4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="" xmlns:a16="http://schemas.microsoft.com/office/drawing/2014/main" id="{A5C43A5D-735B-46DE-B911-3D1497763EDC}"/>
                </a:ext>
              </a:extLst>
            </p:cNvPr>
            <p:cNvSpPr txBox="1"/>
            <p:nvPr/>
          </p:nvSpPr>
          <p:spPr>
            <a:xfrm>
              <a:off x="5824131" y="4578538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602E254B-71F9-49F2-B98B-83F200264921}"/>
                </a:ext>
              </a:extLst>
            </p:cNvPr>
            <p:cNvSpPr txBox="1"/>
            <p:nvPr/>
          </p:nvSpPr>
          <p:spPr>
            <a:xfrm>
              <a:off x="4894302" y="4153692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CFDF6B72-EB07-4308-B412-36BA7CCD4C1A}"/>
                </a:ext>
              </a:extLst>
            </p:cNvPr>
            <p:cNvSpPr txBox="1"/>
            <p:nvPr/>
          </p:nvSpPr>
          <p:spPr>
            <a:xfrm>
              <a:off x="4443006" y="3165801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="" xmlns:a16="http://schemas.microsoft.com/office/drawing/2014/main" id="{9BBDF9B8-2A60-4F69-877E-B29DC81A9552}"/>
                </a:ext>
              </a:extLst>
            </p:cNvPr>
            <p:cNvSpPr txBox="1"/>
            <p:nvPr/>
          </p:nvSpPr>
          <p:spPr>
            <a:xfrm>
              <a:off x="4894302" y="218823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L</a:t>
              </a:r>
              <a:r>
                <a:rPr lang="id-ID" sz="2800" b="1" dirty="0" smtClean="0">
                  <a:solidFill>
                    <a:schemeClr val="bg1"/>
                  </a:solidFill>
                </a:rPr>
                <a:t>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="" xmlns:a16="http://schemas.microsoft.com/office/drawing/2014/main" id="{84B662BC-015D-4D73-BDCB-F609D3E2010F}"/>
                </a:ext>
              </a:extLst>
            </p:cNvPr>
            <p:cNvSpPr txBox="1"/>
            <p:nvPr/>
          </p:nvSpPr>
          <p:spPr>
            <a:xfrm>
              <a:off x="5129214" y="3382029"/>
              <a:ext cx="1933574" cy="69088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Freeform 33">
              <a:extLst>
                <a:ext uri="{FF2B5EF4-FFF2-40B4-BE49-F238E27FC236}">
                  <a16:creationId xmlns="" xmlns:a16="http://schemas.microsoft.com/office/drawing/2014/main" id="{84C3A3AA-FF82-4097-AA2F-A52DF297E8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63772" y="2832347"/>
              <a:ext cx="464458" cy="511236"/>
            </a:xfrm>
            <a:custGeom>
              <a:avLst/>
              <a:gdLst>
                <a:gd name="T0" fmla="*/ 78 w 87"/>
                <a:gd name="T1" fmla="*/ 34 h 96"/>
                <a:gd name="T2" fmla="*/ 40 w 87"/>
                <a:gd name="T3" fmla="*/ 0 h 96"/>
                <a:gd name="T4" fmla="*/ 0 w 87"/>
                <a:gd name="T5" fmla="*/ 40 h 96"/>
                <a:gd name="T6" fmla="*/ 16 w 87"/>
                <a:gd name="T7" fmla="*/ 72 h 96"/>
                <a:gd name="T8" fmla="*/ 16 w 87"/>
                <a:gd name="T9" fmla="*/ 94 h 96"/>
                <a:gd name="T10" fmla="*/ 18 w 87"/>
                <a:gd name="T11" fmla="*/ 96 h 96"/>
                <a:gd name="T12" fmla="*/ 58 w 87"/>
                <a:gd name="T13" fmla="*/ 96 h 96"/>
                <a:gd name="T14" fmla="*/ 60 w 87"/>
                <a:gd name="T15" fmla="*/ 94 h 96"/>
                <a:gd name="T16" fmla="*/ 60 w 87"/>
                <a:gd name="T17" fmla="*/ 82 h 96"/>
                <a:gd name="T18" fmla="*/ 74 w 87"/>
                <a:gd name="T19" fmla="*/ 78 h 96"/>
                <a:gd name="T20" fmla="*/ 78 w 87"/>
                <a:gd name="T21" fmla="*/ 60 h 96"/>
                <a:gd name="T22" fmla="*/ 82 w 87"/>
                <a:gd name="T23" fmla="*/ 60 h 96"/>
                <a:gd name="T24" fmla="*/ 87 w 87"/>
                <a:gd name="T25" fmla="*/ 54 h 96"/>
                <a:gd name="T26" fmla="*/ 78 w 87"/>
                <a:gd name="T27" fmla="*/ 34 h 96"/>
                <a:gd name="T28" fmla="*/ 58 w 87"/>
                <a:gd name="T29" fmla="*/ 31 h 96"/>
                <a:gd name="T30" fmla="*/ 35 w 87"/>
                <a:gd name="T31" fmla="*/ 66 h 96"/>
                <a:gd name="T32" fmla="*/ 32 w 87"/>
                <a:gd name="T33" fmla="*/ 67 h 96"/>
                <a:gd name="T34" fmla="*/ 31 w 87"/>
                <a:gd name="T35" fmla="*/ 64 h 96"/>
                <a:gd name="T36" fmla="*/ 35 w 87"/>
                <a:gd name="T37" fmla="*/ 44 h 96"/>
                <a:gd name="T38" fmla="*/ 27 w 87"/>
                <a:gd name="T39" fmla="*/ 44 h 96"/>
                <a:gd name="T40" fmla="*/ 25 w 87"/>
                <a:gd name="T41" fmla="*/ 43 h 96"/>
                <a:gd name="T42" fmla="*/ 25 w 87"/>
                <a:gd name="T43" fmla="*/ 41 h 96"/>
                <a:gd name="T44" fmla="*/ 37 w 87"/>
                <a:gd name="T45" fmla="*/ 13 h 96"/>
                <a:gd name="T46" fmla="*/ 38 w 87"/>
                <a:gd name="T47" fmla="*/ 12 h 96"/>
                <a:gd name="T48" fmla="*/ 53 w 87"/>
                <a:gd name="T49" fmla="*/ 12 h 96"/>
                <a:gd name="T50" fmla="*/ 54 w 87"/>
                <a:gd name="T51" fmla="*/ 13 h 96"/>
                <a:gd name="T52" fmla="*/ 54 w 87"/>
                <a:gd name="T53" fmla="*/ 15 h 96"/>
                <a:gd name="T54" fmla="*/ 49 w 87"/>
                <a:gd name="T55" fmla="*/ 28 h 96"/>
                <a:gd name="T56" fmla="*/ 56 w 87"/>
                <a:gd name="T57" fmla="*/ 28 h 96"/>
                <a:gd name="T58" fmla="*/ 58 w 87"/>
                <a:gd name="T59" fmla="*/ 29 h 96"/>
                <a:gd name="T60" fmla="*/ 58 w 87"/>
                <a:gd name="T61" fmla="*/ 3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7" h="96">
                  <a:moveTo>
                    <a:pt x="78" y="34"/>
                  </a:moveTo>
                  <a:cubicBezTo>
                    <a:pt x="78" y="13"/>
                    <a:pt x="59" y="0"/>
                    <a:pt x="40" y="0"/>
                  </a:cubicBezTo>
                  <a:cubicBezTo>
                    <a:pt x="18" y="0"/>
                    <a:pt x="0" y="18"/>
                    <a:pt x="0" y="40"/>
                  </a:cubicBezTo>
                  <a:cubicBezTo>
                    <a:pt x="0" y="55"/>
                    <a:pt x="5" y="65"/>
                    <a:pt x="16" y="72"/>
                  </a:cubicBezTo>
                  <a:cubicBezTo>
                    <a:pt x="16" y="94"/>
                    <a:pt x="16" y="94"/>
                    <a:pt x="16" y="94"/>
                  </a:cubicBezTo>
                  <a:cubicBezTo>
                    <a:pt x="16" y="95"/>
                    <a:pt x="17" y="96"/>
                    <a:pt x="18" y="96"/>
                  </a:cubicBezTo>
                  <a:cubicBezTo>
                    <a:pt x="58" y="96"/>
                    <a:pt x="58" y="96"/>
                    <a:pt x="58" y="96"/>
                  </a:cubicBezTo>
                  <a:cubicBezTo>
                    <a:pt x="59" y="96"/>
                    <a:pt x="60" y="95"/>
                    <a:pt x="60" y="94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7" y="82"/>
                    <a:pt x="71" y="81"/>
                    <a:pt x="74" y="78"/>
                  </a:cubicBezTo>
                  <a:cubicBezTo>
                    <a:pt x="78" y="75"/>
                    <a:pt x="78" y="65"/>
                    <a:pt x="78" y="60"/>
                  </a:cubicBezTo>
                  <a:cubicBezTo>
                    <a:pt x="79" y="60"/>
                    <a:pt x="81" y="60"/>
                    <a:pt x="82" y="60"/>
                  </a:cubicBezTo>
                  <a:cubicBezTo>
                    <a:pt x="84" y="60"/>
                    <a:pt x="87" y="58"/>
                    <a:pt x="87" y="54"/>
                  </a:cubicBezTo>
                  <a:cubicBezTo>
                    <a:pt x="87" y="47"/>
                    <a:pt x="81" y="41"/>
                    <a:pt x="78" y="34"/>
                  </a:cubicBezTo>
                  <a:close/>
                  <a:moveTo>
                    <a:pt x="58" y="31"/>
                  </a:moveTo>
                  <a:cubicBezTo>
                    <a:pt x="35" y="66"/>
                    <a:pt x="35" y="66"/>
                    <a:pt x="35" y="66"/>
                  </a:cubicBezTo>
                  <a:cubicBezTo>
                    <a:pt x="34" y="67"/>
                    <a:pt x="33" y="67"/>
                    <a:pt x="32" y="67"/>
                  </a:cubicBezTo>
                  <a:cubicBezTo>
                    <a:pt x="32" y="66"/>
                    <a:pt x="31" y="65"/>
                    <a:pt x="31" y="6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27" y="44"/>
                    <a:pt x="27" y="44"/>
                    <a:pt x="27" y="44"/>
                  </a:cubicBezTo>
                  <a:cubicBezTo>
                    <a:pt x="26" y="44"/>
                    <a:pt x="26" y="44"/>
                    <a:pt x="25" y="43"/>
                  </a:cubicBezTo>
                  <a:cubicBezTo>
                    <a:pt x="25" y="43"/>
                    <a:pt x="25" y="42"/>
                    <a:pt x="25" y="41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2"/>
                    <a:pt x="38" y="12"/>
                    <a:pt x="38" y="12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53" y="12"/>
                    <a:pt x="54" y="12"/>
                    <a:pt x="54" y="13"/>
                  </a:cubicBezTo>
                  <a:cubicBezTo>
                    <a:pt x="55" y="13"/>
                    <a:pt x="55" y="14"/>
                    <a:pt x="54" y="15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7" y="28"/>
                    <a:pt x="58" y="28"/>
                    <a:pt x="58" y="29"/>
                  </a:cubicBezTo>
                  <a:cubicBezTo>
                    <a:pt x="58" y="30"/>
                    <a:pt x="58" y="30"/>
                    <a:pt x="58" y="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="" xmlns:a16="http://schemas.microsoft.com/office/drawing/2014/main" id="{D77F6283-F99E-46C2-8D11-45EE51C69AEF}"/>
                </a:ext>
              </a:extLst>
            </p:cNvPr>
            <p:cNvGrpSpPr/>
            <p:nvPr/>
          </p:nvGrpSpPr>
          <p:grpSpPr>
            <a:xfrm>
              <a:off x="8592730" y="1001494"/>
              <a:ext cx="2902663" cy="1400383"/>
              <a:chOff x="8421135" y="1394402"/>
              <a:chExt cx="2902663" cy="1400383"/>
            </a:xfrm>
          </p:grpSpPr>
          <p:sp>
            <p:nvSpPr>
              <p:cNvPr id="61" name="Oval 60">
                <a:extLst>
                  <a:ext uri="{FF2B5EF4-FFF2-40B4-BE49-F238E27FC236}">
                    <a16:creationId xmlns="" xmlns:a16="http://schemas.microsoft.com/office/drawing/2014/main" id="{E67CBCE5-FB3B-4BA7-97A2-2C5D7E958676}"/>
                  </a:ext>
                </a:extLst>
              </p:cNvPr>
              <p:cNvSpPr/>
              <p:nvPr/>
            </p:nvSpPr>
            <p:spPr>
              <a:xfrm>
                <a:off x="8421135" y="1564764"/>
                <a:ext cx="492592" cy="492592"/>
              </a:xfrm>
              <a:prstGeom prst="ellipse">
                <a:avLst/>
              </a:prstGeom>
              <a:gradFill>
                <a:gsLst>
                  <a:gs pos="100000">
                    <a:srgbClr val="79E3D5"/>
                  </a:gs>
                  <a:gs pos="9000">
                    <a:srgbClr val="3DD7C1"/>
                  </a:gs>
                </a:gsLst>
                <a:lin ang="10200000" scaled="0"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M1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="" xmlns:a16="http://schemas.microsoft.com/office/drawing/2014/main" id="{E828F3C5-4ABF-429E-9043-CE33CCBE9495}"/>
                  </a:ext>
                </a:extLst>
              </p:cNvPr>
              <p:cNvSpPr txBox="1"/>
              <p:nvPr/>
            </p:nvSpPr>
            <p:spPr>
              <a:xfrm>
                <a:off x="9043871" y="1672561"/>
                <a:ext cx="187682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noAutofit/>
              </a:bodyPr>
              <a:lstStyle/>
              <a:p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="" xmlns:a16="http://schemas.microsoft.com/office/drawing/2014/main" id="{F84FF158-5234-4965-8CE4-0DEC67DC9657}"/>
                  </a:ext>
                </a:extLst>
              </p:cNvPr>
              <p:cNvSpPr txBox="1"/>
              <p:nvPr/>
            </p:nvSpPr>
            <p:spPr>
              <a:xfrm>
                <a:off x="9029877" y="1394402"/>
                <a:ext cx="2293921" cy="1400383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lvl="0">
                  <a:defRPr/>
                </a:pPr>
                <a:r>
                  <a:rPr lang="en-US" sz="1300" dirty="0" err="1">
                    <a:solidFill>
                      <a:schemeClr val="bg1"/>
                    </a:solidFill>
                  </a:rPr>
                  <a:t>Individu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bisa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menjadi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manajer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tanpa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memimpin</a:t>
                </a:r>
                <a:r>
                  <a:rPr lang="en-US" sz="1300" dirty="0">
                    <a:solidFill>
                      <a:schemeClr val="bg1"/>
                    </a:solidFill>
                  </a:rPr>
                  <a:t> orang lain.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Manajer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bisa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saja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tidak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memiliki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bawahan</a:t>
                </a:r>
                <a:r>
                  <a:rPr lang="en-US" sz="1300" dirty="0">
                    <a:solidFill>
                      <a:schemeClr val="bg1"/>
                    </a:solidFill>
                  </a:rPr>
                  <a:t> (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contoh</a:t>
                </a:r>
                <a:r>
                  <a:rPr lang="en-US" sz="1300" dirty="0">
                    <a:solidFill>
                      <a:schemeClr val="bg1"/>
                    </a:solidFill>
                  </a:rPr>
                  <a:t>: Manager of Financial Account</a:t>
                </a:r>
                <a:r>
                  <a:rPr lang="en-US" sz="1300" dirty="0" smtClean="0">
                    <a:solidFill>
                      <a:schemeClr val="bg1"/>
                    </a:solidFill>
                  </a:rPr>
                  <a:t>)</a:t>
                </a:r>
              </a:p>
              <a:p>
                <a:pPr lvl="0">
                  <a:defRPr/>
                </a:pPr>
                <a:endParaRPr lang="en-US" sz="13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="" xmlns:a16="http://schemas.microsoft.com/office/drawing/2014/main" id="{E7DAA51F-11BF-4A84-B3EC-17B01EAF954D}"/>
                </a:ext>
              </a:extLst>
            </p:cNvPr>
            <p:cNvGrpSpPr/>
            <p:nvPr/>
          </p:nvGrpSpPr>
          <p:grpSpPr>
            <a:xfrm>
              <a:off x="8592730" y="2464593"/>
              <a:ext cx="2950786" cy="1000274"/>
              <a:chOff x="8421135" y="1634892"/>
              <a:chExt cx="2950786" cy="1000274"/>
            </a:xfrm>
          </p:grpSpPr>
          <p:sp>
            <p:nvSpPr>
              <p:cNvPr id="69" name="Oval 68">
                <a:extLst>
                  <a:ext uri="{FF2B5EF4-FFF2-40B4-BE49-F238E27FC236}">
                    <a16:creationId xmlns="" xmlns:a16="http://schemas.microsoft.com/office/drawing/2014/main" id="{9908DF73-4870-42D5-B1D0-DFF8A3F42EBB}"/>
                  </a:ext>
                </a:extLst>
              </p:cNvPr>
              <p:cNvSpPr/>
              <p:nvPr/>
            </p:nvSpPr>
            <p:spPr>
              <a:xfrm>
                <a:off x="8421135" y="1747342"/>
                <a:ext cx="492592" cy="492592"/>
              </a:xfrm>
              <a:prstGeom prst="ellipse">
                <a:avLst/>
              </a:prstGeom>
              <a:gradFill>
                <a:gsLst>
                  <a:gs pos="84000">
                    <a:srgbClr val="59D2D8"/>
                  </a:gs>
                  <a:gs pos="29000">
                    <a:srgbClr val="2BB0B7"/>
                  </a:gs>
                </a:gsLst>
                <a:lin ang="10200000" scaled="0"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M2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="" xmlns:a16="http://schemas.microsoft.com/office/drawing/2014/main" id="{B87CE67B-38E6-4061-AC23-B024D7D34AA7}"/>
                  </a:ext>
                </a:extLst>
              </p:cNvPr>
              <p:cNvSpPr txBox="1"/>
              <p:nvPr/>
            </p:nvSpPr>
            <p:spPr>
              <a:xfrm>
                <a:off x="9078000" y="1634892"/>
                <a:ext cx="2293921" cy="100027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dirty="0" err="1">
                    <a:solidFill>
                      <a:schemeClr val="bg1"/>
                    </a:solidFill>
                  </a:rPr>
                  <a:t>Manajer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memiliki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stabilitas</a:t>
                </a:r>
                <a:r>
                  <a:rPr lang="en-US" sz="1300" dirty="0">
                    <a:solidFill>
                      <a:schemeClr val="bg1"/>
                    </a:solidFill>
                  </a:rPr>
                  <a:t>,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keteraturan</a:t>
                </a:r>
                <a:r>
                  <a:rPr lang="en-US" sz="1300" dirty="0">
                    <a:solidFill>
                      <a:schemeClr val="bg1"/>
                    </a:solidFill>
                  </a:rPr>
                  <a:t>,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efisiensi</a:t>
                </a:r>
                <a:r>
                  <a:rPr lang="en-US" sz="1300" dirty="0">
                    <a:solidFill>
                      <a:schemeClr val="bg1"/>
                    </a:solidFill>
                  </a:rPr>
                  <a:t>,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fokus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terhadap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tujuan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jangka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pendek</a:t>
                </a:r>
                <a:r>
                  <a:rPr lang="en-US" sz="1300" dirty="0">
                    <a:solidFill>
                      <a:schemeClr val="bg1"/>
                    </a:solidFill>
                  </a:rPr>
                  <a:t>, </a:t>
                </a:r>
                <a:r>
                  <a:rPr lang="en-US" sz="1300" dirty="0" err="1" smtClean="0">
                    <a:solidFill>
                      <a:schemeClr val="bg1"/>
                    </a:solidFill>
                  </a:rPr>
                  <a:t>resiko</a:t>
                </a:r>
                <a:endParaRPr lang="en-US" sz="1300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="" xmlns:a16="http://schemas.microsoft.com/office/drawing/2014/main" id="{4BC83493-DDB6-4605-A3AD-645D5EBCA7D4}"/>
                </a:ext>
              </a:extLst>
            </p:cNvPr>
            <p:cNvGrpSpPr/>
            <p:nvPr/>
          </p:nvGrpSpPr>
          <p:grpSpPr>
            <a:xfrm>
              <a:off x="8607430" y="3675259"/>
              <a:ext cx="2963073" cy="800219"/>
              <a:chOff x="8435835" y="1622949"/>
              <a:chExt cx="2963073" cy="800219"/>
            </a:xfrm>
          </p:grpSpPr>
          <p:sp>
            <p:nvSpPr>
              <p:cNvPr id="73" name="Oval 72">
                <a:extLst>
                  <a:ext uri="{FF2B5EF4-FFF2-40B4-BE49-F238E27FC236}">
                    <a16:creationId xmlns="" xmlns:a16="http://schemas.microsoft.com/office/drawing/2014/main" id="{43DDEF26-0C06-473B-9B65-36603316D3F5}"/>
                  </a:ext>
                </a:extLst>
              </p:cNvPr>
              <p:cNvSpPr/>
              <p:nvPr/>
            </p:nvSpPr>
            <p:spPr>
              <a:xfrm>
                <a:off x="8435835" y="1731800"/>
                <a:ext cx="492592" cy="492592"/>
              </a:xfrm>
              <a:prstGeom prst="ellipse">
                <a:avLst/>
              </a:prstGeom>
              <a:gradFill flip="none" rotWithShape="1">
                <a:gsLst>
                  <a:gs pos="81416">
                    <a:srgbClr val="4BC5E2"/>
                  </a:gs>
                  <a:gs pos="14000">
                    <a:srgbClr val="2BBBDD"/>
                  </a:gs>
                </a:gsLst>
                <a:lin ang="15000000" scaled="0"/>
                <a:tileRect/>
              </a:gradFill>
              <a:ln w="7938" cap="flat">
                <a:noFill/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M3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="" xmlns:a16="http://schemas.microsoft.com/office/drawing/2014/main" id="{D3D3945C-6680-483A-A96A-BD20E6D4068C}"/>
                  </a:ext>
                </a:extLst>
              </p:cNvPr>
              <p:cNvSpPr txBox="1"/>
              <p:nvPr/>
            </p:nvSpPr>
            <p:spPr>
              <a:xfrm>
                <a:off x="9104987" y="1622949"/>
                <a:ext cx="2293921" cy="800219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dirty="0" err="1">
                    <a:solidFill>
                      <a:schemeClr val="bg1"/>
                    </a:solidFill>
                  </a:rPr>
                  <a:t>Manajer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fokus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terhadap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penyelesaian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tugas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dan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mendorong</a:t>
                </a:r>
                <a:r>
                  <a:rPr lang="en-US" sz="1300" dirty="0">
                    <a:solidFill>
                      <a:schemeClr val="bg1"/>
                    </a:solidFill>
                  </a:rPr>
                  <a:t> orang lain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untuk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dapat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bekerja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lebih</a:t>
                </a:r>
                <a:r>
                  <a:rPr lang="en-US" sz="1300" dirty="0">
                    <a:solidFill>
                      <a:schemeClr val="bg1"/>
                    </a:solidFill>
                  </a:rPr>
                  <a:t> </a:t>
                </a:r>
                <a:r>
                  <a:rPr lang="en-US" sz="1300" dirty="0" err="1">
                    <a:solidFill>
                      <a:schemeClr val="bg1"/>
                    </a:solidFill>
                  </a:rPr>
                  <a:t>baik</a:t>
                </a:r>
                <a:endParaRPr lang="en-US" sz="13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7" name="Oval 76">
              <a:extLst>
                <a:ext uri="{FF2B5EF4-FFF2-40B4-BE49-F238E27FC236}">
                  <a16:creationId xmlns="" xmlns:a16="http://schemas.microsoft.com/office/drawing/2014/main" id="{24AD00B0-124A-461D-B2FA-44583F2725A5}"/>
                </a:ext>
              </a:extLst>
            </p:cNvPr>
            <p:cNvSpPr/>
            <p:nvPr/>
          </p:nvSpPr>
          <p:spPr>
            <a:xfrm>
              <a:off x="8607430" y="5122803"/>
              <a:ext cx="492592" cy="492592"/>
            </a:xfrm>
            <a:prstGeom prst="ellipse">
              <a:avLst/>
            </a:prstGeom>
            <a:gradFill flip="none" rotWithShape="1">
              <a:gsLst>
                <a:gs pos="95575">
                  <a:srgbClr val="3FBAEA"/>
                </a:gs>
                <a:gs pos="14000">
                  <a:srgbClr val="19ABE5"/>
                </a:gs>
              </a:gsLst>
              <a:lin ang="16800000" scaled="0"/>
              <a:tileRect/>
            </a:gradFill>
            <a:ln w="793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M4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="" xmlns:a16="http://schemas.microsoft.com/office/drawing/2014/main" id="{B2BA0993-AC42-4FBA-8E75-5B1F490F0A6A}"/>
                </a:ext>
              </a:extLst>
            </p:cNvPr>
            <p:cNvSpPr txBox="1"/>
            <p:nvPr/>
          </p:nvSpPr>
          <p:spPr>
            <a:xfrm>
              <a:off x="9308922" y="5007479"/>
              <a:ext cx="2293921" cy="80021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>
                  <a:solidFill>
                    <a:schemeClr val="bg1"/>
                  </a:solidFill>
                </a:rPr>
                <a:t>Manajer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adalah</a:t>
              </a:r>
              <a:r>
                <a:rPr lang="en-US" sz="1300" dirty="0">
                  <a:solidFill>
                    <a:schemeClr val="bg1"/>
                  </a:solidFill>
                </a:rPr>
                <a:t> orang yang </a:t>
              </a:r>
              <a:r>
                <a:rPr lang="en-US" sz="1300" dirty="0" err="1">
                  <a:solidFill>
                    <a:schemeClr val="bg1"/>
                  </a:solidFill>
                </a:rPr>
                <a:t>melakukan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sesuatu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dengan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benar</a:t>
              </a:r>
              <a:r>
                <a:rPr lang="en-US" sz="1300" dirty="0">
                  <a:solidFill>
                    <a:schemeClr val="bg1"/>
                  </a:solidFill>
                </a:rPr>
                <a:t> (Bennis </a:t>
              </a:r>
              <a:r>
                <a:rPr lang="en-US" sz="1300" dirty="0" err="1">
                  <a:solidFill>
                    <a:schemeClr val="bg1"/>
                  </a:solidFill>
                </a:rPr>
                <a:t>dan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Nanus</a:t>
              </a:r>
              <a:r>
                <a:rPr lang="en-US" sz="1300" dirty="0">
                  <a:solidFill>
                    <a:schemeClr val="bg1"/>
                  </a:solidFill>
                </a:rPr>
                <a:t>, 1985)</a:t>
              </a:r>
            </a:p>
          </p:txBody>
        </p:sp>
        <p:sp>
          <p:nvSpPr>
            <p:cNvPr id="95" name="Oval 94">
              <a:extLst>
                <a:ext uri="{FF2B5EF4-FFF2-40B4-BE49-F238E27FC236}">
                  <a16:creationId xmlns="" xmlns:a16="http://schemas.microsoft.com/office/drawing/2014/main" id="{6BE945FB-A4C2-45B8-AA33-DC042256226F}"/>
                </a:ext>
              </a:extLst>
            </p:cNvPr>
            <p:cNvSpPr/>
            <p:nvPr/>
          </p:nvSpPr>
          <p:spPr>
            <a:xfrm flipH="1">
              <a:off x="3403522" y="1065740"/>
              <a:ext cx="492592" cy="492592"/>
            </a:xfrm>
            <a:prstGeom prst="ellipse">
              <a:avLst/>
            </a:prstGeom>
            <a:gradFill>
              <a:gsLst>
                <a:gs pos="100000">
                  <a:srgbClr val="1C9BFE"/>
                </a:gs>
                <a:gs pos="12000">
                  <a:srgbClr val="018CF5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="" xmlns:a16="http://schemas.microsoft.com/office/drawing/2014/main" id="{71142C4D-3858-4ABC-BC69-C00FA47AD3F1}"/>
                </a:ext>
              </a:extLst>
            </p:cNvPr>
            <p:cNvSpPr txBox="1"/>
            <p:nvPr/>
          </p:nvSpPr>
          <p:spPr>
            <a:xfrm flipH="1">
              <a:off x="215825" y="1134533"/>
              <a:ext cx="2997631" cy="600164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 smtClean="0">
                  <a:solidFill>
                    <a:schemeClr val="bg1"/>
                  </a:solidFill>
                </a:rPr>
                <a:t>Individu</a:t>
              </a:r>
              <a:r>
                <a:rPr lang="en-US" sz="1300" dirty="0" smtClean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bisa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menjadi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pemimpin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tanpa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jadi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manajer</a:t>
              </a:r>
              <a:r>
                <a:rPr lang="en-US" sz="1300" dirty="0">
                  <a:solidFill>
                    <a:schemeClr val="bg1"/>
                  </a:solidFill>
                </a:rPr>
                <a:t> (</a:t>
              </a:r>
              <a:r>
                <a:rPr lang="en-US" sz="1300" dirty="0" err="1">
                  <a:solidFill>
                    <a:schemeClr val="bg1"/>
                  </a:solidFill>
                </a:rPr>
                <a:t>pemimpin</a:t>
              </a:r>
              <a:r>
                <a:rPr lang="en-US" sz="1300" dirty="0">
                  <a:solidFill>
                    <a:schemeClr val="bg1"/>
                  </a:solidFill>
                </a:rPr>
                <a:t> informal)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="" xmlns:a16="http://schemas.microsoft.com/office/drawing/2014/main" id="{0E67C8B8-3F94-4170-BE1A-3AFBC1B9B283}"/>
                </a:ext>
              </a:extLst>
            </p:cNvPr>
            <p:cNvSpPr/>
            <p:nvPr/>
          </p:nvSpPr>
          <p:spPr>
            <a:xfrm flipH="1">
              <a:off x="3402908" y="2334223"/>
              <a:ext cx="492592" cy="492592"/>
            </a:xfrm>
            <a:prstGeom prst="ellipse">
              <a:avLst/>
            </a:prstGeom>
            <a:gradFill>
              <a:gsLst>
                <a:gs pos="86726">
                  <a:srgbClr val="2FAAF5"/>
                </a:gs>
                <a:gs pos="18000">
                  <a:srgbClr val="0B91E3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2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="" xmlns:a16="http://schemas.microsoft.com/office/drawing/2014/main" id="{080C7A5D-C81D-42A5-92B7-580952C968D3}"/>
                </a:ext>
              </a:extLst>
            </p:cNvPr>
            <p:cNvSpPr txBox="1"/>
            <p:nvPr/>
          </p:nvSpPr>
          <p:spPr>
            <a:xfrm flipH="1">
              <a:off x="356696" y="2112846"/>
              <a:ext cx="2752979" cy="120032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>
                  <a:solidFill>
                    <a:schemeClr val="bg1"/>
                  </a:solidFill>
                </a:rPr>
                <a:t>Pemimpin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bernilai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fleksibel</a:t>
              </a:r>
              <a:r>
                <a:rPr lang="en-US" sz="1300" dirty="0">
                  <a:solidFill>
                    <a:schemeClr val="bg1"/>
                  </a:solidFill>
                </a:rPr>
                <a:t>, </a:t>
              </a:r>
              <a:r>
                <a:rPr lang="en-US" sz="1300" dirty="0" err="1">
                  <a:solidFill>
                    <a:schemeClr val="bg1"/>
                  </a:solidFill>
                </a:rPr>
                <a:t>inovatif</a:t>
              </a:r>
              <a:r>
                <a:rPr lang="en-US" sz="1300" dirty="0">
                  <a:solidFill>
                    <a:schemeClr val="bg1"/>
                  </a:solidFill>
                </a:rPr>
                <a:t>, </a:t>
              </a:r>
              <a:r>
                <a:rPr lang="en-US" sz="1300" dirty="0" err="1">
                  <a:solidFill>
                    <a:schemeClr val="bg1"/>
                  </a:solidFill>
                </a:rPr>
                <a:t>adaptif</a:t>
              </a:r>
              <a:r>
                <a:rPr lang="en-US" sz="1300" dirty="0">
                  <a:solidFill>
                    <a:schemeClr val="bg1"/>
                  </a:solidFill>
                </a:rPr>
                <a:t>, </a:t>
              </a:r>
              <a:r>
                <a:rPr lang="en-US" sz="1300" dirty="0" err="1">
                  <a:solidFill>
                    <a:schemeClr val="bg1"/>
                  </a:solidFill>
                </a:rPr>
                <a:t>memahami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dan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perduli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terhadap</a:t>
              </a:r>
              <a:r>
                <a:rPr lang="en-US" sz="1300" dirty="0">
                  <a:solidFill>
                    <a:schemeClr val="bg1"/>
                  </a:solidFill>
                </a:rPr>
                <a:t> orang lain, </a:t>
              </a:r>
              <a:r>
                <a:rPr lang="en-US" sz="1300" dirty="0" err="1">
                  <a:solidFill>
                    <a:schemeClr val="bg1"/>
                  </a:solidFill>
                </a:rPr>
                <a:t>memiliki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perspektif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jangka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panjang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terhadap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sasaran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dan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tujuan</a:t>
              </a:r>
              <a:endParaRPr lang="en-US" sz="1300" dirty="0">
                <a:solidFill>
                  <a:schemeClr val="bg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="" xmlns:a16="http://schemas.microsoft.com/office/drawing/2014/main" id="{3B619DB0-A711-4EF7-922F-B5FD4698CEB9}"/>
                </a:ext>
              </a:extLst>
            </p:cNvPr>
            <p:cNvSpPr/>
            <p:nvPr/>
          </p:nvSpPr>
          <p:spPr>
            <a:xfrm flipH="1">
              <a:off x="3352975" y="4060940"/>
              <a:ext cx="492592" cy="492592"/>
            </a:xfrm>
            <a:prstGeom prst="ellipse">
              <a:avLst/>
            </a:prstGeom>
            <a:gradFill>
              <a:gsLst>
                <a:gs pos="87000">
                  <a:srgbClr val="37B2F0"/>
                </a:gs>
                <a:gs pos="19000">
                  <a:srgbClr val="0F8CCB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3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="" xmlns:a16="http://schemas.microsoft.com/office/drawing/2014/main" id="{D3B90E3B-80C0-49E2-8885-FF49FBD63FDC}"/>
                </a:ext>
              </a:extLst>
            </p:cNvPr>
            <p:cNvSpPr txBox="1"/>
            <p:nvPr/>
          </p:nvSpPr>
          <p:spPr>
            <a:xfrm flipH="1">
              <a:off x="424213" y="3837781"/>
              <a:ext cx="2509546" cy="120032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>
                  <a:solidFill>
                    <a:schemeClr val="bg1"/>
                  </a:solidFill>
                </a:rPr>
                <a:t>Pemimpin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menunjukkan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perhatian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terhadap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makna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untuk</a:t>
              </a:r>
              <a:r>
                <a:rPr lang="en-US" sz="1300" dirty="0">
                  <a:solidFill>
                    <a:schemeClr val="bg1"/>
                  </a:solidFill>
                </a:rPr>
                <a:t> orang lain </a:t>
              </a:r>
              <a:r>
                <a:rPr lang="en-US" sz="1300" dirty="0" err="1">
                  <a:solidFill>
                    <a:schemeClr val="bg1"/>
                  </a:solidFill>
                </a:rPr>
                <a:t>dan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membuat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mereka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memahami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hal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penting</a:t>
              </a:r>
              <a:r>
                <a:rPr lang="en-US" sz="1300" dirty="0">
                  <a:solidFill>
                    <a:schemeClr val="bg1"/>
                  </a:solidFill>
                </a:rPr>
                <a:t> yang </a:t>
              </a:r>
              <a:r>
                <a:rPr lang="en-US" sz="1300" dirty="0" err="1">
                  <a:solidFill>
                    <a:schemeClr val="bg1"/>
                  </a:solidFill>
                </a:rPr>
                <a:t>harus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dicapai</a:t>
              </a:r>
              <a:r>
                <a:rPr lang="en-US" sz="1300" dirty="0">
                  <a:solidFill>
                    <a:schemeClr val="bg1"/>
                  </a:solidFill>
                </a:rPr>
                <a:t>/</a:t>
              </a:r>
              <a:r>
                <a:rPr lang="en-US" sz="1300" dirty="0" err="1">
                  <a:solidFill>
                    <a:schemeClr val="bg1"/>
                  </a:solidFill>
                </a:rPr>
                <a:t>diselesaikan</a:t>
              </a:r>
              <a:endParaRPr lang="en-US" sz="1300" dirty="0">
                <a:solidFill>
                  <a:schemeClr val="bg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="" xmlns:a16="http://schemas.microsoft.com/office/drawing/2014/main" id="{BF19D683-57B4-4559-AB4C-19EF0440160B}"/>
                </a:ext>
              </a:extLst>
            </p:cNvPr>
            <p:cNvSpPr/>
            <p:nvPr/>
          </p:nvSpPr>
          <p:spPr>
            <a:xfrm flipH="1">
              <a:off x="3365591" y="5388415"/>
              <a:ext cx="492592" cy="492592"/>
            </a:xfrm>
            <a:prstGeom prst="ellipse">
              <a:avLst/>
            </a:prstGeom>
            <a:gradFill>
              <a:gsLst>
                <a:gs pos="70000">
                  <a:srgbClr val="3BB6ED"/>
                </a:gs>
                <a:gs pos="19000">
                  <a:srgbClr val="149AD6"/>
                </a:gs>
              </a:gsLst>
              <a:lin ang="10200000" scaled="0"/>
            </a:gra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</a:t>
              </a:r>
              <a:r>
                <a:rPr lang="id-ID" sz="1400" b="1" dirty="0" smtClean="0">
                  <a:solidFill>
                    <a:schemeClr val="bg1"/>
                  </a:solidFill>
                </a:rPr>
                <a:t>4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="" xmlns:a16="http://schemas.microsoft.com/office/drawing/2014/main" id="{C69E77EE-9F46-4593-A55E-95AABAF36916}"/>
                </a:ext>
              </a:extLst>
            </p:cNvPr>
            <p:cNvSpPr txBox="1"/>
            <p:nvPr/>
          </p:nvSpPr>
          <p:spPr>
            <a:xfrm flipH="1">
              <a:off x="1099708" y="4947480"/>
              <a:ext cx="1876827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r"/>
              <a:endParaRPr 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="" xmlns:a16="http://schemas.microsoft.com/office/drawing/2014/main" id="{783F2DC5-C108-47DF-A22E-5D57D8FD3857}"/>
                </a:ext>
              </a:extLst>
            </p:cNvPr>
            <p:cNvSpPr txBox="1"/>
            <p:nvPr/>
          </p:nvSpPr>
          <p:spPr>
            <a:xfrm flipH="1">
              <a:off x="413570" y="5306622"/>
              <a:ext cx="2293921" cy="600164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dirty="0" err="1">
                  <a:solidFill>
                    <a:schemeClr val="bg1"/>
                  </a:solidFill>
                </a:rPr>
                <a:t>Pemimpin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adalah</a:t>
              </a:r>
              <a:r>
                <a:rPr lang="en-US" sz="1300" dirty="0">
                  <a:solidFill>
                    <a:schemeClr val="bg1"/>
                  </a:solidFill>
                </a:rPr>
                <a:t> orang yang </a:t>
              </a:r>
              <a:r>
                <a:rPr lang="en-US" sz="1300" dirty="0" err="1">
                  <a:solidFill>
                    <a:schemeClr val="bg1"/>
                  </a:solidFill>
                </a:rPr>
                <a:t>melakukan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hal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benar</a:t>
              </a:r>
              <a:r>
                <a:rPr lang="en-US" sz="1300" dirty="0">
                  <a:solidFill>
                    <a:schemeClr val="bg1"/>
                  </a:solidFill>
                </a:rPr>
                <a:t> (Bennis </a:t>
              </a:r>
              <a:r>
                <a:rPr lang="en-US" sz="1300" dirty="0" err="1">
                  <a:solidFill>
                    <a:schemeClr val="bg1"/>
                  </a:solidFill>
                </a:rPr>
                <a:t>dan</a:t>
              </a:r>
              <a:r>
                <a:rPr lang="en-US" sz="1300" dirty="0">
                  <a:solidFill>
                    <a:schemeClr val="bg1"/>
                  </a:solidFill>
                </a:rPr>
                <a:t> </a:t>
              </a:r>
              <a:r>
                <a:rPr lang="en-US" sz="1300" dirty="0" err="1">
                  <a:solidFill>
                    <a:schemeClr val="bg1"/>
                  </a:solidFill>
                </a:rPr>
                <a:t>Nanus</a:t>
              </a:r>
              <a:r>
                <a:rPr lang="en-US" sz="1300" dirty="0">
                  <a:solidFill>
                    <a:schemeClr val="bg1"/>
                  </a:solidFill>
                </a:rPr>
                <a:t>, 1985)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8F183445-2593-4D22-9BAF-36C7F707ADCD}"/>
              </a:ext>
            </a:extLst>
          </p:cNvPr>
          <p:cNvGrpSpPr/>
          <p:nvPr/>
        </p:nvGrpSpPr>
        <p:grpSpPr>
          <a:xfrm>
            <a:off x="9003892" y="1539101"/>
            <a:ext cx="53498" cy="3727594"/>
            <a:chOff x="9003892" y="1388269"/>
            <a:chExt cx="53498" cy="3727594"/>
          </a:xfrm>
        </p:grpSpPr>
        <p:pic>
          <p:nvPicPr>
            <p:cNvPr id="104" name="Picture 103">
              <a:extLst>
                <a:ext uri="{FF2B5EF4-FFF2-40B4-BE49-F238E27FC236}">
                  <a16:creationId xmlns="" xmlns:a16="http://schemas.microsoft.com/office/drawing/2014/main" id="{6004B377-67CD-4BFF-9A08-6E29A24BEB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1388269"/>
              <a:ext cx="53498" cy="59768"/>
            </a:xfrm>
            <a:prstGeom prst="rect">
              <a:avLst/>
            </a:prstGeom>
          </p:spPr>
        </p:pic>
        <p:pic>
          <p:nvPicPr>
            <p:cNvPr id="105" name="Picture 104">
              <a:extLst>
                <a:ext uri="{FF2B5EF4-FFF2-40B4-BE49-F238E27FC236}">
                  <a16:creationId xmlns="" xmlns:a16="http://schemas.microsoft.com/office/drawing/2014/main" id="{1ACB4F67-3155-4A5F-A4AC-3765F424C7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2610878"/>
              <a:ext cx="53498" cy="59768"/>
            </a:xfrm>
            <a:prstGeom prst="rect">
              <a:avLst/>
            </a:prstGeom>
          </p:spPr>
        </p:pic>
        <p:pic>
          <p:nvPicPr>
            <p:cNvPr id="106" name="Picture 105">
              <a:extLst>
                <a:ext uri="{FF2B5EF4-FFF2-40B4-BE49-F238E27FC236}">
                  <a16:creationId xmlns="" xmlns:a16="http://schemas.microsoft.com/office/drawing/2014/main" id="{CE2DE343-743C-4694-A7B2-5C424409A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3833487"/>
              <a:ext cx="53498" cy="59768"/>
            </a:xfrm>
            <a:prstGeom prst="rect">
              <a:avLst/>
            </a:prstGeom>
          </p:spPr>
        </p:pic>
        <p:pic>
          <p:nvPicPr>
            <p:cNvPr id="107" name="Picture 106">
              <a:extLst>
                <a:ext uri="{FF2B5EF4-FFF2-40B4-BE49-F238E27FC236}">
                  <a16:creationId xmlns="" xmlns:a16="http://schemas.microsoft.com/office/drawing/2014/main" id="{09A57C4D-432A-42BC-9716-FF2A10F426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5056095"/>
              <a:ext cx="53498" cy="59768"/>
            </a:xfrm>
            <a:prstGeom prst="rect">
              <a:avLst/>
            </a:prstGeom>
          </p:spPr>
        </p:pic>
      </p:grpSp>
      <p:grpSp>
        <p:nvGrpSpPr>
          <p:cNvPr id="159" name="Group 158">
            <a:extLst>
              <a:ext uri="{FF2B5EF4-FFF2-40B4-BE49-F238E27FC236}">
                <a16:creationId xmlns="" xmlns:a16="http://schemas.microsoft.com/office/drawing/2014/main" id="{6DBC7E78-7A0A-49A7-A646-D7365EA1E2FE}"/>
              </a:ext>
            </a:extLst>
          </p:cNvPr>
          <p:cNvGrpSpPr/>
          <p:nvPr/>
        </p:nvGrpSpPr>
        <p:grpSpPr>
          <a:xfrm flipH="1">
            <a:off x="3167852" y="1539101"/>
            <a:ext cx="53498" cy="3727594"/>
            <a:chOff x="9003892" y="1388269"/>
            <a:chExt cx="53498" cy="3727594"/>
          </a:xfrm>
        </p:grpSpPr>
        <p:pic>
          <p:nvPicPr>
            <p:cNvPr id="160" name="Picture 159">
              <a:extLst>
                <a:ext uri="{FF2B5EF4-FFF2-40B4-BE49-F238E27FC236}">
                  <a16:creationId xmlns="" xmlns:a16="http://schemas.microsoft.com/office/drawing/2014/main" id="{4E8975F3-DCDA-434E-89E9-F4658CFB2C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1388269"/>
              <a:ext cx="53498" cy="59768"/>
            </a:xfrm>
            <a:prstGeom prst="rect">
              <a:avLst/>
            </a:prstGeom>
          </p:spPr>
        </p:pic>
        <p:pic>
          <p:nvPicPr>
            <p:cNvPr id="161" name="Picture 160">
              <a:extLst>
                <a:ext uri="{FF2B5EF4-FFF2-40B4-BE49-F238E27FC236}">
                  <a16:creationId xmlns="" xmlns:a16="http://schemas.microsoft.com/office/drawing/2014/main" id="{9135981F-4079-4F15-A60F-F9771640D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2610878"/>
              <a:ext cx="53498" cy="59768"/>
            </a:xfrm>
            <a:prstGeom prst="rect">
              <a:avLst/>
            </a:prstGeom>
          </p:spPr>
        </p:pic>
        <p:pic>
          <p:nvPicPr>
            <p:cNvPr id="162" name="Picture 161">
              <a:extLst>
                <a:ext uri="{FF2B5EF4-FFF2-40B4-BE49-F238E27FC236}">
                  <a16:creationId xmlns="" xmlns:a16="http://schemas.microsoft.com/office/drawing/2014/main" id="{D13C854D-D942-4049-8522-BFDB9508C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3833487"/>
              <a:ext cx="53498" cy="59768"/>
            </a:xfrm>
            <a:prstGeom prst="rect">
              <a:avLst/>
            </a:prstGeom>
          </p:spPr>
        </p:pic>
        <p:pic>
          <p:nvPicPr>
            <p:cNvPr id="163" name="Picture 162">
              <a:extLst>
                <a:ext uri="{FF2B5EF4-FFF2-40B4-BE49-F238E27FC236}">
                  <a16:creationId xmlns="" xmlns:a16="http://schemas.microsoft.com/office/drawing/2014/main" id="{A64CAB20-23F4-44D1-830B-A912B09B2A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3892" y="5056095"/>
              <a:ext cx="53498" cy="59768"/>
            </a:xfrm>
            <a:prstGeom prst="rect">
              <a:avLst/>
            </a:prstGeom>
          </p:spPr>
        </p:pic>
      </p:grpSp>
      <p:pic>
        <p:nvPicPr>
          <p:cNvPr id="168" name="Picture 167">
            <a:extLst>
              <a:ext uri="{FF2B5EF4-FFF2-40B4-BE49-F238E27FC236}">
                <a16:creationId xmlns="" xmlns:a16="http://schemas.microsoft.com/office/drawing/2014/main" id="{E24FC832-2039-4693-AA7F-B9F514B575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4087"/>
          <a:stretch/>
        </p:blipFill>
        <p:spPr>
          <a:xfrm>
            <a:off x="2520" y="5941035"/>
            <a:ext cx="12186960" cy="916966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="" xmlns:a16="http://schemas.microsoft.com/office/drawing/2014/main" id="{E9FD4DD9-2251-40C9-B727-10F6139EF8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330" y="6444164"/>
            <a:ext cx="745234" cy="211062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="" xmlns:a16="http://schemas.microsoft.com/office/drawing/2014/main" id="{0012B6B5-44F9-4806-BD75-78C652A489B7}"/>
              </a:ext>
            </a:extLst>
          </p:cNvPr>
          <p:cNvSpPr txBox="1"/>
          <p:nvPr/>
        </p:nvSpPr>
        <p:spPr>
          <a:xfrm>
            <a:off x="3670300" y="418774"/>
            <a:ext cx="5156200" cy="378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KEPEMIMPINAN VS MANAJEMEN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89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243</TotalTime>
  <Words>402</Words>
  <Application>Microsoft Office PowerPoint</Application>
  <PresentationFormat>Widescreen</PresentationFormat>
  <Paragraphs>62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Microsoft YaHei UI</vt:lpstr>
      <vt:lpstr>Arial</vt:lpstr>
      <vt:lpstr>Calibri</vt:lpstr>
      <vt:lpstr>Calibri Light</vt:lpstr>
      <vt:lpstr>Century Gothic</vt:lpstr>
      <vt:lpstr>Footlight MT Light</vt:lpstr>
      <vt:lpstr>Garamond</vt:lpstr>
      <vt:lpstr>Wingdings</vt:lpstr>
      <vt:lpstr>Wingdings 3</vt:lpstr>
      <vt:lpstr>Ion</vt:lpstr>
      <vt:lpstr>Office Theme</vt:lpstr>
      <vt:lpstr>Organic</vt:lpstr>
      <vt:lpstr>KEPEMIMPINAN</vt:lpstr>
      <vt:lpstr>PowerPoint Presentation</vt:lpstr>
      <vt:lpstr>PowerPoint Presentation</vt:lpstr>
      <vt:lpstr>Organisasi, Administrasi dan Pemimpin</vt:lpstr>
      <vt:lpstr>Macam-macam organisasi</vt:lpstr>
      <vt:lpstr>Nama : Jenis organisasi :</vt:lpstr>
      <vt:lpstr>Nama : Jenis organisasi :</vt:lpstr>
      <vt:lpstr>Nama : Jenis organisasi :</vt:lpstr>
      <vt:lpstr>PowerPoint Presentation</vt:lpstr>
      <vt:lpstr>PEMIMPIN (LEADER)</vt:lpstr>
      <vt:lpstr>DEFINISI KEPEMIMPINAN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KEPEMIMPINAN</dc:title>
  <dc:creator>LENOVO</dc:creator>
  <cp:lastModifiedBy>LENOVO</cp:lastModifiedBy>
  <cp:revision>39</cp:revision>
  <dcterms:created xsi:type="dcterms:W3CDTF">2020-03-10T03:30:59Z</dcterms:created>
  <dcterms:modified xsi:type="dcterms:W3CDTF">2020-04-03T13:14:31Z</dcterms:modified>
</cp:coreProperties>
</file>