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7" r:id="rId9"/>
    <p:sldId id="262" r:id="rId10"/>
    <p:sldId id="265" r:id="rId11"/>
    <p:sldId id="26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53730" y="3077497"/>
            <a:ext cx="10638505" cy="2123768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4905" y="5289753"/>
            <a:ext cx="10668000" cy="904568"/>
          </a:xfrm>
        </p:spPr>
        <p:txBody>
          <a:bodyPr>
            <a:normAutofit/>
          </a:bodyPr>
          <a:lstStyle>
            <a:lvl1pPr marL="0" indent="0" algn="r">
              <a:buNone/>
              <a:defRPr sz="3733" b="0" i="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6516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217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9505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7967" y="3101618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0222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25" y="318783"/>
            <a:ext cx="11012131" cy="1018035"/>
          </a:xfrm>
        </p:spPr>
        <p:txBody>
          <a:bodyPr>
            <a:normAutofit/>
          </a:bodyPr>
          <a:lstStyle>
            <a:lvl1pPr algn="r">
              <a:defRPr sz="4800" baseline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285" y="1563331"/>
            <a:ext cx="10994760" cy="4807971"/>
          </a:xfrm>
        </p:spPr>
        <p:txBody>
          <a:bodyPr/>
          <a:lstStyle>
            <a:lvl1pPr algn="l">
              <a:defRPr sz="3733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3280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895" y="719031"/>
            <a:ext cx="9074124" cy="967132"/>
          </a:xfrm>
        </p:spPr>
        <p:txBody>
          <a:bodyPr>
            <a:normAutofit/>
          </a:bodyPr>
          <a:lstStyle>
            <a:lvl1pPr algn="l">
              <a:defRPr sz="4800">
                <a:solidFill>
                  <a:srgbClr val="AB7D84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7394" y="1769807"/>
            <a:ext cx="9104671" cy="4658503"/>
          </a:xfrm>
        </p:spPr>
        <p:txBody>
          <a:bodyPr/>
          <a:lstStyle>
            <a:lvl1pPr>
              <a:defRPr sz="3733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05680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4651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798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425" y="303201"/>
            <a:ext cx="10791153" cy="1018033"/>
          </a:xfrm>
        </p:spPr>
        <p:txBody>
          <a:bodyPr>
            <a:normAutofit/>
          </a:bodyPr>
          <a:lstStyle>
            <a:lvl1pPr algn="r">
              <a:defRPr sz="4800" baseline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6175" y="2148355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6175" y="2778217"/>
            <a:ext cx="5386917" cy="3035059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  <a:lvl2pPr algn="ctr">
              <a:defRPr sz="2667">
                <a:solidFill>
                  <a:schemeClr val="bg1"/>
                </a:solidFill>
              </a:defRPr>
            </a:lvl2pPr>
            <a:lvl3pPr algn="ctr">
              <a:defRPr sz="2400">
                <a:solidFill>
                  <a:schemeClr val="bg1"/>
                </a:solidFill>
              </a:defRPr>
            </a:lvl3pPr>
            <a:lvl4pPr algn="ctr">
              <a:defRPr sz="2133">
                <a:solidFill>
                  <a:schemeClr val="bg1"/>
                </a:solidFill>
              </a:defRPr>
            </a:lvl4pPr>
            <a:lvl5pPr algn="ctr">
              <a:defRPr sz="2133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6337" y="2148355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76337" y="2778217"/>
            <a:ext cx="5389033" cy="3035059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  <a:lvl2pPr algn="ctr">
              <a:defRPr sz="2667">
                <a:solidFill>
                  <a:schemeClr val="bg1"/>
                </a:solidFill>
              </a:defRPr>
            </a:lvl2pPr>
            <a:lvl3pPr algn="ctr">
              <a:defRPr sz="2400">
                <a:solidFill>
                  <a:schemeClr val="bg1"/>
                </a:solidFill>
              </a:defRPr>
            </a:lvl3pPr>
            <a:lvl4pPr algn="ctr">
              <a:defRPr sz="2133">
                <a:solidFill>
                  <a:schemeClr val="bg1"/>
                </a:solidFill>
              </a:defRPr>
            </a:lvl4pPr>
            <a:lvl5pPr algn="ctr">
              <a:defRPr sz="2133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218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9578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77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9096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A5A13-2D81-49D6-ACC2-73FE8269A746}" type="datetimeFigureOut">
              <a:rPr lang="en-ID" smtClean="0"/>
              <a:t>19/03/2020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D7245-CC6F-4BCC-9FBA-669EB8244BD2}" type="slidenum">
              <a:rPr lang="en-ID" smtClean="0"/>
              <a:t>‹#›</a:t>
            </a:fld>
            <a:endParaRPr lang="en-ID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/>
        </p:nvSpPr>
        <p:spPr>
          <a:xfrm>
            <a:off x="-12200" y="6951663"/>
            <a:ext cx="11186167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67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867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400593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7BDF1-5762-447C-9B0E-E8E94C3DC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9741" y="1079945"/>
            <a:ext cx="6790243" cy="212376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solidFill>
                  <a:schemeClr val="accent6">
                    <a:lumMod val="75000"/>
                  </a:schemeClr>
                </a:solidFill>
                <a:latin typeface="Rockwell" panose="02060603020205020403" pitchFamily="18" charset="0"/>
              </a:rPr>
              <a:t>RUANG LINGKUP TRAINING</a:t>
            </a:r>
            <a:endParaRPr lang="en-ID" sz="6000" b="1" dirty="0">
              <a:solidFill>
                <a:schemeClr val="accent6">
                  <a:lumMod val="75000"/>
                </a:schemeClr>
              </a:solidFill>
              <a:latin typeface="Rockwell" panose="020606030202050204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F7EB90-164F-42E1-881B-B8E44256B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8733" y="5210026"/>
            <a:ext cx="8451251" cy="904568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BY : </a:t>
            </a:r>
          </a:p>
          <a:p>
            <a:pPr algn="ctr"/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Hj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 Endang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Haryati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S.Psi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M.Psi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latin typeface="Footlight MT Light" panose="0204060206030A020304" pitchFamily="18" charset="0"/>
              </a:rPr>
              <a:t>Psikolog</a:t>
            </a:r>
            <a:endParaRPr lang="en-ID" sz="2400" dirty="0">
              <a:solidFill>
                <a:schemeClr val="accent6">
                  <a:lumMod val="75000"/>
                </a:schemeClr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42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33CF6-604C-4B1F-9CE0-039923733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D0A25-4516-4800-BBB9-699914656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b="1" i="1" dirty="0"/>
              <a:t>6. Cross Functional Training</a:t>
            </a:r>
            <a:endParaRPr lang="en-ID" b="1" dirty="0"/>
          </a:p>
          <a:p>
            <a:pPr marL="0" indent="0">
              <a:buNone/>
            </a:pP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menugaskan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mengerjakan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</a:t>
            </a:r>
            <a:r>
              <a:rPr lang="en-ID" dirty="0" err="1"/>
              <a:t>diluar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pokoknya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 </a:t>
            </a:r>
            <a:r>
              <a:rPr lang="en-ID" i="1" dirty="0"/>
              <a:t>cross training</a:t>
            </a:r>
            <a:r>
              <a:rPr lang="en-ID" dirty="0"/>
              <a:t> </a:t>
            </a:r>
            <a:r>
              <a:rPr lang="en-ID" dirty="0" err="1"/>
              <a:t>diharapkan</a:t>
            </a:r>
            <a:r>
              <a:rPr lang="en-ID" dirty="0"/>
              <a:t> para </a:t>
            </a:r>
            <a:r>
              <a:rPr lang="en-ID" dirty="0" err="1"/>
              <a:t>peserta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divisi </a:t>
            </a:r>
            <a:r>
              <a:rPr lang="en-ID" dirty="0" err="1"/>
              <a:t>perusahaan</a:t>
            </a:r>
            <a:r>
              <a:rPr lang="en-ID" dirty="0"/>
              <a:t> dan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beroperasi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kesatuan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12973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172B8-6F88-4B75-B4DB-2A8203227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4" y="1563757"/>
            <a:ext cx="10614992" cy="4409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3000" b="1" dirty="0"/>
              <a:t>7. Of</a:t>
            </a:r>
            <a:r>
              <a:rPr lang="en-ID" sz="3000" b="1" i="1" dirty="0"/>
              <a:t>f The Job Training</a:t>
            </a:r>
            <a:endParaRPr lang="en-ID" sz="3000" b="1" dirty="0"/>
          </a:p>
          <a:p>
            <a:pPr marL="0" indent="0">
              <a:buNone/>
            </a:pPr>
            <a:r>
              <a:rPr lang="en-ID" sz="2800" i="1" dirty="0"/>
              <a:t>Off the job training</a:t>
            </a:r>
            <a:r>
              <a:rPr lang="en-ID" sz="2800" dirty="0"/>
              <a:t> 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jenis</a:t>
            </a:r>
            <a:r>
              <a:rPr lang="en-ID" sz="2800" dirty="0"/>
              <a:t> </a:t>
            </a:r>
            <a:r>
              <a:rPr lang="en-ID" sz="2800" dirty="0" err="1"/>
              <a:t>pelatihan</a:t>
            </a:r>
            <a:r>
              <a:rPr lang="en-ID" sz="2800" dirty="0"/>
              <a:t> </a:t>
            </a:r>
            <a:r>
              <a:rPr lang="en-ID" sz="2800" dirty="0" err="1"/>
              <a:t>diluar</a:t>
            </a:r>
            <a:r>
              <a:rPr lang="en-ID" sz="2800" dirty="0"/>
              <a:t> </a:t>
            </a:r>
            <a:r>
              <a:rPr lang="en-ID" sz="2800" dirty="0" err="1"/>
              <a:t>lingkungan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, </a:t>
            </a:r>
            <a:r>
              <a:rPr lang="en-ID" sz="2800" dirty="0" err="1"/>
              <a:t>dalam</a:t>
            </a:r>
            <a:r>
              <a:rPr lang="en-ID" sz="2800" dirty="0"/>
              <a:t> kata lain di </a:t>
            </a:r>
            <a:r>
              <a:rPr lang="en-ID" sz="2800" dirty="0" err="1"/>
              <a:t>luar</a:t>
            </a:r>
            <a:r>
              <a:rPr lang="en-ID" sz="2800" dirty="0"/>
              <a:t> </a:t>
            </a:r>
            <a:r>
              <a:rPr lang="en-ID" sz="2800" dirty="0" err="1"/>
              <a:t>perusahaan</a:t>
            </a:r>
            <a:r>
              <a:rPr lang="en-ID" sz="2800" dirty="0"/>
              <a:t>. </a:t>
            </a:r>
            <a:r>
              <a:rPr lang="en-ID" sz="2800" dirty="0" err="1"/>
              <a:t>Komponen</a:t>
            </a:r>
            <a:r>
              <a:rPr lang="en-ID" sz="2800" dirty="0"/>
              <a:t> </a:t>
            </a:r>
            <a:r>
              <a:rPr lang="en-ID" sz="2800" dirty="0" err="1"/>
              <a:t>jenis</a:t>
            </a:r>
            <a:r>
              <a:rPr lang="en-ID" sz="2800" dirty="0"/>
              <a:t> </a:t>
            </a:r>
            <a:r>
              <a:rPr lang="en-ID" sz="2800" dirty="0" err="1"/>
              <a:t>pelatihan</a:t>
            </a:r>
            <a:r>
              <a:rPr lang="en-ID" sz="2800" dirty="0"/>
              <a:t> </a:t>
            </a:r>
            <a:r>
              <a:rPr lang="en-ID" sz="2800" dirty="0" err="1"/>
              <a:t>satu</a:t>
            </a:r>
            <a:r>
              <a:rPr lang="en-ID" sz="2800" dirty="0"/>
              <a:t> </a:t>
            </a:r>
            <a:r>
              <a:rPr lang="en-ID" sz="2800" dirty="0" err="1"/>
              <a:t>ini</a:t>
            </a:r>
            <a:r>
              <a:rPr lang="en-ID" sz="2800" dirty="0"/>
              <a:t> </a:t>
            </a:r>
            <a:r>
              <a:rPr lang="en-ID" sz="2800" dirty="0" err="1"/>
              <a:t>antara</a:t>
            </a:r>
            <a:r>
              <a:rPr lang="en-ID" sz="2800" dirty="0"/>
              <a:t> lain </a:t>
            </a:r>
            <a:r>
              <a:rPr lang="en-ID" sz="2800" dirty="0" err="1"/>
              <a:t>adalah</a:t>
            </a:r>
            <a:r>
              <a:rPr lang="en-ID" sz="2800" dirty="0"/>
              <a:t>:</a:t>
            </a:r>
          </a:p>
          <a:p>
            <a:r>
              <a:rPr lang="en-ID" sz="2800" dirty="0"/>
              <a:t>Seminar</a:t>
            </a:r>
          </a:p>
          <a:p>
            <a:r>
              <a:rPr lang="en-ID" sz="2800" b="1" i="1" dirty="0" err="1"/>
              <a:t>Simulasi</a:t>
            </a:r>
            <a:endParaRPr lang="en-ID" sz="2800" b="1" i="1" dirty="0"/>
          </a:p>
          <a:p>
            <a:r>
              <a:rPr lang="en-ID" sz="2800" b="1" i="1" dirty="0" err="1"/>
              <a:t>Studi</a:t>
            </a:r>
            <a:r>
              <a:rPr lang="en-ID" sz="2800" b="1" i="1" dirty="0"/>
              <a:t> </a:t>
            </a:r>
            <a:r>
              <a:rPr lang="en-ID" sz="2800" b="1" i="1" dirty="0" err="1"/>
              <a:t>Kasus</a:t>
            </a:r>
            <a:endParaRPr lang="en-ID" sz="2800" b="1" i="1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30819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CB59C-32A0-4919-A3A5-2D09396AA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0AAD8-A2D9-415A-BFBA-1F09C7EE6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sz="4000" b="1" dirty="0"/>
              <a:t>8. Role Playing</a:t>
            </a:r>
            <a:endParaRPr lang="en-ID" sz="4000" b="1" i="1" dirty="0"/>
          </a:p>
          <a:p>
            <a:pPr marL="0" indent="0">
              <a:buNone/>
            </a:pPr>
            <a:r>
              <a:rPr lang="en-ID" sz="4000" dirty="0" err="1"/>
              <a:t>Peserta</a:t>
            </a:r>
            <a:r>
              <a:rPr lang="en-ID" sz="4000" dirty="0"/>
              <a:t> </a:t>
            </a:r>
            <a:r>
              <a:rPr lang="en-ID" sz="4000" dirty="0" err="1"/>
              <a:t>pelatihan</a:t>
            </a:r>
            <a:r>
              <a:rPr lang="en-ID" sz="4000" dirty="0"/>
              <a:t> </a:t>
            </a:r>
            <a:r>
              <a:rPr lang="en-ID" sz="4000" dirty="0" err="1"/>
              <a:t>akan</a:t>
            </a:r>
            <a:r>
              <a:rPr lang="en-ID" sz="4000" dirty="0"/>
              <a:t> </a:t>
            </a:r>
            <a:r>
              <a:rPr lang="en-ID" sz="4000" dirty="0" err="1"/>
              <a:t>melakukan</a:t>
            </a:r>
            <a:r>
              <a:rPr lang="en-ID" sz="4000" dirty="0"/>
              <a:t> </a:t>
            </a:r>
            <a:r>
              <a:rPr lang="en-ID" sz="4000" dirty="0" err="1"/>
              <a:t>simulasi</a:t>
            </a:r>
            <a:r>
              <a:rPr lang="en-ID" sz="4000" dirty="0"/>
              <a:t> di mana </a:t>
            </a:r>
            <a:r>
              <a:rPr lang="en-ID" sz="4000" dirty="0" err="1"/>
              <a:t>peserta</a:t>
            </a:r>
            <a:r>
              <a:rPr lang="en-ID" sz="4000" dirty="0"/>
              <a:t> </a:t>
            </a:r>
            <a:r>
              <a:rPr lang="en-ID" sz="4000" dirty="0" err="1"/>
              <a:t>tersebut</a:t>
            </a:r>
            <a:r>
              <a:rPr lang="en-ID" sz="4000" dirty="0"/>
              <a:t> </a:t>
            </a:r>
            <a:r>
              <a:rPr lang="en-ID" sz="4000" dirty="0" err="1"/>
              <a:t>dihadapkan</a:t>
            </a:r>
            <a:r>
              <a:rPr lang="en-ID" sz="4000" dirty="0"/>
              <a:t> pada </a:t>
            </a:r>
            <a:r>
              <a:rPr lang="en-ID" sz="4000" dirty="0" err="1"/>
              <a:t>masalah</a:t>
            </a:r>
            <a:r>
              <a:rPr lang="en-ID" sz="4000" dirty="0"/>
              <a:t>. </a:t>
            </a:r>
            <a:r>
              <a:rPr lang="en-ID" sz="4000" dirty="0" err="1"/>
              <a:t>Masalah</a:t>
            </a:r>
            <a:r>
              <a:rPr lang="en-ID" sz="4000" dirty="0"/>
              <a:t> yang </a:t>
            </a:r>
            <a:r>
              <a:rPr lang="en-ID" sz="4000" dirty="0" err="1"/>
              <a:t>dihadapi</a:t>
            </a:r>
            <a:r>
              <a:rPr lang="en-ID" sz="4000" dirty="0"/>
              <a:t> </a:t>
            </a:r>
            <a:r>
              <a:rPr lang="en-ID" sz="4000" dirty="0" err="1"/>
              <a:t>disini</a:t>
            </a:r>
            <a:r>
              <a:rPr lang="en-ID" sz="4000" dirty="0"/>
              <a:t> </a:t>
            </a:r>
            <a:r>
              <a:rPr lang="en-ID" sz="4000" dirty="0" err="1"/>
              <a:t>sedikit</a:t>
            </a:r>
            <a:r>
              <a:rPr lang="en-ID" sz="4000" dirty="0"/>
              <a:t> </a:t>
            </a:r>
            <a:r>
              <a:rPr lang="en-ID" sz="4000" dirty="0" err="1"/>
              <a:t>berbeda</a:t>
            </a:r>
            <a:r>
              <a:rPr lang="en-ID" sz="4000" dirty="0"/>
              <a:t> </a:t>
            </a:r>
            <a:r>
              <a:rPr lang="en-ID" sz="4000" dirty="0" err="1"/>
              <a:t>dengan</a:t>
            </a:r>
            <a:r>
              <a:rPr lang="en-ID" sz="4000" dirty="0"/>
              <a:t> </a:t>
            </a:r>
            <a:r>
              <a:rPr lang="en-ID" sz="4000" dirty="0" err="1"/>
              <a:t>permasalahan</a:t>
            </a:r>
            <a:r>
              <a:rPr lang="en-ID" sz="4000" dirty="0"/>
              <a:t> pada </a:t>
            </a:r>
            <a:r>
              <a:rPr lang="en-ID" sz="4000" dirty="0" err="1"/>
              <a:t>saat</a:t>
            </a:r>
            <a:r>
              <a:rPr lang="en-ID" sz="4000" dirty="0"/>
              <a:t> </a:t>
            </a:r>
            <a:r>
              <a:rPr lang="en-ID" sz="4000" dirty="0" err="1"/>
              <a:t>studi</a:t>
            </a:r>
            <a:r>
              <a:rPr lang="en-ID" sz="4000" dirty="0"/>
              <a:t> </a:t>
            </a:r>
            <a:r>
              <a:rPr lang="en-ID" sz="4000" dirty="0" err="1"/>
              <a:t>kasus</a:t>
            </a:r>
            <a:r>
              <a:rPr lang="en-ID" sz="4000" dirty="0"/>
              <a:t>. </a:t>
            </a:r>
            <a:r>
              <a:rPr lang="en-ID" sz="4000" dirty="0" err="1"/>
              <a:t>Jenis</a:t>
            </a:r>
            <a:r>
              <a:rPr lang="en-ID" sz="4000" dirty="0"/>
              <a:t> </a:t>
            </a:r>
            <a:r>
              <a:rPr lang="en-ID" sz="4000" dirty="0" err="1"/>
              <a:t>masalah</a:t>
            </a:r>
            <a:r>
              <a:rPr lang="en-ID" sz="4000" dirty="0"/>
              <a:t> </a:t>
            </a:r>
            <a:r>
              <a:rPr lang="en-ID" sz="4000" dirty="0" err="1"/>
              <a:t>ini</a:t>
            </a:r>
            <a:r>
              <a:rPr lang="en-ID" sz="4000" dirty="0"/>
              <a:t> </a:t>
            </a:r>
            <a:r>
              <a:rPr lang="en-ID" sz="4000" dirty="0" err="1"/>
              <a:t>membutuhkan</a:t>
            </a:r>
            <a:r>
              <a:rPr lang="en-ID" sz="4000" dirty="0"/>
              <a:t> </a:t>
            </a:r>
            <a:r>
              <a:rPr lang="en-ID" sz="4000" dirty="0" err="1"/>
              <a:t>penanganan</a:t>
            </a:r>
            <a:r>
              <a:rPr lang="en-ID" sz="4000" dirty="0"/>
              <a:t> yang </a:t>
            </a:r>
            <a:r>
              <a:rPr lang="en-ID" sz="4000" dirty="0" err="1"/>
              <a:t>cepat</a:t>
            </a:r>
            <a:r>
              <a:rPr lang="en-ID" sz="4000" dirty="0"/>
              <a:t> dan </a:t>
            </a:r>
            <a:r>
              <a:rPr lang="en-ID" sz="4000" dirty="0" err="1"/>
              <a:t>tepat</a:t>
            </a:r>
            <a:r>
              <a:rPr lang="en-ID" sz="4000" dirty="0"/>
              <a:t> </a:t>
            </a:r>
            <a:r>
              <a:rPr lang="en-ID" sz="4000" dirty="0" err="1"/>
              <a:t>tanpa</a:t>
            </a:r>
            <a:r>
              <a:rPr lang="en-ID" sz="4000" dirty="0"/>
              <a:t> </a:t>
            </a:r>
            <a:r>
              <a:rPr lang="en-ID" sz="4000" dirty="0" err="1"/>
              <a:t>adanya</a:t>
            </a:r>
            <a:r>
              <a:rPr lang="en-ID" sz="4000" dirty="0"/>
              <a:t> </a:t>
            </a:r>
            <a:r>
              <a:rPr lang="en-ID" sz="4000" dirty="0" err="1"/>
              <a:t>arahan</a:t>
            </a:r>
            <a:r>
              <a:rPr lang="en-ID" sz="4000" dirty="0"/>
              <a:t> </a:t>
            </a:r>
            <a:r>
              <a:rPr lang="en-ID" sz="4000" dirty="0" err="1"/>
              <a:t>atau</a:t>
            </a:r>
            <a:r>
              <a:rPr lang="en-ID" sz="4000" dirty="0"/>
              <a:t> </a:t>
            </a:r>
            <a:r>
              <a:rPr lang="en-ID" sz="4000" dirty="0" err="1"/>
              <a:t>petunjuk</a:t>
            </a:r>
            <a:r>
              <a:rPr lang="en-ID" sz="4000" dirty="0"/>
              <a:t> </a:t>
            </a:r>
            <a:r>
              <a:rPr lang="en-ID" sz="4000" dirty="0" err="1"/>
              <a:t>dari</a:t>
            </a:r>
            <a:r>
              <a:rPr lang="en-ID" sz="4000" dirty="0"/>
              <a:t> mentor </a:t>
            </a:r>
            <a:r>
              <a:rPr lang="en-ID" sz="4000" dirty="0" err="1"/>
              <a:t>atau</a:t>
            </a:r>
            <a:r>
              <a:rPr lang="en-ID" sz="4000" dirty="0"/>
              <a:t> </a:t>
            </a:r>
            <a:r>
              <a:rPr lang="en-ID" sz="4000" dirty="0" err="1"/>
              <a:t>atasan</a:t>
            </a:r>
            <a:r>
              <a:rPr lang="en-ID" sz="4000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405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7838E-A6DE-4603-9963-1440505E9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8630" y="226018"/>
            <a:ext cx="8296291" cy="1125704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DEFINISI TRAINING</a:t>
            </a:r>
            <a:endParaRPr lang="en-ID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BDD20-7EE4-4A03-8320-374CC658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8" y="2378035"/>
            <a:ext cx="11476383" cy="4253947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D" sz="5600" dirty="0">
                <a:latin typeface="Footlight MT Light" panose="0204060206030A020304" pitchFamily="18" charset="0"/>
              </a:rPr>
              <a:t>Training </a:t>
            </a:r>
            <a:r>
              <a:rPr lang="en-ID" sz="5600" dirty="0" err="1">
                <a:latin typeface="Footlight MT Light" panose="0204060206030A020304" pitchFamily="18" charset="0"/>
              </a:rPr>
              <a:t>atau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pelatihan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adalah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kegiatan</a:t>
            </a:r>
            <a:r>
              <a:rPr lang="en-ID" sz="5600" dirty="0">
                <a:latin typeface="Footlight MT Light" panose="0204060206030A020304" pitchFamily="18" charset="0"/>
              </a:rPr>
              <a:t> yang </a:t>
            </a:r>
            <a:r>
              <a:rPr lang="en-ID" sz="5600" dirty="0" err="1">
                <a:latin typeface="Footlight MT Light" panose="0204060206030A020304" pitchFamily="18" charset="0"/>
              </a:rPr>
              <a:t>dirancang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untuk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meningkatkan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kinerja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kita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semua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dalam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melakukan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pekerjaan</a:t>
            </a:r>
            <a:r>
              <a:rPr lang="en-ID" sz="5600" dirty="0">
                <a:latin typeface="Footlight MT Light" panose="0204060206030A020304" pitchFamily="18" charset="0"/>
              </a:rPr>
              <a:t>, </a:t>
            </a:r>
            <a:r>
              <a:rPr lang="en-ID" sz="5600" dirty="0" err="1">
                <a:latin typeface="Footlight MT Light" panose="0204060206030A020304" pitchFamily="18" charset="0"/>
              </a:rPr>
              <a:t>baik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perkerjaaan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secara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fisik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ataupun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pekerjaan</a:t>
            </a:r>
            <a:r>
              <a:rPr lang="en-ID" sz="5600" dirty="0">
                <a:latin typeface="Footlight MT Light" panose="0204060206030A020304" pitchFamily="18" charset="0"/>
              </a:rPr>
              <a:t> yang </a:t>
            </a:r>
            <a:r>
              <a:rPr lang="en-ID" sz="5600" dirty="0" err="1">
                <a:latin typeface="Footlight MT Light" panose="0204060206030A020304" pitchFamily="18" charset="0"/>
              </a:rPr>
              <a:t>berhubungan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dengan</a:t>
            </a:r>
            <a:r>
              <a:rPr lang="en-ID" sz="5600" dirty="0">
                <a:latin typeface="Footlight MT Light" panose="0204060206030A020304" pitchFamily="18" charset="0"/>
              </a:rPr>
              <a:t> orang lain, </a:t>
            </a:r>
            <a:r>
              <a:rPr lang="en-ID" sz="5600" dirty="0" err="1">
                <a:latin typeface="Footlight MT Light" panose="0204060206030A020304" pitchFamily="18" charset="0"/>
              </a:rPr>
              <a:t>terutama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dalam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pengembangan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diri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sendiri</a:t>
            </a:r>
            <a:r>
              <a:rPr lang="en-ID" sz="5600" dirty="0">
                <a:latin typeface="Footlight MT Light" panose="0204060206030A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5600" dirty="0" err="1">
                <a:latin typeface="Footlight MT Light" panose="0204060206030A020304" pitchFamily="18" charset="0"/>
              </a:rPr>
              <a:t>Dengan</a:t>
            </a:r>
            <a:r>
              <a:rPr lang="en-ID" sz="5600" dirty="0">
                <a:latin typeface="Footlight MT Light" panose="0204060206030A020304" pitchFamily="18" charset="0"/>
              </a:rPr>
              <a:t> training </a:t>
            </a:r>
            <a:r>
              <a:rPr lang="en-ID" sz="5600" dirty="0" err="1">
                <a:latin typeface="Footlight MT Light" panose="0204060206030A020304" pitchFamily="18" charset="0"/>
              </a:rPr>
              <a:t>pengembangan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diri</a:t>
            </a:r>
            <a:r>
              <a:rPr lang="en-ID" sz="5600" dirty="0">
                <a:latin typeface="Footlight MT Light" panose="0204060206030A020304" pitchFamily="18" charset="0"/>
              </a:rPr>
              <a:t> ( development ), </a:t>
            </a:r>
            <a:r>
              <a:rPr lang="en-ID" sz="5600" dirty="0" err="1">
                <a:latin typeface="Footlight MT Light" panose="0204060206030A020304" pitchFamily="18" charset="0"/>
              </a:rPr>
              <a:t>diharapkan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dapat</a:t>
            </a:r>
            <a:r>
              <a:rPr lang="en-ID" sz="5600" dirty="0">
                <a:latin typeface="Footlight MT Light" panose="0204060206030A020304" pitchFamily="18" charset="0"/>
              </a:rPr>
              <a:t>  </a:t>
            </a:r>
            <a:r>
              <a:rPr lang="en-ID" sz="5600" dirty="0" err="1">
                <a:latin typeface="Footlight MT Light" panose="0204060206030A020304" pitchFamily="18" charset="0"/>
              </a:rPr>
              <a:t>menambah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wawasan</a:t>
            </a:r>
            <a:r>
              <a:rPr lang="en-ID" sz="5600" dirty="0">
                <a:latin typeface="Footlight MT Light" panose="0204060206030A020304" pitchFamily="18" charset="0"/>
              </a:rPr>
              <a:t>, </a:t>
            </a:r>
            <a:r>
              <a:rPr lang="en-ID" sz="5600" dirty="0" err="1">
                <a:latin typeface="Footlight MT Light" panose="0204060206030A020304" pitchFamily="18" charset="0"/>
              </a:rPr>
              <a:t>perubahan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sikap</a:t>
            </a:r>
            <a:r>
              <a:rPr lang="en-ID" sz="5600" dirty="0">
                <a:latin typeface="Footlight MT Light" panose="0204060206030A020304" pitchFamily="18" charset="0"/>
              </a:rPr>
              <a:t>, dan </a:t>
            </a:r>
            <a:r>
              <a:rPr lang="en-ID" sz="5600" dirty="0" err="1">
                <a:latin typeface="Footlight MT Light" panose="0204060206030A020304" pitchFamily="18" charset="0"/>
              </a:rPr>
              <a:t>berkembang</a:t>
            </a:r>
            <a:r>
              <a:rPr lang="en-ID" sz="5600" dirty="0">
                <a:latin typeface="Footlight MT Light" panose="0204060206030A020304" pitchFamily="18" charset="0"/>
              </a:rPr>
              <a:t> </a:t>
            </a:r>
            <a:r>
              <a:rPr lang="en-ID" sz="5600" dirty="0" err="1">
                <a:latin typeface="Footlight MT Light" panose="0204060206030A020304" pitchFamily="18" charset="0"/>
              </a:rPr>
              <a:t>kepribadiannya</a:t>
            </a:r>
            <a:endParaRPr lang="en-ID" sz="5600" dirty="0">
              <a:latin typeface="Footlight MT Light" panose="0204060206030A020304" pitchFamily="18" charset="0"/>
            </a:endParaRPr>
          </a:p>
          <a:p>
            <a:pPr marL="0" indent="0">
              <a:buNone/>
            </a:pPr>
            <a:br>
              <a:rPr lang="en-ID" dirty="0"/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70116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8ABC-247D-4982-9480-28FAD8394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5" y="1550504"/>
            <a:ext cx="11529390" cy="5049080"/>
          </a:xfrm>
        </p:spPr>
        <p:txBody>
          <a:bodyPr>
            <a:normAutofit fontScale="92500" lnSpcReduction="10000"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en-ID" sz="4000" dirty="0">
                <a:latin typeface="Footlight MT Light" panose="0204060206030A020304" pitchFamily="18" charset="0"/>
              </a:rPr>
              <a:t>Training </a:t>
            </a:r>
            <a:r>
              <a:rPr lang="en-ID" sz="4000" dirty="0" err="1">
                <a:latin typeface="Footlight MT Light" panose="0204060206030A020304" pitchFamily="18" charset="0"/>
              </a:rPr>
              <a:t>atau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Pelatihan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adalah</a:t>
            </a:r>
            <a:r>
              <a:rPr lang="en-ID" sz="4000" dirty="0">
                <a:latin typeface="Footlight MT Light" panose="0204060206030A020304" pitchFamily="18" charset="0"/>
              </a:rPr>
              <a:t> </a:t>
            </a:r>
            <a:r>
              <a:rPr lang="en-ID" sz="4000" i="1" dirty="0">
                <a:latin typeface="Footlight MT Light" panose="0204060206030A020304" pitchFamily="18" charset="0"/>
              </a:rPr>
              <a:t>proses </a:t>
            </a:r>
            <a:r>
              <a:rPr lang="en-ID" sz="4000" i="1" dirty="0" err="1">
                <a:latin typeface="Footlight MT Light" panose="0204060206030A020304" pitchFamily="18" charset="0"/>
              </a:rPr>
              <a:t>mengajar</a:t>
            </a:r>
            <a:r>
              <a:rPr lang="en-ID" sz="4000" i="1" dirty="0">
                <a:latin typeface="Footlight MT Light" panose="0204060206030A020304" pitchFamily="18" charset="0"/>
              </a:rPr>
              <a:t> </a:t>
            </a:r>
            <a:r>
              <a:rPr lang="en-ID" sz="4000" i="1" dirty="0" err="1">
                <a:latin typeface="Footlight MT Light" panose="0204060206030A020304" pitchFamily="18" charset="0"/>
              </a:rPr>
              <a:t>keterampilan</a:t>
            </a:r>
            <a:r>
              <a:rPr lang="en-ID" sz="4000" i="1" dirty="0">
                <a:latin typeface="Footlight MT Light" panose="0204060206030A020304" pitchFamily="18" charset="0"/>
              </a:rPr>
              <a:t> yang </a:t>
            </a:r>
            <a:r>
              <a:rPr lang="en-ID" sz="4000" i="1" dirty="0" err="1">
                <a:latin typeface="Footlight MT Light" panose="0204060206030A020304" pitchFamily="18" charset="0"/>
              </a:rPr>
              <a:t>dibutuhkan</a:t>
            </a:r>
            <a:r>
              <a:rPr lang="en-ID" sz="4000" i="1" dirty="0">
                <a:latin typeface="Footlight MT Light" panose="0204060206030A020304" pitchFamily="18" charset="0"/>
              </a:rPr>
              <a:t> </a:t>
            </a:r>
            <a:r>
              <a:rPr lang="en-ID" sz="4000" i="1" dirty="0" err="1">
                <a:latin typeface="Footlight MT Light" panose="0204060206030A020304" pitchFamily="18" charset="0"/>
              </a:rPr>
              <a:t>karyawan</a:t>
            </a:r>
            <a:r>
              <a:rPr lang="en-ID" sz="4000" i="1" dirty="0">
                <a:latin typeface="Footlight MT Light" panose="0204060206030A020304" pitchFamily="18" charset="0"/>
              </a:rPr>
              <a:t> </a:t>
            </a:r>
            <a:r>
              <a:rPr lang="en-ID" sz="4000" i="1" dirty="0" err="1">
                <a:latin typeface="Footlight MT Light" panose="0204060206030A020304" pitchFamily="18" charset="0"/>
              </a:rPr>
              <a:t>baru</a:t>
            </a:r>
            <a:r>
              <a:rPr lang="en-ID" sz="4000" i="1" dirty="0">
                <a:latin typeface="Footlight MT Light" panose="0204060206030A020304" pitchFamily="18" charset="0"/>
              </a:rPr>
              <a:t> dan lama </a:t>
            </a:r>
            <a:r>
              <a:rPr lang="en-ID" sz="4000" i="1" dirty="0" err="1">
                <a:latin typeface="Footlight MT Light" panose="0204060206030A020304" pitchFamily="18" charset="0"/>
              </a:rPr>
              <a:t>untuk</a:t>
            </a:r>
            <a:r>
              <a:rPr lang="en-ID" sz="4000" i="1" dirty="0">
                <a:latin typeface="Footlight MT Light" panose="0204060206030A020304" pitchFamily="18" charset="0"/>
              </a:rPr>
              <a:t> </a:t>
            </a:r>
            <a:r>
              <a:rPr lang="en-ID" sz="4000" i="1" dirty="0" err="1">
                <a:latin typeface="Footlight MT Light" panose="0204060206030A020304" pitchFamily="18" charset="0"/>
              </a:rPr>
              <a:t>melakukan</a:t>
            </a:r>
            <a:r>
              <a:rPr lang="en-ID" sz="4000" i="1" dirty="0">
                <a:latin typeface="Footlight MT Light" panose="0204060206030A020304" pitchFamily="18" charset="0"/>
              </a:rPr>
              <a:t> </a:t>
            </a:r>
            <a:r>
              <a:rPr lang="en-ID" sz="4000" i="1" dirty="0" err="1">
                <a:latin typeface="Footlight MT Light" panose="0204060206030A020304" pitchFamily="18" charset="0"/>
              </a:rPr>
              <a:t>pekerjaannya</a:t>
            </a:r>
            <a:r>
              <a:rPr lang="en-ID" sz="4000" i="1" dirty="0">
                <a:latin typeface="Footlight MT Light" panose="0204060206030A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ID" sz="4000" dirty="0">
                <a:latin typeface="Footlight MT Light" panose="0204060206030A020304" pitchFamily="18" charset="0"/>
              </a:rPr>
              <a:t>Training </a:t>
            </a:r>
            <a:r>
              <a:rPr lang="en-ID" sz="4000" dirty="0" err="1">
                <a:latin typeface="Footlight MT Light" panose="0204060206030A020304" pitchFamily="18" charset="0"/>
              </a:rPr>
              <a:t>atau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pelatihan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dapat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dilakukan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saat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karyawan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tersebut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akan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melakukan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pekerjaan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baru</a:t>
            </a:r>
            <a:r>
              <a:rPr lang="en-ID" sz="4000" dirty="0">
                <a:latin typeface="Footlight MT Light" panose="0204060206030A020304" pitchFamily="18" charset="0"/>
              </a:rPr>
              <a:t> yang </a:t>
            </a:r>
            <a:r>
              <a:rPr lang="en-ID" sz="4000" dirty="0" err="1">
                <a:latin typeface="Footlight MT Light" panose="0204060206030A020304" pitchFamily="18" charset="0"/>
              </a:rPr>
              <a:t>akan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ditugaskan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kepadanya</a:t>
            </a:r>
            <a:r>
              <a:rPr lang="en-ID" sz="4000" dirty="0">
                <a:latin typeface="Footlight MT Light" panose="0204060206030A020304" pitchFamily="18" charset="0"/>
              </a:rPr>
              <a:t> dan </a:t>
            </a:r>
            <a:r>
              <a:rPr lang="en-ID" sz="4000" dirty="0" err="1">
                <a:latin typeface="Footlight MT Light" panose="0204060206030A020304" pitchFamily="18" charset="0"/>
              </a:rPr>
              <a:t>untuk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karyawan</a:t>
            </a:r>
            <a:r>
              <a:rPr lang="en-ID" sz="4000" dirty="0">
                <a:latin typeface="Footlight MT Light" panose="0204060206030A020304" pitchFamily="18" charset="0"/>
              </a:rPr>
              <a:t> yang </a:t>
            </a:r>
            <a:r>
              <a:rPr lang="en-ID" sz="4000" dirty="0" err="1">
                <a:latin typeface="Footlight MT Light" panose="0204060206030A020304" pitchFamily="18" charset="0"/>
              </a:rPr>
              <a:t>telah</a:t>
            </a:r>
            <a:r>
              <a:rPr lang="en-ID" sz="4000" dirty="0">
                <a:latin typeface="Footlight MT Light" panose="0204060206030A020304" pitchFamily="18" charset="0"/>
              </a:rPr>
              <a:t> lulus training </a:t>
            </a:r>
            <a:r>
              <a:rPr lang="en-ID" sz="4000" dirty="0" err="1">
                <a:latin typeface="Footlight MT Light" panose="0204060206030A020304" pitchFamily="18" charset="0"/>
              </a:rPr>
              <a:t>tetapi</a:t>
            </a:r>
            <a:r>
              <a:rPr lang="en-ID" sz="4000" dirty="0">
                <a:latin typeface="Footlight MT Light" panose="0204060206030A020304" pitchFamily="18" charset="0"/>
              </a:rPr>
              <a:t> pada </a:t>
            </a:r>
            <a:r>
              <a:rPr lang="en-ID" sz="4000" dirty="0" err="1">
                <a:latin typeface="Footlight MT Light" panose="0204060206030A020304" pitchFamily="18" charset="0"/>
              </a:rPr>
              <a:t>kenyataanya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masih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terus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melakukan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kesalahan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dalam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pekerjaan</a:t>
            </a:r>
            <a:r>
              <a:rPr lang="en-ID" sz="4000" dirty="0">
                <a:latin typeface="Footlight MT Light" panose="0204060206030A020304" pitchFamily="18" charset="0"/>
              </a:rPr>
              <a:t> (</a:t>
            </a:r>
            <a:r>
              <a:rPr lang="en-ID" sz="4000" dirty="0" err="1">
                <a:latin typeface="Footlight MT Light" panose="0204060206030A020304" pitchFamily="18" charset="0"/>
              </a:rPr>
              <a:t>dilatih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ulang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atau</a:t>
            </a:r>
            <a:r>
              <a:rPr lang="en-ID" sz="4000" dirty="0">
                <a:latin typeface="Footlight MT Light" panose="0204060206030A020304" pitchFamily="18" charset="0"/>
              </a:rPr>
              <a:t> re-training).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73644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08BDB-FC75-4793-A963-F1F4F355D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369" y="517566"/>
            <a:ext cx="11012131" cy="1018035"/>
          </a:xfrm>
        </p:spPr>
        <p:txBody>
          <a:bodyPr/>
          <a:lstStyle/>
          <a:p>
            <a:pPr algn="ctr"/>
            <a:r>
              <a:rPr lang="en-US" dirty="0"/>
              <a:t>TUJUAN TRAINING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DEA3-D473-49C3-9BAB-BBB0122E0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296" y="2125818"/>
            <a:ext cx="10994760" cy="4545921"/>
          </a:xfrm>
        </p:spPr>
        <p:txBody>
          <a:bodyPr/>
          <a:lstStyle/>
          <a:p>
            <a:pPr marL="0" indent="0">
              <a:buNone/>
            </a:pPr>
            <a:r>
              <a:rPr lang="en-ID" sz="4000" dirty="0" err="1">
                <a:latin typeface="Footlight MT Light" panose="0204060206030A020304" pitchFamily="18" charset="0"/>
              </a:rPr>
              <a:t>Tujuan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daripada</a:t>
            </a:r>
            <a:r>
              <a:rPr lang="en-ID" sz="4000" dirty="0">
                <a:latin typeface="Footlight MT Light" panose="0204060206030A020304" pitchFamily="18" charset="0"/>
              </a:rPr>
              <a:t> Training </a:t>
            </a:r>
            <a:r>
              <a:rPr lang="en-ID" sz="4000" dirty="0" err="1">
                <a:latin typeface="Footlight MT Light" panose="0204060206030A020304" pitchFamily="18" charset="0"/>
              </a:rPr>
              <a:t>adalah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untuk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mendapatkan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karyawan</a:t>
            </a:r>
            <a:r>
              <a:rPr lang="en-ID" sz="4000" dirty="0">
                <a:latin typeface="Footlight MT Light" panose="0204060206030A020304" pitchFamily="18" charset="0"/>
              </a:rPr>
              <a:t> yang </a:t>
            </a:r>
            <a:r>
              <a:rPr lang="en-ID" sz="4000" dirty="0" err="1">
                <a:latin typeface="Footlight MT Light" panose="0204060206030A020304" pitchFamily="18" charset="0"/>
              </a:rPr>
              <a:t>mampu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melakukan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pekerjaan</a:t>
            </a:r>
            <a:r>
              <a:rPr lang="en-ID" sz="4000" dirty="0">
                <a:latin typeface="Footlight MT Light" panose="0204060206030A020304" pitchFamily="18" charset="0"/>
              </a:rPr>
              <a:t> yang </a:t>
            </a:r>
            <a:r>
              <a:rPr lang="en-ID" sz="4000" dirty="0" err="1">
                <a:latin typeface="Footlight MT Light" panose="0204060206030A020304" pitchFamily="18" charset="0"/>
              </a:rPr>
              <a:t>akan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ditugaskan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kepadanya</a:t>
            </a:r>
            <a:r>
              <a:rPr lang="en-ID" sz="4000" dirty="0">
                <a:latin typeface="Footlight MT Light" panose="0204060206030A020304" pitchFamily="18" charset="0"/>
              </a:rPr>
              <a:t> dan </a:t>
            </a:r>
            <a:r>
              <a:rPr lang="en-ID" sz="4000" dirty="0" err="1">
                <a:latin typeface="Footlight MT Light" panose="0204060206030A020304" pitchFamily="18" charset="0"/>
              </a:rPr>
              <a:t>untuk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menghindari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semaksimal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mungkin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kesalahan-kesalahan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dalam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menjalankan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tugasnya</a:t>
            </a:r>
            <a:r>
              <a:rPr lang="en-ID" sz="4000" dirty="0">
                <a:latin typeface="Footlight MT Light" panose="0204060206030A020304" pitchFamily="18" charset="0"/>
              </a:rPr>
              <a:t> dan </a:t>
            </a:r>
            <a:r>
              <a:rPr lang="en-ID" sz="4000" dirty="0" err="1">
                <a:latin typeface="Footlight MT Light" panose="0204060206030A020304" pitchFamily="18" charset="0"/>
              </a:rPr>
              <a:t>untuk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meningkatkan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produktivitas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dalam</a:t>
            </a:r>
            <a:r>
              <a:rPr lang="en-ID" sz="4000" dirty="0">
                <a:latin typeface="Footlight MT Light" panose="0204060206030A020304" pitchFamily="18" charset="0"/>
              </a:rPr>
              <a:t> </a:t>
            </a:r>
            <a:r>
              <a:rPr lang="en-ID" sz="4000" dirty="0" err="1">
                <a:latin typeface="Footlight MT Light" panose="0204060206030A020304" pitchFamily="18" charset="0"/>
              </a:rPr>
              <a:t>pekerjaannya</a:t>
            </a:r>
            <a:r>
              <a:rPr lang="en-ID" sz="4000" dirty="0">
                <a:latin typeface="Footlight MT Light" panose="0204060206030A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19318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2194D-53F3-4305-A24D-21726BB01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440" y="622854"/>
            <a:ext cx="9628133" cy="927650"/>
          </a:xfrm>
        </p:spPr>
        <p:txBody>
          <a:bodyPr>
            <a:normAutofit fontScale="90000"/>
          </a:bodyPr>
          <a:lstStyle/>
          <a:p>
            <a:pPr algn="ctr"/>
            <a:r>
              <a:rPr lang="en-ID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Tahap-Tahap</a:t>
            </a:r>
            <a:r>
              <a:rPr lang="en-ID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Training (</a:t>
            </a:r>
            <a:r>
              <a:rPr lang="en-ID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Pelatihan</a:t>
            </a:r>
            <a:r>
              <a:rPr lang="en-ID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)</a:t>
            </a:r>
            <a:br>
              <a:rPr lang="en-ID" dirty="0">
                <a:effectLst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C147-146A-4E8D-9A58-9FD9CB81D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1731975"/>
            <a:ext cx="11228731" cy="4807971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ID" b="1" dirty="0"/>
              <a:t>1. ORIENTATION (</a:t>
            </a:r>
            <a:r>
              <a:rPr lang="en-ID" b="1" dirty="0" err="1"/>
              <a:t>Orientasi</a:t>
            </a:r>
            <a:r>
              <a:rPr lang="en-ID" b="1" dirty="0"/>
              <a:t>)</a:t>
            </a:r>
            <a:endParaRPr lang="en-ID" dirty="0"/>
          </a:p>
          <a:p>
            <a:pPr marL="0" indent="0" fontAlgn="base">
              <a:buNone/>
            </a:pP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orientasi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agar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dan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dan </a:t>
            </a:r>
            <a:r>
              <a:rPr lang="en-ID" dirty="0" err="1"/>
              <a:t>produksi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3011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E573E-4EA0-417D-B40B-1EE17FF2F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4" y="848139"/>
            <a:ext cx="12059478" cy="5347251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endParaRPr lang="en-ID" sz="2100" b="1" dirty="0"/>
          </a:p>
          <a:p>
            <a:pPr marL="0" indent="0" fontAlgn="base">
              <a:buNone/>
            </a:pPr>
            <a:endParaRPr lang="en-ID" sz="2100" b="1" dirty="0"/>
          </a:p>
          <a:p>
            <a:pPr marL="0" indent="0" fontAlgn="base">
              <a:buNone/>
            </a:pPr>
            <a:endParaRPr lang="en-ID" sz="2100" b="1" dirty="0"/>
          </a:p>
          <a:p>
            <a:pPr marL="0" indent="0" fontAlgn="base">
              <a:buNone/>
            </a:pPr>
            <a:r>
              <a:rPr lang="en-ID" sz="3200" b="1" dirty="0"/>
              <a:t>2. TRAINING PROCESS (Proses </a:t>
            </a:r>
            <a:r>
              <a:rPr lang="en-ID" sz="3200" b="1" dirty="0" err="1"/>
              <a:t>Pelatihan</a:t>
            </a:r>
            <a:r>
              <a:rPr lang="en-ID" sz="3200" b="1" dirty="0"/>
              <a:t>)</a:t>
            </a:r>
            <a:endParaRPr lang="en-ID" sz="3200" dirty="0"/>
          </a:p>
          <a:p>
            <a:pPr lvl="0" fontAlgn="base"/>
            <a:r>
              <a:rPr lang="en-ID" sz="3200" dirty="0" err="1"/>
              <a:t>Menganalisis</a:t>
            </a:r>
            <a:r>
              <a:rPr lang="en-ID" sz="3200" dirty="0"/>
              <a:t> </a:t>
            </a:r>
            <a:r>
              <a:rPr lang="en-ID" sz="3200" dirty="0" err="1"/>
              <a:t>kebutuhan</a:t>
            </a:r>
            <a:endParaRPr lang="en-ID" sz="3200" dirty="0"/>
          </a:p>
          <a:p>
            <a:pPr lvl="0" fontAlgn="base"/>
            <a:r>
              <a:rPr lang="en-ID" sz="3200" dirty="0" err="1"/>
              <a:t>Merancang</a:t>
            </a:r>
            <a:r>
              <a:rPr lang="en-ID" sz="3200" dirty="0"/>
              <a:t> </a:t>
            </a:r>
            <a:r>
              <a:rPr lang="en-ID" sz="3200" dirty="0" err="1"/>
              <a:t>Instruksi</a:t>
            </a:r>
            <a:r>
              <a:rPr lang="en-ID" sz="3200" dirty="0"/>
              <a:t> </a:t>
            </a:r>
            <a:r>
              <a:rPr lang="en-ID" sz="3200" dirty="0" err="1"/>
              <a:t>pelatihan</a:t>
            </a:r>
            <a:endParaRPr lang="en-ID" sz="3200" dirty="0"/>
          </a:p>
          <a:p>
            <a:pPr lvl="0" fontAlgn="base"/>
            <a:r>
              <a:rPr lang="en-ID" sz="3200" dirty="0" err="1"/>
              <a:t>Validasi</a:t>
            </a:r>
            <a:endParaRPr lang="en-ID" sz="3200" dirty="0"/>
          </a:p>
          <a:p>
            <a:pPr lvl="0" fontAlgn="base"/>
            <a:r>
              <a:rPr lang="en-ID" sz="3200" dirty="0" err="1"/>
              <a:t>Evaluasi</a:t>
            </a:r>
            <a:br>
              <a:rPr lang="en-ID" sz="3200" dirty="0"/>
            </a:b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444849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F64D8-00CE-449D-8A3A-42A39DBEE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1563331"/>
            <a:ext cx="11383617" cy="494348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b="1" dirty="0"/>
              <a:t> 3. On the Job Training (OJT)</a:t>
            </a:r>
          </a:p>
          <a:p>
            <a:pPr lvl="0" fontAlgn="base">
              <a:buFont typeface="Wingdings" panose="05000000000000000000" pitchFamily="2" charset="2"/>
              <a:buChar char="q"/>
            </a:pPr>
            <a:r>
              <a:rPr lang="en-ID" dirty="0" err="1"/>
              <a:t>Mempersiapkan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dilatih</a:t>
            </a:r>
            <a:r>
              <a:rPr lang="en-ID" dirty="0"/>
              <a:t>.</a:t>
            </a:r>
          </a:p>
          <a:p>
            <a:pPr lvl="0" fontAlgn="base">
              <a:buFont typeface="Wingdings" panose="05000000000000000000" pitchFamily="2" charset="2"/>
              <a:buChar char="q"/>
            </a:pPr>
            <a:r>
              <a:rPr lang="en-ID" dirty="0" err="1"/>
              <a:t>Mempersiapkan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oleh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tersebut</a:t>
            </a:r>
            <a:endParaRPr lang="en-ID" dirty="0"/>
          </a:p>
          <a:p>
            <a:pPr lvl="0" fontAlgn="base">
              <a:buFont typeface="Wingdings" panose="05000000000000000000" pitchFamily="2" charset="2"/>
              <a:buChar char="q"/>
            </a:pPr>
            <a:r>
              <a:rPr lang="en-ID" dirty="0" err="1"/>
              <a:t>Lakukan</a:t>
            </a:r>
            <a:r>
              <a:rPr lang="en-ID" dirty="0"/>
              <a:t> </a:t>
            </a:r>
            <a:r>
              <a:rPr lang="en-ID" dirty="0" err="1"/>
              <a:t>percobaan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br>
              <a:rPr lang="en-ID" dirty="0"/>
            </a:br>
            <a:r>
              <a:rPr lang="en-ID" dirty="0"/>
              <a:t>a. </a:t>
            </a:r>
            <a:r>
              <a:rPr lang="en-ID" dirty="0" err="1"/>
              <a:t>Ajarkan</a:t>
            </a:r>
            <a:r>
              <a:rPr lang="en-ID" dirty="0"/>
              <a:t> dan </a:t>
            </a:r>
            <a:r>
              <a:rPr lang="en-ID" dirty="0" err="1"/>
              <a:t>terangkan</a:t>
            </a:r>
            <a:r>
              <a:rPr lang="en-ID" dirty="0"/>
              <a:t> </a:t>
            </a:r>
            <a:r>
              <a:rPr lang="en-ID" dirty="0" err="1"/>
              <a:t>langkah</a:t>
            </a:r>
            <a:r>
              <a:rPr lang="en-ID" dirty="0"/>
              <a:t> demi 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pelan-pelan</a:t>
            </a:r>
            <a:br>
              <a:rPr lang="en-ID" dirty="0"/>
            </a:br>
            <a:r>
              <a:rPr lang="en-ID" dirty="0"/>
              <a:t>b. </a:t>
            </a:r>
            <a:r>
              <a:rPr lang="en-ID" dirty="0" err="1"/>
              <a:t>Lakukan</a:t>
            </a:r>
            <a:r>
              <a:rPr lang="en-ID" dirty="0"/>
              <a:t> </a:t>
            </a:r>
            <a:r>
              <a:rPr lang="en-ID" dirty="0" err="1"/>
              <a:t>perbaikan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kesalahan</a:t>
            </a:r>
            <a:br>
              <a:rPr lang="en-ID" dirty="0"/>
            </a:br>
            <a:r>
              <a:rPr lang="en-ID" dirty="0"/>
              <a:t>c. </a:t>
            </a:r>
            <a:r>
              <a:rPr lang="en-ID" dirty="0" err="1"/>
              <a:t>Jalankan</a:t>
            </a:r>
            <a:r>
              <a:rPr lang="en-ID" dirty="0"/>
              <a:t> </a:t>
            </a:r>
            <a:r>
              <a:rPr lang="en-ID" dirty="0" err="1"/>
              <a:t>pekerjaanya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biasa</a:t>
            </a:r>
            <a:br>
              <a:rPr lang="en-ID" dirty="0"/>
            </a:br>
            <a:r>
              <a:rPr lang="en-ID" dirty="0"/>
              <a:t>d. </a:t>
            </a:r>
            <a:r>
              <a:rPr lang="en-ID" dirty="0" err="1"/>
              <a:t>Jangan</a:t>
            </a:r>
            <a:r>
              <a:rPr lang="en-ID" dirty="0"/>
              <a:t> </a:t>
            </a:r>
            <a:r>
              <a:rPr lang="en-ID" dirty="0" err="1"/>
              <a:t>membiarkan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pekerjaannya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36545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9C2C9-3C15-42CD-ADD3-E332362F8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95B6B-F5B3-4C92-B351-E0A84FDA6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base"/>
            <a:endParaRPr lang="en-ID" dirty="0"/>
          </a:p>
          <a:p>
            <a:pPr lvl="0" fontAlgn="base">
              <a:buFont typeface="Wingdings" panose="05000000000000000000" pitchFamily="2" charset="2"/>
              <a:buChar char="q"/>
            </a:pPr>
            <a:r>
              <a:rPr lang="en-ID" dirty="0"/>
              <a:t>Follow up</a:t>
            </a:r>
            <a:br>
              <a:rPr lang="en-ID" dirty="0"/>
            </a:br>
            <a:r>
              <a:rPr lang="en-ID" dirty="0"/>
              <a:t>a. </a:t>
            </a:r>
            <a:r>
              <a:rPr lang="en-ID" dirty="0" err="1"/>
              <a:t>Identifikasikan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mana yang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bantuan</a:t>
            </a:r>
            <a:br>
              <a:rPr lang="en-ID" dirty="0"/>
            </a:br>
            <a:r>
              <a:rPr lang="en-ID" dirty="0"/>
              <a:t>b. </a:t>
            </a:r>
            <a:r>
              <a:rPr lang="en-ID" dirty="0" err="1"/>
              <a:t>Perbaiki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kebiasaan</a:t>
            </a:r>
            <a:br>
              <a:rPr lang="en-ID" dirty="0"/>
            </a:br>
            <a:r>
              <a:rPr lang="en-ID" dirty="0"/>
              <a:t>c. </a:t>
            </a:r>
            <a:r>
              <a:rPr lang="en-ID" dirty="0" err="1"/>
              <a:t>Kurangi</a:t>
            </a:r>
            <a:r>
              <a:rPr lang="en-ID" dirty="0"/>
              <a:t> </a:t>
            </a:r>
            <a:r>
              <a:rPr lang="en-ID" dirty="0" err="1"/>
              <a:t>pengawasan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bertahap</a:t>
            </a:r>
            <a:r>
              <a:rPr lang="en-ID" dirty="0"/>
              <a:t>, </a:t>
            </a:r>
            <a:r>
              <a:rPr lang="en-ID" dirty="0" err="1"/>
              <a:t>periksa</a:t>
            </a:r>
            <a:r>
              <a:rPr lang="en-ID" dirty="0"/>
              <a:t> </a:t>
            </a:r>
            <a:r>
              <a:rPr lang="en-ID" dirty="0" err="1"/>
              <a:t>hasilnya</a:t>
            </a:r>
            <a:r>
              <a:rPr lang="en-ID" dirty="0"/>
              <a:t> (</a:t>
            </a:r>
            <a:r>
              <a:rPr lang="en-ID" dirty="0" err="1"/>
              <a:t>kualitas</a:t>
            </a:r>
            <a:r>
              <a:rPr lang="en-ID" dirty="0"/>
              <a:t> dan </a:t>
            </a:r>
            <a:r>
              <a:rPr lang="en-ID" dirty="0" err="1"/>
              <a:t>kuantitas</a:t>
            </a:r>
            <a:r>
              <a:rPr lang="en-ID" dirty="0"/>
              <a:t>)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d. </a:t>
            </a:r>
            <a:r>
              <a:rPr lang="en-ID" dirty="0" err="1"/>
              <a:t>Pujilah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e.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supaya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kualitas</a:t>
            </a:r>
            <a:r>
              <a:rPr lang="en-ID" dirty="0"/>
              <a:t> dan </a:t>
            </a:r>
            <a:r>
              <a:rPr lang="en-ID" dirty="0" err="1"/>
              <a:t>kuantitas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89851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FEEF6-97D7-442B-98AC-10C697E48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940905"/>
            <a:ext cx="12085983" cy="53074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D" b="1" dirty="0"/>
              <a:t>4. Role Playing</a:t>
            </a:r>
            <a:endParaRPr lang="en-ID" b="1" i="1" dirty="0"/>
          </a:p>
          <a:p>
            <a:pPr marL="0" indent="0">
              <a:buNone/>
            </a:pPr>
            <a:r>
              <a:rPr lang="en-ID" dirty="0" err="1"/>
              <a:t>Peserta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simulasi</a:t>
            </a:r>
            <a:r>
              <a:rPr lang="en-ID" dirty="0"/>
              <a:t> di mana </a:t>
            </a:r>
            <a:r>
              <a:rPr lang="en-ID" dirty="0" err="1"/>
              <a:t>peserta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dihadapkan</a:t>
            </a:r>
            <a:r>
              <a:rPr lang="en-ID" dirty="0"/>
              <a:t> pada </a:t>
            </a:r>
            <a:r>
              <a:rPr lang="en-ID" dirty="0" err="1"/>
              <a:t>masalah</a:t>
            </a:r>
            <a:r>
              <a:rPr lang="en-ID" dirty="0"/>
              <a:t>. </a:t>
            </a:r>
            <a:r>
              <a:rPr lang="en-ID" dirty="0" err="1"/>
              <a:t>Masalah</a:t>
            </a:r>
            <a:r>
              <a:rPr lang="en-ID" dirty="0"/>
              <a:t> yang </a:t>
            </a:r>
            <a:r>
              <a:rPr lang="en-ID" dirty="0" err="1"/>
              <a:t>dihadapi</a:t>
            </a:r>
            <a:r>
              <a:rPr lang="en-ID" dirty="0"/>
              <a:t> </a:t>
            </a:r>
            <a:r>
              <a:rPr lang="en-ID" dirty="0" err="1"/>
              <a:t>disini</a:t>
            </a:r>
            <a:r>
              <a:rPr lang="en-ID" dirty="0"/>
              <a:t> </a:t>
            </a:r>
            <a:r>
              <a:rPr lang="en-ID" dirty="0" err="1"/>
              <a:t>sedikit</a:t>
            </a:r>
            <a:r>
              <a:rPr lang="en-ID" dirty="0"/>
              <a:t> </a:t>
            </a:r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permasalahan</a:t>
            </a:r>
            <a:r>
              <a:rPr lang="en-ID" dirty="0"/>
              <a:t> pada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.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penanganan</a:t>
            </a:r>
            <a:r>
              <a:rPr lang="en-ID" dirty="0"/>
              <a:t> yang </a:t>
            </a:r>
            <a:r>
              <a:rPr lang="en-ID" dirty="0" err="1"/>
              <a:t>cepat</a:t>
            </a:r>
            <a:r>
              <a:rPr lang="en-ID" dirty="0"/>
              <a:t> dan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arahan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petunjuk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mentor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atasan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i="1" dirty="0"/>
              <a:t>5. Creativity Training</a:t>
            </a:r>
            <a:endParaRPr lang="en-ID" b="1" dirty="0"/>
          </a:p>
          <a:p>
            <a:pPr marL="0" indent="0">
              <a:buNone/>
            </a:pPr>
            <a:r>
              <a:rPr lang="en-ID" dirty="0" err="1"/>
              <a:t>Jenis</a:t>
            </a:r>
            <a:r>
              <a:rPr lang="en-ID" dirty="0"/>
              <a:t> </a:t>
            </a:r>
            <a:r>
              <a:rPr lang="en-ID" i="1" dirty="0"/>
              <a:t>training</a:t>
            </a:r>
            <a:r>
              <a:rPr lang="en-ID" dirty="0"/>
              <a:t> </a:t>
            </a:r>
            <a:r>
              <a:rPr lang="en-ID" dirty="0" err="1"/>
              <a:t>keja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merangsang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berfikir</a:t>
            </a:r>
            <a:r>
              <a:rPr lang="en-ID" dirty="0"/>
              <a:t> </a:t>
            </a:r>
            <a:r>
              <a:rPr lang="en-ID" i="1" dirty="0"/>
              <a:t>out of the box. </a:t>
            </a:r>
            <a:r>
              <a:rPr lang="en-ID" dirty="0"/>
              <a:t>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bermanfaat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memecahkan</a:t>
            </a:r>
            <a:r>
              <a:rPr lang="en-ID" dirty="0"/>
              <a:t> </a:t>
            </a:r>
            <a:r>
              <a:rPr lang="en-ID" dirty="0" err="1"/>
              <a:t>permasalahan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efisien</a:t>
            </a:r>
            <a:r>
              <a:rPr lang="en-ID" dirty="0"/>
              <a:t> dan </a:t>
            </a:r>
            <a:r>
              <a:rPr lang="en-ID" dirty="0" err="1"/>
              <a:t>lahirnya</a:t>
            </a:r>
            <a:r>
              <a:rPr lang="en-ID" dirty="0"/>
              <a:t> ide dan </a:t>
            </a:r>
            <a:r>
              <a:rPr lang="en-ID" dirty="0" err="1"/>
              <a:t>inovasi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yang </a:t>
            </a:r>
            <a:r>
              <a:rPr lang="en-ID" dirty="0" err="1"/>
              <a:t>berguna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pertumbuhan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6731612"/>
      </p:ext>
    </p:extLst>
  </p:cSld>
  <p:clrMapOvr>
    <a:masterClrMapping/>
  </p:clrMapOvr>
</p:sld>
</file>

<file path=ppt/theme/theme1.xml><?xml version="1.0" encoding="utf-8"?>
<a:theme xmlns:a="http://schemas.openxmlformats.org/drawingml/2006/main" name="160980-stone-template-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160980-stone-template-16x9</Template>
  <TotalTime>388</TotalTime>
  <Words>565</Words>
  <Application>Microsoft Office PowerPoint</Application>
  <PresentationFormat>Widescreen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Footlight MT Light</vt:lpstr>
      <vt:lpstr>Rockwell</vt:lpstr>
      <vt:lpstr>Wingdings</vt:lpstr>
      <vt:lpstr>160980-stone-template-16x9</vt:lpstr>
      <vt:lpstr>RUANG LINGKUP TRAINING</vt:lpstr>
      <vt:lpstr>DEFINISI TRAINING</vt:lpstr>
      <vt:lpstr>PowerPoint Presentation</vt:lpstr>
      <vt:lpstr>TUJUAN TRAINING</vt:lpstr>
      <vt:lpstr>Tahap-Tahap Training (Pelatihan)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</dc:title>
  <dc:creator>endang asus</dc:creator>
  <cp:lastModifiedBy>endang asus</cp:lastModifiedBy>
  <cp:revision>15</cp:revision>
  <dcterms:created xsi:type="dcterms:W3CDTF">2020-03-18T13:47:59Z</dcterms:created>
  <dcterms:modified xsi:type="dcterms:W3CDTF">2020-03-19T07:39:58Z</dcterms:modified>
</cp:coreProperties>
</file>