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2" r:id="rId1"/>
  </p:sldMasterIdLst>
  <p:sldIdLst>
    <p:sldId id="256" r:id="rId2"/>
    <p:sldId id="269" r:id="rId3"/>
    <p:sldId id="270" r:id="rId4"/>
    <p:sldId id="258" r:id="rId5"/>
    <p:sldId id="259" r:id="rId6"/>
    <p:sldId id="260" r:id="rId7"/>
    <p:sldId id="267" r:id="rId8"/>
    <p:sldId id="265" r:id="rId9"/>
    <p:sldId id="266" r:id="rId10"/>
    <p:sldId id="263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 title="Page Number Shape"/>
          <p:cNvSpPr/>
          <p:nvPr/>
        </p:nvSpPr>
        <p:spPr bwMode="auto">
          <a:xfrm>
            <a:off x="11784011" y="1189204"/>
            <a:ext cx="407988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88913" y="1143293"/>
            <a:ext cx="7034362" cy="4268965"/>
          </a:xfrm>
        </p:spPr>
        <p:txBody>
          <a:bodyPr anchor="t">
            <a:normAutofit/>
          </a:bodyPr>
          <a:lstStyle>
            <a:lvl1pPr algn="l">
              <a:lnSpc>
                <a:spcPct val="85000"/>
              </a:lnSpc>
              <a:defRPr sz="77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88914" y="5537925"/>
            <a:ext cx="7034362" cy="706355"/>
          </a:xfrm>
        </p:spPr>
        <p:txBody>
          <a:bodyPr>
            <a:normAutofit/>
          </a:bodyPr>
          <a:lstStyle>
            <a:lvl1pPr marL="0" indent="0" algn="l">
              <a:lnSpc>
                <a:spcPct val="114000"/>
              </a:lnSpc>
              <a:spcBef>
                <a:spcPts val="0"/>
              </a:spcBef>
              <a:buNone/>
              <a:defRPr sz="2000" b="0" i="1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88913" y="6314440"/>
            <a:ext cx="1596622" cy="365125"/>
          </a:xfrm>
        </p:spPr>
        <p:txBody>
          <a:bodyPr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F33DE429-FD2C-4CE5-AAE6-7A93B4CA352D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00591" y="6314440"/>
            <a:ext cx="5122683" cy="365125"/>
          </a:xfrm>
        </p:spPr>
        <p:txBody>
          <a:bodyPr/>
          <a:lstStyle>
            <a:lvl1pPr algn="l">
              <a:defRPr b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784011" y="1416216"/>
            <a:ext cx="407988" cy="365125"/>
          </a:xfrm>
        </p:spPr>
        <p:txBody>
          <a:bodyPr/>
          <a:lstStyle>
            <a:lvl1pPr algn="r">
              <a:defRPr>
                <a:solidFill>
                  <a:schemeClr val="accent1"/>
                </a:solidFill>
              </a:defRPr>
            </a:lvl1pPr>
          </a:lstStyle>
          <a:p>
            <a:fld id="{CAB7E794-51E5-41F6-8A4A-F8AF9AC2152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 title="Verticle Rule Line"/>
          <p:cNvCxnSpPr/>
          <p:nvPr/>
        </p:nvCxnSpPr>
        <p:spPr>
          <a:xfrm>
            <a:off x="773855" y="1257300"/>
            <a:ext cx="0" cy="5600700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858453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 mod="1">
    <p:ext uri="{DCECCB84-F9BA-43D5-87BE-67443E8EF086}">
      <p15:sldGuideLst xmlns:p15="http://schemas.microsoft.com/office/powerpoint/2012/main">
        <p15:guide id="1" orient="horz" pos="792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81600" y="640080"/>
            <a:ext cx="6248398" cy="5584142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DE429-FD2C-4CE5-AAE6-7A93B4CA352D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7E794-51E5-41F6-8A4A-F8AF9AC215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6192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 title="Page Number Shape"/>
          <p:cNvSpPr/>
          <p:nvPr/>
        </p:nvSpPr>
        <p:spPr bwMode="auto">
          <a:xfrm>
            <a:off x="11784011" y="5380580"/>
            <a:ext cx="407988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90765" y="642931"/>
            <a:ext cx="2446670" cy="467810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642932"/>
            <a:ext cx="7070678" cy="467810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36187" y="5927131"/>
            <a:ext cx="3814856" cy="365125"/>
          </a:xfrm>
        </p:spPr>
        <p:txBody>
          <a:bodyPr/>
          <a:lstStyle/>
          <a:p>
            <a:fld id="{F33DE429-FD2C-4CE5-AAE6-7A93B4CA352D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536187" y="6315949"/>
            <a:ext cx="381485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784011" y="5607592"/>
            <a:ext cx="407988" cy="365125"/>
          </a:xfrm>
        </p:spPr>
        <p:txBody>
          <a:bodyPr/>
          <a:lstStyle/>
          <a:p>
            <a:fld id="{CAB7E794-51E5-41F6-8A4A-F8AF9AC21522}" type="slidenum">
              <a:rPr lang="en-US" smtClean="0"/>
              <a:t>‹#›</a:t>
            </a:fld>
            <a:endParaRPr lang="en-US"/>
          </a:p>
        </p:txBody>
      </p:sp>
      <p:cxnSp>
        <p:nvCxnSpPr>
          <p:cNvPr id="13" name="Straight Connector 12" title="Horizontal Rule Line"/>
          <p:cNvCxnSpPr/>
          <p:nvPr/>
        </p:nvCxnSpPr>
        <p:spPr>
          <a:xfrm>
            <a:off x="0" y="6199730"/>
            <a:ext cx="10260011" cy="0"/>
          </a:xfrm>
          <a:prstGeom prst="lin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454408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6456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DE429-FD2C-4CE5-AAE6-7A93B4CA352D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7E794-51E5-41F6-8A4A-F8AF9AC215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355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 title="Page Number Shape"/>
          <p:cNvSpPr/>
          <p:nvPr/>
        </p:nvSpPr>
        <p:spPr bwMode="auto">
          <a:xfrm>
            <a:off x="11784011" y="1393748"/>
            <a:ext cx="407988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7673" y="2571722"/>
            <a:ext cx="8296654" cy="3286153"/>
          </a:xfrm>
        </p:spPr>
        <p:txBody>
          <a:bodyPr anchor="t">
            <a:normAutofit/>
          </a:bodyPr>
          <a:lstStyle>
            <a:lvl1pPr>
              <a:lnSpc>
                <a:spcPct val="85000"/>
              </a:lnSpc>
              <a:defRPr sz="7700" cap="all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7673" y="1393748"/>
            <a:ext cx="8401429" cy="819150"/>
          </a:xfrm>
        </p:spPr>
        <p:txBody>
          <a:bodyPr anchor="ctr">
            <a:normAutofit/>
          </a:bodyPr>
          <a:lstStyle>
            <a:lvl1pPr marL="0" indent="0" algn="r">
              <a:lnSpc>
                <a:spcPct val="113000"/>
              </a:lnSpc>
              <a:spcBef>
                <a:spcPts val="0"/>
              </a:spcBef>
              <a:buNone/>
              <a:defRPr sz="2000" b="0" i="1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742955" y="6314439"/>
            <a:ext cx="1596622" cy="365125"/>
          </a:xfrm>
        </p:spPr>
        <p:txBody>
          <a:bodyPr/>
          <a:lstStyle>
            <a:lvl1pPr>
              <a:defRPr sz="1200">
                <a:solidFill>
                  <a:schemeClr val="accent1"/>
                </a:solidFill>
              </a:defRPr>
            </a:lvl1pPr>
          </a:lstStyle>
          <a:p>
            <a:fld id="{F33DE429-FD2C-4CE5-AAE6-7A93B4CA352D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47673" y="6314440"/>
            <a:ext cx="6480226" cy="365125"/>
          </a:xfrm>
        </p:spPr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784011" y="1620760"/>
            <a:ext cx="407988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CAB7E794-51E5-41F6-8A4A-F8AF9AC21522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 title="Horizontal Rule Line"/>
          <p:cNvCxnSpPr/>
          <p:nvPr/>
        </p:nvCxnSpPr>
        <p:spPr>
          <a:xfrm flipH="1">
            <a:off x="1" y="6178167"/>
            <a:ext cx="10244326" cy="0"/>
          </a:xfrm>
          <a:prstGeom prst="lin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8444291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6456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81600" y="540628"/>
            <a:ext cx="6248400" cy="248894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81600" y="3712467"/>
            <a:ext cx="6248400" cy="248222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DE429-FD2C-4CE5-AAE6-7A93B4CA352D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7E794-51E5-41F6-8A4A-F8AF9AC215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4949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557784"/>
            <a:ext cx="3831336" cy="495604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81600" y="558065"/>
            <a:ext cx="6245352" cy="914400"/>
          </a:xfrm>
        </p:spPr>
        <p:txBody>
          <a:bodyPr anchor="b"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buNone/>
              <a:defRPr sz="2400" b="0" i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81600" y="1526671"/>
            <a:ext cx="6245352" cy="175564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81600" y="3700826"/>
            <a:ext cx="6248400" cy="914400"/>
          </a:xfrm>
        </p:spPr>
        <p:txBody>
          <a:bodyPr anchor="b">
            <a:normAutofit/>
          </a:bodyPr>
          <a:lstStyle>
            <a:lvl1pPr marL="0" indent="0">
              <a:buNone/>
              <a:defRPr sz="2400" b="0" i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81600" y="4669432"/>
            <a:ext cx="6245352" cy="175564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DE429-FD2C-4CE5-AAE6-7A93B4CA352D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7E794-51E5-41F6-8A4A-F8AF9AC215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022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DE429-FD2C-4CE5-AAE6-7A93B4CA352D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7E794-51E5-41F6-8A4A-F8AF9AC215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109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DE429-FD2C-4CE5-AAE6-7A93B4CA352D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7E794-51E5-41F6-8A4A-F8AF9AC215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6769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555479"/>
            <a:ext cx="3838776" cy="1921022"/>
          </a:xfrm>
        </p:spPr>
        <p:txBody>
          <a:bodyPr anchor="t">
            <a:noAutofit/>
          </a:bodyPr>
          <a:lstStyle>
            <a:lvl1pPr>
              <a:lnSpc>
                <a:spcPct val="93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564147"/>
            <a:ext cx="6248400" cy="5622644"/>
          </a:xfrm>
        </p:spPr>
        <p:txBody>
          <a:bodyPr/>
          <a:lstStyle>
            <a:lvl1pPr>
              <a:lnSpc>
                <a:spcPct val="112000"/>
              </a:lnSpc>
              <a:defRPr sz="2000"/>
            </a:lvl1pPr>
            <a:lvl2pPr>
              <a:lnSpc>
                <a:spcPct val="112000"/>
              </a:lnSpc>
              <a:defRPr sz="1800"/>
            </a:lvl2pPr>
            <a:lvl3pPr>
              <a:lnSpc>
                <a:spcPct val="112000"/>
              </a:lnSpc>
              <a:defRPr sz="1600"/>
            </a:lvl3pPr>
            <a:lvl4pPr>
              <a:lnSpc>
                <a:spcPct val="112000"/>
              </a:lnSpc>
              <a:defRPr sz="1400"/>
            </a:lvl4pPr>
            <a:lvl5pPr>
              <a:lnSpc>
                <a:spcPct val="112000"/>
              </a:lnSpc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0" y="2621512"/>
            <a:ext cx="3838776" cy="3239537"/>
          </a:xfrm>
        </p:spPr>
        <p:txBody>
          <a:bodyPr/>
          <a:lstStyle>
            <a:lvl1pPr marL="0" indent="0" algn="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DE429-FD2C-4CE5-AAE6-7A93B4CA352D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7E794-51E5-41F6-8A4A-F8AF9AC215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24965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557261"/>
            <a:ext cx="3840480" cy="1919239"/>
          </a:xfrm>
        </p:spPr>
        <p:txBody>
          <a:bodyPr anchor="t">
            <a:noAutofit/>
          </a:bodyPr>
          <a:lstStyle>
            <a:lvl1pPr>
              <a:lnSpc>
                <a:spcPct val="93000"/>
              </a:lnSpc>
              <a:defRPr sz="40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57800" y="0"/>
            <a:ext cx="6172200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8952" y="2621512"/>
            <a:ext cx="3840480" cy="3236976"/>
          </a:xfrm>
        </p:spPr>
        <p:txBody>
          <a:bodyPr/>
          <a:lstStyle>
            <a:lvl1pPr marL="0" indent="0" algn="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DE429-FD2C-4CE5-AAE6-7A93B4CA352D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7E794-51E5-41F6-8A4A-F8AF9AC215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9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reeform 6" title="Page Number Shape"/>
          <p:cNvSpPr/>
          <p:nvPr/>
        </p:nvSpPr>
        <p:spPr bwMode="auto">
          <a:xfrm>
            <a:off x="11784011" y="5380580"/>
            <a:ext cx="407988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559678"/>
            <a:ext cx="3833906" cy="495249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81600" y="569066"/>
            <a:ext cx="6248398" cy="56551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2001" y="5930060"/>
            <a:ext cx="3814856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1" baseline="0">
                <a:solidFill>
                  <a:schemeClr val="accent1"/>
                </a:solidFill>
                <a:latin typeface="+mj-lt"/>
              </a:defRPr>
            </a:lvl1pPr>
          </a:lstStyle>
          <a:p>
            <a:fld id="{F33DE429-FD2C-4CE5-AAE6-7A93B4CA352D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2001" y="6314440"/>
            <a:ext cx="3814856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200" b="1" i="1" baseline="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784011" y="5607592"/>
            <a:ext cx="4079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1" baseline="0">
                <a:solidFill>
                  <a:schemeClr val="bg2"/>
                </a:solidFill>
                <a:latin typeface="+mj-lt"/>
              </a:defRPr>
            </a:lvl1pPr>
          </a:lstStyle>
          <a:p>
            <a:fld id="{CAB7E794-51E5-41F6-8A4A-F8AF9AC21522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 title="Horizontal Rule Line"/>
          <p:cNvCxnSpPr/>
          <p:nvPr/>
        </p:nvCxnSpPr>
        <p:spPr>
          <a:xfrm>
            <a:off x="0" y="6199730"/>
            <a:ext cx="4495800" cy="0"/>
          </a:xfrm>
          <a:prstGeom prst="lin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74591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3" r:id="rId1"/>
    <p:sldLayoutId id="2147483824" r:id="rId2"/>
    <p:sldLayoutId id="2147483825" r:id="rId3"/>
    <p:sldLayoutId id="2147483826" r:id="rId4"/>
    <p:sldLayoutId id="2147483827" r:id="rId5"/>
    <p:sldLayoutId id="2147483828" r:id="rId6"/>
    <p:sldLayoutId id="2147483829" r:id="rId7"/>
    <p:sldLayoutId id="2147483830" r:id="rId8"/>
    <p:sldLayoutId id="2147483831" r:id="rId9"/>
    <p:sldLayoutId id="2147483832" r:id="rId10"/>
    <p:sldLayoutId id="2147483833" r:id="rId11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5000" b="0" i="1" kern="120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83464" indent="-283464" algn="l" defTabSz="914400" rtl="0" eaLnBrk="1" latinLnBrk="0" hangingPunct="1">
        <a:lnSpc>
          <a:spcPct val="112000"/>
        </a:lnSpc>
        <a:spcBef>
          <a:spcPts val="900"/>
        </a:spcBef>
        <a:buFont typeface="Arial" panose="020B0604020202020204" pitchFamily="34" charset="0"/>
        <a:buChar char="•"/>
        <a:defRPr sz="200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685800" indent="-283464" algn="l" defTabSz="914400" rtl="0" eaLnBrk="1" latinLnBrk="0" hangingPunct="1">
        <a:lnSpc>
          <a:spcPct val="112000"/>
        </a:lnSpc>
        <a:spcBef>
          <a:spcPts val="900"/>
        </a:spcBef>
        <a:buFont typeface="Corbel" panose="020B0503020204020204" pitchFamily="34" charset="0"/>
        <a:buChar char="–"/>
        <a:defRPr sz="180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283464" algn="l" defTabSz="914400" rtl="0" eaLnBrk="1" latinLnBrk="0" hangingPunct="1">
        <a:lnSpc>
          <a:spcPct val="112000"/>
        </a:lnSpc>
        <a:spcBef>
          <a:spcPts val="900"/>
        </a:spcBef>
        <a:buFont typeface="Arial" panose="020B0604020202020204" pitchFamily="34" charset="0"/>
        <a:buChar char="•"/>
        <a:defRPr sz="160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600200" indent="-283464" algn="l" defTabSz="914400" rtl="0" eaLnBrk="1" latinLnBrk="0" hangingPunct="1">
        <a:lnSpc>
          <a:spcPct val="112000"/>
        </a:lnSpc>
        <a:spcBef>
          <a:spcPts val="900"/>
        </a:spcBef>
        <a:buFont typeface="Corbel" panose="020B0503020204020204" pitchFamily="34" charset="0"/>
        <a:buChar char="–"/>
        <a:defRPr sz="140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2057400" indent="-283464" algn="l" defTabSz="914400" rtl="0" eaLnBrk="1" latinLnBrk="0" hangingPunct="1">
        <a:lnSpc>
          <a:spcPct val="112000"/>
        </a:lnSpc>
        <a:spcBef>
          <a:spcPts val="900"/>
        </a:spcBef>
        <a:buFont typeface="Arial" panose="020B0604020202020204" pitchFamily="34" charset="0"/>
        <a:buChar char="•"/>
        <a:defRPr sz="1400" i="1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514600" indent="-283464" algn="l" defTabSz="914400" rtl="0" eaLnBrk="1" latinLnBrk="0" hangingPunct="1">
        <a:lnSpc>
          <a:spcPct val="112000"/>
        </a:lnSpc>
        <a:spcBef>
          <a:spcPts val="1300"/>
        </a:spcBef>
        <a:buFont typeface="Corbel" panose="020B0503020204020204" pitchFamily="34" charset="0"/>
        <a:buChar char="–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2971800" indent="-283464" algn="l" defTabSz="914400" rtl="0" eaLnBrk="1" latinLnBrk="0" hangingPunct="1">
        <a:lnSpc>
          <a:spcPct val="112000"/>
        </a:lnSpc>
        <a:spcBef>
          <a:spcPts val="1300"/>
        </a:spcBef>
        <a:buFont typeface="Arial" panose="020B0604020202020204" pitchFamily="34" charset="0"/>
        <a:buChar char="•"/>
        <a:defRPr sz="14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3429000" indent="-283464" algn="l" defTabSz="914400" rtl="0" eaLnBrk="1" latinLnBrk="0" hangingPunct="1">
        <a:lnSpc>
          <a:spcPct val="112000"/>
        </a:lnSpc>
        <a:spcBef>
          <a:spcPts val="1300"/>
        </a:spcBef>
        <a:buFont typeface="Corbel" panose="020B0503020204020204" pitchFamily="34" charset="0"/>
        <a:buChar char="–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3886200" indent="-283464" algn="l" defTabSz="914400" rtl="0" eaLnBrk="1" latinLnBrk="0" hangingPunct="1">
        <a:lnSpc>
          <a:spcPct val="112000"/>
        </a:lnSpc>
        <a:spcBef>
          <a:spcPts val="1300"/>
        </a:spcBef>
        <a:buFont typeface="Arial" panose="020B0604020202020204" pitchFamily="34" charset="0"/>
        <a:buChar char="•"/>
        <a:defRPr sz="1400" i="1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2832">
          <p15:clr>
            <a:srgbClr val="F26B43"/>
          </p15:clr>
        </p15:guide>
        <p15:guide id="2" pos="480">
          <p15:clr>
            <a:srgbClr val="F26B43"/>
          </p15:clr>
        </p15:guide>
        <p15:guide id="3" orient="horz" pos="432">
          <p15:clr>
            <a:srgbClr val="F26B43"/>
          </p15:clr>
        </p15:guide>
        <p15:guide id="4" pos="7200">
          <p15:clr>
            <a:srgbClr val="F26B43"/>
          </p15:clr>
        </p15:guide>
        <p15:guide id="5" pos="32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7919" y="2227264"/>
            <a:ext cx="10301898" cy="2318364"/>
          </a:xfrm>
        </p:spPr>
        <p:txBody>
          <a:bodyPr>
            <a:normAutofit/>
          </a:bodyPr>
          <a:lstStyle/>
          <a:p>
            <a:pPr algn="ctr"/>
            <a:r>
              <a:rPr lang="en-US" sz="6000" i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Psikologi</a:t>
            </a:r>
            <a:r>
              <a:rPr lang="en-US" sz="6000" i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i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Konsumen</a:t>
            </a:r>
            <a:endParaRPr lang="en-US" sz="6000" i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88913" y="4192451"/>
            <a:ext cx="10119017" cy="706355"/>
          </a:xfrm>
        </p:spPr>
        <p:txBody>
          <a:bodyPr>
            <a:noAutofit/>
          </a:bodyPr>
          <a:lstStyle/>
          <a:p>
            <a:pPr algn="ctr"/>
            <a:r>
              <a:rPr lang="en-US" sz="1800" i="0" dirty="0" smtClean="0"/>
              <a:t>ANGGI TRI LESTARI P, </a:t>
            </a:r>
            <a:r>
              <a:rPr lang="en-US" sz="1800" i="0" dirty="0" err="1" smtClean="0"/>
              <a:t>S.Psi</a:t>
            </a:r>
            <a:r>
              <a:rPr lang="en-US" sz="1800" i="0" dirty="0" smtClean="0"/>
              <a:t>, </a:t>
            </a:r>
            <a:r>
              <a:rPr lang="en-US" sz="1800" i="0" dirty="0" err="1" smtClean="0"/>
              <a:t>M.Psi</a:t>
            </a:r>
            <a:endParaRPr lang="en-US" sz="1800" i="0" dirty="0" smtClean="0"/>
          </a:p>
          <a:p>
            <a:endParaRPr lang="en-US" sz="1800" dirty="0"/>
          </a:p>
          <a:p>
            <a:pPr algn="ctr"/>
            <a:endParaRPr lang="en-US" sz="1800" dirty="0" smtClean="0"/>
          </a:p>
        </p:txBody>
      </p:sp>
    </p:spTree>
    <p:extLst>
      <p:ext uri="{BB962C8B-B14F-4D97-AF65-F5344CB8AC3E}">
        <p14:creationId xmlns:p14="http://schemas.microsoft.com/office/powerpoint/2010/main" val="1625339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3338" y="833998"/>
            <a:ext cx="10345781" cy="903362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i="0" dirty="0" smtClean="0"/>
              <a:t>Model-Model </a:t>
            </a:r>
            <a:r>
              <a:rPr lang="en-US" b="1" i="0" dirty="0" err="1" smtClean="0"/>
              <a:t>Perilaku</a:t>
            </a:r>
            <a:r>
              <a:rPr lang="en-US" b="1" i="0" dirty="0" smtClean="0"/>
              <a:t> </a:t>
            </a:r>
            <a:r>
              <a:rPr lang="en-US" b="1" i="0" dirty="0" err="1" smtClean="0"/>
              <a:t>Konsumen</a:t>
            </a:r>
            <a:endParaRPr lang="en-US" b="1" i="0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74683081"/>
              </p:ext>
            </p:extLst>
          </p:nvPr>
        </p:nvGraphicFramePr>
        <p:xfrm>
          <a:off x="913865" y="2439672"/>
          <a:ext cx="3187700" cy="25471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93850">
                  <a:extLst>
                    <a:ext uri="{9D8B030D-6E8A-4147-A177-3AD203B41FA5}">
                      <a16:colId xmlns:a16="http://schemas.microsoft.com/office/drawing/2014/main" val="1782232270"/>
                    </a:ext>
                  </a:extLst>
                </a:gridCol>
                <a:gridCol w="1593850">
                  <a:extLst>
                    <a:ext uri="{9D8B030D-6E8A-4147-A177-3AD203B41FA5}">
                      <a16:colId xmlns:a16="http://schemas.microsoft.com/office/drawing/2014/main" val="1144417122"/>
                    </a:ext>
                  </a:extLst>
                </a:gridCol>
              </a:tblGrid>
              <a:tr h="587255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Marketing</a:t>
                      </a:r>
                    </a:p>
                    <a:p>
                      <a:pPr algn="ctr"/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Other</a:t>
                      </a:r>
                      <a:endParaRPr 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9926189"/>
                  </a:ext>
                </a:extLst>
              </a:tr>
              <a:tr h="381405"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 smtClean="0"/>
                        <a:t>Produk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 smtClean="0"/>
                        <a:t>Ekonomi</a:t>
                      </a:r>
                      <a:r>
                        <a:rPr lang="en-US" b="1" dirty="0" smtClean="0"/>
                        <a:t> </a:t>
                      </a:r>
                      <a:endParaRPr 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2629369"/>
                  </a:ext>
                </a:extLst>
              </a:tr>
              <a:tr h="381405"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 smtClean="0"/>
                        <a:t>Harga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 smtClean="0"/>
                        <a:t>Teknologi</a:t>
                      </a:r>
                      <a:r>
                        <a:rPr lang="en-US" b="1" dirty="0" smtClean="0"/>
                        <a:t> </a:t>
                      </a:r>
                      <a:endParaRPr 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8797212"/>
                  </a:ext>
                </a:extLst>
              </a:tr>
              <a:tr h="381405"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 smtClean="0"/>
                        <a:t>Tempat</a:t>
                      </a:r>
                      <a:r>
                        <a:rPr lang="en-US" b="1" baseline="0" dirty="0" smtClean="0"/>
                        <a:t> 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 smtClean="0"/>
                        <a:t>Politik</a:t>
                      </a:r>
                      <a:r>
                        <a:rPr lang="en-US" b="1" dirty="0" smtClean="0"/>
                        <a:t> </a:t>
                      </a:r>
                      <a:endParaRPr 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7864203"/>
                  </a:ext>
                </a:extLst>
              </a:tr>
              <a:tr h="381405"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 smtClean="0"/>
                        <a:t>promosi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 smtClean="0"/>
                        <a:t>Budaya</a:t>
                      </a:r>
                      <a:r>
                        <a:rPr lang="en-US" b="1" dirty="0" smtClean="0"/>
                        <a:t> </a:t>
                      </a:r>
                      <a:endParaRPr 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3486944"/>
                  </a:ext>
                </a:extLst>
              </a:tr>
              <a:tr h="381405"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0506648"/>
                  </a:ext>
                </a:extLst>
              </a:tr>
            </a:tbl>
          </a:graphicData>
        </a:graphic>
      </p:graphicFrame>
      <p:graphicFrame>
        <p:nvGraphicFramePr>
          <p:cNvPr id="12" name="Content Placeholder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79661805"/>
              </p:ext>
            </p:extLst>
          </p:nvPr>
        </p:nvGraphicFramePr>
        <p:xfrm>
          <a:off x="4482379" y="2439671"/>
          <a:ext cx="3187700" cy="249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93850">
                  <a:extLst>
                    <a:ext uri="{9D8B030D-6E8A-4147-A177-3AD203B41FA5}">
                      <a16:colId xmlns:a16="http://schemas.microsoft.com/office/drawing/2014/main" val="1782232270"/>
                    </a:ext>
                  </a:extLst>
                </a:gridCol>
                <a:gridCol w="1593850">
                  <a:extLst>
                    <a:ext uri="{9D8B030D-6E8A-4147-A177-3AD203B41FA5}">
                      <a16:colId xmlns:a16="http://schemas.microsoft.com/office/drawing/2014/main" val="1144417122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Buyer’s </a:t>
                      </a:r>
                      <a:r>
                        <a:rPr lang="en-US" b="1" dirty="0" err="1" smtClean="0"/>
                        <a:t>Blackbox</a:t>
                      </a:r>
                      <a:endParaRPr lang="en-US" b="1" dirty="0"/>
                    </a:p>
                    <a:p>
                      <a:pPr algn="ctr"/>
                      <a:endParaRPr lang="en-US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9926189"/>
                  </a:ext>
                </a:extLst>
              </a:tr>
              <a:tr h="1854200"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 smtClean="0"/>
                        <a:t>Karakteristik</a:t>
                      </a:r>
                      <a:r>
                        <a:rPr lang="en-US" b="1" baseline="0" dirty="0" smtClean="0"/>
                        <a:t> </a:t>
                      </a:r>
                      <a:r>
                        <a:rPr lang="en-US" b="1" baseline="0" dirty="0" err="1" smtClean="0"/>
                        <a:t>pembeli</a:t>
                      </a:r>
                      <a:r>
                        <a:rPr lang="en-US" b="1" baseline="0" dirty="0" smtClean="0"/>
                        <a:t>:</a:t>
                      </a:r>
                      <a:endParaRPr lang="en-US" b="1" dirty="0"/>
                    </a:p>
                    <a:p>
                      <a:pPr algn="ctr"/>
                      <a:r>
                        <a:rPr lang="en-US" b="1" dirty="0" err="1" smtClean="0"/>
                        <a:t>Budaya</a:t>
                      </a:r>
                      <a:endParaRPr lang="en-US" b="1" dirty="0" smtClean="0"/>
                    </a:p>
                    <a:p>
                      <a:pPr algn="ctr"/>
                      <a:r>
                        <a:rPr lang="en-US" b="1" dirty="0" err="1" smtClean="0"/>
                        <a:t>Sosial</a:t>
                      </a:r>
                      <a:endParaRPr lang="en-US" b="1" dirty="0" smtClean="0"/>
                    </a:p>
                    <a:p>
                      <a:pPr algn="ctr"/>
                      <a:r>
                        <a:rPr lang="en-US" b="1" dirty="0" err="1" smtClean="0"/>
                        <a:t>Pribadi</a:t>
                      </a:r>
                      <a:endParaRPr lang="en-US" b="1" dirty="0" smtClean="0"/>
                    </a:p>
                    <a:p>
                      <a:pPr algn="ctr"/>
                      <a:r>
                        <a:rPr lang="en-US" b="1" dirty="0" err="1" smtClean="0"/>
                        <a:t>Psikologis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Proses </a:t>
                      </a:r>
                      <a:r>
                        <a:rPr lang="en-US" b="1" dirty="0" err="1" smtClean="0"/>
                        <a:t>pengambilan</a:t>
                      </a:r>
                      <a:r>
                        <a:rPr lang="en-US" b="1" baseline="0" dirty="0" smtClean="0"/>
                        <a:t> </a:t>
                      </a:r>
                      <a:r>
                        <a:rPr lang="en-US" b="1" baseline="0" dirty="0" err="1" smtClean="0"/>
                        <a:t>keputusan</a:t>
                      </a:r>
                      <a:endParaRPr 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2629369"/>
                  </a:ext>
                </a:extLst>
              </a:tr>
            </a:tbl>
          </a:graphicData>
        </a:graphic>
      </p:graphicFrame>
      <p:graphicFrame>
        <p:nvGraphicFramePr>
          <p:cNvPr id="13" name="Content Placeholder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10210018"/>
              </p:ext>
            </p:extLst>
          </p:nvPr>
        </p:nvGraphicFramePr>
        <p:xfrm>
          <a:off x="8155396" y="2439671"/>
          <a:ext cx="2608398" cy="2494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08398">
                  <a:extLst>
                    <a:ext uri="{9D8B030D-6E8A-4147-A177-3AD203B41FA5}">
                      <a16:colId xmlns:a16="http://schemas.microsoft.com/office/drawing/2014/main" val="1782232270"/>
                    </a:ext>
                  </a:extLst>
                </a:gridCol>
              </a:tblGrid>
              <a:tr h="41571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Buyer Responses</a:t>
                      </a:r>
                      <a:endParaRPr 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9926189"/>
                  </a:ext>
                </a:extLst>
              </a:tr>
              <a:tr h="415713"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 smtClean="0"/>
                        <a:t>Pilihan</a:t>
                      </a:r>
                      <a:r>
                        <a:rPr lang="en-US" b="1" baseline="0" dirty="0" smtClean="0"/>
                        <a:t> </a:t>
                      </a:r>
                      <a:r>
                        <a:rPr lang="en-US" b="1" baseline="0" dirty="0" err="1" smtClean="0"/>
                        <a:t>Produk</a:t>
                      </a:r>
                      <a:endParaRPr lang="en-US" b="1" baseline="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2629369"/>
                  </a:ext>
                </a:extLst>
              </a:tr>
              <a:tr h="415713"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 smtClean="0"/>
                        <a:t>Pilihan</a:t>
                      </a:r>
                      <a:r>
                        <a:rPr lang="en-US" b="1" baseline="0" dirty="0" smtClean="0"/>
                        <a:t> </a:t>
                      </a:r>
                      <a:r>
                        <a:rPr lang="en-US" b="1" baseline="0" dirty="0" err="1" smtClean="0"/>
                        <a:t>Merek</a:t>
                      </a:r>
                      <a:endParaRPr 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8797212"/>
                  </a:ext>
                </a:extLst>
              </a:tr>
              <a:tr h="415713"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 smtClean="0"/>
                        <a:t>Pilihan</a:t>
                      </a:r>
                      <a:r>
                        <a:rPr lang="en-US" b="1" baseline="0" dirty="0" smtClean="0"/>
                        <a:t> </a:t>
                      </a:r>
                      <a:r>
                        <a:rPr lang="en-US" b="1" baseline="0" dirty="0" err="1" smtClean="0"/>
                        <a:t>Toko</a:t>
                      </a:r>
                      <a:endParaRPr 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7864203"/>
                  </a:ext>
                </a:extLst>
              </a:tr>
              <a:tr h="415713"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 smtClean="0"/>
                        <a:t>Pilihan</a:t>
                      </a:r>
                      <a:r>
                        <a:rPr lang="en-US" b="1" baseline="0" dirty="0" smtClean="0"/>
                        <a:t> </a:t>
                      </a:r>
                      <a:r>
                        <a:rPr lang="en-US" b="1" baseline="0" dirty="0" err="1" smtClean="0"/>
                        <a:t>waktu</a:t>
                      </a:r>
                      <a:endParaRPr 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3486944"/>
                  </a:ext>
                </a:extLst>
              </a:tr>
              <a:tr h="415713"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 smtClean="0"/>
                        <a:t>Pilihan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jumlah</a:t>
                      </a:r>
                      <a:endParaRPr 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0506648"/>
                  </a:ext>
                </a:extLst>
              </a:tr>
            </a:tbl>
          </a:graphicData>
        </a:graphic>
      </p:graphicFrame>
      <p:sp>
        <p:nvSpPr>
          <p:cNvPr id="14" name="Curved Up Arrow 13"/>
          <p:cNvSpPr/>
          <p:nvPr/>
        </p:nvSpPr>
        <p:spPr>
          <a:xfrm>
            <a:off x="2664823" y="5146766"/>
            <a:ext cx="3331028" cy="927463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5" name="Curved Down Arrow 14"/>
          <p:cNvSpPr/>
          <p:nvPr/>
        </p:nvSpPr>
        <p:spPr>
          <a:xfrm>
            <a:off x="6596743" y="1737360"/>
            <a:ext cx="2586446" cy="58782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3193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1999" y="2011679"/>
            <a:ext cx="10668001" cy="4183015"/>
          </a:xfrm>
        </p:spPr>
        <p:txBody>
          <a:bodyPr/>
          <a:lstStyle/>
          <a:p>
            <a:r>
              <a:rPr lang="en-US" b="1" dirty="0" err="1" smtClean="0">
                <a:cs typeface="Times New Roman" panose="02020603050405020304" pitchFamily="18" charset="0"/>
              </a:rPr>
              <a:t>Bidang</a:t>
            </a:r>
            <a:r>
              <a:rPr lang="en-US" b="1" dirty="0" smtClean="0"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cs typeface="Times New Roman" panose="02020603050405020304" pitchFamily="18" charset="0"/>
              </a:rPr>
              <a:t>psikologi</a:t>
            </a:r>
            <a:r>
              <a:rPr lang="en-US" b="1" dirty="0" smtClean="0"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cs typeface="Times New Roman" panose="02020603050405020304" pitchFamily="18" charset="0"/>
              </a:rPr>
              <a:t>konsumen</a:t>
            </a:r>
            <a:r>
              <a:rPr lang="en-US" b="1" dirty="0" smtClean="0">
                <a:cs typeface="Times New Roman" panose="02020603050405020304" pitchFamily="18" charset="0"/>
              </a:rPr>
              <a:t> di </a:t>
            </a:r>
            <a:r>
              <a:rPr lang="en-US" b="1" dirty="0" err="1" smtClean="0">
                <a:cs typeface="Times New Roman" panose="02020603050405020304" pitchFamily="18" charset="0"/>
              </a:rPr>
              <a:t>mulai</a:t>
            </a:r>
            <a:r>
              <a:rPr lang="en-US" b="1" dirty="0" smtClean="0"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cs typeface="Times New Roman" panose="02020603050405020304" pitchFamily="18" charset="0"/>
              </a:rPr>
              <a:t>denga</a:t>
            </a:r>
            <a:r>
              <a:rPr lang="en-US" b="1" dirty="0" smtClean="0"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cs typeface="Times New Roman" panose="02020603050405020304" pitchFamily="18" charset="0"/>
              </a:rPr>
              <a:t>psikologi</a:t>
            </a:r>
            <a:r>
              <a:rPr lang="en-US" b="1" dirty="0" smtClean="0"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cs typeface="Times New Roman" panose="02020603050405020304" pitchFamily="18" charset="0"/>
              </a:rPr>
              <a:t>periklanan</a:t>
            </a:r>
            <a:r>
              <a:rPr lang="en-US" b="1" dirty="0" smtClean="0"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cs typeface="Times New Roman" panose="02020603050405020304" pitchFamily="18" charset="0"/>
              </a:rPr>
              <a:t>dan</a:t>
            </a:r>
            <a:r>
              <a:rPr lang="en-US" b="1" dirty="0" smtClean="0"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cs typeface="Times New Roman" panose="02020603050405020304" pitchFamily="18" charset="0"/>
              </a:rPr>
              <a:t>penjualan</a:t>
            </a:r>
            <a:r>
              <a:rPr lang="en-US" b="1" dirty="0" smtClean="0">
                <a:cs typeface="Times New Roman" panose="02020603050405020304" pitchFamily="18" charset="0"/>
              </a:rPr>
              <a:t>.</a:t>
            </a:r>
          </a:p>
          <a:p>
            <a:r>
              <a:rPr lang="en-US" b="1" dirty="0" err="1" smtClean="0">
                <a:cs typeface="Times New Roman" panose="02020603050405020304" pitchFamily="18" charset="0"/>
              </a:rPr>
              <a:t>Objeknya</a:t>
            </a:r>
            <a:r>
              <a:rPr lang="en-US" b="1" dirty="0" smtClean="0">
                <a:cs typeface="Times New Roman" panose="02020603050405020304" pitchFamily="18" charset="0"/>
              </a:rPr>
              <a:t>: </a:t>
            </a:r>
            <a:r>
              <a:rPr lang="en-US" b="1" dirty="0" err="1" smtClean="0">
                <a:cs typeface="Times New Roman" panose="02020603050405020304" pitchFamily="18" charset="0"/>
              </a:rPr>
              <a:t>komunikasi</a:t>
            </a:r>
            <a:r>
              <a:rPr lang="en-US" b="1" dirty="0" smtClean="0"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cs typeface="Times New Roman" panose="02020603050405020304" pitchFamily="18" charset="0"/>
              </a:rPr>
              <a:t>efektif</a:t>
            </a:r>
            <a:r>
              <a:rPr lang="en-US" b="1" dirty="0" smtClean="0"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cs typeface="Times New Roman" panose="02020603050405020304" pitchFamily="18" charset="0"/>
              </a:rPr>
              <a:t>dari</a:t>
            </a:r>
            <a:r>
              <a:rPr lang="en-US" b="1" dirty="0" smtClean="0"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cs typeface="Times New Roman" panose="02020603050405020304" pitchFamily="18" charset="0"/>
              </a:rPr>
              <a:t>pihak</a:t>
            </a:r>
            <a:r>
              <a:rPr lang="en-US" b="1" dirty="0" smtClean="0">
                <a:cs typeface="Times New Roman" panose="02020603050405020304" pitchFamily="18" charset="0"/>
              </a:rPr>
              <a:t>/distributor </a:t>
            </a:r>
            <a:r>
              <a:rPr lang="en-US" b="1" dirty="0" err="1" smtClean="0">
                <a:cs typeface="Times New Roman" panose="02020603050405020304" pitchFamily="18" charset="0"/>
              </a:rPr>
              <a:t>pada</a:t>
            </a:r>
            <a:r>
              <a:rPr lang="en-US" b="1" dirty="0" smtClean="0"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cs typeface="Times New Roman" panose="02020603050405020304" pitchFamily="18" charset="0"/>
              </a:rPr>
              <a:t>konsumen</a:t>
            </a:r>
            <a:r>
              <a:rPr lang="en-US" b="1" dirty="0" smtClean="0">
                <a:cs typeface="Times New Roman" panose="02020603050405020304" pitchFamily="18" charset="0"/>
              </a:rPr>
              <a:t>. </a:t>
            </a:r>
            <a:r>
              <a:rPr lang="en-US" b="1" dirty="0" err="1">
                <a:cs typeface="Times New Roman" panose="02020603050405020304" pitchFamily="18" charset="0"/>
              </a:rPr>
              <a:t>M</a:t>
            </a:r>
            <a:r>
              <a:rPr lang="en-US" b="1" dirty="0" err="1" smtClean="0">
                <a:cs typeface="Times New Roman" panose="02020603050405020304" pitchFamily="18" charset="0"/>
              </a:rPr>
              <a:t>elalui</a:t>
            </a:r>
            <a:r>
              <a:rPr lang="en-US" b="1" dirty="0" smtClean="0"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cs typeface="Times New Roman" panose="02020603050405020304" pitchFamily="18" charset="0"/>
              </a:rPr>
              <a:t>iklan</a:t>
            </a:r>
            <a:r>
              <a:rPr lang="en-US" b="1" dirty="0" smtClean="0"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cs typeface="Times New Roman" panose="02020603050405020304" pitchFamily="18" charset="0"/>
              </a:rPr>
              <a:t>konsumen</a:t>
            </a:r>
            <a:r>
              <a:rPr lang="en-US" b="1" dirty="0" smtClean="0"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cs typeface="Times New Roman" panose="02020603050405020304" pitchFamily="18" charset="0"/>
              </a:rPr>
              <a:t>memperoleh</a:t>
            </a:r>
            <a:r>
              <a:rPr lang="en-US" b="1" dirty="0" smtClean="0"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cs typeface="Times New Roman" panose="02020603050405020304" pitchFamily="18" charset="0"/>
              </a:rPr>
              <a:t>informasi</a:t>
            </a:r>
            <a:r>
              <a:rPr lang="en-US" b="1" dirty="0" smtClean="0"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cs typeface="Times New Roman" panose="02020603050405020304" pitchFamily="18" charset="0"/>
              </a:rPr>
              <a:t>mengenai</a:t>
            </a:r>
            <a:r>
              <a:rPr lang="en-US" b="1" dirty="0" smtClean="0"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cs typeface="Times New Roman" panose="02020603050405020304" pitchFamily="18" charset="0"/>
              </a:rPr>
              <a:t>produk</a:t>
            </a:r>
            <a:r>
              <a:rPr lang="en-US" b="1" dirty="0" smtClean="0">
                <a:cs typeface="Times New Roman" panose="02020603050405020304" pitchFamily="18" charset="0"/>
              </a:rPr>
              <a:t> &amp; </a:t>
            </a:r>
            <a:r>
              <a:rPr lang="en-US" b="1" dirty="0" err="1" smtClean="0">
                <a:cs typeface="Times New Roman" panose="02020603050405020304" pitchFamily="18" charset="0"/>
              </a:rPr>
              <a:t>jasa</a:t>
            </a:r>
            <a:r>
              <a:rPr lang="en-US" b="1" dirty="0" smtClean="0">
                <a:cs typeface="Times New Roman" panose="02020603050405020304" pitchFamily="18" charset="0"/>
              </a:rPr>
              <a:t>.</a:t>
            </a:r>
          </a:p>
          <a:p>
            <a:r>
              <a:rPr lang="en-US" b="1" dirty="0" err="1" smtClean="0">
                <a:cs typeface="Times New Roman" panose="02020603050405020304" pitchFamily="18" charset="0"/>
              </a:rPr>
              <a:t>Penelitian</a:t>
            </a:r>
            <a:r>
              <a:rPr lang="en-US" b="1" dirty="0" smtClean="0"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cs typeface="Times New Roman" panose="02020603050405020304" pitchFamily="18" charset="0"/>
              </a:rPr>
              <a:t>konsumen</a:t>
            </a:r>
            <a:r>
              <a:rPr lang="en-US" b="1" dirty="0" smtClean="0">
                <a:cs typeface="Times New Roman" panose="02020603050405020304" pitchFamily="18" charset="0"/>
              </a:rPr>
              <a:t>: </a:t>
            </a:r>
            <a:r>
              <a:rPr lang="en-US" b="1" dirty="0" err="1" smtClean="0">
                <a:cs typeface="Times New Roman" panose="02020603050405020304" pitchFamily="18" charset="0"/>
              </a:rPr>
              <a:t>komunikasi</a:t>
            </a:r>
            <a:r>
              <a:rPr lang="en-US" b="1" dirty="0" smtClean="0">
                <a:cs typeface="Times New Roman" panose="02020603050405020304" pitchFamily="18" charset="0"/>
              </a:rPr>
              <a:t> 2 </a:t>
            </a:r>
            <a:r>
              <a:rPr lang="en-US" b="1" dirty="0" err="1" smtClean="0">
                <a:cs typeface="Times New Roman" panose="02020603050405020304" pitchFamily="18" charset="0"/>
              </a:rPr>
              <a:t>arah</a:t>
            </a:r>
            <a:r>
              <a:rPr lang="en-US" b="1" dirty="0" smtClean="0"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cs typeface="Times New Roman" panose="02020603050405020304" pitchFamily="18" charset="0"/>
              </a:rPr>
              <a:t>dari</a:t>
            </a:r>
            <a:r>
              <a:rPr lang="en-US" b="1" dirty="0" smtClean="0"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cs typeface="Times New Roman" panose="02020603050405020304" pitchFamily="18" charset="0"/>
              </a:rPr>
              <a:t>konsumen</a:t>
            </a:r>
            <a:r>
              <a:rPr lang="en-US" b="1" dirty="0" smtClean="0"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cs typeface="Times New Roman" panose="02020603050405020304" pitchFamily="18" charset="0"/>
              </a:rPr>
              <a:t>ke</a:t>
            </a:r>
            <a:r>
              <a:rPr lang="en-US" b="1" dirty="0" smtClean="0"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cs typeface="Times New Roman" panose="02020603050405020304" pitchFamily="18" charset="0"/>
              </a:rPr>
              <a:t>produsen</a:t>
            </a:r>
            <a:r>
              <a:rPr lang="en-US" b="1" dirty="0" smtClean="0"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cs typeface="Times New Roman" panose="02020603050405020304" pitchFamily="18" charset="0"/>
              </a:rPr>
              <a:t>dan</a:t>
            </a:r>
            <a:r>
              <a:rPr lang="en-US" b="1" dirty="0" smtClean="0"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cs typeface="Times New Roman" panose="02020603050405020304" pitchFamily="18" charset="0"/>
              </a:rPr>
              <a:t>sebaliknya</a:t>
            </a:r>
            <a:r>
              <a:rPr lang="en-US" b="1" dirty="0" smtClean="0">
                <a:cs typeface="Times New Roman" panose="02020603050405020304" pitchFamily="18" charset="0"/>
              </a:rPr>
              <a:t>. (</a:t>
            </a:r>
            <a:r>
              <a:rPr lang="en-US" b="1" dirty="0" err="1" smtClean="0">
                <a:cs typeface="Times New Roman" panose="02020603050405020304" pitchFamily="18" charset="0"/>
              </a:rPr>
              <a:t>Produsen</a:t>
            </a:r>
            <a:r>
              <a:rPr lang="en-US" b="1" dirty="0" smtClean="0"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cs typeface="Times New Roman" panose="02020603050405020304" pitchFamily="18" charset="0"/>
              </a:rPr>
              <a:t>mengetahui</a:t>
            </a:r>
            <a:r>
              <a:rPr lang="en-US" b="1" dirty="0" smtClean="0"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cs typeface="Times New Roman" panose="02020603050405020304" pitchFamily="18" charset="0"/>
              </a:rPr>
              <a:t>apa</a:t>
            </a:r>
            <a:r>
              <a:rPr lang="en-US" b="1" dirty="0" smtClean="0">
                <a:cs typeface="Times New Roman" panose="02020603050405020304" pitchFamily="18" charset="0"/>
              </a:rPr>
              <a:t> yang di </a:t>
            </a:r>
            <a:r>
              <a:rPr lang="en-US" b="1" dirty="0" err="1" smtClean="0">
                <a:cs typeface="Times New Roman" panose="02020603050405020304" pitchFamily="18" charset="0"/>
              </a:rPr>
              <a:t>butuhkan</a:t>
            </a:r>
            <a:r>
              <a:rPr lang="en-US" b="1" dirty="0" smtClean="0"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cs typeface="Times New Roman" panose="02020603050405020304" pitchFamily="18" charset="0"/>
              </a:rPr>
              <a:t>konsumen</a:t>
            </a:r>
            <a:r>
              <a:rPr lang="en-US" b="1" dirty="0" smtClean="0">
                <a:cs typeface="Times New Roman" panose="02020603050405020304" pitchFamily="18" charset="0"/>
              </a:rPr>
              <a:t>).</a:t>
            </a:r>
          </a:p>
          <a:p>
            <a:r>
              <a:rPr lang="en-US" b="1" dirty="0" err="1" smtClean="0">
                <a:cs typeface="Times New Roman" panose="02020603050405020304" pitchFamily="18" charset="0"/>
              </a:rPr>
              <a:t>Sasaran</a:t>
            </a:r>
            <a:r>
              <a:rPr lang="en-US" b="1" dirty="0" smtClean="0"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cs typeface="Times New Roman" panose="02020603050405020304" pitchFamily="18" charset="0"/>
              </a:rPr>
              <a:t>psikologi</a:t>
            </a:r>
            <a:r>
              <a:rPr lang="en-US" b="1" dirty="0" smtClean="0"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cs typeface="Times New Roman" panose="02020603050405020304" pitchFamily="18" charset="0"/>
              </a:rPr>
              <a:t>konsumen</a:t>
            </a:r>
            <a:r>
              <a:rPr lang="en-US" b="1" dirty="0" smtClean="0"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cs typeface="Times New Roman" panose="02020603050405020304" pitchFamily="18" charset="0"/>
              </a:rPr>
              <a:t>yaitu</a:t>
            </a:r>
            <a:r>
              <a:rPr lang="en-US" b="1" dirty="0" smtClean="0"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cs typeface="Times New Roman" panose="02020603050405020304" pitchFamily="18" charset="0"/>
              </a:rPr>
              <a:t>bagaimana</a:t>
            </a:r>
            <a:r>
              <a:rPr lang="en-US" b="1" dirty="0" smtClean="0"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cs typeface="Times New Roman" panose="02020603050405020304" pitchFamily="18" charset="0"/>
              </a:rPr>
              <a:t>kita</a:t>
            </a:r>
            <a:r>
              <a:rPr lang="en-US" b="1" dirty="0" smtClean="0"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cs typeface="Times New Roman" panose="02020603050405020304" pitchFamily="18" charset="0"/>
              </a:rPr>
              <a:t>dapat</a:t>
            </a:r>
            <a:r>
              <a:rPr lang="en-US" b="1" dirty="0" smtClean="0"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cs typeface="Times New Roman" panose="02020603050405020304" pitchFamily="18" charset="0"/>
              </a:rPr>
              <a:t>mengetahui</a:t>
            </a:r>
            <a:r>
              <a:rPr lang="en-US" b="1" dirty="0" smtClean="0"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cs typeface="Times New Roman" panose="02020603050405020304" pitchFamily="18" charset="0"/>
              </a:rPr>
              <a:t>perilaku</a:t>
            </a:r>
            <a:r>
              <a:rPr lang="en-US" b="1" dirty="0" smtClean="0"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cs typeface="Times New Roman" panose="02020603050405020304" pitchFamily="18" charset="0"/>
              </a:rPr>
              <a:t>konsumen</a:t>
            </a:r>
            <a:r>
              <a:rPr lang="en-US" b="1" dirty="0" smtClean="0">
                <a:cs typeface="Times New Roman" panose="02020603050405020304" pitchFamily="18" charset="0"/>
              </a:rPr>
              <a:t>. </a:t>
            </a:r>
          </a:p>
          <a:p>
            <a:r>
              <a:rPr lang="en-US" b="1" dirty="0" err="1" smtClean="0">
                <a:cs typeface="Times New Roman" panose="02020603050405020304" pitchFamily="18" charset="0"/>
              </a:rPr>
              <a:t>Tahun</a:t>
            </a:r>
            <a:r>
              <a:rPr lang="en-US" b="1" dirty="0" smtClean="0">
                <a:cs typeface="Times New Roman" panose="02020603050405020304" pitchFamily="18" charset="0"/>
              </a:rPr>
              <a:t> 1960-an </a:t>
            </a:r>
            <a:r>
              <a:rPr lang="en-US" b="1" dirty="0" err="1" smtClean="0">
                <a:cs typeface="Times New Roman" panose="02020603050405020304" pitchFamily="18" charset="0"/>
              </a:rPr>
              <a:t>banyaknya</a:t>
            </a:r>
            <a:r>
              <a:rPr lang="en-US" b="1" dirty="0" smtClean="0"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cs typeface="Times New Roman" panose="02020603050405020304" pitchFamily="18" charset="0"/>
              </a:rPr>
              <a:t>penelitian</a:t>
            </a:r>
            <a:r>
              <a:rPr lang="en-US" b="1" dirty="0" smtClean="0">
                <a:cs typeface="Times New Roman" panose="02020603050405020304" pitchFamily="18" charset="0"/>
              </a:rPr>
              <a:t> yang di </a:t>
            </a:r>
            <a:r>
              <a:rPr lang="en-US" b="1" dirty="0" err="1" smtClean="0">
                <a:cs typeface="Times New Roman" panose="02020603050405020304" pitchFamily="18" charset="0"/>
              </a:rPr>
              <a:t>publikasikan</a:t>
            </a:r>
            <a:r>
              <a:rPr lang="en-US" b="1" dirty="0" smtClean="0">
                <a:cs typeface="Times New Roman" panose="02020603050405020304" pitchFamily="18" charset="0"/>
              </a:rPr>
              <a:t>, </a:t>
            </a:r>
            <a:r>
              <a:rPr lang="en-US" b="1" dirty="0" err="1" smtClean="0">
                <a:cs typeface="Times New Roman" panose="02020603050405020304" pitchFamily="18" charset="0"/>
              </a:rPr>
              <a:t>ditandai</a:t>
            </a:r>
            <a:r>
              <a:rPr lang="en-US" b="1" dirty="0" smtClean="0"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cs typeface="Times New Roman" panose="02020603050405020304" pitchFamily="18" charset="0"/>
              </a:rPr>
              <a:t>dengan</a:t>
            </a:r>
            <a:r>
              <a:rPr lang="en-US" b="1" dirty="0" smtClean="0"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cs typeface="Times New Roman" panose="02020603050405020304" pitchFamily="18" charset="0"/>
              </a:rPr>
              <a:t>divisi</a:t>
            </a:r>
            <a:r>
              <a:rPr lang="en-US" b="1" dirty="0" smtClean="0"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cs typeface="Times New Roman" panose="02020603050405020304" pitchFamily="18" charset="0"/>
              </a:rPr>
              <a:t>konsumen</a:t>
            </a:r>
            <a:r>
              <a:rPr lang="en-US" b="1" dirty="0" smtClean="0"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cs typeface="Times New Roman" panose="02020603050405020304" pitchFamily="18" charset="0"/>
              </a:rPr>
              <a:t>dalam</a:t>
            </a:r>
            <a:r>
              <a:rPr lang="en-US" b="1" dirty="0" smtClean="0">
                <a:cs typeface="Times New Roman" panose="02020603050405020304" pitchFamily="18" charset="0"/>
              </a:rPr>
              <a:t> APA.</a:t>
            </a:r>
          </a:p>
          <a:p>
            <a:r>
              <a:rPr lang="en-US" b="1" dirty="0" err="1" smtClean="0">
                <a:cs typeface="Times New Roman" panose="02020603050405020304" pitchFamily="18" charset="0"/>
              </a:rPr>
              <a:t>Menurut</a:t>
            </a:r>
            <a:r>
              <a:rPr lang="en-US" b="1" dirty="0" smtClean="0">
                <a:cs typeface="Times New Roman" panose="02020603050405020304" pitchFamily="18" charset="0"/>
              </a:rPr>
              <a:t> Howell </a:t>
            </a:r>
            <a:r>
              <a:rPr lang="en-US" b="1" dirty="0" err="1" smtClean="0">
                <a:cs typeface="Times New Roman" panose="02020603050405020304" pitchFamily="18" charset="0"/>
              </a:rPr>
              <a:t>dan</a:t>
            </a:r>
            <a:r>
              <a:rPr lang="en-US" b="1" dirty="0" smtClean="0">
                <a:cs typeface="Times New Roman" panose="02020603050405020304" pitchFamily="18" charset="0"/>
              </a:rPr>
              <a:t> Display (1986), </a:t>
            </a:r>
            <a:r>
              <a:rPr lang="en-US" b="1" dirty="0" err="1" smtClean="0">
                <a:cs typeface="Times New Roman" panose="02020603050405020304" pitchFamily="18" charset="0"/>
              </a:rPr>
              <a:t>psikologi</a:t>
            </a:r>
            <a:r>
              <a:rPr lang="en-US" b="1" dirty="0" smtClean="0"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cs typeface="Times New Roman" panose="02020603050405020304" pitchFamily="18" charset="0"/>
              </a:rPr>
              <a:t>konsumen</a:t>
            </a:r>
            <a:r>
              <a:rPr lang="en-US" b="1" dirty="0" smtClean="0"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cs typeface="Times New Roman" panose="02020603050405020304" pitchFamily="18" charset="0"/>
              </a:rPr>
              <a:t>secara</a:t>
            </a:r>
            <a:r>
              <a:rPr lang="en-US" b="1" dirty="0" smtClean="0"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cs typeface="Times New Roman" panose="02020603050405020304" pitchFamily="18" charset="0"/>
              </a:rPr>
              <a:t>luas</a:t>
            </a:r>
            <a:r>
              <a:rPr lang="en-US" b="1" dirty="0" smtClean="0"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cs typeface="Times New Roman" panose="02020603050405020304" pitchFamily="18" charset="0"/>
              </a:rPr>
              <a:t>meliputi</a:t>
            </a:r>
            <a:r>
              <a:rPr lang="en-US" b="1" dirty="0" smtClean="0"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cs typeface="Times New Roman" panose="02020603050405020304" pitchFamily="18" charset="0"/>
              </a:rPr>
              <a:t>tentang</a:t>
            </a:r>
            <a:r>
              <a:rPr lang="en-US" b="1" dirty="0" smtClean="0">
                <a:cs typeface="Times New Roman" panose="02020603050405020304" pitchFamily="18" charset="0"/>
              </a:rPr>
              <a:t> manusia </a:t>
            </a:r>
            <a:r>
              <a:rPr lang="en-US" b="1" dirty="0" err="1" smtClean="0">
                <a:cs typeface="Times New Roman" panose="02020603050405020304" pitchFamily="18" charset="0"/>
              </a:rPr>
              <a:t>sebagai</a:t>
            </a:r>
            <a:r>
              <a:rPr lang="en-US" b="1" dirty="0" smtClean="0"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cs typeface="Times New Roman" panose="02020603050405020304" pitchFamily="18" charset="0"/>
              </a:rPr>
              <a:t>konsumen</a:t>
            </a:r>
            <a:r>
              <a:rPr lang="en-US" b="1" dirty="0" smtClean="0">
                <a:cs typeface="Times New Roman" panose="02020603050405020304" pitchFamily="18" charset="0"/>
              </a:rPr>
              <a:t>.</a:t>
            </a:r>
          </a:p>
          <a:p>
            <a:endParaRPr lang="en-US" b="1" dirty="0">
              <a:cs typeface="Times New Roman" panose="02020603050405020304" pitchFamily="18" charset="0"/>
            </a:endParaRPr>
          </a:p>
        </p:txBody>
      </p:sp>
      <p:sp>
        <p:nvSpPr>
          <p:cNvPr id="3" name="Left Arrow 2"/>
          <p:cNvSpPr/>
          <p:nvPr/>
        </p:nvSpPr>
        <p:spPr>
          <a:xfrm>
            <a:off x="8190411" y="-109934"/>
            <a:ext cx="4001589" cy="202474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9544594" y="579272"/>
            <a:ext cx="25690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Sejarah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Psikologi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Konsumen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5629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61908" y="2168433"/>
            <a:ext cx="4391891" cy="4377839"/>
          </a:xfrm>
        </p:spPr>
        <p:txBody>
          <a:bodyPr/>
          <a:lstStyle/>
          <a:p>
            <a:r>
              <a:rPr lang="en-US" i="0" dirty="0" err="1" smtClean="0">
                <a:latin typeface="+mn-lt"/>
                <a:cs typeface="Times New Roman" panose="02020603050405020304" pitchFamily="18" charset="0"/>
              </a:rPr>
              <a:t>Perilaku</a:t>
            </a:r>
            <a:r>
              <a:rPr lang="en-US" i="0" dirty="0" smtClean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i="0" dirty="0" err="1" smtClean="0">
                <a:latin typeface="+mn-lt"/>
                <a:cs typeface="Times New Roman" panose="02020603050405020304" pitchFamily="18" charset="0"/>
              </a:rPr>
              <a:t>Konsumen</a:t>
            </a:r>
            <a:r>
              <a:rPr lang="en-US" i="0" dirty="0" smtClean="0">
                <a:latin typeface="+mn-lt"/>
                <a:cs typeface="Times New Roman" panose="02020603050405020304" pitchFamily="18" charset="0"/>
              </a:rPr>
              <a:t>?</a:t>
            </a:r>
            <a:endParaRPr lang="en-US" i="0" dirty="0">
              <a:latin typeface="+mn-lt"/>
              <a:cs typeface="Times New Roman" panose="02020603050405020304" pitchFamily="18" charset="0"/>
            </a:endParaRPr>
          </a:p>
        </p:txBody>
      </p:sp>
      <p:pic>
        <p:nvPicPr>
          <p:cNvPr id="1026" name="Picture 2" descr="https://www.nesabamedia.com/wp-content/uploads/2019/04/Consumer-Law-Thailand-e1556548325654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1" y="1908391"/>
            <a:ext cx="5334000" cy="43630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77961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84663"/>
            <a:ext cx="10515600" cy="5172891"/>
          </a:xfrm>
        </p:spPr>
        <p:txBody>
          <a:bodyPr>
            <a:normAutofit/>
          </a:bodyPr>
          <a:lstStyle/>
          <a:p>
            <a:r>
              <a:rPr lang="en-US" b="1" dirty="0" smtClean="0"/>
              <a:t>Engel et al (1995), </a:t>
            </a:r>
            <a:r>
              <a:rPr lang="en-US" b="1" dirty="0" err="1" smtClean="0"/>
              <a:t>perilaku</a:t>
            </a:r>
            <a:r>
              <a:rPr lang="en-US" b="1" dirty="0" smtClean="0"/>
              <a:t> </a:t>
            </a:r>
            <a:r>
              <a:rPr lang="en-US" b="1" dirty="0" err="1" smtClean="0"/>
              <a:t>konsumen</a:t>
            </a:r>
            <a:r>
              <a:rPr lang="en-US" b="1" dirty="0" smtClean="0"/>
              <a:t> </a:t>
            </a:r>
            <a:r>
              <a:rPr lang="en-US" b="1" dirty="0" err="1" smtClean="0"/>
              <a:t>adalah</a:t>
            </a:r>
            <a:r>
              <a:rPr lang="en-US" b="1" dirty="0" smtClean="0"/>
              <a:t> </a:t>
            </a:r>
            <a:r>
              <a:rPr lang="en-US" b="1" dirty="0" err="1" smtClean="0"/>
              <a:t>tindakan</a:t>
            </a:r>
            <a:r>
              <a:rPr lang="en-US" b="1" dirty="0" smtClean="0"/>
              <a:t> yang </a:t>
            </a:r>
            <a:r>
              <a:rPr lang="en-US" b="1" dirty="0" err="1" smtClean="0"/>
              <a:t>langsung</a:t>
            </a:r>
            <a:r>
              <a:rPr lang="en-US" b="1" dirty="0" smtClean="0"/>
              <a:t> </a:t>
            </a:r>
            <a:r>
              <a:rPr lang="en-US" b="1" dirty="0" err="1" smtClean="0"/>
              <a:t>terlibat</a:t>
            </a:r>
            <a:r>
              <a:rPr lang="en-US" b="1" dirty="0" smtClean="0"/>
              <a:t> </a:t>
            </a:r>
            <a:r>
              <a:rPr lang="en-US" b="1" dirty="0" err="1" smtClean="0"/>
              <a:t>untuk</a:t>
            </a:r>
            <a:r>
              <a:rPr lang="en-US" b="1" dirty="0" smtClean="0"/>
              <a:t> </a:t>
            </a:r>
            <a:r>
              <a:rPr lang="en-US" b="1" dirty="0" err="1" smtClean="0"/>
              <a:t>mendapatkan</a:t>
            </a:r>
            <a:r>
              <a:rPr lang="en-US" b="1" dirty="0" smtClean="0"/>
              <a:t>, </a:t>
            </a:r>
            <a:r>
              <a:rPr lang="en-US" b="1" dirty="0" err="1" smtClean="0"/>
              <a:t>mengkonsumsi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menghabiskan</a:t>
            </a:r>
            <a:r>
              <a:rPr lang="en-US" b="1" dirty="0" smtClean="0"/>
              <a:t> </a:t>
            </a:r>
            <a:r>
              <a:rPr lang="en-US" b="1" dirty="0" err="1" smtClean="0"/>
              <a:t>produk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jasa</a:t>
            </a:r>
            <a:r>
              <a:rPr lang="en-US" b="1" dirty="0" smtClean="0"/>
              <a:t> </a:t>
            </a:r>
            <a:r>
              <a:rPr lang="en-US" b="1" dirty="0" err="1" smtClean="0"/>
              <a:t>termasuk</a:t>
            </a:r>
            <a:r>
              <a:rPr lang="en-US" b="1" dirty="0" smtClean="0"/>
              <a:t> proses </a:t>
            </a:r>
            <a:r>
              <a:rPr lang="en-US" b="1" dirty="0" err="1" smtClean="0"/>
              <a:t>keputusan</a:t>
            </a:r>
            <a:r>
              <a:rPr lang="en-US" b="1" dirty="0" smtClean="0"/>
              <a:t> yang </a:t>
            </a:r>
            <a:r>
              <a:rPr lang="en-US" b="1" dirty="0" err="1" smtClean="0"/>
              <a:t>mendahului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mengikuti</a:t>
            </a:r>
            <a:r>
              <a:rPr lang="en-US" b="1" dirty="0" smtClean="0"/>
              <a:t> </a:t>
            </a:r>
            <a:r>
              <a:rPr lang="en-US" b="1" dirty="0" err="1" smtClean="0"/>
              <a:t>tindakan</a:t>
            </a:r>
            <a:r>
              <a:rPr lang="en-US" b="1" dirty="0"/>
              <a:t>.</a:t>
            </a:r>
            <a:endParaRPr lang="en-US" b="1" dirty="0" smtClean="0"/>
          </a:p>
          <a:p>
            <a:endParaRPr lang="en-US" b="1" dirty="0"/>
          </a:p>
          <a:p>
            <a:r>
              <a:rPr lang="en-US" b="1" dirty="0" smtClean="0"/>
              <a:t>Hawkins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 smtClean="0"/>
              <a:t>Mothersbaugh</a:t>
            </a:r>
            <a:r>
              <a:rPr lang="en-US" b="1" dirty="0" smtClean="0"/>
              <a:t>, </a:t>
            </a:r>
            <a:r>
              <a:rPr lang="en-US" b="1" dirty="0" err="1" smtClean="0"/>
              <a:t>perilaku</a:t>
            </a:r>
            <a:r>
              <a:rPr lang="en-US" b="1" dirty="0" smtClean="0"/>
              <a:t> </a:t>
            </a:r>
            <a:r>
              <a:rPr lang="en-US" b="1" dirty="0" err="1"/>
              <a:t>konsumen</a:t>
            </a:r>
            <a:r>
              <a:rPr lang="en-US" b="1" dirty="0"/>
              <a:t> </a:t>
            </a:r>
            <a:r>
              <a:rPr lang="en-US" b="1" dirty="0" err="1"/>
              <a:t>adalah</a:t>
            </a:r>
            <a:r>
              <a:rPr lang="en-US" b="1" dirty="0"/>
              <a:t> </a:t>
            </a:r>
            <a:r>
              <a:rPr lang="en-US" b="1" dirty="0" err="1"/>
              <a:t>studi</a:t>
            </a:r>
            <a:r>
              <a:rPr lang="en-US" b="1" dirty="0"/>
              <a:t> </a:t>
            </a:r>
            <a:r>
              <a:rPr lang="en-US" b="1" dirty="0" err="1"/>
              <a:t>tentang</a:t>
            </a:r>
            <a:r>
              <a:rPr lang="en-US" b="1" dirty="0"/>
              <a:t> </a:t>
            </a:r>
            <a:r>
              <a:rPr lang="en-US" b="1" dirty="0" err="1"/>
              <a:t>individu</a:t>
            </a:r>
            <a:r>
              <a:rPr lang="en-US" b="1" dirty="0"/>
              <a:t>, </a:t>
            </a:r>
            <a:r>
              <a:rPr lang="en-US" b="1" dirty="0" err="1"/>
              <a:t>kelompok</a:t>
            </a:r>
            <a:r>
              <a:rPr lang="en-US" b="1" dirty="0"/>
              <a:t>, </a:t>
            </a:r>
            <a:r>
              <a:rPr lang="en-US" b="1" dirty="0" err="1"/>
              <a:t>organisasi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proses </a:t>
            </a:r>
            <a:r>
              <a:rPr lang="en-US" b="1" dirty="0" err="1" smtClean="0"/>
              <a:t>dilakukan</a:t>
            </a:r>
            <a:r>
              <a:rPr lang="en-US" b="1" dirty="0" smtClean="0"/>
              <a:t> </a:t>
            </a:r>
            <a:r>
              <a:rPr lang="en-US" b="1" dirty="0" err="1"/>
              <a:t>untuk</a:t>
            </a:r>
            <a:r>
              <a:rPr lang="en-US" b="1" dirty="0"/>
              <a:t> </a:t>
            </a:r>
            <a:r>
              <a:rPr lang="en-US" b="1" dirty="0" err="1"/>
              <a:t>memilih</a:t>
            </a:r>
            <a:r>
              <a:rPr lang="en-US" b="1" dirty="0"/>
              <a:t>, </a:t>
            </a:r>
            <a:r>
              <a:rPr lang="en-US" b="1" dirty="0" err="1" smtClean="0"/>
              <a:t>mengamankan</a:t>
            </a:r>
            <a:r>
              <a:rPr lang="en-US" b="1" dirty="0" smtClean="0"/>
              <a:t>, </a:t>
            </a:r>
            <a:r>
              <a:rPr lang="en-US" b="1" dirty="0" err="1" smtClean="0"/>
              <a:t>menggunakan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menghentikan</a:t>
            </a:r>
            <a:r>
              <a:rPr lang="en-US" b="1" dirty="0" smtClean="0"/>
              <a:t> </a:t>
            </a:r>
            <a:r>
              <a:rPr lang="en-US" b="1" dirty="0" err="1" smtClean="0"/>
              <a:t>produk</a:t>
            </a:r>
            <a:r>
              <a:rPr lang="en-US" b="1" dirty="0" smtClean="0"/>
              <a:t>, </a:t>
            </a:r>
            <a:r>
              <a:rPr lang="en-US" b="1" dirty="0" err="1" smtClean="0"/>
              <a:t>jasa</a:t>
            </a:r>
            <a:r>
              <a:rPr lang="en-US" b="1" dirty="0" smtClean="0"/>
              <a:t>, </a:t>
            </a:r>
            <a:r>
              <a:rPr lang="en-US" b="1" dirty="0" err="1" smtClean="0"/>
              <a:t>pengalaman</a:t>
            </a:r>
            <a:r>
              <a:rPr lang="en-US" b="1" dirty="0" smtClean="0"/>
              <a:t> </a:t>
            </a:r>
            <a:r>
              <a:rPr lang="en-US" b="1" dirty="0" err="1" smtClean="0"/>
              <a:t>atau</a:t>
            </a:r>
            <a:r>
              <a:rPr lang="en-US" b="1" dirty="0" smtClean="0"/>
              <a:t> ide </a:t>
            </a:r>
            <a:r>
              <a:rPr lang="en-US" b="1" dirty="0" err="1" smtClean="0"/>
              <a:t>untuk</a:t>
            </a:r>
            <a:r>
              <a:rPr lang="en-US" b="1" dirty="0" smtClean="0"/>
              <a:t> </a:t>
            </a:r>
            <a:r>
              <a:rPr lang="en-US" b="1" dirty="0" err="1" smtClean="0"/>
              <a:t>memuaskan</a:t>
            </a:r>
            <a:r>
              <a:rPr lang="en-US" b="1" dirty="0" smtClean="0"/>
              <a:t> </a:t>
            </a:r>
            <a:r>
              <a:rPr lang="en-US" b="1" dirty="0" err="1" smtClean="0"/>
              <a:t>kebutuhannya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dampaknya</a:t>
            </a:r>
            <a:r>
              <a:rPr lang="en-US" b="1" dirty="0" smtClean="0"/>
              <a:t> </a:t>
            </a:r>
            <a:r>
              <a:rPr lang="en-US" b="1" dirty="0" err="1" smtClean="0"/>
              <a:t>terhadap</a:t>
            </a:r>
            <a:r>
              <a:rPr lang="en-US" b="1" dirty="0" smtClean="0"/>
              <a:t>  </a:t>
            </a:r>
            <a:r>
              <a:rPr lang="en-US" b="1" dirty="0" err="1" smtClean="0"/>
              <a:t>konsumen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masyarakat</a:t>
            </a:r>
            <a:r>
              <a:rPr lang="en-US" b="1" dirty="0" smtClean="0"/>
              <a:t>.</a:t>
            </a:r>
          </a:p>
          <a:p>
            <a:endParaRPr lang="en-US" b="1" dirty="0"/>
          </a:p>
          <a:p>
            <a:r>
              <a:rPr lang="en-US" b="1" dirty="0" err="1" smtClean="0"/>
              <a:t>Schiffman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Kanuk</a:t>
            </a:r>
            <a:r>
              <a:rPr lang="en-US" b="1" dirty="0" smtClean="0"/>
              <a:t> (2000), </a:t>
            </a:r>
            <a:r>
              <a:rPr lang="en-US" b="1" dirty="0" err="1" smtClean="0"/>
              <a:t>perilaku</a:t>
            </a:r>
            <a:r>
              <a:rPr lang="en-US" b="1" dirty="0" smtClean="0"/>
              <a:t> </a:t>
            </a:r>
            <a:r>
              <a:rPr lang="en-US" b="1" dirty="0" err="1" smtClean="0"/>
              <a:t>konsumen</a:t>
            </a:r>
            <a:r>
              <a:rPr lang="en-US" b="1" dirty="0" smtClean="0"/>
              <a:t> </a:t>
            </a:r>
            <a:r>
              <a:rPr lang="en-US" b="1" dirty="0" err="1" smtClean="0"/>
              <a:t>sebagai</a:t>
            </a:r>
            <a:r>
              <a:rPr lang="en-US" b="1" dirty="0" smtClean="0"/>
              <a:t> “</a:t>
            </a:r>
            <a:r>
              <a:rPr lang="en-US" b="1" dirty="0" err="1" smtClean="0"/>
              <a:t>perilaku</a:t>
            </a:r>
            <a:r>
              <a:rPr lang="en-US" b="1" dirty="0" smtClean="0"/>
              <a:t> yang </a:t>
            </a:r>
            <a:r>
              <a:rPr lang="en-US" b="1" dirty="0" err="1" smtClean="0"/>
              <a:t>diperlihatkan</a:t>
            </a:r>
            <a:r>
              <a:rPr lang="en-US" b="1" dirty="0" smtClean="0"/>
              <a:t> </a:t>
            </a:r>
            <a:r>
              <a:rPr lang="en-US" b="1" dirty="0" err="1" smtClean="0"/>
              <a:t>konsumen</a:t>
            </a:r>
            <a:r>
              <a:rPr lang="en-US" b="1" dirty="0" smtClean="0"/>
              <a:t> </a:t>
            </a:r>
            <a:r>
              <a:rPr lang="en-US" b="1" dirty="0" err="1" smtClean="0"/>
              <a:t>untuk</a:t>
            </a:r>
            <a:r>
              <a:rPr lang="en-US" b="1" dirty="0" smtClean="0"/>
              <a:t> </a:t>
            </a:r>
            <a:r>
              <a:rPr lang="en-US" b="1" dirty="0" err="1" smtClean="0"/>
              <a:t>mencari</a:t>
            </a:r>
            <a:r>
              <a:rPr lang="en-US" b="1" dirty="0" smtClean="0"/>
              <a:t>, </a:t>
            </a:r>
            <a:r>
              <a:rPr lang="en-US" b="1" dirty="0" err="1" smtClean="0"/>
              <a:t>membeli</a:t>
            </a:r>
            <a:r>
              <a:rPr lang="en-US" b="1" dirty="0" smtClean="0"/>
              <a:t>, </a:t>
            </a:r>
            <a:r>
              <a:rPr lang="en-US" b="1" dirty="0" err="1" smtClean="0"/>
              <a:t>menggunakan</a:t>
            </a:r>
            <a:r>
              <a:rPr lang="en-US" b="1" dirty="0" smtClean="0"/>
              <a:t>, </a:t>
            </a:r>
            <a:r>
              <a:rPr lang="en-US" b="1" dirty="0" err="1" smtClean="0"/>
              <a:t>mengevaluasi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menghabiskan</a:t>
            </a:r>
            <a:r>
              <a:rPr lang="en-US" b="1" dirty="0" smtClean="0"/>
              <a:t> </a:t>
            </a:r>
            <a:r>
              <a:rPr lang="en-US" b="1" dirty="0" err="1" smtClean="0"/>
              <a:t>produk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jasa</a:t>
            </a:r>
            <a:r>
              <a:rPr lang="en-US" b="1" dirty="0" smtClean="0"/>
              <a:t> yang </a:t>
            </a:r>
            <a:r>
              <a:rPr lang="en-US" b="1" dirty="0" err="1" smtClean="0"/>
              <a:t>mereka</a:t>
            </a:r>
            <a:r>
              <a:rPr lang="en-US" b="1" dirty="0" smtClean="0"/>
              <a:t> </a:t>
            </a:r>
            <a:r>
              <a:rPr lang="en-US" b="1" dirty="0" err="1" smtClean="0"/>
              <a:t>harapkan</a:t>
            </a:r>
            <a:r>
              <a:rPr lang="en-US" b="1" dirty="0" smtClean="0"/>
              <a:t> </a:t>
            </a:r>
            <a:r>
              <a:rPr lang="en-US" b="1" dirty="0" err="1" smtClean="0"/>
              <a:t>akan</a:t>
            </a:r>
            <a:r>
              <a:rPr lang="en-US" b="1" dirty="0" smtClean="0"/>
              <a:t> </a:t>
            </a:r>
            <a:r>
              <a:rPr lang="en-US" b="1" dirty="0" err="1" smtClean="0"/>
              <a:t>memuaskan</a:t>
            </a:r>
            <a:r>
              <a:rPr lang="en-US" b="1" dirty="0" smtClean="0"/>
              <a:t> </a:t>
            </a:r>
            <a:r>
              <a:rPr lang="en-US" b="1" dirty="0" err="1" smtClean="0"/>
              <a:t>kebutuhan</a:t>
            </a:r>
            <a:r>
              <a:rPr lang="en-US" b="1" dirty="0" smtClean="0"/>
              <a:t> </a:t>
            </a:r>
            <a:r>
              <a:rPr lang="en-US" b="1" dirty="0" err="1" smtClean="0"/>
              <a:t>mereka</a:t>
            </a:r>
            <a:r>
              <a:rPr lang="en-US" b="1" dirty="0" smtClean="0"/>
              <a:t>”.</a:t>
            </a:r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/>
          </a:p>
        </p:txBody>
      </p:sp>
      <p:sp>
        <p:nvSpPr>
          <p:cNvPr id="4" name="Left Arrow 3"/>
          <p:cNvSpPr/>
          <p:nvPr/>
        </p:nvSpPr>
        <p:spPr>
          <a:xfrm>
            <a:off x="9535887" y="87328"/>
            <a:ext cx="2656114" cy="1175657"/>
          </a:xfrm>
          <a:prstGeom prst="leftArrow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0032274" y="553479"/>
            <a:ext cx="19855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solidFill>
                  <a:schemeClr val="bg1"/>
                </a:solidFill>
              </a:rPr>
              <a:t>Definisi</a:t>
            </a:r>
            <a:endParaRPr lang="en-US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3363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8754" y="888576"/>
            <a:ext cx="3833906" cy="2508068"/>
          </a:xfrm>
        </p:spPr>
        <p:txBody>
          <a:bodyPr/>
          <a:lstStyle/>
          <a:p>
            <a:pPr algn="l"/>
            <a:r>
              <a:rPr lang="en-US" i="0" dirty="0" err="1" smtClean="0"/>
              <a:t>Perilaku</a:t>
            </a:r>
            <a:r>
              <a:rPr lang="en-US" i="0" dirty="0" smtClean="0"/>
              <a:t> </a:t>
            </a:r>
            <a:r>
              <a:rPr lang="en-US" i="0" dirty="0" err="1" smtClean="0"/>
              <a:t>Konsumen</a:t>
            </a:r>
            <a:endParaRPr lang="en-US" i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 err="1" smtClean="0"/>
              <a:t>Perilaku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konsumen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menyoroti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perilaku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individu</a:t>
            </a:r>
            <a:endParaRPr lang="en-US" sz="2400" b="1" dirty="0" smtClean="0"/>
          </a:p>
          <a:p>
            <a:r>
              <a:rPr lang="en-US" sz="2400" b="1" dirty="0" err="1" smtClean="0"/>
              <a:t>Perilaku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konsumen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menyangkut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suatu</a:t>
            </a:r>
            <a:r>
              <a:rPr lang="en-US" sz="2400" b="1" dirty="0" smtClean="0"/>
              <a:t> proses </a:t>
            </a:r>
            <a:r>
              <a:rPr lang="en-US" sz="2400" b="1" dirty="0" err="1" smtClean="0"/>
              <a:t>keputusan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sebelum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pembelian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serta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tindakan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dalam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memperoleh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memakai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mengkonsumsi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menghabiskan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produk</a:t>
            </a:r>
            <a:r>
              <a:rPr lang="en-US" sz="2400" b="1" dirty="0" smtClean="0"/>
              <a:t>.</a:t>
            </a:r>
          </a:p>
          <a:p>
            <a:r>
              <a:rPr lang="en-US" sz="2400" b="1" dirty="0" err="1" smtClean="0"/>
              <a:t>Mengetahui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perilaku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konsumen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meliputi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perilaku</a:t>
            </a:r>
            <a:r>
              <a:rPr lang="en-US" sz="2400" b="1" dirty="0" smtClean="0"/>
              <a:t> yang </a:t>
            </a:r>
            <a:r>
              <a:rPr lang="en-US" sz="2400" b="1" dirty="0" err="1" smtClean="0"/>
              <a:t>dapat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diamati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seperti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jumlah</a:t>
            </a:r>
            <a:r>
              <a:rPr lang="en-US" sz="2400" b="1" dirty="0" smtClean="0"/>
              <a:t> yang </a:t>
            </a:r>
            <a:r>
              <a:rPr lang="en-US" sz="2400" b="1" dirty="0" err="1" smtClean="0"/>
              <a:t>dibelanjakan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kapan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dengan</a:t>
            </a:r>
            <a:r>
              <a:rPr lang="en-US" sz="2400" b="1" dirty="0"/>
              <a:t> </a:t>
            </a:r>
            <a:r>
              <a:rPr lang="en-US" sz="2400" b="1" dirty="0" err="1" smtClean="0"/>
              <a:t>siapa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oleh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siapa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dan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bagaimana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barang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sudah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dibeli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dikomsumsi</a:t>
            </a:r>
            <a:r>
              <a:rPr lang="en-US" sz="2400" b="1" dirty="0" smtClean="0"/>
              <a:t>.  </a:t>
            </a:r>
            <a:endParaRPr lang="en-US" sz="2400" b="1" dirty="0"/>
          </a:p>
        </p:txBody>
      </p:sp>
      <p:pic>
        <p:nvPicPr>
          <p:cNvPr id="3074" name="Picture 2" descr="Hasil gambar untuk perilaku kkonsume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900" y="2416929"/>
            <a:ext cx="3959226" cy="3200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33639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1863" y="559679"/>
            <a:ext cx="7746274" cy="1177682"/>
          </a:xfrm>
        </p:spPr>
        <p:txBody>
          <a:bodyPr>
            <a:normAutofit/>
          </a:bodyPr>
          <a:lstStyle/>
          <a:p>
            <a:pPr algn="ctr"/>
            <a:r>
              <a:rPr lang="en-US" sz="3200" b="1" i="0" dirty="0" err="1" smtClean="0"/>
              <a:t>Manfaat</a:t>
            </a:r>
            <a:r>
              <a:rPr lang="en-US" sz="3200" b="1" i="0" dirty="0" smtClean="0"/>
              <a:t> </a:t>
            </a:r>
            <a:r>
              <a:rPr lang="en-US" sz="3200" b="1" i="0" dirty="0" err="1" smtClean="0"/>
              <a:t>Mempelajari</a:t>
            </a:r>
            <a:r>
              <a:rPr lang="en-US" sz="3200" b="1" i="0" dirty="0" smtClean="0"/>
              <a:t> </a:t>
            </a:r>
            <a:r>
              <a:rPr lang="en-US" sz="3200" b="1" i="0" dirty="0" err="1" smtClean="0"/>
              <a:t>Perilaku</a:t>
            </a:r>
            <a:r>
              <a:rPr lang="en-US" sz="3200" b="1" i="0" dirty="0" smtClean="0"/>
              <a:t> </a:t>
            </a:r>
            <a:r>
              <a:rPr lang="en-US" sz="3200" b="1" i="0" dirty="0" err="1" smtClean="0"/>
              <a:t>Konsumen</a:t>
            </a:r>
            <a:endParaRPr lang="en-US" sz="3200" b="1" i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58537" y="1737362"/>
            <a:ext cx="8608423" cy="4486860"/>
          </a:xfrm>
        </p:spPr>
        <p:txBody>
          <a:bodyPr>
            <a:normAutofit/>
          </a:bodyPr>
          <a:lstStyle/>
          <a:p>
            <a:pPr algn="just"/>
            <a:r>
              <a:rPr lang="en-US" sz="2400" b="1" dirty="0" err="1" smtClean="0"/>
              <a:t>Studi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perilaku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konsumen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hal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penting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dalam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manajemen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pemasaran</a:t>
            </a:r>
            <a:r>
              <a:rPr lang="en-US" sz="2400" b="1" dirty="0" smtClean="0"/>
              <a:t>. </a:t>
            </a:r>
          </a:p>
          <a:p>
            <a:pPr algn="just"/>
            <a:r>
              <a:rPr lang="en-US" sz="2400" b="1" dirty="0" err="1" smtClean="0"/>
              <a:t>Menghasilkan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informasi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penting</a:t>
            </a:r>
            <a:r>
              <a:rPr lang="en-US" sz="2400" b="1" dirty="0" smtClean="0"/>
              <a:t>:</a:t>
            </a:r>
          </a:p>
          <a:p>
            <a:pPr lvl="1" algn="just"/>
            <a:r>
              <a:rPr lang="en-US" sz="2400" b="1" dirty="0" smtClean="0"/>
              <a:t>A consumer orientation</a:t>
            </a:r>
          </a:p>
          <a:p>
            <a:pPr lvl="1" algn="just"/>
            <a:r>
              <a:rPr lang="en-US" sz="2400" b="1" dirty="0" smtClean="0"/>
              <a:t>Facts about buying behavior</a:t>
            </a:r>
          </a:p>
          <a:p>
            <a:pPr lvl="1" algn="just"/>
            <a:r>
              <a:rPr lang="en-US" sz="2400" b="1" dirty="0" smtClean="0"/>
              <a:t>Theories to guide the thinking process</a:t>
            </a:r>
          </a:p>
          <a:p>
            <a:pPr algn="just"/>
            <a:r>
              <a:rPr lang="en-US" sz="2400" b="1" dirty="0" err="1" smtClean="0"/>
              <a:t>Untuk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mengimplementasikan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konsep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pemasaran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sebagai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rencana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untuk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mempengaruhi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calon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konsumen</a:t>
            </a:r>
            <a:r>
              <a:rPr lang="en-US" sz="2400" b="1" dirty="0" smtClean="0"/>
              <a:t>.</a:t>
            </a:r>
          </a:p>
          <a:p>
            <a:pPr marL="0" indent="0" algn="just">
              <a:buNone/>
            </a:pPr>
            <a:endParaRPr lang="en-US" sz="2400" b="1" dirty="0" smtClean="0"/>
          </a:p>
          <a:p>
            <a:pPr algn="just"/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4134865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03536" y="1158616"/>
            <a:ext cx="9103504" cy="4464127"/>
          </a:xfrm>
        </p:spPr>
        <p:txBody>
          <a:bodyPr>
            <a:normAutofit/>
          </a:bodyPr>
          <a:lstStyle/>
          <a:p>
            <a:pPr algn="just"/>
            <a:r>
              <a:rPr lang="en-US" sz="2400" b="1" i="0" dirty="0" err="1" smtClean="0">
                <a:solidFill>
                  <a:schemeClr val="tx1"/>
                </a:solidFill>
              </a:rPr>
              <a:t>Menurut</a:t>
            </a:r>
            <a:r>
              <a:rPr lang="en-US" sz="2400" b="1" i="0" dirty="0" smtClean="0">
                <a:solidFill>
                  <a:schemeClr val="tx1"/>
                </a:solidFill>
              </a:rPr>
              <a:t> </a:t>
            </a:r>
            <a:r>
              <a:rPr lang="en-US" sz="2400" b="1" i="0" dirty="0" err="1" smtClean="0">
                <a:solidFill>
                  <a:schemeClr val="tx1"/>
                </a:solidFill>
              </a:rPr>
              <a:t>Mowen</a:t>
            </a:r>
            <a:r>
              <a:rPr lang="en-US" sz="2400" b="1" i="0" dirty="0" smtClean="0">
                <a:solidFill>
                  <a:schemeClr val="tx1"/>
                </a:solidFill>
              </a:rPr>
              <a:t> </a:t>
            </a:r>
            <a:r>
              <a:rPr lang="en-US" sz="2400" b="1" i="0" dirty="0" err="1" smtClean="0">
                <a:solidFill>
                  <a:schemeClr val="tx1"/>
                </a:solidFill>
              </a:rPr>
              <a:t>dan</a:t>
            </a:r>
            <a:r>
              <a:rPr lang="en-US" sz="2400" b="1" i="0" dirty="0" smtClean="0">
                <a:solidFill>
                  <a:schemeClr val="tx1"/>
                </a:solidFill>
              </a:rPr>
              <a:t> Minor (2002), </a:t>
            </a:r>
            <a:r>
              <a:rPr lang="en-US" sz="2400" b="1" i="0" dirty="0" err="1" smtClean="0">
                <a:solidFill>
                  <a:schemeClr val="tx1"/>
                </a:solidFill>
              </a:rPr>
              <a:t>perilaku</a:t>
            </a:r>
            <a:r>
              <a:rPr lang="en-US" sz="2400" b="1" i="0" dirty="0" smtClean="0">
                <a:solidFill>
                  <a:schemeClr val="tx1"/>
                </a:solidFill>
              </a:rPr>
              <a:t> </a:t>
            </a:r>
            <a:r>
              <a:rPr lang="en-US" sz="2400" b="1" i="0" dirty="0" err="1" smtClean="0">
                <a:solidFill>
                  <a:schemeClr val="tx1"/>
                </a:solidFill>
              </a:rPr>
              <a:t>konsumen</a:t>
            </a:r>
            <a:r>
              <a:rPr lang="en-US" sz="2400" b="1" i="0" dirty="0" smtClean="0">
                <a:solidFill>
                  <a:schemeClr val="tx1"/>
                </a:solidFill>
              </a:rPr>
              <a:t> </a:t>
            </a:r>
            <a:r>
              <a:rPr lang="en-US" sz="2400" b="1" i="0" dirty="0" err="1" smtClean="0">
                <a:solidFill>
                  <a:schemeClr val="tx1"/>
                </a:solidFill>
              </a:rPr>
              <a:t>berdampak</a:t>
            </a:r>
            <a:r>
              <a:rPr lang="en-US" sz="2400" b="1" i="0" dirty="0" smtClean="0">
                <a:solidFill>
                  <a:schemeClr val="tx1"/>
                </a:solidFill>
              </a:rPr>
              <a:t> </a:t>
            </a:r>
            <a:r>
              <a:rPr lang="en-US" sz="2400" b="1" i="0" dirty="0" err="1" smtClean="0">
                <a:solidFill>
                  <a:schemeClr val="tx1"/>
                </a:solidFill>
              </a:rPr>
              <a:t>terhadap</a:t>
            </a:r>
            <a:r>
              <a:rPr lang="en-US" sz="2400" b="1" i="0" dirty="0" smtClean="0">
                <a:solidFill>
                  <a:schemeClr val="tx1"/>
                </a:solidFill>
              </a:rPr>
              <a:t>: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b="1" i="0" dirty="0" err="1" smtClean="0">
                <a:solidFill>
                  <a:schemeClr val="tx1"/>
                </a:solidFill>
              </a:rPr>
              <a:t>Strategi</a:t>
            </a:r>
            <a:r>
              <a:rPr lang="en-US" sz="2400" b="1" i="0" dirty="0" smtClean="0">
                <a:solidFill>
                  <a:schemeClr val="tx1"/>
                </a:solidFill>
              </a:rPr>
              <a:t> </a:t>
            </a:r>
            <a:r>
              <a:rPr lang="en-US" sz="2400" b="1" i="0" dirty="0" err="1" smtClean="0">
                <a:solidFill>
                  <a:schemeClr val="tx1"/>
                </a:solidFill>
              </a:rPr>
              <a:t>pemasaran</a:t>
            </a:r>
            <a:endParaRPr lang="en-US" sz="2400" b="1" i="0" dirty="0" smtClean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b="1" i="0" dirty="0" err="1" smtClean="0">
                <a:solidFill>
                  <a:schemeClr val="tx1"/>
                </a:solidFill>
              </a:rPr>
              <a:t>Kebijakan</a:t>
            </a:r>
            <a:r>
              <a:rPr lang="en-US" sz="2400" b="1" i="0" dirty="0" smtClean="0">
                <a:solidFill>
                  <a:schemeClr val="tx1"/>
                </a:solidFill>
              </a:rPr>
              <a:t> </a:t>
            </a:r>
            <a:r>
              <a:rPr lang="en-US" sz="2400" b="1" i="0" dirty="0" err="1" smtClean="0">
                <a:solidFill>
                  <a:schemeClr val="tx1"/>
                </a:solidFill>
              </a:rPr>
              <a:t>publik</a:t>
            </a:r>
            <a:endParaRPr lang="en-US" sz="2400" b="1" i="0" dirty="0" smtClean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b="1" dirty="0" smtClean="0">
                <a:solidFill>
                  <a:schemeClr val="tx1"/>
                </a:solidFill>
              </a:rPr>
              <a:t>Social Marketing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b="1" i="0" dirty="0" err="1" smtClean="0">
                <a:solidFill>
                  <a:schemeClr val="tx1"/>
                </a:solidFill>
              </a:rPr>
              <a:t>Perilaku</a:t>
            </a:r>
            <a:r>
              <a:rPr lang="en-US" sz="2400" b="1" i="0" dirty="0" smtClean="0">
                <a:solidFill>
                  <a:schemeClr val="tx1"/>
                </a:solidFill>
              </a:rPr>
              <a:t> </a:t>
            </a:r>
            <a:r>
              <a:rPr lang="en-US" sz="2400" b="1" i="0" dirty="0" err="1" smtClean="0">
                <a:solidFill>
                  <a:schemeClr val="tx1"/>
                </a:solidFill>
              </a:rPr>
              <a:t>individu</a:t>
            </a:r>
            <a:r>
              <a:rPr lang="en-US" sz="2400" b="1" i="0" dirty="0" smtClean="0">
                <a:solidFill>
                  <a:schemeClr val="tx1"/>
                </a:solidFill>
              </a:rPr>
              <a:t>, </a:t>
            </a:r>
            <a:r>
              <a:rPr lang="en-US" sz="2400" i="0" dirty="0" err="1" smtClean="0">
                <a:solidFill>
                  <a:schemeClr val="tx1"/>
                </a:solidFill>
              </a:rPr>
              <a:t>perilaku</a:t>
            </a:r>
            <a:r>
              <a:rPr lang="en-US" sz="2400" i="0" dirty="0" smtClean="0">
                <a:solidFill>
                  <a:schemeClr val="tx1"/>
                </a:solidFill>
              </a:rPr>
              <a:t> </a:t>
            </a:r>
            <a:r>
              <a:rPr lang="en-US" sz="2400" i="0" dirty="0" err="1" smtClean="0">
                <a:solidFill>
                  <a:schemeClr val="tx1"/>
                </a:solidFill>
              </a:rPr>
              <a:t>konsumen</a:t>
            </a:r>
            <a:r>
              <a:rPr lang="en-US" sz="2400" i="0" dirty="0" smtClean="0">
                <a:solidFill>
                  <a:schemeClr val="tx1"/>
                </a:solidFill>
              </a:rPr>
              <a:t> </a:t>
            </a:r>
            <a:r>
              <a:rPr lang="en-US" sz="2400" i="0" dirty="0" err="1" smtClean="0">
                <a:solidFill>
                  <a:schemeClr val="tx1"/>
                </a:solidFill>
              </a:rPr>
              <a:t>mencerminkan</a:t>
            </a:r>
            <a:r>
              <a:rPr lang="en-US" sz="2400" i="0" dirty="0" smtClean="0">
                <a:solidFill>
                  <a:schemeClr val="tx1"/>
                </a:solidFill>
              </a:rPr>
              <a:t> </a:t>
            </a:r>
            <a:r>
              <a:rPr lang="en-US" sz="2400" i="0" dirty="0" err="1" smtClean="0">
                <a:solidFill>
                  <a:schemeClr val="tx1"/>
                </a:solidFill>
              </a:rPr>
              <a:t>kekuatan</a:t>
            </a:r>
            <a:r>
              <a:rPr lang="en-US" sz="2400" i="0" dirty="0" smtClean="0">
                <a:solidFill>
                  <a:schemeClr val="tx1"/>
                </a:solidFill>
              </a:rPr>
              <a:t> </a:t>
            </a:r>
            <a:r>
              <a:rPr lang="en-US" sz="2400" i="0" dirty="0" err="1" smtClean="0">
                <a:solidFill>
                  <a:schemeClr val="tx1"/>
                </a:solidFill>
              </a:rPr>
              <a:t>tawar</a:t>
            </a:r>
            <a:r>
              <a:rPr lang="en-US" sz="2400" i="0" dirty="0" smtClean="0">
                <a:solidFill>
                  <a:schemeClr val="tx1"/>
                </a:solidFill>
              </a:rPr>
              <a:t> </a:t>
            </a:r>
            <a:r>
              <a:rPr lang="en-US" sz="2400" i="0" dirty="0" err="1" smtClean="0">
                <a:solidFill>
                  <a:schemeClr val="tx1"/>
                </a:solidFill>
              </a:rPr>
              <a:t>dalam</a:t>
            </a:r>
            <a:r>
              <a:rPr lang="en-US" sz="2400" i="0" dirty="0" smtClean="0">
                <a:solidFill>
                  <a:schemeClr val="tx1"/>
                </a:solidFill>
              </a:rPr>
              <a:t> </a:t>
            </a:r>
            <a:r>
              <a:rPr lang="en-US" sz="2400" i="0" dirty="0" err="1" smtClean="0">
                <a:solidFill>
                  <a:schemeClr val="tx1"/>
                </a:solidFill>
              </a:rPr>
              <a:t>pasar</a:t>
            </a:r>
            <a:r>
              <a:rPr lang="en-US" sz="2400" i="0" dirty="0" smtClean="0">
                <a:solidFill>
                  <a:schemeClr val="tx1"/>
                </a:solidFill>
              </a:rPr>
              <a:t>. </a:t>
            </a:r>
            <a:r>
              <a:rPr lang="en-US" sz="2400" i="0" dirty="0" err="1" smtClean="0">
                <a:solidFill>
                  <a:schemeClr val="tx1"/>
                </a:solidFill>
              </a:rPr>
              <a:t>Memahami</a:t>
            </a:r>
            <a:r>
              <a:rPr lang="en-US" sz="2400" i="0" dirty="0" smtClean="0">
                <a:solidFill>
                  <a:schemeClr val="tx1"/>
                </a:solidFill>
              </a:rPr>
              <a:t> </a:t>
            </a:r>
            <a:r>
              <a:rPr lang="en-US" sz="2400" i="0" dirty="0" err="1" smtClean="0">
                <a:solidFill>
                  <a:schemeClr val="tx1"/>
                </a:solidFill>
              </a:rPr>
              <a:t>perilaku</a:t>
            </a:r>
            <a:r>
              <a:rPr lang="en-US" sz="2400" i="0" dirty="0" smtClean="0">
                <a:solidFill>
                  <a:schemeClr val="tx1"/>
                </a:solidFill>
              </a:rPr>
              <a:t> </a:t>
            </a:r>
            <a:r>
              <a:rPr lang="en-US" sz="2400" i="0" dirty="0" err="1" smtClean="0">
                <a:solidFill>
                  <a:schemeClr val="tx1"/>
                </a:solidFill>
              </a:rPr>
              <a:t>konsumen</a:t>
            </a:r>
            <a:r>
              <a:rPr lang="en-US" sz="2400" i="0" dirty="0" smtClean="0">
                <a:solidFill>
                  <a:schemeClr val="tx1"/>
                </a:solidFill>
              </a:rPr>
              <a:t> </a:t>
            </a:r>
            <a:r>
              <a:rPr lang="en-US" sz="2400" i="0" dirty="0" err="1" smtClean="0">
                <a:solidFill>
                  <a:schemeClr val="tx1"/>
                </a:solidFill>
              </a:rPr>
              <a:t>berarti</a:t>
            </a:r>
            <a:r>
              <a:rPr lang="en-US" sz="2400" i="0" dirty="0" smtClean="0">
                <a:solidFill>
                  <a:schemeClr val="tx1"/>
                </a:solidFill>
              </a:rPr>
              <a:t> </a:t>
            </a:r>
            <a:r>
              <a:rPr lang="en-US" sz="2400" i="0" dirty="0" err="1" smtClean="0">
                <a:solidFill>
                  <a:schemeClr val="tx1"/>
                </a:solidFill>
              </a:rPr>
              <a:t>memahami</a:t>
            </a:r>
            <a:r>
              <a:rPr lang="en-US" sz="2400" i="0" dirty="0" smtClean="0">
                <a:solidFill>
                  <a:schemeClr val="tx1"/>
                </a:solidFill>
              </a:rPr>
              <a:t> </a:t>
            </a:r>
            <a:r>
              <a:rPr lang="en-US" sz="2400" i="0" dirty="0" err="1" smtClean="0">
                <a:solidFill>
                  <a:schemeClr val="tx1"/>
                </a:solidFill>
              </a:rPr>
              <a:t>perilaku</a:t>
            </a:r>
            <a:r>
              <a:rPr lang="en-US" sz="2400" i="0" dirty="0" smtClean="0">
                <a:solidFill>
                  <a:schemeClr val="tx1"/>
                </a:solidFill>
              </a:rPr>
              <a:t> manusia </a:t>
            </a:r>
            <a:r>
              <a:rPr lang="en-US" sz="2400" i="0" dirty="0" err="1" smtClean="0">
                <a:solidFill>
                  <a:schemeClr val="tx1"/>
                </a:solidFill>
              </a:rPr>
              <a:t>secara</a:t>
            </a:r>
            <a:r>
              <a:rPr lang="en-US" sz="2400" i="0" dirty="0" smtClean="0">
                <a:solidFill>
                  <a:schemeClr val="tx1"/>
                </a:solidFill>
              </a:rPr>
              <a:t> </a:t>
            </a:r>
            <a:r>
              <a:rPr lang="en-US" sz="2400" i="0" dirty="0" err="1" smtClean="0">
                <a:solidFill>
                  <a:schemeClr val="tx1"/>
                </a:solidFill>
              </a:rPr>
              <a:t>umum</a:t>
            </a:r>
            <a:r>
              <a:rPr lang="en-US" sz="2400" i="0" dirty="0" smtClean="0">
                <a:solidFill>
                  <a:schemeClr val="tx1"/>
                </a:solidFill>
              </a:rPr>
              <a:t>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sz="2400" b="1" i="0" dirty="0" smtClean="0">
              <a:solidFill>
                <a:schemeClr val="tx1"/>
              </a:solidFill>
            </a:endParaRPr>
          </a:p>
          <a:p>
            <a:pPr algn="just"/>
            <a:endParaRPr lang="en-US" sz="2400" b="1" i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5042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840377" y="2229238"/>
            <a:ext cx="3833906" cy="2549282"/>
          </a:xfrm>
        </p:spPr>
        <p:txBody>
          <a:bodyPr>
            <a:normAutofit/>
          </a:bodyPr>
          <a:lstStyle/>
          <a:p>
            <a:pPr algn="l"/>
            <a:r>
              <a:rPr lang="en-US" sz="2400" b="1" i="0" dirty="0" err="1" smtClean="0">
                <a:cs typeface="Arial" panose="020B0604020202020204" pitchFamily="34" charset="0"/>
              </a:rPr>
              <a:t>Ilmu-Ilmu</a:t>
            </a:r>
            <a:r>
              <a:rPr lang="en-US" sz="2400" b="1" i="0" dirty="0" smtClean="0">
                <a:cs typeface="Arial" panose="020B0604020202020204" pitchFamily="34" charset="0"/>
              </a:rPr>
              <a:t> yang </a:t>
            </a:r>
            <a:r>
              <a:rPr lang="en-US" sz="2400" b="1" i="0" dirty="0" err="1" smtClean="0">
                <a:cs typeface="Arial" panose="020B0604020202020204" pitchFamily="34" charset="0"/>
              </a:rPr>
              <a:t>Menyumbang</a:t>
            </a:r>
            <a:r>
              <a:rPr lang="en-US" sz="2400" b="1" i="0" dirty="0" smtClean="0">
                <a:cs typeface="Arial" panose="020B0604020202020204" pitchFamily="34" charset="0"/>
              </a:rPr>
              <a:t> </a:t>
            </a:r>
            <a:r>
              <a:rPr lang="en-US" sz="2400" b="1" i="0" dirty="0" err="1" smtClean="0">
                <a:cs typeface="Arial" panose="020B0604020202020204" pitchFamily="34" charset="0"/>
              </a:rPr>
              <a:t>Dalam</a:t>
            </a:r>
            <a:r>
              <a:rPr lang="en-US" sz="2400" b="1" i="0" dirty="0" smtClean="0">
                <a:cs typeface="Arial" panose="020B0604020202020204" pitchFamily="34" charset="0"/>
              </a:rPr>
              <a:t> </a:t>
            </a:r>
            <a:r>
              <a:rPr lang="en-US" sz="2400" b="1" i="0" dirty="0" err="1" smtClean="0">
                <a:cs typeface="Arial" panose="020B0604020202020204" pitchFamily="34" charset="0"/>
              </a:rPr>
              <a:t>Studi</a:t>
            </a:r>
            <a:r>
              <a:rPr lang="en-US" sz="2400" b="1" i="0" dirty="0" smtClean="0">
                <a:cs typeface="Arial" panose="020B0604020202020204" pitchFamily="34" charset="0"/>
              </a:rPr>
              <a:t> </a:t>
            </a:r>
            <a:r>
              <a:rPr lang="en-US" sz="2400" b="1" i="0" dirty="0" err="1" smtClean="0">
                <a:cs typeface="Arial" panose="020B0604020202020204" pitchFamily="34" charset="0"/>
              </a:rPr>
              <a:t>perilaku</a:t>
            </a:r>
            <a:r>
              <a:rPr lang="en-US" sz="2400" b="1" i="0" dirty="0" smtClean="0">
                <a:cs typeface="Arial" panose="020B0604020202020204" pitchFamily="34" charset="0"/>
              </a:rPr>
              <a:t> </a:t>
            </a:r>
            <a:r>
              <a:rPr lang="en-US" sz="2400" b="1" i="0" dirty="0" err="1" smtClean="0">
                <a:cs typeface="Arial" panose="020B0604020202020204" pitchFamily="34" charset="0"/>
              </a:rPr>
              <a:t>Konsumen</a:t>
            </a:r>
            <a:endParaRPr lang="en-US" sz="2400" b="1" i="0" dirty="0">
              <a:cs typeface="Arial" panose="020B0604020202020204" pitchFamily="34" charset="0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sz="half" idx="1"/>
          </p:nvPr>
        </p:nvSpPr>
        <p:spPr>
          <a:xfrm>
            <a:off x="5181600" y="984765"/>
            <a:ext cx="6248400" cy="248894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b="1" dirty="0" err="1" smtClean="0"/>
              <a:t>Sosiologi</a:t>
            </a:r>
            <a:endParaRPr lang="en-US" b="1" dirty="0" smtClean="0"/>
          </a:p>
          <a:p>
            <a:pPr marL="0" indent="0" algn="just">
              <a:buNone/>
            </a:pPr>
            <a:r>
              <a:rPr lang="en-US" b="1" dirty="0" err="1"/>
              <a:t>M</a:t>
            </a:r>
            <a:r>
              <a:rPr lang="en-US" b="1" dirty="0" err="1" smtClean="0"/>
              <a:t>emberi</a:t>
            </a:r>
            <a:r>
              <a:rPr lang="en-US" b="1" dirty="0" smtClean="0"/>
              <a:t> </a:t>
            </a:r>
            <a:r>
              <a:rPr lang="en-US" b="1" dirty="0" err="1" smtClean="0"/>
              <a:t>sumbangan</a:t>
            </a:r>
            <a:r>
              <a:rPr lang="en-US" b="1" dirty="0" smtClean="0"/>
              <a:t> </a:t>
            </a:r>
            <a:r>
              <a:rPr lang="en-US" b="1" dirty="0" err="1" smtClean="0"/>
              <a:t>dalam</a:t>
            </a:r>
            <a:r>
              <a:rPr lang="en-US" b="1" dirty="0" smtClean="0"/>
              <a:t> </a:t>
            </a:r>
            <a:r>
              <a:rPr lang="en-US" b="1" dirty="0" err="1" smtClean="0"/>
              <a:t>mempelajari</a:t>
            </a:r>
            <a:r>
              <a:rPr lang="en-US" b="1" dirty="0" smtClean="0"/>
              <a:t> </a:t>
            </a:r>
            <a:r>
              <a:rPr lang="en-US" b="1" dirty="0" err="1" smtClean="0"/>
              <a:t>kekuatan</a:t>
            </a:r>
            <a:r>
              <a:rPr lang="en-US" b="1" dirty="0" smtClean="0"/>
              <a:t> social yang </a:t>
            </a:r>
            <a:r>
              <a:rPr lang="en-US" b="1" dirty="0" err="1" smtClean="0"/>
              <a:t>mempengaruhi</a:t>
            </a:r>
            <a:r>
              <a:rPr lang="en-US" b="1" dirty="0" smtClean="0"/>
              <a:t> </a:t>
            </a:r>
            <a:r>
              <a:rPr lang="en-US" b="1" dirty="0" err="1" smtClean="0"/>
              <a:t>konsumen</a:t>
            </a:r>
            <a:r>
              <a:rPr lang="en-US" b="1" dirty="0" smtClean="0"/>
              <a:t> </a:t>
            </a:r>
            <a:r>
              <a:rPr lang="en-US" b="1" dirty="0" err="1" smtClean="0"/>
              <a:t>seperti</a:t>
            </a:r>
            <a:r>
              <a:rPr lang="en-US" b="1" dirty="0" smtClean="0"/>
              <a:t> </a:t>
            </a:r>
            <a:r>
              <a:rPr lang="en-US" b="1" dirty="0" err="1" smtClean="0"/>
              <a:t>konsep</a:t>
            </a:r>
            <a:r>
              <a:rPr lang="en-US" b="1" dirty="0" smtClean="0"/>
              <a:t> </a:t>
            </a:r>
            <a:r>
              <a:rPr lang="en-US" b="1" dirty="0" err="1" smtClean="0"/>
              <a:t>struktur</a:t>
            </a:r>
            <a:r>
              <a:rPr lang="en-US" b="1" dirty="0" smtClean="0"/>
              <a:t> social, </a:t>
            </a:r>
            <a:r>
              <a:rPr lang="en-US" b="1" dirty="0" err="1" smtClean="0"/>
              <a:t>keluarga</a:t>
            </a:r>
            <a:r>
              <a:rPr lang="en-US" b="1" dirty="0" smtClean="0"/>
              <a:t>, </a:t>
            </a:r>
            <a:r>
              <a:rPr lang="en-US" b="1" dirty="0" err="1" smtClean="0"/>
              <a:t>kelas</a:t>
            </a:r>
            <a:r>
              <a:rPr lang="en-US" b="1" dirty="0" smtClean="0"/>
              <a:t> social, </a:t>
            </a:r>
            <a:r>
              <a:rPr lang="en-US" b="1" dirty="0" err="1" smtClean="0"/>
              <a:t>etnis</a:t>
            </a:r>
            <a:r>
              <a:rPr lang="en-US" b="1" dirty="0" smtClean="0"/>
              <a:t>, gender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gaya</a:t>
            </a:r>
            <a:r>
              <a:rPr lang="en-US" b="1" dirty="0" smtClean="0"/>
              <a:t> </a:t>
            </a:r>
            <a:r>
              <a:rPr lang="en-US" b="1" dirty="0" err="1" smtClean="0"/>
              <a:t>hidup</a:t>
            </a:r>
            <a:r>
              <a:rPr lang="en-US" b="1" dirty="0" smtClean="0"/>
              <a:t> yang </a:t>
            </a:r>
            <a:r>
              <a:rPr lang="en-US" b="1" dirty="0" err="1" smtClean="0"/>
              <a:t>dapat</a:t>
            </a:r>
            <a:r>
              <a:rPr lang="en-US" b="1" dirty="0" smtClean="0"/>
              <a:t> </a:t>
            </a:r>
            <a:r>
              <a:rPr lang="en-US" b="1" dirty="0" err="1" smtClean="0"/>
              <a:t>mempengaruhi</a:t>
            </a:r>
            <a:r>
              <a:rPr lang="en-US" b="1" dirty="0" smtClean="0"/>
              <a:t> </a:t>
            </a:r>
            <a:r>
              <a:rPr lang="en-US" b="1" dirty="0" err="1" smtClean="0"/>
              <a:t>perilaku</a:t>
            </a:r>
            <a:r>
              <a:rPr lang="en-US" b="1" dirty="0" smtClean="0"/>
              <a:t> </a:t>
            </a:r>
            <a:r>
              <a:rPr lang="en-US" b="1" dirty="0" err="1" smtClean="0"/>
              <a:t>individu</a:t>
            </a:r>
            <a:r>
              <a:rPr lang="en-US" b="1" dirty="0" smtClean="0"/>
              <a:t> </a:t>
            </a:r>
            <a:r>
              <a:rPr lang="en-US" b="1" dirty="0" err="1" smtClean="0"/>
              <a:t>maupun</a:t>
            </a:r>
            <a:r>
              <a:rPr lang="en-US" b="1" dirty="0" smtClean="0"/>
              <a:t> </a:t>
            </a:r>
            <a:r>
              <a:rPr lang="en-US" b="1" dirty="0" err="1" smtClean="0"/>
              <a:t>kelompok</a:t>
            </a:r>
            <a:r>
              <a:rPr lang="en-US" b="1" dirty="0" smtClean="0"/>
              <a:t>.</a:t>
            </a:r>
          </a:p>
          <a:p>
            <a:pPr algn="just"/>
            <a:endParaRPr lang="en-US" b="1" dirty="0"/>
          </a:p>
        </p:txBody>
      </p:sp>
      <p:sp>
        <p:nvSpPr>
          <p:cNvPr id="7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b="1" dirty="0" err="1" smtClean="0"/>
              <a:t>Antropologi</a:t>
            </a:r>
            <a:r>
              <a:rPr lang="en-US" b="1" dirty="0" smtClean="0"/>
              <a:t> </a:t>
            </a:r>
          </a:p>
          <a:p>
            <a:pPr marL="0" indent="0" algn="just">
              <a:buNone/>
            </a:pPr>
            <a:r>
              <a:rPr lang="en-US" b="1" dirty="0" err="1" smtClean="0"/>
              <a:t>Pemahaman</a:t>
            </a:r>
            <a:r>
              <a:rPr lang="en-US" b="1" dirty="0" smtClean="0"/>
              <a:t> </a:t>
            </a:r>
            <a:r>
              <a:rPr lang="en-US" b="1" dirty="0" err="1" smtClean="0"/>
              <a:t>tentang</a:t>
            </a:r>
            <a:r>
              <a:rPr lang="en-US" b="1" dirty="0" smtClean="0"/>
              <a:t> </a:t>
            </a:r>
            <a:r>
              <a:rPr lang="en-US" b="1" dirty="0" err="1" smtClean="0"/>
              <a:t>fenomena</a:t>
            </a:r>
            <a:r>
              <a:rPr lang="en-US" b="1" dirty="0" smtClean="0"/>
              <a:t> </a:t>
            </a:r>
            <a:r>
              <a:rPr lang="en-US" b="1" dirty="0" err="1" smtClean="0"/>
              <a:t>konsumsi</a:t>
            </a:r>
            <a:r>
              <a:rPr lang="en-US" b="1" dirty="0" smtClean="0"/>
              <a:t> ritual, </a:t>
            </a:r>
            <a:r>
              <a:rPr lang="en-US" b="1" dirty="0" err="1" smtClean="0"/>
              <a:t>mitos</a:t>
            </a:r>
            <a:r>
              <a:rPr lang="en-US" b="1" dirty="0" smtClean="0"/>
              <a:t>, symbol,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aspek</a:t>
            </a:r>
            <a:r>
              <a:rPr lang="en-US" b="1" dirty="0" smtClean="0"/>
              <a:t> </a:t>
            </a:r>
            <a:r>
              <a:rPr lang="en-US" b="1" dirty="0" err="1" smtClean="0"/>
              <a:t>budaya</a:t>
            </a:r>
            <a:r>
              <a:rPr lang="en-US" b="1" dirty="0" smtClean="0"/>
              <a:t> </a:t>
            </a:r>
            <a:r>
              <a:rPr lang="en-US" b="1" dirty="0" err="1" smtClean="0"/>
              <a:t>lainnya</a:t>
            </a:r>
            <a:r>
              <a:rPr lang="en-US" b="1" dirty="0" smtClean="0"/>
              <a:t>. </a:t>
            </a:r>
          </a:p>
          <a:p>
            <a:pPr algn="just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511366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sz="half" idx="1"/>
          </p:nvPr>
        </p:nvSpPr>
        <p:spPr>
          <a:xfrm>
            <a:off x="5181600" y="1031966"/>
            <a:ext cx="6248400" cy="250806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b="1" dirty="0" err="1" smtClean="0"/>
              <a:t>Ekonomi</a:t>
            </a:r>
            <a:endParaRPr lang="en-US" b="1" dirty="0" smtClean="0"/>
          </a:p>
          <a:p>
            <a:pPr marL="0" indent="0" algn="just">
              <a:buNone/>
            </a:pPr>
            <a:r>
              <a:rPr lang="en-US" b="1" dirty="0" err="1" smtClean="0"/>
              <a:t>Pemahaman</a:t>
            </a:r>
            <a:r>
              <a:rPr lang="en-US" b="1" dirty="0" smtClean="0"/>
              <a:t> </a:t>
            </a:r>
            <a:r>
              <a:rPr lang="en-US" b="1" dirty="0" err="1" smtClean="0"/>
              <a:t>tentang</a:t>
            </a:r>
            <a:r>
              <a:rPr lang="en-US" b="1" dirty="0" smtClean="0"/>
              <a:t> </a:t>
            </a:r>
            <a:r>
              <a:rPr lang="en-US" b="1" dirty="0" err="1" smtClean="0"/>
              <a:t>keterkaitan</a:t>
            </a:r>
            <a:r>
              <a:rPr lang="en-US" b="1" dirty="0" smtClean="0"/>
              <a:t> </a:t>
            </a:r>
            <a:r>
              <a:rPr lang="en-US" b="1" dirty="0" err="1" smtClean="0"/>
              <a:t>antara</a:t>
            </a:r>
            <a:r>
              <a:rPr lang="en-US" b="1" dirty="0" smtClean="0"/>
              <a:t> </a:t>
            </a:r>
            <a:r>
              <a:rPr lang="en-US" b="1" dirty="0" err="1" smtClean="0"/>
              <a:t>kebijakan</a:t>
            </a:r>
            <a:r>
              <a:rPr lang="en-US" b="1" dirty="0" smtClean="0"/>
              <a:t> </a:t>
            </a:r>
            <a:r>
              <a:rPr lang="en-US" b="1" dirty="0" err="1" smtClean="0"/>
              <a:t>harga</a:t>
            </a:r>
            <a:r>
              <a:rPr lang="en-US" b="1" dirty="0" smtClean="0"/>
              <a:t> </a:t>
            </a:r>
            <a:r>
              <a:rPr lang="en-US" b="1" dirty="0" err="1" smtClean="0"/>
              <a:t>dengan</a:t>
            </a:r>
            <a:r>
              <a:rPr lang="en-US" b="1" dirty="0" smtClean="0"/>
              <a:t> </a:t>
            </a:r>
            <a:r>
              <a:rPr lang="en-US" b="1" dirty="0" err="1" smtClean="0"/>
              <a:t>respon</a:t>
            </a:r>
            <a:r>
              <a:rPr lang="en-US" b="1" dirty="0" smtClean="0"/>
              <a:t> </a:t>
            </a:r>
            <a:r>
              <a:rPr lang="en-US" b="1" dirty="0" err="1" smtClean="0"/>
              <a:t>perilaku</a:t>
            </a:r>
            <a:r>
              <a:rPr lang="en-US" b="1" dirty="0" smtClean="0"/>
              <a:t> </a:t>
            </a:r>
            <a:r>
              <a:rPr lang="en-US" b="1" dirty="0" err="1" smtClean="0"/>
              <a:t>konsumen</a:t>
            </a:r>
            <a:r>
              <a:rPr lang="en-US" b="1" dirty="0" smtClean="0"/>
              <a:t> </a:t>
            </a:r>
            <a:r>
              <a:rPr lang="en-US" b="1" dirty="0" err="1" smtClean="0"/>
              <a:t>serta</a:t>
            </a:r>
            <a:r>
              <a:rPr lang="en-US" b="1" dirty="0" smtClean="0"/>
              <a:t> </a:t>
            </a:r>
            <a:r>
              <a:rPr lang="en-US" b="1" dirty="0" err="1" smtClean="0"/>
              <a:t>adaya</a:t>
            </a:r>
            <a:r>
              <a:rPr lang="en-US" b="1" dirty="0" smtClean="0"/>
              <a:t> </a:t>
            </a:r>
            <a:r>
              <a:rPr lang="en-US" b="1" dirty="0" err="1" smtClean="0"/>
              <a:t>perbedaan</a:t>
            </a:r>
            <a:r>
              <a:rPr lang="en-US" b="1" dirty="0" smtClean="0"/>
              <a:t> </a:t>
            </a:r>
            <a:r>
              <a:rPr lang="en-US" b="1" dirty="0" err="1" smtClean="0"/>
              <a:t>perilaku</a:t>
            </a:r>
            <a:r>
              <a:rPr lang="en-US" b="1" dirty="0" smtClean="0"/>
              <a:t> </a:t>
            </a:r>
            <a:r>
              <a:rPr lang="en-US" b="1" dirty="0" err="1" smtClean="0"/>
              <a:t>konsumen</a:t>
            </a:r>
            <a:r>
              <a:rPr lang="en-US" b="1" dirty="0" smtClean="0"/>
              <a:t> </a:t>
            </a:r>
            <a:r>
              <a:rPr lang="en-US" b="1" dirty="0" err="1" smtClean="0"/>
              <a:t>serta</a:t>
            </a:r>
            <a:r>
              <a:rPr lang="en-US" b="1" dirty="0" smtClean="0"/>
              <a:t> </a:t>
            </a:r>
            <a:r>
              <a:rPr lang="en-US" b="1" dirty="0" err="1" smtClean="0"/>
              <a:t>adanya</a:t>
            </a:r>
            <a:r>
              <a:rPr lang="en-US" b="1" dirty="0" smtClean="0"/>
              <a:t> </a:t>
            </a:r>
            <a:r>
              <a:rPr lang="en-US" b="1" dirty="0" err="1" smtClean="0"/>
              <a:t>perbedaan</a:t>
            </a:r>
            <a:r>
              <a:rPr lang="en-US" b="1" dirty="0" smtClean="0"/>
              <a:t> </a:t>
            </a:r>
            <a:r>
              <a:rPr lang="en-US" b="1" dirty="0" err="1" smtClean="0"/>
              <a:t>perilaku</a:t>
            </a:r>
            <a:r>
              <a:rPr lang="en-US" b="1" dirty="0" smtClean="0"/>
              <a:t> </a:t>
            </a:r>
            <a:r>
              <a:rPr lang="en-US" b="1" dirty="0" err="1" smtClean="0"/>
              <a:t>konsumsi</a:t>
            </a:r>
            <a:r>
              <a:rPr lang="en-US" b="1" dirty="0" smtClean="0"/>
              <a:t> </a:t>
            </a:r>
            <a:r>
              <a:rPr lang="en-US" b="1" dirty="0" err="1" smtClean="0"/>
              <a:t>akibat</a:t>
            </a:r>
            <a:r>
              <a:rPr lang="en-US" b="1" dirty="0" smtClean="0"/>
              <a:t> </a:t>
            </a:r>
            <a:r>
              <a:rPr lang="en-US" b="1" dirty="0" err="1" smtClean="0"/>
              <a:t>perbedaan</a:t>
            </a:r>
            <a:r>
              <a:rPr lang="en-US" b="1" dirty="0" smtClean="0"/>
              <a:t> </a:t>
            </a:r>
            <a:r>
              <a:rPr lang="en-US" b="1" dirty="0" err="1" smtClean="0"/>
              <a:t>perilaku</a:t>
            </a:r>
            <a:r>
              <a:rPr lang="en-US" b="1" dirty="0" smtClean="0"/>
              <a:t> </a:t>
            </a:r>
            <a:r>
              <a:rPr lang="en-US" b="1" dirty="0" err="1" smtClean="0"/>
              <a:t>konsumsi</a:t>
            </a:r>
            <a:r>
              <a:rPr lang="en-US" b="1" dirty="0" smtClean="0"/>
              <a:t> </a:t>
            </a:r>
            <a:r>
              <a:rPr lang="en-US" b="1" dirty="0" err="1" smtClean="0"/>
              <a:t>akibat</a:t>
            </a:r>
            <a:r>
              <a:rPr lang="en-US" b="1" dirty="0" smtClean="0"/>
              <a:t> </a:t>
            </a:r>
            <a:r>
              <a:rPr lang="en-US" b="1" dirty="0" err="1" smtClean="0"/>
              <a:t>perbedaan</a:t>
            </a:r>
            <a:r>
              <a:rPr lang="en-US" b="1" dirty="0" smtClean="0"/>
              <a:t> </a:t>
            </a:r>
            <a:r>
              <a:rPr lang="en-US" b="1" dirty="0" err="1" smtClean="0"/>
              <a:t>tingkat</a:t>
            </a:r>
            <a:r>
              <a:rPr lang="en-US" b="1" dirty="0" smtClean="0"/>
              <a:t> </a:t>
            </a:r>
            <a:r>
              <a:rPr lang="en-US" b="1" dirty="0" err="1" smtClean="0"/>
              <a:t>ekonomi</a:t>
            </a:r>
            <a:r>
              <a:rPr lang="en-US" b="1" dirty="0" smtClean="0"/>
              <a:t> </a:t>
            </a:r>
            <a:r>
              <a:rPr lang="en-US" b="1" dirty="0" err="1" smtClean="0"/>
              <a:t>antar</a:t>
            </a:r>
            <a:r>
              <a:rPr lang="en-US" b="1" dirty="0" smtClean="0"/>
              <a:t> </a:t>
            </a:r>
            <a:r>
              <a:rPr lang="en-US" b="1" dirty="0" err="1" smtClean="0"/>
              <a:t>masyarakat</a:t>
            </a:r>
            <a:r>
              <a:rPr lang="en-US" b="1" dirty="0" smtClean="0"/>
              <a:t>.</a:t>
            </a:r>
          </a:p>
          <a:p>
            <a:pPr algn="just"/>
            <a:endParaRPr lang="en-US" b="1" dirty="0"/>
          </a:p>
        </p:txBody>
      </p:sp>
      <p:sp>
        <p:nvSpPr>
          <p:cNvPr id="6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b="1" dirty="0" err="1" smtClean="0"/>
              <a:t>Psikologi</a:t>
            </a:r>
            <a:endParaRPr lang="en-US" b="1" dirty="0" smtClean="0"/>
          </a:p>
          <a:p>
            <a:pPr marL="0" indent="0" algn="just">
              <a:buNone/>
            </a:pPr>
            <a:r>
              <a:rPr lang="en-US" b="1" dirty="0" err="1" smtClean="0"/>
              <a:t>Pemahaman</a:t>
            </a:r>
            <a:r>
              <a:rPr lang="en-US" b="1" dirty="0" smtClean="0"/>
              <a:t> </a:t>
            </a:r>
            <a:r>
              <a:rPr lang="en-US" b="1" dirty="0" err="1" smtClean="0"/>
              <a:t>tentang</a:t>
            </a:r>
            <a:r>
              <a:rPr lang="en-US" b="1" dirty="0" smtClean="0"/>
              <a:t> proses-proses </a:t>
            </a:r>
            <a:r>
              <a:rPr lang="en-US" b="1" dirty="0" err="1" smtClean="0"/>
              <a:t>psikologi</a:t>
            </a:r>
            <a:r>
              <a:rPr lang="en-US" b="1" dirty="0" smtClean="0"/>
              <a:t> yang </a:t>
            </a:r>
            <a:r>
              <a:rPr lang="en-US" b="1" dirty="0" err="1" smtClean="0"/>
              <a:t>sifatnya</a:t>
            </a:r>
            <a:r>
              <a:rPr lang="en-US" b="1" dirty="0" smtClean="0"/>
              <a:t> individual </a:t>
            </a:r>
            <a:r>
              <a:rPr lang="en-US" b="1" dirty="0" err="1" smtClean="0"/>
              <a:t>seperti</a:t>
            </a:r>
            <a:r>
              <a:rPr lang="en-US" b="1" dirty="0" smtClean="0"/>
              <a:t> </a:t>
            </a:r>
            <a:r>
              <a:rPr lang="en-US" b="1" dirty="0" err="1" smtClean="0"/>
              <a:t>kepribadian</a:t>
            </a:r>
            <a:r>
              <a:rPr lang="en-US" b="1" dirty="0" smtClean="0"/>
              <a:t>, </a:t>
            </a:r>
            <a:r>
              <a:rPr lang="en-US" b="1" dirty="0" err="1" smtClean="0"/>
              <a:t>motivasi</a:t>
            </a:r>
            <a:r>
              <a:rPr lang="en-US" b="1" dirty="0" smtClean="0"/>
              <a:t>, </a:t>
            </a:r>
            <a:r>
              <a:rPr lang="en-US" b="1" dirty="0" err="1" smtClean="0"/>
              <a:t>persepsi</a:t>
            </a:r>
            <a:r>
              <a:rPr lang="en-US" b="1" dirty="0" smtClean="0"/>
              <a:t>, proses </a:t>
            </a:r>
            <a:r>
              <a:rPr lang="en-US" b="1" dirty="0" err="1" smtClean="0"/>
              <a:t>belajar</a:t>
            </a:r>
            <a:r>
              <a:rPr lang="en-US" b="1" dirty="0" smtClean="0"/>
              <a:t>, </a:t>
            </a:r>
            <a:r>
              <a:rPr lang="en-US" b="1" dirty="0" err="1" smtClean="0"/>
              <a:t>sikap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dinamikakelompok</a:t>
            </a:r>
            <a:r>
              <a:rPr lang="en-US" b="1" dirty="0" smtClean="0"/>
              <a:t> yang </a:t>
            </a:r>
            <a:r>
              <a:rPr lang="en-US" b="1" dirty="0" err="1" smtClean="0"/>
              <a:t>berpengaruh</a:t>
            </a:r>
            <a:r>
              <a:rPr lang="en-US" b="1" dirty="0" smtClean="0"/>
              <a:t> </a:t>
            </a:r>
            <a:r>
              <a:rPr lang="en-US" b="1" dirty="0" err="1" smtClean="0"/>
              <a:t>terhadap</a:t>
            </a:r>
            <a:r>
              <a:rPr lang="en-US" b="1" dirty="0" smtClean="0"/>
              <a:t> </a:t>
            </a:r>
            <a:r>
              <a:rPr lang="en-US" b="1" dirty="0" err="1" smtClean="0"/>
              <a:t>perilaku</a:t>
            </a:r>
            <a:r>
              <a:rPr lang="en-US" b="1" dirty="0" smtClean="0"/>
              <a:t> </a:t>
            </a:r>
            <a:r>
              <a:rPr lang="en-US" b="1" dirty="0" err="1" smtClean="0"/>
              <a:t>konsumen</a:t>
            </a:r>
            <a:r>
              <a:rPr lang="en-US" b="1" dirty="0"/>
              <a:t>.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762000" y="2194560"/>
            <a:ext cx="3833906" cy="3317610"/>
          </a:xfrm>
        </p:spPr>
        <p:txBody>
          <a:bodyPr>
            <a:normAutofit/>
          </a:bodyPr>
          <a:lstStyle/>
          <a:p>
            <a:pPr algn="l"/>
            <a:r>
              <a:rPr lang="en-US" sz="2400" b="1" i="0" dirty="0" err="1" smtClean="0">
                <a:cs typeface="Arial" panose="020B0604020202020204" pitchFamily="34" charset="0"/>
              </a:rPr>
              <a:t>Ilmu-Ilmu</a:t>
            </a:r>
            <a:r>
              <a:rPr lang="en-US" sz="2400" b="1" i="0" dirty="0" smtClean="0">
                <a:cs typeface="Arial" panose="020B0604020202020204" pitchFamily="34" charset="0"/>
              </a:rPr>
              <a:t> yang </a:t>
            </a:r>
            <a:r>
              <a:rPr lang="en-US" sz="2400" b="1" i="0" dirty="0" err="1" smtClean="0">
                <a:cs typeface="Arial" panose="020B0604020202020204" pitchFamily="34" charset="0"/>
              </a:rPr>
              <a:t>Menyumbang</a:t>
            </a:r>
            <a:r>
              <a:rPr lang="en-US" sz="2400" b="1" i="0" dirty="0" smtClean="0">
                <a:cs typeface="Arial" panose="020B0604020202020204" pitchFamily="34" charset="0"/>
              </a:rPr>
              <a:t> </a:t>
            </a:r>
            <a:r>
              <a:rPr lang="en-US" sz="2400" b="1" i="0" dirty="0" err="1" smtClean="0">
                <a:cs typeface="Arial" panose="020B0604020202020204" pitchFamily="34" charset="0"/>
              </a:rPr>
              <a:t>Dalam</a:t>
            </a:r>
            <a:r>
              <a:rPr lang="en-US" sz="2400" b="1" i="0" dirty="0" smtClean="0">
                <a:cs typeface="Arial" panose="020B0604020202020204" pitchFamily="34" charset="0"/>
              </a:rPr>
              <a:t> </a:t>
            </a:r>
            <a:r>
              <a:rPr lang="en-US" sz="2400" b="1" i="0" dirty="0" err="1" smtClean="0">
                <a:cs typeface="Arial" panose="020B0604020202020204" pitchFamily="34" charset="0"/>
              </a:rPr>
              <a:t>Studi</a:t>
            </a:r>
            <a:r>
              <a:rPr lang="en-US" sz="2400" b="1" i="0" dirty="0" smtClean="0">
                <a:cs typeface="Arial" panose="020B0604020202020204" pitchFamily="34" charset="0"/>
              </a:rPr>
              <a:t> </a:t>
            </a:r>
            <a:r>
              <a:rPr lang="en-US" sz="2400" b="1" i="0" dirty="0" err="1" smtClean="0">
                <a:cs typeface="Arial" panose="020B0604020202020204" pitchFamily="34" charset="0"/>
              </a:rPr>
              <a:t>perilaku</a:t>
            </a:r>
            <a:r>
              <a:rPr lang="en-US" sz="2400" b="1" i="0" dirty="0" smtClean="0">
                <a:cs typeface="Arial" panose="020B0604020202020204" pitchFamily="34" charset="0"/>
              </a:rPr>
              <a:t> </a:t>
            </a:r>
            <a:r>
              <a:rPr lang="en-US" sz="2400" b="1" i="0" dirty="0" err="1" smtClean="0">
                <a:cs typeface="Arial" panose="020B0604020202020204" pitchFamily="34" charset="0"/>
              </a:rPr>
              <a:t>Konsumen</a:t>
            </a:r>
            <a:endParaRPr lang="en-US" sz="2400" b="1" i="0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2648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eadlines">
  <a:themeElements>
    <a:clrScheme name="Headlines">
      <a:dk1>
        <a:sysClr val="windowText" lastClr="000000"/>
      </a:dk1>
      <a:lt1>
        <a:sysClr val="window" lastClr="FFFFFF"/>
      </a:lt1>
      <a:dk2>
        <a:srgbClr val="07151B"/>
      </a:dk2>
      <a:lt2>
        <a:srgbClr val="F2F3F3"/>
      </a:lt2>
      <a:accent1>
        <a:srgbClr val="1C546B"/>
      </a:accent1>
      <a:accent2>
        <a:srgbClr val="606968"/>
      </a:accent2>
      <a:accent3>
        <a:srgbClr val="8D8D35"/>
      </a:accent3>
      <a:accent4>
        <a:srgbClr val="D9A142"/>
      </a:accent4>
      <a:accent5>
        <a:srgbClr val="C47023"/>
      </a:accent5>
      <a:accent6>
        <a:srgbClr val="754D64"/>
      </a:accent6>
      <a:hlink>
        <a:srgbClr val="417E93"/>
      </a:hlink>
      <a:folHlink>
        <a:srgbClr val="A76D89"/>
      </a:folHlink>
    </a:clrScheme>
    <a:fontScheme name="Headlines">
      <a:majorFont>
        <a:latin typeface="Century Schoolbook" panose="020406040505050203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Headlines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100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88900" dist="25400" dir="10800000">
              <a:srgbClr val="000000">
                <a:alpha val="25000"/>
              </a:srgbClr>
            </a:innerShdw>
            <a:outerShdw blurRad="25400" dist="25400" dir="5400000" rotWithShape="0">
              <a:srgbClr val="FFFFFF">
                <a:alpha val="1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eadlines" id="{3841520A-25F2-4EB8-BE4C-611DB5ABEED9}" vid="{12434FFF-CE4A-40FC-99FF-CA1400F2E6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Headlines</Template>
  <TotalTime>305</TotalTime>
  <Words>515</Words>
  <Application>Microsoft Office PowerPoint</Application>
  <PresentationFormat>Widescreen</PresentationFormat>
  <Paragraphs>68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Century Schoolbook</vt:lpstr>
      <vt:lpstr>Corbel</vt:lpstr>
      <vt:lpstr>Times New Roman</vt:lpstr>
      <vt:lpstr>Headlines</vt:lpstr>
      <vt:lpstr>Psikologi Konsumen</vt:lpstr>
      <vt:lpstr>PowerPoint Presentation</vt:lpstr>
      <vt:lpstr>Perilaku Konsumen?</vt:lpstr>
      <vt:lpstr>PowerPoint Presentation</vt:lpstr>
      <vt:lpstr>Perilaku Konsumen</vt:lpstr>
      <vt:lpstr>Manfaat Mempelajari Perilaku Konsumen</vt:lpstr>
      <vt:lpstr>PowerPoint Presentation</vt:lpstr>
      <vt:lpstr>Ilmu-Ilmu yang Menyumbang Dalam Studi perilaku Konsumen</vt:lpstr>
      <vt:lpstr>Ilmu-Ilmu yang Menyumbang Dalam Studi perilaku Konsumen</vt:lpstr>
      <vt:lpstr>Model-Model Perilaku Konsumen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Psikologi Konsumen</dc:title>
  <dc:creator>USER</dc:creator>
  <cp:lastModifiedBy>USER</cp:lastModifiedBy>
  <cp:revision>23</cp:revision>
  <dcterms:created xsi:type="dcterms:W3CDTF">2020-03-09T15:06:29Z</dcterms:created>
  <dcterms:modified xsi:type="dcterms:W3CDTF">2020-04-06T09:08:56Z</dcterms:modified>
</cp:coreProperties>
</file>