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59" r:id="rId8"/>
    <p:sldId id="260" r:id="rId9"/>
    <p:sldId id="272" r:id="rId10"/>
    <p:sldId id="273" r:id="rId11"/>
    <p:sldId id="261" r:id="rId12"/>
    <p:sldId id="262" r:id="rId13"/>
    <p:sldId id="26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66CC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04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9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59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3370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477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04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470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09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7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31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9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2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545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597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9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9A37DEF-CCEB-4EB9-8BA5-644027B23C6B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E73C40C-67B5-41E1-9D43-067739E26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37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  <p:sldLayoutId id="2147483851" r:id="rId13"/>
    <p:sldLayoutId id="2147483852" r:id="rId14"/>
    <p:sldLayoutId id="2147483853" r:id="rId15"/>
    <p:sldLayoutId id="2147483854" r:id="rId16"/>
    <p:sldLayoutId id="214748385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2154" y="1404960"/>
            <a:ext cx="9144000" cy="164149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>KONSEP KEPUTUSAN PEMBELIAN </a:t>
            </a:r>
            <a:br>
              <a:rPr lang="en-US" sz="4000" b="1" dirty="0" smtClean="0"/>
            </a:br>
            <a:r>
              <a:rPr lang="en-US" sz="4000" b="1" dirty="0" smtClean="0"/>
              <a:t>DAN </a:t>
            </a:r>
            <a:br>
              <a:rPr lang="en-US" sz="4000" b="1" dirty="0" smtClean="0"/>
            </a:br>
            <a:r>
              <a:rPr lang="en-US" sz="4000" b="1" dirty="0" smtClean="0"/>
              <a:t>PENGARUH PERILAKU KONSUMEN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594" y="4519749"/>
            <a:ext cx="9144000" cy="451165"/>
          </a:xfrm>
        </p:spPr>
        <p:txBody>
          <a:bodyPr>
            <a:noAutofit/>
          </a:bodyPr>
          <a:lstStyle/>
          <a:p>
            <a:pPr algn="ctr"/>
            <a:endParaRPr lang="en-US" sz="2000" b="1" dirty="0" smtClean="0"/>
          </a:p>
          <a:p>
            <a:pPr algn="ctr"/>
            <a:endParaRPr lang="en-US" sz="2000" b="1" dirty="0"/>
          </a:p>
          <a:p>
            <a:pPr algn="ctr"/>
            <a:r>
              <a:rPr lang="en-US" sz="2000" b="1" dirty="0" smtClean="0"/>
              <a:t>ANGGI TRI </a:t>
            </a:r>
            <a:r>
              <a:rPr lang="en-US" sz="2000" b="1" dirty="0" smtClean="0"/>
              <a:t>LESTARI </a:t>
            </a:r>
            <a:r>
              <a:rPr lang="en-US" sz="2000" b="1" dirty="0" smtClean="0"/>
              <a:t>P, </a:t>
            </a:r>
            <a:r>
              <a:rPr lang="en-US" sz="2000" b="1" dirty="0" err="1" smtClean="0"/>
              <a:t>S.Psi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M.Psi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2693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526"/>
            <a:ext cx="10515600" cy="523643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u="sng" dirty="0"/>
              <a:t>Habitual Buying </a:t>
            </a:r>
            <a:r>
              <a:rPr lang="en-US" b="1" u="sng" dirty="0" smtClean="0"/>
              <a:t>Behavior</a:t>
            </a:r>
            <a:endParaRPr lang="en-US" b="1" u="sng" dirty="0"/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kebiasaan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kesetiaan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sudah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mengenal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Setelah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membeli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mengevaluasi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kembali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terlibat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Contoh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gula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garam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deterjen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en-US" b="1" u="sng" dirty="0"/>
              <a:t>Variety Seeking Buying </a:t>
            </a:r>
            <a:r>
              <a:rPr lang="en-US" b="1" u="sng" dirty="0" smtClean="0"/>
              <a:t>Behavior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keterlibatan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rendah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namun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jelas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berperilaku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mencari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keraganman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kepuasan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produk-produk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sering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dibeli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harga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murah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sering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mencoba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merek-merek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baru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2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b="1" dirty="0" err="1" smtClean="0"/>
              <a:t>Faktor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terpenting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mempengaruhi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tingkat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keterlibatan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konsumen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469"/>
            <a:ext cx="10515600" cy="50404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b="1" dirty="0" smtClean="0"/>
          </a:p>
          <a:p>
            <a:pPr algn="just"/>
            <a:r>
              <a:rPr lang="en-US" sz="1800" b="1" dirty="0" err="1" smtClean="0"/>
              <a:t>Jenis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produk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menjadi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pertimbangan</a:t>
            </a:r>
            <a:r>
              <a:rPr lang="en-US" sz="1800" b="1" dirty="0" smtClean="0"/>
              <a:t>.</a:t>
            </a:r>
          </a:p>
          <a:p>
            <a:pPr algn="just"/>
            <a:r>
              <a:rPr lang="en-US" sz="1800" b="1" dirty="0" err="1" smtClean="0"/>
              <a:t>Karakteristik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komunikasi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diterima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konsumen</a:t>
            </a:r>
            <a:r>
              <a:rPr lang="en-US" sz="1800" b="1" dirty="0" smtClean="0"/>
              <a:t>.</a:t>
            </a:r>
          </a:p>
          <a:p>
            <a:pPr algn="just"/>
            <a:r>
              <a:rPr lang="en-US" sz="1800" b="1" dirty="0" err="1" smtClean="0"/>
              <a:t>Karakteristik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situasi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dimana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konsumen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beroperasi</a:t>
            </a:r>
            <a:r>
              <a:rPr lang="en-US" sz="1800" b="1" dirty="0" smtClean="0"/>
              <a:t>. </a:t>
            </a:r>
          </a:p>
          <a:p>
            <a:pPr algn="just"/>
            <a:r>
              <a:rPr lang="en-US" sz="1800" b="1" dirty="0" err="1" smtClean="0"/>
              <a:t>Kepribadian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konsumen</a:t>
            </a:r>
            <a:r>
              <a:rPr lang="en-US" sz="1800" b="1" dirty="0" smtClean="0"/>
              <a:t>.  </a:t>
            </a:r>
          </a:p>
          <a:p>
            <a:pPr marL="0" indent="0" algn="just">
              <a:buNone/>
            </a:pPr>
            <a:endParaRPr lang="en-US" sz="1800" b="1" dirty="0" smtClean="0"/>
          </a:p>
          <a:p>
            <a:pPr marL="0" indent="0" algn="just">
              <a:buNone/>
            </a:pPr>
            <a:r>
              <a:rPr lang="en-US" sz="1800" b="1" dirty="0" smtClean="0"/>
              <a:t>	</a:t>
            </a:r>
            <a:r>
              <a:rPr lang="en-US" sz="1800" b="1" dirty="0" err="1" smtClean="0"/>
              <a:t>Keterlibatan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konsumen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merupakan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pribadi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dirasakan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penting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atau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minat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konsumen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terhadap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perolehan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konsumsi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disposis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barang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jasa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atau</a:t>
            </a:r>
            <a:r>
              <a:rPr lang="en-US" sz="1800" b="1" dirty="0" smtClean="0"/>
              <a:t> ide. </a:t>
            </a:r>
            <a:r>
              <a:rPr lang="en-US" sz="1800" b="1" dirty="0" err="1" smtClean="0"/>
              <a:t>Semakin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meningkatnya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keterlibatan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maka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konsumen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memiliki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motivasi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lebih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besar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untuk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memperhatikan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memahami</a:t>
            </a:r>
            <a:r>
              <a:rPr lang="en-US" sz="1800" b="1" dirty="0" smtClean="0"/>
              <a:t> dang </a:t>
            </a:r>
            <a:r>
              <a:rPr lang="en-US" sz="1800" b="1" dirty="0" err="1" smtClean="0"/>
              <a:t>mengelaborasi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informasi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tentang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pembelian</a:t>
            </a:r>
            <a:r>
              <a:rPr lang="en-US" sz="1800" b="1" dirty="0" smtClean="0"/>
              <a:t>. 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76195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000" y="378188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Self expressive importance: </a:t>
            </a:r>
            <a:r>
              <a:rPr lang="en-US" b="1" dirty="0" err="1" smtClean="0"/>
              <a:t>produk-produk</a:t>
            </a:r>
            <a:r>
              <a:rPr lang="en-US" b="1" dirty="0" smtClean="0"/>
              <a:t> yang </a:t>
            </a:r>
            <a:r>
              <a:rPr lang="en-US" b="1" dirty="0" err="1" smtClean="0"/>
              <a:t>membantu</a:t>
            </a:r>
            <a:r>
              <a:rPr lang="en-US" b="1" dirty="0" smtClean="0"/>
              <a:t> orang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mengekspresikan</a:t>
            </a:r>
            <a:r>
              <a:rPr lang="en-US" b="1" dirty="0" smtClean="0"/>
              <a:t> </a:t>
            </a: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diri</a:t>
            </a:r>
            <a:r>
              <a:rPr lang="en-US" b="1" dirty="0" smtClean="0"/>
              <a:t> </a:t>
            </a:r>
            <a:r>
              <a:rPr lang="en-US" b="1" dirty="0" err="1" smtClean="0"/>
              <a:t>mereka</a:t>
            </a:r>
            <a:r>
              <a:rPr lang="en-US" b="1" dirty="0" smtClean="0"/>
              <a:t> </a:t>
            </a:r>
            <a:r>
              <a:rPr lang="en-US" b="1" dirty="0" err="1" smtClean="0"/>
              <a:t>kepada</a:t>
            </a:r>
            <a:r>
              <a:rPr lang="en-US" b="1" dirty="0" smtClean="0"/>
              <a:t> orang lain. </a:t>
            </a:r>
            <a:endParaRPr lang="en-US" b="1" dirty="0" smtClean="0"/>
          </a:p>
          <a:p>
            <a:r>
              <a:rPr lang="en-US" b="1" dirty="0" smtClean="0"/>
              <a:t>Hedonic </a:t>
            </a:r>
            <a:r>
              <a:rPr lang="en-US" b="1" dirty="0" smtClean="0"/>
              <a:t>importance: </a:t>
            </a:r>
            <a:r>
              <a:rPr lang="en-US" b="1" dirty="0" err="1" smtClean="0"/>
              <a:t>produk-produk</a:t>
            </a:r>
            <a:r>
              <a:rPr lang="en-US" b="1" dirty="0" smtClean="0"/>
              <a:t> yang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menyenangkan</a:t>
            </a:r>
            <a:r>
              <a:rPr lang="en-US" b="1" dirty="0" smtClean="0"/>
              <a:t>, </a:t>
            </a:r>
            <a:r>
              <a:rPr lang="en-US" b="1" dirty="0" err="1" smtClean="0"/>
              <a:t>menarik</a:t>
            </a:r>
            <a:r>
              <a:rPr lang="en-US" b="1" dirty="0" smtClean="0"/>
              <a:t>, </a:t>
            </a:r>
            <a:r>
              <a:rPr lang="en-US" b="1" dirty="0" err="1" smtClean="0"/>
              <a:t>menggembirakan</a:t>
            </a:r>
            <a:r>
              <a:rPr lang="en-US" b="1" dirty="0" smtClean="0"/>
              <a:t>, </a:t>
            </a:r>
            <a:r>
              <a:rPr lang="en-US" b="1" dirty="0" err="1" smtClean="0"/>
              <a:t>memesona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menggairahkan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Practical relevance: </a:t>
            </a:r>
            <a:r>
              <a:rPr lang="en-US" b="1" dirty="0" err="1" smtClean="0"/>
              <a:t>produk-produk</a:t>
            </a:r>
            <a:r>
              <a:rPr lang="en-US" b="1" dirty="0" smtClean="0"/>
              <a:t> yang </a:t>
            </a:r>
            <a:r>
              <a:rPr lang="en-US" b="1" dirty="0" err="1" smtClean="0"/>
              <a:t>mendasar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bermanfaat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alasan</a:t>
            </a:r>
            <a:r>
              <a:rPr lang="en-US" b="1" dirty="0" smtClean="0"/>
              <a:t> yang </a:t>
            </a:r>
            <a:r>
              <a:rPr lang="en-US" b="1" dirty="0" err="1" smtClean="0"/>
              <a:t>berfaedah</a:t>
            </a:r>
            <a:r>
              <a:rPr lang="en-US" b="1" dirty="0" smtClean="0"/>
              <a:t>. </a:t>
            </a:r>
            <a:endParaRPr lang="en-US" b="1" dirty="0" smtClean="0"/>
          </a:p>
          <a:p>
            <a:r>
              <a:rPr lang="en-US" b="1" dirty="0" smtClean="0"/>
              <a:t>Purchase </a:t>
            </a:r>
            <a:r>
              <a:rPr lang="en-US" b="1" dirty="0" smtClean="0"/>
              <a:t>risk: </a:t>
            </a:r>
            <a:r>
              <a:rPr lang="en-US" b="1" dirty="0" err="1" smtClean="0"/>
              <a:t>produk-produk</a:t>
            </a:r>
            <a:r>
              <a:rPr lang="en-US" b="1" dirty="0" smtClean="0"/>
              <a:t> yang </a:t>
            </a:r>
            <a:r>
              <a:rPr lang="en-US" b="1" dirty="0" err="1" smtClean="0"/>
              <a:t>menciptakan</a:t>
            </a:r>
            <a:r>
              <a:rPr lang="en-US" b="1" dirty="0" smtClean="0"/>
              <a:t> </a:t>
            </a:r>
            <a:r>
              <a:rPr lang="en-US" b="1" dirty="0" err="1" smtClean="0"/>
              <a:t>ketidakpastian</a:t>
            </a:r>
            <a:r>
              <a:rPr lang="en-US" b="1" dirty="0" smtClean="0"/>
              <a:t> </a:t>
            </a:r>
            <a:r>
              <a:rPr lang="en-US" b="1" dirty="0" err="1" smtClean="0"/>
              <a:t>karena</a:t>
            </a:r>
            <a:r>
              <a:rPr lang="en-US" b="1" dirty="0" smtClean="0"/>
              <a:t> </a:t>
            </a:r>
            <a:r>
              <a:rPr lang="en-US" b="1" dirty="0" err="1" smtClean="0"/>
              <a:t>pilihan</a:t>
            </a:r>
            <a:r>
              <a:rPr lang="en-US" b="1" dirty="0" smtClean="0"/>
              <a:t> yang </a:t>
            </a:r>
            <a:r>
              <a:rPr lang="en-US" b="1" dirty="0" err="1" smtClean="0"/>
              <a:t>buruk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 smtClean="0"/>
              <a:t>sangat</a:t>
            </a:r>
            <a:r>
              <a:rPr lang="en-US" b="1" dirty="0" smtClean="0"/>
              <a:t> </a:t>
            </a:r>
            <a:r>
              <a:rPr lang="en-US" b="1" dirty="0" err="1" smtClean="0"/>
              <a:t>menggangu</a:t>
            </a:r>
            <a:r>
              <a:rPr lang="en-US" b="1" dirty="0" smtClean="0"/>
              <a:t> </a:t>
            </a:r>
            <a:r>
              <a:rPr lang="en-US" b="1" dirty="0" err="1" smtClean="0"/>
              <a:t>pembeli</a:t>
            </a:r>
            <a:r>
              <a:rPr lang="en-US" b="1" dirty="0" smtClean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0339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FAKTOR-FAKTOR YANG MEMPENGARUHI PERILAKU KONSUMEN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err="1" smtClean="0">
                <a:solidFill>
                  <a:srgbClr val="FF0000"/>
                </a:solidFill>
              </a:rPr>
              <a:t>Faktor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kebudayaan</a:t>
            </a:r>
            <a:endParaRPr lang="en-US" b="1" u="sng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Kultur</a:t>
            </a:r>
            <a:r>
              <a:rPr lang="en-US" b="1" dirty="0" smtClean="0"/>
              <a:t>, </a:t>
            </a:r>
            <a:r>
              <a:rPr lang="en-US" b="1" dirty="0" err="1" smtClean="0"/>
              <a:t>merupakan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r>
              <a:rPr lang="en-US" b="1" dirty="0" smtClean="0"/>
              <a:t> </a:t>
            </a:r>
            <a:r>
              <a:rPr lang="en-US" b="1" dirty="0" err="1" smtClean="0"/>
              <a:t>penentu</a:t>
            </a:r>
            <a:r>
              <a:rPr lang="en-US" b="1" dirty="0" smtClean="0"/>
              <a:t> paling </a:t>
            </a:r>
            <a:r>
              <a:rPr lang="en-US" b="1" dirty="0" err="1" smtClean="0"/>
              <a:t>pokok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keinginan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seseorang</a:t>
            </a:r>
            <a:r>
              <a:rPr lang="en-US" b="1" dirty="0" smtClean="0"/>
              <a:t>. </a:t>
            </a:r>
          </a:p>
          <a:p>
            <a:r>
              <a:rPr lang="en-US" b="1" dirty="0" err="1" smtClean="0"/>
              <a:t>Subklutur</a:t>
            </a:r>
            <a:r>
              <a:rPr lang="en-US" b="1" dirty="0" smtClean="0"/>
              <a:t>. </a:t>
            </a:r>
            <a:r>
              <a:rPr lang="en-US" b="1" dirty="0" err="1" smtClean="0"/>
              <a:t>Tiap</a:t>
            </a:r>
            <a:r>
              <a:rPr lang="en-US" b="1" dirty="0" smtClean="0"/>
              <a:t> </a:t>
            </a:r>
            <a:r>
              <a:rPr lang="en-US" b="1" dirty="0" err="1" smtClean="0"/>
              <a:t>kultur</a:t>
            </a:r>
            <a:r>
              <a:rPr lang="en-US" b="1" dirty="0" smtClean="0"/>
              <a:t> </a:t>
            </a:r>
            <a:r>
              <a:rPr lang="en-US" b="1" dirty="0" err="1" smtClean="0"/>
              <a:t>mempunyai</a:t>
            </a:r>
            <a:r>
              <a:rPr lang="en-US" b="1" dirty="0" smtClean="0"/>
              <a:t> </a:t>
            </a:r>
            <a:r>
              <a:rPr lang="en-US" b="1" dirty="0" err="1" smtClean="0"/>
              <a:t>subkultur</a:t>
            </a:r>
            <a:r>
              <a:rPr lang="en-US" b="1" dirty="0" smtClean="0"/>
              <a:t> yang </a:t>
            </a:r>
            <a:r>
              <a:rPr lang="en-US" b="1" dirty="0" err="1" smtClean="0"/>
              <a:t>lebih</a:t>
            </a:r>
            <a:r>
              <a:rPr lang="en-US" b="1" dirty="0" smtClean="0"/>
              <a:t> </a:t>
            </a:r>
            <a:r>
              <a:rPr lang="en-US" b="1" dirty="0" err="1" smtClean="0"/>
              <a:t>kecil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kelompok</a:t>
            </a:r>
            <a:r>
              <a:rPr lang="en-US" b="1" dirty="0" smtClean="0"/>
              <a:t> orang </a:t>
            </a:r>
            <a:r>
              <a:rPr lang="en-US" b="1" dirty="0" err="1" smtClean="0"/>
              <a:t>dengan</a:t>
            </a:r>
            <a:r>
              <a:rPr lang="en-US" b="1" dirty="0" smtClean="0"/>
              <a:t> system </a:t>
            </a:r>
            <a:r>
              <a:rPr lang="en-US" b="1" dirty="0" err="1" smtClean="0"/>
              <a:t>nilai</a:t>
            </a:r>
            <a:r>
              <a:rPr lang="en-US" b="1" dirty="0" smtClean="0"/>
              <a:t> yang </a:t>
            </a:r>
            <a:r>
              <a:rPr lang="en-US" b="1" dirty="0" err="1" smtClean="0"/>
              <a:t>sama</a:t>
            </a:r>
            <a:r>
              <a:rPr lang="en-US" b="1" dirty="0" smtClean="0"/>
              <a:t> </a:t>
            </a:r>
            <a:r>
              <a:rPr lang="en-US" b="1" dirty="0" err="1" smtClean="0"/>
              <a:t>berdasarkan</a:t>
            </a:r>
            <a:r>
              <a:rPr lang="en-US" b="1" dirty="0" smtClean="0"/>
              <a:t> </a:t>
            </a:r>
            <a:r>
              <a:rPr lang="en-US" b="1" dirty="0" err="1" smtClean="0"/>
              <a:t>pengalaman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situasi</a:t>
            </a:r>
            <a:r>
              <a:rPr lang="en-US" b="1" dirty="0" smtClean="0"/>
              <a:t> yang </a:t>
            </a:r>
            <a:r>
              <a:rPr lang="en-US" b="1" dirty="0" err="1" smtClean="0"/>
              <a:t>sama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Kelas</a:t>
            </a:r>
            <a:r>
              <a:rPr lang="en-US" b="1" dirty="0" smtClean="0"/>
              <a:t> </a:t>
            </a:r>
            <a:r>
              <a:rPr lang="en-US" b="1" dirty="0" err="1" smtClean="0"/>
              <a:t>sosial</a:t>
            </a:r>
            <a:r>
              <a:rPr lang="en-US" b="1" dirty="0" smtClean="0"/>
              <a:t>, </a:t>
            </a:r>
            <a:r>
              <a:rPr lang="en-US" b="1" dirty="0" err="1" smtClean="0"/>
              <a:t>merupakan</a:t>
            </a:r>
            <a:r>
              <a:rPr lang="en-US" b="1" dirty="0" smtClean="0"/>
              <a:t> </a:t>
            </a:r>
            <a:r>
              <a:rPr lang="en-US" b="1" dirty="0" err="1" smtClean="0"/>
              <a:t>susunan</a:t>
            </a:r>
            <a:r>
              <a:rPr lang="en-US" b="1" dirty="0" smtClean="0"/>
              <a:t> yang relative </a:t>
            </a:r>
            <a:r>
              <a:rPr lang="en-US" b="1" dirty="0" err="1" smtClean="0"/>
              <a:t>permanen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teratur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 yang </a:t>
            </a:r>
            <a:r>
              <a:rPr lang="en-US" b="1" dirty="0" err="1" smtClean="0"/>
              <a:t>anggotanya</a:t>
            </a:r>
            <a:r>
              <a:rPr lang="en-US" b="1" dirty="0" smtClean="0"/>
              <a:t> </a:t>
            </a:r>
            <a:r>
              <a:rPr lang="en-US" b="1" dirty="0" err="1" smtClean="0"/>
              <a:t>mempunyai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, </a:t>
            </a:r>
            <a:r>
              <a:rPr lang="en-US" b="1" dirty="0" err="1" smtClean="0"/>
              <a:t>minat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yang </a:t>
            </a:r>
            <a:r>
              <a:rPr lang="en-US" b="1" dirty="0" err="1" smtClean="0"/>
              <a:t>sama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0289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692331"/>
            <a:ext cx="5025216" cy="5484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err="1">
                <a:solidFill>
                  <a:srgbClr val="FF0000"/>
                </a:solidFill>
              </a:rPr>
              <a:t>Faktor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sosial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en-US" b="1" dirty="0" err="1"/>
              <a:t>Kelompok</a:t>
            </a:r>
            <a:endParaRPr lang="en-US" b="1" dirty="0"/>
          </a:p>
          <a:p>
            <a:r>
              <a:rPr lang="en-US" b="1" dirty="0" err="1"/>
              <a:t>Keluarga</a:t>
            </a:r>
            <a:endParaRPr lang="en-US" b="1" dirty="0"/>
          </a:p>
          <a:p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smtClean="0"/>
              <a:t>status</a:t>
            </a:r>
          </a:p>
          <a:p>
            <a:pPr marL="0" indent="0">
              <a:buNone/>
            </a:pPr>
            <a:r>
              <a:rPr lang="en-US" b="1" u="sng" dirty="0" err="1">
                <a:solidFill>
                  <a:srgbClr val="FF0000"/>
                </a:solidFill>
              </a:rPr>
              <a:t>Faktor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pribadi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en-US" b="1" dirty="0" err="1"/>
              <a:t>Usia</a:t>
            </a:r>
            <a:endParaRPr lang="en-US" b="1" dirty="0"/>
          </a:p>
          <a:p>
            <a:r>
              <a:rPr lang="en-US" b="1" dirty="0" err="1"/>
              <a:t>Pekerjaan</a:t>
            </a:r>
            <a:endParaRPr lang="en-US" b="1" dirty="0"/>
          </a:p>
          <a:p>
            <a:r>
              <a:rPr lang="en-US" b="1" dirty="0" err="1"/>
              <a:t>Keadaan</a:t>
            </a:r>
            <a:r>
              <a:rPr lang="en-US" b="1" dirty="0"/>
              <a:t> </a:t>
            </a:r>
            <a:r>
              <a:rPr lang="en-US" b="1" dirty="0" err="1"/>
              <a:t>ekonomi</a:t>
            </a:r>
            <a:endParaRPr lang="en-US" b="1" dirty="0"/>
          </a:p>
          <a:p>
            <a:r>
              <a:rPr lang="en-US" b="1" dirty="0"/>
              <a:t>Gaya </a:t>
            </a:r>
            <a:r>
              <a:rPr lang="en-US" b="1" dirty="0" err="1"/>
              <a:t>hidup</a:t>
            </a:r>
            <a:endParaRPr lang="en-US" b="1" dirty="0"/>
          </a:p>
          <a:p>
            <a:r>
              <a:rPr lang="en-US" b="1" dirty="0" err="1"/>
              <a:t>Kepribadian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 smtClean="0"/>
              <a:t>diri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err="1">
                <a:solidFill>
                  <a:srgbClr val="FF0000"/>
                </a:solidFill>
              </a:rPr>
              <a:t>Faktor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psikologis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Motivasi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Persepsi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Proses </a:t>
            </a:r>
            <a:r>
              <a:rPr lang="en-US" b="1" dirty="0" err="1">
                <a:solidFill>
                  <a:schemeClr val="tx1"/>
                </a:solidFill>
              </a:rPr>
              <a:t>belajar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pembelajaran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Kepercayaan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sikap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84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Peran</a:t>
            </a:r>
            <a:r>
              <a:rPr lang="en-US" b="1" dirty="0" smtClean="0"/>
              <a:t> </a:t>
            </a:r>
            <a:r>
              <a:rPr lang="en-US" b="1" dirty="0" err="1" smtClean="0"/>
              <a:t>Pembelian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1" dirty="0" smtClean="0"/>
              <a:t>Initiator </a:t>
            </a:r>
            <a:r>
              <a:rPr lang="en-US" b="1" dirty="0" smtClean="0"/>
              <a:t>(</a:t>
            </a:r>
            <a:r>
              <a:rPr lang="en-US" b="1" dirty="0" err="1" smtClean="0"/>
              <a:t>Pemrakarsa</a:t>
            </a:r>
            <a:r>
              <a:rPr lang="en-US" b="1" dirty="0" smtClean="0"/>
              <a:t>). Orang yang </a:t>
            </a:r>
            <a:r>
              <a:rPr lang="en-US" b="1" dirty="0" err="1" smtClean="0"/>
              <a:t>pertama</a:t>
            </a:r>
            <a:r>
              <a:rPr lang="en-US" b="1" dirty="0" smtClean="0"/>
              <a:t> kali </a:t>
            </a:r>
            <a:r>
              <a:rPr lang="en-US" b="1" dirty="0" err="1" smtClean="0"/>
              <a:t>menyarankan</a:t>
            </a:r>
            <a:r>
              <a:rPr lang="en-US" b="1" dirty="0" smtClean="0"/>
              <a:t> </a:t>
            </a:r>
            <a:r>
              <a:rPr lang="en-US" b="1" dirty="0" err="1" smtClean="0"/>
              <a:t>membeli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jasa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i="1" dirty="0" smtClean="0"/>
              <a:t>Influencer</a:t>
            </a:r>
            <a:r>
              <a:rPr lang="en-US" b="1" dirty="0" smtClean="0"/>
              <a:t> (</a:t>
            </a:r>
            <a:r>
              <a:rPr lang="en-US" b="1" dirty="0" err="1" smtClean="0"/>
              <a:t>pemberi</a:t>
            </a:r>
            <a:r>
              <a:rPr lang="en-US" b="1" dirty="0" smtClean="0"/>
              <a:t> </a:t>
            </a:r>
            <a:r>
              <a:rPr lang="en-US" b="1" dirty="0" err="1" smtClean="0"/>
              <a:t>pengaruh</a:t>
            </a:r>
            <a:r>
              <a:rPr lang="en-US" b="1" dirty="0" smtClean="0"/>
              <a:t>). Orang yang </a:t>
            </a:r>
            <a:r>
              <a:rPr lang="en-US" b="1" dirty="0" err="1" smtClean="0"/>
              <a:t>pandangan</a:t>
            </a:r>
            <a:r>
              <a:rPr lang="en-US" b="1" dirty="0" smtClean="0"/>
              <a:t>/</a:t>
            </a:r>
            <a:r>
              <a:rPr lang="en-US" b="1" dirty="0" err="1" smtClean="0"/>
              <a:t>nasihatnya</a:t>
            </a:r>
            <a:r>
              <a:rPr lang="en-US" b="1" dirty="0" smtClean="0"/>
              <a:t> </a:t>
            </a:r>
            <a:r>
              <a:rPr lang="en-US" b="1" dirty="0" err="1" smtClean="0"/>
              <a:t>memberi</a:t>
            </a:r>
            <a:r>
              <a:rPr lang="en-US" b="1" dirty="0" smtClean="0"/>
              <a:t> </a:t>
            </a:r>
            <a:r>
              <a:rPr lang="en-US" b="1" dirty="0" err="1" smtClean="0"/>
              <a:t>bobot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pengambilan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akhir</a:t>
            </a:r>
            <a:r>
              <a:rPr lang="en-US" b="1" dirty="0" smtClean="0"/>
              <a:t>. 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i="1" dirty="0" smtClean="0"/>
              <a:t>Decider</a:t>
            </a:r>
            <a:r>
              <a:rPr lang="en-US" b="1" dirty="0" smtClean="0"/>
              <a:t> (</a:t>
            </a:r>
            <a:r>
              <a:rPr lang="en-US" b="1" dirty="0" err="1" smtClean="0"/>
              <a:t>Pengambil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). Orang yang </a:t>
            </a:r>
            <a:r>
              <a:rPr lang="en-US" b="1" dirty="0" err="1" smtClean="0"/>
              <a:t>sangat</a:t>
            </a:r>
            <a:r>
              <a:rPr lang="en-US" b="1" dirty="0" smtClean="0"/>
              <a:t> </a:t>
            </a:r>
            <a:r>
              <a:rPr lang="en-US" b="1" dirty="0" err="1" smtClean="0"/>
              <a:t>menetukan</a:t>
            </a:r>
            <a:r>
              <a:rPr lang="en-US" b="1" dirty="0" smtClean="0"/>
              <a:t> </a:t>
            </a:r>
            <a:r>
              <a:rPr lang="en-US" b="1" dirty="0" err="1" smtClean="0"/>
              <a:t>sebagian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keseluruhan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pembelian</a:t>
            </a:r>
            <a:r>
              <a:rPr lang="en-US" b="1" dirty="0" smtClean="0"/>
              <a:t>, </a:t>
            </a:r>
            <a:r>
              <a:rPr lang="en-US" b="1" dirty="0" err="1" smtClean="0"/>
              <a:t>apakah</a:t>
            </a:r>
            <a:r>
              <a:rPr lang="en-US" b="1" dirty="0" smtClean="0"/>
              <a:t> </a:t>
            </a:r>
            <a:r>
              <a:rPr lang="en-US" b="1" dirty="0" err="1" smtClean="0"/>
              <a:t>membeli</a:t>
            </a:r>
            <a:r>
              <a:rPr lang="en-US" b="1" dirty="0" smtClean="0"/>
              <a:t>, </a:t>
            </a:r>
            <a:r>
              <a:rPr lang="en-US" b="1" dirty="0" err="1" smtClean="0"/>
              <a:t>apa</a:t>
            </a:r>
            <a:r>
              <a:rPr lang="en-US" b="1" dirty="0" smtClean="0"/>
              <a:t> yang </a:t>
            </a:r>
            <a:r>
              <a:rPr lang="en-US" b="1" dirty="0" err="1" smtClean="0"/>
              <a:t>dibeli</a:t>
            </a:r>
            <a:r>
              <a:rPr lang="en-US" b="1" dirty="0" smtClean="0"/>
              <a:t>, </a:t>
            </a:r>
            <a:r>
              <a:rPr lang="en-US" b="1" dirty="0" err="1" smtClean="0"/>
              <a:t>kapan</a:t>
            </a:r>
            <a:r>
              <a:rPr lang="en-US" b="1" dirty="0" smtClean="0"/>
              <a:t> </a:t>
            </a:r>
            <a:r>
              <a:rPr lang="en-US" b="1" dirty="0" err="1" smtClean="0"/>
              <a:t>hendak</a:t>
            </a:r>
            <a:r>
              <a:rPr lang="en-US" b="1" dirty="0" smtClean="0"/>
              <a:t> </a:t>
            </a:r>
            <a:r>
              <a:rPr lang="en-US" b="1" dirty="0" err="1" smtClean="0"/>
              <a:t>membeli</a:t>
            </a:r>
            <a:r>
              <a:rPr lang="en-US" b="1" dirty="0" smtClean="0"/>
              <a:t>,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bagaimana</a:t>
            </a:r>
            <a:r>
              <a:rPr lang="en-US" b="1" dirty="0" smtClean="0"/>
              <a:t> </a:t>
            </a:r>
            <a:r>
              <a:rPr lang="en-US" b="1" dirty="0" err="1" smtClean="0"/>
              <a:t>cara</a:t>
            </a:r>
            <a:r>
              <a:rPr lang="en-US" b="1" dirty="0" smtClean="0"/>
              <a:t> </a:t>
            </a:r>
            <a:r>
              <a:rPr lang="en-US" b="1" dirty="0" err="1" smtClean="0"/>
              <a:t>membeli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dimana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membeli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en-US" b="1" i="1" dirty="0" smtClean="0"/>
              <a:t>Buyer</a:t>
            </a:r>
            <a:r>
              <a:rPr lang="en-US" b="1" dirty="0" smtClean="0"/>
              <a:t> (</a:t>
            </a:r>
            <a:r>
              <a:rPr lang="en-US" b="1" dirty="0" err="1" smtClean="0"/>
              <a:t>pembeli</a:t>
            </a:r>
            <a:r>
              <a:rPr lang="en-US" b="1" dirty="0" smtClean="0"/>
              <a:t>). Orang yang </a:t>
            </a:r>
            <a:r>
              <a:rPr lang="en-US" b="1" dirty="0" err="1" smtClean="0"/>
              <a:t>melakukan</a:t>
            </a:r>
            <a:r>
              <a:rPr lang="en-US" b="1" dirty="0" smtClean="0"/>
              <a:t> </a:t>
            </a:r>
            <a:r>
              <a:rPr lang="en-US" b="1" dirty="0" err="1" smtClean="0"/>
              <a:t>pembelian</a:t>
            </a:r>
            <a:r>
              <a:rPr lang="en-US" b="1" dirty="0" smtClean="0"/>
              <a:t> </a:t>
            </a:r>
            <a:r>
              <a:rPr lang="en-US" b="1" dirty="0" err="1" smtClean="0"/>
              <a:t>nyata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i="1" dirty="0" smtClean="0"/>
              <a:t>User</a:t>
            </a:r>
            <a:r>
              <a:rPr lang="en-US" b="1" dirty="0" smtClean="0"/>
              <a:t> (</a:t>
            </a:r>
            <a:r>
              <a:rPr lang="en-US" b="1" dirty="0" err="1" smtClean="0"/>
              <a:t>Pemakai</a:t>
            </a:r>
            <a:r>
              <a:rPr lang="en-US" b="1" dirty="0" smtClean="0"/>
              <a:t>). Orang yang </a:t>
            </a:r>
            <a:r>
              <a:rPr lang="en-US" b="1" dirty="0" err="1" smtClean="0"/>
              <a:t>mengkonsumsi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jasa</a:t>
            </a:r>
            <a:r>
              <a:rPr lang="en-US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660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Tahap-tahap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Proses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Membeli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7765869" y="3256958"/>
            <a:ext cx="2325189" cy="1175657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Keputusan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Pembelian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366657" y="3288097"/>
            <a:ext cx="2325189" cy="1175657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Evaluasi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Alternatif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997923" y="3256959"/>
            <a:ext cx="2325189" cy="1175657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Pencarian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Informasi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68233" y="3288097"/>
            <a:ext cx="2325189" cy="1175657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Pengenalan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37314" y="1592081"/>
            <a:ext cx="1458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165081" y="3423032"/>
            <a:ext cx="1563187" cy="100958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Perilaku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Pasca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Pembelian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01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692331"/>
            <a:ext cx="10233800" cy="548463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000" b="1" u="sng" dirty="0" err="1" smtClean="0"/>
              <a:t>Pengenalan</a:t>
            </a:r>
            <a:r>
              <a:rPr lang="en-US" sz="2000" b="1" u="sng" dirty="0" smtClean="0"/>
              <a:t> </a:t>
            </a:r>
            <a:r>
              <a:rPr lang="en-US" sz="2000" b="1" u="sng" dirty="0" err="1" smtClean="0"/>
              <a:t>masalah</a:t>
            </a:r>
            <a:endParaRPr lang="en-US" sz="2000" b="1" u="sng" dirty="0" smtClean="0"/>
          </a:p>
          <a:p>
            <a:pPr algn="just"/>
            <a:r>
              <a:rPr lang="en-US" sz="2000" dirty="0" smtClean="0"/>
              <a:t>Proses </a:t>
            </a:r>
            <a:r>
              <a:rPr lang="en-US" sz="2000" dirty="0" err="1" smtClean="0"/>
              <a:t>pembelian</a:t>
            </a:r>
            <a:r>
              <a:rPr lang="en-US" sz="2000" dirty="0" smtClean="0"/>
              <a:t> </a:t>
            </a:r>
            <a:r>
              <a:rPr lang="en-US" sz="2000" dirty="0" err="1" smtClean="0"/>
              <a:t>dimulai</a:t>
            </a:r>
            <a:r>
              <a:rPr lang="en-US" sz="2000" dirty="0" smtClean="0"/>
              <a:t> </a:t>
            </a: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menyadari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dipicu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rangsangan</a:t>
            </a:r>
            <a:r>
              <a:rPr lang="en-US" sz="2000" dirty="0" smtClean="0"/>
              <a:t> internal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eksternal</a:t>
            </a:r>
            <a:r>
              <a:rPr lang="en-US" sz="2000" dirty="0" smtClean="0"/>
              <a:t>.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rangsanga</a:t>
            </a:r>
            <a:r>
              <a:rPr lang="en-US" sz="2000" dirty="0" smtClean="0"/>
              <a:t> internal, </a:t>
            </a:r>
            <a:r>
              <a:rPr lang="en-US" sz="2000" dirty="0" err="1" smtClean="0"/>
              <a:t>salah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normal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: rasa </a:t>
            </a:r>
            <a:r>
              <a:rPr lang="en-US" sz="2000" dirty="0" err="1" smtClean="0"/>
              <a:t>lapar</a:t>
            </a:r>
            <a:r>
              <a:rPr lang="en-US" sz="2000" dirty="0" smtClean="0"/>
              <a:t>, </a:t>
            </a:r>
            <a:r>
              <a:rPr lang="en-US" sz="2000" dirty="0" err="1" smtClean="0"/>
              <a:t>haus</a:t>
            </a:r>
            <a:r>
              <a:rPr lang="en-US" sz="2000" dirty="0" smtClean="0"/>
              <a:t>.  Hal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naik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maksimumdan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dorongan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bias </a:t>
            </a:r>
            <a:r>
              <a:rPr lang="en-US" sz="2000" dirty="0" err="1" smtClean="0"/>
              <a:t>timbul</a:t>
            </a:r>
            <a:r>
              <a:rPr lang="en-US" sz="2000" dirty="0" smtClean="0"/>
              <a:t> </a:t>
            </a:r>
            <a:r>
              <a:rPr lang="en-US" sz="2000" dirty="0" err="1" smtClean="0"/>
              <a:t>akubat</a:t>
            </a:r>
            <a:r>
              <a:rPr lang="en-US" sz="2000" dirty="0" smtClean="0"/>
              <a:t> </a:t>
            </a:r>
            <a:r>
              <a:rPr lang="en-US" sz="2000" dirty="0" err="1" smtClean="0"/>
              <a:t>rangsanga</a:t>
            </a:r>
            <a:r>
              <a:rPr lang="en-US" sz="2000" dirty="0" smtClean="0"/>
              <a:t> </a:t>
            </a:r>
            <a:r>
              <a:rPr lang="en-US" sz="2000" dirty="0" err="1" smtClean="0"/>
              <a:t>eksternal</a:t>
            </a:r>
            <a:r>
              <a:rPr lang="en-US" sz="2000" dirty="0" smtClean="0"/>
              <a:t>. </a:t>
            </a:r>
          </a:p>
          <a:p>
            <a:pPr algn="just"/>
            <a:r>
              <a:rPr lang="en-US" sz="2000" dirty="0" err="1" smtClean="0"/>
              <a:t>Contohnya</a:t>
            </a:r>
            <a:r>
              <a:rPr lang="en-US" sz="2000" dirty="0" smtClean="0"/>
              <a:t>: </a:t>
            </a:r>
            <a:r>
              <a:rPr lang="en-US" sz="2000" dirty="0" err="1"/>
              <a:t>S</a:t>
            </a:r>
            <a:r>
              <a:rPr lang="en-US" sz="2000" dirty="0" err="1" smtClean="0"/>
              <a:t>eseorang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mengagumi</a:t>
            </a:r>
            <a:r>
              <a:rPr lang="en-US" sz="2000" dirty="0" smtClean="0"/>
              <a:t> </a:t>
            </a:r>
            <a:r>
              <a:rPr lang="en-US" sz="2000" dirty="0" err="1" smtClean="0"/>
              <a:t>mobil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 </a:t>
            </a:r>
            <a:r>
              <a:rPr lang="en-US" sz="2000" dirty="0" err="1" smtClean="0"/>
              <a:t>tetangga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melihat</a:t>
            </a:r>
            <a:r>
              <a:rPr lang="en-US" sz="2000" dirty="0" smtClean="0"/>
              <a:t> </a:t>
            </a:r>
            <a:r>
              <a:rPr lang="en-US" sz="2000" dirty="0" err="1" smtClean="0"/>
              <a:t>iklan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hiburan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Bali, yang </a:t>
            </a:r>
            <a:r>
              <a:rPr lang="en-US" sz="2000" dirty="0" err="1" smtClean="0"/>
              <a:t>memicu</a:t>
            </a:r>
            <a:r>
              <a:rPr lang="en-US" sz="2000" dirty="0" smtClean="0"/>
              <a:t> </a:t>
            </a:r>
            <a:r>
              <a:rPr lang="en-US" sz="2000" dirty="0" err="1" smtClean="0"/>
              <a:t>pemikiran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kemungkinan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pembelian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err="1" smtClean="0"/>
              <a:t>Pemasar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mengidentifikasi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keadaan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memicu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mengumpulkan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sejumlah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. </a:t>
            </a:r>
            <a:r>
              <a:rPr lang="en-US" sz="2000" dirty="0" err="1" smtClean="0"/>
              <a:t>Lalu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strategi</a:t>
            </a:r>
            <a:r>
              <a:rPr lang="en-US" sz="2000" dirty="0" smtClean="0"/>
              <a:t> </a:t>
            </a:r>
            <a:r>
              <a:rPr lang="en-US" sz="2000" dirty="0" err="1" smtClean="0"/>
              <a:t>pemasaran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memicu</a:t>
            </a:r>
            <a:r>
              <a:rPr lang="en-US" sz="2000" dirty="0" smtClean="0"/>
              <a:t> </a:t>
            </a:r>
            <a:r>
              <a:rPr lang="en-US" sz="2000" dirty="0" err="1" smtClean="0"/>
              <a:t>minat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.  </a:t>
            </a:r>
          </a:p>
          <a:p>
            <a:pPr marL="0" indent="0" algn="just">
              <a:buNone/>
            </a:pPr>
            <a:r>
              <a:rPr lang="en-US" sz="2000" b="1" u="sng" dirty="0" err="1" smtClean="0"/>
              <a:t>Pencarian</a:t>
            </a:r>
            <a:r>
              <a:rPr lang="en-US" sz="2000" b="1" u="sng" dirty="0" smtClean="0"/>
              <a:t> </a:t>
            </a:r>
            <a:r>
              <a:rPr lang="en-US" sz="2000" b="1" u="sng" dirty="0" err="1" smtClean="0"/>
              <a:t>Informasi</a:t>
            </a:r>
            <a:endParaRPr lang="en-US" sz="2000" b="1" u="sng" dirty="0" smtClean="0"/>
          </a:p>
          <a:p>
            <a:pPr algn="just"/>
            <a:r>
              <a:rPr lang="en-US" sz="2000" dirty="0" err="1" smtClean="0"/>
              <a:t>Konsumen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tertarik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. </a:t>
            </a:r>
            <a:r>
              <a:rPr lang="en-US" sz="2000" dirty="0" err="1" smtClean="0"/>
              <a:t>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dorongan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begitu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memuaskan</a:t>
            </a:r>
            <a:r>
              <a:rPr lang="en-US" sz="2000" dirty="0" smtClean="0"/>
              <a:t> </a:t>
            </a:r>
            <a:r>
              <a:rPr lang="en-US" sz="2000" dirty="0" err="1" smtClean="0"/>
              <a:t>berada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jangkuan</a:t>
            </a:r>
            <a:r>
              <a:rPr lang="en-US" sz="2000" dirty="0" smtClean="0"/>
              <a:t>,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kemungkiann</a:t>
            </a:r>
            <a:r>
              <a:rPr lang="en-US" sz="2000" dirty="0" smtClean="0"/>
              <a:t> </a:t>
            </a:r>
            <a:r>
              <a:rPr lang="en-US" sz="2000" dirty="0" err="1" smtClean="0"/>
              <a:t>besar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membelinnya</a:t>
            </a:r>
            <a:r>
              <a:rPr lang="en-US" sz="2000" dirty="0" smtClean="0"/>
              <a:t>. </a:t>
            </a:r>
            <a:r>
              <a:rPr lang="en-US" sz="2000" dirty="0" err="1" smtClean="0"/>
              <a:t>Namun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</a:t>
            </a:r>
            <a:r>
              <a:rPr lang="en-US" sz="2000" dirty="0" err="1" smtClean="0"/>
              <a:t>diingikan</a:t>
            </a:r>
            <a:r>
              <a:rPr lang="en-US" sz="2000" dirty="0" smtClean="0"/>
              <a:t> </a:t>
            </a:r>
            <a:r>
              <a:rPr lang="en-US" sz="2000" dirty="0" err="1" smtClean="0"/>
              <a:t>susah</a:t>
            </a:r>
            <a:r>
              <a:rPr lang="en-US" sz="2000" dirty="0" smtClean="0"/>
              <a:t> </a:t>
            </a:r>
            <a:r>
              <a:rPr lang="en-US" sz="2000" dirty="0" err="1" smtClean="0"/>
              <a:t>dijangkau</a:t>
            </a:r>
            <a:r>
              <a:rPr lang="en-US" sz="2000" dirty="0" smtClean="0"/>
              <a:t>,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menyimpan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kebutuhannya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ingatan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r>
              <a:rPr lang="en-US" sz="2000" dirty="0" smtClean="0"/>
              <a:t>. </a:t>
            </a:r>
          </a:p>
          <a:p>
            <a:pPr algn="just"/>
            <a:r>
              <a:rPr lang="en-US" sz="2000" dirty="0" err="1" smtClean="0"/>
              <a:t>Pencarian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terdiri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tingkatnya</a:t>
            </a:r>
            <a:r>
              <a:rPr lang="en-US" sz="2000" dirty="0" smtClean="0"/>
              <a:t>: (a) </a:t>
            </a:r>
            <a:r>
              <a:rPr lang="en-US" sz="2000" dirty="0" err="1" smtClean="0"/>
              <a:t>Perhatian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meningkat</a:t>
            </a:r>
            <a:r>
              <a:rPr lang="en-US" sz="2000" dirty="0" smtClean="0"/>
              <a:t>, </a:t>
            </a:r>
            <a:r>
              <a:rPr lang="en-US" sz="2000" dirty="0" err="1" smtClean="0"/>
              <a:t>yand</a:t>
            </a:r>
            <a:r>
              <a:rPr lang="en-US" sz="2000" dirty="0" smtClean="0"/>
              <a:t> </a:t>
            </a:r>
            <a:r>
              <a:rPr lang="en-US" sz="2000" dirty="0" err="1" smtClean="0"/>
              <a:t>ditandai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pencarian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yanf</a:t>
            </a:r>
            <a:r>
              <a:rPr lang="en-US" sz="2000" dirty="0" smtClean="0"/>
              <a:t> </a:t>
            </a:r>
            <a:r>
              <a:rPr lang="en-US" sz="2000" dirty="0" err="1" smtClean="0"/>
              <a:t>sedang-sedang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r>
              <a:rPr lang="en-US" sz="2000" dirty="0" smtClean="0"/>
              <a:t>. (b) </a:t>
            </a:r>
            <a:r>
              <a:rPr lang="en-US" sz="2000" dirty="0" err="1" smtClean="0"/>
              <a:t>Pencaraian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aktif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mencari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segala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.</a:t>
            </a:r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817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822960"/>
            <a:ext cx="10233800" cy="53540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u="sng" dirty="0" err="1" smtClean="0"/>
              <a:t>Evaluasi</a:t>
            </a:r>
            <a:r>
              <a:rPr lang="en-US" u="sng" dirty="0" smtClean="0"/>
              <a:t> </a:t>
            </a:r>
            <a:r>
              <a:rPr lang="en-US" u="sng" dirty="0" err="1" smtClean="0"/>
              <a:t>Alternatif</a:t>
            </a:r>
            <a:endParaRPr lang="en-US" u="sng" dirty="0"/>
          </a:p>
          <a:p>
            <a:pPr algn="just"/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memproses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Proses </a:t>
            </a:r>
            <a:r>
              <a:rPr lang="en-US" dirty="0" err="1" smtClean="0"/>
              <a:t>evaluasi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: (1)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. (2)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. (3)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menghantarkan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u="sng" dirty="0" err="1" smtClean="0"/>
              <a:t>Keputusan</a:t>
            </a:r>
            <a:r>
              <a:rPr lang="en-US" u="sng" dirty="0" smtClean="0"/>
              <a:t> </a:t>
            </a:r>
            <a:r>
              <a:rPr lang="en-US" u="sng" dirty="0" err="1" smtClean="0"/>
              <a:t>Pembeli</a:t>
            </a:r>
            <a:endParaRPr lang="en-US" u="sng" dirty="0" smtClean="0"/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,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merek-merek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niat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. 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yang </a:t>
            </a:r>
            <a:r>
              <a:rPr lang="en-US" dirty="0" err="1" smtClean="0"/>
              <a:t>disukai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pula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orang lain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terduga</a:t>
            </a:r>
            <a:r>
              <a:rPr lang="en-US" dirty="0"/>
              <a:t>.</a:t>
            </a:r>
            <a:endParaRPr lang="en-US" dirty="0" smtClean="0"/>
          </a:p>
          <a:p>
            <a:pPr algn="just"/>
            <a:endParaRPr lang="en-US" u="sng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15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705394"/>
            <a:ext cx="10233800" cy="547156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u="sng" dirty="0" err="1" smtClean="0"/>
              <a:t>Perilaku</a:t>
            </a:r>
            <a:r>
              <a:rPr lang="en-US" u="sng" dirty="0" smtClean="0"/>
              <a:t> </a:t>
            </a:r>
            <a:r>
              <a:rPr lang="en-US" u="sng" dirty="0" err="1" smtClean="0"/>
              <a:t>pasca</a:t>
            </a:r>
            <a:r>
              <a:rPr lang="en-US" u="sng" dirty="0" smtClean="0"/>
              <a:t> </a:t>
            </a:r>
            <a:r>
              <a:rPr lang="en-US" u="sng" dirty="0" err="1" smtClean="0"/>
              <a:t>pembelian</a:t>
            </a:r>
            <a:endParaRPr lang="en-US" u="sng" dirty="0" smtClean="0"/>
          </a:p>
          <a:p>
            <a:pPr marL="0" indent="0" algn="just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,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ketidakpuasan</a:t>
            </a:r>
            <a:r>
              <a:rPr lang="en-US" dirty="0" smtClean="0"/>
              <a:t>. </a:t>
            </a:r>
          </a:p>
          <a:p>
            <a:pPr algn="just"/>
            <a:r>
              <a:rPr lang="en-US" b="1" dirty="0" err="1" smtClean="0"/>
              <a:t>Kepuasan</a:t>
            </a:r>
            <a:r>
              <a:rPr lang="en-US" b="1" dirty="0" smtClean="0"/>
              <a:t> </a:t>
            </a:r>
            <a:r>
              <a:rPr lang="en-US" b="1" dirty="0" err="1" smtClean="0"/>
              <a:t>sesudah</a:t>
            </a:r>
            <a:r>
              <a:rPr lang="en-US" b="1" dirty="0" smtClean="0"/>
              <a:t> </a:t>
            </a:r>
            <a:r>
              <a:rPr lang="en-US" b="1" dirty="0" err="1" smtClean="0"/>
              <a:t>pembelian</a:t>
            </a:r>
            <a:r>
              <a:rPr lang="en-US" b="1" dirty="0" smtClean="0"/>
              <a:t>.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harapanya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dibeli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memnuhi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Tindakan</a:t>
            </a:r>
            <a:r>
              <a:rPr lang="en-US" b="1" dirty="0" smtClean="0"/>
              <a:t> </a:t>
            </a:r>
            <a:r>
              <a:rPr lang="en-US" b="1" dirty="0" err="1" smtClean="0"/>
              <a:t>sesudah</a:t>
            </a:r>
            <a:r>
              <a:rPr lang="en-US" b="1" dirty="0" smtClean="0"/>
              <a:t> </a:t>
            </a:r>
            <a:r>
              <a:rPr lang="en-US" b="1" dirty="0" err="1" smtClean="0"/>
              <a:t>pembelian</a:t>
            </a:r>
            <a:r>
              <a:rPr lang="en-US" b="1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membelin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. </a:t>
            </a:r>
            <a:r>
              <a:rPr lang="en-US" dirty="0" err="1" smtClean="0"/>
              <a:t>Pelangganan</a:t>
            </a:r>
            <a:r>
              <a:rPr lang="en-US" dirty="0" smtClean="0"/>
              <a:t> yang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lain.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menceritakan</a:t>
            </a:r>
            <a:r>
              <a:rPr lang="en-US" dirty="0" smtClean="0"/>
              <a:t> </a:t>
            </a:r>
            <a:r>
              <a:rPr lang="en-US" dirty="0" err="1" smtClean="0"/>
              <a:t>ketidakpuasannya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lain,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menyukai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mengembalikan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dibeli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proses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suksesnya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4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Tipe-Tipe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 err="1" smtClean="0"/>
              <a:t>Assael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Kotler, 2000) 4 </a:t>
            </a:r>
            <a:r>
              <a:rPr lang="en-US" sz="2400" b="1" dirty="0" err="1" smtClean="0"/>
              <a:t>tipe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perilaku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pembelian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konsumen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tingkat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keterlibatan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pembeli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tingkat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perbedaan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diantara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merek</a:t>
            </a:r>
            <a:r>
              <a:rPr lang="en-US" sz="2400" b="1" dirty="0" smtClean="0"/>
              <a:t>.</a:t>
            </a:r>
            <a:endParaRPr lang="en-US" sz="2400" b="1" dirty="0"/>
          </a:p>
          <a:p>
            <a:pPr algn="just"/>
            <a:r>
              <a:rPr lang="en-US" sz="2400" b="1" dirty="0" err="1" smtClean="0"/>
              <a:t>Keterlibatan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tinggi</a:t>
            </a:r>
            <a:endParaRPr lang="en-US" sz="2400" b="1" dirty="0" smtClean="0"/>
          </a:p>
          <a:p>
            <a:pPr marL="0" indent="0" algn="just">
              <a:buNone/>
            </a:pPr>
            <a:r>
              <a:rPr lang="en-US" sz="2400" b="1" dirty="0" err="1" smtClean="0">
                <a:solidFill>
                  <a:schemeClr val="tx1"/>
                </a:solidFill>
              </a:rPr>
              <a:t>Ditandai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berlangsungnya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semua</a:t>
            </a:r>
            <a:r>
              <a:rPr lang="en-US" sz="2400" b="1" dirty="0">
                <a:solidFill>
                  <a:schemeClr val="tx1"/>
                </a:solidFill>
              </a:rPr>
              <a:t> proses </a:t>
            </a:r>
            <a:r>
              <a:rPr lang="en-US" sz="2400" b="1" dirty="0" err="1">
                <a:solidFill>
                  <a:schemeClr val="tx1"/>
                </a:solidFill>
              </a:rPr>
              <a:t>pengambilan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keputusan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Maka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seorang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konsumen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melakukan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semua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keputusan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sz="2400" b="1" dirty="0" err="1" smtClean="0">
                <a:solidFill>
                  <a:schemeClr val="tx1"/>
                </a:solidFill>
              </a:rPr>
              <a:t>Keterlibatan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rendah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400" b="1" dirty="0" err="1">
                <a:solidFill>
                  <a:schemeClr val="tx1"/>
                </a:solidFill>
              </a:rPr>
              <a:t>Apabila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ada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err="1">
                <a:solidFill>
                  <a:schemeClr val="tx1"/>
                </a:solidFill>
              </a:rPr>
              <a:t>antara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tahap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proses </a:t>
            </a:r>
            <a:r>
              <a:rPr lang="en-US" sz="2400" b="1" dirty="0" err="1">
                <a:solidFill>
                  <a:schemeClr val="tx1"/>
                </a:solidFill>
              </a:rPr>
              <a:t>tersebut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terlewatkan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pengambilan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keputusan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  <a:r>
              <a:rPr lang="en-US" sz="2400" b="1" dirty="0" err="1" smtClean="0">
                <a:solidFill>
                  <a:schemeClr val="tx1"/>
                </a:solidFill>
              </a:rPr>
              <a:t>Maka</a:t>
            </a:r>
            <a:r>
              <a:rPr lang="en-US" sz="2400" b="1" dirty="0" smtClean="0">
                <a:solidFill>
                  <a:schemeClr val="tx1"/>
                </a:solidFill>
              </a:rPr>
              <a:t> proses </a:t>
            </a:r>
            <a:r>
              <a:rPr lang="en-US" sz="2400" b="1" dirty="0" err="1" smtClean="0">
                <a:solidFill>
                  <a:schemeClr val="tx1"/>
                </a:solidFill>
              </a:rPr>
              <a:t>pembelian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terjadi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secara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berulang-ulang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tanpa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perlu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bertanya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kualitas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produk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r>
              <a:rPr lang="en-US" sz="2400" b="1" dirty="0"/>
              <a:t> </a:t>
            </a:r>
            <a:endParaRPr lang="en-US" sz="2400" b="1" dirty="0" smtClean="0"/>
          </a:p>
          <a:p>
            <a:pPr marL="0" indent="0" algn="just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8421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3955" y="911979"/>
            <a:ext cx="3276601" cy="849721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KETERLIBATAN</a:t>
            </a:r>
            <a:endParaRPr lang="en-US" sz="28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111279"/>
              </p:ext>
            </p:extLst>
          </p:nvPr>
        </p:nvGraphicFramePr>
        <p:xfrm>
          <a:off x="2862944" y="2348137"/>
          <a:ext cx="6398624" cy="2640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9312">
                  <a:extLst>
                    <a:ext uri="{9D8B030D-6E8A-4147-A177-3AD203B41FA5}">
                      <a16:colId xmlns:a16="http://schemas.microsoft.com/office/drawing/2014/main" val="1609392935"/>
                    </a:ext>
                  </a:extLst>
                </a:gridCol>
                <a:gridCol w="3199312">
                  <a:extLst>
                    <a:ext uri="{9D8B030D-6E8A-4147-A177-3AD203B41FA5}">
                      <a16:colId xmlns:a16="http://schemas.microsoft.com/office/drawing/2014/main" val="274875938"/>
                    </a:ext>
                  </a:extLst>
                </a:gridCol>
              </a:tblGrid>
              <a:tr h="126868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Complex Buying Behavior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Variety Seeking Buying Behavior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271456"/>
                  </a:ext>
                </a:extLst>
              </a:tr>
              <a:tr h="126868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Dissonance Reducing Buying Behavior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Habitual Buying Behavior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188534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81006" y="1214846"/>
            <a:ext cx="2521131" cy="731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27909" y="2677887"/>
            <a:ext cx="1900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Banyak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27909" y="4389121"/>
            <a:ext cx="1404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Sedikit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140926" y="1946366"/>
            <a:ext cx="1280160" cy="375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Tinggi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701246" y="1879901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Rendah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552365" y="3463823"/>
            <a:ext cx="1890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Perbedaan</a:t>
            </a:r>
            <a:r>
              <a:rPr lang="en-US" b="1" dirty="0" smtClean="0"/>
              <a:t> </a:t>
            </a:r>
            <a:r>
              <a:rPr lang="en-US" b="1" dirty="0" err="1" smtClean="0"/>
              <a:t>Merek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983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6023"/>
            <a:ext cx="10515600" cy="534094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u="sng" dirty="0"/>
              <a:t>Complex Buying </a:t>
            </a:r>
            <a:r>
              <a:rPr lang="en-US" b="1" u="sng" dirty="0" smtClean="0"/>
              <a:t>Behavior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membeli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rumit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membutuhkan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keterlibatan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pembelian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berusaha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menyadari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perbedaan-perbedaan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jelas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waktu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produk-produk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mahal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dibeli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berisko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mencerminkan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pembeli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Contoh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mobil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tv</a:t>
            </a:r>
            <a:r>
              <a:rPr lang="en-US" dirty="0" smtClean="0">
                <a:solidFill>
                  <a:schemeClr val="tx1"/>
                </a:solidFill>
              </a:rPr>
              <a:t>, jam </a:t>
            </a:r>
            <a:r>
              <a:rPr lang="en-US" dirty="0" err="1" smtClean="0">
                <a:solidFill>
                  <a:schemeClr val="tx1"/>
                </a:solidFill>
              </a:rPr>
              <a:t>tangan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rumah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b="1" u="sng" dirty="0"/>
              <a:t>Dissonance Reducing Buying </a:t>
            </a:r>
            <a:r>
              <a:rPr lang="en-US" b="1" u="sng" dirty="0" smtClean="0"/>
              <a:t>Behavior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membeli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mempunyai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keterlibatan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menyadari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sedikit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diantara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mahal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dibeli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beresiko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relative </a:t>
            </a:r>
            <a:r>
              <a:rPr lang="en-US" dirty="0" err="1" smtClean="0">
                <a:solidFill>
                  <a:schemeClr val="tx1"/>
                </a:solidFill>
              </a:rPr>
              <a:t>cepat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terlihat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contohnya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karpet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keramik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memperhatikan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mempengaruhi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pembelian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chemeClr val="tx1"/>
                </a:solidFill>
              </a:rPr>
              <a:t>****</a:t>
            </a:r>
            <a:r>
              <a:rPr lang="en-US" dirty="0" err="1" smtClean="0">
                <a:solidFill>
                  <a:schemeClr val="tx1"/>
                </a:solidFill>
              </a:rPr>
              <a:t>Keramik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keramik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harga</a:t>
            </a:r>
            <a:r>
              <a:rPr lang="en-US" dirty="0" smtClean="0">
                <a:solidFill>
                  <a:schemeClr val="tx1"/>
                </a:solidFill>
              </a:rPr>
              <a:t>, motif, </a:t>
            </a:r>
            <a:r>
              <a:rPr lang="en-US" dirty="0" err="1" smtClean="0">
                <a:solidFill>
                  <a:schemeClr val="tx1"/>
                </a:solidFill>
              </a:rPr>
              <a:t>ingin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mengetahui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jangka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waktu</a:t>
            </a:r>
            <a:r>
              <a:rPr lang="en-US" dirty="0" smtClean="0">
                <a:solidFill>
                  <a:schemeClr val="tx1"/>
                </a:solidFill>
              </a:rPr>
              <a:t> lama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dipakai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5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B4B4B"/>
      </a:dk2>
      <a:lt2>
        <a:srgbClr val="8ED5C1"/>
      </a:lt2>
      <a:accent1>
        <a:srgbClr val="73CBB2"/>
      </a:accent1>
      <a:accent2>
        <a:srgbClr val="AACD5B"/>
      </a:accent2>
      <a:accent3>
        <a:srgbClr val="65A9E1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47428100-C732-4B2E-A30A-5273F581A0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614</TotalTime>
  <Words>1082</Words>
  <Application>Microsoft Office PowerPoint</Application>
  <PresentationFormat>Widescreen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Corbel</vt:lpstr>
      <vt:lpstr>Depth</vt:lpstr>
      <vt:lpstr>KONSEP KEPUTUSAN PEMBELIAN  DAN  PENGARUH PERILAKU KONSUMEN</vt:lpstr>
      <vt:lpstr>Peran Pembelian</vt:lpstr>
      <vt:lpstr>Tahap-tahap Dalam Proses Keputusan Membeli</vt:lpstr>
      <vt:lpstr>PowerPoint Presentation</vt:lpstr>
      <vt:lpstr>PowerPoint Presentation</vt:lpstr>
      <vt:lpstr>PowerPoint Presentation</vt:lpstr>
      <vt:lpstr>Tipe-Tipe Perilaku Konsumen</vt:lpstr>
      <vt:lpstr>KETERLIBATAN</vt:lpstr>
      <vt:lpstr>PowerPoint Presentation</vt:lpstr>
      <vt:lpstr>PowerPoint Presentation</vt:lpstr>
      <vt:lpstr>Faktor terpenting yang mempengaruhi tingkat keterlibatan konsumen:</vt:lpstr>
      <vt:lpstr>Faktor untuk meningkatkan tingkat keterlibatan konsumen:</vt:lpstr>
      <vt:lpstr>FAKTOR-FAKTOR YANG MEMPENGARUHI PERILAKU KONSUMEN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KEPUTUSAN PEMBELIAN DAN PENGARUH PERILAKU KONSUMEN</dc:title>
  <dc:creator>USER</dc:creator>
  <cp:lastModifiedBy>USER</cp:lastModifiedBy>
  <cp:revision>40</cp:revision>
  <dcterms:created xsi:type="dcterms:W3CDTF">2020-03-15T07:29:48Z</dcterms:created>
  <dcterms:modified xsi:type="dcterms:W3CDTF">2020-04-06T08:43:54Z</dcterms:modified>
</cp:coreProperties>
</file>