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80" r:id="rId5"/>
    <p:sldId id="276" r:id="rId6"/>
    <p:sldId id="282" r:id="rId7"/>
    <p:sldId id="283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43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6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25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5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87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5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8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4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2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39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51BEDD-B502-455C-AEE4-4DC438062797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8FD8CFE-23D7-444D-A6F7-192083EC73A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43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11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975622"/>
            <a:ext cx="9144000" cy="2387600"/>
          </a:xfrm>
        </p:spPr>
        <p:txBody>
          <a:bodyPr/>
          <a:lstStyle/>
          <a:p>
            <a:pPr algn="ctr"/>
            <a:r>
              <a:rPr lang="en-US" dirty="0" err="1" smtClean="0"/>
              <a:t>Motivasi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52016"/>
            <a:ext cx="9144000" cy="1655762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Anggi</a:t>
            </a:r>
            <a:r>
              <a:rPr lang="en-US" dirty="0" smtClean="0"/>
              <a:t> Tri </a:t>
            </a:r>
            <a:r>
              <a:rPr lang="en-US" dirty="0" smtClean="0"/>
              <a:t>Lestari P</a:t>
            </a:r>
            <a:r>
              <a:rPr lang="en-US" dirty="0" smtClean="0"/>
              <a:t>, </a:t>
            </a:r>
            <a:r>
              <a:rPr lang="en-US" dirty="0" err="1" smtClean="0"/>
              <a:t>S.Psi</a:t>
            </a:r>
            <a:r>
              <a:rPr lang="en-US" dirty="0" smtClean="0"/>
              <a:t>, </a:t>
            </a:r>
            <a:r>
              <a:rPr lang="en-US" dirty="0" err="1" smtClean="0"/>
              <a:t>M.Psi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2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820615"/>
            <a:ext cx="9720073" cy="548874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/>
              <a:t>KATEGORISASI</a:t>
            </a:r>
          </a:p>
          <a:p>
            <a:pPr marL="0" indent="0" algn="just">
              <a:buNone/>
            </a:pPr>
            <a:r>
              <a:rPr lang="en-US" sz="2000" dirty="0" err="1"/>
              <a:t>Konsumen</a:t>
            </a:r>
            <a:r>
              <a:rPr lang="en-US" sz="2000" dirty="0"/>
              <a:t> yang </a:t>
            </a:r>
            <a:r>
              <a:rPr lang="en-US" sz="2000" dirty="0" err="1"/>
              <a:t>menghadapi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kompleks</a:t>
            </a:r>
            <a:r>
              <a:rPr lang="en-US" sz="2000" dirty="0"/>
              <a:t>, </a:t>
            </a:r>
            <a:r>
              <a:rPr lang="en-US" sz="2000" dirty="0" err="1"/>
              <a:t>doronganya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mempermudah</a:t>
            </a:r>
            <a:r>
              <a:rPr lang="en-US" sz="2000" dirty="0"/>
              <a:t> </a:t>
            </a:r>
            <a:r>
              <a:rPr lang="en-US" sz="2000" dirty="0" err="1"/>
              <a:t>pengalamannya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mengkategorikan</a:t>
            </a:r>
            <a:r>
              <a:rPr lang="en-US" sz="2000" dirty="0"/>
              <a:t> </a:t>
            </a:r>
            <a:r>
              <a:rPr lang="en-US" sz="2000" dirty="0" err="1"/>
              <a:t>pengalaman-pengalamannya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mengkategorikan</a:t>
            </a:r>
            <a:r>
              <a:rPr lang="en-US" sz="2000" dirty="0"/>
              <a:t> </a:t>
            </a:r>
            <a:r>
              <a:rPr lang="en-US" sz="2000" dirty="0" err="1"/>
              <a:t>pengalamannya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kembali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memorinya</a:t>
            </a:r>
            <a:r>
              <a:rPr lang="en-US" sz="2000" dirty="0"/>
              <a:t>. Motif </a:t>
            </a:r>
            <a:r>
              <a:rPr lang="en-US" sz="2000" dirty="0" err="1"/>
              <a:t>kategorisasi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pasif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motif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OBJEKTIVIKASI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mencerminkan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diamati</a:t>
            </a:r>
            <a:r>
              <a:rPr lang="en-US" sz="2000" dirty="0" smtClean="0"/>
              <a:t>. </a:t>
            </a:r>
            <a:r>
              <a:rPr lang="en-US" sz="2000" dirty="0" err="1" smtClean="0"/>
              <a:t>Kesan</a:t>
            </a:r>
            <a:r>
              <a:rPr lang="en-US" sz="2000" dirty="0" smtClean="0"/>
              <a:t>, </a:t>
            </a:r>
            <a:r>
              <a:rPr lang="en-US" sz="2000" dirty="0" err="1" smtClean="0"/>
              <a:t>perasan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tingkah</a:t>
            </a:r>
            <a:r>
              <a:rPr lang="en-US" sz="2000" dirty="0" smtClean="0"/>
              <a:t> </a:t>
            </a:r>
            <a:r>
              <a:rPr lang="en-US" sz="2000" dirty="0" err="1" smtClean="0"/>
              <a:t>laku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ditampilkan</a:t>
            </a:r>
            <a:r>
              <a:rPr lang="en-US" sz="2000" dirty="0" smtClean="0"/>
              <a:t>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motif </a:t>
            </a:r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melatarbelakangin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,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kali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mengulangi</a:t>
            </a:r>
            <a:r>
              <a:rPr lang="en-US" sz="2000" dirty="0" smtClean="0"/>
              <a:t> </a:t>
            </a:r>
            <a:r>
              <a:rPr lang="en-US" sz="2000" dirty="0" err="1" smtClean="0"/>
              <a:t>tingkah</a:t>
            </a:r>
            <a:r>
              <a:rPr lang="en-US" sz="2000" dirty="0" smtClean="0"/>
              <a:t> </a:t>
            </a:r>
            <a:r>
              <a:rPr lang="en-US" sz="2000" dirty="0" err="1" smtClean="0"/>
              <a:t>lakunya</a:t>
            </a:r>
            <a:r>
              <a:rPr lang="en-US" sz="2000" dirty="0" smtClean="0"/>
              <a:t>,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pengalamnnya</a:t>
            </a:r>
            <a:r>
              <a:rPr lang="en-US" sz="2000" dirty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,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bersikap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</a:t>
            </a:r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dipengaruhi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45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80160"/>
            <a:ext cx="9720073" cy="502920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AUTONOMI</a:t>
            </a:r>
          </a:p>
          <a:p>
            <a:pPr marL="0" indent="0" algn="just">
              <a:buNone/>
            </a:pP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intisari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humanistik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 yang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,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merelisasi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yang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yang autonomy. </a:t>
            </a:r>
          </a:p>
          <a:p>
            <a:pPr marL="457200" indent="-457200">
              <a:buFont typeface="+mj-lt"/>
              <a:buAutoNum type="arabicPeriod" startAt="6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STIMULASI</a:t>
            </a:r>
          </a:p>
          <a:p>
            <a:pPr marL="0" indent="0" algn="just">
              <a:buNone/>
            </a:pPr>
            <a:r>
              <a:rPr lang="en-US" dirty="0" smtClean="0"/>
              <a:t>Orang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stimulasi</a:t>
            </a:r>
            <a:r>
              <a:rPr lang="en-US" dirty="0" smtClean="0"/>
              <a:t>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lain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implusif</a:t>
            </a:r>
            <a:r>
              <a:rPr lang="en-US" dirty="0" smtClean="0"/>
              <a:t>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stimulasi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motif </a:t>
            </a:r>
            <a:r>
              <a:rPr lang="en-US" dirty="0" err="1" smtClean="0"/>
              <a:t>stimulasi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rasa </a:t>
            </a:r>
            <a:r>
              <a:rPr lang="en-US" dirty="0" err="1" smtClean="0"/>
              <a:t>loyalitas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menghindarkan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menggunakannya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lama. </a:t>
            </a:r>
          </a:p>
          <a:p>
            <a:pPr marL="0" indent="0" algn="just">
              <a:buNone/>
            </a:pPr>
            <a:endParaRPr lang="en-US" dirty="0" smtClean="0"/>
          </a:p>
        </p:txBody>
      </p:sp>
      <p:sp>
        <p:nvSpPr>
          <p:cNvPr id="4" name="Left Arrow 3"/>
          <p:cNvSpPr/>
          <p:nvPr/>
        </p:nvSpPr>
        <p:spPr>
          <a:xfrm>
            <a:off x="7821207" y="0"/>
            <a:ext cx="4370793" cy="128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Conigtive</a:t>
            </a:r>
            <a:r>
              <a:rPr lang="en-US" sz="2000" b="1" dirty="0" smtClean="0"/>
              <a:t> Growth Motives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231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49977"/>
            <a:ext cx="9720073" cy="48593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UTILITARIAN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pemecah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mendekati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peluang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. </a:t>
            </a:r>
            <a:r>
              <a:rPr lang="en-US" sz="2000" dirty="0" err="1" smtClean="0"/>
              <a:t>Contohnya</a:t>
            </a:r>
            <a:r>
              <a:rPr lang="en-US" sz="2000" dirty="0" smtClean="0"/>
              <a:t>,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membeli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. 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/>
              <a:t>TELEOLOGIS</a:t>
            </a:r>
          </a:p>
          <a:p>
            <a:pPr marL="0" indent="0" algn="just">
              <a:buNone/>
            </a:pPr>
            <a:r>
              <a:rPr lang="en-US" sz="2000" dirty="0"/>
              <a:t>Motif </a:t>
            </a:r>
            <a:r>
              <a:rPr lang="en-US" sz="2000" dirty="0" err="1"/>
              <a:t>teologis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konstan</a:t>
            </a:r>
            <a:r>
              <a:rPr lang="en-US" sz="2000" dirty="0"/>
              <a:t> </a:t>
            </a:r>
            <a:r>
              <a:rPr lang="en-US" sz="2000" dirty="0" err="1"/>
              <a:t>membandingkan</a:t>
            </a:r>
            <a:r>
              <a:rPr lang="en-US" sz="2000" dirty="0"/>
              <a:t> </a:t>
            </a:r>
            <a:r>
              <a:rPr lang="en-US" sz="2000" dirty="0" err="1"/>
              <a:t>pikirannya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menghendaki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persepsinya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r>
              <a:rPr lang="en-US" sz="2000" dirty="0"/>
              <a:t>, </a:t>
            </a:r>
            <a:r>
              <a:rPr lang="en-US" sz="2000" dirty="0" err="1"/>
              <a:t>mencoba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dipikirannya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 yang </a:t>
            </a:r>
            <a:r>
              <a:rPr lang="en-US" sz="2000" dirty="0" err="1"/>
              <a:t>nyata</a:t>
            </a:r>
            <a:r>
              <a:rPr lang="en-US" sz="2000" dirty="0"/>
              <a:t>.  </a:t>
            </a:r>
            <a:r>
              <a:rPr lang="en-US" sz="2000" dirty="0" err="1"/>
              <a:t>Perbandingan</a:t>
            </a:r>
            <a:r>
              <a:rPr lang="en-US" sz="2000" dirty="0"/>
              <a:t> </a:t>
            </a:r>
            <a:r>
              <a:rPr lang="en-US" sz="2000" dirty="0" err="1"/>
              <a:t>stimulasi</a:t>
            </a:r>
            <a:r>
              <a:rPr lang="en-US" sz="2000" dirty="0"/>
              <a:t> </a:t>
            </a:r>
            <a:r>
              <a:rPr lang="en-US" sz="2000" dirty="0" err="1"/>
              <a:t>membeli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distimulasi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motivasi</a:t>
            </a:r>
            <a:r>
              <a:rPr lang="en-US" sz="2000" dirty="0"/>
              <a:t> </a:t>
            </a:r>
            <a:r>
              <a:rPr lang="en-US" sz="2000" dirty="0" err="1"/>
              <a:t>teologis</a:t>
            </a:r>
            <a:r>
              <a:rPr lang="en-US" sz="2000" dirty="0"/>
              <a:t>.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kualitasnya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yang </a:t>
            </a:r>
            <a:r>
              <a:rPr lang="en-US" sz="2000" dirty="0" err="1"/>
              <a:t>dikehendakinya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pergi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toko</a:t>
            </a:r>
            <a:r>
              <a:rPr lang="en-US" sz="2000" dirty="0"/>
              <a:t> lain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yang </a:t>
            </a:r>
            <a:r>
              <a:rPr lang="en-US" sz="2000" dirty="0" err="1"/>
              <a:t>dikehendakinya</a:t>
            </a:r>
            <a:r>
              <a:rPr lang="en-US" sz="2000" dirty="0"/>
              <a:t>. 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021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35024"/>
            <a:ext cx="9720073" cy="4974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KETEGANGAN REDUKSI</a:t>
            </a:r>
          </a:p>
          <a:p>
            <a:pPr algn="just"/>
            <a:r>
              <a:rPr lang="en-US" sz="2000" dirty="0" smtClean="0"/>
              <a:t>Agar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mengelola</a:t>
            </a:r>
            <a:r>
              <a:rPr lang="en-US" sz="2000" dirty="0" smtClean="0"/>
              <a:t> </a:t>
            </a:r>
            <a:r>
              <a:rPr lang="en-US" sz="2000" dirty="0" err="1" smtClean="0"/>
              <a:t>ketegangan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stres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</a:t>
            </a:r>
            <a:r>
              <a:rPr lang="en-US" sz="2000" dirty="0" smtClean="0"/>
              <a:t>, orang </a:t>
            </a:r>
            <a:r>
              <a:rPr lang="en-US" sz="2000" dirty="0" err="1" smtClean="0"/>
              <a:t>termotivasi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mencari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mengurai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mereduksi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r>
              <a:rPr lang="en-US" sz="2000" dirty="0" err="1" smtClean="0"/>
              <a:t>Biasanya</a:t>
            </a:r>
            <a:r>
              <a:rPr lang="en-US" sz="2000" dirty="0" smtClean="0"/>
              <a:t>,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rekreasi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dipromosikan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meredahkan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mengurangi</a:t>
            </a:r>
            <a:r>
              <a:rPr lang="en-US" sz="2000" dirty="0" smtClean="0"/>
              <a:t> </a:t>
            </a:r>
            <a:r>
              <a:rPr lang="en-US" sz="2000" dirty="0" err="1" smtClean="0"/>
              <a:t>ketegangan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, agar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dirinya</a:t>
            </a:r>
            <a:r>
              <a:rPr lang="en-US" sz="2000" dirty="0" smtClean="0"/>
              <a:t>. </a:t>
            </a:r>
            <a:r>
              <a:rPr lang="en-US" sz="2000" dirty="0" err="1" smtClean="0"/>
              <a:t>Ketegangan</a:t>
            </a:r>
            <a:r>
              <a:rPr lang="en-US" sz="2000" dirty="0" smtClean="0"/>
              <a:t> </a:t>
            </a:r>
            <a:r>
              <a:rPr lang="en-US" sz="2000" dirty="0" err="1" smtClean="0"/>
              <a:t>reduksi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menyenangkan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EKSPRESI</a:t>
            </a:r>
          </a:p>
          <a:p>
            <a:pPr algn="just"/>
            <a:r>
              <a:rPr lang="en-US" sz="2000" dirty="0" smtClean="0"/>
              <a:t>Motif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mengekspresikan</a:t>
            </a:r>
            <a:r>
              <a:rPr lang="en-US" sz="2000" dirty="0" smtClean="0"/>
              <a:t> </a:t>
            </a:r>
            <a:r>
              <a:rPr lang="en-US" sz="2000" dirty="0" err="1" smtClean="0"/>
              <a:t>dirinya</a:t>
            </a:r>
            <a:r>
              <a:rPr lang="en-US" sz="2000" dirty="0" smtClean="0"/>
              <a:t>. </a:t>
            </a:r>
            <a:r>
              <a:rPr lang="en-US" sz="2000" dirty="0" err="1" smtClean="0"/>
              <a:t>Dimana</a:t>
            </a:r>
            <a:r>
              <a:rPr lang="en-US" sz="2000" dirty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merasa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orang lain </a:t>
            </a:r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tahu</a:t>
            </a:r>
            <a:r>
              <a:rPr lang="en-US" sz="2000" dirty="0" smtClean="0"/>
              <a:t> “</a:t>
            </a:r>
            <a:r>
              <a:rPr lang="en-US" sz="2000" dirty="0" err="1" smtClean="0"/>
              <a:t>siapa”atau</a:t>
            </a:r>
            <a:r>
              <a:rPr lang="en-US" sz="2000" dirty="0" smtClean="0"/>
              <a:t> “</a:t>
            </a:r>
            <a:r>
              <a:rPr lang="en-US" sz="2000" dirty="0" err="1" smtClean="0"/>
              <a:t>apa</a:t>
            </a:r>
            <a:r>
              <a:rPr lang="en-US" sz="2000" dirty="0" smtClean="0"/>
              <a:t>” </a:t>
            </a:r>
            <a:r>
              <a:rPr lang="en-US" sz="2000" dirty="0" err="1" smtClean="0"/>
              <a:t>mereka</a:t>
            </a:r>
            <a:r>
              <a:rPr lang="en-US" sz="2000" dirty="0" smtClean="0"/>
              <a:t>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meliputi</a:t>
            </a:r>
            <a:r>
              <a:rPr lang="en-US" sz="2000" dirty="0" smtClean="0"/>
              <a:t> </a:t>
            </a:r>
            <a:r>
              <a:rPr lang="en-US" sz="2000" dirty="0" err="1" smtClean="0"/>
              <a:t>pembelian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.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, </a:t>
            </a:r>
            <a:r>
              <a:rPr lang="en-US" sz="2000" dirty="0" err="1" smtClean="0"/>
              <a:t>pakaian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mobil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memungkinkan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megekspresikan</a:t>
            </a:r>
            <a:r>
              <a:rPr lang="en-US" sz="2000" dirty="0" smtClean="0"/>
              <a:t> </a:t>
            </a:r>
            <a:r>
              <a:rPr lang="en-US" sz="2000" dirty="0" err="1" smtClean="0"/>
              <a:t>identitas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orang lain.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merasa</a:t>
            </a:r>
            <a:r>
              <a:rPr lang="en-US" sz="2000" dirty="0" smtClean="0"/>
              <a:t> </a:t>
            </a:r>
            <a:r>
              <a:rPr lang="en-US" sz="2000" dirty="0" err="1" smtClean="0"/>
              <a:t>puas</a:t>
            </a:r>
            <a:r>
              <a:rPr lang="en-US" sz="2000" dirty="0" smtClean="0"/>
              <a:t>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pembelian</a:t>
            </a:r>
            <a:r>
              <a:rPr lang="en-US" sz="2000" dirty="0" smtClean="0"/>
              <a:t>, </a:t>
            </a:r>
            <a:r>
              <a:rPr lang="en-US" sz="2000" dirty="0" err="1" smtClean="0"/>
              <a:t>hal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terlihat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raut</a:t>
            </a:r>
            <a:r>
              <a:rPr lang="en-US" sz="2000" dirty="0" smtClean="0"/>
              <a:t>/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mukanya</a:t>
            </a:r>
            <a:r>
              <a:rPr lang="en-US" sz="2000" dirty="0" smtClean="0"/>
              <a:t>. </a:t>
            </a:r>
          </a:p>
          <a:p>
            <a:endParaRPr lang="en-US" sz="2000" dirty="0"/>
          </a:p>
        </p:txBody>
      </p:sp>
      <p:sp>
        <p:nvSpPr>
          <p:cNvPr id="5" name="Left Arrow 4"/>
          <p:cNvSpPr/>
          <p:nvPr/>
        </p:nvSpPr>
        <p:spPr>
          <a:xfrm>
            <a:off x="7821207" y="54864"/>
            <a:ext cx="4370793" cy="128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Affective Preservation Motives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726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01783"/>
            <a:ext cx="9720073" cy="510757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i="1" dirty="0" smtClean="0"/>
              <a:t>EGO DEFENSE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mempertahankan</a:t>
            </a:r>
            <a:r>
              <a:rPr lang="en-US" sz="2000" dirty="0" smtClean="0"/>
              <a:t> </a:t>
            </a:r>
            <a:r>
              <a:rPr lang="en-US" sz="2000" dirty="0" err="1" smtClean="0"/>
              <a:t>identitas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ego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.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identitas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terancam</a:t>
            </a:r>
            <a:r>
              <a:rPr lang="en-US" sz="2000" dirty="0" smtClean="0"/>
              <a:t>, orang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termotivasi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melindungi</a:t>
            </a:r>
            <a:r>
              <a:rPr lang="en-US" sz="2000" dirty="0" smtClean="0"/>
              <a:t> </a:t>
            </a:r>
            <a:r>
              <a:rPr lang="en-US" sz="2000" dirty="0" err="1" smtClean="0"/>
              <a:t>konsep</a:t>
            </a:r>
            <a:r>
              <a:rPr lang="en-US" sz="2000" dirty="0" smtClean="0"/>
              <a:t> </a:t>
            </a:r>
            <a:r>
              <a:rPr lang="en-US" sz="2000" dirty="0" err="1" smtClean="0"/>
              <a:t>dirinya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memanfaatkna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 defensive. 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i="1" dirty="0" smtClean="0"/>
              <a:t>REINFORCEMENT</a:t>
            </a:r>
          </a:p>
          <a:p>
            <a:pPr marL="0" indent="0" algn="just">
              <a:buNone/>
            </a:pPr>
            <a:r>
              <a:rPr lang="en-US" sz="2000" dirty="0" smtClean="0"/>
              <a:t>Reinforcement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memperkuat</a:t>
            </a:r>
            <a:r>
              <a:rPr lang="en-US" sz="2000" dirty="0" smtClean="0"/>
              <a:t> </a:t>
            </a:r>
            <a:r>
              <a:rPr lang="en-US" sz="2000" dirty="0" err="1" smtClean="0"/>
              <a:t>respon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stimulus. Reinforcement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mempertahankan</a:t>
            </a:r>
            <a:r>
              <a:rPr lang="en-US" sz="2000" dirty="0" smtClean="0"/>
              <a:t> </a:t>
            </a:r>
            <a:r>
              <a:rPr lang="en-US" sz="2000" dirty="0" err="1" smtClean="0"/>
              <a:t>dirinya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. Reinforcement </a:t>
            </a:r>
            <a:r>
              <a:rPr lang="en-US" sz="2000" dirty="0" err="1" smtClean="0"/>
              <a:t>positif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“reward” </a:t>
            </a:r>
            <a:r>
              <a:rPr lang="en-US" sz="2000" dirty="0" err="1" smtClean="0"/>
              <a:t>dan</a:t>
            </a:r>
            <a:r>
              <a:rPr lang="en-US" sz="2000" dirty="0" smtClean="0"/>
              <a:t> negative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“punishment”. </a:t>
            </a:r>
            <a:r>
              <a:rPr lang="en-US" sz="2000" dirty="0" err="1" smtClean="0"/>
              <a:t>Teori</a:t>
            </a:r>
            <a:r>
              <a:rPr lang="en-US" sz="2000" dirty="0" smtClean="0"/>
              <a:t> stimulus </a:t>
            </a:r>
            <a:r>
              <a:rPr lang="en-US" sz="2000" dirty="0" err="1" smtClean="0"/>
              <a:t>respon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Watson, </a:t>
            </a:r>
            <a:r>
              <a:rPr lang="en-US" sz="2000" dirty="0" err="1" smtClean="0"/>
              <a:t>pavlov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skinner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konsep</a:t>
            </a:r>
            <a:r>
              <a:rPr lang="en-US" sz="2000" dirty="0" smtClean="0"/>
              <a:t>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 reinforcement.</a:t>
            </a:r>
          </a:p>
          <a:p>
            <a:pPr marL="0" indent="0" algn="just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8612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35023"/>
            <a:ext cx="9720073" cy="530090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PERNYATAAN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pernyataan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motif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, </a:t>
            </a:r>
            <a:r>
              <a:rPr lang="en-US" sz="2000" dirty="0" err="1" smtClean="0"/>
              <a:t>prestasi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penghargaan</a:t>
            </a:r>
            <a:r>
              <a:rPr lang="en-US" sz="2000" dirty="0" smtClean="0"/>
              <a:t>. </a:t>
            </a: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AFILIASI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afiliasi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motif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berhubungan</a:t>
            </a:r>
            <a:r>
              <a:rPr lang="en-US" sz="2000" dirty="0" smtClean="0"/>
              <a:t> social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orang lain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. Motif </a:t>
            </a:r>
            <a:r>
              <a:rPr lang="en-US" sz="2000" dirty="0" err="1" smtClean="0"/>
              <a:t>afiliasi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mengadakan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inter-personal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orang lain. </a:t>
            </a:r>
            <a:r>
              <a:rPr lang="en-US" sz="2000" dirty="0" err="1" smtClean="0"/>
              <a:t>Contohnya</a:t>
            </a:r>
            <a:r>
              <a:rPr lang="en-US" sz="2000" dirty="0" smtClean="0"/>
              <a:t>,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berbelanja</a:t>
            </a:r>
            <a:r>
              <a:rPr lang="en-US" sz="2000" dirty="0" smtClean="0"/>
              <a:t>,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pramuniaga</a:t>
            </a:r>
            <a:r>
              <a:rPr lang="en-US" sz="2000" dirty="0" smtClean="0"/>
              <a:t> </a:t>
            </a:r>
            <a:r>
              <a:rPr lang="en-US" sz="2000" dirty="0" err="1" smtClean="0"/>
              <a:t>toko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/>
              <a:t>IDENTIFIKASI</a:t>
            </a:r>
          </a:p>
          <a:p>
            <a:pPr algn="just"/>
            <a:r>
              <a:rPr lang="en-US" sz="2000" dirty="0"/>
              <a:t>Motif </a:t>
            </a: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memainkan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,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kepuasan</a:t>
            </a:r>
            <a:r>
              <a:rPr lang="en-US" sz="2000" dirty="0"/>
              <a:t>,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dirinya</a:t>
            </a:r>
            <a:r>
              <a:rPr lang="en-US" sz="2000" dirty="0"/>
              <a:t> </a:t>
            </a:r>
            <a:r>
              <a:rPr lang="en-US" sz="2000" dirty="0" err="1"/>
              <a:t>diterima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senang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i="1" dirty="0"/>
              <a:t>MODELING</a:t>
            </a:r>
          </a:p>
          <a:p>
            <a:pPr algn="just"/>
            <a:r>
              <a:rPr lang="en-US" sz="2000" dirty="0"/>
              <a:t>Motif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kecenderungan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meniru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orang lain,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konformitas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acuan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mengadakan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inter-personal </a:t>
            </a:r>
            <a:r>
              <a:rPr lang="en-US" sz="2000" dirty="0" err="1"/>
              <a:t>meniru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lain. 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</p:txBody>
      </p:sp>
      <p:sp>
        <p:nvSpPr>
          <p:cNvPr id="4" name="Left Arrow 3"/>
          <p:cNvSpPr/>
          <p:nvPr/>
        </p:nvSpPr>
        <p:spPr>
          <a:xfrm>
            <a:off x="7821207" y="54864"/>
            <a:ext cx="4370793" cy="128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Affective Growth Motives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97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46" y="1118670"/>
            <a:ext cx="5791971" cy="4719793"/>
          </a:xfrm>
        </p:spPr>
      </p:pic>
      <p:sp>
        <p:nvSpPr>
          <p:cNvPr id="3" name="Rectangle 2"/>
          <p:cNvSpPr/>
          <p:nvPr/>
        </p:nvSpPr>
        <p:spPr>
          <a:xfrm>
            <a:off x="0" y="0"/>
            <a:ext cx="3931920" cy="535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 MOTIVASI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40880" y="267788"/>
            <a:ext cx="50110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Abraham Maslow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hierkaki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manusia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fisiologis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, </a:t>
            </a:r>
            <a:r>
              <a:rPr lang="en-US" dirty="0" err="1" smtClean="0"/>
              <a:t>minum</a:t>
            </a:r>
            <a:r>
              <a:rPr lang="en-US" dirty="0" smtClean="0"/>
              <a:t>,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bernafas</a:t>
            </a:r>
            <a:r>
              <a:rPr lang="en-US" dirty="0" smtClean="0"/>
              <a:t>, </a:t>
            </a:r>
            <a:r>
              <a:rPr lang="en-US" dirty="0" err="1" smtClean="0"/>
              <a:t>seksual</a:t>
            </a:r>
            <a:r>
              <a:rPr lang="en-US" dirty="0" smtClean="0"/>
              <a:t>.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paling </a:t>
            </a:r>
            <a:r>
              <a:rPr lang="en-US" dirty="0" err="1" smtClean="0"/>
              <a:t>dasar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Kebutuhan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bahaya</a:t>
            </a:r>
            <a:r>
              <a:rPr lang="en-US" dirty="0" smtClean="0"/>
              <a:t>,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berfaliasi</a:t>
            </a:r>
            <a:r>
              <a:rPr lang="en-US" dirty="0" smtClean="0"/>
              <a:t>,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dicintai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dihargai</a:t>
            </a:r>
            <a:r>
              <a:rPr lang="en-US" dirty="0" smtClean="0"/>
              <a:t> orang lain.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,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, skill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ide-ide,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1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48593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Pengukuran</a:t>
            </a:r>
            <a:r>
              <a:rPr lang="en-US" sz="2800" dirty="0" smtClean="0"/>
              <a:t> motif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45474"/>
            <a:ext cx="9720071" cy="496388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popular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pemasar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proyektif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proyektif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motif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ditanya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orang lain </a:t>
            </a:r>
            <a:r>
              <a:rPr lang="en-US" dirty="0" err="1" smtClean="0"/>
              <a:t>seandainya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mendorongnya</a:t>
            </a:r>
            <a:r>
              <a:rPr lang="en-US" dirty="0" smtClean="0"/>
              <a:t>, </a:t>
            </a:r>
            <a:r>
              <a:rPr lang="en-US" dirty="0" err="1" smtClean="0"/>
              <a:t>memotivasinya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pendapatnya</a:t>
            </a:r>
            <a:r>
              <a:rPr lang="en-US" dirty="0" smtClean="0"/>
              <a:t>.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motif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kuisioner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137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Motivasi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655526" y="1500554"/>
            <a:ext cx="5181600" cy="46764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berprilaku</a:t>
            </a:r>
            <a:r>
              <a:rPr lang="en-US" dirty="0" smtClean="0"/>
              <a:t>.</a:t>
            </a: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Motivasi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fisiologis</a:t>
            </a:r>
            <a:r>
              <a:rPr lang="en-US" dirty="0"/>
              <a:t> &amp; </a:t>
            </a:r>
            <a:r>
              <a:rPr lang="en-US" dirty="0" err="1"/>
              <a:t>psikologis</a:t>
            </a:r>
            <a:r>
              <a:rPr lang="en-US" dirty="0"/>
              <a:t>)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1032" name="Picture 8" descr="Hasil gambar untuk motivation consum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4" y="2315368"/>
            <a:ext cx="5953125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60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2697"/>
            <a:ext cx="10515600" cy="60611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“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motif </a:t>
            </a:r>
            <a:r>
              <a:rPr lang="en-US" sz="3200" dirty="0" err="1" smtClean="0"/>
              <a:t>mempengaruhi</a:t>
            </a:r>
            <a:r>
              <a:rPr lang="en-US" sz="3200" dirty="0"/>
              <a:t> </a:t>
            </a:r>
            <a:r>
              <a:rPr lang="en-US" sz="3200" dirty="0" err="1" smtClean="0"/>
              <a:t>perasaan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emosi</a:t>
            </a:r>
            <a:r>
              <a:rPr lang="en-US" sz="3200" dirty="0" smtClean="0"/>
              <a:t> </a:t>
            </a:r>
            <a:r>
              <a:rPr lang="en-US" sz="3200" dirty="0" err="1" smtClean="0"/>
              <a:t>konsumen</a:t>
            </a:r>
            <a:r>
              <a:rPr lang="en-US" sz="3200" dirty="0" smtClean="0"/>
              <a:t>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Contohnya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sesorang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lapar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termotivasi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/>
              <a:t>/</a:t>
            </a:r>
            <a:r>
              <a:rPr lang="en-US" dirty="0" err="1" smtClean="0"/>
              <a:t>iklan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884" y="1342589"/>
            <a:ext cx="2857500" cy="27241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983" y="1737360"/>
            <a:ext cx="3616234" cy="216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204" y="585216"/>
            <a:ext cx="4754880" cy="822960"/>
          </a:xfrm>
        </p:spPr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1204" y="1685108"/>
            <a:ext cx="4754880" cy="462425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(</a:t>
            </a:r>
            <a:r>
              <a:rPr lang="en-US" i="1" dirty="0" err="1" smtClean="0"/>
              <a:t>insentif</a:t>
            </a:r>
            <a:r>
              <a:rPr lang="en-US" i="1" dirty="0" smtClean="0"/>
              <a:t> </a:t>
            </a:r>
            <a:r>
              <a:rPr lang="en-US" i="1" dirty="0" err="1" smtClean="0"/>
              <a:t>positif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bias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diskon</a:t>
            </a:r>
            <a:r>
              <a:rPr lang="en-US" dirty="0" smtClean="0"/>
              <a:t>,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Motivasi</a:t>
            </a:r>
            <a:r>
              <a:rPr lang="en-US" dirty="0" smtClean="0"/>
              <a:t> negative (</a:t>
            </a:r>
            <a:r>
              <a:rPr lang="en-US" i="1" dirty="0" err="1" smtClean="0"/>
              <a:t>insentif</a:t>
            </a:r>
            <a:r>
              <a:rPr lang="en-US" i="1" dirty="0" smtClean="0"/>
              <a:t> </a:t>
            </a:r>
            <a:r>
              <a:rPr lang="en-US" i="1" dirty="0" err="1" smtClean="0"/>
              <a:t>negatif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yang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ganjaran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4857" y="585216"/>
            <a:ext cx="5179423" cy="822960"/>
          </a:xfrm>
        </p:spPr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4857" y="1685108"/>
            <a:ext cx="5179423" cy="462425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 smtClean="0"/>
              <a:t>kepuasaan</a:t>
            </a:r>
            <a:r>
              <a:rPr lang="en-US" dirty="0" smtClean="0"/>
              <a:t>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Efisiensi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Efektifitas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(</a:t>
            </a:r>
            <a:r>
              <a:rPr lang="en-US" dirty="0" err="1"/>
              <a:t>konsumen</a:t>
            </a:r>
            <a:r>
              <a:rPr lang="en-US" dirty="0" smtClean="0"/>
              <a:t>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77900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08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204" y="585216"/>
            <a:ext cx="4754880" cy="822960"/>
          </a:xfrm>
        </p:spPr>
        <p:txBody>
          <a:bodyPr/>
          <a:lstStyle/>
          <a:p>
            <a:r>
              <a:rPr lang="en-US" dirty="0" err="1"/>
              <a:t>Sifat</a:t>
            </a:r>
            <a:r>
              <a:rPr lang="en-US" dirty="0"/>
              <a:t> Motif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1204" y="1685108"/>
            <a:ext cx="4754880" cy="462425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kebutuhan</a:t>
            </a:r>
            <a:r>
              <a:rPr lang="en-US" dirty="0"/>
              <a:t> manusia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utuh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lama </a:t>
            </a:r>
            <a:r>
              <a:rPr lang="en-US" dirty="0" err="1"/>
              <a:t>terpenuhi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mempepengaruhi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Motif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4857" y="585216"/>
            <a:ext cx="5179423" cy="822960"/>
          </a:xfrm>
        </p:spPr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Motif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4857" y="1685108"/>
            <a:ext cx="5179423" cy="462425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i="1" dirty="0" smtClean="0"/>
              <a:t>direct motivation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kepuasannya</a:t>
            </a:r>
            <a:r>
              <a:rPr lang="en-US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i="1" dirty="0" smtClean="0"/>
              <a:t>indirect motivation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fasilitas-fasilitas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gairah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ditingkatkan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77900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3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204" y="585216"/>
            <a:ext cx="10573076" cy="31612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/>
              <a:t>Proses </a:t>
            </a:r>
            <a:r>
              <a:rPr lang="en-US" dirty="0" err="1" smtClean="0"/>
              <a:t>Motivasi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1204" y="1293224"/>
            <a:ext cx="10573076" cy="5016136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Tujuan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Perusahaan </a:t>
            </a:r>
            <a:r>
              <a:rPr lang="en-US" dirty="0" err="1"/>
              <a:t>harus</a:t>
            </a:r>
            <a:r>
              <a:rPr lang="en-US" dirty="0"/>
              <a:t> bias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: </a:t>
            </a:r>
            <a:r>
              <a:rPr lang="en-US" dirty="0" err="1"/>
              <a:t>lapar</a:t>
            </a:r>
            <a:r>
              <a:rPr lang="en-US" dirty="0"/>
              <a:t>. </a:t>
            </a:r>
            <a:r>
              <a:rPr lang="en-US" dirty="0" err="1"/>
              <a:t>Maka</a:t>
            </a:r>
            <a:r>
              <a:rPr lang="en-US" dirty="0"/>
              <a:t>,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/>
              <a:t>Perusahaan </a:t>
            </a:r>
            <a:r>
              <a:rPr lang="en-US" dirty="0" err="1"/>
              <a:t>harus</a:t>
            </a:r>
            <a:r>
              <a:rPr lang="en-US" dirty="0"/>
              <a:t> bias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.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agar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dapatkan</a:t>
            </a:r>
            <a:r>
              <a:rPr lang="en-US" dirty="0"/>
              <a:t>.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berberapa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: </a:t>
            </a:r>
            <a:r>
              <a:rPr lang="en-US" dirty="0" err="1"/>
              <a:t>periklanan</a:t>
            </a:r>
            <a:r>
              <a:rPr lang="en-US" dirty="0"/>
              <a:t>,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perjualan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publisitas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8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80160"/>
            <a:ext cx="10614878" cy="5029200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Intergrasi</a:t>
            </a:r>
            <a:r>
              <a:rPr lang="en-US" dirty="0"/>
              <a:t> </a:t>
            </a:r>
            <a:r>
              <a:rPr lang="en-US" dirty="0" err="1"/>
              <a:t>tujuan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Proses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tujuanperusahaan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tunjuan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kepuasaan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disatukan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Perusahaan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agar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37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67943" y="2991394"/>
            <a:ext cx="2717074" cy="11756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IMPILICATIONS MOTIVE</a:t>
            </a:r>
          </a:p>
          <a:p>
            <a:pPr algn="ctr"/>
            <a:r>
              <a:rPr lang="en-US" dirty="0" smtClean="0"/>
              <a:t>[McGuire’s]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>
            <a:off x="3618411" y="3579223"/>
            <a:ext cx="1149532" cy="1005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1"/>
          </p:cNvCxnSpPr>
          <p:nvPr/>
        </p:nvCxnSpPr>
        <p:spPr>
          <a:xfrm flipH="1" flipV="1">
            <a:off x="3526971" y="3122023"/>
            <a:ext cx="1240972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3"/>
          </p:cNvCxnSpPr>
          <p:nvPr/>
        </p:nvCxnSpPr>
        <p:spPr>
          <a:xfrm flipV="1">
            <a:off x="7485017" y="2873829"/>
            <a:ext cx="888274" cy="705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445828" y="3579223"/>
            <a:ext cx="927463" cy="906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73291" y="2084832"/>
            <a:ext cx="2090058" cy="1324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Affective Preservation Motives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8373291" y="3883587"/>
            <a:ext cx="2090058" cy="1324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Affection </a:t>
            </a:r>
            <a:r>
              <a:rPr lang="en-US" dirty="0" err="1" smtClean="0"/>
              <a:t>Perservation</a:t>
            </a:r>
            <a:r>
              <a:rPr lang="en-US" dirty="0" smtClean="0"/>
              <a:t> Motive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436913" y="2329107"/>
            <a:ext cx="2090058" cy="1324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Conigtive</a:t>
            </a:r>
            <a:r>
              <a:rPr lang="en-US" dirty="0" smtClean="0"/>
              <a:t> Preservation Motives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632856" y="4170970"/>
            <a:ext cx="2090058" cy="1324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Cognitive Growth Motives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3931920" cy="535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 MOTIVASI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2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84663"/>
            <a:ext cx="10262571" cy="513336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KONSISTEN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konsisten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kecendrungan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positif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harga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.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konsisten</a:t>
            </a:r>
            <a:r>
              <a:rPr lang="en-US" sz="2000" dirty="0" smtClean="0"/>
              <a:t> internal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smtClean="0"/>
              <a:t>ATRIBUT</a:t>
            </a:r>
          </a:p>
          <a:p>
            <a:pPr marL="0" indent="0" algn="just">
              <a:buNone/>
            </a:pPr>
            <a:r>
              <a:rPr lang="en-US" sz="2000" dirty="0" smtClean="0"/>
              <a:t>Motif </a:t>
            </a:r>
            <a:r>
              <a:rPr lang="en-US" sz="2000" dirty="0" err="1" smtClean="0"/>
              <a:t>atribut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dorongan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merencanakan</a:t>
            </a:r>
            <a:r>
              <a:rPr lang="en-US" sz="2000" dirty="0" smtClean="0"/>
              <a:t> </a:t>
            </a:r>
            <a:r>
              <a:rPr lang="en-US" sz="2000" dirty="0" err="1" smtClean="0"/>
              <a:t>apa</a:t>
            </a:r>
            <a:r>
              <a:rPr lang="en-US" sz="2000" dirty="0" smtClean="0"/>
              <a:t> </a:t>
            </a:r>
            <a:r>
              <a:rPr lang="en-US" sz="2000" dirty="0" err="1" smtClean="0"/>
              <a:t>sebab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,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kejadian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mengerti</a:t>
            </a:r>
            <a:r>
              <a:rPr lang="en-US" sz="2000" dirty="0" smtClean="0"/>
              <a:t>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. </a:t>
            </a:r>
            <a:r>
              <a:rPr lang="en-US" sz="2000" dirty="0" err="1" smtClean="0"/>
              <a:t>Atribusi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relevan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reaksi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promosi</a:t>
            </a:r>
            <a:r>
              <a:rPr lang="en-US" sz="2000" dirty="0" smtClean="0"/>
              <a:t>,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pasif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mengkaitkan</a:t>
            </a:r>
            <a:r>
              <a:rPr lang="en-US" sz="2000" dirty="0" smtClean="0"/>
              <a:t> motif </a:t>
            </a:r>
            <a:r>
              <a:rPr lang="en-US" sz="2000" dirty="0" err="1" smtClean="0"/>
              <a:t>iklan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.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</p:txBody>
      </p:sp>
      <p:sp>
        <p:nvSpPr>
          <p:cNvPr id="4" name="Left Arrow 3"/>
          <p:cNvSpPr/>
          <p:nvPr/>
        </p:nvSpPr>
        <p:spPr>
          <a:xfrm>
            <a:off x="7821207" y="0"/>
            <a:ext cx="4370793" cy="128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Conigtive</a:t>
            </a:r>
            <a:r>
              <a:rPr lang="en-US" sz="2000" b="1" dirty="0" smtClean="0"/>
              <a:t> Preservation Motives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7422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1316</TotalTime>
  <Words>1491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Times New Roman</vt:lpstr>
      <vt:lpstr>Tw Cen MT</vt:lpstr>
      <vt:lpstr>Tw Cen MT Condensed</vt:lpstr>
      <vt:lpstr>Wingdings</vt:lpstr>
      <vt:lpstr>Wingdings 3</vt:lpstr>
      <vt:lpstr>Integral</vt:lpstr>
      <vt:lpstr>Motivasi</vt:lpstr>
      <vt:lpstr>Motivasi?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Pengukuran motif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Motivasi</dc:title>
  <dc:creator>USER</dc:creator>
  <cp:lastModifiedBy>USER</cp:lastModifiedBy>
  <cp:revision>60</cp:revision>
  <dcterms:created xsi:type="dcterms:W3CDTF">2020-03-22T15:10:34Z</dcterms:created>
  <dcterms:modified xsi:type="dcterms:W3CDTF">2020-04-06T08:47:19Z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1017792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