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65" r:id="rId1"/>
  </p:sldMasterIdLst>
  <p:sldIdLst>
    <p:sldId id="256" r:id="rId2"/>
    <p:sldId id="257" r:id="rId3"/>
    <p:sldId id="267" r:id="rId4"/>
    <p:sldId id="258" r:id="rId5"/>
    <p:sldId id="266" r:id="rId6"/>
    <p:sldId id="274" r:id="rId7"/>
    <p:sldId id="283" r:id="rId8"/>
    <p:sldId id="290" r:id="rId9"/>
    <p:sldId id="291" r:id="rId10"/>
    <p:sldId id="284" r:id="rId11"/>
    <p:sldId id="285" r:id="rId12"/>
    <p:sldId id="286" r:id="rId13"/>
    <p:sldId id="289" r:id="rId14"/>
    <p:sldId id="265" r:id="rId15"/>
    <p:sldId id="263" r:id="rId16"/>
    <p:sldId id="276" r:id="rId17"/>
    <p:sldId id="277" r:id="rId18"/>
    <p:sldId id="288" r:id="rId19"/>
    <p:sldId id="26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CC"/>
    <a:srgbClr val="FF9999"/>
    <a:srgbClr val="FF66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262626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91AE0F0-AA6B-4631-85C5-CF1B0DA85AD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58C52D2B-3E12-4A17-8AD6-0F4AB9CFE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4820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0F0-AA6B-4631-85C5-CF1B0DA85AD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52D2B-3E12-4A17-8AD6-0F4AB9CFE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678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0F0-AA6B-4631-85C5-CF1B0DA85AD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52D2B-3E12-4A17-8AD6-0F4AB9CFE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6021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0F0-AA6B-4631-85C5-CF1B0DA85AD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52D2B-3E12-4A17-8AD6-0F4AB9CFE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199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0F0-AA6B-4631-85C5-CF1B0DA85AD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52D2B-3E12-4A17-8AD6-0F4AB9CFE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450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0F0-AA6B-4631-85C5-CF1B0DA85AD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52D2B-3E12-4A17-8AD6-0F4AB9CFE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653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0F0-AA6B-4631-85C5-CF1B0DA85AD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52D2B-3E12-4A17-8AD6-0F4AB9CFE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9668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0F0-AA6B-4631-85C5-CF1B0DA85AD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52D2B-3E12-4A17-8AD6-0F4AB9CFE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018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0F0-AA6B-4631-85C5-CF1B0DA85AD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52D2B-3E12-4A17-8AD6-0F4AB9CFE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6271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E0F0-AA6B-4631-85C5-CF1B0DA85AD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58C52D2B-3E12-4A17-8AD6-0F4AB9CFE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5743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91AE0F0-AA6B-4631-85C5-CF1B0DA85AD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58C52D2B-3E12-4A17-8AD6-0F4AB9CFE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5171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191AE0F0-AA6B-4631-85C5-CF1B0DA85ADA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58C52D2B-3E12-4A17-8AD6-0F4AB9CFE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78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6" r:id="rId1"/>
    <p:sldLayoutId id="2147484467" r:id="rId2"/>
    <p:sldLayoutId id="2147484468" r:id="rId3"/>
    <p:sldLayoutId id="2147484469" r:id="rId4"/>
    <p:sldLayoutId id="2147484470" r:id="rId5"/>
    <p:sldLayoutId id="2147484471" r:id="rId6"/>
    <p:sldLayoutId id="2147484472" r:id="rId7"/>
    <p:sldLayoutId id="2147484473" r:id="rId8"/>
    <p:sldLayoutId id="2147484474" r:id="rId9"/>
    <p:sldLayoutId id="2147484475" r:id="rId10"/>
    <p:sldLayoutId id="214748447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Anggi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Lestari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P,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S.Psi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M.Psi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4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483326"/>
            <a:ext cx="10753725" cy="61656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Selective Perception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selektif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voluntary attention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keterlibatan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perhatian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selektif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elective perception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en-US" sz="2000" b="1" i="1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b="1" i="1" u="sng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erceptual organization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mengelompokkan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pengertian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menyeluruh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bertindak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pemahaman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organisasi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perseptual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penyatuan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stimulus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dirasakan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dikelompokkan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menyeluruh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Prinsip-prinsip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penutupan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closure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pengelompokan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konteks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context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en-US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Closure.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memancing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huruf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utuh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mereknya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ditulis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lengkap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Bahkan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ahli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periklanan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menggap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stimuli tang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lengkap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disbanding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simuli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lengkap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en-US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Grouping.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Orang-orang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cendrung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pengelompokkan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stimuli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diterima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membentuk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gambaran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seragam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Hal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mempermudah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interperpretasi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en-US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Context.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Stimuli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diterima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cenderung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dihubungkan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konteks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melingkupi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822960"/>
            <a:ext cx="10753725" cy="5421086"/>
          </a:xfrm>
        </p:spPr>
        <p:txBody>
          <a:bodyPr>
            <a:noAutofit/>
          </a:bodyPr>
          <a:lstStyle/>
          <a:p>
            <a:pPr algn="just"/>
            <a:r>
              <a:rPr lang="en-US" sz="2000" b="1" i="1" u="sng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Perceptual Interpretation</a:t>
            </a:r>
            <a:endParaRPr lang="en-US" sz="2000" b="1" i="1" u="sng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Interprestasi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stimuli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sensorik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Interpretasi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sekumpulan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stimulus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diterimanya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orang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merasakan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penafsiran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biarpun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diberikan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rangsangan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melihat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mendengan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acara di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panafsiran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Interpretasi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tergantung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harapan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bagaimana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seharusnya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stimulus.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Interpretasi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stimulus, individual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situasional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Jadi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seluruh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konteks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menerima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kepercayaan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dipengaruhi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memproduksinya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darimana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dibuat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dijualnya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Ambiguitas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ambigious</a:t>
            </a:r>
            <a:r>
              <a:rPr lang="en-US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stimulus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dirasakan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jelas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menyampaikan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sejumlah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makna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stimuli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jelas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dipandang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penjelasan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terlalu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singkat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suasana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berisik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Jenis</a:t>
            </a:r>
            <a:r>
              <a:rPr lang="en-US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Interpretasi</a:t>
            </a:r>
            <a:r>
              <a:rPr lang="en-US" alt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(a)</a:t>
            </a:r>
            <a:r>
              <a:rPr lang="en-US" alt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Cognitive </a:t>
            </a:r>
            <a:r>
              <a:rPr lang="en-US" altLang="en-US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 </a:t>
            </a:r>
            <a:r>
              <a:rPr lang="en-US" alt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alt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proses </a:t>
            </a:r>
            <a:r>
              <a:rPr lang="en-US" alt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stimulus </a:t>
            </a:r>
            <a:r>
              <a:rPr lang="en-US" alt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ditempatkan</a:t>
            </a: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</a:t>
            </a: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makna</a:t>
            </a:r>
            <a:r>
              <a:rPr lang="en-US" alt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(b) </a:t>
            </a:r>
            <a:r>
              <a:rPr lang="en-US" altLang="en-US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Affective </a:t>
            </a:r>
            <a:r>
              <a:rPr lang="en-US" altLang="en-US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</a:t>
            </a: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alt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</a:t>
            </a: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emosional</a:t>
            </a: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perasaan</a:t>
            </a: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dipicu</a:t>
            </a: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stimulus </a:t>
            </a:r>
            <a:r>
              <a:rPr lang="en-US" alt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iklan</a:t>
            </a: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34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606" y="146836"/>
            <a:ext cx="10772775" cy="1081073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Gangguan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interpretasi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227909"/>
            <a:ext cx="10753725" cy="496388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menggangu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interpretasi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Hal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menyebabkan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interpretasi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menjauhi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realitas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Faktor-faktor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Penampilan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fisik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Pemilihan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model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cantik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iklan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menambah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iklan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berdampak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diiklankan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kata lain,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melebihi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realitas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Stereotype.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cenderung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gambaran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pikiran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mengenai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stimuli.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suku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jawa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stereotype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sabar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lemah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lembut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suku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batak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keras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Streotype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muncul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kesimpulan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stimulus yang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muncul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diharapkan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stereotype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mengherankan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stereotype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mengurangi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menginterpretasikan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stimuli,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tercipta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menjauhi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realitas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dipercaya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Apabila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stimuli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berasal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dipercaya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bobot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para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pengiklan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dipercaya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disukai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dianggap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bintang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69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940526"/>
            <a:ext cx="10753725" cy="4837339"/>
          </a:xfrm>
        </p:spPr>
        <p:txBody>
          <a:bodyPr>
            <a:normAutofit fontScale="925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Irrelevant Cues.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Apabila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sulit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menginterpretasikan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stimuli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keseluruhan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stimulus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mobil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stimulus.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sulit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mengevaluasi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mobil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keseluruhan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seringkali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speed motor,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desain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kapasitas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silinder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menginterpretasikan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bisamenyimpang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pertama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positif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menyumbangkan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positif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berlangsung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lama.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Pengambilan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Cepat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cenderung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terlalu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mengambil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kesimpulan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sebelum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meneliti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keterangan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keseluruhan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kecendrungan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menjauhkan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menaruh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persepsinya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Halo.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mempersepsikan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mengevaluasi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dimensi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Dipergunakan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pemberian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lisensi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berpersepsi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sebelumnya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berkualitas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649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679290" y="2241536"/>
            <a:ext cx="3056708" cy="2586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Unsur-Unsur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6446738" y="999702"/>
            <a:ext cx="2207623" cy="20892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Ambang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batas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absolut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7091368" y="3534759"/>
            <a:ext cx="2207623" cy="20892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Ambang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batas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difersial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3173098" y="1256037"/>
            <a:ext cx="2207623" cy="20892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Sensasi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316791" y="3724209"/>
            <a:ext cx="2207623" cy="208927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subliminal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88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Sensasi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Sensasi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tanggapan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cepat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indera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penerima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stimuli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cahaya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warna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suara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Sensasi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pancaindra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stimuli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sederhana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merek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iklan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Kepekaan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reaksi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sensasi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dipengaruhi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pancaindra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Sensasi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tergantung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(energy change)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diferensiasi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input </a:t>
            </a:r>
            <a: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(differentiation of input). </a:t>
            </a:r>
            <a:endParaRPr lang="en-US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40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58539" y="1789611"/>
            <a:ext cx="3905794" cy="2952206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Tingkat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Ambang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sz="2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</a:p>
          <a:p>
            <a:pPr algn="ctr"/>
            <a:r>
              <a:rPr lang="en-US" sz="2800" b="1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(Threshold level)</a:t>
            </a:r>
          </a:p>
          <a:p>
            <a:pPr algn="ctr"/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rendahnya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mengalami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sensasi</a:t>
            </a:r>
            <a:endParaRPr lang="en-US" sz="2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50033" y="1789611"/>
            <a:ext cx="3709851" cy="953588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Ambang</a:t>
            </a:r>
            <a:r>
              <a:rPr lang="en-US" sz="2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atas Absolut</a:t>
            </a:r>
          </a:p>
          <a:p>
            <a:pPr algn="ctr"/>
            <a:r>
              <a:rPr lang="en-US" sz="2000" b="1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(Absolute Threshold Level)</a:t>
            </a:r>
            <a:endParaRPr lang="en-US" sz="2000" b="1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50034" y="3788229"/>
            <a:ext cx="3709851" cy="953588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Ambang</a:t>
            </a:r>
            <a:r>
              <a:rPr lang="en-US" sz="2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atas </a:t>
            </a:r>
            <a:r>
              <a:rPr lang="en-US" sz="20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Nyata</a:t>
            </a:r>
            <a:endParaRPr lang="en-US" sz="20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(Differential Threshold Level)</a:t>
            </a:r>
            <a:endParaRPr lang="en-US" sz="2000" b="1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Arrow Connector 8"/>
          <p:cNvCxnSpPr>
            <a:stCxn id="4" idx="3"/>
            <a:endCxn id="6" idx="1"/>
          </p:cNvCxnSpPr>
          <p:nvPr/>
        </p:nvCxnSpPr>
        <p:spPr>
          <a:xfrm flipV="1">
            <a:off x="5264333" y="2266405"/>
            <a:ext cx="2085700" cy="999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4" idx="3"/>
            <a:endCxn id="7" idx="1"/>
          </p:cNvCxnSpPr>
          <p:nvPr/>
        </p:nvCxnSpPr>
        <p:spPr>
          <a:xfrm>
            <a:off x="5264333" y="3265714"/>
            <a:ext cx="2085701" cy="999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388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744583"/>
            <a:ext cx="10753725" cy="543414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Ambang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batas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absolut</a:t>
            </a:r>
            <a:endParaRPr lang="en-US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erupakan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batas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minimal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kekuatan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rangsangan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dideteksi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manusia.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Ambang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batas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mampu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mendeteksi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stimuli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0" indent="0" algn="just">
              <a:buNone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merasakan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matahari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gelap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rasa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dirasakan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perilaku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terlihat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melihat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iklan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diskon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potongan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Ambang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batas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nyata</a:t>
            </a:r>
            <a:endParaRPr lang="en-US" sz="20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erupakan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batas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system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inderawi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membedakan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stimuli.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bakso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langganan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menyadari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ukuran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donat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berkurang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ukurannya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0,5 cm.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ukuran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berkurang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ukuran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0,5 cm,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menyadarinya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rasa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donat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berubah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35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587830"/>
            <a:ext cx="10753725" cy="5190036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sabun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pernah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Rp300,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sabun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perbedan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tertarik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mengubah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pilihan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sabun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sabun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Rp.800,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bersedia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memperhatikan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mengubah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pilihan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mereknya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diatas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 noticeable difference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JND</a:t>
            </a: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Rentang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ukuran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mengetahui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Differential Threshold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Just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Noticeable Difference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(JND).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JND di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kembangkan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Weber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Weber.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Weber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mengemukakan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stimulus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memerlukan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agar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diperhatikan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4015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793690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Subliminal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293224"/>
            <a:ext cx="10753725" cy="5381896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Subliminal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orang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termotivasi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dibawah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kesadaran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merasakan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stimuli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sadar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melakukannya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Contohnya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berada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mall,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toko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brand”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mendengarkan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alunan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musik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narasi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mengajak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memilih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narasi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pesan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belanja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toko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pilihan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tepat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tertarik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toko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Kesadaran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dibangkitkan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stimuli yang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begitu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halus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bawah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kesadaran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cukup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mampu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perasaan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perilaku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Mowen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Minor, 2002). Proses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dinamakan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subliminal.</a:t>
            </a:r>
          </a:p>
          <a:p>
            <a:pPr marL="0" indent="0" algn="just"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umumnya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menimbulkan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subliminal,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pemasaran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Menyajikan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stimuli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tepat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Mempercepat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pembicaraan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didengar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volume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rendah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Perumpunan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kata-kata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disembunyikan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cetak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label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09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5847755" cy="4351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diterimanya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stimulus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panca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indera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selanjutnya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analisa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terjadinya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pemahaman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kemudian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memperoleh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makna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merupaka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bagaimana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stimuli-stimuli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diseleksi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diorganisasikan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diinterperstasikan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pemaparan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perhatian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rangsangan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pemasaran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iklan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berakhir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interprestasi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 descr="Hasil gambar untuk PERSEPS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8820" y="2370907"/>
            <a:ext cx="3801180" cy="2135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552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2818150"/>
            <a:ext cx="4663440" cy="2947311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William J. Stanton (1993),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didefinisikan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makna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masa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lalu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stimuli (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rangsangan-rangsangan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yang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terima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panca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indera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2968052"/>
            <a:ext cx="4663440" cy="279741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Webster (1993),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bagaimana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stimuli –stimuli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diseleksi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diorganisasi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diiterpertasikan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53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029" y="757647"/>
            <a:ext cx="10162902" cy="5422392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presepsi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diawali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stimuli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mengenai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panca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indera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Stimuli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mengenai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organ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Sensory receptor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(organ manusia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menerima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input stimuli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indera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Stimulus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mengenai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sensory receptor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mengakibatkan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merespon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teresebut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sensasi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Stimulus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fisik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visual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komunikasi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verbal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tanggapan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Tingkat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sensitivitas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berbeda-beda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reseptor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enurut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Andi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suara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iklan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radio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terlalu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kencang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sedangkan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Budi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menganggap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biasa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saja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sensitivitas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pahami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stimuli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berikan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produsen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merek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“brand”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berpengaruh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berbeda-beda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en-US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64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Proses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Perseptual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11" y="1846258"/>
            <a:ext cx="10604338" cy="413652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10332720" y="6374674"/>
            <a:ext cx="3148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gency FB" panose="020B0503020202020204" pitchFamily="34" charset="0"/>
              </a:rPr>
              <a:t>(Solomon, 2006)</a:t>
            </a:r>
            <a:endParaRPr lang="en-US" dirty="0"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13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5189" y="2157731"/>
            <a:ext cx="9105192" cy="3620134"/>
          </a:xfrm>
        </p:spPr>
        <p:txBody>
          <a:bodyPr/>
          <a:lstStyle/>
          <a:p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stimuli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stimuli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sekelilingnya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Kondisi-kondisi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didalam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93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169818"/>
            <a:ext cx="10753343" cy="483326"/>
          </a:xfrm>
        </p:spPr>
        <p:txBody>
          <a:bodyPr>
            <a:noAutofit/>
          </a:bodyPr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Dinamika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653144"/>
            <a:ext cx="10753725" cy="5969726"/>
          </a:xfrm>
        </p:spPr>
        <p:txBody>
          <a:bodyPr>
            <a:noAutofit/>
          </a:bodyPr>
          <a:lstStyle/>
          <a:p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orang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biarpun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realitas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Hal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disebabkan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perceptual selection, perceptual organization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perceptual interpretation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Hal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sz="2000" b="1" i="1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Perceptual Selection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Seleksi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perseptual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menangkap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stimulus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psychological set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dimiliki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Set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memori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Sebelum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seleksi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persepsi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terlebih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dahulu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stimulus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mendapat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perhatian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Proses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termasuk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seleksi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attention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selective perception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000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endParaRPr lang="en-US" sz="2000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Perhatian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sengaja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sengaja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Voluntary attention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Perhatian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sengaja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aktif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relevansi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Inventory attention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Perhatian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sengaja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dipaparkan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menarik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mengejutkan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menantang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diperkirakan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relevansinya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kepentingan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stimulus, individual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situasional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1479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548640"/>
            <a:ext cx="10753725" cy="6087291"/>
          </a:xfrm>
        </p:spPr>
        <p:txBody>
          <a:bodyPr>
            <a:noAutofit/>
          </a:bodyPr>
          <a:lstStyle/>
          <a:p>
            <a:pPr algn="just"/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Stimulus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Size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stimulus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diperhatikan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stimulus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Intensity.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Stimulus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perhatian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kecerahan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volume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panjang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ditayangkan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menarik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perhatian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diingat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Attractive Visuals.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cenderung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tertarik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stimulus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menyenangkan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menjelaskan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attractive visual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terkenal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pemandang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cendrung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menarik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perhatian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Color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Movement.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ditampilkan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menarik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perhatian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bergerak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diingat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animasi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bergerak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warna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menarik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perhatian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Position.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penempatan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tepat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aitem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terletak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visual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tertarik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item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diletakan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tepi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Isolation.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Isolasi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pemisahan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stimulus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Dari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gambar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dibawah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menempatkan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pesan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singkat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berwarna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putih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6470" y="4737896"/>
            <a:ext cx="2353003" cy="156231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2404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548640"/>
            <a:ext cx="10753725" cy="6087291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ditampilkan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Contrast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Expectancies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memperhatikan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stimulus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kontras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kekontrasan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berhubungan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harapan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Interestingnes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tertarik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took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pajangan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dinding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ruangan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menarik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Quantity.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Kuantitas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isyarat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 stimulus.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Isyarat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(Cue)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berhubungan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ciri-ciri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Individual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Motivasi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Sikap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Situasional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Clutter.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Clutter/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Kekacauan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menggambarkan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banyaknya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stimulus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sedikit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perhatian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dibandingkan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Involment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memperhatikan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keterlibatan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 lain.</a:t>
            </a:r>
          </a:p>
          <a:p>
            <a:pPr marL="0" indent="0" algn="just">
              <a:buNone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13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0941A018-FB9B-4401-A32C-7E04526866E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2138</TotalTime>
  <Words>2002</Words>
  <Application>Microsoft Office PowerPoint</Application>
  <PresentationFormat>Widescreen</PresentationFormat>
  <Paragraphs>140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Agency FB</vt:lpstr>
      <vt:lpstr>Arial</vt:lpstr>
      <vt:lpstr>Calibri Light</vt:lpstr>
      <vt:lpstr>Times New Roman</vt:lpstr>
      <vt:lpstr>Metropolitan</vt:lpstr>
      <vt:lpstr>PERSEPSI</vt:lpstr>
      <vt:lpstr>PowerPoint Presentation</vt:lpstr>
      <vt:lpstr>PowerPoint Presentation</vt:lpstr>
      <vt:lpstr>PowerPoint Presentation</vt:lpstr>
      <vt:lpstr>Proses Perseptual</vt:lpstr>
      <vt:lpstr>PowerPoint Presentation</vt:lpstr>
      <vt:lpstr>Dinamika Persepsi</vt:lpstr>
      <vt:lpstr>PowerPoint Presentation</vt:lpstr>
      <vt:lpstr>PowerPoint Presentation</vt:lpstr>
      <vt:lpstr>PowerPoint Presentation</vt:lpstr>
      <vt:lpstr>PowerPoint Presentation</vt:lpstr>
      <vt:lpstr>Gangguan interpretasi</vt:lpstr>
      <vt:lpstr>PowerPoint Presentation</vt:lpstr>
      <vt:lpstr>PowerPoint Presentation</vt:lpstr>
      <vt:lpstr>Sensasi</vt:lpstr>
      <vt:lpstr>PowerPoint Presentation</vt:lpstr>
      <vt:lpstr>PowerPoint Presentation</vt:lpstr>
      <vt:lpstr>PowerPoint Presentation</vt:lpstr>
      <vt:lpstr>Persepsi Subliminal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PERSEPSI</dc:title>
  <dc:creator>USER</dc:creator>
  <cp:lastModifiedBy>USER</cp:lastModifiedBy>
  <cp:revision>105</cp:revision>
  <dcterms:created xsi:type="dcterms:W3CDTF">2020-03-26T08:42:47Z</dcterms:created>
  <dcterms:modified xsi:type="dcterms:W3CDTF">2020-04-06T08:47:43Z</dcterms:modified>
</cp:coreProperties>
</file>