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6" r:id="rId2"/>
    <p:sldMasterId id="2147483762" r:id="rId3"/>
  </p:sldMasterIdLst>
  <p:sldIdLst>
    <p:sldId id="256" r:id="rId4"/>
    <p:sldId id="273" r:id="rId5"/>
    <p:sldId id="275" r:id="rId6"/>
    <p:sldId id="280" r:id="rId7"/>
    <p:sldId id="294" r:id="rId8"/>
    <p:sldId id="293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5" r:id="rId17"/>
    <p:sldId id="296" r:id="rId18"/>
    <p:sldId id="289" r:id="rId19"/>
    <p:sldId id="290" r:id="rId20"/>
    <p:sldId id="265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C6493-3BF7-4C23-B359-1A91359DBCC6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A5AEA6-E05F-460A-AE31-37B43F8E3F4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Konsolidasi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ingat</a:t>
          </a:r>
          <a:endParaRPr lang="en-US" dirty="0">
            <a:solidFill>
              <a:schemeClr val="tx1"/>
            </a:solidFill>
          </a:endParaRPr>
        </a:p>
      </dgm:t>
    </dgm:pt>
    <dgm:pt modelId="{E708E015-AF05-4CDB-96F3-182BFE17D8DF}" type="parTrans" cxnId="{48FCAA58-497D-4879-9503-FC129CAE2057}">
      <dgm:prSet/>
      <dgm:spPr/>
      <dgm:t>
        <a:bodyPr/>
        <a:lstStyle/>
        <a:p>
          <a:endParaRPr lang="en-US"/>
        </a:p>
      </dgm:t>
    </dgm:pt>
    <dgm:pt modelId="{6C6A2063-0623-4D39-A282-0738D108643C}" type="sibTrans" cxnId="{48FCAA58-497D-4879-9503-FC129CAE2057}">
      <dgm:prSet/>
      <dgm:spPr/>
      <dgm:t>
        <a:bodyPr/>
        <a:lstStyle/>
        <a:p>
          <a:endParaRPr lang="en-US"/>
        </a:p>
      </dgm:t>
    </dgm:pt>
    <dgm:pt modelId="{21FF710F-E762-44AB-94CA-6802ABE54737}">
      <dgm:prSet phldrT="[Text]" custT="1"/>
      <dgm:spPr/>
      <dgm:t>
        <a:bodyPr/>
        <a:lstStyle/>
        <a:p>
          <a:r>
            <a:rPr lang="en-US" sz="1800" dirty="0" err="1" smtClean="0"/>
            <a:t>Merupakan</a:t>
          </a:r>
          <a:r>
            <a:rPr lang="en-US" sz="1800" dirty="0" smtClean="0"/>
            <a:t> </a:t>
          </a:r>
          <a:r>
            <a:rPr lang="en-US" sz="1800" dirty="0" err="1" smtClean="0"/>
            <a:t>pemindahan</a:t>
          </a:r>
          <a:r>
            <a:rPr lang="en-US" sz="1800" dirty="0" smtClean="0"/>
            <a:t> </a:t>
          </a:r>
          <a:r>
            <a:rPr lang="en-US" sz="1800" dirty="0" err="1" smtClean="0"/>
            <a:t>informasi</a:t>
          </a:r>
          <a:r>
            <a:rPr lang="en-US" sz="1800" dirty="0" smtClean="0"/>
            <a:t> yang </a:t>
          </a:r>
          <a:r>
            <a:rPr lang="en-US" sz="1800" dirty="0" err="1" smtClean="0"/>
            <a:t>diingat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penyimpanan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memori</a:t>
          </a:r>
          <a:r>
            <a:rPr lang="en-US" sz="1800" dirty="0" smtClean="0"/>
            <a:t> </a:t>
          </a:r>
          <a:r>
            <a:rPr lang="en-US" sz="1800" dirty="0" err="1" smtClean="0"/>
            <a:t>jagka</a:t>
          </a:r>
          <a:r>
            <a:rPr lang="en-US" sz="1800" dirty="0" smtClean="0"/>
            <a:t> </a:t>
          </a:r>
          <a:r>
            <a:rPr lang="en-US" sz="1800" dirty="0" err="1" smtClean="0"/>
            <a:t>pendek</a:t>
          </a:r>
          <a:r>
            <a:rPr lang="en-US" sz="1800" dirty="0" smtClean="0"/>
            <a:t> </a:t>
          </a:r>
          <a:r>
            <a:rPr lang="en-US" sz="1800" dirty="0" err="1" smtClean="0"/>
            <a:t>ke</a:t>
          </a:r>
          <a:r>
            <a:rPr lang="en-US" sz="1800" dirty="0" smtClean="0"/>
            <a:t> </a:t>
          </a:r>
          <a:r>
            <a:rPr lang="en-US" sz="1800" dirty="0" err="1" smtClean="0"/>
            <a:t>penimpanan</a:t>
          </a:r>
          <a:r>
            <a:rPr lang="en-US" sz="1800" dirty="0" smtClean="0"/>
            <a:t> </a:t>
          </a:r>
          <a:r>
            <a:rPr lang="en-US" sz="1800" dirty="0" err="1" smtClean="0"/>
            <a:t>ke</a:t>
          </a:r>
          <a:r>
            <a:rPr lang="en-US" sz="1800" dirty="0" smtClean="0"/>
            <a:t> </a:t>
          </a:r>
          <a:r>
            <a:rPr lang="en-US" sz="1800" dirty="0" err="1" smtClean="0"/>
            <a:t>memori</a:t>
          </a:r>
          <a:r>
            <a:rPr lang="en-US" sz="1800" dirty="0" smtClean="0"/>
            <a:t> </a:t>
          </a:r>
          <a:r>
            <a:rPr lang="en-US" sz="1800" dirty="0" err="1" smtClean="0"/>
            <a:t>jangka</a:t>
          </a:r>
          <a:r>
            <a:rPr lang="en-US" sz="1800" dirty="0" smtClean="0"/>
            <a:t> </a:t>
          </a:r>
          <a:r>
            <a:rPr lang="en-US" sz="1800" dirty="0" err="1" smtClean="0"/>
            <a:t>panjang</a:t>
          </a:r>
          <a:endParaRPr lang="en-US" sz="1800" dirty="0"/>
        </a:p>
      </dgm:t>
    </dgm:pt>
    <dgm:pt modelId="{BE2565BC-D4A9-42BC-8204-AD588E00E6AD}" type="parTrans" cxnId="{024D311F-C67F-4899-895B-81C462E8CAC8}">
      <dgm:prSet/>
      <dgm:spPr/>
      <dgm:t>
        <a:bodyPr/>
        <a:lstStyle/>
        <a:p>
          <a:endParaRPr lang="en-US"/>
        </a:p>
      </dgm:t>
    </dgm:pt>
    <dgm:pt modelId="{45D8D979-089C-4139-B6B8-6D19FF469903}" type="sibTrans" cxnId="{024D311F-C67F-4899-895B-81C462E8CAC8}">
      <dgm:prSet/>
      <dgm:spPr/>
      <dgm:t>
        <a:bodyPr/>
        <a:lstStyle/>
        <a:p>
          <a:endParaRPr lang="en-US"/>
        </a:p>
      </dgm:t>
    </dgm:pt>
    <dgm:pt modelId="{CFA068C0-B8C7-4DA6-A16D-667FE3E7BE6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Penyimpanan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ingatan</a:t>
          </a:r>
          <a:endParaRPr lang="en-US" dirty="0">
            <a:solidFill>
              <a:schemeClr val="tx1"/>
            </a:solidFill>
          </a:endParaRPr>
        </a:p>
      </dgm:t>
    </dgm:pt>
    <dgm:pt modelId="{A39663EC-48D1-43BC-B419-7DF31D61561F}" type="parTrans" cxnId="{6E0C9A61-934C-40F4-9004-BB0D8E560931}">
      <dgm:prSet/>
      <dgm:spPr/>
      <dgm:t>
        <a:bodyPr/>
        <a:lstStyle/>
        <a:p>
          <a:endParaRPr lang="en-US"/>
        </a:p>
      </dgm:t>
    </dgm:pt>
    <dgm:pt modelId="{7DA78C2F-9418-4D42-933F-63472623F4B0}" type="sibTrans" cxnId="{6E0C9A61-934C-40F4-9004-BB0D8E560931}">
      <dgm:prSet/>
      <dgm:spPr/>
      <dgm:t>
        <a:bodyPr/>
        <a:lstStyle/>
        <a:p>
          <a:endParaRPr lang="en-US"/>
        </a:p>
      </dgm:t>
    </dgm:pt>
    <dgm:pt modelId="{B2E8BE93-9C32-420A-9B2D-4932BB378A19}">
      <dgm:prSet phldrT="[Text]" custT="1"/>
      <dgm:spPr/>
      <dgm:t>
        <a:bodyPr/>
        <a:lstStyle/>
        <a:p>
          <a:r>
            <a:rPr lang="en-US" sz="1800" dirty="0" smtClean="0"/>
            <a:t>1.Konteks </a:t>
          </a:r>
          <a:r>
            <a:rPr lang="en-US" sz="1800" dirty="0" err="1" smtClean="0"/>
            <a:t>peririnal</a:t>
          </a:r>
          <a:endParaRPr lang="en-US" sz="1800" dirty="0" smtClean="0"/>
        </a:p>
        <a:p>
          <a:r>
            <a:rPr lang="en-US" sz="1800" dirty="0" smtClean="0"/>
            <a:t>2.Hipokampus</a:t>
          </a:r>
        </a:p>
        <a:p>
          <a:r>
            <a:rPr lang="en-US" sz="1800" dirty="0" smtClean="0"/>
            <a:t>3.Korteks </a:t>
          </a:r>
          <a:r>
            <a:rPr lang="en-US" sz="1800" dirty="0" err="1" smtClean="0"/>
            <a:t>infertemporal</a:t>
          </a:r>
          <a:endParaRPr lang="en-US" sz="1800" dirty="0" smtClean="0"/>
        </a:p>
        <a:p>
          <a:r>
            <a:rPr lang="en-US" sz="1800" dirty="0" smtClean="0"/>
            <a:t>4.Amigadala</a:t>
          </a:r>
        </a:p>
        <a:p>
          <a:r>
            <a:rPr lang="en-US" sz="1800" dirty="0" smtClean="0"/>
            <a:t>5.Korteks prefrontal</a:t>
          </a:r>
        </a:p>
        <a:p>
          <a:r>
            <a:rPr lang="en-US" sz="1800" dirty="0" smtClean="0"/>
            <a:t>6.Serebelum </a:t>
          </a:r>
          <a:r>
            <a:rPr lang="en-US" sz="1800" dirty="0" err="1" smtClean="0"/>
            <a:t>dan</a:t>
          </a:r>
          <a:r>
            <a:rPr lang="en-US" sz="1800" dirty="0" smtClean="0"/>
            <a:t> striatum</a:t>
          </a:r>
        </a:p>
        <a:p>
          <a:endParaRPr lang="en-US" sz="1800" dirty="0"/>
        </a:p>
      </dgm:t>
    </dgm:pt>
    <dgm:pt modelId="{5321F13A-3BD5-45B5-A024-152D5BDC42F7}" type="parTrans" cxnId="{DDFF03F6-FAFA-4555-8BD6-F880DC9833EA}">
      <dgm:prSet/>
      <dgm:spPr/>
      <dgm:t>
        <a:bodyPr/>
        <a:lstStyle/>
        <a:p>
          <a:endParaRPr lang="en-US"/>
        </a:p>
      </dgm:t>
    </dgm:pt>
    <dgm:pt modelId="{508734D0-92D2-4E0F-B229-741E68CD096B}" type="sibTrans" cxnId="{DDFF03F6-FAFA-4555-8BD6-F880DC9833EA}">
      <dgm:prSet/>
      <dgm:spPr/>
      <dgm:t>
        <a:bodyPr/>
        <a:lstStyle/>
        <a:p>
          <a:endParaRPr lang="en-US"/>
        </a:p>
      </dgm:t>
    </dgm:pt>
    <dgm:pt modelId="{839AF8FD-9AB9-4EED-ABDA-CB23C508C708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Mekanisme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sinaptik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belajar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ingatan</a:t>
          </a:r>
          <a:endParaRPr lang="en-US" dirty="0">
            <a:solidFill>
              <a:schemeClr val="tx1"/>
            </a:solidFill>
          </a:endParaRPr>
        </a:p>
      </dgm:t>
    </dgm:pt>
    <dgm:pt modelId="{0E26B913-0BC4-48FA-9D5E-02BE8F8C58D3}" type="parTrans" cxnId="{CAA109E7-F5D2-4381-8DBD-989DF5ACB5B3}">
      <dgm:prSet/>
      <dgm:spPr/>
      <dgm:t>
        <a:bodyPr/>
        <a:lstStyle/>
        <a:p>
          <a:endParaRPr lang="en-US"/>
        </a:p>
      </dgm:t>
    </dgm:pt>
    <dgm:pt modelId="{3DF32313-5A51-4529-9756-824FD00E5C80}" type="sibTrans" cxnId="{CAA109E7-F5D2-4381-8DBD-989DF5ACB5B3}">
      <dgm:prSet/>
      <dgm:spPr/>
      <dgm:t>
        <a:bodyPr/>
        <a:lstStyle/>
        <a:p>
          <a:endParaRPr lang="en-US"/>
        </a:p>
      </dgm:t>
    </dgm:pt>
    <dgm:pt modelId="{2039B59F-C19E-43B1-BE82-DB1ECB0A8059}">
      <dgm:prSet custT="1"/>
      <dgm:spPr/>
      <dgm:t>
        <a:bodyPr/>
        <a:lstStyle/>
        <a:p>
          <a:r>
            <a:rPr lang="en-US" sz="2400" dirty="0" err="1" smtClean="0"/>
            <a:t>Terjadi</a:t>
          </a:r>
          <a:r>
            <a:rPr lang="en-US" sz="2400" dirty="0" smtClean="0"/>
            <a:t> proses </a:t>
          </a:r>
          <a:r>
            <a:rPr lang="en-US" sz="2400" dirty="0" err="1" smtClean="0"/>
            <a:t>transmisi</a:t>
          </a:r>
          <a:r>
            <a:rPr lang="en-US" sz="2400" dirty="0" smtClean="0"/>
            <a:t> </a:t>
          </a:r>
          <a:r>
            <a:rPr lang="en-US" sz="2400" dirty="0" err="1" smtClean="0"/>
            <a:t>sinaptik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frekuensi</a:t>
          </a:r>
          <a:r>
            <a:rPr lang="en-US" sz="2400" dirty="0" smtClean="0"/>
            <a:t> </a:t>
          </a:r>
          <a:r>
            <a:rPr lang="en-US" sz="2400" dirty="0" err="1" smtClean="0"/>
            <a:t>listrik</a:t>
          </a:r>
          <a:r>
            <a:rPr lang="en-US" sz="2400" dirty="0" smtClean="0"/>
            <a:t> yang </a:t>
          </a:r>
          <a:r>
            <a:rPr lang="en-US" sz="2400" dirty="0" err="1" smtClean="0"/>
            <a:t>tinggi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neuron pre-</a:t>
          </a:r>
          <a:r>
            <a:rPr lang="en-US" sz="2400" dirty="0" err="1" smtClean="0"/>
            <a:t>sinaptik</a:t>
          </a:r>
          <a:r>
            <a:rPr lang="en-US" sz="2400" dirty="0" smtClean="0"/>
            <a:t>. Hal </a:t>
          </a:r>
          <a:r>
            <a:rPr lang="en-US" sz="2400" dirty="0" err="1" smtClean="0"/>
            <a:t>ini</a:t>
          </a:r>
          <a:r>
            <a:rPr lang="en-US" sz="2400" dirty="0" smtClean="0"/>
            <a:t> </a:t>
          </a:r>
          <a:r>
            <a:rPr lang="en-US" sz="2400" dirty="0" err="1" smtClean="0"/>
            <a:t>disebut</a:t>
          </a:r>
          <a:r>
            <a:rPr lang="en-US" sz="2400" dirty="0" smtClean="0"/>
            <a:t> </a:t>
          </a:r>
          <a:r>
            <a:rPr lang="en-US" sz="2400" dirty="0" err="1" smtClean="0"/>
            <a:t>sebagai</a:t>
          </a:r>
          <a:r>
            <a:rPr lang="en-US" sz="2400" dirty="0" smtClean="0"/>
            <a:t> LTP (long term potentiation)</a:t>
          </a:r>
          <a:endParaRPr lang="en-US" sz="2400" dirty="0"/>
        </a:p>
      </dgm:t>
    </dgm:pt>
    <dgm:pt modelId="{843298CF-4A96-40AF-9CCB-E8CB4387D396}" type="parTrans" cxnId="{561F391A-4F3E-4B7B-AC28-83194380E6CB}">
      <dgm:prSet/>
      <dgm:spPr/>
      <dgm:t>
        <a:bodyPr/>
        <a:lstStyle/>
        <a:p>
          <a:endParaRPr lang="en-US"/>
        </a:p>
      </dgm:t>
    </dgm:pt>
    <dgm:pt modelId="{673C67B1-9C9B-4D96-9E47-DCF246683A92}" type="sibTrans" cxnId="{561F391A-4F3E-4B7B-AC28-83194380E6CB}">
      <dgm:prSet/>
      <dgm:spPr/>
      <dgm:t>
        <a:bodyPr/>
        <a:lstStyle/>
        <a:p>
          <a:endParaRPr lang="en-US"/>
        </a:p>
      </dgm:t>
    </dgm:pt>
    <dgm:pt modelId="{5B6AC32F-D977-48B6-810A-0B1574CFABE3}" type="pres">
      <dgm:prSet presAssocID="{90FC6493-3BF7-4C23-B359-1A91359DBC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98468F-D964-496F-BB18-4658F762B4ED}" type="pres">
      <dgm:prSet presAssocID="{95A5AEA6-E05F-460A-AE31-37B43F8E3F4E}" presName="root" presStyleCnt="0"/>
      <dgm:spPr/>
    </dgm:pt>
    <dgm:pt modelId="{C999C62B-0E33-4943-A2DE-C3F6608C3780}" type="pres">
      <dgm:prSet presAssocID="{95A5AEA6-E05F-460A-AE31-37B43F8E3F4E}" presName="rootComposite" presStyleCnt="0"/>
      <dgm:spPr/>
    </dgm:pt>
    <dgm:pt modelId="{817EB335-3699-441B-A02D-30AEF6A93B18}" type="pres">
      <dgm:prSet presAssocID="{95A5AEA6-E05F-460A-AE31-37B43F8E3F4E}" presName="rootText" presStyleLbl="node1" presStyleIdx="0" presStyleCnt="3"/>
      <dgm:spPr/>
      <dgm:t>
        <a:bodyPr/>
        <a:lstStyle/>
        <a:p>
          <a:endParaRPr lang="en-US"/>
        </a:p>
      </dgm:t>
    </dgm:pt>
    <dgm:pt modelId="{DAF771F3-0757-45F0-AD37-41B1F1E57713}" type="pres">
      <dgm:prSet presAssocID="{95A5AEA6-E05F-460A-AE31-37B43F8E3F4E}" presName="rootConnector" presStyleLbl="node1" presStyleIdx="0" presStyleCnt="3"/>
      <dgm:spPr/>
      <dgm:t>
        <a:bodyPr/>
        <a:lstStyle/>
        <a:p>
          <a:endParaRPr lang="en-US"/>
        </a:p>
      </dgm:t>
    </dgm:pt>
    <dgm:pt modelId="{01A2B4CC-B630-4927-9EF2-156E98626936}" type="pres">
      <dgm:prSet presAssocID="{95A5AEA6-E05F-460A-AE31-37B43F8E3F4E}" presName="childShape" presStyleCnt="0"/>
      <dgm:spPr/>
    </dgm:pt>
    <dgm:pt modelId="{8F01FD5B-2E16-4DA0-A77E-43CD2B10729A}" type="pres">
      <dgm:prSet presAssocID="{BE2565BC-D4A9-42BC-8204-AD588E00E6AD}" presName="Name13" presStyleLbl="parChTrans1D2" presStyleIdx="0" presStyleCnt="3"/>
      <dgm:spPr/>
      <dgm:t>
        <a:bodyPr/>
        <a:lstStyle/>
        <a:p>
          <a:endParaRPr lang="en-US"/>
        </a:p>
      </dgm:t>
    </dgm:pt>
    <dgm:pt modelId="{871D2D4D-C16D-40F0-A7AB-FDE4EDE60FD5}" type="pres">
      <dgm:prSet presAssocID="{21FF710F-E762-44AB-94CA-6802ABE54737}" presName="childText" presStyleLbl="bgAcc1" presStyleIdx="0" presStyleCnt="3" custScaleX="149843" custScaleY="346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B0162-3496-4A19-9B85-081BF3C6E0EF}" type="pres">
      <dgm:prSet presAssocID="{CFA068C0-B8C7-4DA6-A16D-667FE3E7BE66}" presName="root" presStyleCnt="0"/>
      <dgm:spPr/>
    </dgm:pt>
    <dgm:pt modelId="{8BCEE3AA-FF85-436E-99CC-2F3FD95B1AAD}" type="pres">
      <dgm:prSet presAssocID="{CFA068C0-B8C7-4DA6-A16D-667FE3E7BE66}" presName="rootComposite" presStyleCnt="0"/>
      <dgm:spPr/>
    </dgm:pt>
    <dgm:pt modelId="{94BBD99E-56A8-45F1-A9AD-59E8E58AEA7A}" type="pres">
      <dgm:prSet presAssocID="{CFA068C0-B8C7-4DA6-A16D-667FE3E7BE66}" presName="rootText" presStyleLbl="node1" presStyleIdx="1" presStyleCnt="3"/>
      <dgm:spPr/>
      <dgm:t>
        <a:bodyPr/>
        <a:lstStyle/>
        <a:p>
          <a:endParaRPr lang="en-US"/>
        </a:p>
      </dgm:t>
    </dgm:pt>
    <dgm:pt modelId="{CBB02715-D718-4068-8FAE-CE98002AD8D1}" type="pres">
      <dgm:prSet presAssocID="{CFA068C0-B8C7-4DA6-A16D-667FE3E7BE66}" presName="rootConnector" presStyleLbl="node1" presStyleIdx="1" presStyleCnt="3"/>
      <dgm:spPr/>
      <dgm:t>
        <a:bodyPr/>
        <a:lstStyle/>
        <a:p>
          <a:endParaRPr lang="en-US"/>
        </a:p>
      </dgm:t>
    </dgm:pt>
    <dgm:pt modelId="{6DEF81B3-76CA-49F8-A902-AD53B577DDE5}" type="pres">
      <dgm:prSet presAssocID="{CFA068C0-B8C7-4DA6-A16D-667FE3E7BE66}" presName="childShape" presStyleCnt="0"/>
      <dgm:spPr/>
    </dgm:pt>
    <dgm:pt modelId="{1DFDAE9E-B0AB-4941-B8CB-134A27B9C38B}" type="pres">
      <dgm:prSet presAssocID="{5321F13A-3BD5-45B5-A024-152D5BDC42F7}" presName="Name13" presStyleLbl="parChTrans1D2" presStyleIdx="1" presStyleCnt="3"/>
      <dgm:spPr/>
      <dgm:t>
        <a:bodyPr/>
        <a:lstStyle/>
        <a:p>
          <a:endParaRPr lang="en-US"/>
        </a:p>
      </dgm:t>
    </dgm:pt>
    <dgm:pt modelId="{1DE6789C-F2D9-4CDB-8C9F-0ACB937FDFD4}" type="pres">
      <dgm:prSet presAssocID="{B2E8BE93-9C32-420A-9B2D-4932BB378A19}" presName="childText" presStyleLbl="bgAcc1" presStyleIdx="1" presStyleCnt="3" custScaleX="111995" custScaleY="310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A757-AD2F-49FC-A808-9276AA89DA1B}" type="pres">
      <dgm:prSet presAssocID="{839AF8FD-9AB9-4EED-ABDA-CB23C508C708}" presName="root" presStyleCnt="0"/>
      <dgm:spPr/>
    </dgm:pt>
    <dgm:pt modelId="{D72C8524-0BCD-4F0A-8563-4C75AD74CD5B}" type="pres">
      <dgm:prSet presAssocID="{839AF8FD-9AB9-4EED-ABDA-CB23C508C708}" presName="rootComposite" presStyleCnt="0"/>
      <dgm:spPr/>
    </dgm:pt>
    <dgm:pt modelId="{3A6ACA61-E3DE-43F7-A8CA-75CA48EDA29E}" type="pres">
      <dgm:prSet presAssocID="{839AF8FD-9AB9-4EED-ABDA-CB23C508C708}" presName="rootText" presStyleLbl="node1" presStyleIdx="2" presStyleCnt="3"/>
      <dgm:spPr/>
      <dgm:t>
        <a:bodyPr/>
        <a:lstStyle/>
        <a:p>
          <a:endParaRPr lang="en-US"/>
        </a:p>
      </dgm:t>
    </dgm:pt>
    <dgm:pt modelId="{3D4F98D5-32D9-498D-8F31-9EF61A4293D2}" type="pres">
      <dgm:prSet presAssocID="{839AF8FD-9AB9-4EED-ABDA-CB23C508C708}" presName="rootConnector" presStyleLbl="node1" presStyleIdx="2" presStyleCnt="3"/>
      <dgm:spPr/>
      <dgm:t>
        <a:bodyPr/>
        <a:lstStyle/>
        <a:p>
          <a:endParaRPr lang="en-US"/>
        </a:p>
      </dgm:t>
    </dgm:pt>
    <dgm:pt modelId="{73225F54-5B30-4D03-8017-817BFE8A64F4}" type="pres">
      <dgm:prSet presAssocID="{839AF8FD-9AB9-4EED-ABDA-CB23C508C708}" presName="childShape" presStyleCnt="0"/>
      <dgm:spPr/>
    </dgm:pt>
    <dgm:pt modelId="{4D1FBFB3-8F6B-45F2-B7EF-021C7EF930E7}" type="pres">
      <dgm:prSet presAssocID="{843298CF-4A96-40AF-9CCB-E8CB4387D396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C8C0AE4-4B30-456E-8D61-87B311F8848B}" type="pres">
      <dgm:prSet presAssocID="{2039B59F-C19E-43B1-BE82-DB1ECB0A8059}" presName="childText" presStyleLbl="bgAcc1" presStyleIdx="2" presStyleCnt="3" custScaleX="164264" custScaleY="292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C9A61-934C-40F4-9004-BB0D8E560931}" srcId="{90FC6493-3BF7-4C23-B359-1A91359DBCC6}" destId="{CFA068C0-B8C7-4DA6-A16D-667FE3E7BE66}" srcOrd="1" destOrd="0" parTransId="{A39663EC-48D1-43BC-B419-7DF31D61561F}" sibTransId="{7DA78C2F-9418-4D42-933F-63472623F4B0}"/>
    <dgm:cxn modelId="{853505C5-E94E-45AE-A252-0C923063AEC1}" type="presOf" srcId="{90FC6493-3BF7-4C23-B359-1A91359DBCC6}" destId="{5B6AC32F-D977-48B6-810A-0B1574CFABE3}" srcOrd="0" destOrd="0" presId="urn:microsoft.com/office/officeart/2005/8/layout/hierarchy3"/>
    <dgm:cxn modelId="{A33E9036-8919-4737-A0A3-FE80A956889F}" type="presOf" srcId="{B2E8BE93-9C32-420A-9B2D-4932BB378A19}" destId="{1DE6789C-F2D9-4CDB-8C9F-0ACB937FDFD4}" srcOrd="0" destOrd="0" presId="urn:microsoft.com/office/officeart/2005/8/layout/hierarchy3"/>
    <dgm:cxn modelId="{024D311F-C67F-4899-895B-81C462E8CAC8}" srcId="{95A5AEA6-E05F-460A-AE31-37B43F8E3F4E}" destId="{21FF710F-E762-44AB-94CA-6802ABE54737}" srcOrd="0" destOrd="0" parTransId="{BE2565BC-D4A9-42BC-8204-AD588E00E6AD}" sibTransId="{45D8D979-089C-4139-B6B8-6D19FF469903}"/>
    <dgm:cxn modelId="{CEB276F6-B129-49A4-BFCB-272F9A0B2F15}" type="presOf" srcId="{BE2565BC-D4A9-42BC-8204-AD588E00E6AD}" destId="{8F01FD5B-2E16-4DA0-A77E-43CD2B10729A}" srcOrd="0" destOrd="0" presId="urn:microsoft.com/office/officeart/2005/8/layout/hierarchy3"/>
    <dgm:cxn modelId="{48FCAA58-497D-4879-9503-FC129CAE2057}" srcId="{90FC6493-3BF7-4C23-B359-1A91359DBCC6}" destId="{95A5AEA6-E05F-460A-AE31-37B43F8E3F4E}" srcOrd="0" destOrd="0" parTransId="{E708E015-AF05-4CDB-96F3-182BFE17D8DF}" sibTransId="{6C6A2063-0623-4D39-A282-0738D108643C}"/>
    <dgm:cxn modelId="{7C2327D0-21F0-4FC9-90A1-EA9CABEDF796}" type="presOf" srcId="{95A5AEA6-E05F-460A-AE31-37B43F8E3F4E}" destId="{817EB335-3699-441B-A02D-30AEF6A93B18}" srcOrd="0" destOrd="0" presId="urn:microsoft.com/office/officeart/2005/8/layout/hierarchy3"/>
    <dgm:cxn modelId="{CAA109E7-F5D2-4381-8DBD-989DF5ACB5B3}" srcId="{90FC6493-3BF7-4C23-B359-1A91359DBCC6}" destId="{839AF8FD-9AB9-4EED-ABDA-CB23C508C708}" srcOrd="2" destOrd="0" parTransId="{0E26B913-0BC4-48FA-9D5E-02BE8F8C58D3}" sibTransId="{3DF32313-5A51-4529-9756-824FD00E5C80}"/>
    <dgm:cxn modelId="{E8624342-B732-4DE0-88A5-4D6B5F016D88}" type="presOf" srcId="{843298CF-4A96-40AF-9CCB-E8CB4387D396}" destId="{4D1FBFB3-8F6B-45F2-B7EF-021C7EF930E7}" srcOrd="0" destOrd="0" presId="urn:microsoft.com/office/officeart/2005/8/layout/hierarchy3"/>
    <dgm:cxn modelId="{9E1A6E6D-E9F2-447D-8B2A-4FA4DFBEB6FB}" type="presOf" srcId="{5321F13A-3BD5-45B5-A024-152D5BDC42F7}" destId="{1DFDAE9E-B0AB-4941-B8CB-134A27B9C38B}" srcOrd="0" destOrd="0" presId="urn:microsoft.com/office/officeart/2005/8/layout/hierarchy3"/>
    <dgm:cxn modelId="{028C50C7-BB18-43AB-A1B2-6249C759A449}" type="presOf" srcId="{95A5AEA6-E05F-460A-AE31-37B43F8E3F4E}" destId="{DAF771F3-0757-45F0-AD37-41B1F1E57713}" srcOrd="1" destOrd="0" presId="urn:microsoft.com/office/officeart/2005/8/layout/hierarchy3"/>
    <dgm:cxn modelId="{ABFA6235-E9ED-43FA-A7FF-937CDFB7EE74}" type="presOf" srcId="{839AF8FD-9AB9-4EED-ABDA-CB23C508C708}" destId="{3D4F98D5-32D9-498D-8F31-9EF61A4293D2}" srcOrd="1" destOrd="0" presId="urn:microsoft.com/office/officeart/2005/8/layout/hierarchy3"/>
    <dgm:cxn modelId="{561F391A-4F3E-4B7B-AC28-83194380E6CB}" srcId="{839AF8FD-9AB9-4EED-ABDA-CB23C508C708}" destId="{2039B59F-C19E-43B1-BE82-DB1ECB0A8059}" srcOrd="0" destOrd="0" parTransId="{843298CF-4A96-40AF-9CCB-E8CB4387D396}" sibTransId="{673C67B1-9C9B-4D96-9E47-DCF246683A92}"/>
    <dgm:cxn modelId="{B61B85B5-7986-4F91-8E4A-D966498A71FC}" type="presOf" srcId="{839AF8FD-9AB9-4EED-ABDA-CB23C508C708}" destId="{3A6ACA61-E3DE-43F7-A8CA-75CA48EDA29E}" srcOrd="0" destOrd="0" presId="urn:microsoft.com/office/officeart/2005/8/layout/hierarchy3"/>
    <dgm:cxn modelId="{64E17A5C-B9A7-4CF9-A128-977BB8E40E7C}" type="presOf" srcId="{21FF710F-E762-44AB-94CA-6802ABE54737}" destId="{871D2D4D-C16D-40F0-A7AB-FDE4EDE60FD5}" srcOrd="0" destOrd="0" presId="urn:microsoft.com/office/officeart/2005/8/layout/hierarchy3"/>
    <dgm:cxn modelId="{FD18852E-B5EF-4CF7-A724-C7C1518438B1}" type="presOf" srcId="{CFA068C0-B8C7-4DA6-A16D-667FE3E7BE66}" destId="{94BBD99E-56A8-45F1-A9AD-59E8E58AEA7A}" srcOrd="0" destOrd="0" presId="urn:microsoft.com/office/officeart/2005/8/layout/hierarchy3"/>
    <dgm:cxn modelId="{9B0DAEFF-1C23-4262-AB47-50B210227CD4}" type="presOf" srcId="{CFA068C0-B8C7-4DA6-A16D-667FE3E7BE66}" destId="{CBB02715-D718-4068-8FAE-CE98002AD8D1}" srcOrd="1" destOrd="0" presId="urn:microsoft.com/office/officeart/2005/8/layout/hierarchy3"/>
    <dgm:cxn modelId="{DDFF03F6-FAFA-4555-8BD6-F880DC9833EA}" srcId="{CFA068C0-B8C7-4DA6-A16D-667FE3E7BE66}" destId="{B2E8BE93-9C32-420A-9B2D-4932BB378A19}" srcOrd="0" destOrd="0" parTransId="{5321F13A-3BD5-45B5-A024-152D5BDC42F7}" sibTransId="{508734D0-92D2-4E0F-B229-741E68CD096B}"/>
    <dgm:cxn modelId="{339F537C-6485-420E-A102-13EAA5228D64}" type="presOf" srcId="{2039B59F-C19E-43B1-BE82-DB1ECB0A8059}" destId="{9C8C0AE4-4B30-456E-8D61-87B311F8848B}" srcOrd="0" destOrd="0" presId="urn:microsoft.com/office/officeart/2005/8/layout/hierarchy3"/>
    <dgm:cxn modelId="{2C447A42-F6BD-44FE-A31F-3355ED6C2386}" type="presParOf" srcId="{5B6AC32F-D977-48B6-810A-0B1574CFABE3}" destId="{E998468F-D964-496F-BB18-4658F762B4ED}" srcOrd="0" destOrd="0" presId="urn:microsoft.com/office/officeart/2005/8/layout/hierarchy3"/>
    <dgm:cxn modelId="{D03C5F5C-273E-45FF-A509-BADEDE1FEFFA}" type="presParOf" srcId="{E998468F-D964-496F-BB18-4658F762B4ED}" destId="{C999C62B-0E33-4943-A2DE-C3F6608C3780}" srcOrd="0" destOrd="0" presId="urn:microsoft.com/office/officeart/2005/8/layout/hierarchy3"/>
    <dgm:cxn modelId="{5C2FA6A4-70AD-4746-8DAA-73DADC87007C}" type="presParOf" srcId="{C999C62B-0E33-4943-A2DE-C3F6608C3780}" destId="{817EB335-3699-441B-A02D-30AEF6A93B18}" srcOrd="0" destOrd="0" presId="urn:microsoft.com/office/officeart/2005/8/layout/hierarchy3"/>
    <dgm:cxn modelId="{AD249AB1-38F3-409D-854F-0B8C66F3AFED}" type="presParOf" srcId="{C999C62B-0E33-4943-A2DE-C3F6608C3780}" destId="{DAF771F3-0757-45F0-AD37-41B1F1E57713}" srcOrd="1" destOrd="0" presId="urn:microsoft.com/office/officeart/2005/8/layout/hierarchy3"/>
    <dgm:cxn modelId="{484BC1F1-98B8-4B5D-85F3-15283E707029}" type="presParOf" srcId="{E998468F-D964-496F-BB18-4658F762B4ED}" destId="{01A2B4CC-B630-4927-9EF2-156E98626936}" srcOrd="1" destOrd="0" presId="urn:microsoft.com/office/officeart/2005/8/layout/hierarchy3"/>
    <dgm:cxn modelId="{5DEB2B35-3726-4B0A-9CC1-E4902B40AB13}" type="presParOf" srcId="{01A2B4CC-B630-4927-9EF2-156E98626936}" destId="{8F01FD5B-2E16-4DA0-A77E-43CD2B10729A}" srcOrd="0" destOrd="0" presId="urn:microsoft.com/office/officeart/2005/8/layout/hierarchy3"/>
    <dgm:cxn modelId="{12C7DCB6-8E7B-4F19-91BA-1DFCBB6C13BD}" type="presParOf" srcId="{01A2B4CC-B630-4927-9EF2-156E98626936}" destId="{871D2D4D-C16D-40F0-A7AB-FDE4EDE60FD5}" srcOrd="1" destOrd="0" presId="urn:microsoft.com/office/officeart/2005/8/layout/hierarchy3"/>
    <dgm:cxn modelId="{88663CD2-1E04-41FC-811F-607EEF844836}" type="presParOf" srcId="{5B6AC32F-D977-48B6-810A-0B1574CFABE3}" destId="{943B0162-3496-4A19-9B85-081BF3C6E0EF}" srcOrd="1" destOrd="0" presId="urn:microsoft.com/office/officeart/2005/8/layout/hierarchy3"/>
    <dgm:cxn modelId="{A7614B35-3977-40FD-8DE9-B5A3E0F50741}" type="presParOf" srcId="{943B0162-3496-4A19-9B85-081BF3C6E0EF}" destId="{8BCEE3AA-FF85-436E-99CC-2F3FD95B1AAD}" srcOrd="0" destOrd="0" presId="urn:microsoft.com/office/officeart/2005/8/layout/hierarchy3"/>
    <dgm:cxn modelId="{45EFA6D6-2DB7-4326-A51D-F2ACB8C38CED}" type="presParOf" srcId="{8BCEE3AA-FF85-436E-99CC-2F3FD95B1AAD}" destId="{94BBD99E-56A8-45F1-A9AD-59E8E58AEA7A}" srcOrd="0" destOrd="0" presId="urn:microsoft.com/office/officeart/2005/8/layout/hierarchy3"/>
    <dgm:cxn modelId="{B1252C9E-9E21-481A-923A-C05329CD2150}" type="presParOf" srcId="{8BCEE3AA-FF85-436E-99CC-2F3FD95B1AAD}" destId="{CBB02715-D718-4068-8FAE-CE98002AD8D1}" srcOrd="1" destOrd="0" presId="urn:microsoft.com/office/officeart/2005/8/layout/hierarchy3"/>
    <dgm:cxn modelId="{96A5B689-C93C-4E80-91F6-B36459CE217D}" type="presParOf" srcId="{943B0162-3496-4A19-9B85-081BF3C6E0EF}" destId="{6DEF81B3-76CA-49F8-A902-AD53B577DDE5}" srcOrd="1" destOrd="0" presId="urn:microsoft.com/office/officeart/2005/8/layout/hierarchy3"/>
    <dgm:cxn modelId="{D52E5739-4D4F-44C0-9551-3628278723A0}" type="presParOf" srcId="{6DEF81B3-76CA-49F8-A902-AD53B577DDE5}" destId="{1DFDAE9E-B0AB-4941-B8CB-134A27B9C38B}" srcOrd="0" destOrd="0" presId="urn:microsoft.com/office/officeart/2005/8/layout/hierarchy3"/>
    <dgm:cxn modelId="{7571B57D-42BD-4F4E-8ED5-F392E233EC49}" type="presParOf" srcId="{6DEF81B3-76CA-49F8-A902-AD53B577DDE5}" destId="{1DE6789C-F2D9-4CDB-8C9F-0ACB937FDFD4}" srcOrd="1" destOrd="0" presId="urn:microsoft.com/office/officeart/2005/8/layout/hierarchy3"/>
    <dgm:cxn modelId="{40D156E3-5406-495F-8028-9692B5124D9D}" type="presParOf" srcId="{5B6AC32F-D977-48B6-810A-0B1574CFABE3}" destId="{08BBA757-AD2F-49FC-A808-9276AA89DA1B}" srcOrd="2" destOrd="0" presId="urn:microsoft.com/office/officeart/2005/8/layout/hierarchy3"/>
    <dgm:cxn modelId="{23002C38-B456-460B-AE89-DC723A904712}" type="presParOf" srcId="{08BBA757-AD2F-49FC-A808-9276AA89DA1B}" destId="{D72C8524-0BCD-4F0A-8563-4C75AD74CD5B}" srcOrd="0" destOrd="0" presId="urn:microsoft.com/office/officeart/2005/8/layout/hierarchy3"/>
    <dgm:cxn modelId="{6C126412-8719-4507-B7F5-7D03C75754EE}" type="presParOf" srcId="{D72C8524-0BCD-4F0A-8563-4C75AD74CD5B}" destId="{3A6ACA61-E3DE-43F7-A8CA-75CA48EDA29E}" srcOrd="0" destOrd="0" presId="urn:microsoft.com/office/officeart/2005/8/layout/hierarchy3"/>
    <dgm:cxn modelId="{BC49120E-6E2E-44A6-B927-B29772FF5F3E}" type="presParOf" srcId="{D72C8524-0BCD-4F0A-8563-4C75AD74CD5B}" destId="{3D4F98D5-32D9-498D-8F31-9EF61A4293D2}" srcOrd="1" destOrd="0" presId="urn:microsoft.com/office/officeart/2005/8/layout/hierarchy3"/>
    <dgm:cxn modelId="{F7349E04-756F-4DBD-9FF2-F0BE702ABC4A}" type="presParOf" srcId="{08BBA757-AD2F-49FC-A808-9276AA89DA1B}" destId="{73225F54-5B30-4D03-8017-817BFE8A64F4}" srcOrd="1" destOrd="0" presId="urn:microsoft.com/office/officeart/2005/8/layout/hierarchy3"/>
    <dgm:cxn modelId="{D92C3023-27AD-42E0-A5B7-2FFE0A995849}" type="presParOf" srcId="{73225F54-5B30-4D03-8017-817BFE8A64F4}" destId="{4D1FBFB3-8F6B-45F2-B7EF-021C7EF930E7}" srcOrd="0" destOrd="0" presId="urn:microsoft.com/office/officeart/2005/8/layout/hierarchy3"/>
    <dgm:cxn modelId="{289E7E32-BA27-40F6-82D0-D65401CD154B}" type="presParOf" srcId="{73225F54-5B30-4D03-8017-817BFE8A64F4}" destId="{9C8C0AE4-4B30-456E-8D61-87B311F884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EB335-3699-441B-A02D-30AEF6A93B18}">
      <dsp:nvSpPr>
        <dsp:cNvPr id="0" name=""/>
        <dsp:cNvSpPr/>
      </dsp:nvSpPr>
      <dsp:spPr>
        <a:xfrm>
          <a:off x="212196" y="1907"/>
          <a:ext cx="2331912" cy="11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tx1"/>
              </a:solidFill>
            </a:rPr>
            <a:t>Konsolidasi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daya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ingat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46346" y="36057"/>
        <a:ext cx="2263612" cy="1097656"/>
      </dsp:txXfrm>
    </dsp:sp>
    <dsp:sp modelId="{8F01FD5B-2E16-4DA0-A77E-43CD2B10729A}">
      <dsp:nvSpPr>
        <dsp:cNvPr id="0" name=""/>
        <dsp:cNvSpPr/>
      </dsp:nvSpPr>
      <dsp:spPr>
        <a:xfrm>
          <a:off x="445388" y="1167863"/>
          <a:ext cx="233191" cy="2312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965"/>
              </a:lnTo>
              <a:lnTo>
                <a:pt x="233191" y="2312965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D2D4D-C16D-40F0-A7AB-FDE4EDE60FD5}">
      <dsp:nvSpPr>
        <dsp:cNvPr id="0" name=""/>
        <dsp:cNvSpPr/>
      </dsp:nvSpPr>
      <dsp:spPr>
        <a:xfrm>
          <a:off x="678579" y="1459352"/>
          <a:ext cx="2795366" cy="4042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Merupakan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pemindahan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informasi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diingat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penyimpanan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memori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jagka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pendek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penimpanan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memori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jangka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panjang</a:t>
          </a:r>
          <a:endParaRPr lang="en-US" sz="1800" kern="1200" dirty="0"/>
        </a:p>
      </dsp:txBody>
      <dsp:txXfrm>
        <a:off x="760452" y="1541225"/>
        <a:ext cx="2631620" cy="3879207"/>
      </dsp:txXfrm>
    </dsp:sp>
    <dsp:sp modelId="{94BBD99E-56A8-45F1-A9AD-59E8E58AEA7A}">
      <dsp:nvSpPr>
        <dsp:cNvPr id="0" name=""/>
        <dsp:cNvSpPr/>
      </dsp:nvSpPr>
      <dsp:spPr>
        <a:xfrm>
          <a:off x="3590540" y="1907"/>
          <a:ext cx="2331912" cy="11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tx1"/>
              </a:solidFill>
            </a:rPr>
            <a:t>Penyimpanan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ingatan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624690" y="36057"/>
        <a:ext cx="2263612" cy="1097656"/>
      </dsp:txXfrm>
    </dsp:sp>
    <dsp:sp modelId="{1DFDAE9E-B0AB-4941-B8CB-134A27B9C38B}">
      <dsp:nvSpPr>
        <dsp:cNvPr id="0" name=""/>
        <dsp:cNvSpPr/>
      </dsp:nvSpPr>
      <dsp:spPr>
        <a:xfrm>
          <a:off x="3823732" y="1167863"/>
          <a:ext cx="233191" cy="210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726"/>
              </a:lnTo>
              <a:lnTo>
                <a:pt x="233191" y="210072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6789C-F2D9-4CDB-8C9F-0ACB937FDFD4}">
      <dsp:nvSpPr>
        <dsp:cNvPr id="0" name=""/>
        <dsp:cNvSpPr/>
      </dsp:nvSpPr>
      <dsp:spPr>
        <a:xfrm>
          <a:off x="4056923" y="1459352"/>
          <a:ext cx="2089300" cy="3618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1.Konteks </a:t>
          </a:r>
          <a:r>
            <a:rPr lang="en-US" sz="1800" kern="1200" dirty="0" err="1" smtClean="0"/>
            <a:t>peririnal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2.Hipokampus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3.Korteks </a:t>
          </a:r>
          <a:r>
            <a:rPr lang="en-US" sz="1800" kern="1200" dirty="0" err="1" smtClean="0"/>
            <a:t>infertemporal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4.Amigadala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5.Korteks prefrontal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6.Serebelum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striatum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118117" y="1520546"/>
        <a:ext cx="1966912" cy="3496087"/>
      </dsp:txXfrm>
    </dsp:sp>
    <dsp:sp modelId="{3A6ACA61-E3DE-43F7-A8CA-75CA48EDA29E}">
      <dsp:nvSpPr>
        <dsp:cNvPr id="0" name=""/>
        <dsp:cNvSpPr/>
      </dsp:nvSpPr>
      <dsp:spPr>
        <a:xfrm>
          <a:off x="6505431" y="1907"/>
          <a:ext cx="2331912" cy="11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tx1"/>
              </a:solidFill>
            </a:rPr>
            <a:t>Mekanisme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sinaptik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belajar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dan</a:t>
          </a:r>
          <a:r>
            <a:rPr lang="en-US" sz="2300" kern="1200" dirty="0" smtClean="0">
              <a:solidFill>
                <a:schemeClr val="tx1"/>
              </a:solidFill>
            </a:rPr>
            <a:t> </a:t>
          </a:r>
          <a:r>
            <a:rPr lang="en-US" sz="2300" kern="1200" dirty="0" err="1" smtClean="0">
              <a:solidFill>
                <a:schemeClr val="tx1"/>
              </a:solidFill>
            </a:rPr>
            <a:t>ingatan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6539581" y="36057"/>
        <a:ext cx="2263612" cy="1097656"/>
      </dsp:txXfrm>
    </dsp:sp>
    <dsp:sp modelId="{4D1FBFB3-8F6B-45F2-B7EF-021C7EF930E7}">
      <dsp:nvSpPr>
        <dsp:cNvPr id="0" name=""/>
        <dsp:cNvSpPr/>
      </dsp:nvSpPr>
      <dsp:spPr>
        <a:xfrm>
          <a:off x="6738622" y="1167863"/>
          <a:ext cx="233191" cy="199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726"/>
              </a:lnTo>
              <a:lnTo>
                <a:pt x="233191" y="199572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C0AE4-4B30-456E-8D61-87B311F8848B}">
      <dsp:nvSpPr>
        <dsp:cNvPr id="0" name=""/>
        <dsp:cNvSpPr/>
      </dsp:nvSpPr>
      <dsp:spPr>
        <a:xfrm>
          <a:off x="6971814" y="1459352"/>
          <a:ext cx="3064394" cy="340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Terjadi</a:t>
          </a:r>
          <a:r>
            <a:rPr lang="en-US" sz="2400" kern="1200" dirty="0" smtClean="0"/>
            <a:t> proses </a:t>
          </a:r>
          <a:r>
            <a:rPr lang="en-US" sz="2400" kern="1200" dirty="0" err="1" smtClean="0"/>
            <a:t>transmisi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sinaptik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frekuensi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listrik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tinggi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neuron pre-</a:t>
          </a:r>
          <a:r>
            <a:rPr lang="en-US" sz="2400" kern="1200" dirty="0" err="1" smtClean="0"/>
            <a:t>sinaptik</a:t>
          </a:r>
          <a:r>
            <a:rPr lang="en-US" sz="2400" kern="1200" dirty="0" smtClean="0"/>
            <a:t>. Hal </a:t>
          </a:r>
          <a:r>
            <a:rPr lang="en-US" sz="2400" kern="1200" dirty="0" err="1" smtClean="0"/>
            <a:t>ini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disebut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sebagai</a:t>
          </a:r>
          <a:r>
            <a:rPr lang="en-US" sz="2400" kern="1200" dirty="0" smtClean="0"/>
            <a:t> LTP (long term potentiation)</a:t>
          </a:r>
          <a:endParaRPr lang="en-US" sz="2400" kern="1200" dirty="0"/>
        </a:p>
      </dsp:txBody>
      <dsp:txXfrm>
        <a:off x="7061567" y="1549105"/>
        <a:ext cx="2884888" cy="3228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42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1" name="Subtitle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ZA" dirty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900233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33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8192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42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536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7330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9093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60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614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585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761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079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8089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3751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526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198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094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0114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967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4456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8667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0641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175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9214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2133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423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1023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7408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045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3198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658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0793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577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780" r:id="rId17"/>
    <p:sldLayoutId id="214748378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36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41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03156"/>
            <a:ext cx="12192000" cy="720204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BELAJAR, INGATAN DAN AMNESIA</a:t>
            </a:r>
            <a:endParaRPr lang="id-ID" sz="4800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873" y="496389"/>
            <a:ext cx="4741459" cy="9013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Pertemuan 8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346573" y="6462715"/>
            <a:ext cx="2845427" cy="3952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2020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14" name="Picture 2" descr="Gambar terk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9126"/>
            <a:ext cx="12192000" cy="1988840"/>
          </a:xfrm>
          <a:prstGeom prst="rect">
            <a:avLst/>
          </a:prstGeom>
          <a:noFill/>
        </p:spPr>
      </p:pic>
      <p:pic>
        <p:nvPicPr>
          <p:cNvPr id="15" name="Picture 2" descr="Gambar terk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6055" flipH="1">
            <a:off x="132703" y="4029738"/>
            <a:ext cx="1846724" cy="1351151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4055" y="6156687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25539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969264"/>
            <a:ext cx="10728100" cy="468695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4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Sindroma</a:t>
            </a:r>
            <a:r>
              <a:rPr lang="en-US" sz="24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Korsakoff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dialami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oleh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mereka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mengonsumsi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alkohol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jumlah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</a:t>
            </a:r>
            <a:r>
              <a:rPr lang="id-ID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erkaitan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defisiensi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tiamin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menyertai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konsumsi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alkohol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menyebar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kompleks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Kasus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Lesi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diensefalon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medial,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khususnya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nukleus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mediodorsal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Munculnya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retrograde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bertahap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/gradual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71072" y="609137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334471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959" y="737444"/>
            <a:ext cx="10619145" cy="512778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Penyakit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Alzheimer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Penyakit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bersifat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terminal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mengakibatkan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hilangnya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progresif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diakibatkan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oleh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degenerasi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Degenerasi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basal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otak-depan</a:t>
            </a: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Penurunan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level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acetylcholine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66568" y="613056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165922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00" y="930627"/>
            <a:ext cx="10644904" cy="506522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2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Pasca-Konkusi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Cedera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kepala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tanpa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adanya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penetrasi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dapat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menyebabkan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kesadaran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disebut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konkusi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gegar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o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(concussion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2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2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Pasca</a:t>
            </a:r>
            <a:r>
              <a:rPr lang="en-US" sz="22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Trauma</a:t>
            </a:r>
            <a:r>
              <a:rPr lang="id-ID" sz="22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id-ID" sz="22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muncul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setelah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hantaman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kepala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Hal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Koma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retrograde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akan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hal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sebelum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hilangnya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Kebingungan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confusion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anterograde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hal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	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setelah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hilangnya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Akhirnya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pulih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fungsi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kognitif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kembali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normal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Dapat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dipulihkan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ECS (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electroconvulsive shock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endParaRPr lang="en-US" sz="22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97197" y="613056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79722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43" y="621532"/>
            <a:ext cx="11134301" cy="542657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Konsolidasi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Daya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Pemindahan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transfer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diingat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penyimpanan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jangka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pendek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kepenyimpanan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jangka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panjang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disimpan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sementara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dipindahkan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penyimpanan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kortikal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stabil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Standard</a:t>
            </a:r>
            <a:r>
              <a:rPr lang="id-ID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C</a:t>
            </a:r>
            <a:r>
              <a:rPr lang="en-US" sz="2400" b="1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onsolidation</a:t>
            </a:r>
            <a:r>
              <a:rPr lang="id-ID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</a:t>
            </a:r>
            <a:r>
              <a:rPr lang="en-US" sz="2400" b="1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heory</a:t>
            </a:r>
            <a:r>
              <a:rPr lang="id-ID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Multiple-</a:t>
            </a:r>
            <a:r>
              <a:rPr lang="id-ID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race </a:t>
            </a:r>
            <a:r>
              <a:rPr lang="id-ID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heory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struktur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lainnya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 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penyimpanan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menyimpan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sepanjang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waktu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data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disebarkan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seluruh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diaktivasi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76020" y="6169751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398791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0972" y="5209361"/>
            <a:ext cx="9516606" cy="103468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d-ID" sz="5400" dirty="0" smtClean="0">
                <a:latin typeface="Comic Sans MS" panose="030F0702030302020204" pitchFamily="66" charset="0"/>
              </a:rPr>
              <a:t>Bagaimana &amp; dimana ingatan disimpan?</a:t>
            </a:r>
            <a:endParaRPr lang="id-ID" sz="54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/>
          <a:p>
            <a:fld id="{058DB212-BFA2-403F-85EF-DFD3FF6D973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451" y="177421"/>
            <a:ext cx="6578222" cy="480401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01701" y="6104437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1993088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Gambar terk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0"/>
            <a:ext cx="4111515" cy="1872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3392" y="260649"/>
            <a:ext cx="6240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latin typeface="Aharoni" pitchFamily="2" charset="-79"/>
                <a:cs typeface="Aharoni" pitchFamily="2" charset="-79"/>
              </a:rPr>
              <a:t>Bagaimana Informasi Disimpan dalam Otak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Hasil gambar untuk sel sar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45436" flipV="1">
            <a:off x="146854" y="1081913"/>
            <a:ext cx="1489018" cy="7633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75520" y="1628800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Agency FB" pitchFamily="34" charset="0"/>
              </a:rPr>
              <a:t>Merupakan pemindahan iinformasi yang diingat dari penyimpanan memori jangka pendek ke memori jangka panjang</a:t>
            </a:r>
            <a:endParaRPr lang="en-US" sz="2400" dirty="0">
              <a:latin typeface="Agency FB" pitchFamily="34" charset="0"/>
            </a:endParaRPr>
          </a:p>
          <a:p>
            <a:endParaRPr lang="en-US" dirty="0"/>
          </a:p>
        </p:txBody>
      </p:sp>
      <p:pic>
        <p:nvPicPr>
          <p:cNvPr id="290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49490" y="2651042"/>
            <a:ext cx="529225" cy="15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9349" y="32129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Hipokampus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8229" y="3212976"/>
            <a:ext cx="461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Standard consolidation theory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314120" y="2651042"/>
            <a:ext cx="529225" cy="150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405257" y="3212976"/>
            <a:ext cx="30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Multiple-trace theory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9350" y="3645024"/>
            <a:ext cx="2496277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Memori disimpan sementara di Hipokampus</a:t>
            </a:r>
            <a:endParaRPr lang="en-US" dirty="0"/>
          </a:p>
        </p:txBody>
      </p:sp>
      <p:pic>
        <p:nvPicPr>
          <p:cNvPr id="17" name="Picture 2" descr="Hasil gambar untuk sel sar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23937" flipV="1">
            <a:off x="1149399" y="5137643"/>
            <a:ext cx="1466056" cy="42278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27648" y="4365104"/>
            <a:ext cx="3744416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Kemudian dipindahkan ke sistem penyimpanan kortikal yang lebih stabil</a:t>
            </a:r>
            <a:endParaRPr lang="en-US" dirty="0"/>
          </a:p>
        </p:txBody>
      </p:sp>
      <p:pic>
        <p:nvPicPr>
          <p:cNvPr id="19" name="Picture 2" descr="Hasil gambar untuk sel sara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603307" flipV="1">
            <a:off x="7089427" y="5102505"/>
            <a:ext cx="1077363" cy="310691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960096" y="5013176"/>
            <a:ext cx="4704523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Hipokampus dan struktur penyimpanan lainnya menyimpan ingatan sepanjang waktu, sampai satu peristiwa yang terkait, data yang ada disebarkan ke hipokampus untuk di aktivasi.</a:t>
            </a:r>
            <a:endParaRPr lang="en-US" sz="1600" dirty="0"/>
          </a:p>
        </p:txBody>
      </p:sp>
      <p:pic>
        <p:nvPicPr>
          <p:cNvPr id="21" name="Picture 2" descr="Hasil gambar untuk sel sar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23937" flipV="1">
            <a:off x="4989828" y="5929730"/>
            <a:ext cx="1466056" cy="422783"/>
          </a:xfrm>
          <a:prstGeom prst="rect">
            <a:avLst/>
          </a:prstGeom>
          <a:noFill/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28763" y="6143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  <p:bldP spid="16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969264"/>
            <a:ext cx="10805373" cy="467389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Korteks</a:t>
            </a:r>
            <a:r>
              <a:rPr lang="en-US" sz="24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peririnal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Ditemukan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lebih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pengenalan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objek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(object-recognition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dibandingkan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spasial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spatial memory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Sel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syaraf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sebagian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id-ID" sz="2400" i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id-ID" sz="2400" i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hanya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berespon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subjek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berada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lokasi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Bekerjasama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entorhinal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korteks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Contoh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supir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taksi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lebih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tahun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area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abu-abu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signifikan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lebih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dibandingkan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kontrol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88637" y="615668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116546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759853"/>
            <a:ext cx="10908405" cy="544500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Bagaimana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dimana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id-ID" sz="24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disimpan</a:t>
            </a:r>
            <a:r>
              <a:rPr lang="en-US" sz="2400" b="1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Korteks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inferotemporal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Area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neokorteks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retrieval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mengenai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persepsi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pola-pola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visual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pengenalan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objek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id-ID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id-ID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Amigdala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mengandung</a:t>
            </a:r>
            <a:r>
              <a:rPr lang="id-ID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unsur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emosional</a:t>
            </a:r>
            <a:r>
              <a:rPr lang="id-ID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Korteks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Prefrontal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berbagai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proses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kognitif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penting,seperti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akan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urutan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tugas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working memory 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kemampuan</a:t>
            </a: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mempertahankan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relevan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sedang</a:t>
            </a: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menyelesaikan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suatu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tugas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),</a:t>
            </a: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atensi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managemen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tugas</a:t>
            </a:r>
            <a:r>
              <a:rPr lang="id-ID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Serebelum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id-ID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triatum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Serebelum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keterampilan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sensori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-motor</a:t>
            </a:r>
            <a:r>
              <a:rPr lang="id-ID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Striatum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mengenai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hubungan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antarastimuli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respon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terjadinya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pembiasaan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88637" y="615668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379617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633" y="132084"/>
            <a:ext cx="9404723" cy="1400530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Proses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penyimpanan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informasi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otak</a:t>
            </a:r>
            <a:endParaRPr lang="id-ID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9063444"/>
              </p:ext>
            </p:extLst>
          </p:nvPr>
        </p:nvGraphicFramePr>
        <p:xfrm>
          <a:off x="1453633" y="1010477"/>
          <a:ext cx="10248405" cy="550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4763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2514553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2692" y="2587325"/>
            <a:ext cx="93698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88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T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h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an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k Y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o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u</a:t>
            </a:r>
            <a:r>
              <a:rPr lang="id-ID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 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F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or 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A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tt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en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t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io</a:t>
            </a:r>
            <a:r>
              <a:rPr lang="id-I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itchFamily="66" charset="0"/>
              </a:rPr>
              <a:t>n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09814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23529437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172" y="1373165"/>
            <a:ext cx="8516983" cy="451818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</a:t>
            </a:r>
            <a:endParaRPr lang="id-ID" sz="3600" b="1" dirty="0" smtClean="0">
              <a:solidFill>
                <a:srgbClr val="002060"/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  <a:p>
            <a:r>
              <a:rPr lang="id-ID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ubahan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relatif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permanen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sebagai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hasil</a:t>
            </a:r>
            <a:r>
              <a:rPr lang="id-ID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latihan</a:t>
            </a:r>
            <a:r>
              <a:rPr lang="id-ID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bagaimana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berperan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id-ID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mengubah</a:t>
            </a:r>
            <a:r>
              <a:rPr lang="en-US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id-ID" sz="3600" b="1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id-ID" sz="3600" b="1" dirty="0">
              <a:solidFill>
                <a:srgbClr val="00206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3954" y="1031966"/>
            <a:ext cx="6249625" cy="1610345"/>
          </a:xfrm>
          <a:solidFill>
            <a:srgbClr val="00B0F0"/>
          </a:solidFill>
        </p:spPr>
        <p:txBody>
          <a:bodyPr/>
          <a:lstStyle/>
          <a:p>
            <a:r>
              <a:rPr lang="id-ID" sz="4400" dirty="0" smtClean="0">
                <a:solidFill>
                  <a:srgbClr val="FFFF00"/>
                </a:solidFill>
                <a:latin typeface="Goudy Stout" pitchFamily="18" charset="0"/>
                <a:cs typeface="Aharoni" pitchFamily="2" charset="-79"/>
              </a:rPr>
              <a:t>B e l a j a r</a:t>
            </a:r>
            <a:endParaRPr lang="id-ID" sz="4400" dirty="0">
              <a:solidFill>
                <a:srgbClr val="FFFF00"/>
              </a:solidFill>
              <a:latin typeface="Goudy Stout" pitchFamily="18" charset="0"/>
              <a:cs typeface="Aharoni" pitchFamily="2" charset="-79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4683" y="624812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206" y="1138033"/>
            <a:ext cx="7876903" cy="5236641"/>
          </a:xfrm>
        </p:spPr>
        <p:txBody>
          <a:bodyPr/>
          <a:lstStyle/>
          <a:p>
            <a:r>
              <a:rPr lang="id-ID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erkait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bagaimana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perubahan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ada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disimpan</a:t>
            </a:r>
            <a:r>
              <a:rPr lang="id-ID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saat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dibutuhkan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diaktivasi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kembali</a:t>
            </a:r>
            <a:r>
              <a:rPr lang="en-US" sz="3600" dirty="0" smtClean="0">
                <a:solidFill>
                  <a:srgbClr val="00206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id-ID" sz="3600" dirty="0" smtClean="0">
              <a:solidFill>
                <a:srgbClr val="002060"/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  <a:p>
            <a:r>
              <a:rPr lang="id-ID" sz="3600" b="1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Apa itu daya ingat atau memory?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Kemampuan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individu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menyimpan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memproduksi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kembali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pengalaman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,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pengetahuan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yang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pernah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didapatkannya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.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disimpan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otak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itu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disebut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Constantia" pitchFamily="18" charset="0"/>
                <a:cs typeface="Times New Roman" panose="02020603050405020304" pitchFamily="18" charset="0"/>
              </a:rPr>
              <a:t>memori</a:t>
            </a:r>
            <a:r>
              <a:rPr lang="en-US" dirty="0" smtClean="0">
                <a:solidFill>
                  <a:srgbClr val="00B0F0"/>
                </a:solidFill>
                <a:latin typeface="Constantia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solidFill>
                  <a:srgbClr val="00B0F0"/>
                </a:solidFill>
                <a:latin typeface="Constantia" pitchFamily="18" charset="0"/>
                <a:cs typeface="Times New Roman" panose="02020603050405020304" pitchFamily="18" charset="0"/>
              </a:rPr>
              <a:t>ingatan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Times New Roman" panose="02020603050405020304" pitchFamily="18" charset="0"/>
              </a:rPr>
            </a:br>
            <a:endParaRPr lang="id-ID" b="1" dirty="0">
              <a:solidFill>
                <a:srgbClr val="FF0000"/>
              </a:solidFill>
              <a:latin typeface="Impact" pitchFamily="34" charset="0"/>
              <a:ea typeface="SimHei" pitchFamily="49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822" y="287383"/>
            <a:ext cx="6249625" cy="1423851"/>
          </a:xfrm>
          <a:solidFill>
            <a:srgbClr val="00B0F0"/>
          </a:solidFill>
        </p:spPr>
        <p:txBody>
          <a:bodyPr/>
          <a:lstStyle/>
          <a:p>
            <a:r>
              <a:rPr lang="id-ID" sz="4400" dirty="0" smtClean="0">
                <a:solidFill>
                  <a:srgbClr val="FFFF00"/>
                </a:solidFill>
                <a:latin typeface="Goudy Stout" pitchFamily="18" charset="0"/>
                <a:cs typeface="Aharoni" pitchFamily="2" charset="-79"/>
              </a:rPr>
              <a:t>I N G A T A N</a:t>
            </a:r>
            <a:endParaRPr lang="id-ID" sz="4400" dirty="0">
              <a:solidFill>
                <a:srgbClr val="FFFF00"/>
              </a:solidFill>
              <a:latin typeface="Goudy Stout" pitchFamily="18" charset="0"/>
              <a:cs typeface="Aharoni" pitchFamily="2" charset="-79"/>
            </a:endParaRP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8" b="2358"/>
          <a:stretch>
            <a:fillRect/>
          </a:stretch>
        </p:blipFill>
        <p:spPr>
          <a:xfrm>
            <a:off x="8040387" y="1"/>
            <a:ext cx="4151613" cy="6858000"/>
          </a:xfrm>
          <a:prstGeom prst="roundRect">
            <a:avLst>
              <a:gd name="adj" fmla="val 1319"/>
            </a:avLst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07094" y="6169751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969264"/>
            <a:ext cx="10663707" cy="46869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Jenis-jenis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LTM, STM,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Working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 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eksplisit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kita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sadari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eksplisit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jangka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panjang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terbagi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dua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semantik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	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fakta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pengetahuan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umum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episodik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		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pengalaman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pribadi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kehidupan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seseorang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implisit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ditunjukkan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adanya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peningkatan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performa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tes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tapi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disadari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sepenuhnya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Diuji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repetition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priming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test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78822" y="287383"/>
            <a:ext cx="6249625" cy="142385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rgbClr val="FFFF00"/>
                </a:solidFill>
                <a:latin typeface="Goudy Stout" pitchFamily="18" charset="0"/>
                <a:ea typeface="+mj-ea"/>
                <a:cs typeface="Aharoni" pitchFamily="2" charset="-79"/>
              </a:rPr>
              <a:t>Jenis ingatan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oudy Stout" pitchFamily="18" charset="0"/>
              <a:ea typeface="+mj-ea"/>
              <a:cs typeface="Aharoni" pitchFamily="2" charset="-79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10260" y="613056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283001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81636" y="1422001"/>
            <a:ext cx="5408435" cy="43560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32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Amnesia</a:t>
            </a:r>
            <a:r>
              <a:rPr lang="id-ID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 adalah kondisi terganggunya daya </a:t>
            </a:r>
            <a:r>
              <a:rPr lang="id-ID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ingat. Penyebab </a:t>
            </a:r>
            <a:r>
              <a:rPr lang="id-ID" sz="32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amnesia dapat </a:t>
            </a:r>
            <a:r>
              <a:rPr lang="id-ID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berupa: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id-ID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Organik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id-ID" sz="32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Fungsional</a:t>
            </a:r>
            <a:endParaRPr lang="id-ID" sz="3200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d-ID" sz="4400" dirty="0" smtClean="0">
                <a:latin typeface="Forte" panose="03060902040502070203" pitchFamily="66" charset="0"/>
              </a:rPr>
              <a:t>AMNESIA</a:t>
            </a:r>
            <a:endParaRPr lang="id-ID" sz="4400" dirty="0">
              <a:latin typeface="Forte" panose="03060902040502070203" pitchFamily="66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2" r="5552"/>
          <a:stretch>
            <a:fillRect/>
          </a:stretch>
        </p:blipFill>
        <p:spPr>
          <a:xfrm rot="-240000">
            <a:off x="818957" y="1409982"/>
            <a:ext cx="4188297" cy="4577942"/>
          </a:xfr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13426" y="6182814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283435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522515"/>
            <a:ext cx="10663707" cy="602197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Berdasarkan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jenis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hilang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,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terbagi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menjadi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dua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jenis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Retrograd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mampu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mengingat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informasi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masa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lalu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sebelum</a:t>
            </a: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terjadinya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menyebabkan</a:t>
            </a: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amnesia)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-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Anterograd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mampu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menyimpan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mengingat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informasi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atau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muncul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setelah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terjadinya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peristiwa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menyebabkan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amnesia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 descr="Gambar terk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9188" y="4838392"/>
            <a:ext cx="1584557" cy="1706099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5200" y="65500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28300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969264"/>
            <a:ext cx="10753859" cy="496127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Efeklobektomi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temporal </a:t>
            </a:r>
            <a:r>
              <a:rPr lang="en-US" sz="2800" b="1" dirty="0" err="1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medialbilateral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Kasus</a:t>
            </a:r>
            <a:r>
              <a:rPr lang="en-US" sz="28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H.M.</a:t>
            </a:r>
            <a:br>
              <a:rPr lang="en-US" sz="28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Menjadi</a:t>
            </a:r>
            <a:r>
              <a:rPr lang="en-US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pasien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lobektomi</a:t>
            </a:r>
            <a: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temporal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medialbilateral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karena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kejang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dialami</a:t>
            </a:r>
            <a: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Mengalami</a:t>
            </a:r>
            <a:r>
              <a:rPr lang="en-US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anterograd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mampu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menyimpan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jangka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panjang</a:t>
            </a:r>
            <a: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asesmen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mengetahui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dampak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lobektomi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memori,melalui</a:t>
            </a:r>
            <a:r>
              <a:rPr lang="en-US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cara</a:t>
            </a:r>
            <a: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400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400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Kesimpulan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H.M.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masalah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konsolidasi</a:t>
            </a:r>
            <a:r>
              <a:rPr lang="en-US" sz="2400" b="1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pemindahan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dariSTM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</a:t>
            </a: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LTM)</a:t>
            </a:r>
            <a:b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</a:br>
            <a:endParaRPr lang="en-US" sz="2400" dirty="0">
              <a:solidFill>
                <a:schemeClr val="bg1"/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10260" y="6143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168785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969264"/>
            <a:ext cx="10792496" cy="48437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Lobus</a:t>
            </a:r>
            <a:r>
              <a:rPr lang="id-ID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Temporal </a:t>
            </a:r>
            <a:r>
              <a:rPr lang="en-US" sz="2800" b="1" dirty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Medial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Ditandai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defisit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proses mnemonic 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terkait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).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Keberfungsian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intelektual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masih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baik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Kerusakan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temporal medial.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76020" y="6143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187788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40" y="969264"/>
            <a:ext cx="10779616" cy="496127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Efek</a:t>
            </a:r>
            <a:r>
              <a:rPr lang="en-US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Iskemia</a:t>
            </a:r>
            <a:r>
              <a:rPr lang="en-US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Serebral</a:t>
            </a:r>
            <a:r>
              <a:rPr lang="en-US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id-ID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en-US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id-ID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&amp;</a:t>
            </a:r>
            <a:r>
              <a:rPr lang="en-US" sz="2800" b="1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Ingatan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Iskemia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terjadi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hambatan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alirandarah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otak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Kasus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R.B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Juga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mengalami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gangguan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memori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gejala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serupa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dengan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amnesia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lobus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temporal medial.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--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Mengalami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kerusakan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pada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hipokampus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sub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  <a:t>CA1.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SimHei" pitchFamily="49" charset="-122"/>
                <a:ea typeface="SimHei" pitchFamily="49" charset="-122"/>
                <a:cs typeface="Times New Roman" panose="02020603050405020304" pitchFamily="18" charset="0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latin typeface="SimHei" pitchFamily="49" charset="-122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92695" y="6130562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d-ID" sz="1400" dirty="0">
                <a:latin typeface="Tekton Pro Cond" pitchFamily="34" charset="0"/>
              </a:rPr>
              <a:t>Maqhfirah DR, S.Psi, M.Psi, Psikolog</a:t>
            </a:r>
          </a:p>
        </p:txBody>
      </p:sp>
    </p:spTree>
    <p:extLst>
      <p:ext uri="{BB962C8B-B14F-4D97-AF65-F5344CB8AC3E}">
        <p14:creationId xmlns:p14="http://schemas.microsoft.com/office/powerpoint/2010/main" xmlns="" val="179394231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411</Words>
  <Application>Microsoft Office PowerPoint</Application>
  <PresentationFormat>Custom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Facet</vt:lpstr>
      <vt:lpstr>Wisp</vt:lpstr>
      <vt:lpstr>Organic</vt:lpstr>
      <vt:lpstr>BELAJAR, INGATAN DAN AMNESIA</vt:lpstr>
      <vt:lpstr>B e l a j a r</vt:lpstr>
      <vt:lpstr>I N G A T A N</vt:lpstr>
      <vt:lpstr>Jenis-jenis Memori   - LTM, STM, dan Working Memory -  Memori eksplisit:  Memori yang kita sadari. Memori eksplisit jangka panjang terbagi dua:  a. Memori semantik   (terkait dengan fakta dan pengetahuan umum)  b. Memori episodik   (terkait dengan pengalaman pribadi kehidupan seseorang) - Memori implisit: Memori yang ditunjukkan dengan adanya peningkatan pada performa tes, tapi tidak disadari sepenuhnya. Diuji dengan repetition priming test.  . </vt:lpstr>
      <vt:lpstr>AMNESIA</vt:lpstr>
      <vt:lpstr> Berdasarkan jenis ingatan yang hilang, amnesia terbagi menjadi dua jenis:  - Amnesia Retrograd: tidak mampu mengingat informasi atau  peristiwa masa lalu (sebelum terjadinya peristiwa yang menyebabkan amnesia).  - Amnesia Anterograd: tidak mampu menyimpan dan mengingat informasi atau peristiwa yang muncul setelah terjadinya peristiwa yang menyebabkan amnesia.   . </vt:lpstr>
      <vt:lpstr>Efeklobektomi temporal medialbilateral: Kasus H.M.  --Menjadi pasien lobektomi temporal medialbilateral karena kejang yang dialami. --Mengalami amnesia anterograd: tidak mampu menyimpan memori jangka panjang. --Dilakukan asesmen untuk mengetahui dampak lobektomi terhadap memori,melalui berbagai cara. --Kesimpulan: H.M. memiliki masalah dalam konsolidasi memori (pemindahan dariSTM ke LTM)  </vt:lpstr>
      <vt:lpstr>Amnesia Lobus Temporal Medial  --Ditandai dengan defisit proses mnemonic (hal yang terkait dengan memori).  --Keberfungsian intelektual masih baik.  --Kerusakan pada lobus temporal medial.  </vt:lpstr>
      <vt:lpstr>Efek Iskemia Serebral Pada Hipokampus &amp; Ingatan  Iskemia: terjadi hambatan dalam alirandarah di otak.  Kasus R.B.  --Juga mengalami gangguan memori dengan gejala yang serupa dengan amnesia lobus temporal medial.  --Mengalami kerusakan pada hipokampus sub CA1. </vt:lpstr>
      <vt:lpstr>Amnesia Sindroma Korsakoff  --Gangguan ingatan yang dialami oleh mereka yang mengonsumsi alkohol dalam jumlah berlebih, Berkaitan dengan defisiensi tiamin yang menyertai konsumsi alkohol. --Gangguan pada otak menyebar dan kompleks.  Kasus NA  --Lesi pada diensefalon medial, khususnya nukleus mediodorsal. --Munculnya amnesia retrograde secara bertahap/gradual.  </vt:lpstr>
      <vt:lpstr>Amnesia Penyakit Alzheimer  --Penyakit yang bersifat terminal dan mengakibatkan hilangnya daya ingat secara  progresif diakibatkan oleh degenerasi otak.  --Degenerasi pada basal otak-depan.  --Penurunan level acetylcholine. </vt:lpstr>
      <vt:lpstr>Amnesia Pasca-Konkusi --Cedera kepala tanpa adanya penetrasi ke dalam otak dapat menyebabkan gangguan kesadaran yang disebut konkusi atau gegar otak(concussion ).  Amnesia Pasca Trauma --Gangguan ingatan yang muncul setelah terjadi hantaman di kepala. Hal yang terjadi: -Koma -Amnesia retrograde (tidak ingat akan hal yang terjadi sebelum hilangnya ingatan) -Kebingungan (confusion) -Amnesia anterograde (tidak ingat hal yang terjadi  setelah hilangnya ingatan) -Akhirnya pulih dan fungsi kognitif kembali normal -Dapat dipulihkan dengan ECS (electroconvulsive shock) </vt:lpstr>
      <vt:lpstr>Konsolidasi Daya Ingat  --Pemindahan atau transfer informasi yang diingat dari penyimpanan memori jangka pendek kepenyimpanan jangka panjang.  --Memori disimpan sementara di hipokampus untuk kemudian dipindahkan ke sistem penyimpanan kortikal yang lebih stabil Standard Consolidation Theory.  --Multiple-Trace Theory Hipokampus dan struktur lainnya yang berperan dalam penyimpanan menyimpan ingatan sepanjang waktu. Saat muncul suatu peristiwa yang terkait, data yang ada disebarkan ke seluruh hipokampus untuk kemudian diaktivasi.  </vt:lpstr>
      <vt:lpstr>Slide 14</vt:lpstr>
      <vt:lpstr>Slide 15</vt:lpstr>
      <vt:lpstr>Korteks peririnal --Ditemukan lebih berperan dalam pengenalan objek (object-recognition) dibandingkan hipokampus.  Hipokampus -Berperan dalam ingatan spasial (spatial memory) -Sel syaraf hipokampus sebagian besar merupakan  yang hanya berespon saat subjek berada di lokasi tertentu. -Bekerjasama dengan entorhinal korteks Contoh: supir taksi dengan pengalaman lebih dari 20 tahun memiliki area abu-abu di hipokampus yang signifikan lebih besar dibandingkan dengan kelompok kontrol. </vt:lpstr>
      <vt:lpstr>Bagaimana dan dimana Ingatan disimpan? Korteks inferotemporal --Area besar di neokorteks. Berperan dalam retrieval ingatan mengenai persepsi pola-pola visual atau pengenalan objek.  Amigdala --Berperan dalam ingatan akan pengalaman yang mengandung unsur emosional.  Korteks Prefrontal --Berperan dalam berbagai proses kognitif penting,seperti: ingatan akan urutan dari tugas, working memory (kemampuan mempertahankan memori yang relevan saat sedang menyelesaikan suatu tugas), atensi, managemen tugas.  Serebelum dan Striatum --Serebelum : terkait dengan keterampilan sensori-motor. --Striatum: berperan dalam ingatan mengenai hubungan antarastimuli dan respon atau terjadinya pembiasaan. </vt:lpstr>
      <vt:lpstr>Proses penyimpanan informasi di otak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Emosi Dalam Kehidupan</dc:title>
  <dc:creator>ifahlevy64@gmail.com</dc:creator>
  <cp:lastModifiedBy>SONY VAIO</cp:lastModifiedBy>
  <cp:revision>50</cp:revision>
  <dcterms:created xsi:type="dcterms:W3CDTF">2018-10-01T08:05:19Z</dcterms:created>
  <dcterms:modified xsi:type="dcterms:W3CDTF">2020-04-27T21:31:52Z</dcterms:modified>
</cp:coreProperties>
</file>