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7"/>
  </p:notesMasterIdLst>
  <p:sldIdLst>
    <p:sldId id="273" r:id="rId2"/>
    <p:sldId id="275" r:id="rId3"/>
    <p:sldId id="276" r:id="rId4"/>
    <p:sldId id="277" r:id="rId5"/>
    <p:sldId id="296" r:id="rId6"/>
    <p:sldId id="290" r:id="rId7"/>
    <p:sldId id="297" r:id="rId8"/>
    <p:sldId id="292" r:id="rId9"/>
    <p:sldId id="293" r:id="rId10"/>
    <p:sldId id="294" r:id="rId11"/>
    <p:sldId id="298" r:id="rId12"/>
    <p:sldId id="295" r:id="rId13"/>
    <p:sldId id="299" r:id="rId14"/>
    <p:sldId id="300" r:id="rId15"/>
    <p:sldId id="272"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p:scale>
          <a:sx n="75" d="100"/>
          <a:sy n="75" d="100"/>
        </p:scale>
        <p:origin x="-540" y="-5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0C149D-0751-46AC-AB45-73FCFCA3A389}" type="datetimeFigureOut">
              <a:rPr lang="id-ID" smtClean="0"/>
              <a:pPr/>
              <a:t>05/05/2020</a:t>
            </a:fld>
            <a:endParaRPr lang="id-ID"/>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4DA9BE-D7CD-45C3-BC45-97E93DC9A9C7}" type="slidenum">
              <a:rPr lang="id-ID" smtClean="0"/>
              <a:pPr/>
              <a:t>‹#›</a:t>
            </a:fld>
            <a:endParaRPr lang="id-ID"/>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4" name="Group 13"/>
          <p:cNvGrpSpPr/>
          <p:nvPr/>
        </p:nvGrpSpPr>
        <p:grpSpPr>
          <a:xfrm>
            <a:off x="-1588" y="0"/>
            <a:ext cx="12193588" cy="6861555"/>
            <a:chOff x="-1588" y="0"/>
            <a:chExt cx="12193588" cy="6861555"/>
          </a:xfrm>
        </p:grpSpPr>
        <p:sp>
          <p:nvSpPr>
            <p:cNvPr id="9" name="Rectangle 8"/>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a:prstGeom prst="rect">
            <a:avLst/>
          </a:prstGeo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158984" y="1792224"/>
            <a:ext cx="990599" cy="304799"/>
          </a:xfrm>
        </p:spPr>
        <p:txBody>
          <a:bodyPr/>
          <a:lstStyle>
            <a:lvl1pPr algn="l">
              <a:defRPr b="0">
                <a:solidFill>
                  <a:schemeClr val="bg1"/>
                </a:solidFill>
              </a:defRPr>
            </a:lvl1pPr>
          </a:lstStyle>
          <a:p>
            <a:fld id="{E9462EF3-3C4F-43EE-ACEE-D4B806740EA3}" type="datetimeFigureOut">
              <a:rPr lang="en-US" dirty="0"/>
              <a:pPr/>
              <a:t>5/5/2020</a:t>
            </a:fld>
            <a:endParaRPr lang="en-US" dirty="0"/>
          </a:p>
        </p:txBody>
      </p:sp>
      <p:sp>
        <p:nvSpPr>
          <p:cNvPr id="5" name="Footer Placeholder 4"/>
          <p:cNvSpPr>
            <a:spLocks noGrp="1"/>
          </p:cNvSpPr>
          <p:nvPr>
            <p:ph type="ftr" sz="quarter" idx="11"/>
          </p:nvPr>
        </p:nvSpPr>
        <p:spPr>
          <a:xfrm rot="5400000">
            <a:off x="8951976" y="3227832"/>
            <a:ext cx="3867912" cy="310896"/>
          </a:xfrm>
        </p:spPr>
        <p:txBody>
          <a:bodyPr/>
          <a:lstStyle>
            <a:lvl1pPr>
              <a:defRPr sz="1000" b="0">
                <a:solidFill>
                  <a:schemeClr val="bg1"/>
                </a:solidFill>
              </a:defRPr>
            </a:lvl1pPr>
          </a:lstStyle>
          <a:p>
            <a:r>
              <a:rPr lang="en-US" dirty="0"/>
              <a:t>
              </a:t>
            </a:r>
          </a:p>
        </p:txBody>
      </p:sp>
      <p:sp>
        <p:nvSpPr>
          <p:cNvPr id="8" name="Rectangle 7"/>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7" y="4969927"/>
            <a:ext cx="8825657" cy="566738"/>
          </a:xfrm>
          <a:prstGeom prst="rect">
            <a:avLst/>
          </a:prstGeo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7" y="5536665"/>
            <a:ext cx="8825656"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343B39-165A-4B68-AA5C-581F5336313C}" type="datetimeFigureOut">
              <a:rPr lang="en-US" dirty="0"/>
              <a:pPr/>
              <a:t>5/5/2020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0" name="Rectangle 9"/>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0704"/>
            <a:ext cx="8833104" cy="1371600"/>
          </a:xfrm>
          <a:prstGeom prst="rect">
            <a:avLst/>
          </a:prstGeom>
        </p:spPr>
        <p:txBody>
          <a:bodyPr anchor="ctr" anchorCtr="0"/>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2144" y="3547872"/>
            <a:ext cx="8825659" cy="2478024"/>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42C8C57-33F9-4259-AC4F-0E3F5BEC9B94}" type="datetimeFigureOut">
              <a:rPr lang="en-US" dirty="0"/>
              <a:pPr/>
              <a:t>5/5/2020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1588" y="0"/>
            <a:ext cx="12193588" cy="6861555"/>
            <a:chOff x="-1588" y="0"/>
            <a:chExt cx="12193588" cy="6861555"/>
          </a:xfrm>
        </p:grpSpPr>
        <p:sp>
          <p:nvSpPr>
            <p:cNvPr id="16" name="Rectangle 15"/>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Oval 17"/>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7"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2" name="TextBox 11"/>
          <p:cNvSpPr txBox="1"/>
          <p:nvPr/>
        </p:nvSpPr>
        <p:spPr bwMode="gray">
          <a:xfrm>
            <a:off x="898295" y="596767"/>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15" name="TextBox 14"/>
          <p:cNvSpPr txBox="1"/>
          <p:nvPr/>
        </p:nvSpPr>
        <p:spPr bwMode="gray">
          <a:xfrm>
            <a:off x="9715063" y="2629300"/>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2" name="Title 1"/>
          <p:cNvSpPr>
            <a:spLocks noGrp="1"/>
          </p:cNvSpPr>
          <p:nvPr>
            <p:ph type="title"/>
          </p:nvPr>
        </p:nvSpPr>
        <p:spPr>
          <a:xfrm>
            <a:off x="1574801" y="980517"/>
            <a:ext cx="8460983" cy="2698249"/>
          </a:xfrm>
          <a:prstGeom prst="rect">
            <a:avLst/>
          </a:prstGeom>
        </p:spPr>
        <p:txBody>
          <a:bodyPr anchor="ctr" anchorCtr="0"/>
          <a:lstStyle>
            <a:lvl1pPr>
              <a:defRPr sz="4000"/>
            </a:lvl1pPr>
          </a:lstStyle>
          <a:p>
            <a:r>
              <a:rPr lang="en-US"/>
              <a:t>Click to edit Master title style</a:t>
            </a:r>
            <a:endParaRPr lang="en-US" dirty="0"/>
          </a:p>
        </p:txBody>
      </p:sp>
      <p:sp>
        <p:nvSpPr>
          <p:cNvPr id="11" name="Text Placeholder 3"/>
          <p:cNvSpPr>
            <a:spLocks noGrp="1"/>
          </p:cNvSpPr>
          <p:nvPr>
            <p:ph type="body" sz="half" idx="14"/>
          </p:nvPr>
        </p:nvSpPr>
        <p:spPr bwMode="gray">
          <a:xfrm>
            <a:off x="1945945" y="3679987"/>
            <a:ext cx="7725772" cy="342174"/>
          </a:xfrm>
        </p:spPr>
        <p:txBody>
          <a:bodyPr vert="horz" lIns="91440" tIns="45720" rIns="91440" bIns="45720" rtlCol="0" anchor="t">
            <a:normAutofit/>
          </a:bodyPr>
          <a:lstStyle>
            <a:lvl1pPr>
              <a:buNone/>
              <a:defRPr lang="en-US" sz="1400" cap="small" dirty="0">
                <a:solidFill>
                  <a:schemeClr val="tx2">
                    <a:lumMod val="40000"/>
                    <a:lumOff val="60000"/>
                  </a:schemeClr>
                </a:solidFill>
                <a:latin typeface="+mn-lt"/>
              </a:defRPr>
            </a:lvl1pPr>
          </a:lstStyle>
          <a:p>
            <a:pPr marL="0" lvl="0" indent="0">
              <a:buNone/>
            </a:pPr>
            <a:r>
              <a:rPr lang="en-US"/>
              <a:t>Click to edit Master text styles</a:t>
            </a:r>
          </a:p>
        </p:txBody>
      </p:sp>
      <p:sp>
        <p:nvSpPr>
          <p:cNvPr id="10" name="Text Placeholder 3"/>
          <p:cNvSpPr>
            <a:spLocks noGrp="1"/>
          </p:cNvSpPr>
          <p:nvPr>
            <p:ph type="body" sz="half" idx="2"/>
          </p:nvPr>
        </p:nvSpPr>
        <p:spPr>
          <a:xfrm>
            <a:off x="1154954" y="5029198"/>
            <a:ext cx="8825659" cy="997858"/>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748772B-8FA2-401F-A0A1-A59855EDBC3E}" type="datetimeFigureOut">
              <a:rPr lang="en-US" dirty="0"/>
              <a:pPr/>
              <a:t>5/5/2020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23" name="Rectangle 2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3525"/>
            <a:ext cx="8865623" cy="1819656"/>
          </a:xfrm>
          <a:prstGeom prst="rect">
            <a:avLst/>
          </a:prstGeo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9200"/>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DD5BDE-5A90-4611-82E9-0FC5746D30C5}" type="datetimeFigureOut">
              <a:rPr lang="en-US" dirty="0"/>
              <a:pPr/>
              <a:t>5/5/2020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312916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4" y="3179764"/>
            <a:ext cx="3129168"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5380"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4"/>
            <a:ext cx="3145380"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6700" y="2595032"/>
            <a:ext cx="3161029" cy="58473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6700" y="3179764"/>
            <a:ext cx="3161029"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384991" y="2603500"/>
            <a:ext cx="32564"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5824" y="2603500"/>
            <a:ext cx="0"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ADDA17D-0BEA-4E76-A7FC-F7C188BC48D1}" type="datetimeFigureOut">
              <a:rPr lang="en-US" dirty="0"/>
              <a:pPr/>
              <a:t>5/5/2020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nchor="ctr" anchorCtr="0"/>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5"/>
            <a:ext cx="3050438" cy="57626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334552" y="2610916"/>
            <a:ext cx="2691242" cy="158409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7"/>
            <a:ext cx="3050438"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474846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09108"/>
            <a:ext cx="3050438" cy="91257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3433"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3" y="5109107"/>
            <a:ext cx="3050438" cy="91794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384245" y="2603500"/>
            <a:ext cx="1"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7352" y="2603500"/>
            <a:ext cx="0"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909AC7D-18CA-4236-82B9-D75EB1D66EAE}" type="datetimeFigureOut">
              <a:rPr lang="en-US" dirty="0"/>
              <a:pPr/>
              <a:t>5/5/2020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595033"/>
            <a:ext cx="8825659" cy="3424768"/>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68300E-C023-45CD-A0BE-EDB7A8C6EA8B}" type="datetimeFigureOut">
              <a:rPr lang="en-US" dirty="0"/>
              <a:pPr/>
              <a:t>5/5/2020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8" name="Group 7"/>
          <p:cNvGrpSpPr/>
          <p:nvPr/>
        </p:nvGrpSpPr>
        <p:grpSpPr>
          <a:xfrm>
            <a:off x="-1588" y="0"/>
            <a:ext cx="12193588" cy="6861555"/>
            <a:chOff x="-1588" y="0"/>
            <a:chExt cx="12193588" cy="6861555"/>
          </a:xfrm>
        </p:grpSpPr>
        <p:sp>
          <p:nvSpPr>
            <p:cNvPr id="15" name="Rectangle 14"/>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6"/>
            <a:ext cx="1441567" cy="4748591"/>
          </a:xfrm>
          <a:prstGeom prst="rect">
            <a:avLst/>
          </a:prstGeo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5"/>
            <a:ext cx="6256025" cy="474859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620EAD-E369-4933-8469-ED7764B56A1B}" type="datetimeFigureOut">
              <a:rPr lang="en-US" dirty="0"/>
              <a:pPr/>
              <a:t>5/5/2020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20" name="Rectangle 1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9"/>
            <a:ext cx="8825659" cy="706964"/>
          </a:xfrm>
          <a:prstGeom prst="rect">
            <a:avLst/>
          </a:prstGeom>
        </p:spPr>
        <p:txBody>
          <a:bodyPr anchor="ct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6C0EF2-9919-473B-8215-8616BAF10692}" type="datetimeFigureOut">
              <a:rPr lang="en-US" dirty="0"/>
              <a:pPr/>
              <a:t>5/5/2020</a:t>
            </a:fld>
            <a:endParaRPr lang="en-US" dirty="0"/>
          </a:p>
        </p:txBody>
      </p:sp>
      <p:sp>
        <p:nvSpPr>
          <p:cNvPr id="5" name="Footer Placeholder 4"/>
          <p:cNvSpPr>
            <a:spLocks noGrp="1"/>
          </p:cNvSpPr>
          <p:nvPr>
            <p:ph type="ftr" sz="quarter" idx="11"/>
          </p:nvPr>
        </p:nvSpPr>
        <p:spPr/>
        <p:txBody>
          <a:bodyPr/>
          <a:lstStyle>
            <a:lvl1pPr>
              <a:defRPr sz="1000" b="1"/>
            </a:lvl1p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Rectangle 8"/>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9192"/>
            <a:ext cx="4343400" cy="2286000"/>
          </a:xfrm>
          <a:prstGeom prst="rect">
            <a:avLst/>
          </a:prstGeom>
        </p:spPr>
        <p:txBody>
          <a:bodyPr anchor="ctr" anchorCtr="0"/>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4576" y="2679192"/>
            <a:ext cx="3758184" cy="2286000"/>
          </a:xfrm>
        </p:spPr>
        <p:txBody>
          <a:bodyPr anchor="ctr" anchorCtr="0"/>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09472EB-AC54-4713-BFC2-BEB621108C63}" type="datetimeFigureOut">
              <a:rPr lang="en-US" dirty="0"/>
              <a:pPr/>
              <a:t>5/5/2020</a:t>
            </a:fld>
            <a:endParaRPr lang="en-US" dirty="0"/>
          </a:p>
        </p:txBody>
      </p:sp>
      <p:sp>
        <p:nvSpPr>
          <p:cNvPr id="5" name="Footer Placeholder 4"/>
          <p:cNvSpPr>
            <a:spLocks noGrp="1"/>
          </p:cNvSpPr>
          <p:nvPr>
            <p:ph type="ftr" sz="quarter" idx="11"/>
          </p:nvPr>
        </p:nvSpPr>
        <p:spPr/>
        <p:txBody>
          <a:bodyPr/>
          <a:lstStyle>
            <a:lvl1pPr>
              <a:defRPr sz="1000" b="1"/>
            </a:lvl1pPr>
          </a:lstStyle>
          <a:p>
            <a:r>
              <a:rPr lang="en-US" dirty="0"/>
              <a:t>
              </a:t>
            </a: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953" y="969264"/>
            <a:ext cx="8825659" cy="704088"/>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8032"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76" y="2603500"/>
            <a:ext cx="4828032"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9455A0C-791E-4545-B787-F98AD45CD761}" type="datetimeFigureOut">
              <a:rPr lang="en-US" dirty="0"/>
              <a:pPr/>
              <a:t>5/5/2020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54954" y="969264"/>
            <a:ext cx="8825659" cy="704088"/>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98448"/>
            <a:ext cx="4828032" cy="284378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76"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1" y="3187921"/>
            <a:ext cx="4825160" cy="285431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2536B77-F4F4-4427-AC4F-9A623798AD82}" type="datetimeFigureOut">
              <a:rPr lang="en-US" dirty="0"/>
              <a:pPr/>
              <a:t>5/5/2020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52144" y="969264"/>
            <a:ext cx="8825659" cy="704088"/>
          </a:xfrm>
          <a:prstGeom prst="rect">
            <a:avLst/>
          </a:prstGeo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8BE790C-34EB-4565-8437-CACF4CDB7822}" type="datetimeFigureOut">
              <a:rPr lang="en-US" dirty="0"/>
              <a:pPr/>
              <a:t>5/5/2020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4A4C11-22B8-4A4E-8126-B3AF6B948A8E}" type="datetimeFigureOut">
              <a:rPr lang="en-US" dirty="0"/>
              <a:pPr/>
              <a:t>5/5/2020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6" name="Rectangle 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3" y="1298448"/>
            <a:ext cx="2793159" cy="1597152"/>
          </a:xfrm>
          <a:prstGeom prst="rect">
            <a:avLst/>
          </a:prstGeo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79008" y="1447800"/>
            <a:ext cx="5195997"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3" y="3129280"/>
            <a:ext cx="2793159" cy="2895599"/>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6ED06B6-C816-4861-964D-15A98395707D}" type="datetimeFigureOut">
              <a:rPr lang="en-US" dirty="0"/>
              <a:pPr/>
              <a:t>5/5/2020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a:prstGeom prst="rect">
            <a:avLst/>
          </a:prstGeo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0B1A8AB-EA7C-4B1B-9D73-E2551851FABE}" type="datetimeFigureOut">
              <a:rPr lang="en-US" dirty="0"/>
              <a:pPr/>
              <a:t>5/5/2020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 name="Group 1"/>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19">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4"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30"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2760" y="6391656"/>
            <a:ext cx="990599" cy="304799"/>
          </a:xfrm>
          <a:prstGeom prst="rect">
            <a:avLst/>
          </a:prstGeom>
        </p:spPr>
        <p:txBody>
          <a:bodyPr vert="horz" lIns="91440" tIns="45720" rIns="91440" bIns="45720" rtlCol="0" anchor="ctr" anchorCtr="0"/>
          <a:lstStyle>
            <a:lvl1pPr algn="r">
              <a:defRPr sz="1000" b="1" i="0">
                <a:solidFill>
                  <a:schemeClr val="accent1"/>
                </a:solidFill>
              </a:defRPr>
            </a:lvl1pPr>
          </a:lstStyle>
          <a:p>
            <a:fld id="{90786BE5-D2A3-4BF0-8B30-D7403E61B3DC}" type="datetimeFigureOut">
              <a:rPr lang="en-US" dirty="0"/>
              <a:pPr/>
              <a:t>5/5/2020</a:t>
            </a:fld>
            <a:endParaRPr lang="en-US" dirty="0"/>
          </a:p>
        </p:txBody>
      </p:sp>
      <p:sp>
        <p:nvSpPr>
          <p:cNvPr id="5" name="Footer Placeholder 4"/>
          <p:cNvSpPr>
            <a:spLocks noGrp="1"/>
          </p:cNvSpPr>
          <p:nvPr>
            <p:ph type="ftr" sz="quarter" idx="3"/>
          </p:nvPr>
        </p:nvSpPr>
        <p:spPr>
          <a:xfrm>
            <a:off x="557784" y="6391656"/>
            <a:ext cx="3867912" cy="310896"/>
          </a:xfrm>
          <a:prstGeom prst="rect">
            <a:avLst/>
          </a:prstGeom>
        </p:spPr>
        <p:txBody>
          <a:bodyPr vert="horz" lIns="91440" tIns="45720" rIns="91440" bIns="45720" rtlCol="0" anchor="ctr" anchorCtr="0"/>
          <a:lstStyle>
            <a:lvl1pPr algn="l">
              <a:defRPr sz="1000" b="1" i="0">
                <a:solidFill>
                  <a:schemeClr val="accent1"/>
                </a:solidFill>
              </a:defRPr>
            </a:lvl1pPr>
          </a:lstStyle>
          <a:p>
            <a:r>
              <a:rPr lang="en-US" dirty="0"/>
              <a:t>
              </a:t>
            </a:r>
          </a:p>
        </p:txBody>
      </p:sp>
      <p:sp>
        <p:nvSpPr>
          <p:cNvPr id="29" name="Rectangle 2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22051" y="2836404"/>
            <a:ext cx="8446246" cy="1390442"/>
          </a:xfrm>
          <a:solidFill>
            <a:schemeClr val="bg1"/>
          </a:solidFill>
        </p:spPr>
        <p:txBody>
          <a:bodyPr/>
          <a:lstStyle/>
          <a:p>
            <a:pPr algn="ctr"/>
            <a:r>
              <a:rPr lang="id-ID" sz="4000" dirty="0" smtClean="0">
                <a:solidFill>
                  <a:schemeClr val="accent1">
                    <a:lumMod val="50000"/>
                  </a:schemeClr>
                </a:solidFill>
                <a:latin typeface="Snap ITC" pitchFamily="82" charset="0"/>
                <a:cs typeface="Times New Roman" panose="02020603050405020304" pitchFamily="18" charset="0"/>
              </a:rPr>
              <a:t>RASA LAPAR, MAKAN &amp; KESEHATAN</a:t>
            </a:r>
            <a:endParaRPr lang="en-US" sz="4000" dirty="0">
              <a:solidFill>
                <a:schemeClr val="accent1">
                  <a:lumMod val="50000"/>
                </a:schemeClr>
              </a:solidFill>
              <a:latin typeface="Snap ITC" pitchFamily="82" charset="0"/>
              <a:cs typeface="Times New Roman" panose="02020603050405020304" pitchFamily="18" charset="0"/>
            </a:endParaRPr>
          </a:p>
        </p:txBody>
      </p:sp>
      <p:sp>
        <p:nvSpPr>
          <p:cNvPr id="4" name="Oval 3"/>
          <p:cNvSpPr/>
          <p:nvPr/>
        </p:nvSpPr>
        <p:spPr>
          <a:xfrm>
            <a:off x="640439" y="1972492"/>
            <a:ext cx="4741459" cy="901337"/>
          </a:xfrm>
          <a:prstGeom prst="ellipse">
            <a:avLst/>
          </a:prstGeom>
          <a:solidFill>
            <a:schemeClr val="accent4">
              <a:lumMod val="20000"/>
              <a:lumOff val="80000"/>
            </a:schemeClr>
          </a:solidFill>
          <a:ln>
            <a:noFill/>
          </a:ln>
          <a:effectLst>
            <a:outerShdw blurRad="190500" dist="228600" dir="2700000" algn="ctr">
              <a:srgbClr val="000000">
                <a:alpha val="30000"/>
              </a:srgbClr>
            </a:outerShdw>
            <a:softEdge rad="63500"/>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accent1">
                    <a:lumMod val="50000"/>
                  </a:schemeClr>
                </a:solidFill>
                <a:latin typeface="Cooper Black" pitchFamily="18" charset="0"/>
              </a:rPr>
              <a:t>Pertemuan 9</a:t>
            </a:r>
            <a:endParaRPr lang="id-ID" sz="2400" dirty="0">
              <a:solidFill>
                <a:schemeClr val="accent1">
                  <a:lumMod val="50000"/>
                </a:schemeClr>
              </a:solidFill>
              <a:latin typeface="Cooper Black" pitchFamily="18" charset="0"/>
            </a:endParaRPr>
          </a:p>
        </p:txBody>
      </p:sp>
      <p:sp>
        <p:nvSpPr>
          <p:cNvPr id="5" name="Rectangle 4"/>
          <p:cNvSpPr>
            <a:spLocks noChangeArrowheads="1"/>
          </p:cNvSpPr>
          <p:nvPr/>
        </p:nvSpPr>
        <p:spPr bwMode="auto">
          <a:xfrm>
            <a:off x="3279187" y="6518818"/>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
        <p:nvSpPr>
          <p:cNvPr id="6" name="Oval 5"/>
          <p:cNvSpPr/>
          <p:nvPr/>
        </p:nvSpPr>
        <p:spPr>
          <a:xfrm>
            <a:off x="9346573" y="6462715"/>
            <a:ext cx="2845427" cy="395285"/>
          </a:xfrm>
          <a:prstGeom prst="ellipse">
            <a:avLst/>
          </a:prstGeom>
          <a:solidFill>
            <a:schemeClr val="accent4">
              <a:lumMod val="20000"/>
              <a:lumOff val="80000"/>
            </a:schemeClr>
          </a:solidFill>
          <a:ln>
            <a:noFill/>
          </a:ln>
          <a:effectLst>
            <a:outerShdw blurRad="190500" dist="228600" dir="2700000" algn="ctr">
              <a:srgbClr val="000000">
                <a:alpha val="30000"/>
              </a:srgbClr>
            </a:outerShdw>
            <a:softEdge rad="63500"/>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accent1">
                    <a:lumMod val="50000"/>
                  </a:schemeClr>
                </a:solidFill>
                <a:latin typeface="Cooper Black" pitchFamily="18" charset="0"/>
              </a:rPr>
              <a:t>2020</a:t>
            </a:r>
            <a:endParaRPr lang="id-ID" sz="2400" dirty="0">
              <a:solidFill>
                <a:schemeClr val="accent1">
                  <a:lumMod val="50000"/>
                </a:schemeClr>
              </a:solidFill>
              <a:latin typeface="Cooper Black" pitchFamily="18" charset="0"/>
            </a:endParaRPr>
          </a:p>
        </p:txBody>
      </p:sp>
    </p:spTree>
    <p:extLst>
      <p:ext uri="{BB962C8B-B14F-4D97-AF65-F5344CB8AC3E}">
        <p14:creationId xmlns="" xmlns:p14="http://schemas.microsoft.com/office/powerpoint/2010/main" val="33714086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latin typeface="Tahoma" pitchFamily="34" charset="0"/>
                <a:ea typeface="Tahoma" pitchFamily="34" charset="0"/>
                <a:cs typeface="Tahoma" pitchFamily="34" charset="0"/>
              </a:rPr>
              <a:t>Fisiologis</a:t>
            </a:r>
            <a:r>
              <a:rPr lang="en-US" dirty="0" smtClean="0">
                <a:latin typeface="Tahoma" pitchFamily="34" charset="0"/>
                <a:ea typeface="Tahoma" pitchFamily="34" charset="0"/>
                <a:cs typeface="Tahoma" pitchFamily="34" charset="0"/>
              </a:rPr>
              <a:t> </a:t>
            </a:r>
            <a:r>
              <a:rPr lang="en-US" dirty="0" err="1" smtClean="0">
                <a:latin typeface="Tahoma" pitchFamily="34" charset="0"/>
                <a:ea typeface="Tahoma" pitchFamily="34" charset="0"/>
                <a:cs typeface="Tahoma" pitchFamily="34" charset="0"/>
              </a:rPr>
              <a:t>Tentang</a:t>
            </a:r>
            <a:r>
              <a:rPr lang="en-US" dirty="0" smtClean="0">
                <a:latin typeface="Tahoma" pitchFamily="34" charset="0"/>
                <a:ea typeface="Tahoma" pitchFamily="34" charset="0"/>
                <a:cs typeface="Tahoma" pitchFamily="34" charset="0"/>
              </a:rPr>
              <a:t> Rasa </a:t>
            </a:r>
            <a:r>
              <a:rPr lang="en-US" dirty="0" err="1" smtClean="0">
                <a:latin typeface="Tahoma" pitchFamily="34" charset="0"/>
                <a:ea typeface="Tahoma" pitchFamily="34" charset="0"/>
                <a:cs typeface="Tahoma" pitchFamily="34" charset="0"/>
              </a:rPr>
              <a:t>Lapar</a:t>
            </a:r>
            <a:r>
              <a:rPr lang="en-US" dirty="0" smtClean="0">
                <a:latin typeface="Tahoma" pitchFamily="34" charset="0"/>
                <a:ea typeface="Tahoma" pitchFamily="34" charset="0"/>
                <a:cs typeface="Tahoma" pitchFamily="34" charset="0"/>
              </a:rPr>
              <a:t> Dan </a:t>
            </a:r>
            <a:r>
              <a:rPr lang="en-US" dirty="0" err="1" smtClean="0">
                <a:latin typeface="Tahoma" pitchFamily="34" charset="0"/>
                <a:ea typeface="Tahoma" pitchFamily="34" charset="0"/>
                <a:cs typeface="Tahoma" pitchFamily="34" charset="0"/>
              </a:rPr>
              <a:t>Kenyang</a:t>
            </a:r>
            <a:endParaRPr lang="en-US" dirty="0">
              <a:latin typeface="Tahoma" pitchFamily="34" charset="0"/>
              <a:ea typeface="Tahoma" pitchFamily="34" charset="0"/>
              <a:cs typeface="Tahoma" pitchFamily="34" charset="0"/>
            </a:endParaRPr>
          </a:p>
        </p:txBody>
      </p:sp>
      <p:sp>
        <p:nvSpPr>
          <p:cNvPr id="3" name="Content Placeholder 2"/>
          <p:cNvSpPr>
            <a:spLocks noGrp="1"/>
          </p:cNvSpPr>
          <p:nvPr>
            <p:ph sz="quarter" idx="1"/>
          </p:nvPr>
        </p:nvSpPr>
        <p:spPr>
          <a:xfrm>
            <a:off x="495300" y="2222500"/>
            <a:ext cx="11188700" cy="3797300"/>
          </a:xfrm>
          <a:solidFill>
            <a:schemeClr val="accent6">
              <a:lumMod val="60000"/>
              <a:lumOff val="40000"/>
            </a:schemeClr>
          </a:solidFill>
        </p:spPr>
        <p:txBody>
          <a:bodyPr/>
          <a:lstStyle/>
          <a:p>
            <a:pPr>
              <a:buNone/>
            </a:pPr>
            <a:r>
              <a:rPr lang="id-ID" sz="2400" dirty="0" smtClean="0">
                <a:latin typeface="Tahoma" pitchFamily="34" charset="0"/>
                <a:ea typeface="Tahoma" pitchFamily="34" charset="0"/>
                <a:cs typeface="Tahoma" pitchFamily="34" charset="0"/>
              </a:rPr>
              <a:t>--</a:t>
            </a:r>
            <a:r>
              <a:rPr lang="en-US" sz="2400" dirty="0" err="1" smtClean="0">
                <a:latin typeface="Tahoma" pitchFamily="34" charset="0"/>
                <a:ea typeface="Tahoma" pitchFamily="34" charset="0"/>
                <a:cs typeface="Tahoma" pitchFamily="34" charset="0"/>
              </a:rPr>
              <a:t>Peranan</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glukosa</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darah</a:t>
            </a:r>
            <a:endParaRPr lang="en-US" sz="2400" dirty="0" smtClean="0">
              <a:latin typeface="Tahoma" pitchFamily="34" charset="0"/>
              <a:ea typeface="Tahoma" pitchFamily="34" charset="0"/>
              <a:cs typeface="Tahoma" pitchFamily="34" charset="0"/>
            </a:endParaRPr>
          </a:p>
          <a:p>
            <a:pPr>
              <a:buNone/>
            </a:pPr>
            <a:r>
              <a:rPr lang="id-ID" sz="2400" dirty="0" smtClean="0">
                <a:latin typeface="Tahoma" pitchFamily="34" charset="0"/>
                <a:ea typeface="Tahoma" pitchFamily="34" charset="0"/>
                <a:cs typeface="Tahoma" pitchFamily="34" charset="0"/>
              </a:rPr>
              <a:t>--</a:t>
            </a:r>
            <a:r>
              <a:rPr lang="en-US" sz="2400" dirty="0" err="1" smtClean="0">
                <a:latin typeface="Tahoma" pitchFamily="34" charset="0"/>
                <a:ea typeface="Tahoma" pitchFamily="34" charset="0"/>
                <a:cs typeface="Tahoma" pitchFamily="34" charset="0"/>
              </a:rPr>
              <a:t>Proses</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otak</a:t>
            </a:r>
            <a:endParaRPr lang="en-US" sz="2400" dirty="0" smtClean="0">
              <a:latin typeface="Tahoma" pitchFamily="34" charset="0"/>
              <a:ea typeface="Tahoma" pitchFamily="34" charset="0"/>
              <a:cs typeface="Tahoma" pitchFamily="34" charset="0"/>
            </a:endParaRPr>
          </a:p>
          <a:p>
            <a:pPr>
              <a:buNone/>
            </a:pPr>
            <a:r>
              <a:rPr lang="id-ID" sz="2400" dirty="0" smtClean="0">
                <a:latin typeface="Tahoma" pitchFamily="34" charset="0"/>
                <a:ea typeface="Tahoma" pitchFamily="34" charset="0"/>
                <a:cs typeface="Tahoma" pitchFamily="34" charset="0"/>
              </a:rPr>
              <a:t>--</a:t>
            </a:r>
            <a:r>
              <a:rPr lang="en-US" sz="2400" dirty="0" err="1" smtClean="0">
                <a:latin typeface="Tahoma" pitchFamily="34" charset="0"/>
                <a:ea typeface="Tahoma" pitchFamily="34" charset="0"/>
                <a:cs typeface="Tahoma" pitchFamily="34" charset="0"/>
              </a:rPr>
              <a:t>Peran</a:t>
            </a:r>
            <a:r>
              <a:rPr lang="en-US" sz="2400" dirty="0" smtClean="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Traktus</a:t>
            </a:r>
            <a:r>
              <a:rPr lang="en-US" sz="2400" dirty="0">
                <a:latin typeface="Tahoma" pitchFamily="34" charset="0"/>
                <a:ea typeface="Tahoma" pitchFamily="34" charset="0"/>
                <a:cs typeface="Tahoma" pitchFamily="34" charset="0"/>
              </a:rPr>
              <a:t> Gastrointestinal</a:t>
            </a:r>
            <a:r>
              <a:rPr lang="en-US" sz="2400" b="1" dirty="0">
                <a:latin typeface="Tahoma" pitchFamily="34" charset="0"/>
                <a:ea typeface="Tahoma" pitchFamily="34" charset="0"/>
                <a:cs typeface="Tahoma" pitchFamily="34" charset="0"/>
              </a:rPr>
              <a:t> </a:t>
            </a:r>
            <a:endParaRPr lang="en-US" sz="2400" b="1" dirty="0" smtClean="0">
              <a:latin typeface="Tahoma" pitchFamily="34" charset="0"/>
              <a:ea typeface="Tahoma" pitchFamily="34" charset="0"/>
              <a:cs typeface="Tahoma" pitchFamily="34" charset="0"/>
            </a:endParaRPr>
          </a:p>
          <a:p>
            <a:pPr>
              <a:buNone/>
            </a:pPr>
            <a:r>
              <a:rPr lang="id-ID" sz="2400" dirty="0" smtClean="0">
                <a:latin typeface="Tahoma" pitchFamily="34" charset="0"/>
                <a:ea typeface="Tahoma" pitchFamily="34" charset="0"/>
                <a:cs typeface="Tahoma" pitchFamily="34" charset="0"/>
              </a:rPr>
              <a:t>--</a:t>
            </a:r>
            <a:r>
              <a:rPr lang="en-US" sz="2400" dirty="0" err="1" smtClean="0">
                <a:latin typeface="Tahoma" pitchFamily="34" charset="0"/>
                <a:ea typeface="Tahoma" pitchFamily="34" charset="0"/>
                <a:cs typeface="Tahoma" pitchFamily="34" charset="0"/>
              </a:rPr>
              <a:t>Peptida</a:t>
            </a:r>
            <a:r>
              <a:rPr lang="en-US" sz="2400" dirty="0" smtClean="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lapar</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Kenyang</a:t>
            </a:r>
            <a:endParaRPr lang="en-US" sz="2400" dirty="0">
              <a:latin typeface="Tahoma" pitchFamily="34" charset="0"/>
              <a:ea typeface="Tahoma" pitchFamily="34" charset="0"/>
              <a:cs typeface="Tahoma" pitchFamily="34" charset="0"/>
            </a:endParaRPr>
          </a:p>
          <a:p>
            <a:pPr>
              <a:buNone/>
            </a:pPr>
            <a:r>
              <a:rPr lang="id-ID" sz="2400" b="1" dirty="0" smtClean="0">
                <a:latin typeface="Tahoma" pitchFamily="34" charset="0"/>
                <a:ea typeface="Tahoma" pitchFamily="34" charset="0"/>
                <a:cs typeface="Tahoma" pitchFamily="34" charset="0"/>
              </a:rPr>
              <a:t>--</a:t>
            </a:r>
            <a:r>
              <a:rPr lang="en-US" sz="2400" dirty="0" smtClean="0">
                <a:latin typeface="Tahoma" pitchFamily="34" charset="0"/>
                <a:ea typeface="Tahoma" pitchFamily="34" charset="0"/>
                <a:cs typeface="Tahoma" pitchFamily="34" charset="0"/>
              </a:rPr>
              <a:t>Serotonin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Rasa </a:t>
            </a:r>
            <a:r>
              <a:rPr lang="en-US" sz="2400" dirty="0" err="1">
                <a:latin typeface="Tahoma" pitchFamily="34" charset="0"/>
                <a:ea typeface="Tahoma" pitchFamily="34" charset="0"/>
                <a:cs typeface="Tahoma" pitchFamily="34" charset="0"/>
              </a:rPr>
              <a:t>Kenyang</a:t>
            </a:r>
            <a:endParaRPr lang="en-US" sz="2400" dirty="0">
              <a:latin typeface="Tahoma" pitchFamily="34" charset="0"/>
              <a:ea typeface="Tahoma" pitchFamily="34" charset="0"/>
              <a:cs typeface="Tahoma" pitchFamily="34" charset="0"/>
            </a:endParaRPr>
          </a:p>
          <a:p>
            <a:endParaRPr lang="en-US" dirty="0">
              <a:latin typeface="Times New Roman" panose="02020603050405020304" pitchFamily="18" charset="0"/>
              <a:cs typeface="Times New Roman" panose="02020603050405020304" pitchFamily="18" charset="0"/>
            </a:endParaRPr>
          </a:p>
          <a:p>
            <a:pPr marL="0" indent="0">
              <a:buNone/>
            </a:pPr>
            <a:endParaRPr lang="en-US" dirty="0" smtClean="0">
              <a:latin typeface="Times New Roman" panose="02020603050405020304" pitchFamily="18" charset="0"/>
              <a:cs typeface="Times New Roman" panose="02020603050405020304" pitchFamily="18" charset="0"/>
            </a:endParaRPr>
          </a:p>
        </p:txBody>
      </p:sp>
      <p:sp>
        <p:nvSpPr>
          <p:cNvPr id="4" name="Rectangle 4"/>
          <p:cNvSpPr>
            <a:spLocks noChangeArrowheads="1"/>
          </p:cNvSpPr>
          <p:nvPr/>
        </p:nvSpPr>
        <p:spPr bwMode="auto">
          <a:xfrm>
            <a:off x="3044055" y="6156687"/>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extLst>
      <p:ext uri="{BB962C8B-B14F-4D97-AF65-F5344CB8AC3E}">
        <p14:creationId xmlns="" xmlns:p14="http://schemas.microsoft.com/office/powerpoint/2010/main" val="2160967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4"/>
          <p:cNvSpPr>
            <a:spLocks noGrp="1"/>
          </p:cNvSpPr>
          <p:nvPr>
            <p:ph idx="1"/>
          </p:nvPr>
        </p:nvSpPr>
        <p:spPr>
          <a:xfrm>
            <a:off x="609600" y="214313"/>
            <a:ext cx="10972800" cy="5911850"/>
          </a:xfrm>
        </p:spPr>
        <p:txBody>
          <a:bodyPr/>
          <a:lstStyle/>
          <a:p>
            <a:pPr>
              <a:buFontTx/>
              <a:buNone/>
            </a:pPr>
            <a:endParaRPr lang="id-ID" sz="2800" b="1" smtClean="0">
              <a:latin typeface="Graphite Std Light Narrow" pitchFamily="66" charset="0"/>
            </a:endParaRPr>
          </a:p>
          <a:p>
            <a:pPr>
              <a:buFontTx/>
              <a:buNone/>
            </a:pPr>
            <a:endParaRPr lang="id-ID" sz="2800" b="1" smtClean="0">
              <a:latin typeface="Graphite Std Light Narrow" pitchFamily="66" charset="0"/>
            </a:endParaRPr>
          </a:p>
          <a:p>
            <a:pPr>
              <a:buFontTx/>
              <a:buNone/>
            </a:pPr>
            <a:endParaRPr lang="id-ID" sz="2800" b="1" smtClean="0">
              <a:latin typeface="Graphite Std Light Narrow" pitchFamily="66" charset="0"/>
            </a:endParaRPr>
          </a:p>
          <a:p>
            <a:pPr>
              <a:buFontTx/>
              <a:buNone/>
            </a:pPr>
            <a:endParaRPr lang="id-ID" sz="2800" b="1" smtClean="0">
              <a:latin typeface="Graphite Std Light Narrow" pitchFamily="66" charset="0"/>
            </a:endParaRPr>
          </a:p>
          <a:p>
            <a:pPr>
              <a:buFontTx/>
              <a:buNone/>
            </a:pPr>
            <a:endParaRPr lang="id-ID" sz="2800" b="1" smtClean="0">
              <a:latin typeface="Graphite Std Light Narrow" pitchFamily="66" charset="0"/>
            </a:endParaRPr>
          </a:p>
          <a:p>
            <a:pPr>
              <a:buFontTx/>
              <a:buNone/>
            </a:pPr>
            <a:endParaRPr lang="id-ID" sz="2800" b="1" smtClean="0">
              <a:latin typeface="Graphite Std Light Narrow" pitchFamily="66" charset="0"/>
            </a:endParaRPr>
          </a:p>
          <a:p>
            <a:pPr>
              <a:buFontTx/>
              <a:buNone/>
            </a:pPr>
            <a:endParaRPr lang="id-ID" sz="2800" b="1" smtClean="0">
              <a:latin typeface="Graphite Std Light Narrow" pitchFamily="66" charset="0"/>
            </a:endParaRPr>
          </a:p>
          <a:p>
            <a:pPr>
              <a:buFontTx/>
              <a:buNone/>
            </a:pPr>
            <a:r>
              <a:rPr lang="id-ID" sz="2800" b="1" smtClean="0">
                <a:latin typeface="Graphite Std Light Narrow" pitchFamily="66" charset="0"/>
              </a:rPr>
              <a:t>Treatment: CBT, terapi psikososial</a:t>
            </a:r>
          </a:p>
        </p:txBody>
      </p:sp>
      <p:sp>
        <p:nvSpPr>
          <p:cNvPr id="13315" name="Rectangle 4"/>
          <p:cNvSpPr>
            <a:spLocks noChangeArrowheads="1"/>
          </p:cNvSpPr>
          <p:nvPr/>
        </p:nvSpPr>
        <p:spPr bwMode="auto">
          <a:xfrm>
            <a:off x="3143251" y="6215064"/>
            <a:ext cx="6096000" cy="338137"/>
          </a:xfrm>
          <a:prstGeom prst="rect">
            <a:avLst/>
          </a:prstGeom>
          <a:noFill/>
          <a:ln w="9525">
            <a:noFill/>
            <a:miter lim="800000"/>
            <a:headEnd/>
            <a:tailEnd/>
          </a:ln>
        </p:spPr>
        <p:txBody>
          <a:bodyPr>
            <a:spAutoFit/>
          </a:bodyPr>
          <a:lstStyle/>
          <a:p>
            <a:pPr algn="ctr"/>
            <a:r>
              <a:rPr lang="id-ID" sz="1600"/>
              <a:t>Maqhfirah DR, S.Psi, M.Psi, Psikolog</a:t>
            </a:r>
          </a:p>
        </p:txBody>
      </p:sp>
      <p:sp>
        <p:nvSpPr>
          <p:cNvPr id="5" name="Rectangle 4"/>
          <p:cNvSpPr/>
          <p:nvPr/>
        </p:nvSpPr>
        <p:spPr>
          <a:xfrm>
            <a:off x="285751" y="285751"/>
            <a:ext cx="11715749" cy="5857875"/>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id-ID" sz="2500" b="1" dirty="0">
                <a:solidFill>
                  <a:schemeClr val="accent6">
                    <a:lumMod val="50000"/>
                  </a:schemeClr>
                </a:solidFill>
                <a:latin typeface="Graphite Std Narrow" pitchFamily="66" charset="0"/>
              </a:rPr>
              <a:t>Hipotalamus adalah pusat pengendali selera makan terbesar.</a:t>
            </a:r>
          </a:p>
          <a:p>
            <a:pPr>
              <a:defRPr/>
            </a:pPr>
            <a:r>
              <a:rPr lang="id-ID" sz="2500" b="1" dirty="0">
                <a:solidFill>
                  <a:schemeClr val="accent6">
                    <a:lumMod val="50000"/>
                  </a:schemeClr>
                </a:solidFill>
                <a:latin typeface="Graphite Std Narrow" pitchFamily="66" charset="0"/>
              </a:rPr>
              <a:t>Ada dua daerah pada hipotalamus yang merupakan pusat penting:</a:t>
            </a:r>
          </a:p>
          <a:p>
            <a:pPr>
              <a:defRPr/>
            </a:pPr>
            <a:r>
              <a:rPr lang="id-ID" sz="2500" b="1" dirty="0">
                <a:solidFill>
                  <a:schemeClr val="accent6">
                    <a:lumMod val="50000"/>
                  </a:schemeClr>
                </a:solidFill>
                <a:latin typeface="Graphite Std Narrow" pitchFamily="66" charset="0"/>
              </a:rPr>
              <a:t>1.nukleus lateralis</a:t>
            </a:r>
          </a:p>
          <a:p>
            <a:pPr>
              <a:defRPr/>
            </a:pPr>
            <a:r>
              <a:rPr lang="id-ID" sz="2500" b="1" dirty="0">
                <a:solidFill>
                  <a:schemeClr val="accent6">
                    <a:lumMod val="50000"/>
                  </a:schemeClr>
                </a:solidFill>
                <a:latin typeface="Graphite Std Narrow" pitchFamily="66" charset="0"/>
              </a:rPr>
              <a:t>2.nukleus ventromedial</a:t>
            </a:r>
          </a:p>
          <a:p>
            <a:pPr>
              <a:defRPr/>
            </a:pPr>
            <a:endParaRPr lang="id-ID" sz="2500" b="1" dirty="0">
              <a:solidFill>
                <a:schemeClr val="accent6">
                  <a:lumMod val="50000"/>
                </a:schemeClr>
              </a:solidFill>
              <a:latin typeface="Graphite Std Narrow" pitchFamily="66" charset="0"/>
            </a:endParaRPr>
          </a:p>
          <a:p>
            <a:pPr>
              <a:defRPr/>
            </a:pPr>
            <a:r>
              <a:rPr lang="id-ID" sz="2500" b="1" i="1" dirty="0">
                <a:solidFill>
                  <a:schemeClr val="accent6">
                    <a:lumMod val="50000"/>
                  </a:schemeClr>
                </a:solidFill>
                <a:latin typeface="Graphite Std Narrow" pitchFamily="66" charset="0"/>
              </a:rPr>
              <a:t>Nukleus lateralis, </a:t>
            </a:r>
            <a:r>
              <a:rPr lang="id-ID" sz="2500" b="1" dirty="0">
                <a:solidFill>
                  <a:schemeClr val="accent6">
                    <a:lumMod val="50000"/>
                  </a:schemeClr>
                </a:solidFill>
                <a:latin typeface="Graphite Std Narrow" pitchFamily="66" charset="0"/>
              </a:rPr>
              <a:t>terletak di setiap sisi lateral hipotalamus dan berperan sebagai pusatlapar. Nukleus ini bekerja dengan cara mendorong sel saraf motorik untuk mencari makanan</a:t>
            </a:r>
          </a:p>
          <a:p>
            <a:pPr>
              <a:defRPr/>
            </a:pPr>
            <a:r>
              <a:rPr lang="id-ID" sz="2500" b="1" dirty="0">
                <a:solidFill>
                  <a:schemeClr val="accent6">
                    <a:lumMod val="50000"/>
                  </a:schemeClr>
                </a:solidFill>
                <a:latin typeface="Graphite Std Narrow" pitchFamily="66" charset="0"/>
              </a:rPr>
              <a:t>Stimulasi di daerah ini akan menyebabkan makan dalam jumlah banyak </a:t>
            </a:r>
            <a:r>
              <a:rPr lang="id-ID" sz="2500" b="1" i="1" dirty="0">
                <a:solidFill>
                  <a:schemeClr val="accent6">
                    <a:lumMod val="50000"/>
                  </a:schemeClr>
                </a:solidFill>
                <a:latin typeface="Graphite Std Narrow" pitchFamily="66" charset="0"/>
              </a:rPr>
              <a:t>(hiperfagia), </a:t>
            </a:r>
            <a:r>
              <a:rPr lang="id-ID" sz="2500" b="1" dirty="0">
                <a:solidFill>
                  <a:schemeClr val="accent6">
                    <a:lumMod val="50000"/>
                  </a:schemeClr>
                </a:solidFill>
                <a:latin typeface="Graphite Std Narrow" pitchFamily="66" charset="0"/>
              </a:rPr>
              <a:t>sedangkan destruksi di daerah ini menyebabkan kehilangan selera makan, yang dapat berujung pada kehilangan berat badan, massa otot, dan penurunan metabolisme tubuh.</a:t>
            </a:r>
          </a:p>
          <a:p>
            <a:pPr>
              <a:defRPr/>
            </a:pPr>
            <a:r>
              <a:rPr lang="id-ID" sz="2500" b="1" i="1" dirty="0">
                <a:solidFill>
                  <a:schemeClr val="accent6">
                    <a:lumMod val="50000"/>
                  </a:schemeClr>
                </a:solidFill>
                <a:latin typeface="Graphite Std Narrow" pitchFamily="66" charset="0"/>
              </a:rPr>
              <a:t>Nukleus ventromedial adalah </a:t>
            </a:r>
            <a:r>
              <a:rPr lang="id-ID" sz="2500" b="1" dirty="0">
                <a:solidFill>
                  <a:schemeClr val="accent6">
                    <a:lumMod val="50000"/>
                  </a:schemeClr>
                </a:solidFill>
                <a:latin typeface="Graphite Std Narrow" pitchFamily="66" charset="0"/>
              </a:rPr>
              <a:t>pusat kenyang. Stimulasi di daerah ini akanmenyebabkan perasaan kenyang sehingga tidak mau makan</a:t>
            </a:r>
            <a:r>
              <a:rPr lang="id-ID" sz="2500" b="1" i="1" dirty="0">
                <a:solidFill>
                  <a:schemeClr val="accent6">
                    <a:lumMod val="50000"/>
                  </a:schemeClr>
                </a:solidFill>
                <a:latin typeface="Graphite Std Narrow" pitchFamily="66" charset="0"/>
              </a:rPr>
              <a:t>(afagia),</a:t>
            </a:r>
            <a:r>
              <a:rPr lang="id-ID" sz="2500" b="1" dirty="0">
                <a:solidFill>
                  <a:schemeClr val="accent6">
                    <a:lumMod val="50000"/>
                  </a:schemeClr>
                </a:solidFill>
                <a:latin typeface="Graphite Std Narrow" pitchFamily="66" charset="0"/>
              </a:rPr>
              <a:t>sebaliknya destruksidi daerah ini akan menyebabkan hasrat untuk makan yang berlebih dan dapat berakibat obesitas</a:t>
            </a:r>
          </a:p>
          <a:p>
            <a:pPr>
              <a:defRPr/>
            </a:pPr>
            <a:endParaRPr lang="id-ID" sz="2500" b="1" dirty="0">
              <a:latin typeface="Graphite Std Narrow" pitchFamily="66"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BEBA8EAE-BF5A-486C-A8C5-ECC9F3942E4B}">
                <a14:imgProps xmlns="" xmlns:a14="http://schemas.microsoft.com/office/drawing/2010/main">
                  <a14:imgLayer r:embed="">
                    <a14:imgEffect>
                      <a14:brightnessContrast bright="6000" contrast="-40000"/>
                    </a14:imgEffect>
                  </a14:imgLayer>
                </a14:imgProps>
              </a:ext>
              <a:ext uri="{28A0092B-C50C-407E-A947-70E740481C1C}">
                <a14:useLocalDpi xmlns="" xmlns:a14="http://schemas.microsoft.com/office/drawing/2010/main" val="0"/>
              </a:ext>
            </a:extLst>
          </a:blip>
          <a:srcRect/>
          <a:stretch>
            <a:fillRect/>
          </a:stretch>
        </p:blipFill>
        <p:spPr bwMode="auto">
          <a:xfrm>
            <a:off x="7272482" y="304800"/>
            <a:ext cx="4919519" cy="599178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r>
              <a:rPr lang="en-US" dirty="0" err="1" smtClean="0">
                <a:latin typeface="Tahoma" pitchFamily="34" charset="0"/>
                <a:ea typeface="Tahoma" pitchFamily="34" charset="0"/>
                <a:cs typeface="Tahoma" pitchFamily="34" charset="0"/>
              </a:rPr>
              <a:t>Obesitas</a:t>
            </a:r>
            <a:endParaRPr lang="en-US" dirty="0">
              <a:latin typeface="Tahoma" pitchFamily="34" charset="0"/>
              <a:ea typeface="Tahoma" pitchFamily="34" charset="0"/>
              <a:cs typeface="Tahoma" pitchFamily="34" charset="0"/>
            </a:endParaRPr>
          </a:p>
        </p:txBody>
      </p:sp>
      <p:sp>
        <p:nvSpPr>
          <p:cNvPr id="3" name="Content Placeholder 2"/>
          <p:cNvSpPr>
            <a:spLocks noGrp="1"/>
          </p:cNvSpPr>
          <p:nvPr>
            <p:ph sz="quarter" idx="1"/>
          </p:nvPr>
        </p:nvSpPr>
        <p:spPr>
          <a:xfrm>
            <a:off x="418355" y="2260600"/>
            <a:ext cx="6896845" cy="3416300"/>
          </a:xfrm>
          <a:solidFill>
            <a:schemeClr val="accent6">
              <a:lumMod val="60000"/>
              <a:lumOff val="40000"/>
            </a:schemeClr>
          </a:solidFill>
        </p:spPr>
        <p:txBody>
          <a:bodyPr>
            <a:normAutofit/>
          </a:bodyPr>
          <a:lstStyle/>
          <a:p>
            <a:pPr marL="0" indent="0">
              <a:buNone/>
            </a:pPr>
            <a:r>
              <a:rPr lang="en-US" sz="2400" dirty="0" err="1" smtClean="0">
                <a:latin typeface="Tahoma" pitchFamily="34" charset="0"/>
                <a:ea typeface="Tahoma" pitchFamily="34" charset="0"/>
                <a:cs typeface="Tahoma" pitchFamily="34" charset="0"/>
              </a:rPr>
              <a:t>Obesitas</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adalah</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kelebihan</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berat</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badan</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sebagai</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akibat</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dari</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penimbunan</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lemak</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tubuh</a:t>
            </a:r>
            <a:r>
              <a:rPr lang="en-US" sz="2400" dirty="0" smtClean="0">
                <a:latin typeface="Tahoma" pitchFamily="34" charset="0"/>
                <a:ea typeface="Tahoma" pitchFamily="34" charset="0"/>
                <a:cs typeface="Tahoma" pitchFamily="34" charset="0"/>
              </a:rPr>
              <a:t> yang </a:t>
            </a:r>
            <a:r>
              <a:rPr lang="en-US" sz="2400" dirty="0" err="1" smtClean="0">
                <a:latin typeface="Tahoma" pitchFamily="34" charset="0"/>
                <a:ea typeface="Tahoma" pitchFamily="34" charset="0"/>
                <a:cs typeface="Tahoma" pitchFamily="34" charset="0"/>
              </a:rPr>
              <a:t>berlebihan</a:t>
            </a:r>
            <a:r>
              <a:rPr lang="en-US" sz="2400" dirty="0" smtClean="0">
                <a:latin typeface="Tahoma" pitchFamily="34" charset="0"/>
                <a:ea typeface="Tahoma" pitchFamily="34" charset="0"/>
                <a:cs typeface="Tahoma" pitchFamily="34" charset="0"/>
              </a:rPr>
              <a:t>.</a:t>
            </a:r>
          </a:p>
          <a:p>
            <a:pPr marL="0" indent="0">
              <a:buNone/>
            </a:pPr>
            <a:r>
              <a:rPr lang="en-US" sz="2400" dirty="0">
                <a:latin typeface="Tahoma" pitchFamily="34" charset="0"/>
                <a:ea typeface="Tahoma" pitchFamily="34" charset="0"/>
                <a:cs typeface="Tahoma" pitchFamily="34" charset="0"/>
              </a:rPr>
              <a:t> </a:t>
            </a:r>
            <a:br>
              <a:rPr lang="en-US" sz="2400" dirty="0">
                <a:latin typeface="Tahoma" pitchFamily="34" charset="0"/>
                <a:ea typeface="Tahoma" pitchFamily="34" charset="0"/>
                <a:cs typeface="Tahoma" pitchFamily="34" charset="0"/>
              </a:rPr>
            </a:br>
            <a:r>
              <a:rPr lang="en-US" sz="2400" dirty="0" err="1">
                <a:latin typeface="Tahoma" pitchFamily="34" charset="0"/>
                <a:ea typeface="Tahoma" pitchFamily="34" charset="0"/>
                <a:cs typeface="Tahoma" pitchFamily="34" charset="0"/>
              </a:rPr>
              <a:t>Beberapa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cara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penanganan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pada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obesitas</a:t>
            </a:r>
            <a:r>
              <a:rPr lang="en-US" sz="2400" dirty="0">
                <a:latin typeface="Tahoma" pitchFamily="34" charset="0"/>
                <a:ea typeface="Tahoma" pitchFamily="34" charset="0"/>
                <a:cs typeface="Tahoma" pitchFamily="34" charset="0"/>
              </a:rPr>
              <a:t>:</a:t>
            </a:r>
            <a:br>
              <a:rPr lang="en-US" sz="2400" dirty="0">
                <a:latin typeface="Tahoma" pitchFamily="34" charset="0"/>
                <a:ea typeface="Tahoma" pitchFamily="34" charset="0"/>
                <a:cs typeface="Tahoma" pitchFamily="34" charset="0"/>
              </a:rPr>
            </a:br>
            <a:r>
              <a:rPr lang="en-US" sz="2400" dirty="0">
                <a:latin typeface="Tahoma" pitchFamily="34" charset="0"/>
                <a:ea typeface="Tahoma" pitchFamily="34" charset="0"/>
                <a:cs typeface="Tahoma" pitchFamily="34" charset="0"/>
              </a:rPr>
              <a:t>1. Leptin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pengaturan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lemak</a:t>
            </a:r>
            <a:r>
              <a:rPr lang="en-US" sz="2400" dirty="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tubuh</a:t>
            </a:r>
            <a:r>
              <a:rPr lang="en-US" sz="2400" dirty="0" smtClean="0">
                <a:latin typeface="Tahoma" pitchFamily="34" charset="0"/>
                <a:ea typeface="Tahoma" pitchFamily="34" charset="0"/>
                <a:cs typeface="Tahoma" pitchFamily="34" charset="0"/>
              </a:rPr>
              <a:t/>
            </a:r>
            <a:br>
              <a:rPr lang="en-US" sz="2400" dirty="0" smtClean="0">
                <a:latin typeface="Tahoma" pitchFamily="34" charset="0"/>
                <a:ea typeface="Tahoma" pitchFamily="34" charset="0"/>
                <a:cs typeface="Tahoma" pitchFamily="34" charset="0"/>
              </a:rPr>
            </a:br>
            <a:r>
              <a:rPr lang="en-US" sz="2400" dirty="0" smtClean="0">
                <a:latin typeface="Tahoma" pitchFamily="34" charset="0"/>
                <a:ea typeface="Tahoma" pitchFamily="34" charset="0"/>
                <a:cs typeface="Tahoma" pitchFamily="34" charset="0"/>
              </a:rPr>
              <a:t>2. </a:t>
            </a:r>
            <a:r>
              <a:rPr lang="en-US" sz="2400" dirty="0" err="1" smtClean="0">
                <a:latin typeface="Tahoma" pitchFamily="34" charset="0"/>
                <a:ea typeface="Tahoma" pitchFamily="34" charset="0"/>
                <a:cs typeface="Tahoma" pitchFamily="34" charset="0"/>
              </a:rPr>
              <a:t>Obat-Obatan</a:t>
            </a:r>
            <a:r>
              <a:rPr lang="en-US" sz="2400" dirty="0" smtClean="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Serotogenik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Penanganan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Obesitas</a:t>
            </a:r>
            <a:endParaRPr lang="en-US" sz="2400" dirty="0">
              <a:latin typeface="Tahoma" pitchFamily="34" charset="0"/>
              <a:ea typeface="Tahoma" pitchFamily="34" charset="0"/>
              <a:cs typeface="Tahoma" pitchFamily="34" charset="0"/>
            </a:endParaRPr>
          </a:p>
        </p:txBody>
      </p:sp>
      <p:sp>
        <p:nvSpPr>
          <p:cNvPr id="5" name="Rectangle 4"/>
          <p:cNvSpPr>
            <a:spLocks noChangeArrowheads="1"/>
          </p:cNvSpPr>
          <p:nvPr/>
        </p:nvSpPr>
        <p:spPr bwMode="auto">
          <a:xfrm>
            <a:off x="3044055" y="6156687"/>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extLst>
      <p:ext uri="{BB962C8B-B14F-4D97-AF65-F5344CB8AC3E}">
        <p14:creationId xmlns="" xmlns:p14="http://schemas.microsoft.com/office/powerpoint/2010/main" val="2561055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4"/>
          <p:cNvSpPr>
            <a:spLocks noGrp="1"/>
          </p:cNvSpPr>
          <p:nvPr>
            <p:ph idx="1"/>
          </p:nvPr>
        </p:nvSpPr>
        <p:spPr>
          <a:xfrm>
            <a:off x="609600" y="596899"/>
            <a:ext cx="10972800" cy="5529263"/>
          </a:xfrm>
        </p:spPr>
        <p:txBody>
          <a:bodyPr>
            <a:normAutofit lnSpcReduction="10000"/>
          </a:bodyPr>
          <a:lstStyle/>
          <a:p>
            <a:pPr>
              <a:buFontTx/>
              <a:buNone/>
            </a:pPr>
            <a:r>
              <a:rPr lang="id-ID" sz="3600" b="1" dirty="0" smtClean="0">
                <a:solidFill>
                  <a:schemeClr val="bg1"/>
                </a:solidFill>
                <a:latin typeface="Tahoma" pitchFamily="34" charset="0"/>
                <a:ea typeface="Tahoma" pitchFamily="34" charset="0"/>
                <a:cs typeface="Tahoma" pitchFamily="34" charset="0"/>
              </a:rPr>
              <a:t>Anoreksia Nervosa</a:t>
            </a:r>
          </a:p>
          <a:p>
            <a:pPr>
              <a:buFontTx/>
              <a:buNone/>
            </a:pPr>
            <a:r>
              <a:rPr lang="id-ID" sz="2800" b="1" dirty="0" smtClean="0">
                <a:solidFill>
                  <a:schemeClr val="bg1"/>
                </a:solidFill>
                <a:latin typeface="Graphite Std Light Narrow" pitchFamily="66" charset="0"/>
              </a:rPr>
              <a:t>Karakteristik diagnostik</a:t>
            </a:r>
          </a:p>
          <a:p>
            <a:pPr>
              <a:buFontTx/>
              <a:buNone/>
            </a:pPr>
            <a:endParaRPr lang="id-ID" sz="2800" b="1" dirty="0" smtClean="0">
              <a:latin typeface="Graphite Std Light Narrow" pitchFamily="66" charset="0"/>
            </a:endParaRPr>
          </a:p>
          <a:p>
            <a:pPr>
              <a:buFontTx/>
              <a:buNone/>
            </a:pPr>
            <a:endParaRPr lang="id-ID" sz="2800" b="1" dirty="0" smtClean="0">
              <a:latin typeface="Graphite Std Light Narrow" pitchFamily="66" charset="0"/>
            </a:endParaRPr>
          </a:p>
          <a:p>
            <a:pPr>
              <a:buFontTx/>
              <a:buNone/>
            </a:pPr>
            <a:endParaRPr lang="id-ID" sz="2800" b="1" dirty="0" smtClean="0">
              <a:latin typeface="Graphite Std Light Narrow" pitchFamily="66" charset="0"/>
            </a:endParaRPr>
          </a:p>
          <a:p>
            <a:pPr>
              <a:buFontTx/>
              <a:buNone/>
            </a:pPr>
            <a:endParaRPr lang="id-ID" sz="2800" b="1" dirty="0" smtClean="0">
              <a:latin typeface="Graphite Std Light Narrow" pitchFamily="66" charset="0"/>
            </a:endParaRPr>
          </a:p>
          <a:p>
            <a:pPr>
              <a:buFontTx/>
              <a:buNone/>
            </a:pPr>
            <a:endParaRPr lang="id-ID" sz="2800" b="1" dirty="0" smtClean="0">
              <a:latin typeface="Graphite Std Light Narrow" pitchFamily="66" charset="0"/>
            </a:endParaRPr>
          </a:p>
          <a:p>
            <a:pPr>
              <a:buFontTx/>
              <a:buNone/>
            </a:pPr>
            <a:endParaRPr lang="id-ID" sz="2800" b="1" dirty="0" smtClean="0">
              <a:latin typeface="Graphite Std Light Narrow" pitchFamily="66" charset="0"/>
            </a:endParaRPr>
          </a:p>
          <a:p>
            <a:pPr>
              <a:buFontTx/>
              <a:buNone/>
            </a:pPr>
            <a:endParaRPr lang="id-ID" sz="2800" b="1" dirty="0" smtClean="0">
              <a:latin typeface="Graphite Std Light Narrow" pitchFamily="66" charset="0"/>
            </a:endParaRPr>
          </a:p>
          <a:p>
            <a:pPr>
              <a:buFontTx/>
              <a:buNone/>
            </a:pPr>
            <a:r>
              <a:rPr lang="id-ID" sz="2800" b="1" dirty="0" smtClean="0">
                <a:latin typeface="Graphite Std Light Narrow" pitchFamily="66" charset="0"/>
              </a:rPr>
              <a:t>Treatment: CBT, terapi psikososial</a:t>
            </a:r>
          </a:p>
        </p:txBody>
      </p:sp>
      <p:sp>
        <p:nvSpPr>
          <p:cNvPr id="5" name="Rectangle 4"/>
          <p:cNvSpPr/>
          <p:nvPr/>
        </p:nvSpPr>
        <p:spPr>
          <a:xfrm>
            <a:off x="654051" y="2020889"/>
            <a:ext cx="10953749" cy="3286125"/>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57200" indent="-457200">
              <a:buFontTx/>
              <a:buAutoNum type="alphaUcPeriod"/>
              <a:defRPr/>
            </a:pPr>
            <a:r>
              <a:rPr lang="id-ID" sz="2600" b="1" dirty="0">
                <a:solidFill>
                  <a:srgbClr val="002060"/>
                </a:solidFill>
                <a:latin typeface="Graphite Std Light Narrow" pitchFamily="66" charset="0"/>
              </a:rPr>
              <a:t>Menolak utk mempertahankan BB pd/di ats berat minimal yg normal ssuai usia &amp; tinggi ssorg, ex: BB 15% di bawah normal</a:t>
            </a:r>
          </a:p>
          <a:p>
            <a:pPr marL="457200" indent="-457200">
              <a:buFontTx/>
              <a:buAutoNum type="alphaUcPeriod"/>
              <a:defRPr/>
            </a:pPr>
            <a:r>
              <a:rPr lang="id-ID" sz="2600" b="1" dirty="0">
                <a:solidFill>
                  <a:srgbClr val="002060"/>
                </a:solidFill>
                <a:latin typeface="Graphite Std Light Narrow" pitchFamily="66" charset="0"/>
              </a:rPr>
              <a:t>Ketakutan yg kuat trhdp penambahan BB/menjadi gemuk, meskipun tbh’a kurus</a:t>
            </a:r>
          </a:p>
          <a:p>
            <a:pPr marL="457200" indent="-457200">
              <a:buFontTx/>
              <a:buAutoNum type="alphaUcPeriod"/>
              <a:defRPr/>
            </a:pPr>
            <a:r>
              <a:rPr lang="id-ID" sz="2600" b="1" dirty="0">
                <a:solidFill>
                  <a:srgbClr val="002060"/>
                </a:solidFill>
                <a:latin typeface="Graphite Std Light Narrow" pitchFamily="66" charset="0"/>
              </a:rPr>
              <a:t>Citra tbh yg terdistorsi dmn tbh ssorg/bagian tbh ssorg dipandang gemuk, wlupun rg lain mmndag org tsb kurus</a:t>
            </a:r>
          </a:p>
          <a:p>
            <a:pPr marL="457200" indent="-457200">
              <a:buFontTx/>
              <a:buAutoNum type="alphaUcPeriod"/>
              <a:defRPr/>
            </a:pPr>
            <a:r>
              <a:rPr lang="id-ID" sz="2600" b="1" dirty="0">
                <a:solidFill>
                  <a:srgbClr val="002060"/>
                </a:solidFill>
                <a:latin typeface="Graphite Std Light Narrow" pitchFamily="66" charset="0"/>
              </a:rPr>
              <a:t>Dlm kasus wanita yg tlh mengalami menstruasi, terjadi ketidakhadiran 3/lbh periode menstruasi </a:t>
            </a:r>
          </a:p>
        </p:txBody>
      </p:sp>
      <p:sp>
        <p:nvSpPr>
          <p:cNvPr id="6" name="Rectangle 4"/>
          <p:cNvSpPr>
            <a:spLocks noChangeArrowheads="1"/>
          </p:cNvSpPr>
          <p:nvPr/>
        </p:nvSpPr>
        <p:spPr bwMode="auto">
          <a:xfrm>
            <a:off x="3044055" y="6156687"/>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4"/>
          <p:cNvSpPr>
            <a:spLocks noGrp="1"/>
          </p:cNvSpPr>
          <p:nvPr>
            <p:ph idx="1"/>
          </p:nvPr>
        </p:nvSpPr>
        <p:spPr>
          <a:xfrm>
            <a:off x="609600" y="428625"/>
            <a:ext cx="10972800" cy="5697538"/>
          </a:xfrm>
        </p:spPr>
        <p:txBody>
          <a:bodyPr>
            <a:normAutofit lnSpcReduction="10000"/>
          </a:bodyPr>
          <a:lstStyle/>
          <a:p>
            <a:pPr>
              <a:buFontTx/>
              <a:buNone/>
            </a:pPr>
            <a:r>
              <a:rPr lang="id-ID" sz="3600" b="1" dirty="0" smtClean="0">
                <a:solidFill>
                  <a:schemeClr val="bg1"/>
                </a:solidFill>
                <a:latin typeface="Tahoma" pitchFamily="34" charset="0"/>
                <a:ea typeface="Tahoma" pitchFamily="34" charset="0"/>
                <a:cs typeface="Tahoma" pitchFamily="34" charset="0"/>
              </a:rPr>
              <a:t>Bulimia Nervosa</a:t>
            </a:r>
          </a:p>
          <a:p>
            <a:pPr>
              <a:buFontTx/>
              <a:buNone/>
            </a:pPr>
            <a:r>
              <a:rPr lang="id-ID" sz="2800" b="1" dirty="0" smtClean="0">
                <a:solidFill>
                  <a:schemeClr val="bg1"/>
                </a:solidFill>
                <a:latin typeface="Graphite Std Light Narrow" pitchFamily="66" charset="0"/>
              </a:rPr>
              <a:t>Karakteristik diagnostik</a:t>
            </a:r>
          </a:p>
          <a:p>
            <a:pPr>
              <a:buFontTx/>
              <a:buNone/>
            </a:pPr>
            <a:endParaRPr lang="id-ID" sz="2800" b="1" dirty="0" smtClean="0">
              <a:latin typeface="Graphite Std Light Narrow" pitchFamily="66" charset="0"/>
            </a:endParaRPr>
          </a:p>
          <a:p>
            <a:pPr>
              <a:buFontTx/>
              <a:buNone/>
            </a:pPr>
            <a:endParaRPr lang="id-ID" sz="2800" b="1" dirty="0" smtClean="0">
              <a:latin typeface="Graphite Std Light Narrow" pitchFamily="66" charset="0"/>
            </a:endParaRPr>
          </a:p>
          <a:p>
            <a:pPr>
              <a:buFontTx/>
              <a:buNone/>
            </a:pPr>
            <a:endParaRPr lang="id-ID" sz="2800" b="1" dirty="0" smtClean="0">
              <a:latin typeface="Graphite Std Light Narrow" pitchFamily="66" charset="0"/>
            </a:endParaRPr>
          </a:p>
          <a:p>
            <a:pPr>
              <a:buFontTx/>
              <a:buNone/>
            </a:pPr>
            <a:endParaRPr lang="id-ID" sz="2800" b="1" dirty="0" smtClean="0">
              <a:latin typeface="Graphite Std Light Narrow" pitchFamily="66" charset="0"/>
            </a:endParaRPr>
          </a:p>
          <a:p>
            <a:pPr>
              <a:buFontTx/>
              <a:buNone/>
            </a:pPr>
            <a:endParaRPr lang="id-ID" sz="2800" b="1" dirty="0" smtClean="0">
              <a:latin typeface="Graphite Std Light Narrow" pitchFamily="66" charset="0"/>
            </a:endParaRPr>
          </a:p>
          <a:p>
            <a:pPr>
              <a:buFontTx/>
              <a:buNone/>
            </a:pPr>
            <a:endParaRPr lang="id-ID" sz="2800" b="1" dirty="0" smtClean="0">
              <a:latin typeface="Graphite Std Light Narrow" pitchFamily="66" charset="0"/>
            </a:endParaRPr>
          </a:p>
          <a:p>
            <a:pPr>
              <a:buFontTx/>
              <a:buNone/>
            </a:pPr>
            <a:endParaRPr lang="id-ID" sz="2800" b="1" dirty="0" smtClean="0">
              <a:latin typeface="Graphite Std Light Narrow" pitchFamily="66" charset="0"/>
            </a:endParaRPr>
          </a:p>
          <a:p>
            <a:pPr>
              <a:buFontTx/>
              <a:buNone/>
            </a:pPr>
            <a:endParaRPr lang="id-ID" sz="2800" b="1" dirty="0" smtClean="0">
              <a:latin typeface="Graphite Std Light Narrow" pitchFamily="66" charset="0"/>
            </a:endParaRPr>
          </a:p>
          <a:p>
            <a:pPr>
              <a:buFontTx/>
              <a:buNone/>
            </a:pPr>
            <a:r>
              <a:rPr lang="id-ID" sz="2800" b="1" dirty="0" smtClean="0">
                <a:latin typeface="Graphite Std Light Narrow" pitchFamily="66" charset="0"/>
              </a:rPr>
              <a:t>Treatment: CBT, terapi psikososial</a:t>
            </a:r>
          </a:p>
          <a:p>
            <a:pPr>
              <a:buFontTx/>
              <a:buNone/>
            </a:pPr>
            <a:endParaRPr lang="id-ID" sz="2800" b="1" dirty="0" smtClean="0">
              <a:latin typeface="Graphite Std Light Narrow" pitchFamily="66" charset="0"/>
            </a:endParaRPr>
          </a:p>
          <a:p>
            <a:pPr>
              <a:buFontTx/>
              <a:buNone/>
            </a:pPr>
            <a:endParaRPr lang="id-ID" b="1" dirty="0" smtClean="0">
              <a:solidFill>
                <a:srgbClr val="FF0000"/>
              </a:solidFill>
              <a:latin typeface="Graphite Std Light Narrow" pitchFamily="66" charset="0"/>
            </a:endParaRPr>
          </a:p>
          <a:p>
            <a:pPr>
              <a:buFontTx/>
              <a:buNone/>
            </a:pPr>
            <a:endParaRPr lang="id-ID" b="1" dirty="0" smtClean="0">
              <a:solidFill>
                <a:srgbClr val="FF0000"/>
              </a:solidFill>
              <a:latin typeface="Graphite Std Light Narrow" pitchFamily="66" charset="0"/>
            </a:endParaRPr>
          </a:p>
          <a:p>
            <a:pPr>
              <a:buFontTx/>
              <a:buNone/>
            </a:pPr>
            <a:endParaRPr lang="id-ID" b="1" dirty="0" smtClean="0">
              <a:solidFill>
                <a:srgbClr val="FF0000"/>
              </a:solidFill>
              <a:latin typeface="Graphite Std Light Narrow" pitchFamily="66" charset="0"/>
            </a:endParaRPr>
          </a:p>
          <a:p>
            <a:pPr>
              <a:buFontTx/>
              <a:buNone/>
            </a:pPr>
            <a:endParaRPr lang="id-ID" b="1" dirty="0" smtClean="0">
              <a:solidFill>
                <a:srgbClr val="FF0000"/>
              </a:solidFill>
              <a:latin typeface="Graphite Std Light Narrow" pitchFamily="66" charset="0"/>
            </a:endParaRPr>
          </a:p>
          <a:p>
            <a:pPr>
              <a:buFontTx/>
              <a:buNone/>
            </a:pPr>
            <a:endParaRPr lang="id-ID" b="1" dirty="0" smtClean="0">
              <a:solidFill>
                <a:srgbClr val="FF0000"/>
              </a:solidFill>
              <a:latin typeface="Graphite Std Light Narrow" pitchFamily="66" charset="0"/>
            </a:endParaRPr>
          </a:p>
          <a:p>
            <a:pPr>
              <a:buFontTx/>
              <a:buNone/>
            </a:pPr>
            <a:endParaRPr lang="id-ID" b="1" dirty="0" smtClean="0">
              <a:solidFill>
                <a:srgbClr val="FF0000"/>
              </a:solidFill>
              <a:latin typeface="Graphite Std Light Narrow" pitchFamily="66" charset="0"/>
            </a:endParaRPr>
          </a:p>
          <a:p>
            <a:pPr>
              <a:buFontTx/>
              <a:buNone/>
            </a:pPr>
            <a:endParaRPr lang="id-ID" b="1" dirty="0" smtClean="0">
              <a:solidFill>
                <a:srgbClr val="FF0000"/>
              </a:solidFill>
              <a:latin typeface="Graphite Std Light Narrow" pitchFamily="66" charset="0"/>
            </a:endParaRPr>
          </a:p>
          <a:p>
            <a:pPr>
              <a:buFontTx/>
              <a:buNone/>
            </a:pPr>
            <a:endParaRPr lang="id-ID" b="1" dirty="0" smtClean="0">
              <a:solidFill>
                <a:srgbClr val="FF0000"/>
              </a:solidFill>
              <a:latin typeface="Graphite Std Light Narrow" pitchFamily="66" charset="0"/>
            </a:endParaRPr>
          </a:p>
        </p:txBody>
      </p:sp>
      <p:sp>
        <p:nvSpPr>
          <p:cNvPr id="5" name="Rectangle 4"/>
          <p:cNvSpPr/>
          <p:nvPr/>
        </p:nvSpPr>
        <p:spPr>
          <a:xfrm>
            <a:off x="444500" y="1563688"/>
            <a:ext cx="11430000" cy="3714750"/>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buFontTx/>
              <a:buAutoNum type="alphaUcPeriod"/>
              <a:defRPr/>
            </a:pPr>
            <a:r>
              <a:rPr lang="id-ID" sz="2400" b="1" dirty="0">
                <a:solidFill>
                  <a:srgbClr val="002060"/>
                </a:solidFill>
                <a:latin typeface="Graphite Std Light Narrow" pitchFamily="66" charset="0"/>
              </a:rPr>
              <a:t>Episode berulang dri makan berlebihan seperti:</a:t>
            </a:r>
          </a:p>
          <a:p>
            <a:pPr marL="800100" lvl="1" indent="-342900">
              <a:defRPr/>
            </a:pPr>
            <a:r>
              <a:rPr lang="id-ID" sz="2400" b="1" dirty="0">
                <a:solidFill>
                  <a:srgbClr val="002060"/>
                </a:solidFill>
                <a:latin typeface="Graphite Std Light Narrow" pitchFamily="66" charset="0"/>
              </a:rPr>
              <a:t>1. Memakan makanan dlm jmlh yg sgt luar biasa slma periode 2 jam</a:t>
            </a:r>
          </a:p>
          <a:p>
            <a:pPr marL="800100" lvl="1" indent="-342900">
              <a:defRPr/>
            </a:pPr>
            <a:r>
              <a:rPr lang="id-ID" sz="2400" b="1" dirty="0">
                <a:solidFill>
                  <a:srgbClr val="002060"/>
                </a:solidFill>
                <a:latin typeface="Graphite Std Light Narrow" pitchFamily="66" charset="0"/>
              </a:rPr>
              <a:t>2. Merasa kehilangan kontrol trhdp pemasukan mknn pada saat episode tsb</a:t>
            </a:r>
          </a:p>
          <a:p>
            <a:pPr marL="342900" indent="-342900">
              <a:buFontTx/>
              <a:buAutoNum type="alphaUcPeriod"/>
              <a:defRPr/>
            </a:pPr>
            <a:r>
              <a:rPr lang="id-ID" sz="2400" b="1" dirty="0">
                <a:solidFill>
                  <a:srgbClr val="002060"/>
                </a:solidFill>
                <a:latin typeface="Graphite Std Light Narrow" pitchFamily="66" charset="0"/>
              </a:rPr>
              <a:t>Perilaku tdk sesuai yg srg terjadi utk menjaga agar BB tdk bertambah, ex: rasa ingin muntah, penggunaan obt pencahar, diuretik/enema, dgn berpuasa atau latihan berlebihan</a:t>
            </a:r>
          </a:p>
          <a:p>
            <a:pPr marL="342900" indent="-342900">
              <a:buFontTx/>
              <a:buAutoNum type="alphaUcPeriod"/>
              <a:defRPr/>
            </a:pPr>
            <a:r>
              <a:rPr lang="id-ID" sz="2400" b="1" dirty="0">
                <a:solidFill>
                  <a:srgbClr val="002060"/>
                </a:solidFill>
                <a:latin typeface="Graphite Std Light Narrow" pitchFamily="66" charset="0"/>
              </a:rPr>
              <a:t>Rata2 minimal dlm 1 mnggu terjadi 2 episode makan berlebihan &amp; p.l kompensasi yg tdk ssuai utk menghindari bertambahnya BB, &amp; terjadi minimal 3 bln</a:t>
            </a:r>
          </a:p>
          <a:p>
            <a:pPr marL="342900" indent="-342900">
              <a:buFontTx/>
              <a:buAutoNum type="alphaUcPeriod"/>
              <a:defRPr/>
            </a:pPr>
            <a:r>
              <a:rPr lang="id-ID" sz="2400" b="1" dirty="0">
                <a:solidFill>
                  <a:srgbClr val="002060"/>
                </a:solidFill>
                <a:latin typeface="Graphite Std Light Narrow" pitchFamily="66" charset="0"/>
              </a:rPr>
              <a:t>Perhatian berlebihan yg trs menerus pd bentuk/BB</a:t>
            </a:r>
          </a:p>
        </p:txBody>
      </p:sp>
      <p:sp>
        <p:nvSpPr>
          <p:cNvPr id="6" name="Rectangle 4"/>
          <p:cNvSpPr>
            <a:spLocks noChangeArrowheads="1"/>
          </p:cNvSpPr>
          <p:nvPr/>
        </p:nvSpPr>
        <p:spPr bwMode="auto">
          <a:xfrm>
            <a:off x="3044055" y="6156687"/>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2600" y="2286000"/>
            <a:ext cx="11214100" cy="2844800"/>
          </a:xfrm>
          <a:solidFill>
            <a:schemeClr val="accent6">
              <a:lumMod val="60000"/>
              <a:lumOff val="40000"/>
            </a:schemeClr>
          </a:solidFill>
        </p:spPr>
        <p:txBody>
          <a:bodyPr/>
          <a:lstStyle/>
          <a:p>
            <a:pPr algn="ctr"/>
            <a:r>
              <a:rPr lang="id-ID" sz="6000" b="1" dirty="0" smtClean="0">
                <a:ln w="9525">
                  <a:solidFill>
                    <a:sysClr val="windowText" lastClr="000000"/>
                  </a:solidFill>
                  <a:prstDash val="solid"/>
                </a:ln>
                <a:solidFill>
                  <a:srgbClr val="FFFF00"/>
                </a:solidFill>
                <a:effectLst>
                  <a:outerShdw blurRad="12700" dist="38100" dir="2700000" algn="tl" rotWithShape="0">
                    <a:schemeClr val="accent5">
                      <a:lumMod val="60000"/>
                      <a:lumOff val="40000"/>
                    </a:schemeClr>
                  </a:outerShdw>
                </a:effectLst>
                <a:latin typeface="Edwardian Script ITC" pitchFamily="66" charset="0"/>
              </a:rPr>
              <a:t>T</a:t>
            </a:r>
            <a:r>
              <a:rPr lang="id-ID" sz="60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Edwardian Script ITC" pitchFamily="66" charset="0"/>
              </a:rPr>
              <a:t>h</a:t>
            </a:r>
            <a:r>
              <a:rPr lang="id-ID" sz="6000" b="1" dirty="0" smtClean="0">
                <a:ln w="9525">
                  <a:solidFill>
                    <a:schemeClr val="bg1"/>
                  </a:solidFill>
                  <a:prstDash val="solid"/>
                </a:ln>
                <a:solidFill>
                  <a:srgbClr val="002060"/>
                </a:solidFill>
                <a:effectLst>
                  <a:outerShdw blurRad="12700" dist="38100" dir="2700000" algn="tl" rotWithShape="0">
                    <a:schemeClr val="accent5">
                      <a:lumMod val="60000"/>
                      <a:lumOff val="40000"/>
                    </a:schemeClr>
                  </a:outerShdw>
                </a:effectLst>
                <a:latin typeface="Edwardian Script ITC" pitchFamily="66" charset="0"/>
              </a:rPr>
              <a:t>an</a:t>
            </a:r>
            <a:r>
              <a:rPr lang="id-ID" sz="60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Edwardian Script ITC" pitchFamily="66" charset="0"/>
              </a:rPr>
              <a:t>k Y</a:t>
            </a:r>
            <a:r>
              <a:rPr lang="id-ID" sz="6000" b="1" dirty="0" smtClean="0">
                <a:ln w="9525">
                  <a:solidFill>
                    <a:schemeClr val="bg1"/>
                  </a:solidFill>
                  <a:prstDash val="solid"/>
                </a:ln>
                <a:solidFill>
                  <a:srgbClr val="002060"/>
                </a:solidFill>
                <a:effectLst>
                  <a:outerShdw blurRad="12700" dist="38100" dir="2700000" algn="tl" rotWithShape="0">
                    <a:schemeClr val="accent5">
                      <a:lumMod val="60000"/>
                      <a:lumOff val="40000"/>
                    </a:schemeClr>
                  </a:outerShdw>
                </a:effectLst>
                <a:latin typeface="Edwardian Script ITC" pitchFamily="66" charset="0"/>
              </a:rPr>
              <a:t>o</a:t>
            </a:r>
            <a:r>
              <a:rPr lang="id-ID" sz="6000" b="1" dirty="0" smtClean="0">
                <a:ln w="9525">
                  <a:solidFill>
                    <a:schemeClr val="bg1"/>
                  </a:solidFill>
                  <a:prstDash val="solid"/>
                </a:ln>
                <a:solidFill>
                  <a:srgbClr val="FFFF00"/>
                </a:solidFill>
                <a:effectLst>
                  <a:outerShdw blurRad="12700" dist="38100" dir="2700000" algn="tl" rotWithShape="0">
                    <a:schemeClr val="accent5">
                      <a:lumMod val="60000"/>
                      <a:lumOff val="40000"/>
                    </a:schemeClr>
                  </a:outerShdw>
                </a:effectLst>
                <a:latin typeface="Edwardian Script ITC" pitchFamily="66" charset="0"/>
              </a:rPr>
              <a:t>u</a:t>
            </a:r>
            <a:r>
              <a:rPr lang="id-ID" sz="60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Edwardian Script ITC" pitchFamily="66" charset="0"/>
              </a:rPr>
              <a:t> F</a:t>
            </a:r>
            <a:r>
              <a:rPr lang="id-ID" sz="6000" b="1" dirty="0" smtClean="0">
                <a:ln w="9525">
                  <a:solidFill>
                    <a:schemeClr val="bg1"/>
                  </a:solidFill>
                  <a:prstDash val="solid"/>
                </a:ln>
                <a:solidFill>
                  <a:srgbClr val="002060"/>
                </a:solidFill>
                <a:effectLst>
                  <a:outerShdw blurRad="12700" dist="38100" dir="2700000" algn="tl" rotWithShape="0">
                    <a:schemeClr val="accent5">
                      <a:lumMod val="60000"/>
                      <a:lumOff val="40000"/>
                    </a:schemeClr>
                  </a:outerShdw>
                </a:effectLst>
                <a:latin typeface="Edwardian Script ITC" pitchFamily="66" charset="0"/>
              </a:rPr>
              <a:t>or </a:t>
            </a:r>
            <a:r>
              <a:rPr lang="id-ID" sz="60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Edwardian Script ITC" pitchFamily="66" charset="0"/>
              </a:rPr>
              <a:t>A</a:t>
            </a:r>
            <a:r>
              <a:rPr lang="id-ID" sz="6000" b="1" dirty="0" smtClean="0">
                <a:ln w="9525">
                  <a:solidFill>
                    <a:schemeClr val="bg1"/>
                  </a:solidFill>
                  <a:prstDash val="solid"/>
                </a:ln>
                <a:solidFill>
                  <a:srgbClr val="FFFF00"/>
                </a:solidFill>
                <a:effectLst>
                  <a:outerShdw blurRad="12700" dist="38100" dir="2700000" algn="tl" rotWithShape="0">
                    <a:schemeClr val="accent5">
                      <a:lumMod val="60000"/>
                      <a:lumOff val="40000"/>
                    </a:schemeClr>
                  </a:outerShdw>
                </a:effectLst>
                <a:latin typeface="Edwardian Script ITC" pitchFamily="66" charset="0"/>
              </a:rPr>
              <a:t>tt</a:t>
            </a:r>
            <a:r>
              <a:rPr lang="id-ID" sz="6000" b="1" dirty="0" smtClean="0">
                <a:ln w="9525">
                  <a:solidFill>
                    <a:schemeClr val="bg1"/>
                  </a:solidFill>
                  <a:prstDash val="solid"/>
                </a:ln>
                <a:solidFill>
                  <a:srgbClr val="002060"/>
                </a:solidFill>
                <a:effectLst>
                  <a:outerShdw blurRad="12700" dist="38100" dir="2700000" algn="tl" rotWithShape="0">
                    <a:schemeClr val="accent5">
                      <a:lumMod val="60000"/>
                      <a:lumOff val="40000"/>
                    </a:schemeClr>
                  </a:outerShdw>
                </a:effectLst>
                <a:latin typeface="Edwardian Script ITC" pitchFamily="66" charset="0"/>
              </a:rPr>
              <a:t>en</a:t>
            </a:r>
            <a:r>
              <a:rPr lang="id-ID" sz="60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Edwardian Script ITC" pitchFamily="66" charset="0"/>
              </a:rPr>
              <a:t>t</a:t>
            </a:r>
            <a:r>
              <a:rPr lang="id-ID" sz="6000" b="1" dirty="0" smtClean="0">
                <a:ln w="9525">
                  <a:solidFill>
                    <a:schemeClr val="bg1"/>
                  </a:solidFill>
                  <a:prstDash val="solid"/>
                </a:ln>
                <a:solidFill>
                  <a:srgbClr val="FFFF00"/>
                </a:solidFill>
                <a:effectLst>
                  <a:outerShdw blurRad="12700" dist="38100" dir="2700000" algn="tl" rotWithShape="0">
                    <a:schemeClr val="accent5">
                      <a:lumMod val="60000"/>
                      <a:lumOff val="40000"/>
                    </a:schemeClr>
                  </a:outerShdw>
                </a:effectLst>
                <a:latin typeface="Edwardian Script ITC" pitchFamily="66" charset="0"/>
              </a:rPr>
              <a:t>io</a:t>
            </a:r>
            <a:r>
              <a:rPr lang="id-ID" sz="6000" b="1" dirty="0" smtClean="0">
                <a:ln w="9525">
                  <a:solidFill>
                    <a:schemeClr val="bg1"/>
                  </a:solidFill>
                  <a:prstDash val="solid"/>
                </a:ln>
                <a:solidFill>
                  <a:srgbClr val="002060"/>
                </a:solidFill>
                <a:effectLst>
                  <a:outerShdw blurRad="12700" dist="38100" dir="2700000" algn="tl" rotWithShape="0">
                    <a:schemeClr val="accent5">
                      <a:lumMod val="60000"/>
                      <a:lumOff val="40000"/>
                    </a:schemeClr>
                  </a:outerShdw>
                </a:effectLst>
                <a:latin typeface="Edwardian Script ITC" pitchFamily="66" charset="0"/>
              </a:rPr>
              <a:t>n</a:t>
            </a:r>
            <a:endParaRPr lang="en-US" sz="6000" b="1" dirty="0">
              <a:ln w="9525">
                <a:solidFill>
                  <a:schemeClr val="bg1"/>
                </a:solidFill>
                <a:prstDash val="solid"/>
              </a:ln>
              <a:solidFill>
                <a:srgbClr val="FFFF00"/>
              </a:solidFill>
              <a:effectLst>
                <a:outerShdw blurRad="12700" dist="38100" dir="2700000" algn="tl" rotWithShape="0">
                  <a:schemeClr val="accent5">
                    <a:lumMod val="60000"/>
                    <a:lumOff val="40000"/>
                  </a:schemeClr>
                </a:outerShdw>
              </a:effectLst>
              <a:latin typeface="Edwardian Script ITC" pitchFamily="66" charset="0"/>
            </a:endParaRPr>
          </a:p>
        </p:txBody>
      </p:sp>
      <p:sp>
        <p:nvSpPr>
          <p:cNvPr id="3" name="Rectangle 4"/>
          <p:cNvSpPr>
            <a:spLocks noChangeArrowheads="1"/>
          </p:cNvSpPr>
          <p:nvPr/>
        </p:nvSpPr>
        <p:spPr bwMode="auto">
          <a:xfrm>
            <a:off x="3679055" y="6143987"/>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extLst>
      <p:ext uri="{BB962C8B-B14F-4D97-AF65-F5344CB8AC3E}">
        <p14:creationId xmlns="" xmlns:p14="http://schemas.microsoft.com/office/powerpoint/2010/main" val="3402353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868346"/>
          </a:xfrm>
        </p:spPr>
        <p:txBody>
          <a:bodyPr>
            <a:normAutofit/>
          </a:bodyPr>
          <a:lstStyle/>
          <a:p>
            <a:pPr algn="l"/>
            <a:endParaRPr lang="id-ID" b="1" dirty="0"/>
          </a:p>
        </p:txBody>
      </p:sp>
      <p:sp>
        <p:nvSpPr>
          <p:cNvPr id="3" name="Content Placeholder 2"/>
          <p:cNvSpPr>
            <a:spLocks noGrp="1"/>
          </p:cNvSpPr>
          <p:nvPr>
            <p:ph idx="1"/>
          </p:nvPr>
        </p:nvSpPr>
        <p:spPr>
          <a:xfrm>
            <a:off x="609600" y="2194559"/>
            <a:ext cx="10972800" cy="4245429"/>
          </a:xfrm>
          <a:solidFill>
            <a:schemeClr val="accent6">
              <a:lumMod val="60000"/>
              <a:lumOff val="40000"/>
            </a:schemeClr>
          </a:solidFill>
        </p:spPr>
        <p:txBody>
          <a:bodyPr>
            <a:noAutofit/>
          </a:bodyPr>
          <a:lstStyle/>
          <a:p>
            <a:pPr>
              <a:buNone/>
            </a:pPr>
            <a:r>
              <a:rPr lang="id-ID" sz="2400" b="1" dirty="0" smtClean="0">
                <a:latin typeface="Tahoma" pitchFamily="34" charset="0"/>
                <a:ea typeface="Tahoma" pitchFamily="34" charset="0"/>
                <a:cs typeface="Tahoma" pitchFamily="34" charset="0"/>
              </a:rPr>
              <a:t>Pencernaan</a:t>
            </a:r>
            <a:r>
              <a:rPr lang="id-ID" sz="2400" dirty="0" smtClean="0">
                <a:latin typeface="Tahoma" pitchFamily="34" charset="0"/>
                <a:ea typeface="Tahoma" pitchFamily="34" charset="0"/>
                <a:cs typeface="Tahoma" pitchFamily="34" charset="0"/>
              </a:rPr>
              <a:t> </a:t>
            </a:r>
          </a:p>
          <a:p>
            <a:pPr>
              <a:buNone/>
            </a:pPr>
            <a:r>
              <a:rPr lang="id-ID" sz="2400" dirty="0" smtClean="0">
                <a:latin typeface="Tahoma" pitchFamily="34" charset="0"/>
                <a:ea typeface="Tahoma" pitchFamily="34" charset="0"/>
                <a:cs typeface="Tahoma" pitchFamily="34" charset="0"/>
              </a:rPr>
              <a:t>--Proses gastrointestinal menghancurkan makanan dan menyerap konstituen-konstituennya ke dalam tubuh.</a:t>
            </a:r>
          </a:p>
          <a:p>
            <a:pPr>
              <a:buNone/>
            </a:pPr>
            <a:r>
              <a:rPr lang="id-ID" sz="2400" b="1" dirty="0" smtClean="0">
                <a:latin typeface="Tahoma" pitchFamily="34" charset="0"/>
                <a:ea typeface="Tahoma" pitchFamily="34" charset="0"/>
                <a:cs typeface="Tahoma" pitchFamily="34" charset="0"/>
              </a:rPr>
              <a:t>Penyimpanan Energi</a:t>
            </a:r>
          </a:p>
          <a:p>
            <a:pPr>
              <a:buNone/>
            </a:pPr>
            <a:r>
              <a:rPr lang="id-ID" sz="2400" b="1" i="1" dirty="0" smtClean="0">
                <a:latin typeface="Tahoma" pitchFamily="34" charset="0"/>
                <a:ea typeface="Tahoma" pitchFamily="34" charset="0"/>
                <a:cs typeface="Tahoma" pitchFamily="34" charset="0"/>
              </a:rPr>
              <a:t>--</a:t>
            </a:r>
            <a:r>
              <a:rPr lang="id-ID" sz="2400" dirty="0" smtClean="0">
                <a:latin typeface="Tahoma" pitchFamily="34" charset="0"/>
                <a:ea typeface="Tahoma" pitchFamily="34" charset="0"/>
                <a:cs typeface="Tahoma" pitchFamily="34" charset="0"/>
              </a:rPr>
              <a:t>Konsekuensi pencernaan, energi diberikan ke tubuh dalam tiga bentuk : </a:t>
            </a:r>
          </a:p>
          <a:p>
            <a:pPr>
              <a:buNone/>
            </a:pPr>
            <a:r>
              <a:rPr lang="id-ID" sz="2400" dirty="0" smtClean="0">
                <a:latin typeface="Tahoma" pitchFamily="34" charset="0"/>
                <a:ea typeface="Tahoma" pitchFamily="34" charset="0"/>
                <a:cs typeface="Tahoma" pitchFamily="34" charset="0"/>
              </a:rPr>
              <a:t> 	(1) lipid (lemak)</a:t>
            </a:r>
          </a:p>
          <a:p>
            <a:pPr>
              <a:buNone/>
            </a:pPr>
            <a:r>
              <a:rPr lang="id-ID" sz="2400" dirty="0" smtClean="0">
                <a:latin typeface="Tahoma" pitchFamily="34" charset="0"/>
                <a:ea typeface="Tahoma" pitchFamily="34" charset="0"/>
                <a:cs typeface="Tahoma" pitchFamily="34" charset="0"/>
              </a:rPr>
              <a:t>	(2) asam amino (produk hasil penguraian protein)</a:t>
            </a:r>
          </a:p>
          <a:p>
            <a:pPr>
              <a:buNone/>
            </a:pPr>
            <a:r>
              <a:rPr lang="id-ID" sz="2400" dirty="0" smtClean="0">
                <a:latin typeface="Tahoma" pitchFamily="34" charset="0"/>
                <a:ea typeface="Tahoma" pitchFamily="34" charset="0"/>
                <a:cs typeface="Tahoma" pitchFamily="34" charset="0"/>
              </a:rPr>
              <a:t>	(3) glukosa (zat gula sederhana yang merupakan produk hasil penguraian karbohidrat kompleks, yaitu zat tepung dan gula). </a:t>
            </a:r>
          </a:p>
          <a:p>
            <a:pPr>
              <a:buNone/>
            </a:pPr>
            <a:endParaRPr lang="id-ID" sz="2400" dirty="0">
              <a:latin typeface="Tahoma" pitchFamily="34" charset="0"/>
              <a:ea typeface="Tahoma" pitchFamily="34" charset="0"/>
              <a:cs typeface="Tahoma" pitchFamily="34" charset="0"/>
            </a:endParaRPr>
          </a:p>
        </p:txBody>
      </p:sp>
      <p:sp>
        <p:nvSpPr>
          <p:cNvPr id="4" name="Rectangle 4"/>
          <p:cNvSpPr>
            <a:spLocks noChangeArrowheads="1"/>
          </p:cNvSpPr>
          <p:nvPr/>
        </p:nvSpPr>
        <p:spPr bwMode="auto">
          <a:xfrm>
            <a:off x="3031355" y="6550025"/>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45719"/>
          </a:xfrm>
        </p:spPr>
        <p:txBody>
          <a:bodyPr>
            <a:normAutofit fontScale="90000"/>
          </a:bodyPr>
          <a:lstStyle/>
          <a:p>
            <a:pPr algn="l"/>
            <a:endParaRPr lang="id-ID" dirty="0"/>
          </a:p>
        </p:txBody>
      </p:sp>
      <p:sp>
        <p:nvSpPr>
          <p:cNvPr id="3" name="Content Placeholder 2"/>
          <p:cNvSpPr>
            <a:spLocks noGrp="1"/>
          </p:cNvSpPr>
          <p:nvPr>
            <p:ph idx="1"/>
          </p:nvPr>
        </p:nvSpPr>
        <p:spPr>
          <a:xfrm>
            <a:off x="609600" y="2220686"/>
            <a:ext cx="10972800" cy="3905478"/>
          </a:xfrm>
          <a:solidFill>
            <a:schemeClr val="accent6">
              <a:lumMod val="60000"/>
              <a:lumOff val="40000"/>
            </a:schemeClr>
          </a:solidFill>
        </p:spPr>
        <p:txBody>
          <a:bodyPr>
            <a:normAutofit lnSpcReduction="10000"/>
          </a:bodyPr>
          <a:lstStyle/>
          <a:p>
            <a:pPr>
              <a:buNone/>
            </a:pPr>
            <a:r>
              <a:rPr lang="id-ID" sz="2400" b="1" dirty="0" smtClean="0">
                <a:latin typeface="Tahoma" pitchFamily="34" charset="0"/>
                <a:ea typeface="Tahoma" pitchFamily="34" charset="0"/>
                <a:cs typeface="Tahoma" pitchFamily="34" charset="0"/>
              </a:rPr>
              <a:t>Fase metabolisme energi:</a:t>
            </a:r>
            <a:endParaRPr lang="id-ID" sz="2400" u="sng" dirty="0" smtClean="0">
              <a:latin typeface="Tahoma" pitchFamily="34" charset="0"/>
              <a:ea typeface="Tahoma" pitchFamily="34" charset="0"/>
              <a:cs typeface="Tahoma" pitchFamily="34" charset="0"/>
            </a:endParaRPr>
          </a:p>
          <a:p>
            <a:pPr>
              <a:buNone/>
            </a:pPr>
            <a:r>
              <a:rPr lang="id-ID" sz="2400" b="1" dirty="0" smtClean="0">
                <a:latin typeface="Tahoma" pitchFamily="34" charset="0"/>
                <a:ea typeface="Tahoma" pitchFamily="34" charset="0"/>
                <a:cs typeface="Tahoma" pitchFamily="34" charset="0"/>
              </a:rPr>
              <a:t>--	Fase sefalik; </a:t>
            </a:r>
            <a:r>
              <a:rPr lang="id-ID" sz="2400" dirty="0" smtClean="0">
                <a:latin typeface="Tahoma" pitchFamily="34" charset="0"/>
                <a:ea typeface="Tahoma" pitchFamily="34" charset="0"/>
                <a:cs typeface="Tahoma" pitchFamily="34" charset="0"/>
              </a:rPr>
              <a:t>fase persiapan, sering dimulai dengan melihat, mencium bau, atau bahkan hanya memikirkan tentang makanan, dan berakhir ketika makanan mulai diserap ke dalam aliran darah. </a:t>
            </a:r>
          </a:p>
          <a:p>
            <a:pPr>
              <a:buNone/>
            </a:pPr>
            <a:r>
              <a:rPr lang="id-ID" sz="2400" b="1" dirty="0" smtClean="0">
                <a:latin typeface="Tahoma" pitchFamily="34" charset="0"/>
                <a:ea typeface="Tahoma" pitchFamily="34" charset="0"/>
                <a:cs typeface="Tahoma" pitchFamily="34" charset="0"/>
              </a:rPr>
              <a:t>--Fase absorptif;</a:t>
            </a:r>
            <a:r>
              <a:rPr lang="id-ID" sz="2400" dirty="0" smtClean="0">
                <a:latin typeface="Tahoma" pitchFamily="34" charset="0"/>
                <a:ea typeface="Tahoma" pitchFamily="34" charset="0"/>
                <a:cs typeface="Tahoma" pitchFamily="34" charset="0"/>
              </a:rPr>
              <a:t> periode yang energinya diserap ke dalam aliran darah dari makanan memenuhi kebutuhan tubuh.</a:t>
            </a:r>
          </a:p>
          <a:p>
            <a:pPr>
              <a:buNone/>
            </a:pPr>
            <a:r>
              <a:rPr lang="id-ID" sz="2400" b="1" dirty="0" smtClean="0">
                <a:latin typeface="Tahoma" pitchFamily="34" charset="0"/>
                <a:ea typeface="Tahoma" pitchFamily="34" charset="0"/>
                <a:cs typeface="Tahoma" pitchFamily="34" charset="0"/>
              </a:rPr>
              <a:t>--Fase puasa;</a:t>
            </a:r>
            <a:r>
              <a:rPr lang="id-ID" sz="2400" dirty="0" smtClean="0">
                <a:latin typeface="Tahoma" pitchFamily="34" charset="0"/>
                <a:ea typeface="Tahoma" pitchFamily="34" charset="0"/>
                <a:cs typeface="Tahoma" pitchFamily="34" charset="0"/>
              </a:rPr>
              <a:t>periode yang semua energinya yang tidak tersimpan dari makanan sebelumnya telah digunakan dan tubuh menarik energi dari cadangannya untuk memenuhi kebutuhan energi, berakhir dengan mulainya fase sefalik berikutnya.</a:t>
            </a:r>
            <a:endParaRPr lang="id-ID" sz="2400" dirty="0">
              <a:latin typeface="Tahoma" pitchFamily="34" charset="0"/>
              <a:ea typeface="Tahoma" pitchFamily="34" charset="0"/>
              <a:cs typeface="Tahoma" pitchFamily="34" charset="0"/>
            </a:endParaRPr>
          </a:p>
        </p:txBody>
      </p:sp>
      <p:sp>
        <p:nvSpPr>
          <p:cNvPr id="4" name="Rectangle 4"/>
          <p:cNvSpPr>
            <a:spLocks noChangeArrowheads="1"/>
          </p:cNvSpPr>
          <p:nvPr/>
        </p:nvSpPr>
        <p:spPr bwMode="auto">
          <a:xfrm>
            <a:off x="3044055" y="6156687"/>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id-ID" b="1" dirty="0" smtClean="0">
                <a:latin typeface="Tahoma" pitchFamily="34" charset="0"/>
                <a:ea typeface="Tahoma" pitchFamily="34" charset="0"/>
                <a:cs typeface="Tahoma" pitchFamily="34" charset="0"/>
              </a:rPr>
              <a:t>Teori Rasa Lapar dan Makan: </a:t>
            </a:r>
            <a:r>
              <a:rPr lang="id-ID" b="1" i="1" dirty="0" smtClean="0">
                <a:latin typeface="Tahoma" pitchFamily="34" charset="0"/>
                <a:ea typeface="Tahoma" pitchFamily="34" charset="0"/>
                <a:cs typeface="Tahoma" pitchFamily="34" charset="0"/>
              </a:rPr>
              <a:t>Set Point versus Positive Incentive.</a:t>
            </a:r>
            <a:endParaRPr lang="id-ID" b="1" i="1" dirty="0">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535578" y="2299063"/>
            <a:ext cx="11194868" cy="4089037"/>
          </a:xfrm>
          <a:solidFill>
            <a:schemeClr val="accent6">
              <a:lumMod val="60000"/>
              <a:lumOff val="40000"/>
            </a:schemeClr>
          </a:solidFill>
        </p:spPr>
        <p:txBody>
          <a:bodyPr>
            <a:noAutofit/>
          </a:bodyPr>
          <a:lstStyle/>
          <a:p>
            <a:r>
              <a:rPr lang="id-ID" sz="2400" b="1" i="1" dirty="0" smtClean="0">
                <a:latin typeface="Tahoma" pitchFamily="34" charset="0"/>
                <a:ea typeface="Tahoma" pitchFamily="34" charset="0"/>
                <a:cs typeface="Tahoma" pitchFamily="34" charset="0"/>
              </a:rPr>
              <a:t>Set point assumption</a:t>
            </a:r>
            <a:endParaRPr lang="id-ID" sz="2400" dirty="0" smtClean="0">
              <a:latin typeface="Tahoma" pitchFamily="34" charset="0"/>
              <a:ea typeface="Tahoma" pitchFamily="34" charset="0"/>
              <a:cs typeface="Tahoma" pitchFamily="34" charset="0"/>
            </a:endParaRPr>
          </a:p>
          <a:p>
            <a:pPr>
              <a:buNone/>
            </a:pPr>
            <a:r>
              <a:rPr lang="id-ID" sz="2400" dirty="0" smtClean="0">
                <a:latin typeface="Tahoma" pitchFamily="34" charset="0"/>
                <a:ea typeface="Tahoma" pitchFamily="34" charset="0"/>
                <a:cs typeface="Tahoma" pitchFamily="34" charset="0"/>
              </a:rPr>
              <a:t>	Kebanyakan orang mengartibusikan rasa lapar &amp; termotivasi untuk makan pada adanya defisit energi, &amp; mereka melihat makan sebagai cara sumber energi tubuh dikembalikan ke tingkat optimalnya, artinya ke energi set point.</a:t>
            </a:r>
          </a:p>
          <a:p>
            <a:r>
              <a:rPr lang="id-ID" sz="2400" b="1" i="1" dirty="0" smtClean="0">
                <a:latin typeface="Tahoma" pitchFamily="34" charset="0"/>
                <a:ea typeface="Tahoma" pitchFamily="34" charset="0"/>
                <a:cs typeface="Tahoma" pitchFamily="34" charset="0"/>
              </a:rPr>
              <a:t>Teori set-point glukostatik dan lipostatik tentang rasa lapar dan makan</a:t>
            </a:r>
          </a:p>
          <a:p>
            <a:pPr>
              <a:buNone/>
            </a:pPr>
            <a:r>
              <a:rPr lang="id-ID" sz="2400" b="1" i="1" dirty="0" smtClean="0">
                <a:latin typeface="Tahoma" pitchFamily="34" charset="0"/>
                <a:ea typeface="Tahoma" pitchFamily="34" charset="0"/>
                <a:cs typeface="Tahoma" pitchFamily="34" charset="0"/>
              </a:rPr>
              <a:t>	</a:t>
            </a:r>
            <a:r>
              <a:rPr lang="id-ID" sz="2400" dirty="0" smtClean="0">
                <a:latin typeface="Tahoma" pitchFamily="34" charset="0"/>
                <a:ea typeface="Tahoma" pitchFamily="34" charset="0"/>
                <a:cs typeface="Tahoma" pitchFamily="34" charset="0"/>
              </a:rPr>
              <a:t>Dianggap saling melengkapi, bukan saling ekslusif satu sama lain. Teori glukostatik dianggap menjelaskan tentang inisiasi dan penghentian makanan, sementara teori lipostatik dianggap menjelaskan tentang pengaturan jangka panjang.</a:t>
            </a:r>
          </a:p>
          <a:p>
            <a:pPr>
              <a:buNone/>
            </a:pPr>
            <a:endParaRPr lang="id-ID" sz="2400" dirty="0">
              <a:latin typeface="Tahoma" pitchFamily="34" charset="0"/>
              <a:ea typeface="Tahoma" pitchFamily="34" charset="0"/>
              <a:cs typeface="Tahoma" pitchFamily="34" charset="0"/>
            </a:endParaRPr>
          </a:p>
        </p:txBody>
      </p:sp>
      <p:sp>
        <p:nvSpPr>
          <p:cNvPr id="4" name="Rectangle 4"/>
          <p:cNvSpPr>
            <a:spLocks noChangeArrowheads="1"/>
          </p:cNvSpPr>
          <p:nvPr/>
        </p:nvSpPr>
        <p:spPr bwMode="auto">
          <a:xfrm>
            <a:off x="3069455" y="6550025"/>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id-ID" b="1" dirty="0" smtClean="0">
                <a:latin typeface="Tahoma" pitchFamily="34" charset="0"/>
                <a:ea typeface="Tahoma" pitchFamily="34" charset="0"/>
                <a:cs typeface="Tahoma" pitchFamily="34" charset="0"/>
              </a:rPr>
              <a:t>Pengaturan Berat Badan: </a:t>
            </a:r>
            <a:r>
              <a:rPr lang="id-ID" b="1" i="1" dirty="0" smtClean="0">
                <a:latin typeface="Tahoma" pitchFamily="34" charset="0"/>
                <a:ea typeface="Tahoma" pitchFamily="34" charset="0"/>
                <a:cs typeface="Tahoma" pitchFamily="34" charset="0"/>
              </a:rPr>
              <a:t>Set Points versus Settling Points</a:t>
            </a:r>
            <a:endParaRPr lang="id-ID" b="1" i="1" dirty="0">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44500" y="2209800"/>
            <a:ext cx="11239500" cy="3924300"/>
          </a:xfrm>
          <a:solidFill>
            <a:schemeClr val="accent6">
              <a:lumMod val="60000"/>
              <a:lumOff val="40000"/>
            </a:schemeClr>
          </a:solidFill>
        </p:spPr>
        <p:txBody>
          <a:bodyPr>
            <a:noAutofit/>
          </a:bodyPr>
          <a:lstStyle/>
          <a:p>
            <a:pPr>
              <a:buNone/>
            </a:pPr>
            <a:r>
              <a:rPr lang="id-ID" sz="2400" b="1" dirty="0" smtClean="0">
                <a:latin typeface="Tahoma" pitchFamily="34" charset="0"/>
                <a:ea typeface="Tahoma" pitchFamily="34" charset="0"/>
                <a:cs typeface="Tahoma" pitchFamily="34" charset="0"/>
              </a:rPr>
              <a:t>	Asumsi-asumsi Set point tentang Berat Badan dan Makan</a:t>
            </a:r>
            <a:r>
              <a:rPr lang="id-ID" sz="2400" b="1" i="1" dirty="0" smtClean="0">
                <a:latin typeface="Tahoma" pitchFamily="34" charset="0"/>
                <a:ea typeface="Tahoma" pitchFamily="34" charset="0"/>
                <a:cs typeface="Tahoma" pitchFamily="34" charset="0"/>
              </a:rPr>
              <a:t>:</a:t>
            </a:r>
            <a:endParaRPr lang="id-ID" sz="2400" dirty="0" smtClean="0">
              <a:latin typeface="Tahoma" pitchFamily="34" charset="0"/>
              <a:ea typeface="Tahoma" pitchFamily="34" charset="0"/>
              <a:cs typeface="Tahoma" pitchFamily="34" charset="0"/>
            </a:endParaRPr>
          </a:p>
          <a:p>
            <a:pPr>
              <a:buNone/>
            </a:pPr>
            <a:r>
              <a:rPr lang="id-ID" sz="2400" b="1" dirty="0" smtClean="0">
                <a:latin typeface="Tahoma" pitchFamily="34" charset="0"/>
                <a:ea typeface="Tahoma" pitchFamily="34" charset="0"/>
                <a:cs typeface="Tahoma" pitchFamily="34" charset="0"/>
              </a:rPr>
              <a:t>	Varibilitas Berat Badan</a:t>
            </a:r>
            <a:endParaRPr lang="id-ID" sz="2400" dirty="0" smtClean="0">
              <a:latin typeface="Tahoma" pitchFamily="34" charset="0"/>
              <a:ea typeface="Tahoma" pitchFamily="34" charset="0"/>
              <a:cs typeface="Tahoma" pitchFamily="34" charset="0"/>
            </a:endParaRPr>
          </a:p>
          <a:p>
            <a:pPr>
              <a:buNone/>
            </a:pPr>
            <a:r>
              <a:rPr lang="id-ID" sz="2400" dirty="0" smtClean="0">
                <a:latin typeface="Tahoma" pitchFamily="34" charset="0"/>
                <a:ea typeface="Tahoma" pitchFamily="34" charset="0"/>
                <a:cs typeface="Tahoma" pitchFamily="34" charset="0"/>
              </a:rPr>
              <a:t>	Teori-teori pengaturan tentang berat badan menunjukan bahwa metode terbaik untuk memepertahkan berat badan yang kostan adalah dengan makan tiap kali ada motivasi untuk makan,karena, menurut teori ini, fungsi utama rasa lapar adalah untuk mempertahankan set-point.</a:t>
            </a:r>
          </a:p>
          <a:p>
            <a:pPr>
              <a:buNone/>
            </a:pPr>
            <a:r>
              <a:rPr lang="id-ID" sz="2400" b="1" dirty="0" smtClean="0">
                <a:latin typeface="Tahoma" pitchFamily="34" charset="0"/>
                <a:ea typeface="Tahoma" pitchFamily="34" charset="0"/>
                <a:cs typeface="Tahoma" pitchFamily="34" charset="0"/>
              </a:rPr>
              <a:t>	Set point dan Kesehatan</a:t>
            </a:r>
            <a:endParaRPr lang="id-ID" sz="2400" dirty="0" smtClean="0">
              <a:latin typeface="Tahoma" pitchFamily="34" charset="0"/>
              <a:ea typeface="Tahoma" pitchFamily="34" charset="0"/>
              <a:cs typeface="Tahoma" pitchFamily="34" charset="0"/>
            </a:endParaRPr>
          </a:p>
          <a:p>
            <a:pPr>
              <a:buNone/>
            </a:pPr>
            <a:r>
              <a:rPr lang="id-ID" sz="2400" dirty="0" smtClean="0">
                <a:latin typeface="Tahoma" pitchFamily="34" charset="0"/>
                <a:ea typeface="Tahoma" pitchFamily="34" charset="0"/>
                <a:cs typeface="Tahoma" pitchFamily="34" charset="0"/>
              </a:rPr>
              <a:t>	Dua macam bukti menujukan bahwa tingkat tipikal ad libitum (bebas makan) konsumsi ternyata tidak sehat.</a:t>
            </a:r>
          </a:p>
          <a:p>
            <a:pPr>
              <a:buNone/>
            </a:pPr>
            <a:endParaRPr lang="id-ID" sz="2400" dirty="0">
              <a:latin typeface="Tahoma" pitchFamily="34" charset="0"/>
              <a:ea typeface="Tahoma" pitchFamily="34" charset="0"/>
              <a:cs typeface="Tahoma" pitchFamily="34" charset="0"/>
            </a:endParaRPr>
          </a:p>
        </p:txBody>
      </p:sp>
      <p:sp>
        <p:nvSpPr>
          <p:cNvPr id="4" name="Rectangle 4"/>
          <p:cNvSpPr>
            <a:spLocks noChangeArrowheads="1"/>
          </p:cNvSpPr>
          <p:nvPr/>
        </p:nvSpPr>
        <p:spPr bwMode="auto">
          <a:xfrm>
            <a:off x="3044055" y="6156687"/>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2300" y="585766"/>
            <a:ext cx="10972800" cy="857256"/>
          </a:xfrm>
        </p:spPr>
        <p:txBody>
          <a:bodyPr>
            <a:normAutofit fontScale="90000"/>
          </a:bodyPr>
          <a:lstStyle/>
          <a:p>
            <a:pPr algn="l"/>
            <a:r>
              <a:rPr lang="id-ID" b="1" dirty="0" smtClean="0">
                <a:latin typeface="Tahoma" pitchFamily="34" charset="0"/>
                <a:ea typeface="Tahoma" pitchFamily="34" charset="0"/>
                <a:cs typeface="Tahoma" pitchFamily="34" charset="0"/>
              </a:rPr>
              <a:t>Faktor-Faktor yang Menentukan Apa, Kapan, dan Berapa Banyak Kita Makan.</a:t>
            </a:r>
            <a:endParaRPr lang="id-ID" b="1" dirty="0">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571461" y="1857364"/>
            <a:ext cx="10972800" cy="4500594"/>
          </a:xfrm>
          <a:solidFill>
            <a:schemeClr val="accent6">
              <a:lumMod val="60000"/>
              <a:lumOff val="40000"/>
            </a:schemeClr>
          </a:solidFill>
        </p:spPr>
        <p:txBody>
          <a:bodyPr>
            <a:noAutofit/>
          </a:bodyPr>
          <a:lstStyle/>
          <a:p>
            <a:pPr>
              <a:buNone/>
            </a:pPr>
            <a:r>
              <a:rPr lang="id-ID" sz="2400" dirty="0" smtClean="0">
                <a:latin typeface="Tahoma" pitchFamily="34" charset="0"/>
                <a:ea typeface="Tahoma" pitchFamily="34" charset="0"/>
                <a:cs typeface="Tahoma" pitchFamily="34" charset="0"/>
              </a:rPr>
              <a:t>--</a:t>
            </a:r>
            <a:r>
              <a:rPr lang="en-US" sz="2400" dirty="0" smtClean="0">
                <a:latin typeface="Tahoma" pitchFamily="34" charset="0"/>
                <a:ea typeface="Tahoma" pitchFamily="34" charset="0"/>
                <a:cs typeface="Tahoma" pitchFamily="34" charset="0"/>
              </a:rPr>
              <a:t> </a:t>
            </a:r>
            <a:r>
              <a:rPr lang="en-US" sz="2400" b="1" dirty="0" err="1" smtClean="0">
                <a:latin typeface="Tahoma" pitchFamily="34" charset="0"/>
                <a:ea typeface="Tahoma" pitchFamily="34" charset="0"/>
                <a:cs typeface="Tahoma" pitchFamily="34" charset="0"/>
              </a:rPr>
              <a:t>Faktor-faktor</a:t>
            </a:r>
            <a:r>
              <a:rPr lang="en-US" sz="2400" b="1" dirty="0" smtClean="0">
                <a:latin typeface="Tahoma" pitchFamily="34" charset="0"/>
                <a:ea typeface="Tahoma" pitchFamily="34" charset="0"/>
                <a:cs typeface="Tahoma" pitchFamily="34" charset="0"/>
              </a:rPr>
              <a:t> yang </a:t>
            </a:r>
            <a:r>
              <a:rPr lang="en-US" sz="2400" b="1" dirty="0" err="1" smtClean="0">
                <a:latin typeface="Tahoma" pitchFamily="34" charset="0"/>
                <a:ea typeface="Tahoma" pitchFamily="34" charset="0"/>
                <a:cs typeface="Tahoma" pitchFamily="34" charset="0"/>
              </a:rPr>
              <a:t>menentukan</a:t>
            </a:r>
            <a:r>
              <a:rPr lang="en-US" sz="2400" b="1" dirty="0" smtClean="0">
                <a:latin typeface="Tahoma" pitchFamily="34" charset="0"/>
                <a:ea typeface="Tahoma" pitchFamily="34" charset="0"/>
                <a:cs typeface="Tahoma" pitchFamily="34" charset="0"/>
              </a:rPr>
              <a:t> </a:t>
            </a:r>
            <a:r>
              <a:rPr lang="en-US" sz="2400" b="1" dirty="0" err="1" smtClean="0">
                <a:latin typeface="Tahoma" pitchFamily="34" charset="0"/>
                <a:ea typeface="Tahoma" pitchFamily="34" charset="0"/>
                <a:cs typeface="Tahoma" pitchFamily="34" charset="0"/>
              </a:rPr>
              <a:t>apa</a:t>
            </a:r>
            <a:r>
              <a:rPr lang="en-US" sz="2400" b="1" dirty="0" smtClean="0">
                <a:latin typeface="Tahoma" pitchFamily="34" charset="0"/>
                <a:ea typeface="Tahoma" pitchFamily="34" charset="0"/>
                <a:cs typeface="Tahoma" pitchFamily="34" charset="0"/>
              </a:rPr>
              <a:t> yang </a:t>
            </a:r>
            <a:r>
              <a:rPr lang="en-US" sz="2400" b="1" dirty="0" err="1" smtClean="0">
                <a:latin typeface="Tahoma" pitchFamily="34" charset="0"/>
                <a:ea typeface="Tahoma" pitchFamily="34" charset="0"/>
                <a:cs typeface="Tahoma" pitchFamily="34" charset="0"/>
              </a:rPr>
              <a:t>kita</a:t>
            </a:r>
            <a:r>
              <a:rPr lang="en-US" sz="2400" b="1" dirty="0" smtClean="0">
                <a:latin typeface="Tahoma" pitchFamily="34" charset="0"/>
                <a:ea typeface="Tahoma" pitchFamily="34" charset="0"/>
                <a:cs typeface="Tahoma" pitchFamily="34" charset="0"/>
              </a:rPr>
              <a:t> </a:t>
            </a:r>
            <a:r>
              <a:rPr lang="en-US" sz="2400" b="1" dirty="0" err="1" smtClean="0">
                <a:latin typeface="Tahoma" pitchFamily="34" charset="0"/>
                <a:ea typeface="Tahoma" pitchFamily="34" charset="0"/>
                <a:cs typeface="Tahoma" pitchFamily="34" charset="0"/>
              </a:rPr>
              <a:t>makan</a:t>
            </a:r>
            <a:endParaRPr lang="id-ID" sz="2400" b="1" dirty="0" smtClean="0">
              <a:latin typeface="Tahoma" pitchFamily="34" charset="0"/>
              <a:ea typeface="Tahoma" pitchFamily="34" charset="0"/>
              <a:cs typeface="Tahoma" pitchFamily="34" charset="0"/>
            </a:endParaRPr>
          </a:p>
          <a:p>
            <a:pPr>
              <a:buNone/>
            </a:pPr>
            <a:r>
              <a:rPr lang="id-ID" sz="2400" b="1"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Sebagai</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contoh</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kebanyakan</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orang</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memiliki</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kegemasan</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terhadap</a:t>
            </a:r>
            <a:r>
              <a:rPr lang="en-US" sz="2400" dirty="0" smtClean="0">
                <a:latin typeface="Tahoma" pitchFamily="34" charset="0"/>
                <a:ea typeface="Tahoma" pitchFamily="34" charset="0"/>
                <a:cs typeface="Tahoma" pitchFamily="34" charset="0"/>
              </a:rPr>
              <a:t> rasa </a:t>
            </a:r>
            <a:r>
              <a:rPr lang="en-US" sz="2400" dirty="0" err="1" smtClean="0">
                <a:latin typeface="Tahoma" pitchFamily="34" charset="0"/>
                <a:ea typeface="Tahoma" pitchFamily="34" charset="0"/>
                <a:cs typeface="Tahoma" pitchFamily="34" charset="0"/>
              </a:rPr>
              <a:t>manis</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berlemak</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dan</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asin</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Pola</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tipikal</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spesies</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preferensi</a:t>
            </a:r>
            <a:r>
              <a:rPr lang="en-US" sz="2400" dirty="0" smtClean="0">
                <a:latin typeface="Tahoma" pitchFamily="34" charset="0"/>
                <a:ea typeface="Tahoma" pitchFamily="34" charset="0"/>
                <a:cs typeface="Tahoma" pitchFamily="34" charset="0"/>
              </a:rPr>
              <a:t> rasa </a:t>
            </a:r>
            <a:r>
              <a:rPr lang="en-US" sz="2400" dirty="0" err="1" smtClean="0">
                <a:latin typeface="Tahoma" pitchFamily="34" charset="0"/>
                <a:ea typeface="Tahoma" pitchFamily="34" charset="0"/>
                <a:cs typeface="Tahoma" pitchFamily="34" charset="0"/>
              </a:rPr>
              <a:t>pada</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manusia</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ini</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bersifat</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adaptif</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karena</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dalam</a:t>
            </a:r>
            <a:r>
              <a:rPr lang="en-US" sz="2400" dirty="0" smtClean="0">
                <a:latin typeface="Tahoma" pitchFamily="34" charset="0"/>
                <a:ea typeface="Tahoma" pitchFamily="34" charset="0"/>
                <a:cs typeface="Tahoma" pitchFamily="34" charset="0"/>
              </a:rPr>
              <a:t> rasa </a:t>
            </a:r>
            <a:r>
              <a:rPr lang="en-US" sz="2400" dirty="0" err="1" smtClean="0">
                <a:latin typeface="Tahoma" pitchFamily="34" charset="0"/>
                <a:ea typeface="Tahoma" pitchFamily="34" charset="0"/>
                <a:cs typeface="Tahoma" pitchFamily="34" charset="0"/>
              </a:rPr>
              <a:t>manis</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dan</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berlemak</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biasanya</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merupakan</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ciri</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makanan-makanan</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tinggi</a:t>
            </a:r>
            <a:r>
              <a:rPr lang="en-US" sz="2400" dirty="0" smtClean="0">
                <a:latin typeface="Tahoma" pitchFamily="34" charset="0"/>
                <a:ea typeface="Tahoma" pitchFamily="34" charset="0"/>
                <a:cs typeface="Tahoma" pitchFamily="34" charset="0"/>
              </a:rPr>
              <a:t> energy yang </a:t>
            </a:r>
            <a:r>
              <a:rPr lang="en-US" sz="2400" dirty="0" err="1" smtClean="0">
                <a:latin typeface="Tahoma" pitchFamily="34" charset="0"/>
                <a:ea typeface="Tahoma" pitchFamily="34" charset="0"/>
                <a:cs typeface="Tahoma" pitchFamily="34" charset="0"/>
              </a:rPr>
              <a:t>kaya</a:t>
            </a:r>
            <a:r>
              <a:rPr lang="en-US" sz="2400" dirty="0" smtClean="0">
                <a:latin typeface="Tahoma" pitchFamily="34" charset="0"/>
                <a:ea typeface="Tahoma" pitchFamily="34" charset="0"/>
                <a:cs typeface="Tahoma" pitchFamily="34" charset="0"/>
              </a:rPr>
              <a:t> vitamin </a:t>
            </a:r>
            <a:r>
              <a:rPr lang="en-US" sz="2400" dirty="0" err="1" smtClean="0">
                <a:latin typeface="Tahoma" pitchFamily="34" charset="0"/>
                <a:ea typeface="Tahoma" pitchFamily="34" charset="0"/>
                <a:cs typeface="Tahoma" pitchFamily="34" charset="0"/>
              </a:rPr>
              <a:t>dan</a:t>
            </a:r>
            <a:r>
              <a:rPr lang="en-US" sz="2400" dirty="0" smtClean="0">
                <a:latin typeface="Tahoma" pitchFamily="34" charset="0"/>
                <a:ea typeface="Tahoma" pitchFamily="34" charset="0"/>
                <a:cs typeface="Tahoma" pitchFamily="34" charset="0"/>
              </a:rPr>
              <a:t> mineral, </a:t>
            </a:r>
            <a:r>
              <a:rPr lang="en-US" sz="2400" dirty="0" err="1" smtClean="0">
                <a:latin typeface="Tahoma" pitchFamily="34" charset="0"/>
                <a:ea typeface="Tahoma" pitchFamily="34" charset="0"/>
                <a:cs typeface="Tahoma" pitchFamily="34" charset="0"/>
              </a:rPr>
              <a:t>dan</a:t>
            </a:r>
            <a:r>
              <a:rPr lang="en-US" sz="2400" dirty="0" smtClean="0">
                <a:latin typeface="Tahoma" pitchFamily="34" charset="0"/>
                <a:ea typeface="Tahoma" pitchFamily="34" charset="0"/>
                <a:cs typeface="Tahoma" pitchFamily="34" charset="0"/>
              </a:rPr>
              <a:t> rasa </a:t>
            </a:r>
            <a:r>
              <a:rPr lang="en-US" sz="2400" dirty="0" err="1" smtClean="0">
                <a:latin typeface="Tahoma" pitchFamily="34" charset="0"/>
                <a:ea typeface="Tahoma" pitchFamily="34" charset="0"/>
                <a:cs typeface="Tahoma" pitchFamily="34" charset="0"/>
              </a:rPr>
              <a:t>asin</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merupakan</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ciri</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makanan-makanan</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kaya</a:t>
            </a:r>
            <a:r>
              <a:rPr lang="en-US" sz="2400" dirty="0" smtClean="0">
                <a:latin typeface="Tahoma" pitchFamily="34" charset="0"/>
                <a:ea typeface="Tahoma" pitchFamily="34" charset="0"/>
                <a:cs typeface="Tahoma" pitchFamily="34" charset="0"/>
              </a:rPr>
              <a:t> sodium. </a:t>
            </a:r>
            <a:r>
              <a:rPr lang="en-US" sz="2400" dirty="0" err="1" smtClean="0">
                <a:latin typeface="Tahoma" pitchFamily="34" charset="0"/>
                <a:ea typeface="Tahoma" pitchFamily="34" charset="0"/>
                <a:cs typeface="Tahoma" pitchFamily="34" charset="0"/>
              </a:rPr>
              <a:t>Sebaliknya</a:t>
            </a:r>
            <a:r>
              <a:rPr lang="en-US" sz="2400" dirty="0" smtClean="0">
                <a:latin typeface="Tahoma" pitchFamily="34" charset="0"/>
                <a:ea typeface="Tahoma" pitchFamily="34" charset="0"/>
                <a:cs typeface="Tahoma" pitchFamily="34" charset="0"/>
              </a:rPr>
              <a:t>, rasa </a:t>
            </a:r>
            <a:r>
              <a:rPr lang="en-US" sz="2400" dirty="0" err="1" smtClean="0">
                <a:latin typeface="Tahoma" pitchFamily="34" charset="0"/>
                <a:ea typeface="Tahoma" pitchFamily="34" charset="0"/>
                <a:cs typeface="Tahoma" pitchFamily="34" charset="0"/>
              </a:rPr>
              <a:t>pahit</a:t>
            </a:r>
            <a:r>
              <a:rPr lang="en-US" sz="2400" dirty="0" smtClean="0">
                <a:latin typeface="Tahoma" pitchFamily="34" charset="0"/>
                <a:ea typeface="Tahoma" pitchFamily="34" charset="0"/>
                <a:cs typeface="Tahoma" pitchFamily="34" charset="0"/>
              </a:rPr>
              <a:t> yang </a:t>
            </a:r>
            <a:r>
              <a:rPr lang="en-US" sz="2400" dirty="0" err="1" smtClean="0">
                <a:latin typeface="Tahoma" pitchFamily="34" charset="0"/>
                <a:ea typeface="Tahoma" pitchFamily="34" charset="0"/>
                <a:cs typeface="Tahoma" pitchFamily="34" charset="0"/>
              </a:rPr>
              <a:t>tidak</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disukai</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kebanyakan</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orang</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sering</a:t>
            </a:r>
            <a:r>
              <a:rPr lang="en-US" sz="2400" dirty="0" smtClean="0">
                <a:latin typeface="Tahoma" pitchFamily="34" charset="0"/>
                <a:ea typeface="Tahoma" pitchFamily="34" charset="0"/>
                <a:cs typeface="Tahoma" pitchFamily="34" charset="0"/>
              </a:rPr>
              <a:t> kali </a:t>
            </a:r>
            <a:r>
              <a:rPr lang="en-US" sz="2400" dirty="0" err="1" smtClean="0">
                <a:latin typeface="Tahoma" pitchFamily="34" charset="0"/>
                <a:ea typeface="Tahoma" pitchFamily="34" charset="0"/>
                <a:cs typeface="Tahoma" pitchFamily="34" charset="0"/>
              </a:rPr>
              <a:t>berhubungan</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dengan</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toksin</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Tampak</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jelas</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dari</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preferensi</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dan</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aversi</a:t>
            </a:r>
            <a:r>
              <a:rPr lang="en-US" sz="2400" dirty="0" smtClean="0">
                <a:latin typeface="Tahoma" pitchFamily="34" charset="0"/>
                <a:ea typeface="Tahoma" pitchFamily="34" charset="0"/>
                <a:cs typeface="Tahoma" pitchFamily="34" charset="0"/>
              </a:rPr>
              <a:t> rasa </a:t>
            </a:r>
            <a:r>
              <a:rPr lang="en-US" sz="2400" dirty="0" err="1" smtClean="0">
                <a:latin typeface="Tahoma" pitchFamily="34" charset="0"/>
                <a:ea typeface="Tahoma" pitchFamily="34" charset="0"/>
                <a:cs typeface="Tahoma" pitchFamily="34" charset="0"/>
              </a:rPr>
              <a:t>tipikal</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spesies</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masing-masing</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orang</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memiliki</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kemampuan</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untuk</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mempelajari</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preferensi</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aversi</a:t>
            </a:r>
            <a:r>
              <a:rPr lang="en-US" sz="2400" dirty="0" smtClean="0">
                <a:latin typeface="Tahoma" pitchFamily="34" charset="0"/>
                <a:ea typeface="Tahoma" pitchFamily="34" charset="0"/>
                <a:cs typeface="Tahoma" pitchFamily="34" charset="0"/>
              </a:rPr>
              <a:t> rasa </a:t>
            </a:r>
            <a:r>
              <a:rPr lang="en-US" sz="2400" dirty="0" err="1" smtClean="0">
                <a:latin typeface="Tahoma" pitchFamily="34" charset="0"/>
                <a:ea typeface="Tahoma" pitchFamily="34" charset="0"/>
                <a:cs typeface="Tahoma" pitchFamily="34" charset="0"/>
              </a:rPr>
              <a:t>tertentu</a:t>
            </a:r>
            <a:r>
              <a:rPr lang="en-US" sz="2400" dirty="0" smtClean="0">
                <a:latin typeface="Tahoma" pitchFamily="34" charset="0"/>
                <a:ea typeface="Tahoma" pitchFamily="34" charset="0"/>
                <a:cs typeface="Tahoma" pitchFamily="34" charset="0"/>
              </a:rPr>
              <a:t>. </a:t>
            </a:r>
          </a:p>
          <a:p>
            <a:pPr>
              <a:buNone/>
            </a:pPr>
            <a:endParaRPr lang="id-ID" sz="2400" dirty="0" smtClean="0">
              <a:latin typeface="Tahoma" pitchFamily="34" charset="0"/>
              <a:ea typeface="Tahoma" pitchFamily="34" charset="0"/>
              <a:cs typeface="Tahoma" pitchFamily="34" charset="0"/>
            </a:endParaRPr>
          </a:p>
        </p:txBody>
      </p:sp>
      <p:sp>
        <p:nvSpPr>
          <p:cNvPr id="4" name="Rectangle 4"/>
          <p:cNvSpPr>
            <a:spLocks noChangeArrowheads="1"/>
          </p:cNvSpPr>
          <p:nvPr/>
        </p:nvSpPr>
        <p:spPr bwMode="auto">
          <a:xfrm>
            <a:off x="3044055" y="6550025"/>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609600" y="214290"/>
            <a:ext cx="10972800" cy="60348"/>
          </a:xfrm>
        </p:spPr>
        <p:txBody>
          <a:bodyPr>
            <a:normAutofit fontScale="90000"/>
          </a:bodyPr>
          <a:lstStyle/>
          <a:p>
            <a:endParaRPr lang="id-ID" dirty="0"/>
          </a:p>
        </p:txBody>
      </p:sp>
      <p:sp>
        <p:nvSpPr>
          <p:cNvPr id="3" name="Content Placeholder 2"/>
          <p:cNvSpPr>
            <a:spLocks noGrp="1"/>
          </p:cNvSpPr>
          <p:nvPr>
            <p:ph idx="1"/>
          </p:nvPr>
        </p:nvSpPr>
        <p:spPr>
          <a:xfrm>
            <a:off x="609600" y="2235200"/>
            <a:ext cx="10972800" cy="3890964"/>
          </a:xfrm>
          <a:solidFill>
            <a:schemeClr val="accent6">
              <a:lumMod val="60000"/>
              <a:lumOff val="40000"/>
            </a:schemeClr>
          </a:solidFill>
        </p:spPr>
        <p:txBody>
          <a:bodyPr>
            <a:noAutofit/>
          </a:bodyPr>
          <a:lstStyle/>
          <a:p>
            <a:pPr>
              <a:buNone/>
            </a:pPr>
            <a:r>
              <a:rPr lang="id-ID" b="1" i="1" dirty="0" smtClean="0">
                <a:latin typeface="Tahoma" pitchFamily="34" charset="0"/>
                <a:ea typeface="Tahoma" pitchFamily="34" charset="0"/>
                <a:cs typeface="Tahoma" pitchFamily="34" charset="0"/>
              </a:rPr>
              <a:t>	Pengaturan Berat Badan Melalui Perubahan Efisiensi Pengunaan Energi</a:t>
            </a:r>
            <a:endParaRPr lang="id-ID" dirty="0" smtClean="0">
              <a:latin typeface="Tahoma" pitchFamily="34" charset="0"/>
              <a:ea typeface="Tahoma" pitchFamily="34" charset="0"/>
              <a:cs typeface="Tahoma" pitchFamily="34" charset="0"/>
            </a:endParaRPr>
          </a:p>
          <a:p>
            <a:pPr>
              <a:buNone/>
            </a:pPr>
            <a:r>
              <a:rPr lang="id-ID" dirty="0" smtClean="0">
                <a:latin typeface="Tahoma" pitchFamily="34" charset="0"/>
                <a:ea typeface="Tahoma" pitchFamily="34" charset="0"/>
                <a:cs typeface="Tahoma" pitchFamily="34" charset="0"/>
              </a:rPr>
              <a:t>	Pada banyak teori </a:t>
            </a:r>
            <a:r>
              <a:rPr lang="id-ID" i="1" dirty="0" smtClean="0">
                <a:latin typeface="Tahoma" pitchFamily="34" charset="0"/>
                <a:ea typeface="Tahoma" pitchFamily="34" charset="0"/>
                <a:cs typeface="Tahoma" pitchFamily="34" charset="0"/>
              </a:rPr>
              <a:t>set-point  </a:t>
            </a:r>
            <a:r>
              <a:rPr lang="id-ID" dirty="0" smtClean="0">
                <a:latin typeface="Tahoma" pitchFamily="34" charset="0"/>
                <a:ea typeface="Tahoma" pitchFamily="34" charset="0"/>
                <a:cs typeface="Tahoma" pitchFamily="34" charset="0"/>
              </a:rPr>
              <a:t>tersirat sebuah premis bahwa berat badan sebagian besar merupakan fungsi dari seberapa banyak orang makan.</a:t>
            </a:r>
          </a:p>
          <a:p>
            <a:pPr>
              <a:buNone/>
            </a:pPr>
            <a:r>
              <a:rPr lang="id-ID" b="1" i="1" dirty="0" smtClean="0">
                <a:latin typeface="Tahoma" pitchFamily="34" charset="0"/>
                <a:ea typeface="Tahoma" pitchFamily="34" charset="0"/>
                <a:cs typeface="Tahoma" pitchFamily="34" charset="0"/>
              </a:rPr>
              <a:t>	Set-Point dan Setting Point </a:t>
            </a:r>
            <a:r>
              <a:rPr lang="id-ID" b="1" dirty="0" smtClean="0">
                <a:latin typeface="Tahoma" pitchFamily="34" charset="0"/>
                <a:ea typeface="Tahoma" pitchFamily="34" charset="0"/>
                <a:cs typeface="Tahoma" pitchFamily="34" charset="0"/>
              </a:rPr>
              <a:t>dalam pengontrolan Berat Badan</a:t>
            </a:r>
            <a:endParaRPr lang="id-ID" dirty="0" smtClean="0">
              <a:latin typeface="Tahoma" pitchFamily="34" charset="0"/>
              <a:ea typeface="Tahoma" pitchFamily="34" charset="0"/>
              <a:cs typeface="Tahoma" pitchFamily="34" charset="0"/>
            </a:endParaRPr>
          </a:p>
          <a:p>
            <a:pPr>
              <a:buNone/>
            </a:pPr>
            <a:r>
              <a:rPr lang="id-ID" b="1" dirty="0" smtClean="0">
                <a:latin typeface="Tahoma" pitchFamily="34" charset="0"/>
                <a:ea typeface="Tahoma" pitchFamily="34" charset="0"/>
                <a:cs typeface="Tahoma" pitchFamily="34" charset="0"/>
              </a:rPr>
              <a:t> </a:t>
            </a:r>
            <a:r>
              <a:rPr lang="id-ID" dirty="0" smtClean="0">
                <a:latin typeface="Tahoma" pitchFamily="34" charset="0"/>
                <a:ea typeface="Tahoma" pitchFamily="34" charset="0"/>
                <a:cs typeface="Tahoma" pitchFamily="34" charset="0"/>
              </a:rPr>
              <a:t>1</a:t>
            </a:r>
            <a:r>
              <a:rPr lang="id-ID" b="1" dirty="0" smtClean="0">
                <a:latin typeface="Tahoma" pitchFamily="34" charset="0"/>
                <a:ea typeface="Tahoma" pitchFamily="34" charset="0"/>
                <a:cs typeface="Tahoma" pitchFamily="34" charset="0"/>
              </a:rPr>
              <a:t>.	</a:t>
            </a:r>
            <a:r>
              <a:rPr lang="id-ID" dirty="0" smtClean="0">
                <a:latin typeface="Tahoma" pitchFamily="34" charset="0"/>
                <a:ea typeface="Tahoma" pitchFamily="34" charset="0"/>
                <a:cs typeface="Tahoma" pitchFamily="34" charset="0"/>
              </a:rPr>
              <a:t>Berat badan tetap relatif konstan pada </a:t>
            </a:r>
            <a:r>
              <a:rPr lang="id-ID" dirty="0" smtClean="0">
                <a:latin typeface="Tahoma" pitchFamily="34" charset="0"/>
                <a:ea typeface="Tahoma" pitchFamily="34" charset="0"/>
                <a:cs typeface="Tahoma" pitchFamily="34" charset="0"/>
              </a:rPr>
              <a:t>banyak individu.</a:t>
            </a:r>
            <a:endParaRPr lang="id-ID" dirty="0" smtClean="0">
              <a:latin typeface="Tahoma" pitchFamily="34" charset="0"/>
              <a:ea typeface="Tahoma" pitchFamily="34" charset="0"/>
              <a:cs typeface="Tahoma" pitchFamily="34" charset="0"/>
            </a:endParaRPr>
          </a:p>
          <a:p>
            <a:pPr>
              <a:buNone/>
            </a:pPr>
            <a:r>
              <a:rPr lang="id-ID" dirty="0" smtClean="0">
                <a:latin typeface="Tahoma" pitchFamily="34" charset="0"/>
                <a:ea typeface="Tahoma" pitchFamily="34" charset="0"/>
                <a:cs typeface="Tahoma" pitchFamily="34" charset="0"/>
              </a:rPr>
              <a:t> 2.	Banyak individu dewasa yang mengalami perubahan berat badan jangka panjang.</a:t>
            </a:r>
          </a:p>
          <a:p>
            <a:pPr>
              <a:buNone/>
            </a:pPr>
            <a:r>
              <a:rPr lang="id-ID" dirty="0" smtClean="0">
                <a:latin typeface="Tahoma" pitchFamily="34" charset="0"/>
                <a:ea typeface="Tahoma" pitchFamily="34" charset="0"/>
                <a:cs typeface="Tahoma" pitchFamily="34" charset="0"/>
              </a:rPr>
              <a:t> 3.	Bila asupan makanan seorang subjek dikurangi, perubahan metabolik yang membatasi berkurangnya berat karena makan banyak.</a:t>
            </a:r>
          </a:p>
          <a:p>
            <a:pPr>
              <a:buNone/>
            </a:pPr>
            <a:r>
              <a:rPr lang="id-ID" dirty="0" smtClean="0">
                <a:latin typeface="Tahoma" pitchFamily="34" charset="0"/>
                <a:ea typeface="Tahoma" pitchFamily="34" charset="0"/>
                <a:cs typeface="Tahoma" pitchFamily="34" charset="0"/>
              </a:rPr>
              <a:t> 4. 	Setelah seorang kehilangan berat badan dalam jumlah yang besar (misalnya dengan berdiet, olahraga atau pembuangan lemak melalui operasi), ada kecenderungan bagi berat badan orisinalnya untuk dicapai kembali begitu subjek kembali ke pola makan dan gaya hidup terkait energi sebelumnya.</a:t>
            </a:r>
          </a:p>
          <a:p>
            <a:pPr>
              <a:buNone/>
            </a:pPr>
            <a:endParaRPr lang="id-ID" dirty="0" smtClean="0">
              <a:latin typeface="Tahoma" pitchFamily="34" charset="0"/>
              <a:ea typeface="Tahoma" pitchFamily="34" charset="0"/>
              <a:cs typeface="Tahoma" pitchFamily="34" charset="0"/>
            </a:endParaRPr>
          </a:p>
          <a:p>
            <a:endParaRPr lang="id-ID" dirty="0">
              <a:latin typeface="Tahoma" pitchFamily="34" charset="0"/>
              <a:ea typeface="Tahoma" pitchFamily="34" charset="0"/>
              <a:cs typeface="Tahoma" pitchFamily="34" charset="0"/>
            </a:endParaRPr>
          </a:p>
        </p:txBody>
      </p:sp>
      <p:sp>
        <p:nvSpPr>
          <p:cNvPr id="4" name="Rectangle 4"/>
          <p:cNvSpPr>
            <a:spLocks noChangeArrowheads="1"/>
          </p:cNvSpPr>
          <p:nvPr/>
        </p:nvSpPr>
        <p:spPr bwMode="auto">
          <a:xfrm>
            <a:off x="3044055" y="6156687"/>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482600" y="2171700"/>
            <a:ext cx="11176000" cy="3848100"/>
          </a:xfrm>
          <a:solidFill>
            <a:schemeClr val="accent6">
              <a:lumMod val="60000"/>
              <a:lumOff val="40000"/>
            </a:schemeClr>
          </a:solidFill>
        </p:spPr>
        <p:txBody>
          <a:bodyPr>
            <a:noAutofit/>
          </a:bodyPr>
          <a:lstStyle/>
          <a:p>
            <a:r>
              <a:rPr lang="en-US" sz="2400" b="1" dirty="0" err="1">
                <a:latin typeface="Tahoma" pitchFamily="34" charset="0"/>
                <a:ea typeface="Tahoma" pitchFamily="34" charset="0"/>
                <a:cs typeface="Tahoma" pitchFamily="34" charset="0"/>
              </a:rPr>
              <a:t>Faktor-Faktor</a:t>
            </a:r>
            <a:r>
              <a:rPr lang="en-US" sz="2400" b="1" dirty="0">
                <a:latin typeface="Tahoma" pitchFamily="34" charset="0"/>
                <a:ea typeface="Tahoma" pitchFamily="34" charset="0"/>
                <a:cs typeface="Tahoma" pitchFamily="34" charset="0"/>
              </a:rPr>
              <a:t> yang </a:t>
            </a:r>
            <a:r>
              <a:rPr lang="en-US" sz="2400" b="1" dirty="0" err="1" smtClean="0">
                <a:latin typeface="Tahoma" pitchFamily="34" charset="0"/>
                <a:ea typeface="Tahoma" pitchFamily="34" charset="0"/>
                <a:cs typeface="Tahoma" pitchFamily="34" charset="0"/>
              </a:rPr>
              <a:t>Mem</a:t>
            </a:r>
            <a:r>
              <a:rPr lang="id-ID" sz="2400" b="1" dirty="0" smtClean="0">
                <a:latin typeface="Tahoma" pitchFamily="34" charset="0"/>
                <a:ea typeface="Tahoma" pitchFamily="34" charset="0"/>
                <a:cs typeface="Tahoma" pitchFamily="34" charset="0"/>
              </a:rPr>
              <a:t>p</a:t>
            </a:r>
            <a:r>
              <a:rPr lang="en-US" sz="2400" b="1" dirty="0" err="1" smtClean="0">
                <a:latin typeface="Tahoma" pitchFamily="34" charset="0"/>
                <a:ea typeface="Tahoma" pitchFamily="34" charset="0"/>
                <a:cs typeface="Tahoma" pitchFamily="34" charset="0"/>
              </a:rPr>
              <a:t>engaruhi</a:t>
            </a:r>
            <a:r>
              <a:rPr lang="en-US" sz="2400" b="1" dirty="0" smtClean="0">
                <a:latin typeface="Tahoma" pitchFamily="34" charset="0"/>
                <a:ea typeface="Tahoma" pitchFamily="34" charset="0"/>
                <a:cs typeface="Tahoma" pitchFamily="34" charset="0"/>
              </a:rPr>
              <a:t> </a:t>
            </a:r>
            <a:r>
              <a:rPr lang="en-US" sz="2400" b="1" dirty="0">
                <a:latin typeface="Tahoma" pitchFamily="34" charset="0"/>
                <a:ea typeface="Tahoma" pitchFamily="34" charset="0"/>
                <a:cs typeface="Tahoma" pitchFamily="34" charset="0"/>
              </a:rPr>
              <a:t>Kapan Kita </a:t>
            </a:r>
            <a:r>
              <a:rPr lang="en-US" sz="2400" b="1" dirty="0" err="1" smtClean="0">
                <a:latin typeface="Tahoma" pitchFamily="34" charset="0"/>
                <a:ea typeface="Tahoma" pitchFamily="34" charset="0"/>
                <a:cs typeface="Tahoma" pitchFamily="34" charset="0"/>
              </a:rPr>
              <a:t>Makan</a:t>
            </a:r>
            <a:r>
              <a:rPr lang="en-US" sz="2400" b="1" dirty="0" smtClean="0">
                <a:latin typeface="Tahoma" pitchFamily="34" charset="0"/>
                <a:ea typeface="Tahoma" pitchFamily="34" charset="0"/>
                <a:cs typeface="Tahoma" pitchFamily="34" charset="0"/>
              </a:rPr>
              <a:t>, </a:t>
            </a:r>
          </a:p>
          <a:p>
            <a:pPr marL="0" indent="0">
              <a:buNone/>
            </a:pPr>
            <a:r>
              <a:rPr lang="id-ID" sz="2400" dirty="0" smtClean="0">
                <a:latin typeface="Tahoma" pitchFamily="34" charset="0"/>
                <a:ea typeface="Tahoma" pitchFamily="34" charset="0"/>
                <a:cs typeface="Tahoma" pitchFamily="34" charset="0"/>
              </a:rPr>
              <a:t>K</a:t>
            </a:r>
            <a:r>
              <a:rPr lang="en-US" sz="2400" dirty="0" err="1" smtClean="0">
                <a:latin typeface="Tahoma" pitchFamily="34" charset="0"/>
                <a:ea typeface="Tahoma" pitchFamily="34" charset="0"/>
                <a:cs typeface="Tahoma" pitchFamily="34" charset="0"/>
              </a:rPr>
              <a:t>unci</a:t>
            </a:r>
            <a:r>
              <a:rPr lang="en-US" sz="2400" dirty="0" smtClean="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untuk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memahami</a:t>
            </a:r>
            <a:r>
              <a:rPr lang="en-US" sz="2400" dirty="0">
                <a:latin typeface="Tahoma" pitchFamily="34" charset="0"/>
                <a:ea typeface="Tahoma" pitchFamily="34" charset="0"/>
                <a:cs typeface="Tahoma" pitchFamily="34" charset="0"/>
              </a:rPr>
              <a:t> rasa </a:t>
            </a:r>
            <a:r>
              <a:rPr lang="en-US" sz="2400" dirty="0" err="1">
                <a:latin typeface="Tahoma" pitchFamily="34" charset="0"/>
                <a:ea typeface="Tahoma" pitchFamily="34" charset="0"/>
                <a:cs typeface="Tahoma" pitchFamily="34" charset="0"/>
              </a:rPr>
              <a:t>lapar</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adalah</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memahami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bahwa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menyantap</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makanan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besar</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menimbulkan</a:t>
            </a:r>
            <a:r>
              <a:rPr lang="en-US" sz="2400" dirty="0">
                <a:latin typeface="Tahoma" pitchFamily="34" charset="0"/>
                <a:ea typeface="Tahoma" pitchFamily="34" charset="0"/>
                <a:cs typeface="Tahoma" pitchFamily="34" charset="0"/>
              </a:rPr>
              <a:t> stress </a:t>
            </a:r>
            <a:r>
              <a:rPr lang="en-US" sz="2400" dirty="0" err="1">
                <a:latin typeface="Tahoma" pitchFamily="34" charset="0"/>
                <a:ea typeface="Tahoma" pitchFamily="34" charset="0"/>
                <a:cs typeface="Tahoma" pitchFamily="34" charset="0"/>
              </a:rPr>
              <a:t>pada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tubuh</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Sebelum</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waktu</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makan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cadangan</a:t>
            </a:r>
            <a:r>
              <a:rPr lang="en-US" sz="2400" dirty="0">
                <a:latin typeface="Tahoma" pitchFamily="34" charset="0"/>
                <a:ea typeface="Tahoma" pitchFamily="34" charset="0"/>
                <a:cs typeface="Tahoma" pitchFamily="34" charset="0"/>
              </a:rPr>
              <a:t> energy </a:t>
            </a:r>
            <a:r>
              <a:rPr lang="en-US" sz="2400" dirty="0" err="1">
                <a:latin typeface="Tahoma" pitchFamily="34" charset="0"/>
                <a:ea typeface="Tahoma" pitchFamily="34" charset="0"/>
                <a:cs typeface="Tahoma" pitchFamily="34" charset="0"/>
              </a:rPr>
              <a:t>tubuh</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berada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dalam</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keadaan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seimbang</a:t>
            </a:r>
            <a:r>
              <a:rPr lang="en-US" sz="2400" dirty="0">
                <a:latin typeface="Tahoma" pitchFamily="34" charset="0"/>
                <a:ea typeface="Tahoma" pitchFamily="34" charset="0"/>
                <a:cs typeface="Tahoma" pitchFamily="34" charset="0"/>
              </a:rPr>
              <a:t> homeostatic yang </a:t>
            </a:r>
            <a:r>
              <a:rPr lang="en-US" sz="2400" dirty="0" err="1">
                <a:latin typeface="Tahoma" pitchFamily="34" charset="0"/>
                <a:ea typeface="Tahoma" pitchFamily="34" charset="0"/>
                <a:cs typeface="Tahoma" pitchFamily="34" charset="0"/>
              </a:rPr>
              <a:t>cukup</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baik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lalu</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ketika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makan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besar</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dikonsumsi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terjadi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influksi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bahan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bakar</a:t>
            </a:r>
            <a:r>
              <a:rPr lang="en-US" sz="2400" dirty="0">
                <a:latin typeface="Tahoma" pitchFamily="34" charset="0"/>
                <a:ea typeface="Tahoma" pitchFamily="34" charset="0"/>
                <a:cs typeface="Tahoma" pitchFamily="34" charset="0"/>
              </a:rPr>
              <a:t> yang </a:t>
            </a:r>
            <a:r>
              <a:rPr lang="en-US" sz="2400" dirty="0" err="1">
                <a:latin typeface="Tahoma" pitchFamily="34" charset="0"/>
                <a:ea typeface="Tahoma" pitchFamily="34" charset="0"/>
                <a:cs typeface="Tahoma" pitchFamily="34" charset="0"/>
              </a:rPr>
              <a:t>mengganggu</a:t>
            </a:r>
            <a:r>
              <a:rPr lang="en-US" sz="2400" dirty="0">
                <a:latin typeface="Tahoma" pitchFamily="34" charset="0"/>
                <a:ea typeface="Tahoma" pitchFamily="34" charset="0"/>
                <a:cs typeface="Tahoma" pitchFamily="34" charset="0"/>
              </a:rPr>
              <a:t> homeostasis </a:t>
            </a:r>
            <a:r>
              <a:rPr lang="en-US" sz="2400" dirty="0" err="1">
                <a:latin typeface="Tahoma" pitchFamily="34" charset="0"/>
                <a:ea typeface="Tahoma" pitchFamily="34" charset="0"/>
                <a:cs typeface="Tahoma" pitchFamily="34" charset="0"/>
              </a:rPr>
              <a:t>kedalam</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aliran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darah</a:t>
            </a:r>
            <a:r>
              <a:rPr lang="en-US" sz="2400" dirty="0">
                <a:latin typeface="Tahoma" pitchFamily="34" charset="0"/>
                <a:ea typeface="Tahoma" pitchFamily="34" charset="0"/>
                <a:cs typeface="Tahoma" pitchFamily="34" charset="0"/>
              </a:rPr>
              <a:t>. </a:t>
            </a:r>
            <a:r>
              <a:rPr lang="id-ID" sz="2400" dirty="0" smtClean="0">
                <a:latin typeface="Tahoma" pitchFamily="34" charset="0"/>
                <a:ea typeface="Tahoma" pitchFamily="34" charset="0"/>
                <a:cs typeface="Tahoma" pitchFamily="34" charset="0"/>
              </a:rPr>
              <a:t>P</a:t>
            </a:r>
            <a:r>
              <a:rPr lang="en-US" sz="2400" dirty="0" err="1" smtClean="0">
                <a:latin typeface="Tahoma" pitchFamily="34" charset="0"/>
                <a:ea typeface="Tahoma" pitchFamily="34" charset="0"/>
                <a:cs typeface="Tahoma" pitchFamily="34" charset="0"/>
              </a:rPr>
              <a:t>erasaan</a:t>
            </a:r>
            <a:r>
              <a:rPr lang="en-US" sz="2400" dirty="0" smtClean="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lapar</a:t>
            </a:r>
            <a:r>
              <a:rPr lang="en-US" sz="2400" dirty="0">
                <a:latin typeface="Tahoma" pitchFamily="34" charset="0"/>
                <a:ea typeface="Tahoma" pitchFamily="34" charset="0"/>
                <a:cs typeface="Tahoma" pitchFamily="34" charset="0"/>
              </a:rPr>
              <a:t> yang </a:t>
            </a:r>
            <a:r>
              <a:rPr lang="en-US" sz="2400" dirty="0" err="1">
                <a:latin typeface="Tahoma" pitchFamily="34" charset="0"/>
                <a:ea typeface="Tahoma" pitchFamily="34" charset="0"/>
                <a:cs typeface="Tahoma" pitchFamily="34" charset="0"/>
              </a:rPr>
              <a:t>kuat</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tidak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menyenangkan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menjelang</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waktu</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makan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bukanlah</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derita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tubuh</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meminta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makan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melainkan</a:t>
            </a:r>
            <a:r>
              <a:rPr lang="en-US" sz="2400" dirty="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prerasaan</a:t>
            </a:r>
            <a:r>
              <a:rPr lang="en-US" sz="2400" dirty="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yaitu</a:t>
            </a:r>
            <a:r>
              <a:rPr lang="en-US" sz="2400" dirty="0" smtClean="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sensasi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persiapan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tubuh</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untuk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makanan</a:t>
            </a:r>
            <a:r>
              <a:rPr lang="en-US" sz="2400" dirty="0">
                <a:latin typeface="Tahoma" pitchFamily="34" charset="0"/>
                <a:ea typeface="Tahoma" pitchFamily="34" charset="0"/>
                <a:cs typeface="Tahoma" pitchFamily="34" charset="0"/>
              </a:rPr>
              <a:t> yang </a:t>
            </a:r>
            <a:r>
              <a:rPr lang="en-US" sz="2400" dirty="0" err="1" smtClean="0">
                <a:latin typeface="Tahoma" pitchFamily="34" charset="0"/>
                <a:ea typeface="Tahoma" pitchFamily="34" charset="0"/>
                <a:cs typeface="Tahoma" pitchFamily="34" charset="0"/>
              </a:rPr>
              <a:t>diperkiraka</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nmenggangu</a:t>
            </a:r>
            <a:r>
              <a:rPr lang="en-US" sz="2400" dirty="0" smtClean="0">
                <a:latin typeface="Tahoma" pitchFamily="34" charset="0"/>
                <a:ea typeface="Tahoma" pitchFamily="34" charset="0"/>
                <a:cs typeface="Tahoma" pitchFamily="34" charset="0"/>
              </a:rPr>
              <a:t> </a:t>
            </a:r>
            <a:r>
              <a:rPr lang="en-US" sz="2400" dirty="0">
                <a:latin typeface="Tahoma" pitchFamily="34" charset="0"/>
                <a:ea typeface="Tahoma" pitchFamily="34" charset="0"/>
                <a:cs typeface="Tahoma" pitchFamily="34" charset="0"/>
              </a:rPr>
              <a:t>homeostasis.</a:t>
            </a:r>
            <a:br>
              <a:rPr lang="en-US" sz="2400" dirty="0">
                <a:latin typeface="Tahoma" pitchFamily="34" charset="0"/>
                <a:ea typeface="Tahoma" pitchFamily="34" charset="0"/>
                <a:cs typeface="Tahoma" pitchFamily="34" charset="0"/>
              </a:rPr>
            </a:br>
            <a:endParaRPr lang="en-US" sz="2400" dirty="0">
              <a:latin typeface="Tahoma" pitchFamily="34" charset="0"/>
              <a:ea typeface="Tahoma" pitchFamily="34" charset="0"/>
              <a:cs typeface="Tahoma" pitchFamily="34" charset="0"/>
            </a:endParaRPr>
          </a:p>
          <a:p>
            <a:endParaRPr lang="en-US" sz="2400" dirty="0">
              <a:latin typeface="Tahoma" pitchFamily="34" charset="0"/>
              <a:ea typeface="Tahoma" pitchFamily="34" charset="0"/>
              <a:cs typeface="Tahoma" pitchFamily="34" charset="0"/>
            </a:endParaRPr>
          </a:p>
        </p:txBody>
      </p:sp>
      <p:sp>
        <p:nvSpPr>
          <p:cNvPr id="4" name="Rectangle 4"/>
          <p:cNvSpPr>
            <a:spLocks noChangeArrowheads="1"/>
          </p:cNvSpPr>
          <p:nvPr/>
        </p:nvSpPr>
        <p:spPr bwMode="auto">
          <a:xfrm>
            <a:off x="3044055" y="6156687"/>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extLst>
      <p:ext uri="{BB962C8B-B14F-4D97-AF65-F5344CB8AC3E}">
        <p14:creationId xmlns="" xmlns:p14="http://schemas.microsoft.com/office/powerpoint/2010/main" val="3338886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520700" y="2247900"/>
            <a:ext cx="11137900" cy="3771900"/>
          </a:xfrm>
          <a:solidFill>
            <a:schemeClr val="accent6">
              <a:lumMod val="60000"/>
              <a:lumOff val="40000"/>
            </a:schemeClr>
          </a:solidFill>
        </p:spPr>
        <p:txBody>
          <a:bodyPr>
            <a:normAutofit/>
          </a:bodyPr>
          <a:lstStyle/>
          <a:p>
            <a:pPr>
              <a:buNone/>
            </a:pPr>
            <a:r>
              <a:rPr lang="id-ID" sz="2400" b="1" dirty="0" smtClean="0">
                <a:latin typeface="Tahoma" pitchFamily="34" charset="0"/>
                <a:ea typeface="Tahoma" pitchFamily="34" charset="0"/>
                <a:cs typeface="Tahoma" pitchFamily="34" charset="0"/>
              </a:rPr>
              <a:t>	</a:t>
            </a:r>
            <a:r>
              <a:rPr lang="en-US" sz="2400" b="1" dirty="0" err="1" smtClean="0">
                <a:latin typeface="Tahoma" pitchFamily="34" charset="0"/>
                <a:ea typeface="Tahoma" pitchFamily="34" charset="0"/>
                <a:cs typeface="Tahoma" pitchFamily="34" charset="0"/>
              </a:rPr>
              <a:t>Faktor-faktor</a:t>
            </a:r>
            <a:r>
              <a:rPr lang="en-US" sz="2400" b="1" dirty="0" smtClean="0">
                <a:latin typeface="Tahoma" pitchFamily="34" charset="0"/>
                <a:ea typeface="Tahoma" pitchFamily="34" charset="0"/>
                <a:cs typeface="Tahoma" pitchFamily="34" charset="0"/>
              </a:rPr>
              <a:t> yang </a:t>
            </a:r>
            <a:r>
              <a:rPr lang="en-US" sz="2400" b="1" dirty="0" err="1" smtClean="0">
                <a:latin typeface="Tahoma" pitchFamily="34" charset="0"/>
                <a:ea typeface="Tahoma" pitchFamily="34" charset="0"/>
                <a:cs typeface="Tahoma" pitchFamily="34" charset="0"/>
              </a:rPr>
              <a:t>memengaruhi</a:t>
            </a:r>
            <a:r>
              <a:rPr lang="en-US" sz="2400" b="1" dirty="0" smtClean="0">
                <a:latin typeface="Tahoma" pitchFamily="34" charset="0"/>
                <a:ea typeface="Tahoma" pitchFamily="34" charset="0"/>
                <a:cs typeface="Tahoma" pitchFamily="34" charset="0"/>
              </a:rPr>
              <a:t> </a:t>
            </a:r>
            <a:r>
              <a:rPr lang="en-US" sz="2400" b="1" dirty="0" err="1" smtClean="0">
                <a:latin typeface="Tahoma" pitchFamily="34" charset="0"/>
                <a:ea typeface="Tahoma" pitchFamily="34" charset="0"/>
                <a:cs typeface="Tahoma" pitchFamily="34" charset="0"/>
              </a:rPr>
              <a:t>seberapa</a:t>
            </a:r>
            <a:r>
              <a:rPr lang="en-US" sz="2400" b="1" dirty="0" smtClean="0">
                <a:latin typeface="Tahoma" pitchFamily="34" charset="0"/>
                <a:ea typeface="Tahoma" pitchFamily="34" charset="0"/>
                <a:cs typeface="Tahoma" pitchFamily="34" charset="0"/>
              </a:rPr>
              <a:t> </a:t>
            </a:r>
            <a:r>
              <a:rPr lang="en-US" sz="2400" b="1" dirty="0" err="1" smtClean="0">
                <a:latin typeface="Tahoma" pitchFamily="34" charset="0"/>
                <a:ea typeface="Tahoma" pitchFamily="34" charset="0"/>
                <a:cs typeface="Tahoma" pitchFamily="34" charset="0"/>
              </a:rPr>
              <a:t>banyak</a:t>
            </a:r>
            <a:r>
              <a:rPr lang="en-US" sz="2400" b="1" dirty="0" smtClean="0">
                <a:latin typeface="Tahoma" pitchFamily="34" charset="0"/>
                <a:ea typeface="Tahoma" pitchFamily="34" charset="0"/>
                <a:cs typeface="Tahoma" pitchFamily="34" charset="0"/>
              </a:rPr>
              <a:t> </a:t>
            </a:r>
            <a:r>
              <a:rPr lang="en-US" sz="2400" b="1" dirty="0" err="1" smtClean="0">
                <a:latin typeface="Tahoma" pitchFamily="34" charset="0"/>
                <a:ea typeface="Tahoma" pitchFamily="34" charset="0"/>
                <a:cs typeface="Tahoma" pitchFamily="34" charset="0"/>
              </a:rPr>
              <a:t>kita</a:t>
            </a:r>
            <a:r>
              <a:rPr lang="en-US" sz="2400" b="1" dirty="0" smtClean="0">
                <a:latin typeface="Tahoma" pitchFamily="34" charset="0"/>
                <a:ea typeface="Tahoma" pitchFamily="34" charset="0"/>
                <a:cs typeface="Tahoma" pitchFamily="34" charset="0"/>
              </a:rPr>
              <a:t> </a:t>
            </a:r>
            <a:r>
              <a:rPr lang="en-US" sz="2400" b="1" dirty="0" err="1" smtClean="0">
                <a:latin typeface="Tahoma" pitchFamily="34" charset="0"/>
                <a:ea typeface="Tahoma" pitchFamily="34" charset="0"/>
                <a:cs typeface="Tahoma" pitchFamily="34" charset="0"/>
              </a:rPr>
              <a:t>makan</a:t>
            </a:r>
            <a:r>
              <a:rPr lang="en-US" sz="2400" b="1" dirty="0" smtClean="0">
                <a:latin typeface="Tahoma" pitchFamily="34" charset="0"/>
                <a:ea typeface="Tahoma" pitchFamily="34" charset="0"/>
                <a:cs typeface="Tahoma" pitchFamily="34" charset="0"/>
              </a:rPr>
              <a:t/>
            </a:r>
            <a:br>
              <a:rPr lang="en-US" sz="2400" b="1" dirty="0" smtClean="0">
                <a:latin typeface="Tahoma" pitchFamily="34" charset="0"/>
                <a:ea typeface="Tahoma" pitchFamily="34" charset="0"/>
                <a:cs typeface="Tahoma" pitchFamily="34" charset="0"/>
              </a:rPr>
            </a:br>
            <a:r>
              <a:rPr lang="id-ID" sz="2400" b="1" dirty="0" smtClean="0">
                <a:latin typeface="Tahoma" pitchFamily="34" charset="0"/>
                <a:ea typeface="Tahoma" pitchFamily="34" charset="0"/>
                <a:cs typeface="Tahoma" pitchFamily="34" charset="0"/>
              </a:rPr>
              <a:t>--</a:t>
            </a:r>
            <a:r>
              <a:rPr lang="en-US" sz="2400" dirty="0" err="1" smtClean="0">
                <a:latin typeface="Tahoma" pitchFamily="34" charset="0"/>
                <a:ea typeface="Tahoma" pitchFamily="34" charset="0"/>
                <a:cs typeface="Tahoma" pitchFamily="34" charset="0"/>
              </a:rPr>
              <a:t>Sinyal</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Kenyang</a:t>
            </a:r>
            <a:r>
              <a:rPr lang="en-US" sz="2400" dirty="0" smtClean="0">
                <a:latin typeface="Tahoma" pitchFamily="34" charset="0"/>
                <a:ea typeface="Tahoma" pitchFamily="34" charset="0"/>
                <a:cs typeface="Tahoma" pitchFamily="34" charset="0"/>
              </a:rPr>
              <a:t/>
            </a:r>
            <a:br>
              <a:rPr lang="en-US" sz="2400" dirty="0" smtClean="0">
                <a:latin typeface="Tahoma" pitchFamily="34" charset="0"/>
                <a:ea typeface="Tahoma" pitchFamily="34" charset="0"/>
                <a:cs typeface="Tahoma" pitchFamily="34" charset="0"/>
              </a:rPr>
            </a:br>
            <a:r>
              <a:rPr lang="id-ID" sz="2400" dirty="0" smtClean="0">
                <a:latin typeface="Tahoma" pitchFamily="34" charset="0"/>
                <a:ea typeface="Tahoma" pitchFamily="34" charset="0"/>
                <a:cs typeface="Tahoma" pitchFamily="34" charset="0"/>
              </a:rPr>
              <a:t>--</a:t>
            </a:r>
            <a:r>
              <a:rPr lang="en-US" sz="2400" i="1" dirty="0" smtClean="0">
                <a:latin typeface="Tahoma" pitchFamily="34" charset="0"/>
                <a:ea typeface="Tahoma" pitchFamily="34" charset="0"/>
                <a:cs typeface="Tahoma" pitchFamily="34" charset="0"/>
              </a:rPr>
              <a:t>Sham </a:t>
            </a:r>
            <a:r>
              <a:rPr lang="en-US" sz="2400" i="1" dirty="0">
                <a:latin typeface="Tahoma" pitchFamily="34" charset="0"/>
                <a:ea typeface="Tahoma" pitchFamily="34" charset="0"/>
                <a:cs typeface="Tahoma" pitchFamily="34" charset="0"/>
              </a:rPr>
              <a:t>Eating </a:t>
            </a:r>
            <a:r>
              <a:rPr lang="en-US" sz="2400" dirty="0">
                <a:latin typeface="Tahoma" pitchFamily="34" charset="0"/>
                <a:ea typeface="Tahoma" pitchFamily="34" charset="0"/>
                <a:cs typeface="Tahoma" pitchFamily="34" charset="0"/>
              </a:rPr>
              <a:t>(</a:t>
            </a:r>
            <a:r>
              <a:rPr lang="en-US" sz="2400" dirty="0" err="1">
                <a:latin typeface="Tahoma" pitchFamily="34" charset="0"/>
                <a:ea typeface="Tahoma" pitchFamily="34" charset="0"/>
                <a:cs typeface="Tahoma" pitchFamily="34" charset="0"/>
              </a:rPr>
              <a:t>makan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pura-pura</a:t>
            </a:r>
            <a:r>
              <a:rPr lang="en-US" sz="2400" dirty="0" smtClean="0">
                <a:latin typeface="Tahoma" pitchFamily="34" charset="0"/>
                <a:ea typeface="Tahoma" pitchFamily="34" charset="0"/>
                <a:cs typeface="Tahoma" pitchFamily="34" charset="0"/>
              </a:rPr>
              <a:t>)</a:t>
            </a:r>
            <a:br>
              <a:rPr lang="en-US" sz="2400" dirty="0" smtClean="0">
                <a:latin typeface="Tahoma" pitchFamily="34" charset="0"/>
                <a:ea typeface="Tahoma" pitchFamily="34" charset="0"/>
                <a:cs typeface="Tahoma" pitchFamily="34" charset="0"/>
              </a:rPr>
            </a:br>
            <a:r>
              <a:rPr lang="id-ID" sz="2400" dirty="0" smtClean="0">
                <a:latin typeface="Tahoma" pitchFamily="34" charset="0"/>
                <a:ea typeface="Tahoma" pitchFamily="34" charset="0"/>
                <a:cs typeface="Tahoma" pitchFamily="34" charset="0"/>
              </a:rPr>
              <a:t>--</a:t>
            </a:r>
            <a:r>
              <a:rPr lang="en-US" sz="2400" i="1" dirty="0" err="1" smtClean="0">
                <a:latin typeface="Tahoma" pitchFamily="34" charset="0"/>
                <a:ea typeface="Tahoma" pitchFamily="34" charset="0"/>
                <a:cs typeface="Tahoma" pitchFamily="34" charset="0"/>
              </a:rPr>
              <a:t>Appertizer</a:t>
            </a:r>
            <a:r>
              <a:rPr lang="en-US" sz="2400" i="1" dirty="0" smtClean="0">
                <a:latin typeface="Tahoma" pitchFamily="34" charset="0"/>
                <a:ea typeface="Tahoma" pitchFamily="34" charset="0"/>
                <a:cs typeface="Tahoma" pitchFamily="34" charset="0"/>
              </a:rPr>
              <a:t> </a:t>
            </a:r>
            <a:r>
              <a:rPr lang="id-ID" sz="2400" i="1" dirty="0" smtClean="0">
                <a:latin typeface="Tahoma" pitchFamily="34" charset="0"/>
                <a:ea typeface="Tahoma" pitchFamily="34" charset="0"/>
                <a:cs typeface="Tahoma" pitchFamily="34" charset="0"/>
              </a:rPr>
              <a:t>e</a:t>
            </a:r>
            <a:r>
              <a:rPr lang="en-US" sz="2400" i="1" dirty="0" err="1" smtClean="0">
                <a:latin typeface="Tahoma" pitchFamily="34" charset="0"/>
                <a:ea typeface="Tahoma" pitchFamily="34" charset="0"/>
                <a:cs typeface="Tahoma" pitchFamily="34" charset="0"/>
              </a:rPr>
              <a:t>ffect</a:t>
            </a:r>
            <a:r>
              <a:rPr lang="en-US" sz="2400" i="1" dirty="0" smtClean="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a:t>
            </a:r>
            <a:r>
              <a:rPr lang="id-ID" sz="2400" dirty="0" smtClean="0">
                <a:latin typeface="Tahoma" pitchFamily="34" charset="0"/>
                <a:ea typeface="Tahoma" pitchFamily="34" charset="0"/>
                <a:cs typeface="Tahoma" pitchFamily="34" charset="0"/>
              </a:rPr>
              <a:t>r</a:t>
            </a:r>
            <a:r>
              <a:rPr lang="en-US" sz="2400" dirty="0" err="1" smtClean="0">
                <a:latin typeface="Tahoma" pitchFamily="34" charset="0"/>
                <a:ea typeface="Tahoma" pitchFamily="34" charset="0"/>
                <a:cs typeface="Tahoma" pitchFamily="34" charset="0"/>
              </a:rPr>
              <a:t>asa</a:t>
            </a:r>
            <a:r>
              <a:rPr lang="en-US" sz="2400" dirty="0" smtClean="0">
                <a:latin typeface="Tahoma" pitchFamily="34" charset="0"/>
                <a:ea typeface="Tahoma" pitchFamily="34" charset="0"/>
                <a:cs typeface="Tahoma" pitchFamily="34" charset="0"/>
              </a:rPr>
              <a:t> </a:t>
            </a:r>
            <a:r>
              <a:rPr lang="id-ID" sz="2400" dirty="0" err="1" smtClean="0">
                <a:latin typeface="Tahoma" pitchFamily="34" charset="0"/>
                <a:ea typeface="Tahoma" pitchFamily="34" charset="0"/>
                <a:cs typeface="Tahoma" pitchFamily="34" charset="0"/>
              </a:rPr>
              <a:t>k</a:t>
            </a:r>
            <a:r>
              <a:rPr lang="en-US" sz="2400" dirty="0" err="1" smtClean="0">
                <a:latin typeface="Tahoma" pitchFamily="34" charset="0"/>
                <a:ea typeface="Tahoma" pitchFamily="34" charset="0"/>
                <a:cs typeface="Tahoma" pitchFamily="34" charset="0"/>
              </a:rPr>
              <a:t>enyang</a:t>
            </a:r>
            <a:r>
              <a:rPr lang="en-US" sz="2400" dirty="0" smtClean="0">
                <a:latin typeface="Tahoma" pitchFamily="34" charset="0"/>
                <a:ea typeface="Tahoma" pitchFamily="34" charset="0"/>
                <a:cs typeface="Tahoma" pitchFamily="34" charset="0"/>
              </a:rPr>
              <a:t> </a:t>
            </a:r>
            <a:r>
              <a:rPr lang="en-US" sz="2400" dirty="0">
                <a:latin typeface="Tahoma" pitchFamily="34" charset="0"/>
                <a:ea typeface="Tahoma" pitchFamily="34" charset="0"/>
                <a:cs typeface="Tahoma" pitchFamily="34" charset="0"/>
              </a:rPr>
              <a:t>(</a:t>
            </a:r>
            <a:r>
              <a:rPr lang="en-US" sz="2400" dirty="0" err="1">
                <a:latin typeface="Tahoma" pitchFamily="34" charset="0"/>
                <a:ea typeface="Tahoma" pitchFamily="34" charset="0"/>
                <a:cs typeface="Tahoma" pitchFamily="34" charset="0"/>
              </a:rPr>
              <a:t>efek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makanan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penggugah</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selera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makan</a:t>
            </a:r>
            <a:r>
              <a:rPr lang="en-US" sz="2400" dirty="0">
                <a:latin typeface="Tahoma" pitchFamily="34" charset="0"/>
                <a:ea typeface="Tahoma" pitchFamily="34" charset="0"/>
                <a:cs typeface="Tahoma" pitchFamily="34" charset="0"/>
              </a:rPr>
              <a:t>)</a:t>
            </a:r>
            <a:br>
              <a:rPr lang="en-US" sz="2400" dirty="0">
                <a:latin typeface="Tahoma" pitchFamily="34" charset="0"/>
                <a:ea typeface="Tahoma" pitchFamily="34" charset="0"/>
                <a:cs typeface="Tahoma" pitchFamily="34" charset="0"/>
              </a:rPr>
            </a:br>
            <a:r>
              <a:rPr lang="id-ID" sz="2400" dirty="0" smtClean="0">
                <a:latin typeface="Tahoma" pitchFamily="34" charset="0"/>
                <a:ea typeface="Tahoma" pitchFamily="34" charset="0"/>
                <a:cs typeface="Tahoma" pitchFamily="34" charset="0"/>
              </a:rPr>
              <a:t>--</a:t>
            </a:r>
            <a:r>
              <a:rPr lang="en-US" sz="2400" dirty="0" err="1" smtClean="0">
                <a:latin typeface="Tahoma" pitchFamily="34" charset="0"/>
                <a:ea typeface="Tahoma" pitchFamily="34" charset="0"/>
                <a:cs typeface="Tahoma" pitchFamily="34" charset="0"/>
              </a:rPr>
              <a:t>Besarnya</a:t>
            </a:r>
            <a:r>
              <a:rPr lang="en-US" sz="2400" dirty="0" smtClean="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porsi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makanan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rasa </a:t>
            </a:r>
            <a:r>
              <a:rPr lang="en-US" sz="2400" dirty="0" err="1">
                <a:latin typeface="Tahoma" pitchFamily="34" charset="0"/>
                <a:ea typeface="Tahoma" pitchFamily="34" charset="0"/>
                <a:cs typeface="Tahoma" pitchFamily="34" charset="0"/>
              </a:rPr>
              <a:t>kenyang</a:t>
            </a:r>
            <a:r>
              <a:rPr lang="en-US" sz="2400" dirty="0">
                <a:latin typeface="Tahoma" pitchFamily="34" charset="0"/>
                <a:ea typeface="Tahoma" pitchFamily="34" charset="0"/>
                <a:cs typeface="Tahoma" pitchFamily="34" charset="0"/>
              </a:rPr>
              <a:t/>
            </a:r>
            <a:br>
              <a:rPr lang="en-US" sz="2400" dirty="0">
                <a:latin typeface="Tahoma" pitchFamily="34" charset="0"/>
                <a:ea typeface="Tahoma" pitchFamily="34" charset="0"/>
                <a:cs typeface="Tahoma" pitchFamily="34" charset="0"/>
              </a:rPr>
            </a:br>
            <a:r>
              <a:rPr lang="id-ID" sz="2400" dirty="0" smtClean="0">
                <a:latin typeface="Tahoma" pitchFamily="34" charset="0"/>
                <a:ea typeface="Tahoma" pitchFamily="34" charset="0"/>
                <a:cs typeface="Tahoma" pitchFamily="34" charset="0"/>
              </a:rPr>
              <a:t>--</a:t>
            </a:r>
            <a:r>
              <a:rPr lang="en-US" sz="2400" dirty="0" err="1" smtClean="0">
                <a:latin typeface="Tahoma" pitchFamily="34" charset="0"/>
                <a:ea typeface="Tahoma" pitchFamily="34" charset="0"/>
                <a:cs typeface="Tahoma" pitchFamily="34" charset="0"/>
              </a:rPr>
              <a:t>Pengaruh</a:t>
            </a:r>
            <a:r>
              <a:rPr lang="en-US" sz="2400" dirty="0" smtClean="0">
                <a:latin typeface="Tahoma" pitchFamily="34" charset="0"/>
                <a:ea typeface="Tahoma" pitchFamily="34" charset="0"/>
                <a:cs typeface="Tahoma" pitchFamily="34" charset="0"/>
              </a:rPr>
              <a:t> </a:t>
            </a:r>
            <a:r>
              <a:rPr lang="en-US" sz="2400" dirty="0">
                <a:latin typeface="Tahoma" pitchFamily="34" charset="0"/>
                <a:ea typeface="Tahoma" pitchFamily="34" charset="0"/>
                <a:cs typeface="Tahoma" pitchFamily="34" charset="0"/>
              </a:rPr>
              <a:t>social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rasa </a:t>
            </a:r>
            <a:r>
              <a:rPr lang="en-US" sz="2400" dirty="0" err="1">
                <a:latin typeface="Tahoma" pitchFamily="34" charset="0"/>
                <a:ea typeface="Tahoma" pitchFamily="34" charset="0"/>
                <a:cs typeface="Tahoma" pitchFamily="34" charset="0"/>
              </a:rPr>
              <a:t>kenyang</a:t>
            </a:r>
            <a:r>
              <a:rPr lang="en-US" sz="2400" dirty="0">
                <a:latin typeface="Tahoma" pitchFamily="34" charset="0"/>
                <a:ea typeface="Tahoma" pitchFamily="34" charset="0"/>
                <a:cs typeface="Tahoma" pitchFamily="34" charset="0"/>
              </a:rPr>
              <a:t/>
            </a:r>
            <a:br>
              <a:rPr lang="en-US" sz="2400" dirty="0">
                <a:latin typeface="Tahoma" pitchFamily="34" charset="0"/>
                <a:ea typeface="Tahoma" pitchFamily="34" charset="0"/>
                <a:cs typeface="Tahoma" pitchFamily="34" charset="0"/>
              </a:rPr>
            </a:br>
            <a:r>
              <a:rPr lang="id-ID" sz="2400" dirty="0" smtClean="0">
                <a:latin typeface="Tahoma" pitchFamily="34" charset="0"/>
                <a:ea typeface="Tahoma" pitchFamily="34" charset="0"/>
                <a:cs typeface="Tahoma" pitchFamily="34" charset="0"/>
              </a:rPr>
              <a:t>--</a:t>
            </a:r>
            <a:r>
              <a:rPr lang="en-US" sz="2400" dirty="0" smtClean="0">
                <a:latin typeface="Tahoma" pitchFamily="34" charset="0"/>
                <a:ea typeface="Tahoma" pitchFamily="34" charset="0"/>
                <a:cs typeface="Tahoma" pitchFamily="34" charset="0"/>
              </a:rPr>
              <a:t>Rasa </a:t>
            </a:r>
            <a:r>
              <a:rPr lang="en-US" sz="2400" dirty="0" err="1">
                <a:latin typeface="Tahoma" pitchFamily="34" charset="0"/>
                <a:ea typeface="Tahoma" pitchFamily="34" charset="0"/>
                <a:cs typeface="Tahoma" pitchFamily="34" charset="0"/>
              </a:rPr>
              <a:t>kenyang</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spesifik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sensorik</a:t>
            </a:r>
            <a:endParaRPr lang="en-US" sz="2400" dirty="0">
              <a:latin typeface="Tahoma" pitchFamily="34" charset="0"/>
              <a:ea typeface="Tahoma" pitchFamily="34" charset="0"/>
              <a:cs typeface="Tahoma" pitchFamily="34" charset="0"/>
            </a:endParaRPr>
          </a:p>
          <a:p>
            <a:endParaRPr lang="en-US" sz="2400" dirty="0">
              <a:latin typeface="Tahoma" pitchFamily="34" charset="0"/>
              <a:ea typeface="Tahoma" pitchFamily="34" charset="0"/>
              <a:cs typeface="Tahoma" pitchFamily="34" charset="0"/>
            </a:endParaRPr>
          </a:p>
        </p:txBody>
      </p:sp>
      <p:sp>
        <p:nvSpPr>
          <p:cNvPr id="4" name="Rectangle 4"/>
          <p:cNvSpPr>
            <a:spLocks noChangeArrowheads="1"/>
          </p:cNvSpPr>
          <p:nvPr/>
        </p:nvSpPr>
        <p:spPr bwMode="auto">
          <a:xfrm>
            <a:off x="3044055" y="6156687"/>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extLst>
      <p:ext uri="{BB962C8B-B14F-4D97-AF65-F5344CB8AC3E}">
        <p14:creationId xmlns="" xmlns:p14="http://schemas.microsoft.com/office/powerpoint/2010/main" val="7897258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 xmlns:thm15="http://schemas.microsoft.com/office/thememl/2012/main" name="Ion Boardroom" id="{FC33163D-4339-46B1-8EED-24C834239D99}" vid="{EC7F02AD-9687-440F-A9DF-FAA6F22270D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 Boardroom</Template>
  <TotalTime>159</TotalTime>
  <Words>553</Words>
  <Application>Microsoft Office PowerPoint</Application>
  <PresentationFormat>Custom</PresentationFormat>
  <Paragraphs>117</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Ion Boardroom</vt:lpstr>
      <vt:lpstr>RASA LAPAR, MAKAN &amp; KESEHATAN</vt:lpstr>
      <vt:lpstr>Slide 2</vt:lpstr>
      <vt:lpstr>Slide 3</vt:lpstr>
      <vt:lpstr>Teori Rasa Lapar dan Makan: Set Point versus Positive Incentive.</vt:lpstr>
      <vt:lpstr>Pengaturan Berat Badan: Set Points versus Settling Points</vt:lpstr>
      <vt:lpstr>Faktor-Faktor yang Menentukan Apa, Kapan, dan Berapa Banyak Kita Makan.</vt:lpstr>
      <vt:lpstr>Slide 7</vt:lpstr>
      <vt:lpstr>Slide 8</vt:lpstr>
      <vt:lpstr>Slide 9</vt:lpstr>
      <vt:lpstr>Fisiologis Tentang Rasa Lapar Dan Kenyang</vt:lpstr>
      <vt:lpstr>Slide 11</vt:lpstr>
      <vt:lpstr>Obesitas</vt:lpstr>
      <vt:lpstr>Slide 13</vt:lpstr>
      <vt:lpstr>Slide 14</vt:lpstr>
      <vt:lpstr>Thank You For Attention</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SONY VAIO</cp:lastModifiedBy>
  <cp:revision>19</cp:revision>
  <dcterms:created xsi:type="dcterms:W3CDTF">2019-04-09T06:22:45Z</dcterms:created>
  <dcterms:modified xsi:type="dcterms:W3CDTF">2020-05-05T00:14:46Z</dcterms:modified>
</cp:coreProperties>
</file>