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Default ContentType="image/jpeg" Extension="jpg"/>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78" r:id="rId3"/>
    <p:sldId id="279" r:id="rId4"/>
    <p:sldId id="259" r:id="rId5"/>
    <p:sldId id="261" r:id="rId6"/>
    <p:sldId id="262" r:id="rId7"/>
    <p:sldId id="263" r:id="rId8"/>
    <p:sldId id="267" r:id="rId9"/>
    <p:sldId id="269" r:id="rId10"/>
    <p:sldId id="270" r:id="rId11"/>
    <p:sldId id="271" r:id="rId12"/>
    <p:sldId id="273" r:id="rId13"/>
    <p:sldId id="274" r:id="rId14"/>
    <p:sldId id="272" r:id="rId15"/>
    <p:sldId id="275" r:id="rId16"/>
    <p:sldId id="276" r:id="rId17"/>
    <p:sldId id="277" r:id="rId18"/>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71" autoAdjust="0"/>
  </p:normalViewPr>
  <p:slideViewPr>
    <p:cSldViewPr>
      <p:cViewPr varScale="1">
        <p:scale>
          <a:sx n="70" d="100"/>
          <a:sy n="70" d="100"/>
        </p:scale>
        <p:origin x="-1386" y="-90"/>
      </p:cViewPr>
      <p:guideLst>
        <p:guide orient="horz" pos="2160"/>
        <p:guide pos="2880"/>
      </p:guideLst>
    </p:cSldViewPr>
  </p:slideViewPr>
  <p:outlineViewPr>
    <p:cViewPr>
      <p:scale>
        <a:sx n="33" d="100"/>
        <a:sy n="33" d="100"/>
      </p:scale>
      <p:origin x="0" y="224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53498640-B55F-4FB0-A118-6E214E3D31DA}" type="datetimeFigureOut">
              <a:rPr lang="id-ID" smtClean="0"/>
              <a:t>11/03/2020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1D9784F-1230-4679-8972-43057BCCD376}" type="slidenum">
              <a:rPr lang="id-ID" smtClean="0"/>
              <a:t>‹#›</a:t>
            </a:fld>
            <a:endParaRPr lang="id-ID"/>
          </a:p>
        </p:txBody>
      </p:sp>
    </p:spTree>
    <p:extLst>
      <p:ext uri="{BB962C8B-B14F-4D97-AF65-F5344CB8AC3E}">
        <p14:creationId xmlns:p14="http://schemas.microsoft.com/office/powerpoint/2010/main" val="8528215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53498640-B55F-4FB0-A118-6E214E3D31DA}" type="datetimeFigureOut">
              <a:rPr lang="id-ID" smtClean="0"/>
              <a:t>11/03/2020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1D9784F-1230-4679-8972-43057BCCD376}" type="slidenum">
              <a:rPr lang="id-ID" smtClean="0"/>
              <a:t>‹#›</a:t>
            </a:fld>
            <a:endParaRPr lang="id-ID"/>
          </a:p>
        </p:txBody>
      </p:sp>
    </p:spTree>
    <p:extLst>
      <p:ext uri="{BB962C8B-B14F-4D97-AF65-F5344CB8AC3E}">
        <p14:creationId xmlns:p14="http://schemas.microsoft.com/office/powerpoint/2010/main" val="1106663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53498640-B55F-4FB0-A118-6E214E3D31DA}" type="datetimeFigureOut">
              <a:rPr lang="id-ID" smtClean="0"/>
              <a:t>11/03/2020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1D9784F-1230-4679-8972-43057BCCD376}" type="slidenum">
              <a:rPr lang="id-ID" smtClean="0"/>
              <a:t>‹#›</a:t>
            </a:fld>
            <a:endParaRPr lang="id-ID"/>
          </a:p>
        </p:txBody>
      </p:sp>
    </p:spTree>
    <p:extLst>
      <p:ext uri="{BB962C8B-B14F-4D97-AF65-F5344CB8AC3E}">
        <p14:creationId xmlns:p14="http://schemas.microsoft.com/office/powerpoint/2010/main" val="24380229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619672" y="0"/>
            <a:ext cx="7524328" cy="1069514"/>
          </a:xfrm>
          <a:prstGeom prst="rect">
            <a:avLst/>
          </a:prstGeom>
        </p:spPr>
        <p:txBody>
          <a:bodyPr anchor="ctr"/>
          <a:lstStyle>
            <a:lvl1pPr>
              <a:defRPr b="1" baseline="0">
                <a:solidFill>
                  <a:schemeClr val="tx1">
                    <a:lumMod val="75000"/>
                    <a:lumOff val="25000"/>
                  </a:schemeClr>
                </a:solidFill>
                <a:latin typeface="Arial" pitchFamily="34" charset="0"/>
                <a:cs typeface="Arial" pitchFamily="34" charset="0"/>
              </a:defRPr>
            </a:lvl1pPr>
          </a:lstStyle>
          <a:p>
            <a:r>
              <a:rPr lang="en-US" altLang="ko-KR" dirty="0" smtClean="0"/>
              <a:t> Click to add title</a:t>
            </a:r>
            <a:endParaRPr lang="ko-KR" altLang="en-US" dirty="0"/>
          </a:p>
        </p:txBody>
      </p:sp>
      <p:sp>
        <p:nvSpPr>
          <p:cNvPr id="4" name="Content Placeholder 2"/>
          <p:cNvSpPr>
            <a:spLocks noGrp="1"/>
          </p:cNvSpPr>
          <p:nvPr>
            <p:ph idx="1"/>
          </p:nvPr>
        </p:nvSpPr>
        <p:spPr>
          <a:xfrm>
            <a:off x="2123728" y="1268760"/>
            <a:ext cx="6563072" cy="460648"/>
          </a:xfrm>
          <a:prstGeom prst="rect">
            <a:avLst/>
          </a:prstGeom>
        </p:spPr>
        <p:txBody>
          <a:bodyPr anchor="ctr"/>
          <a:lstStyle>
            <a:lvl1pPr marL="0" indent="0">
              <a:buNone/>
              <a:defRPr sz="2000">
                <a:solidFill>
                  <a:schemeClr val="tx1">
                    <a:lumMod val="75000"/>
                    <a:lumOff val="25000"/>
                  </a:schemeClr>
                </a:solidFill>
              </a:defRPr>
            </a:lvl1pPr>
          </a:lstStyle>
          <a:p>
            <a:pPr lvl="0"/>
            <a:r>
              <a:rPr lang="en-US" altLang="ko-KR" dirty="0" smtClean="0"/>
              <a:t>Click to edit Master text styles</a:t>
            </a:r>
          </a:p>
        </p:txBody>
      </p:sp>
      <p:sp>
        <p:nvSpPr>
          <p:cNvPr id="5" name="Content Placeholder 2"/>
          <p:cNvSpPr>
            <a:spLocks noGrp="1"/>
          </p:cNvSpPr>
          <p:nvPr>
            <p:ph idx="10"/>
          </p:nvPr>
        </p:nvSpPr>
        <p:spPr>
          <a:xfrm>
            <a:off x="2134072" y="1844824"/>
            <a:ext cx="6563072" cy="4147865"/>
          </a:xfrm>
          <a:prstGeom prst="rect">
            <a:avLst/>
          </a:prstGeom>
        </p:spPr>
        <p:txBody>
          <a:bodyPr lIns="396000" anchor="t"/>
          <a:lstStyle>
            <a:lvl1pPr marL="0" indent="0">
              <a:buNone/>
              <a:defRPr sz="1400">
                <a:solidFill>
                  <a:schemeClr val="tx1">
                    <a:lumMod val="75000"/>
                    <a:lumOff val="25000"/>
                  </a:schemeClr>
                </a:solidFill>
              </a:defRPr>
            </a:lvl1pPr>
          </a:lstStyle>
          <a:p>
            <a:pPr lvl="0"/>
            <a:r>
              <a:rPr lang="en-US" altLang="ko-KR" dirty="0" smtClean="0"/>
              <a:t>Click to edit Master text styles</a:t>
            </a:r>
          </a:p>
        </p:txBody>
      </p:sp>
    </p:spTree>
    <p:extLst>
      <p:ext uri="{BB962C8B-B14F-4D97-AF65-F5344CB8AC3E}">
        <p14:creationId xmlns:p14="http://schemas.microsoft.com/office/powerpoint/2010/main" val="6612504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887012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2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16778"/>
            <a:ext cx="9144000" cy="1069514"/>
          </a:xfrm>
          <a:prstGeom prst="rect">
            <a:avLst/>
          </a:prstGeom>
        </p:spPr>
        <p:txBody>
          <a:bodyPr anchor="ctr"/>
          <a:lstStyle>
            <a:lvl1pPr>
              <a:defRPr b="1" baseline="0">
                <a:solidFill>
                  <a:schemeClr val="tx1">
                    <a:lumMod val="75000"/>
                    <a:lumOff val="25000"/>
                  </a:schemeClr>
                </a:solidFill>
                <a:latin typeface="Arial" pitchFamily="34" charset="0"/>
                <a:cs typeface="Arial" pitchFamily="34" charset="0"/>
              </a:defRPr>
            </a:lvl1pPr>
          </a:lstStyle>
          <a:p>
            <a:r>
              <a:rPr lang="en-US" altLang="ko-KR" dirty="0" smtClean="0"/>
              <a:t> Click to add title</a:t>
            </a:r>
            <a:endParaRPr lang="ko-KR" altLang="en-US" dirty="0"/>
          </a:p>
        </p:txBody>
      </p:sp>
      <p:sp>
        <p:nvSpPr>
          <p:cNvPr id="3" name="Content Placeholder 2"/>
          <p:cNvSpPr>
            <a:spLocks noGrp="1"/>
          </p:cNvSpPr>
          <p:nvPr>
            <p:ph idx="1"/>
          </p:nvPr>
        </p:nvSpPr>
        <p:spPr>
          <a:xfrm>
            <a:off x="457200" y="1600201"/>
            <a:ext cx="8229600" cy="460648"/>
          </a:xfrm>
          <a:prstGeom prst="rect">
            <a:avLst/>
          </a:prstGeom>
        </p:spPr>
        <p:txBody>
          <a:bodyPr anchor="ctr"/>
          <a:lstStyle>
            <a:lvl1pPr marL="0" indent="0">
              <a:buNone/>
              <a:defRPr sz="2000">
                <a:solidFill>
                  <a:schemeClr val="tx1">
                    <a:lumMod val="75000"/>
                    <a:lumOff val="25000"/>
                  </a:schemeClr>
                </a:solidFill>
              </a:defRPr>
            </a:lvl1pPr>
          </a:lstStyle>
          <a:p>
            <a:pPr lvl="0"/>
            <a:r>
              <a:rPr lang="en-US" altLang="ko-KR" dirty="0" smtClean="0"/>
              <a:t>Click to edit Master text styles</a:t>
            </a:r>
          </a:p>
        </p:txBody>
      </p:sp>
      <p:sp>
        <p:nvSpPr>
          <p:cNvPr id="4" name="Content Placeholder 2"/>
          <p:cNvSpPr>
            <a:spLocks noGrp="1"/>
          </p:cNvSpPr>
          <p:nvPr>
            <p:ph idx="10"/>
          </p:nvPr>
        </p:nvSpPr>
        <p:spPr>
          <a:xfrm>
            <a:off x="467544" y="2276872"/>
            <a:ext cx="8229600" cy="3600400"/>
          </a:xfrm>
          <a:prstGeom prst="rect">
            <a:avLst/>
          </a:prstGeom>
        </p:spPr>
        <p:txBody>
          <a:bodyPr lIns="396000" anchor="t"/>
          <a:lstStyle>
            <a:lvl1pPr marL="0" indent="0">
              <a:buNone/>
              <a:defRPr sz="1400">
                <a:solidFill>
                  <a:schemeClr val="tx1">
                    <a:lumMod val="75000"/>
                    <a:lumOff val="25000"/>
                  </a:schemeClr>
                </a:solidFill>
              </a:defRPr>
            </a:lvl1pPr>
          </a:lstStyle>
          <a:p>
            <a:pPr lvl="0"/>
            <a:r>
              <a:rPr lang="en-US" altLang="ko-KR" dirty="0" smtClean="0"/>
              <a:t>Click to edit Master text styles</a:t>
            </a:r>
          </a:p>
        </p:txBody>
      </p:sp>
    </p:spTree>
    <p:extLst>
      <p:ext uri="{BB962C8B-B14F-4D97-AF65-F5344CB8AC3E}">
        <p14:creationId xmlns:p14="http://schemas.microsoft.com/office/powerpoint/2010/main" val="851850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53498640-B55F-4FB0-A118-6E214E3D31DA}" type="datetimeFigureOut">
              <a:rPr lang="id-ID" smtClean="0"/>
              <a:t>11/03/2020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1D9784F-1230-4679-8972-43057BCCD376}" type="slidenum">
              <a:rPr lang="id-ID" smtClean="0"/>
              <a:t>‹#›</a:t>
            </a:fld>
            <a:endParaRPr lang="id-ID"/>
          </a:p>
        </p:txBody>
      </p:sp>
    </p:spTree>
    <p:extLst>
      <p:ext uri="{BB962C8B-B14F-4D97-AF65-F5344CB8AC3E}">
        <p14:creationId xmlns:p14="http://schemas.microsoft.com/office/powerpoint/2010/main" val="914191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498640-B55F-4FB0-A118-6E214E3D31DA}" type="datetimeFigureOut">
              <a:rPr lang="id-ID" smtClean="0"/>
              <a:t>11/03/2020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1D9784F-1230-4679-8972-43057BCCD376}" type="slidenum">
              <a:rPr lang="id-ID" smtClean="0"/>
              <a:t>‹#›</a:t>
            </a:fld>
            <a:endParaRPr lang="id-ID"/>
          </a:p>
        </p:txBody>
      </p:sp>
    </p:spTree>
    <p:extLst>
      <p:ext uri="{BB962C8B-B14F-4D97-AF65-F5344CB8AC3E}">
        <p14:creationId xmlns:p14="http://schemas.microsoft.com/office/powerpoint/2010/main" val="1061609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53498640-B55F-4FB0-A118-6E214E3D31DA}" type="datetimeFigureOut">
              <a:rPr lang="id-ID" smtClean="0"/>
              <a:t>11/03/2020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1D9784F-1230-4679-8972-43057BCCD376}" type="slidenum">
              <a:rPr lang="id-ID" smtClean="0"/>
              <a:t>‹#›</a:t>
            </a:fld>
            <a:endParaRPr lang="id-ID"/>
          </a:p>
        </p:txBody>
      </p:sp>
    </p:spTree>
    <p:extLst>
      <p:ext uri="{BB962C8B-B14F-4D97-AF65-F5344CB8AC3E}">
        <p14:creationId xmlns:p14="http://schemas.microsoft.com/office/powerpoint/2010/main" val="15721330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53498640-B55F-4FB0-A118-6E214E3D31DA}" type="datetimeFigureOut">
              <a:rPr lang="id-ID" smtClean="0"/>
              <a:t>11/03/2020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F1D9784F-1230-4679-8972-43057BCCD376}" type="slidenum">
              <a:rPr lang="id-ID" smtClean="0"/>
              <a:t>‹#›</a:t>
            </a:fld>
            <a:endParaRPr lang="id-ID"/>
          </a:p>
        </p:txBody>
      </p:sp>
    </p:spTree>
    <p:extLst>
      <p:ext uri="{BB962C8B-B14F-4D97-AF65-F5344CB8AC3E}">
        <p14:creationId xmlns:p14="http://schemas.microsoft.com/office/powerpoint/2010/main" val="26653928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53498640-B55F-4FB0-A118-6E214E3D31DA}" type="datetimeFigureOut">
              <a:rPr lang="id-ID" smtClean="0"/>
              <a:t>11/03/2020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F1D9784F-1230-4679-8972-43057BCCD376}" type="slidenum">
              <a:rPr lang="id-ID" smtClean="0"/>
              <a:t>‹#›</a:t>
            </a:fld>
            <a:endParaRPr lang="id-ID"/>
          </a:p>
        </p:txBody>
      </p:sp>
    </p:spTree>
    <p:extLst>
      <p:ext uri="{BB962C8B-B14F-4D97-AF65-F5344CB8AC3E}">
        <p14:creationId xmlns:p14="http://schemas.microsoft.com/office/powerpoint/2010/main" val="11447796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498640-B55F-4FB0-A118-6E214E3D31DA}" type="datetimeFigureOut">
              <a:rPr lang="id-ID" smtClean="0"/>
              <a:t>11/03/2020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F1D9784F-1230-4679-8972-43057BCCD376}" type="slidenum">
              <a:rPr lang="id-ID" smtClean="0"/>
              <a:t>‹#›</a:t>
            </a:fld>
            <a:endParaRPr lang="id-ID"/>
          </a:p>
        </p:txBody>
      </p:sp>
    </p:spTree>
    <p:extLst>
      <p:ext uri="{BB962C8B-B14F-4D97-AF65-F5344CB8AC3E}">
        <p14:creationId xmlns:p14="http://schemas.microsoft.com/office/powerpoint/2010/main" val="13989493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498640-B55F-4FB0-A118-6E214E3D31DA}" type="datetimeFigureOut">
              <a:rPr lang="id-ID" smtClean="0"/>
              <a:t>11/03/2020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1D9784F-1230-4679-8972-43057BCCD376}" type="slidenum">
              <a:rPr lang="id-ID" smtClean="0"/>
              <a:t>‹#›</a:t>
            </a:fld>
            <a:endParaRPr lang="id-ID"/>
          </a:p>
        </p:txBody>
      </p:sp>
    </p:spTree>
    <p:extLst>
      <p:ext uri="{BB962C8B-B14F-4D97-AF65-F5344CB8AC3E}">
        <p14:creationId xmlns:p14="http://schemas.microsoft.com/office/powerpoint/2010/main" val="3277184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498640-B55F-4FB0-A118-6E214E3D31DA}" type="datetimeFigureOut">
              <a:rPr lang="id-ID" smtClean="0"/>
              <a:t>11/03/2020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1D9784F-1230-4679-8972-43057BCCD376}" type="slidenum">
              <a:rPr lang="id-ID" smtClean="0"/>
              <a:t>‹#›</a:t>
            </a:fld>
            <a:endParaRPr lang="id-ID"/>
          </a:p>
        </p:txBody>
      </p:sp>
    </p:spTree>
    <p:extLst>
      <p:ext uri="{BB962C8B-B14F-4D97-AF65-F5344CB8AC3E}">
        <p14:creationId xmlns:p14="http://schemas.microsoft.com/office/powerpoint/2010/main" val="12880920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498640-B55F-4FB0-A118-6E214E3D31DA}" type="datetimeFigureOut">
              <a:rPr lang="id-ID" smtClean="0"/>
              <a:t>11/03/2020</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D9784F-1230-4679-8972-43057BCCD376}" type="slidenum">
              <a:rPr lang="id-ID" smtClean="0"/>
              <a:t>‹#›</a:t>
            </a:fld>
            <a:endParaRPr lang="id-ID"/>
          </a:p>
        </p:txBody>
      </p:sp>
    </p:spTree>
    <p:extLst>
      <p:ext uri="{BB962C8B-B14F-4D97-AF65-F5344CB8AC3E}">
        <p14:creationId xmlns:p14="http://schemas.microsoft.com/office/powerpoint/2010/main" val="42861999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val 7"/>
          <p:cNvSpPr/>
          <p:nvPr/>
        </p:nvSpPr>
        <p:spPr>
          <a:xfrm>
            <a:off x="1962966" y="3140968"/>
            <a:ext cx="5218068" cy="3317789"/>
          </a:xfrm>
          <a:prstGeom prst="ellipse">
            <a:avLst/>
          </a:prstGeom>
          <a:solidFill>
            <a:schemeClr val="accent6">
              <a:lumMod val="75000"/>
              <a:alpha val="5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1" name="TextBox 1"/>
          <p:cNvSpPr txBox="1">
            <a:spLocks noChangeArrowheads="1"/>
          </p:cNvSpPr>
          <p:nvPr/>
        </p:nvSpPr>
        <p:spPr bwMode="auto">
          <a:xfrm>
            <a:off x="1942216" y="3356992"/>
            <a:ext cx="5366088" cy="2554545"/>
          </a:xfrm>
          <a:prstGeom prst="rect">
            <a:avLst/>
          </a:prstGeom>
          <a:noFill/>
          <a:ln w="9525">
            <a:noFill/>
            <a:miter lim="800000"/>
            <a:headEnd/>
            <a:tailEnd/>
          </a:ln>
        </p:spPr>
        <p:txBody>
          <a:bodyPr wrap="square">
            <a:spAutoFit/>
          </a:bodyPr>
          <a:lstStyle/>
          <a:p>
            <a:pPr algn="ctr" fontAlgn="auto">
              <a:spcBef>
                <a:spcPts val="0"/>
              </a:spcBef>
              <a:spcAft>
                <a:spcPts val="0"/>
              </a:spcAft>
              <a:defRPr/>
            </a:pPr>
            <a:r>
              <a:rPr lang="id-ID" altLang="ko-KR" sz="4000" b="1" dirty="0">
                <a:solidFill>
                  <a:schemeClr val="tx1">
                    <a:lumMod val="75000"/>
                    <a:lumOff val="25000"/>
                  </a:schemeClr>
                </a:solidFill>
                <a:latin typeface="Arial" pitchFamily="34" charset="0"/>
                <a:cs typeface="Arial" pitchFamily="34" charset="0"/>
              </a:rPr>
              <a:t>HAKIKAT </a:t>
            </a:r>
            <a:endParaRPr lang="id-ID" altLang="ko-KR" sz="4000" b="1" dirty="0" smtClean="0">
              <a:solidFill>
                <a:schemeClr val="tx1">
                  <a:lumMod val="75000"/>
                  <a:lumOff val="25000"/>
                </a:schemeClr>
              </a:solidFill>
              <a:latin typeface="Arial" pitchFamily="34" charset="0"/>
              <a:cs typeface="Arial" pitchFamily="34" charset="0"/>
            </a:endParaRPr>
          </a:p>
          <a:p>
            <a:pPr algn="ctr" fontAlgn="auto">
              <a:spcBef>
                <a:spcPts val="0"/>
              </a:spcBef>
              <a:spcAft>
                <a:spcPts val="0"/>
              </a:spcAft>
              <a:defRPr/>
            </a:pPr>
            <a:r>
              <a:rPr lang="id-ID" altLang="ko-KR" sz="4000" b="1" dirty="0" smtClean="0">
                <a:solidFill>
                  <a:schemeClr val="tx1">
                    <a:lumMod val="75000"/>
                    <a:lumOff val="25000"/>
                  </a:schemeClr>
                </a:solidFill>
                <a:latin typeface="Arial" pitchFamily="34" charset="0"/>
                <a:cs typeface="Arial" pitchFamily="34" charset="0"/>
              </a:rPr>
              <a:t>&amp; </a:t>
            </a:r>
          </a:p>
          <a:p>
            <a:pPr algn="ctr" fontAlgn="auto">
              <a:spcBef>
                <a:spcPts val="0"/>
              </a:spcBef>
              <a:spcAft>
                <a:spcPts val="0"/>
              </a:spcAft>
              <a:defRPr/>
            </a:pPr>
            <a:r>
              <a:rPr lang="id-ID" altLang="ko-KR" sz="4000" b="1" dirty="0" smtClean="0">
                <a:solidFill>
                  <a:schemeClr val="tx1">
                    <a:lumMod val="75000"/>
                    <a:lumOff val="25000"/>
                  </a:schemeClr>
                </a:solidFill>
                <a:latin typeface="Arial" pitchFamily="34" charset="0"/>
                <a:cs typeface="Arial" pitchFamily="34" charset="0"/>
              </a:rPr>
              <a:t>PENGGUNAAN </a:t>
            </a:r>
          </a:p>
          <a:p>
            <a:pPr algn="ctr" fontAlgn="auto">
              <a:spcBef>
                <a:spcPts val="0"/>
              </a:spcBef>
              <a:spcAft>
                <a:spcPts val="0"/>
              </a:spcAft>
              <a:defRPr/>
            </a:pPr>
            <a:r>
              <a:rPr lang="id-ID" altLang="ko-KR" sz="4000" b="1" dirty="0" smtClean="0">
                <a:solidFill>
                  <a:schemeClr val="tx1">
                    <a:lumMod val="75000"/>
                    <a:lumOff val="25000"/>
                  </a:schemeClr>
                </a:solidFill>
                <a:latin typeface="Arial" pitchFamily="34" charset="0"/>
                <a:cs typeface="Arial" pitchFamily="34" charset="0"/>
              </a:rPr>
              <a:t>TES </a:t>
            </a:r>
            <a:r>
              <a:rPr lang="id-ID" altLang="ko-KR" sz="4000" b="1" dirty="0">
                <a:solidFill>
                  <a:schemeClr val="tx1">
                    <a:lumMod val="75000"/>
                    <a:lumOff val="25000"/>
                  </a:schemeClr>
                </a:solidFill>
                <a:latin typeface="Arial" pitchFamily="34" charset="0"/>
                <a:cs typeface="Arial" pitchFamily="34" charset="0"/>
              </a:rPr>
              <a:t>PSIKOLOGI</a:t>
            </a:r>
            <a:endParaRPr lang="en-US" altLang="ko-KR" sz="4000" b="1" dirty="0">
              <a:solidFill>
                <a:schemeClr val="tx1">
                  <a:lumMod val="75000"/>
                  <a:lumOff val="25000"/>
                </a:schemeClr>
              </a:solidFill>
              <a:latin typeface="Arial" pitchFamily="34" charset="0"/>
              <a:cs typeface="Arial" pitchFamily="34" charset="0"/>
            </a:endParaRPr>
          </a:p>
        </p:txBody>
      </p:sp>
    </p:spTree>
    <p:extLst>
      <p:ext uri="{BB962C8B-B14F-4D97-AF65-F5344CB8AC3E}">
        <p14:creationId xmlns:p14="http://schemas.microsoft.com/office/powerpoint/2010/main" val="1720771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Persiapan tes</a:t>
            </a:r>
            <a:endParaRPr lang="id-ID" dirty="0"/>
          </a:p>
        </p:txBody>
      </p:sp>
      <p:sp>
        <p:nvSpPr>
          <p:cNvPr id="4" name="Content Placeholder 3"/>
          <p:cNvSpPr>
            <a:spLocks noGrp="1"/>
          </p:cNvSpPr>
          <p:nvPr>
            <p:ph idx="10"/>
          </p:nvPr>
        </p:nvSpPr>
        <p:spPr>
          <a:xfrm>
            <a:off x="395536" y="980728"/>
            <a:ext cx="8229600" cy="5760640"/>
          </a:xfrm>
        </p:spPr>
        <p:txBody>
          <a:bodyPr>
            <a:normAutofit fontScale="62500" lnSpcReduction="20000"/>
          </a:bodyPr>
          <a:lstStyle/>
          <a:p>
            <a:r>
              <a:rPr lang="id-ID" sz="2900" dirty="0" smtClean="0">
                <a:latin typeface="Arial" pitchFamily="34" charset="0"/>
                <a:cs typeface="Arial" pitchFamily="34" charset="0"/>
              </a:rPr>
              <a:t>d. Persiapan terhadap kondisi tes juga harus dilakukan oleh tester.</a:t>
            </a:r>
          </a:p>
          <a:p>
            <a:pPr marL="285750" indent="-285750">
              <a:buFont typeface="Arial" pitchFamily="34" charset="0"/>
              <a:buChar char="•"/>
            </a:pPr>
            <a:r>
              <a:rPr lang="id-ID" sz="2900" dirty="0" smtClean="0">
                <a:latin typeface="Arial" pitchFamily="34" charset="0"/>
                <a:cs typeface="Arial" pitchFamily="34" charset="0"/>
              </a:rPr>
              <a:t>Pengaturan tempat duduk </a:t>
            </a:r>
          </a:p>
          <a:p>
            <a:pPr marL="285750" indent="-285750">
              <a:buFont typeface="Arial" pitchFamily="34" charset="0"/>
              <a:buChar char="•"/>
            </a:pPr>
            <a:r>
              <a:rPr lang="id-ID" sz="2900" dirty="0" smtClean="0">
                <a:latin typeface="Arial" pitchFamily="34" charset="0"/>
                <a:cs typeface="Arial" pitchFamily="34" charset="0"/>
              </a:rPr>
              <a:t>Penerangan yang cukup</a:t>
            </a:r>
          </a:p>
          <a:p>
            <a:pPr marL="285750" indent="-285750">
              <a:buFont typeface="Arial" pitchFamily="34" charset="0"/>
              <a:buChar char="•"/>
            </a:pPr>
            <a:r>
              <a:rPr lang="id-ID" sz="2900" dirty="0" smtClean="0">
                <a:latin typeface="Arial" pitchFamily="34" charset="0"/>
                <a:cs typeface="Arial" pitchFamily="34" charset="0"/>
              </a:rPr>
              <a:t>Sirkulasi udara</a:t>
            </a:r>
          </a:p>
          <a:p>
            <a:pPr marL="285750" indent="-285750">
              <a:buFont typeface="Arial" pitchFamily="34" charset="0"/>
              <a:buChar char="•"/>
            </a:pPr>
            <a:r>
              <a:rPr lang="id-ID" sz="2900" dirty="0" smtClean="0">
                <a:latin typeface="Arial" pitchFamily="34" charset="0"/>
                <a:cs typeface="Arial" pitchFamily="34" charset="0"/>
              </a:rPr>
              <a:t>Tenang</a:t>
            </a:r>
          </a:p>
          <a:p>
            <a:pPr marL="285750" indent="-285750">
              <a:buFont typeface="Arial" pitchFamily="34" charset="0"/>
              <a:buChar char="•"/>
            </a:pPr>
            <a:r>
              <a:rPr lang="id-ID" sz="2900" dirty="0" smtClean="0">
                <a:latin typeface="Arial" pitchFamily="34" charset="0"/>
                <a:cs typeface="Arial" pitchFamily="34" charset="0"/>
              </a:rPr>
              <a:t>Jam dinding yang dapat terlihat oleh testee</a:t>
            </a:r>
          </a:p>
          <a:p>
            <a:pPr marL="285750" indent="-285750">
              <a:buFont typeface="Arial" pitchFamily="34" charset="0"/>
              <a:buChar char="•"/>
            </a:pPr>
            <a:endParaRPr lang="id-ID" sz="2900" dirty="0" smtClean="0">
              <a:latin typeface="Arial" pitchFamily="34" charset="0"/>
              <a:cs typeface="Arial" pitchFamily="34" charset="0"/>
            </a:endParaRPr>
          </a:p>
          <a:p>
            <a:r>
              <a:rPr lang="id-ID" sz="2900" dirty="0" smtClean="0">
                <a:latin typeface="Arial" pitchFamily="34" charset="0"/>
                <a:cs typeface="Arial" pitchFamily="34" charset="0"/>
              </a:rPr>
              <a:t>e. Dalam memberikan instruksi, tester perlu memberikan contoh-contoh yang jelas dan dapat dipahami.</a:t>
            </a:r>
          </a:p>
          <a:p>
            <a:endParaRPr lang="id-ID" sz="2900" dirty="0">
              <a:latin typeface="Arial" pitchFamily="34" charset="0"/>
              <a:cs typeface="Arial" pitchFamily="34" charset="0"/>
            </a:endParaRPr>
          </a:p>
          <a:p>
            <a:r>
              <a:rPr lang="id-ID" sz="2900" dirty="0" smtClean="0">
                <a:latin typeface="Arial" pitchFamily="34" charset="0"/>
                <a:cs typeface="Arial" pitchFamily="34" charset="0"/>
              </a:rPr>
              <a:t>f. Tester perlu mengamati dan mencatat seluru kejadian yang tidak biasa selama pelaksanaan tes </a:t>
            </a:r>
          </a:p>
          <a:p>
            <a:endParaRPr lang="id-ID" sz="2900" dirty="0">
              <a:latin typeface="Arial" pitchFamily="34" charset="0"/>
              <a:cs typeface="Arial" pitchFamily="34" charset="0"/>
            </a:endParaRPr>
          </a:p>
          <a:p>
            <a:r>
              <a:rPr lang="id-ID" sz="2900" dirty="0" smtClean="0">
                <a:latin typeface="Arial" pitchFamily="34" charset="0"/>
                <a:cs typeface="Arial" pitchFamily="34" charset="0"/>
              </a:rPr>
              <a:t>g. Membangun </a:t>
            </a:r>
            <a:r>
              <a:rPr lang="id-ID" sz="2900" i="1" dirty="0" smtClean="0">
                <a:latin typeface="Arial" pitchFamily="34" charset="0"/>
                <a:cs typeface="Arial" pitchFamily="34" charset="0"/>
              </a:rPr>
              <a:t>rapport</a:t>
            </a:r>
          </a:p>
          <a:p>
            <a:endParaRPr lang="id-ID" sz="2900" i="1" dirty="0">
              <a:latin typeface="Arial" pitchFamily="34" charset="0"/>
              <a:cs typeface="Arial" pitchFamily="34" charset="0"/>
            </a:endParaRPr>
          </a:p>
          <a:p>
            <a:r>
              <a:rPr lang="id-ID" sz="2900" dirty="0" smtClean="0">
                <a:latin typeface="Arial" pitchFamily="34" charset="0"/>
                <a:cs typeface="Arial" pitchFamily="34" charset="0"/>
              </a:rPr>
              <a:t>h. Untuk menjamin ketenangan dalam pelaksanaan tes, tester meminta    </a:t>
            </a:r>
          </a:p>
          <a:p>
            <a:r>
              <a:rPr lang="id-ID" sz="2900" dirty="0">
                <a:latin typeface="Arial" pitchFamily="34" charset="0"/>
                <a:cs typeface="Arial" pitchFamily="34" charset="0"/>
              </a:rPr>
              <a:t> </a:t>
            </a:r>
            <a:r>
              <a:rPr lang="id-ID" sz="2900" dirty="0" smtClean="0">
                <a:latin typeface="Arial" pitchFamily="34" charset="0"/>
                <a:cs typeface="Arial" pitchFamily="34" charset="0"/>
              </a:rPr>
              <a:t>    untuk mematikan HP</a:t>
            </a:r>
          </a:p>
          <a:p>
            <a:endParaRPr lang="id-ID" sz="2900" dirty="0">
              <a:latin typeface="Arial" pitchFamily="34" charset="0"/>
              <a:cs typeface="Arial" pitchFamily="34" charset="0"/>
            </a:endParaRPr>
          </a:p>
          <a:p>
            <a:pPr marL="400050" indent="-400050">
              <a:buAutoNum type="romanLcPeriod"/>
            </a:pPr>
            <a:r>
              <a:rPr lang="id-ID" sz="2900" dirty="0" smtClean="0">
                <a:latin typeface="Arial" pitchFamily="34" charset="0"/>
                <a:cs typeface="Arial" pitchFamily="34" charset="0"/>
              </a:rPr>
              <a:t>Mempersiapkan sesi tes dalam hal waktu dan ketersediaan tester. Waktu tes sebaiknya pagi. Perbandingan tester dan testee adalah1 : 12 .</a:t>
            </a:r>
          </a:p>
          <a:p>
            <a:endParaRPr lang="id-ID" dirty="0" smtClean="0">
              <a:latin typeface="Arial" pitchFamily="34" charset="0"/>
              <a:cs typeface="Arial" pitchFamily="34" charset="0"/>
            </a:endParaRPr>
          </a:p>
        </p:txBody>
      </p:sp>
    </p:spTree>
    <p:extLst>
      <p:ext uri="{BB962C8B-B14F-4D97-AF65-F5344CB8AC3E}">
        <p14:creationId xmlns:p14="http://schemas.microsoft.com/office/powerpoint/2010/main" val="38464620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Pelaksanaan tes</a:t>
            </a:r>
            <a:endParaRPr lang="id-ID" dirty="0"/>
          </a:p>
        </p:txBody>
      </p:sp>
      <p:sp>
        <p:nvSpPr>
          <p:cNvPr id="4" name="Content Placeholder 3"/>
          <p:cNvSpPr>
            <a:spLocks noGrp="1"/>
          </p:cNvSpPr>
          <p:nvPr>
            <p:ph idx="10"/>
          </p:nvPr>
        </p:nvSpPr>
        <p:spPr>
          <a:xfrm>
            <a:off x="395536" y="908720"/>
            <a:ext cx="8496944" cy="5832648"/>
          </a:xfrm>
        </p:spPr>
        <p:txBody>
          <a:bodyPr>
            <a:normAutofit/>
          </a:bodyPr>
          <a:lstStyle/>
          <a:p>
            <a:r>
              <a:rPr lang="id-ID" sz="1600" u="sng" dirty="0" smtClean="0">
                <a:latin typeface="Arial" pitchFamily="34" charset="0"/>
                <a:cs typeface="Arial" pitchFamily="34" charset="0"/>
              </a:rPr>
              <a:t>Tahap 1. </a:t>
            </a:r>
          </a:p>
          <a:p>
            <a:r>
              <a:rPr lang="id-ID" sz="1800" dirty="0" smtClean="0">
                <a:latin typeface="Arial" pitchFamily="34" charset="0"/>
                <a:cs typeface="Arial" pitchFamily="34" charset="0"/>
              </a:rPr>
              <a:t>Setelah testi hadir di ruangan tes dan segala persiapan telah dilakukan, tester perlu melakukan briefing kepada testee. Testee diberikan informasi mengenai apa yang harus ia lakukan selama tes dan bagaimana gambaran proses yang akan dilalui. Hal ini penting untuk mendorong terbangunnya rapport sehingga testee merasa percaya diri dan termotivasi untuk mengikuti tes. </a:t>
            </a:r>
          </a:p>
          <a:p>
            <a:endParaRPr lang="id-ID" sz="1800" dirty="0">
              <a:latin typeface="Arial" pitchFamily="34" charset="0"/>
              <a:cs typeface="Arial" pitchFamily="34" charset="0"/>
            </a:endParaRPr>
          </a:p>
          <a:p>
            <a:r>
              <a:rPr lang="id-ID" sz="1800" dirty="0" smtClean="0">
                <a:latin typeface="Arial" pitchFamily="34" charset="0"/>
                <a:cs typeface="Arial" pitchFamily="34" charset="0"/>
              </a:rPr>
              <a:t>Selanjutnya tester perlu memastikan kondisi testee dalam keadaan siap baik fisik maupun psikologis untuk mengikuti tes. </a:t>
            </a:r>
          </a:p>
          <a:p>
            <a:endParaRPr lang="id-ID" sz="1800" dirty="0">
              <a:latin typeface="Arial" pitchFamily="34" charset="0"/>
              <a:cs typeface="Arial" pitchFamily="34" charset="0"/>
            </a:endParaRPr>
          </a:p>
          <a:p>
            <a:r>
              <a:rPr lang="id-ID" sz="1800" dirty="0" smtClean="0">
                <a:latin typeface="Arial" pitchFamily="34" charset="0"/>
                <a:cs typeface="Arial" pitchFamily="34" charset="0"/>
              </a:rPr>
              <a:t>Testee juga perlu mendapatkan untuk ke kamar kecil, mematikan HP, atau ingin menelpon seseorang sebelum tes dimulai.</a:t>
            </a:r>
          </a:p>
          <a:p>
            <a:endParaRPr lang="id-ID" sz="1800" dirty="0">
              <a:latin typeface="Arial" pitchFamily="34" charset="0"/>
              <a:cs typeface="Arial" pitchFamily="34" charset="0"/>
            </a:endParaRPr>
          </a:p>
          <a:p>
            <a:r>
              <a:rPr lang="id-ID" sz="1800" dirty="0" smtClean="0">
                <a:latin typeface="Arial" pitchFamily="34" charset="0"/>
                <a:cs typeface="Arial" pitchFamily="34" charset="0"/>
              </a:rPr>
              <a:t>Testee perlu diberitahukan bahwa tidak diperkenankan meninggalkan ruangan selama tes masih berlangsung. </a:t>
            </a:r>
          </a:p>
          <a:p>
            <a:endParaRPr lang="id-ID" sz="1800" dirty="0">
              <a:latin typeface="Arial" pitchFamily="34" charset="0"/>
              <a:cs typeface="Arial" pitchFamily="34" charset="0"/>
            </a:endParaRPr>
          </a:p>
          <a:p>
            <a:r>
              <a:rPr lang="id-ID" sz="1800" dirty="0" smtClean="0">
                <a:latin typeface="Arial" pitchFamily="34" charset="0"/>
                <a:cs typeface="Arial" pitchFamily="34" charset="0"/>
              </a:rPr>
              <a:t>Tester juga perlu memberi kesempatan untuk testee menanyakan hal-hal yang kurang jelas terkait pelaksanaan tes.</a:t>
            </a:r>
            <a:endParaRPr lang="id-ID" sz="1800" dirty="0">
              <a:latin typeface="Arial" pitchFamily="34" charset="0"/>
              <a:cs typeface="Arial" pitchFamily="34" charset="0"/>
            </a:endParaRPr>
          </a:p>
        </p:txBody>
      </p:sp>
    </p:spTree>
    <p:extLst>
      <p:ext uri="{BB962C8B-B14F-4D97-AF65-F5344CB8AC3E}">
        <p14:creationId xmlns:p14="http://schemas.microsoft.com/office/powerpoint/2010/main" val="23518065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Pelaksanaan tes</a:t>
            </a:r>
            <a:endParaRPr lang="id-ID" dirty="0"/>
          </a:p>
        </p:txBody>
      </p:sp>
      <p:sp>
        <p:nvSpPr>
          <p:cNvPr id="4" name="Content Placeholder 3"/>
          <p:cNvSpPr>
            <a:spLocks noGrp="1"/>
          </p:cNvSpPr>
          <p:nvPr>
            <p:ph idx="10"/>
          </p:nvPr>
        </p:nvSpPr>
        <p:spPr>
          <a:xfrm>
            <a:off x="395536" y="908720"/>
            <a:ext cx="8496944" cy="5832648"/>
          </a:xfrm>
        </p:spPr>
        <p:txBody>
          <a:bodyPr>
            <a:normAutofit/>
          </a:bodyPr>
          <a:lstStyle/>
          <a:p>
            <a:r>
              <a:rPr lang="id-ID" sz="1800" u="sng" dirty="0" smtClean="0">
                <a:latin typeface="Arial" pitchFamily="34" charset="0"/>
                <a:cs typeface="Arial" pitchFamily="34" charset="0"/>
              </a:rPr>
              <a:t>Tahap 2</a:t>
            </a:r>
          </a:p>
          <a:p>
            <a:r>
              <a:rPr lang="id-ID" sz="1800" dirty="0">
                <a:latin typeface="Arial" pitchFamily="34" charset="0"/>
                <a:cs typeface="Arial" pitchFamily="34" charset="0"/>
              </a:rPr>
              <a:t>J</a:t>
            </a:r>
            <a:r>
              <a:rPr lang="id-ID" sz="1800" dirty="0" smtClean="0">
                <a:latin typeface="Arial" pitchFamily="34" charset="0"/>
                <a:cs typeface="Arial" pitchFamily="34" charset="0"/>
              </a:rPr>
              <a:t>ika semua sudah siap, maka tester dapat membagikan alat tes ata lembar soal dan jawaban. Tester meminta untuk memastikan baha semua material tes telah diperiksa oleh testee mengenai kejelasan, kelengkapan, dan kondisinya. Testee kemudiaan menuliskan identitas di lembar jawaban.</a:t>
            </a:r>
          </a:p>
          <a:p>
            <a:endParaRPr lang="id-ID" sz="1800" dirty="0">
              <a:latin typeface="Arial" pitchFamily="34" charset="0"/>
              <a:cs typeface="Arial" pitchFamily="34" charset="0"/>
            </a:endParaRPr>
          </a:p>
          <a:p>
            <a:r>
              <a:rPr lang="id-ID" sz="1800" dirty="0" smtClean="0">
                <a:latin typeface="Arial" pitchFamily="34" charset="0"/>
                <a:cs typeface="Arial" pitchFamily="34" charset="0"/>
              </a:rPr>
              <a:t>Selanjutnya, tester memberikan instruksi dengan jelas kepada testee dan jika diperlukan disertai dengan contoh mengerjakannya. Jika testee sudah paham dan tidak lagi memeiliki pertanyaan maka tester memberikan tanda bahwa tes dimulai kemudian mengaktifkan stopwatch .</a:t>
            </a:r>
          </a:p>
          <a:p>
            <a:endParaRPr lang="id-ID" sz="1800" dirty="0">
              <a:latin typeface="Arial" pitchFamily="34" charset="0"/>
              <a:cs typeface="Arial" pitchFamily="34" charset="0"/>
            </a:endParaRPr>
          </a:p>
          <a:p>
            <a:r>
              <a:rPr lang="id-ID" sz="1800" dirty="0" smtClean="0">
                <a:latin typeface="Arial" pitchFamily="34" charset="0"/>
                <a:cs typeface="Arial" pitchFamily="34" charset="0"/>
              </a:rPr>
              <a:t>Selama pelaksanaan tes, tester memperhatikan apakah testee mengerjakan tes sesuai dengan instruksi. Tester harus menjaga ketenangan selama tes berlangsung. </a:t>
            </a:r>
          </a:p>
          <a:p>
            <a:endParaRPr lang="id-ID" sz="1800" dirty="0">
              <a:latin typeface="Arial" pitchFamily="34" charset="0"/>
              <a:cs typeface="Arial" pitchFamily="34" charset="0"/>
            </a:endParaRPr>
          </a:p>
          <a:p>
            <a:r>
              <a:rPr lang="id-ID" sz="1800" dirty="0" smtClean="0">
                <a:latin typeface="Arial" pitchFamily="34" charset="0"/>
                <a:cs typeface="Arial" pitchFamily="34" charset="0"/>
              </a:rPr>
              <a:t>Jika waktu telah habis, tester memberikan tanda dengan mengatakan “TES SELESAI” atau “WAKTU HABIS, SILAHKAN LETAKKAN ALAT TULIS ANDA”. Kemudian tester mengambil semua lembaran tes dan mengumpulkannya hingga ke barisan paling belakang.</a:t>
            </a:r>
          </a:p>
        </p:txBody>
      </p:sp>
    </p:spTree>
    <p:extLst>
      <p:ext uri="{BB962C8B-B14F-4D97-AF65-F5344CB8AC3E}">
        <p14:creationId xmlns:p14="http://schemas.microsoft.com/office/powerpoint/2010/main" val="11003566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Skoring tes</a:t>
            </a:r>
            <a:endParaRPr lang="id-ID" dirty="0"/>
          </a:p>
        </p:txBody>
      </p:sp>
      <p:sp>
        <p:nvSpPr>
          <p:cNvPr id="4" name="Content Placeholder 3"/>
          <p:cNvSpPr>
            <a:spLocks noGrp="1"/>
          </p:cNvSpPr>
          <p:nvPr>
            <p:ph idx="10"/>
          </p:nvPr>
        </p:nvSpPr>
        <p:spPr>
          <a:xfrm>
            <a:off x="395536" y="908720"/>
            <a:ext cx="8496944" cy="5832648"/>
          </a:xfrm>
        </p:spPr>
        <p:txBody>
          <a:bodyPr>
            <a:normAutofit/>
          </a:bodyPr>
          <a:lstStyle/>
          <a:p>
            <a:r>
              <a:rPr lang="id-ID" sz="1800" dirty="0" smtClean="0">
                <a:latin typeface="Arial" pitchFamily="34" charset="0"/>
                <a:cs typeface="Arial" pitchFamily="34" charset="0"/>
              </a:rPr>
              <a:t>Prosedur skoring tes perlu diikuti secara benar sehingga tester harus benar-benar teliti dan memeriksa apaah yang dilakukan sudah tepat. Tester perlu memeriksa apakah kunci jawaban yang digunakan sudah benar dan sebaiknya menggunakan tinta yang berbeda untuk menuliskan hasil skoring.</a:t>
            </a:r>
          </a:p>
          <a:p>
            <a:endParaRPr lang="id-ID" sz="1800" dirty="0">
              <a:latin typeface="Arial" pitchFamily="34" charset="0"/>
              <a:cs typeface="Arial" pitchFamily="34" charset="0"/>
            </a:endParaRPr>
          </a:p>
          <a:p>
            <a:r>
              <a:rPr lang="id-ID" sz="1800" dirty="0" smtClean="0">
                <a:latin typeface="Arial" pitchFamily="34" charset="0"/>
                <a:cs typeface="Arial" pitchFamily="34" charset="0"/>
              </a:rPr>
              <a:t>Tester perlu memeriksan apakah hasil yang diperoleh sudah benar dengan menghitung jawaban yang benar, menghitung jawaban yang salah, kemudian menghitung jumlah keseluruhan soal. </a:t>
            </a:r>
          </a:p>
          <a:p>
            <a:endParaRPr lang="id-ID" sz="1800" dirty="0">
              <a:latin typeface="Arial" pitchFamily="34" charset="0"/>
              <a:cs typeface="Arial" pitchFamily="34" charset="0"/>
            </a:endParaRPr>
          </a:p>
          <a:p>
            <a:r>
              <a:rPr lang="id-ID" sz="1800" dirty="0" smtClean="0">
                <a:latin typeface="Arial" pitchFamily="34" charset="0"/>
                <a:cs typeface="Arial" pitchFamily="34" charset="0"/>
              </a:rPr>
              <a:t>Hasil tes sebaiknya dituliskan dalam form yang standar agar memudahkan bagi proses interpretasi data. Apalagi jika tester akan menyerahkan hasil tes tersebut kepada psikolog untuk dianalisis dan menyimpulkan hasil tes maka format penulisan hasil tes harus jelas dan dipahami dengan baik oleh psikolog tsb. </a:t>
            </a:r>
          </a:p>
          <a:p>
            <a:endParaRPr lang="id-ID" sz="1800" dirty="0">
              <a:latin typeface="Arial" pitchFamily="34" charset="0"/>
              <a:cs typeface="Arial" pitchFamily="34" charset="0"/>
            </a:endParaRPr>
          </a:p>
          <a:p>
            <a:r>
              <a:rPr lang="id-ID" sz="1800" dirty="0" smtClean="0">
                <a:latin typeface="Arial" pitchFamily="34" charset="0"/>
                <a:cs typeface="Arial" pitchFamily="34" charset="0"/>
              </a:rPr>
              <a:t>Selanjutnya, tester perlu memastikan kerahasiaan dari hasil tes yang diperoleh sehingga tidak memberi kesempatan bagi orang-orang yang tidak berwenang untuk mengakses hasil tes tsb.</a:t>
            </a:r>
          </a:p>
          <a:p>
            <a:endParaRPr lang="id-ID" sz="1800" u="sng" dirty="0" smtClean="0">
              <a:latin typeface="Arial" pitchFamily="34" charset="0"/>
              <a:cs typeface="Arial" pitchFamily="34" charset="0"/>
            </a:endParaRPr>
          </a:p>
        </p:txBody>
      </p:sp>
    </p:spTree>
    <p:extLst>
      <p:ext uri="{BB962C8B-B14F-4D97-AF65-F5344CB8AC3E}">
        <p14:creationId xmlns:p14="http://schemas.microsoft.com/office/powerpoint/2010/main" val="31590426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Interpretasi tes</a:t>
            </a:r>
            <a:endParaRPr lang="id-ID" dirty="0"/>
          </a:p>
        </p:txBody>
      </p:sp>
      <p:sp>
        <p:nvSpPr>
          <p:cNvPr id="4" name="Content Placeholder 3"/>
          <p:cNvSpPr>
            <a:spLocks noGrp="1"/>
          </p:cNvSpPr>
          <p:nvPr>
            <p:ph idx="10"/>
          </p:nvPr>
        </p:nvSpPr>
        <p:spPr>
          <a:xfrm>
            <a:off x="323528" y="1124744"/>
            <a:ext cx="8229600" cy="5472608"/>
          </a:xfrm>
        </p:spPr>
        <p:txBody>
          <a:bodyPr>
            <a:noAutofit/>
          </a:bodyPr>
          <a:lstStyle/>
          <a:p>
            <a:r>
              <a:rPr lang="id-ID" sz="1800" dirty="0" smtClean="0">
                <a:latin typeface="Arial" pitchFamily="34" charset="0"/>
                <a:cs typeface="Arial" pitchFamily="34" charset="0"/>
              </a:rPr>
              <a:t>Untuk tes kemampuan, hasil tes berupa angka kasar yang diperoleh dari jawaban yang benar atas soal yang diberikan untuk tiap tes. Angka kasar ini kemudian di interpretasikan dengan membandingkannya dengan data normatif.</a:t>
            </a:r>
          </a:p>
          <a:p>
            <a:endParaRPr lang="id-ID" sz="1800" dirty="0">
              <a:latin typeface="Arial" pitchFamily="34" charset="0"/>
              <a:cs typeface="Arial" pitchFamily="34" charset="0"/>
            </a:endParaRPr>
          </a:p>
          <a:p>
            <a:r>
              <a:rPr lang="id-ID" sz="1800" dirty="0" smtClean="0">
                <a:latin typeface="Arial" pitchFamily="34" charset="0"/>
                <a:cs typeface="Arial" pitchFamily="34" charset="0"/>
              </a:rPr>
              <a:t>Untuk tes kepribadian, biasanya telah memiliki panduan bagaimana melakukan interpretasi. Pada tes kepribadian, ada norma yang bisa di acu seperti pada tes kemampuan.</a:t>
            </a:r>
          </a:p>
          <a:p>
            <a:endParaRPr lang="id-ID" sz="1800" dirty="0">
              <a:latin typeface="Arial" pitchFamily="34" charset="0"/>
              <a:cs typeface="Arial" pitchFamily="34" charset="0"/>
            </a:endParaRPr>
          </a:p>
          <a:p>
            <a:r>
              <a:rPr lang="id-ID" sz="1800" dirty="0" smtClean="0">
                <a:latin typeface="Arial" pitchFamily="34" charset="0"/>
                <a:cs typeface="Arial" pitchFamily="34" charset="0"/>
              </a:rPr>
              <a:t>Pada tes proyektif, meskipun tidak memiliki norma, namun tes-tes tersebut memiliki pedoman yang dapat diikuti untuk dapat memberikan interpretasi bagi jawaban testee. </a:t>
            </a:r>
          </a:p>
          <a:p>
            <a:endParaRPr lang="id-ID" sz="1800" dirty="0">
              <a:latin typeface="Arial" pitchFamily="34" charset="0"/>
              <a:cs typeface="Arial" pitchFamily="34" charset="0"/>
            </a:endParaRPr>
          </a:p>
          <a:p>
            <a:r>
              <a:rPr lang="id-ID" sz="1800" dirty="0" smtClean="0">
                <a:latin typeface="Arial" pitchFamily="34" charset="0"/>
                <a:cs typeface="Arial" pitchFamily="34" charset="0"/>
              </a:rPr>
              <a:t>Hasil dari semua tes selanjutnya akan disimpulkan bersama-sama dengan sumber data yang lain, yang digunakan dalam asesmen psikologis tsb.</a:t>
            </a:r>
            <a:endParaRPr lang="id-ID" sz="1800" dirty="0">
              <a:latin typeface="Arial" pitchFamily="34" charset="0"/>
              <a:cs typeface="Arial" pitchFamily="34" charset="0"/>
            </a:endParaRPr>
          </a:p>
        </p:txBody>
      </p:sp>
    </p:spTree>
    <p:extLst>
      <p:ext uri="{BB962C8B-B14F-4D97-AF65-F5344CB8AC3E}">
        <p14:creationId xmlns:p14="http://schemas.microsoft.com/office/powerpoint/2010/main" val="38000442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Faktor-faktor yang mempengaruhi hasil tes</a:t>
            </a:r>
            <a:endParaRPr lang="id-ID" dirty="0"/>
          </a:p>
        </p:txBody>
      </p:sp>
      <p:sp>
        <p:nvSpPr>
          <p:cNvPr id="4" name="Content Placeholder 3"/>
          <p:cNvSpPr>
            <a:spLocks noGrp="1"/>
          </p:cNvSpPr>
          <p:nvPr>
            <p:ph idx="10"/>
          </p:nvPr>
        </p:nvSpPr>
        <p:spPr>
          <a:xfrm>
            <a:off x="395536" y="1412776"/>
            <a:ext cx="8229600" cy="3600400"/>
          </a:xfrm>
        </p:spPr>
        <p:txBody>
          <a:bodyPr>
            <a:normAutofit/>
          </a:bodyPr>
          <a:lstStyle/>
          <a:p>
            <a:pPr marL="342900" indent="-342900">
              <a:buAutoNum type="arabicPeriod"/>
            </a:pPr>
            <a:r>
              <a:rPr lang="id-ID" sz="2000" dirty="0" smtClean="0">
                <a:latin typeface="Arial" pitchFamily="34" charset="0"/>
                <a:cs typeface="Arial" pitchFamily="34" charset="0"/>
              </a:rPr>
              <a:t>Karakteristik dan sifat tester kepada testee selama pemberian tes.</a:t>
            </a:r>
          </a:p>
          <a:p>
            <a:pPr marL="342900" indent="-342900">
              <a:buAutoNum type="arabicPeriod"/>
            </a:pPr>
            <a:r>
              <a:rPr lang="id-ID" sz="2000" dirty="0" smtClean="0">
                <a:latin typeface="Arial" pitchFamily="34" charset="0"/>
                <a:cs typeface="Arial" pitchFamily="34" charset="0"/>
              </a:rPr>
              <a:t>Pengalaman yang diperoleh beberapa saat sebelum pelaksanaan tes</a:t>
            </a:r>
          </a:p>
          <a:p>
            <a:pPr marL="342900" indent="-342900">
              <a:buAutoNum type="arabicPeriod"/>
            </a:pPr>
            <a:r>
              <a:rPr lang="id-ID" sz="2000" dirty="0" smtClean="0">
                <a:latin typeface="Arial" pitchFamily="34" charset="0"/>
                <a:cs typeface="Arial" pitchFamily="34" charset="0"/>
              </a:rPr>
              <a:t>Situasi emosi atau mood pada saat mengerjakan tes</a:t>
            </a:r>
          </a:p>
          <a:p>
            <a:pPr marL="342900" indent="-342900">
              <a:buAutoNum type="arabicPeriod"/>
            </a:pPr>
            <a:r>
              <a:rPr lang="id-ID" sz="2000" dirty="0" smtClean="0">
                <a:latin typeface="Arial" pitchFamily="34" charset="0"/>
                <a:cs typeface="Arial" pitchFamily="34" charset="0"/>
              </a:rPr>
              <a:t>Kecemasan yang dirasakan selama pelaksanaan tes </a:t>
            </a:r>
          </a:p>
          <a:p>
            <a:pPr marL="342900" indent="-342900">
              <a:buAutoNum type="arabicPeriod"/>
            </a:pPr>
            <a:r>
              <a:rPr lang="id-ID" sz="2000" dirty="0" smtClean="0">
                <a:latin typeface="Arial" pitchFamily="34" charset="0"/>
                <a:cs typeface="Arial" pitchFamily="34" charset="0"/>
              </a:rPr>
              <a:t>Pengalaman mengerjakan tes</a:t>
            </a:r>
            <a:endParaRPr lang="id-ID" sz="2000" dirty="0">
              <a:latin typeface="Arial" pitchFamily="34" charset="0"/>
              <a:cs typeface="Arial" pitchFamily="34" charset="0"/>
            </a:endParaRPr>
          </a:p>
        </p:txBody>
      </p:sp>
    </p:spTree>
    <p:extLst>
      <p:ext uri="{BB962C8B-B14F-4D97-AF65-F5344CB8AC3E}">
        <p14:creationId xmlns:p14="http://schemas.microsoft.com/office/powerpoint/2010/main" val="22886152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Etika dalam penggunaan tes psikologi</a:t>
            </a:r>
            <a:endParaRPr lang="id-ID" dirty="0"/>
          </a:p>
        </p:txBody>
      </p:sp>
      <p:sp>
        <p:nvSpPr>
          <p:cNvPr id="4" name="Content Placeholder 3"/>
          <p:cNvSpPr>
            <a:spLocks noGrp="1"/>
          </p:cNvSpPr>
          <p:nvPr>
            <p:ph idx="10"/>
          </p:nvPr>
        </p:nvSpPr>
        <p:spPr>
          <a:xfrm>
            <a:off x="467544" y="1556792"/>
            <a:ext cx="8229600" cy="4968552"/>
          </a:xfrm>
        </p:spPr>
        <p:txBody>
          <a:bodyPr>
            <a:normAutofit/>
          </a:bodyPr>
          <a:lstStyle/>
          <a:p>
            <a:pPr marL="342900" indent="-342900">
              <a:buAutoNum type="arabicPeriod"/>
            </a:pPr>
            <a:r>
              <a:rPr lang="id-ID" sz="2000" dirty="0" smtClean="0">
                <a:latin typeface="Arial" pitchFamily="34" charset="0"/>
                <a:cs typeface="Arial" pitchFamily="34" charset="0"/>
              </a:rPr>
              <a:t>Secara etis, seorang tester harus jujur kepada dirinya dan orang lain apakah ia memiliki kualifikasi yang memadai untuk dapat mengadministrasikan tes tsb?</a:t>
            </a:r>
          </a:p>
          <a:p>
            <a:pPr marL="342900" indent="-342900">
              <a:buAutoNum type="arabicPeriod"/>
            </a:pPr>
            <a:r>
              <a:rPr lang="id-ID" sz="2000" dirty="0" smtClean="0">
                <a:latin typeface="Arial" pitchFamily="34" charset="0"/>
                <a:cs typeface="Arial" pitchFamily="34" charset="0"/>
              </a:rPr>
              <a:t>Pembeli alat tes harus menunjukkan bukti bawa ia memiliki kewenangan untuk menggunakan alat tes tsb. Gunanya untuk mengurangi resiko penyalahgunaan alat tes oleh orang yang tidak berhak.</a:t>
            </a:r>
          </a:p>
          <a:p>
            <a:pPr marL="342900" indent="-342900">
              <a:buAutoNum type="arabicPeriod"/>
            </a:pPr>
            <a:r>
              <a:rPr lang="id-ID" sz="2000" dirty="0" smtClean="0">
                <a:latin typeface="Arial" pitchFamily="34" charset="0"/>
                <a:cs typeface="Arial" pitchFamily="34" charset="0"/>
              </a:rPr>
              <a:t>Informasi yang digali terjaminnya </a:t>
            </a:r>
            <a:r>
              <a:rPr lang="id-ID" sz="2000" dirty="0">
                <a:latin typeface="Arial" pitchFamily="34" charset="0"/>
                <a:cs typeface="Arial" pitchFamily="34" charset="0"/>
              </a:rPr>
              <a:t>kerahasian </a:t>
            </a:r>
            <a:r>
              <a:rPr lang="id-ID" sz="2000" dirty="0" smtClean="0">
                <a:latin typeface="Arial" pitchFamily="34" charset="0"/>
                <a:cs typeface="Arial" pitchFamily="34" charset="0"/>
              </a:rPr>
              <a:t>dan relevan dengan kebutuhan.</a:t>
            </a:r>
          </a:p>
          <a:p>
            <a:pPr marL="342900" indent="-342900">
              <a:buAutoNum type="arabicPeriod"/>
            </a:pPr>
            <a:r>
              <a:rPr lang="id-ID" sz="2000" dirty="0" smtClean="0">
                <a:latin typeface="Arial" pitchFamily="34" charset="0"/>
                <a:cs typeface="Arial" pitchFamily="34" charset="0"/>
              </a:rPr>
              <a:t>Menyampaikan informasi mengenai hasil tes harus tepat dan manusiawi. Selain itu pihak mana saja yang berhak mendapatkan informasi tsb. Untuk testee anak-anak, dibutuhkan campur tangan orangtua</a:t>
            </a:r>
          </a:p>
          <a:p>
            <a:endParaRPr lang="id-ID" sz="1800" dirty="0">
              <a:latin typeface="Arial" pitchFamily="34" charset="0"/>
              <a:cs typeface="Arial" pitchFamily="34" charset="0"/>
            </a:endParaRPr>
          </a:p>
        </p:txBody>
      </p:sp>
    </p:spTree>
    <p:extLst>
      <p:ext uri="{BB962C8B-B14F-4D97-AF65-F5344CB8AC3E}">
        <p14:creationId xmlns:p14="http://schemas.microsoft.com/office/powerpoint/2010/main" val="38703749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1403648" y="3116173"/>
            <a:ext cx="6336704" cy="3317789"/>
          </a:xfrm>
          <a:prstGeom prst="ellipse">
            <a:avLst/>
          </a:prstGeom>
          <a:solidFill>
            <a:schemeClr val="accent6">
              <a:lumMod val="75000"/>
              <a:alpha val="5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altLang="ko-KR" sz="6000" dirty="0" smtClean="0">
                <a:solidFill>
                  <a:srgbClr val="FFFFFF"/>
                </a:solidFill>
                <a:latin typeface="Algerian" pitchFamily="82" charset="0"/>
              </a:rPr>
              <a:t>THANK YOU</a:t>
            </a:r>
            <a:endParaRPr lang="ko-KR" altLang="en-US" sz="6000" dirty="0">
              <a:solidFill>
                <a:srgbClr val="FFFFFF"/>
              </a:solidFill>
              <a:latin typeface="Algerian" pitchFamily="82" charset="0"/>
            </a:endParaRPr>
          </a:p>
        </p:txBody>
      </p:sp>
    </p:spTree>
    <p:extLst>
      <p:ext uri="{BB962C8B-B14F-4D97-AF65-F5344CB8AC3E}">
        <p14:creationId xmlns:p14="http://schemas.microsoft.com/office/powerpoint/2010/main" val="14310407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Hakikat Tes Psikologi</a:t>
            </a:r>
            <a:endParaRPr lang="id-ID" dirty="0"/>
          </a:p>
        </p:txBody>
      </p:sp>
      <p:sp>
        <p:nvSpPr>
          <p:cNvPr id="4" name="Content Placeholder 3"/>
          <p:cNvSpPr>
            <a:spLocks noGrp="1"/>
          </p:cNvSpPr>
          <p:nvPr>
            <p:ph idx="10"/>
          </p:nvPr>
        </p:nvSpPr>
        <p:spPr>
          <a:xfrm>
            <a:off x="1619672" y="1124744"/>
            <a:ext cx="7200800" cy="5256584"/>
          </a:xfrm>
        </p:spPr>
        <p:txBody>
          <a:bodyPr/>
          <a:lstStyle/>
          <a:p>
            <a:pPr algn="just"/>
            <a:r>
              <a:rPr lang="id-ID" sz="2000" dirty="0">
                <a:latin typeface="Arial" pitchFamily="34" charset="0"/>
                <a:cs typeface="Arial" pitchFamily="34" charset="0"/>
              </a:rPr>
              <a:t>Fungsi tes-tes psikologi adalah untuk mengukur perbedaan-perbedaan antara </a:t>
            </a:r>
            <a:r>
              <a:rPr lang="id-ID" sz="2000" dirty="0" smtClean="0">
                <a:latin typeface="Arial" pitchFamily="34" charset="0"/>
                <a:cs typeface="Arial" pitchFamily="34" charset="0"/>
              </a:rPr>
              <a:t>individu atau </a:t>
            </a:r>
            <a:r>
              <a:rPr lang="id-ID" sz="2000" dirty="0">
                <a:latin typeface="Arial" pitchFamily="34" charset="0"/>
                <a:cs typeface="Arial" pitchFamily="34" charset="0"/>
              </a:rPr>
              <a:t>antara reaksi-reaksi </a:t>
            </a:r>
            <a:r>
              <a:rPr lang="id-ID" sz="2000" dirty="0" smtClean="0">
                <a:latin typeface="Arial" pitchFamily="34" charset="0"/>
                <a:cs typeface="Arial" pitchFamily="34" charset="0"/>
              </a:rPr>
              <a:t>individu </a:t>
            </a:r>
            <a:r>
              <a:rPr lang="id-ID" sz="2000" dirty="0">
                <a:latin typeface="Arial" pitchFamily="34" charset="0"/>
                <a:cs typeface="Arial" pitchFamily="34" charset="0"/>
              </a:rPr>
              <a:t>yang sama dalam situasi yang berbeda. </a:t>
            </a:r>
            <a:endParaRPr lang="id-ID" sz="2000" dirty="0" smtClean="0">
              <a:latin typeface="Arial" pitchFamily="34" charset="0"/>
              <a:cs typeface="Arial" pitchFamily="34" charset="0"/>
            </a:endParaRPr>
          </a:p>
          <a:p>
            <a:pPr algn="just"/>
            <a:endParaRPr lang="id-ID" sz="2000" dirty="0">
              <a:latin typeface="Arial" pitchFamily="34" charset="0"/>
              <a:cs typeface="Arial" pitchFamily="34" charset="0"/>
            </a:endParaRPr>
          </a:p>
          <a:p>
            <a:pPr algn="just"/>
            <a:r>
              <a:rPr lang="id-ID" sz="2000" dirty="0" smtClean="0">
                <a:latin typeface="Arial" pitchFamily="34" charset="0"/>
                <a:cs typeface="Arial" pitchFamily="34" charset="0"/>
              </a:rPr>
              <a:t>Momentum yang jelas melatarbelakangi lahirnya tes-tes psikologi yang dikenal sekarang adalah tes yang dibuat oleh Stanford Binet (Binet Test).  Tes untuk mengklasifikasikan anak yang berbakat dengan tidak berbakat. </a:t>
            </a:r>
          </a:p>
          <a:p>
            <a:pPr algn="just"/>
            <a:endParaRPr lang="id-ID" sz="2000" dirty="0">
              <a:latin typeface="Arial" pitchFamily="34" charset="0"/>
              <a:cs typeface="Arial" pitchFamily="34" charset="0"/>
            </a:endParaRPr>
          </a:p>
          <a:p>
            <a:endParaRPr lang="id-ID" dirty="0"/>
          </a:p>
        </p:txBody>
      </p:sp>
    </p:spTree>
    <p:extLst>
      <p:ext uri="{BB962C8B-B14F-4D97-AF65-F5344CB8AC3E}">
        <p14:creationId xmlns:p14="http://schemas.microsoft.com/office/powerpoint/2010/main" val="27795371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0"/>
          </p:nvPr>
        </p:nvSpPr>
        <p:spPr>
          <a:xfrm>
            <a:off x="1907704" y="476672"/>
            <a:ext cx="6563072" cy="6696744"/>
          </a:xfrm>
        </p:spPr>
        <p:txBody>
          <a:bodyPr>
            <a:normAutofit/>
          </a:bodyPr>
          <a:lstStyle/>
          <a:p>
            <a:pPr algn="just"/>
            <a:r>
              <a:rPr lang="id-ID" sz="2000" dirty="0">
                <a:latin typeface="Arial" pitchFamily="34" charset="0"/>
                <a:cs typeface="Arial" pitchFamily="34" charset="0"/>
              </a:rPr>
              <a:t>Berbagai tes memberikan stimulus yang berbeda satu dengan yang lain. Ada yang berupa pertanyaan, gambar, balok kayu, atau selembar kertas kosong. </a:t>
            </a:r>
            <a:r>
              <a:rPr lang="id-ID" sz="2000" dirty="0" smtClean="0">
                <a:latin typeface="Arial" pitchFamily="34" charset="0"/>
                <a:cs typeface="Arial" pitchFamily="34" charset="0"/>
              </a:rPr>
              <a:t> Selain </a:t>
            </a:r>
            <a:r>
              <a:rPr lang="id-ID" sz="2000" dirty="0">
                <a:latin typeface="Arial" pitchFamily="34" charset="0"/>
                <a:cs typeface="Arial" pitchFamily="34" charset="0"/>
              </a:rPr>
              <a:t>stimulus tes, faktor situasional juga mempengaruhi seperti </a:t>
            </a:r>
            <a:r>
              <a:rPr lang="id-ID" sz="2000" dirty="0" smtClean="0">
                <a:latin typeface="Arial" pitchFamily="34" charset="0"/>
                <a:cs typeface="Arial" pitchFamily="34" charset="0"/>
              </a:rPr>
              <a:t>instruksi dan </a:t>
            </a:r>
            <a:r>
              <a:rPr lang="id-ID" sz="2000" dirty="0">
                <a:latin typeface="Arial" pitchFamily="34" charset="0"/>
                <a:cs typeface="Arial" pitchFamily="34" charset="0"/>
              </a:rPr>
              <a:t>lingkungan </a:t>
            </a:r>
            <a:r>
              <a:rPr lang="id-ID" sz="2000" dirty="0" smtClean="0">
                <a:latin typeface="Arial" pitchFamily="34" charset="0"/>
                <a:cs typeface="Arial" pitchFamily="34" charset="0"/>
              </a:rPr>
              <a:t>fisik. </a:t>
            </a:r>
          </a:p>
          <a:p>
            <a:pPr algn="just"/>
            <a:endParaRPr lang="id-ID" sz="2000" dirty="0">
              <a:latin typeface="Arial" pitchFamily="34" charset="0"/>
              <a:cs typeface="Arial" pitchFamily="34" charset="0"/>
            </a:endParaRPr>
          </a:p>
          <a:p>
            <a:pPr algn="just"/>
            <a:r>
              <a:rPr lang="id-ID" sz="2000" dirty="0">
                <a:latin typeface="Arial" pitchFamily="34" charset="0"/>
                <a:cs typeface="Arial" pitchFamily="34" charset="0"/>
              </a:rPr>
              <a:t>Dalam rangka menjamin keseragaman kondisi-kondisi testing,penyusun tes menyediakan petunjuk-petunjuk yang rinci </a:t>
            </a:r>
            <a:r>
              <a:rPr lang="id-ID" sz="2000" dirty="0" smtClean="0">
                <a:latin typeface="Arial" pitchFamily="34" charset="0"/>
                <a:cs typeface="Arial" pitchFamily="34" charset="0"/>
              </a:rPr>
              <a:t>bagi penyelenggaraan </a:t>
            </a:r>
            <a:r>
              <a:rPr lang="id-ID" sz="2000" dirty="0">
                <a:latin typeface="Arial" pitchFamily="34" charset="0"/>
                <a:cs typeface="Arial" pitchFamily="34" charset="0"/>
              </a:rPr>
              <a:t>setiap tes yang baru dikembangkan. </a:t>
            </a:r>
            <a:r>
              <a:rPr lang="id-ID" sz="2000" dirty="0" smtClean="0">
                <a:latin typeface="Arial" pitchFamily="34" charset="0"/>
                <a:cs typeface="Arial" pitchFamily="34" charset="0"/>
              </a:rPr>
              <a:t>Standardisasi </a:t>
            </a:r>
            <a:r>
              <a:rPr lang="id-ID" sz="2000" dirty="0">
                <a:latin typeface="Arial" pitchFamily="34" charset="0"/>
                <a:cs typeface="Arial" pitchFamily="34" charset="0"/>
              </a:rPr>
              <a:t>semacam itu menyangkut jumlah </a:t>
            </a:r>
            <a:r>
              <a:rPr lang="id-ID" sz="2000" dirty="0" smtClean="0">
                <a:latin typeface="Arial" pitchFamily="34" charset="0"/>
                <a:cs typeface="Arial" pitchFamily="34" charset="0"/>
              </a:rPr>
              <a:t>item </a:t>
            </a:r>
            <a:r>
              <a:rPr lang="id-ID" sz="2000" dirty="0">
                <a:latin typeface="Arial" pitchFamily="34" charset="0"/>
                <a:cs typeface="Arial" pitchFamily="34" charset="0"/>
              </a:rPr>
              <a:t>materi yang digunakan, batas waktu, instruksi-instruksi lisan,demontrasi awal, cara-cara menjawab pertanyaan dari peserta tes,dan setiap rincian lain dari situasi </a:t>
            </a:r>
            <a:r>
              <a:rPr lang="id-ID" sz="2000" dirty="0" smtClean="0">
                <a:latin typeface="Arial" pitchFamily="34" charset="0"/>
                <a:cs typeface="Arial" pitchFamily="34" charset="0"/>
              </a:rPr>
              <a:t>testing.</a:t>
            </a:r>
            <a:endParaRPr lang="id-ID" sz="2000" dirty="0">
              <a:latin typeface="Arial" pitchFamily="34" charset="0"/>
              <a:cs typeface="Arial" pitchFamily="34" charset="0"/>
            </a:endParaRPr>
          </a:p>
        </p:txBody>
      </p:sp>
    </p:spTree>
    <p:extLst>
      <p:ext uri="{BB962C8B-B14F-4D97-AF65-F5344CB8AC3E}">
        <p14:creationId xmlns:p14="http://schemas.microsoft.com/office/powerpoint/2010/main" val="29240417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844" y="764704"/>
            <a:ext cx="9144000" cy="1069514"/>
          </a:xfrm>
        </p:spPr>
        <p:txBody>
          <a:bodyPr/>
          <a:lstStyle/>
          <a:p>
            <a:r>
              <a:rPr lang="id-ID" altLang="ko-KR" dirty="0" smtClean="0"/>
              <a:t>Penggunaan tes psikologi</a:t>
            </a:r>
            <a:endParaRPr lang="ko-KR" altLang="en-US" dirty="0"/>
          </a:p>
        </p:txBody>
      </p:sp>
      <p:sp>
        <p:nvSpPr>
          <p:cNvPr id="7" name="Content Placeholder 6"/>
          <p:cNvSpPr>
            <a:spLocks noGrp="1"/>
          </p:cNvSpPr>
          <p:nvPr>
            <p:ph idx="10"/>
          </p:nvPr>
        </p:nvSpPr>
        <p:spPr>
          <a:xfrm>
            <a:off x="323528" y="2348880"/>
            <a:ext cx="8229600" cy="1728192"/>
          </a:xfrm>
        </p:spPr>
        <p:txBody>
          <a:bodyPr>
            <a:normAutofit/>
          </a:bodyPr>
          <a:lstStyle/>
          <a:p>
            <a:r>
              <a:rPr lang="id-ID" altLang="ko-KR" sz="1800" dirty="0" smtClean="0">
                <a:latin typeface="Arial" pitchFamily="34" charset="0"/>
                <a:cs typeface="Arial" pitchFamily="34" charset="0"/>
              </a:rPr>
              <a:t>Banyaknya tes yang bermunculan saat ini membuat para pengguna tes perlu menyadari tentang arti pentingnya mengontrol pengguna tes-tes tsb. Hal ini didasari oleh fenomena yang terjadi di lapangan, dimana cukup banyak tes psikologi yang digunakan oleh orang-orang yang tidak berhak karena tidak memenuhi kualifikasi seorang tester. </a:t>
            </a:r>
          </a:p>
          <a:p>
            <a:endParaRPr lang="id-ID" altLang="ko-KR" sz="1800" dirty="0" smtClean="0">
              <a:latin typeface="Arial" pitchFamily="34" charset="0"/>
              <a:cs typeface="Arial" pitchFamily="34" charset="0"/>
            </a:endParaRPr>
          </a:p>
          <a:p>
            <a:endParaRPr lang="id-ID" altLang="ko-KR" sz="1800" dirty="0">
              <a:latin typeface="Arial" pitchFamily="34" charset="0"/>
              <a:cs typeface="Arial" pitchFamily="34" charset="0"/>
            </a:endParaRPr>
          </a:p>
          <a:p>
            <a:endParaRPr lang="id-ID" altLang="ko-KR" sz="1800" dirty="0">
              <a:latin typeface="Arial" pitchFamily="34" charset="0"/>
              <a:cs typeface="Arial" pitchFamily="34" charset="0"/>
            </a:endParaRPr>
          </a:p>
          <a:p>
            <a:endParaRPr lang="id-ID" altLang="ko-KR" dirty="0" smtClean="0">
              <a:latin typeface="Arial" pitchFamily="34" charset="0"/>
              <a:cs typeface="Arial" pitchFamily="34" charset="0"/>
            </a:endParaRPr>
          </a:p>
        </p:txBody>
      </p:sp>
    </p:spTree>
    <p:extLst>
      <p:ext uri="{BB962C8B-B14F-4D97-AF65-F5344CB8AC3E}">
        <p14:creationId xmlns:p14="http://schemas.microsoft.com/office/powerpoint/2010/main" val="694010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0"/>
          </p:nvPr>
        </p:nvPicPr>
        <p:blipFill rotWithShape="1">
          <a:blip r:embed="rId2" cstate="print">
            <a:extLst>
              <a:ext uri="{28A0092B-C50C-407E-A947-70E740481C1C}">
                <a14:useLocalDpi xmlns:a14="http://schemas.microsoft.com/office/drawing/2010/main" val="0"/>
              </a:ext>
            </a:extLst>
          </a:blip>
          <a:srcRect t="6110" b="6140"/>
          <a:stretch/>
        </p:blipFill>
        <p:spPr>
          <a:xfrm>
            <a:off x="2123728" y="290945"/>
            <a:ext cx="7020272" cy="6137564"/>
          </a:xfrm>
        </p:spPr>
      </p:pic>
    </p:spTree>
    <p:extLst>
      <p:ext uri="{BB962C8B-B14F-4D97-AF65-F5344CB8AC3E}">
        <p14:creationId xmlns:p14="http://schemas.microsoft.com/office/powerpoint/2010/main" val="13657930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0"/>
          </p:nvPr>
        </p:nvPicPr>
        <p:blipFill rotWithShape="1">
          <a:blip r:embed="rId2" cstate="print">
            <a:extLst>
              <a:ext uri="{28A0092B-C50C-407E-A947-70E740481C1C}">
                <a14:useLocalDpi xmlns:a14="http://schemas.microsoft.com/office/drawing/2010/main" val="0"/>
              </a:ext>
            </a:extLst>
          </a:blip>
          <a:srcRect t="5760" b="18672"/>
          <a:stretch/>
        </p:blipFill>
        <p:spPr>
          <a:xfrm>
            <a:off x="2411760" y="8531"/>
            <a:ext cx="6624736" cy="6815693"/>
          </a:xfrm>
        </p:spPr>
      </p:pic>
    </p:spTree>
    <p:extLst>
      <p:ext uri="{BB962C8B-B14F-4D97-AF65-F5344CB8AC3E}">
        <p14:creationId xmlns:p14="http://schemas.microsoft.com/office/powerpoint/2010/main" val="10276814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0"/>
          </p:nvPr>
        </p:nvPicPr>
        <p:blipFill>
          <a:blip r:embed="rId2" cstate="print">
            <a:extLst>
              <a:ext uri="{28A0092B-C50C-407E-A947-70E740481C1C}">
                <a14:useLocalDpi xmlns:a14="http://schemas.microsoft.com/office/drawing/2010/main" val="0"/>
              </a:ext>
            </a:extLst>
          </a:blip>
          <a:stretch>
            <a:fillRect/>
          </a:stretch>
        </p:blipFill>
        <p:spPr>
          <a:xfrm>
            <a:off x="2771800" y="0"/>
            <a:ext cx="6048672" cy="6538799"/>
          </a:xfrm>
        </p:spPr>
      </p:pic>
    </p:spTree>
    <p:extLst>
      <p:ext uri="{BB962C8B-B14F-4D97-AF65-F5344CB8AC3E}">
        <p14:creationId xmlns:p14="http://schemas.microsoft.com/office/powerpoint/2010/main" val="6391274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844" y="764704"/>
            <a:ext cx="9144000" cy="1069514"/>
          </a:xfrm>
        </p:spPr>
        <p:txBody>
          <a:bodyPr/>
          <a:lstStyle/>
          <a:p>
            <a:r>
              <a:rPr lang="id-ID" altLang="ko-KR" dirty="0" smtClean="0"/>
              <a:t>Penggunaan tes psikologi</a:t>
            </a:r>
            <a:endParaRPr lang="ko-KR" altLang="en-US" dirty="0"/>
          </a:p>
        </p:txBody>
      </p:sp>
      <p:sp>
        <p:nvSpPr>
          <p:cNvPr id="7" name="Content Placeholder 6"/>
          <p:cNvSpPr>
            <a:spLocks noGrp="1"/>
          </p:cNvSpPr>
          <p:nvPr>
            <p:ph idx="10"/>
          </p:nvPr>
        </p:nvSpPr>
        <p:spPr>
          <a:xfrm>
            <a:off x="323528" y="2348880"/>
            <a:ext cx="8229600" cy="3744416"/>
          </a:xfrm>
        </p:spPr>
        <p:txBody>
          <a:bodyPr>
            <a:noAutofit/>
          </a:bodyPr>
          <a:lstStyle/>
          <a:p>
            <a:r>
              <a:rPr lang="id-ID" altLang="ko-KR" sz="2000" dirty="0" smtClean="0">
                <a:latin typeface="Arial" pitchFamily="34" charset="0"/>
                <a:cs typeface="Arial" pitchFamily="34" charset="0"/>
              </a:rPr>
              <a:t>Padahal untuk dapat menggunakan sebuah tes psikologi, menurut Anastasi dan Urbina (2007), seseorang harus mampu:</a:t>
            </a:r>
          </a:p>
          <a:p>
            <a:pPr marL="285750" indent="-285750">
              <a:buFont typeface="Arial" pitchFamily="34" charset="0"/>
              <a:buChar char="•"/>
            </a:pPr>
            <a:r>
              <a:rPr lang="id-ID" altLang="ko-KR" sz="2000" dirty="0" smtClean="0">
                <a:latin typeface="Arial" pitchFamily="34" charset="0"/>
                <a:cs typeface="Arial" pitchFamily="34" charset="0"/>
              </a:rPr>
              <a:t>Memilih tes</a:t>
            </a:r>
          </a:p>
          <a:p>
            <a:pPr marL="285750" indent="-285750">
              <a:buFont typeface="Arial" pitchFamily="34" charset="0"/>
              <a:buChar char="•"/>
            </a:pPr>
            <a:r>
              <a:rPr lang="id-ID" altLang="ko-KR" sz="2000" dirty="0" smtClean="0">
                <a:latin typeface="Arial" pitchFamily="34" charset="0"/>
                <a:cs typeface="Arial" pitchFamily="34" charset="0"/>
              </a:rPr>
              <a:t>Melakukan adminstrasi tes</a:t>
            </a:r>
          </a:p>
          <a:p>
            <a:pPr marL="285750" indent="-285750">
              <a:buFont typeface="Arial" pitchFamily="34" charset="0"/>
              <a:buChar char="•"/>
            </a:pPr>
            <a:r>
              <a:rPr lang="id-ID" altLang="ko-KR" sz="2000" dirty="0" smtClean="0">
                <a:latin typeface="Arial" pitchFamily="34" charset="0"/>
                <a:cs typeface="Arial" pitchFamily="34" charset="0"/>
              </a:rPr>
              <a:t>Melakukan skoring tes</a:t>
            </a:r>
          </a:p>
          <a:p>
            <a:pPr marL="285750" indent="-285750">
              <a:buFont typeface="Arial" pitchFamily="34" charset="0"/>
              <a:buChar char="•"/>
            </a:pPr>
            <a:r>
              <a:rPr lang="id-ID" altLang="ko-KR" sz="2000" dirty="0" smtClean="0">
                <a:latin typeface="Arial" pitchFamily="34" charset="0"/>
                <a:cs typeface="Arial" pitchFamily="34" charset="0"/>
              </a:rPr>
              <a:t>Interpretasi skor</a:t>
            </a:r>
          </a:p>
          <a:p>
            <a:pPr marL="285750" indent="-285750">
              <a:buFont typeface="Arial" pitchFamily="34" charset="0"/>
              <a:buChar char="•"/>
            </a:pPr>
            <a:endParaRPr lang="id-ID" altLang="ko-KR" sz="2000" dirty="0" smtClean="0">
              <a:latin typeface="Arial" pitchFamily="34" charset="0"/>
              <a:cs typeface="Arial" pitchFamily="34" charset="0"/>
            </a:endParaRPr>
          </a:p>
          <a:p>
            <a:endParaRPr lang="id-ID" altLang="ko-KR" sz="2000" dirty="0">
              <a:latin typeface="Arial" pitchFamily="34" charset="0"/>
              <a:cs typeface="Arial" pitchFamily="34" charset="0"/>
            </a:endParaRPr>
          </a:p>
          <a:p>
            <a:r>
              <a:rPr lang="id-ID" altLang="ko-KR" sz="2000" dirty="0" smtClean="0">
                <a:latin typeface="Arial" pitchFamily="34" charset="0"/>
                <a:cs typeface="Arial" pitchFamily="34" charset="0"/>
              </a:rPr>
              <a:t>Tester = orang yang meberikan tes</a:t>
            </a:r>
          </a:p>
          <a:p>
            <a:r>
              <a:rPr lang="id-ID" altLang="ko-KR" sz="2000" dirty="0" smtClean="0">
                <a:latin typeface="Arial" pitchFamily="34" charset="0"/>
                <a:cs typeface="Arial" pitchFamily="34" charset="0"/>
              </a:rPr>
              <a:t>Testee = orang yang di tes </a:t>
            </a:r>
          </a:p>
          <a:p>
            <a:endParaRPr lang="id-ID" altLang="ko-KR" sz="2000" dirty="0">
              <a:latin typeface="Arial" pitchFamily="34" charset="0"/>
              <a:cs typeface="Arial" pitchFamily="34" charset="0"/>
            </a:endParaRPr>
          </a:p>
          <a:p>
            <a:endParaRPr lang="id-ID" altLang="ko-KR" sz="2000" dirty="0">
              <a:latin typeface="Arial" pitchFamily="34" charset="0"/>
              <a:cs typeface="Arial" pitchFamily="34" charset="0"/>
            </a:endParaRPr>
          </a:p>
          <a:p>
            <a:endParaRPr lang="id-ID" altLang="ko-KR" sz="2000" dirty="0" smtClean="0">
              <a:latin typeface="Arial" pitchFamily="34" charset="0"/>
              <a:cs typeface="Arial" pitchFamily="34" charset="0"/>
            </a:endParaRPr>
          </a:p>
        </p:txBody>
      </p:sp>
    </p:spTree>
    <p:extLst>
      <p:ext uri="{BB962C8B-B14F-4D97-AF65-F5344CB8AC3E}">
        <p14:creationId xmlns:p14="http://schemas.microsoft.com/office/powerpoint/2010/main" val="42378089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Persiapan tes</a:t>
            </a:r>
            <a:endParaRPr lang="id-ID" dirty="0"/>
          </a:p>
        </p:txBody>
      </p:sp>
      <p:sp>
        <p:nvSpPr>
          <p:cNvPr id="4" name="Content Placeholder 3"/>
          <p:cNvSpPr>
            <a:spLocks noGrp="1"/>
          </p:cNvSpPr>
          <p:nvPr>
            <p:ph idx="10"/>
          </p:nvPr>
        </p:nvSpPr>
        <p:spPr>
          <a:xfrm>
            <a:off x="395536" y="1268760"/>
            <a:ext cx="8229600" cy="5256584"/>
          </a:xfrm>
        </p:spPr>
        <p:txBody>
          <a:bodyPr>
            <a:normAutofit fontScale="70000" lnSpcReduction="20000"/>
          </a:bodyPr>
          <a:lstStyle/>
          <a:p>
            <a:r>
              <a:rPr lang="id-ID" sz="2600" dirty="0" smtClean="0">
                <a:latin typeface="Arial" pitchFamily="34" charset="0"/>
                <a:cs typeface="Arial" pitchFamily="34" charset="0"/>
              </a:rPr>
              <a:t>Dalam melaksanakan tes psikologi, sejumlah persiapan perlu dilakukan oleh tester sebelum prosedur tes diadministrasikan. Persiapan tersebut antara lain adalah: </a:t>
            </a:r>
          </a:p>
          <a:p>
            <a:endParaRPr lang="id-ID" sz="2600" dirty="0">
              <a:latin typeface="Arial" pitchFamily="34" charset="0"/>
              <a:cs typeface="Arial" pitchFamily="34" charset="0"/>
            </a:endParaRPr>
          </a:p>
          <a:p>
            <a:pPr marL="457200" indent="-457200">
              <a:buFont typeface="+mj-lt"/>
              <a:buAutoNum type="alphaLcParenR"/>
            </a:pPr>
            <a:r>
              <a:rPr lang="id-ID" sz="2600" dirty="0" smtClean="0">
                <a:latin typeface="Arial" pitchFamily="34" charset="0"/>
                <a:cs typeface="Arial" pitchFamily="34" charset="0"/>
              </a:rPr>
              <a:t>Penguasaan terhadap instruksi tes yang baik sehingga tinggi rendahnya </a:t>
            </a:r>
            <a:r>
              <a:rPr lang="id-ID" sz="2600" i="1" dirty="0" smtClean="0">
                <a:latin typeface="Arial" pitchFamily="34" charset="0"/>
                <a:cs typeface="Arial" pitchFamily="34" charset="0"/>
              </a:rPr>
              <a:t>skor</a:t>
            </a:r>
            <a:r>
              <a:rPr lang="id-ID" sz="2600" dirty="0" smtClean="0">
                <a:latin typeface="Arial" pitchFamily="34" charset="0"/>
                <a:cs typeface="Arial" pitchFamily="34" charset="0"/>
              </a:rPr>
              <a:t> dapat dipastikan bukan karen faktor perbedaan instruksi yang diberikan</a:t>
            </a:r>
          </a:p>
          <a:p>
            <a:pPr marL="457200" indent="-457200">
              <a:buFont typeface="+mj-lt"/>
              <a:buAutoNum type="alphaLcParenR"/>
            </a:pPr>
            <a:endParaRPr lang="id-ID" sz="2600" dirty="0" smtClean="0">
              <a:latin typeface="Arial" pitchFamily="34" charset="0"/>
              <a:cs typeface="Arial" pitchFamily="34" charset="0"/>
            </a:endParaRPr>
          </a:p>
          <a:p>
            <a:pPr marL="457200" indent="-457200">
              <a:buFont typeface="+mj-lt"/>
              <a:buAutoNum type="alphaLcParenR"/>
            </a:pPr>
            <a:r>
              <a:rPr lang="id-ID" sz="2600" dirty="0" smtClean="0">
                <a:latin typeface="Arial" pitchFamily="34" charset="0"/>
                <a:cs typeface="Arial" pitchFamily="34" charset="0"/>
              </a:rPr>
              <a:t>Menyiapkan material tes juga mutlak harus dilakukan oleh tester. Material yang dimaksud adalah alat tes, lembar soal, lembar jawaban yang telah dipastikan kelengkapan, kebersihan, kondisi, serta urutan yang benar sehingga memudahkan dalam pemberian tes.</a:t>
            </a:r>
          </a:p>
          <a:p>
            <a:r>
              <a:rPr lang="id-ID" sz="2600" dirty="0" smtClean="0">
                <a:latin typeface="Arial" pitchFamily="34" charset="0"/>
                <a:cs typeface="Arial" pitchFamily="34" charset="0"/>
              </a:rPr>
              <a:t>       alat pendukung seperti </a:t>
            </a:r>
            <a:r>
              <a:rPr lang="id-ID" sz="2600" i="1" dirty="0" smtClean="0">
                <a:latin typeface="Arial" pitchFamily="34" charset="0"/>
                <a:cs typeface="Arial" pitchFamily="34" charset="0"/>
              </a:rPr>
              <a:t>stop watch, </a:t>
            </a:r>
            <a:r>
              <a:rPr lang="id-ID" sz="2600" dirty="0" smtClean="0">
                <a:latin typeface="Arial" pitchFamily="34" charset="0"/>
                <a:cs typeface="Arial" pitchFamily="34" charset="0"/>
              </a:rPr>
              <a:t>alat tulis, kertas, dan lembaran yang    </a:t>
            </a:r>
          </a:p>
          <a:p>
            <a:r>
              <a:rPr lang="id-ID" sz="2600" dirty="0">
                <a:latin typeface="Arial" pitchFamily="34" charset="0"/>
                <a:cs typeface="Arial" pitchFamily="34" charset="0"/>
              </a:rPr>
              <a:t> </a:t>
            </a:r>
            <a:r>
              <a:rPr lang="id-ID" sz="2600" dirty="0" smtClean="0">
                <a:latin typeface="Arial" pitchFamily="34" charset="0"/>
                <a:cs typeface="Arial" pitchFamily="34" charset="0"/>
              </a:rPr>
              <a:t>       digunakan selama administrasi tes juga harus tersedia dalam kondisi   </a:t>
            </a:r>
          </a:p>
          <a:p>
            <a:r>
              <a:rPr lang="id-ID" sz="2600" dirty="0">
                <a:latin typeface="Arial" pitchFamily="34" charset="0"/>
                <a:cs typeface="Arial" pitchFamily="34" charset="0"/>
              </a:rPr>
              <a:t> </a:t>
            </a:r>
            <a:r>
              <a:rPr lang="id-ID" sz="2600" dirty="0" smtClean="0">
                <a:latin typeface="Arial" pitchFamily="34" charset="0"/>
                <a:cs typeface="Arial" pitchFamily="34" charset="0"/>
              </a:rPr>
              <a:t>      baik dan cukup jumlahnya.</a:t>
            </a:r>
          </a:p>
          <a:p>
            <a:endParaRPr lang="id-ID" sz="2600" dirty="0" smtClean="0">
              <a:latin typeface="Arial" pitchFamily="34" charset="0"/>
              <a:cs typeface="Arial" pitchFamily="34" charset="0"/>
            </a:endParaRPr>
          </a:p>
          <a:p>
            <a:pPr marL="457200" indent="-457200">
              <a:buAutoNum type="alphaLcPeriod" startAt="3"/>
            </a:pPr>
            <a:r>
              <a:rPr lang="id-ID" sz="2600" dirty="0" smtClean="0">
                <a:latin typeface="Arial" pitchFamily="34" charset="0"/>
                <a:cs typeface="Arial" pitchFamily="34" charset="0"/>
              </a:rPr>
              <a:t>Tester harus mengikuti pelatihan mengenai prosedur administrasi tes          sehingga telah cukup akrab dan menguasai prosesnya.</a:t>
            </a:r>
          </a:p>
          <a:p>
            <a:endParaRPr lang="id-ID" dirty="0" smtClean="0">
              <a:latin typeface="Arial" pitchFamily="34" charset="0"/>
              <a:cs typeface="Arial" pitchFamily="34" charset="0"/>
            </a:endParaRPr>
          </a:p>
        </p:txBody>
      </p:sp>
    </p:spTree>
    <p:extLst>
      <p:ext uri="{BB962C8B-B14F-4D97-AF65-F5344CB8AC3E}">
        <p14:creationId xmlns:p14="http://schemas.microsoft.com/office/powerpoint/2010/main" val="33748793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408</TotalTime>
  <Words>1102</Words>
  <Application>Microsoft Office PowerPoint</Application>
  <PresentationFormat>On-screen Show (4:3)</PresentationFormat>
  <Paragraphs>103</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PowerPoint Presentation</vt:lpstr>
      <vt:lpstr>Hakikat Tes Psikologi</vt:lpstr>
      <vt:lpstr>PowerPoint Presentation</vt:lpstr>
      <vt:lpstr>Penggunaan tes psikologi</vt:lpstr>
      <vt:lpstr>PowerPoint Presentation</vt:lpstr>
      <vt:lpstr>PowerPoint Presentation</vt:lpstr>
      <vt:lpstr>PowerPoint Presentation</vt:lpstr>
      <vt:lpstr>Penggunaan tes psikologi</vt:lpstr>
      <vt:lpstr>Persiapan tes</vt:lpstr>
      <vt:lpstr>Persiapan tes</vt:lpstr>
      <vt:lpstr>Pelaksanaan tes</vt:lpstr>
      <vt:lpstr>Pelaksanaan tes</vt:lpstr>
      <vt:lpstr>Skoring tes</vt:lpstr>
      <vt:lpstr>Interpretasi tes</vt:lpstr>
      <vt:lpstr>Faktor-faktor yang mempengaruhi hasil tes</vt:lpstr>
      <vt:lpstr>Etika dalam penggunaan tes psikologi</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ayudia popy sesilia</dc:creator>
  <cp:lastModifiedBy>ayudia popy sesilia</cp:lastModifiedBy>
  <cp:revision>17</cp:revision>
  <dcterms:created xsi:type="dcterms:W3CDTF">2020-03-11T08:51:25Z</dcterms:created>
  <dcterms:modified xsi:type="dcterms:W3CDTF">2020-03-11T15:40:16Z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572536</vt:lpwstr>
  </property>
  <property fmtid="{D5CDD505-2E9C-101B-9397-08002B2CF9AE}" name="NXPowerLiteSettings" pid="3">
    <vt:lpwstr>C7000400038000</vt:lpwstr>
  </property>
  <property fmtid="{D5CDD505-2E9C-101B-9397-08002B2CF9AE}" name="NXPowerLiteVersion" pid="4">
    <vt:lpwstr>S9.0.1</vt:lpwstr>
  </property>
</Properties>
</file>