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263" r:id="rId5"/>
    <p:sldId id="264" r:id="rId6"/>
    <p:sldId id="265" r:id="rId7"/>
    <p:sldId id="266" r:id="rId8"/>
    <p:sldId id="267" r:id="rId9"/>
    <p:sldId id="270" r:id="rId10"/>
    <p:sldId id="271" r:id="rId11"/>
    <p:sldId id="274" r:id="rId12"/>
    <p:sldId id="273" r:id="rId13"/>
    <p:sldId id="278" r:id="rId14"/>
    <p:sldId id="276" r:id="rId15"/>
    <p:sldId id="275" r:id="rId16"/>
    <p:sldId id="277" r:id="rId17"/>
    <p:sldId id="279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9BF50-0EFC-4A2A-BACC-D931743C0F70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8F846-7658-4697-AE07-3F26FC54E7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435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82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F846-7658-4697-AE07-3F26FC54E7C5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97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909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25735"/>
            <a:ext cx="7596336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154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710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2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88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36704" y="1707654"/>
            <a:ext cx="38072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Histories, Cultures</a:t>
            </a:r>
          </a:p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&amp;</a:t>
            </a:r>
          </a:p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Ethical Issues </a:t>
            </a:r>
          </a:p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of psychological test</a:t>
            </a:r>
          </a:p>
          <a:p>
            <a:pPr algn="ctr"/>
            <a:endParaRPr lang="id-ID" altLang="ko-KR" sz="32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Peran budaya dalam pengetesan dan assesment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915566"/>
            <a:ext cx="75608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Alat tes psikologi tidak </a:t>
            </a:r>
            <a:r>
              <a:rPr lang="id-ID" sz="1400" dirty="0" smtClean="0"/>
              <a:t>terlepas </a:t>
            </a:r>
            <a:r>
              <a:rPr lang="id-ID" sz="1400" dirty="0" smtClean="0"/>
              <a:t>dari bias budaya. Baik dari segi bahasa, atribusi, </a:t>
            </a:r>
            <a:r>
              <a:rPr lang="id-ID" sz="1400" dirty="0" smtClean="0"/>
              <a:t>pelaksanaannilai</a:t>
            </a:r>
            <a:r>
              <a:rPr lang="id-ID" sz="1400" dirty="0" smtClean="0"/>
              <a:t>, dll.</a:t>
            </a:r>
          </a:p>
          <a:p>
            <a:endParaRPr lang="id-ID" sz="1400" dirty="0"/>
          </a:p>
          <a:p>
            <a:r>
              <a:rPr lang="id-ID" sz="1400" dirty="0"/>
              <a:t>Bias budaya tidak hanya didapatkan dari content tes, tetapi juga antara tester dan testee. </a:t>
            </a:r>
            <a:endParaRPr lang="id-ID" sz="1400" dirty="0" smtClean="0"/>
          </a:p>
          <a:p>
            <a:pPr algn="just"/>
            <a:r>
              <a:rPr lang="id-ID" sz="1400" dirty="0" smtClean="0"/>
              <a:t>Beragam </a:t>
            </a:r>
            <a:r>
              <a:rPr lang="id-ID" sz="1400" dirty="0"/>
              <a:t>assessment pengukuran dalam psikologi dibuat dan diuji pada lingkungan </a:t>
            </a:r>
            <a:r>
              <a:rPr lang="id-ID" sz="1400" dirty="0" smtClean="0"/>
              <a:t>kebudayaan </a:t>
            </a:r>
            <a:r>
              <a:rPr lang="id-ID" sz="1400" dirty="0"/>
              <a:t>yang lain dengan konteks kebudayaan di Indonesia. Akibatnya, timbul </a:t>
            </a:r>
            <a:r>
              <a:rPr lang="id-ID" sz="1400" dirty="0" smtClean="0"/>
              <a:t>kesenjangan komunikasi </a:t>
            </a:r>
            <a:r>
              <a:rPr lang="id-ID" sz="1400" dirty="0"/>
              <a:t>antara testee orang Indonesia dan perangkat tes tadi. </a:t>
            </a:r>
            <a:r>
              <a:rPr lang="id-ID" sz="1400" dirty="0" smtClean="0"/>
              <a:t>Pembelokan </a:t>
            </a:r>
            <a:r>
              <a:rPr lang="id-ID" sz="1400" dirty="0"/>
              <a:t>terjadi </a:t>
            </a:r>
            <a:r>
              <a:rPr lang="id-ID" sz="1400" dirty="0" smtClean="0"/>
              <a:t>karena </a:t>
            </a:r>
          </a:p>
          <a:p>
            <a:r>
              <a:rPr lang="id-ID" sz="1400" dirty="0" smtClean="0"/>
              <a:t>simbol-simbolnya </a:t>
            </a:r>
            <a:r>
              <a:rPr lang="id-ID" sz="1400" dirty="0"/>
              <a:t>tak sama. Karena subyek yang dites tak memahami pertanyaan </a:t>
            </a:r>
            <a:r>
              <a:rPr lang="id-ID" sz="1400" dirty="0" smtClean="0"/>
              <a:t>tes.</a:t>
            </a:r>
          </a:p>
          <a:p>
            <a:endParaRPr lang="id-ID" sz="1400" dirty="0"/>
          </a:p>
          <a:p>
            <a:r>
              <a:rPr lang="id-ID" sz="1400" dirty="0"/>
              <a:t>Persoalan itu timbul karena semua perangkat tes yang digunakan di Indonesia kebanyakan dibuat di negara maju. Perangkat tes itu bisa dibeli di mana-mana oleh biro psikologi. </a:t>
            </a:r>
            <a:r>
              <a:rPr lang="id-ID" sz="1400" dirty="0" smtClean="0"/>
              <a:t>Pembelokan sering </a:t>
            </a:r>
            <a:r>
              <a:rPr lang="id-ID" sz="1400" dirty="0"/>
              <a:t>terjadi karena </a:t>
            </a:r>
            <a:r>
              <a:rPr lang="id-ID" sz="1400" dirty="0" smtClean="0"/>
              <a:t>perangkatnya </a:t>
            </a:r>
            <a:r>
              <a:rPr lang="id-ID" sz="1400" dirty="0"/>
              <a:t>yang digunakan sekadar diterjemahkan. Misalnya, </a:t>
            </a:r>
            <a:endParaRPr lang="id-ID" sz="1400" dirty="0" smtClean="0"/>
          </a:p>
          <a:p>
            <a:r>
              <a:rPr lang="id-ID" sz="1400" dirty="0" smtClean="0"/>
              <a:t>dalam </a:t>
            </a:r>
            <a:r>
              <a:rPr lang="id-ID" sz="1400" dirty="0"/>
              <a:t>menerjemahkan coal. Bila kata itu diterjemahkan "batu bara", mungkin </a:t>
            </a:r>
            <a:r>
              <a:rPr lang="id-ID" sz="1400" dirty="0" smtClean="0"/>
              <a:t>membingungkn </a:t>
            </a:r>
            <a:r>
              <a:rPr lang="id-ID" sz="1400" dirty="0"/>
              <a:t>subyek tes di Indonesia. Penerjemahannya yang arif adalah "</a:t>
            </a:r>
            <a:r>
              <a:rPr lang="id-ID" sz="1400" dirty="0" smtClean="0"/>
              <a:t>arang“.</a:t>
            </a:r>
          </a:p>
          <a:p>
            <a:endParaRPr lang="id-ID" sz="1400" dirty="0"/>
          </a:p>
          <a:p>
            <a:r>
              <a:rPr lang="id-ID" sz="1400" dirty="0"/>
              <a:t>Kebanyakan dampak </a:t>
            </a:r>
            <a:r>
              <a:rPr lang="id-ID" sz="1400" dirty="0" smtClean="0"/>
              <a:t>kesenjangan </a:t>
            </a:r>
            <a:r>
              <a:rPr lang="id-ID" sz="1400" dirty="0"/>
              <a:t>budaya dalam psikotes merugikan subyek yang dites. </a:t>
            </a:r>
            <a:endParaRPr lang="id-ID" sz="1400" dirty="0" smtClean="0"/>
          </a:p>
          <a:p>
            <a:r>
              <a:rPr lang="id-ID" sz="1400" dirty="0" smtClean="0"/>
              <a:t>Akibatnya</a:t>
            </a:r>
            <a:r>
              <a:rPr lang="id-ID" sz="1400" dirty="0"/>
              <a:t>, si subyek mendapat skor rendah dan kualifikasinya dinilai rendah pula. Padahal, </a:t>
            </a:r>
            <a:endParaRPr lang="id-ID" sz="1400" dirty="0" smtClean="0"/>
          </a:p>
          <a:p>
            <a:r>
              <a:rPr lang="id-ID" sz="1400" dirty="0" smtClean="0"/>
              <a:t>kenyataannya </a:t>
            </a:r>
            <a:r>
              <a:rPr lang="id-ID" sz="1400" dirty="0"/>
              <a:t>hasil tes itu adalah pembelokan kenyataan akibat perangkat tes yang tidak </a:t>
            </a:r>
            <a:endParaRPr lang="id-ID" sz="1400" dirty="0" smtClean="0"/>
          </a:p>
          <a:p>
            <a:r>
              <a:rPr lang="id-ID" sz="1400" dirty="0" smtClean="0"/>
              <a:t>memadai</a:t>
            </a:r>
            <a:r>
              <a:rPr lang="id-ID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293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915566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/>
              <a:t>Banyak sekali kesulitan dan bias yang timbul ketika dilakukan studi-studi dalam ranah psikologi </a:t>
            </a:r>
            <a:endParaRPr lang="id-ID" sz="1400" dirty="0" smtClean="0"/>
          </a:p>
          <a:p>
            <a:r>
              <a:rPr lang="id-ID" sz="1400" dirty="0" smtClean="0"/>
              <a:t>lintas </a:t>
            </a:r>
            <a:r>
              <a:rPr lang="id-ID" sz="1400" dirty="0"/>
              <a:t>budaya. Misalnya persoalan bahasa, penggunaan Multilingual (peneliti dan subjek penelitian memiliki bahasa yang berbeda) sehingga memberi respon yang berbeda terhadap </a:t>
            </a:r>
            <a:endParaRPr lang="id-ID" sz="1400" dirty="0" smtClean="0"/>
          </a:p>
          <a:p>
            <a:r>
              <a:rPr lang="id-ID" sz="1400" dirty="0" smtClean="0"/>
              <a:t>pertanyaan </a:t>
            </a:r>
            <a:r>
              <a:rPr lang="id-ID" sz="1400" dirty="0"/>
              <a:t>dalam tes psikologi. </a:t>
            </a:r>
            <a:endParaRPr lang="id-ID" sz="1400" dirty="0" smtClean="0"/>
          </a:p>
          <a:p>
            <a:endParaRPr lang="id-ID" sz="1400" dirty="0"/>
          </a:p>
          <a:p>
            <a:r>
              <a:rPr lang="id-ID" sz="1400" dirty="0" smtClean="0"/>
              <a:t>Alat-alat </a:t>
            </a:r>
            <a:r>
              <a:rPr lang="id-ID" sz="1400" dirty="0"/>
              <a:t>tes psikologi yang dikembangkan oleh peneliti dari Amerika- Eropa, meskipun sudah </a:t>
            </a:r>
            <a:endParaRPr lang="id-ID" sz="1400" dirty="0" smtClean="0"/>
          </a:p>
          <a:p>
            <a:r>
              <a:rPr lang="id-ID" sz="1400" dirty="0" smtClean="0"/>
              <a:t>diadaptasikan </a:t>
            </a:r>
            <a:r>
              <a:rPr lang="id-ID" sz="1400" dirty="0"/>
              <a:t>ke dalam bahasa dan budaya Indonesia </a:t>
            </a:r>
            <a:r>
              <a:rPr lang="id-ID" sz="1400" dirty="0" smtClean="0"/>
              <a:t>masih </a:t>
            </a:r>
            <a:r>
              <a:rPr lang="id-ID" sz="1400" dirty="0"/>
              <a:t>sangat mungkin memunculkan </a:t>
            </a:r>
            <a:endParaRPr lang="id-ID" sz="1400" dirty="0" smtClean="0"/>
          </a:p>
          <a:p>
            <a:r>
              <a:rPr lang="id-ID" sz="1400" dirty="0" smtClean="0"/>
              <a:t>stimulus </a:t>
            </a:r>
            <a:r>
              <a:rPr lang="id-ID" sz="1400" dirty="0"/>
              <a:t>maupun standar norma dan interpretasi alat psikotes yang kurang kompatibel </a:t>
            </a:r>
            <a:endParaRPr lang="id-ID" sz="1400" dirty="0" smtClean="0"/>
          </a:p>
          <a:p>
            <a:r>
              <a:rPr lang="id-ID" sz="1400" dirty="0" smtClean="0"/>
              <a:t>diterapkan </a:t>
            </a:r>
            <a:r>
              <a:rPr lang="id-ID" sz="1400" dirty="0"/>
              <a:t>dalam </a:t>
            </a:r>
            <a:r>
              <a:rPr lang="id-ID" sz="1400" dirty="0" smtClean="0"/>
              <a:t>pengukuran </a:t>
            </a:r>
            <a:r>
              <a:rPr lang="id-ID" sz="1400" dirty="0"/>
              <a:t>kemampuan maupun kepribadian individu dari budaya </a:t>
            </a:r>
            <a:endParaRPr lang="id-ID" sz="1400" dirty="0" smtClean="0"/>
          </a:p>
          <a:p>
            <a:r>
              <a:rPr lang="id-ID" sz="1400" dirty="0" smtClean="0"/>
              <a:t>non-western. </a:t>
            </a:r>
          </a:p>
          <a:p>
            <a:endParaRPr lang="id-ID" sz="1400" dirty="0"/>
          </a:p>
          <a:p>
            <a:endParaRPr lang="id-ID" sz="1400" dirty="0" smtClean="0"/>
          </a:p>
          <a:p>
            <a:r>
              <a:rPr lang="id-ID" sz="1400" dirty="0"/>
              <a:t>Beberapa bias budaya ditinjau dari aspek testee yang </a:t>
            </a:r>
            <a:r>
              <a:rPr lang="id-ID" sz="1400" dirty="0" smtClean="0"/>
              <a:t>dapat </a:t>
            </a:r>
            <a:r>
              <a:rPr lang="id-ID" sz="1400" dirty="0"/>
              <a:t>dipengaruhi oleh beberapa faktor, </a:t>
            </a:r>
            <a:endParaRPr lang="id-ID" sz="1400" dirty="0" smtClean="0"/>
          </a:p>
          <a:p>
            <a:r>
              <a:rPr lang="id-ID" sz="1400" dirty="0" smtClean="0"/>
              <a:t>diantaranya </a:t>
            </a:r>
            <a:r>
              <a:rPr lang="id-ID" sz="1400" dirty="0"/>
              <a:t>pengalaman dalam keluarga, kondisi sosial ekonomi, wilayah tempat tinggal (desa </a:t>
            </a:r>
            <a:endParaRPr lang="id-ID" sz="1400" dirty="0" smtClean="0"/>
          </a:p>
          <a:p>
            <a:r>
              <a:rPr lang="id-ID" sz="1400" dirty="0" smtClean="0"/>
              <a:t>atau </a:t>
            </a:r>
            <a:r>
              <a:rPr lang="id-ID" sz="1400" dirty="0"/>
              <a:t>kota), pendidikan, pengalaman tes sebelumnya, atribusi, jenis kelamin, motivasi terkait </a:t>
            </a:r>
            <a:endParaRPr lang="id-ID" sz="1400" dirty="0" smtClean="0"/>
          </a:p>
          <a:p>
            <a:r>
              <a:rPr lang="id-ID" sz="1400" dirty="0" smtClean="0"/>
              <a:t>dengan </a:t>
            </a:r>
            <a:r>
              <a:rPr lang="id-ID" sz="1400" dirty="0"/>
              <a:t>keikutsertaan dalam tes psikologi, bahasa dan lain sebagainya</a:t>
            </a:r>
          </a:p>
        </p:txBody>
      </p:sp>
    </p:spTree>
    <p:extLst>
      <p:ext uri="{BB962C8B-B14F-4D97-AF65-F5344CB8AC3E}">
        <p14:creationId xmlns:p14="http://schemas.microsoft.com/office/powerpoint/2010/main" val="28756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nut 26"/>
          <p:cNvSpPr/>
          <p:nvPr/>
        </p:nvSpPr>
        <p:spPr>
          <a:xfrm>
            <a:off x="3779912" y="2075095"/>
            <a:ext cx="1536571" cy="1536571"/>
          </a:xfrm>
          <a:prstGeom prst="donut">
            <a:avLst>
              <a:gd name="adj" fmla="val 29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3"/>
                </a:solidFill>
              </a:rPr>
              <a:t>E</a:t>
            </a:r>
            <a:r>
              <a:rPr lang="id-ID" altLang="ko-KR" dirty="0" smtClean="0">
                <a:solidFill>
                  <a:schemeClr val="accent3"/>
                </a:solidFill>
              </a:rPr>
              <a:t>tika penggunaan alat tes </a:t>
            </a:r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4218516" y="1744620"/>
            <a:ext cx="691065" cy="691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218516" y="3227773"/>
            <a:ext cx="691065" cy="691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488587" y="2497909"/>
            <a:ext cx="691065" cy="691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4949587" y="2497909"/>
            <a:ext cx="691065" cy="691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55560" y="2828277"/>
            <a:ext cx="283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Keamanan tes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8924" y="1131590"/>
            <a:ext cx="2831165" cy="488848"/>
            <a:chOff x="2113657" y="4283314"/>
            <a:chExt cx="3647460" cy="488848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kerahasiaan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49587" y="3280867"/>
            <a:ext cx="3153862" cy="1122441"/>
            <a:chOff x="2113657" y="3649721"/>
            <a:chExt cx="4063199" cy="1122441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29397" y="3649721"/>
              <a:ext cx="3647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Publikasi</a:t>
              </a:r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id-ID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27"/>
          <p:cNvSpPr/>
          <p:nvPr/>
        </p:nvSpPr>
        <p:spPr>
          <a:xfrm>
            <a:off x="4411192" y="3458158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7"/>
          <p:cNvSpPr/>
          <p:nvPr/>
        </p:nvSpPr>
        <p:spPr>
          <a:xfrm>
            <a:off x="4411642" y="1958627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36"/>
          <p:cNvSpPr/>
          <p:nvPr/>
        </p:nvSpPr>
        <p:spPr>
          <a:xfrm>
            <a:off x="3681904" y="2743438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/>
          <p:cNvSpPr/>
          <p:nvPr/>
        </p:nvSpPr>
        <p:spPr>
          <a:xfrm>
            <a:off x="5171265" y="2758285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348507" y="1408589"/>
            <a:ext cx="3475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 smtClean="0"/>
              <a:t>Karena kesejahteraan testee ditempatkan pada tempat yang utama, maka konselor/testeer harus manjaga kerahasiaan hubungan dengan klien</a:t>
            </a:r>
            <a:endParaRPr lang="id-ID" sz="1400" dirty="0"/>
          </a:p>
        </p:txBody>
      </p:sp>
      <p:sp>
        <p:nvSpPr>
          <p:cNvPr id="6" name="Rectangle 5"/>
          <p:cNvSpPr/>
          <p:nvPr/>
        </p:nvSpPr>
        <p:spPr>
          <a:xfrm>
            <a:off x="10588" y="3073437"/>
            <a:ext cx="34815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/>
              <a:t>tes adalah merupakan suatu alat professional dan sebagai suatu alat professional maka </a:t>
            </a:r>
            <a:r>
              <a:rPr lang="id-ID" sz="1400" dirty="0" smtClean="0"/>
              <a:t>penyebarannya </a:t>
            </a:r>
            <a:r>
              <a:rPr lang="id-ID" sz="1400" dirty="0"/>
              <a:t>hanya terbatas </a:t>
            </a:r>
            <a:endParaRPr lang="id-ID" sz="1400" dirty="0" smtClean="0"/>
          </a:p>
          <a:p>
            <a:r>
              <a:rPr lang="id-ID" sz="1400" dirty="0" smtClean="0"/>
              <a:t>dengan </a:t>
            </a:r>
            <a:r>
              <a:rPr lang="id-ID" sz="1400" dirty="0"/>
              <a:t>menggunakan kompetensi teknis yang tepat. </a:t>
            </a:r>
            <a:r>
              <a:rPr lang="id-ID" sz="1400" dirty="0" smtClean="0"/>
              <a:t>Tes yang </a:t>
            </a:r>
            <a:r>
              <a:rPr lang="id-ID" sz="1400" dirty="0"/>
              <a:t>belum  dibakukan </a:t>
            </a:r>
            <a:endParaRPr lang="id-ID" sz="1400" dirty="0" smtClean="0"/>
          </a:p>
          <a:p>
            <a:r>
              <a:rPr lang="id-ID" sz="1400" dirty="0" smtClean="0"/>
              <a:t>seharusnya </a:t>
            </a:r>
            <a:r>
              <a:rPr lang="id-ID" sz="1400" dirty="0"/>
              <a:t>tidak dipergunakan karena </a:t>
            </a:r>
            <a:endParaRPr lang="id-ID" sz="1400" dirty="0" smtClean="0"/>
          </a:p>
          <a:p>
            <a:r>
              <a:rPr lang="id-ID" sz="1400" dirty="0" smtClean="0"/>
              <a:t>belum dijamin keamanannya</a:t>
            </a:r>
            <a:r>
              <a:rPr lang="id-ID" sz="1400" dirty="0"/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88501" y="1666604"/>
            <a:ext cx="33658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/>
              <a:t>material atau bahan-bahan tes dan skor tes semestinya diperuntukan hanya </a:t>
            </a:r>
            <a:endParaRPr lang="id-ID" sz="1400" dirty="0" smtClean="0"/>
          </a:p>
          <a:p>
            <a:r>
              <a:rPr lang="id-ID" sz="1400" dirty="0" smtClean="0"/>
              <a:t>kepada orang-orang </a:t>
            </a:r>
            <a:r>
              <a:rPr lang="id-ID" sz="1400" dirty="0"/>
              <a:t>yang berwenang </a:t>
            </a:r>
            <a:endParaRPr lang="id-ID" sz="1400" dirty="0" smtClean="0"/>
          </a:p>
          <a:p>
            <a:r>
              <a:rPr lang="id-ID" sz="1400" dirty="0" smtClean="0"/>
              <a:t>menggunakannya</a:t>
            </a:r>
            <a:r>
              <a:rPr lang="id-ID" sz="1400" dirty="0"/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49587" y="3628554"/>
            <a:ext cx="4154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/>
              <a:t>tes yang telah baku harus dilengkapi dengan </a:t>
            </a:r>
            <a:endParaRPr lang="id-ID" sz="1400" dirty="0" smtClean="0"/>
          </a:p>
          <a:p>
            <a:r>
              <a:rPr lang="id-ID" sz="1400" dirty="0" smtClean="0"/>
              <a:t>manual </a:t>
            </a:r>
            <a:r>
              <a:rPr lang="id-ID" sz="1400" dirty="0"/>
              <a:t>(buku petunjuk pegangan ) yang menggambarkan bagaimana dan oleh siapa tes itu </a:t>
            </a:r>
            <a:endParaRPr lang="id-ID" sz="1400" dirty="0" smtClean="0"/>
          </a:p>
          <a:p>
            <a:r>
              <a:rPr lang="id-ID" sz="1400" dirty="0" smtClean="0"/>
              <a:t>digunakan </a:t>
            </a:r>
            <a:r>
              <a:rPr lang="id-ID" sz="1400" dirty="0"/>
              <a:t>lebih efektif.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78140" y="1297272"/>
            <a:ext cx="174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interpretasi tes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814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Etika penggunaan alat tes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915566"/>
            <a:ext cx="77048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i="1" dirty="0"/>
              <a:t>The Canadian guidance and counseling association (1982), </a:t>
            </a:r>
            <a:r>
              <a:rPr lang="id-ID" sz="1400" dirty="0"/>
              <a:t>mempublikasikan sebelas prinsip </a:t>
            </a:r>
            <a:endParaRPr lang="id-ID" sz="1400" dirty="0" smtClean="0"/>
          </a:p>
          <a:p>
            <a:r>
              <a:rPr lang="id-ID" sz="1400" dirty="0" smtClean="0"/>
              <a:t>khusus </a:t>
            </a:r>
            <a:r>
              <a:rPr lang="id-ID" sz="1400" dirty="0"/>
              <a:t>yang mencakup etika cara pemakaian tes </a:t>
            </a:r>
            <a:r>
              <a:rPr lang="id-ID" sz="1400" dirty="0" smtClean="0"/>
              <a:t>psikologis,yaitu</a:t>
            </a:r>
          </a:p>
          <a:p>
            <a:endParaRPr lang="id-ID" sz="1400" dirty="0"/>
          </a:p>
          <a:p>
            <a:pPr marL="228600" indent="-228600" algn="just" fontAlgn="base">
              <a:buAutoNum type="arabicPeriod"/>
            </a:pPr>
            <a:r>
              <a:rPr lang="id-ID" sz="1400" dirty="0" smtClean="0"/>
              <a:t>Tester/konselor </a:t>
            </a:r>
            <a:r>
              <a:rPr lang="id-ID" sz="1400" dirty="0"/>
              <a:t>harus mengakui batas kompetensinya dan tidak memberikan layanan testing atau menggunakan teknik-teknik di </a:t>
            </a:r>
            <a:r>
              <a:rPr lang="id-ID" sz="1400" dirty="0" smtClean="0"/>
              <a:t>luar </a:t>
            </a:r>
            <a:r>
              <a:rPr lang="id-ID" sz="1400" dirty="0"/>
              <a:t>persiapan dan kompetensinya atau yang tidak memenuhi standar professional yang ditetapkan</a:t>
            </a:r>
            <a:r>
              <a:rPr lang="id-ID" sz="1400" dirty="0" smtClean="0"/>
              <a:t>.</a:t>
            </a:r>
            <a:endParaRPr lang="id-ID" sz="1400" dirty="0"/>
          </a:p>
          <a:p>
            <a:pPr fontAlgn="base"/>
            <a:r>
              <a:rPr lang="id-ID" sz="1400" dirty="0" smtClean="0"/>
              <a:t>2. tester/ </a:t>
            </a:r>
            <a:r>
              <a:rPr lang="id-ID" sz="1400" dirty="0"/>
              <a:t>konselor harus mempertimbangkan atau menetapkan dengan cermat dan teliti </a:t>
            </a:r>
            <a:endParaRPr lang="id-ID" sz="1400" dirty="0" smtClean="0"/>
          </a:p>
          <a:p>
            <a:pPr fontAlgn="base"/>
            <a:r>
              <a:rPr lang="id-ID" sz="1400" dirty="0"/>
              <a:t> </a:t>
            </a:r>
            <a:r>
              <a:rPr lang="id-ID" sz="1400" dirty="0" smtClean="0"/>
              <a:t>   validitas</a:t>
            </a:r>
            <a:r>
              <a:rPr lang="id-ID" sz="1400" dirty="0"/>
              <a:t>, rebilitas, dan ketetapan tes tertentu sebelum memilih untuk digunakan pada klien </a:t>
            </a:r>
            <a:endParaRPr lang="id-ID" sz="1400" dirty="0" smtClean="0"/>
          </a:p>
          <a:p>
            <a:pPr fontAlgn="base"/>
            <a:r>
              <a:rPr lang="id-ID" sz="1400" dirty="0"/>
              <a:t> </a:t>
            </a:r>
            <a:r>
              <a:rPr lang="id-ID" sz="1400" dirty="0" smtClean="0"/>
              <a:t>    tertentu</a:t>
            </a:r>
            <a:r>
              <a:rPr lang="id-ID" sz="1400" dirty="0"/>
              <a:t>.</a:t>
            </a:r>
          </a:p>
          <a:p>
            <a:pPr fontAlgn="base"/>
            <a:r>
              <a:rPr lang="id-ID" sz="1400" dirty="0" smtClean="0"/>
              <a:t>3. Pada </a:t>
            </a:r>
            <a:r>
              <a:rPr lang="id-ID" sz="1400" dirty="0"/>
              <a:t>umumnya,hasil-hasil tes hanya memberikan satu macam factor yang tepat bagi </a:t>
            </a:r>
            <a:endParaRPr lang="id-ID" sz="1400" dirty="0" smtClean="0"/>
          </a:p>
          <a:p>
            <a:pPr fontAlgn="base"/>
            <a:r>
              <a:rPr lang="id-ID" sz="1400" dirty="0"/>
              <a:t> </a:t>
            </a:r>
            <a:r>
              <a:rPr lang="id-ID" sz="1400" dirty="0" smtClean="0"/>
              <a:t>   keputusan</a:t>
            </a:r>
            <a:r>
              <a:rPr lang="id-ID" sz="1400" dirty="0"/>
              <a:t>  staf bimbingan dan konsling.</a:t>
            </a:r>
          </a:p>
          <a:p>
            <a:pPr fontAlgn="base"/>
            <a:r>
              <a:rPr lang="id-ID" sz="1400" dirty="0" smtClean="0"/>
              <a:t>4. Apabila </a:t>
            </a:r>
            <a:r>
              <a:rPr lang="id-ID" sz="1400" dirty="0"/>
              <a:t>hasil tes dan data penilaian lainnya digunakan untuk menilai komunikasi dengan </a:t>
            </a:r>
            <a:endParaRPr lang="id-ID" sz="1400" dirty="0" smtClean="0"/>
          </a:p>
          <a:p>
            <a:pPr fontAlgn="base"/>
            <a:r>
              <a:rPr lang="id-ID" sz="1400" dirty="0" smtClean="0"/>
              <a:t>    orang </a:t>
            </a:r>
            <a:r>
              <a:rPr lang="id-ID" sz="1400" dirty="0"/>
              <a:t>tua individu atau orang lain yang </a:t>
            </a:r>
            <a:r>
              <a:rPr lang="id-ID" sz="1400" dirty="0" smtClean="0"/>
              <a:t>tepat </a:t>
            </a:r>
            <a:r>
              <a:rPr lang="id-ID" sz="1400" dirty="0"/>
              <a:t>maka mereka harus disertai dengan interpretasi </a:t>
            </a:r>
            <a:r>
              <a:rPr lang="id-ID" sz="1400" dirty="0" smtClean="0"/>
              <a:t> </a:t>
            </a:r>
          </a:p>
          <a:p>
            <a:pPr fontAlgn="base"/>
            <a:r>
              <a:rPr lang="id-ID" sz="1400" dirty="0"/>
              <a:t> </a:t>
            </a:r>
            <a:r>
              <a:rPr lang="id-ID" sz="1400" dirty="0" smtClean="0"/>
              <a:t>   yang </a:t>
            </a:r>
            <a:r>
              <a:rPr lang="id-ID" sz="1400" dirty="0"/>
              <a:t>adekuat.</a:t>
            </a:r>
          </a:p>
          <a:p>
            <a:pPr fontAlgn="base"/>
            <a:r>
              <a:rPr lang="id-ID" sz="1400" dirty="0" smtClean="0"/>
              <a:t>5. Skor</a:t>
            </a:r>
            <a:r>
              <a:rPr lang="id-ID" sz="1400" dirty="0"/>
              <a:t>  tes psikologi (sebagai pembanding dengan interpretasi hasil-hasil tes)</a:t>
            </a:r>
          </a:p>
          <a:p>
            <a:pPr fontAlgn="base"/>
            <a:r>
              <a:rPr lang="id-ID" sz="1400" dirty="0" smtClean="0"/>
              <a:t>6. Apabila </a:t>
            </a:r>
            <a:r>
              <a:rPr lang="id-ID" sz="1400" dirty="0"/>
              <a:t>memberikan beberapa sistemen pada umum tentang tes dan testing, maka </a:t>
            </a:r>
            <a:endParaRPr lang="id-ID" sz="1400" dirty="0" smtClean="0"/>
          </a:p>
          <a:p>
            <a:pPr fontAlgn="base"/>
            <a:r>
              <a:rPr lang="id-ID" sz="1400" dirty="0" smtClean="0"/>
              <a:t>    diperlukan </a:t>
            </a:r>
            <a:r>
              <a:rPr lang="id-ID" sz="1400" dirty="0"/>
              <a:t>ketelitian untuk memberikan informasi secara adekuat dan menghidari terjadinya </a:t>
            </a:r>
            <a:endParaRPr lang="id-ID" sz="1400" dirty="0" smtClean="0"/>
          </a:p>
          <a:p>
            <a:pPr fontAlgn="base"/>
            <a:r>
              <a:rPr lang="id-ID" sz="1400" dirty="0" smtClean="0"/>
              <a:t>    kesalahpahaman</a:t>
            </a:r>
            <a:r>
              <a:rPr lang="id-ID" sz="1400" dirty="0"/>
              <a:t>.</a:t>
            </a:r>
          </a:p>
          <a:p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18395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817452"/>
            <a:ext cx="7488832" cy="4202570"/>
          </a:xfrm>
        </p:spPr>
        <p:txBody>
          <a:bodyPr>
            <a:noAutofit/>
          </a:bodyPr>
          <a:lstStyle/>
          <a:p>
            <a:pPr fontAlgn="base"/>
            <a:r>
              <a:rPr lang="id-ID" sz="1600" b="0" dirty="0" smtClean="0"/>
              <a:t>7. </a:t>
            </a:r>
            <a:r>
              <a:rPr lang="id-ID" sz="1600" b="0" dirty="0"/>
              <a:t>Tes harus dilaksanakan sebagaimana yang ditetapkan dalam manual (buku petunjuk) pelaksanaan tes</a:t>
            </a:r>
            <a:r>
              <a:rPr lang="id-ID" sz="1600" b="0" dirty="0" smtClean="0"/>
              <a:t>.</a:t>
            </a:r>
            <a:br>
              <a:rPr lang="id-ID" sz="1600" b="0" dirty="0" smtClean="0"/>
            </a:br>
            <a:r>
              <a:rPr lang="id-ID" sz="1600" b="0" dirty="0"/>
              <a:t/>
            </a:r>
            <a:br>
              <a:rPr lang="id-ID" sz="1600" b="0" dirty="0"/>
            </a:br>
            <a:r>
              <a:rPr lang="id-ID" sz="1600" b="0" dirty="0"/>
              <a:t>8. Tes psikologi dan alat-alat lainnya, yang penilaiannya sebagian besar dapat dipercaya apabila orang yang mengambilnya adalah terbatas dengan minat professional dan kompetensi seseorang sehingga mereka akan berupaya melindungi penggunaannya</a:t>
            </a:r>
            <a:r>
              <a:rPr lang="id-ID" sz="1600" b="0" dirty="0" smtClean="0"/>
              <a:t>.</a:t>
            </a:r>
            <a:br>
              <a:rPr lang="id-ID" sz="1600" b="0" dirty="0" smtClean="0"/>
            </a:br>
            <a:r>
              <a:rPr lang="id-ID" sz="1600" b="0" dirty="0"/>
              <a:t/>
            </a:r>
            <a:br>
              <a:rPr lang="id-ID" sz="1600" b="0" dirty="0"/>
            </a:br>
            <a:r>
              <a:rPr lang="id-ID" sz="1600" b="0" dirty="0"/>
              <a:t>9. tester/ konselor memiliki tanggung jawab untuk memberitahukan kepada peserta testing tentang tujuan testing</a:t>
            </a:r>
            <a:r>
              <a:rPr lang="id-ID" sz="1600" b="0" dirty="0" smtClean="0"/>
              <a:t>.</a:t>
            </a:r>
            <a:br>
              <a:rPr lang="id-ID" sz="1600" b="0" dirty="0" smtClean="0"/>
            </a:br>
            <a:r>
              <a:rPr lang="id-ID" sz="1600" b="0" dirty="0"/>
              <a:t/>
            </a:r>
            <a:br>
              <a:rPr lang="id-ID" sz="1600" b="0" dirty="0"/>
            </a:br>
            <a:r>
              <a:rPr lang="id-ID" sz="1600" b="0" dirty="0"/>
              <a:t>10.  tester/konselor harus bekerja dengan teliti dalam menilai dan menginterpretasikan minoritas anggota kelompok atau orang lainnya yang tidak menyajikan norma-norma kelompok terhadap pembekuan instrument</a:t>
            </a:r>
            <a:r>
              <a:rPr lang="id-ID" sz="1600" b="0" dirty="0" smtClean="0"/>
              <a:t>.</a:t>
            </a:r>
            <a:br>
              <a:rPr lang="id-ID" sz="1600" b="0" dirty="0" smtClean="0"/>
            </a:br>
            <a:r>
              <a:rPr lang="id-ID" sz="1600" b="0" dirty="0"/>
              <a:t/>
            </a:r>
            <a:br>
              <a:rPr lang="id-ID" sz="1600" b="0" dirty="0"/>
            </a:br>
            <a:r>
              <a:rPr lang="id-ID" sz="1600" b="0" dirty="0"/>
              <a:t>11. tester/Konselor tidak pantas mereproduksi atau memodifikasikan susunan tes itu tanpa memperoleh izin dan mengenal kemampuan pengarang penerbit dan pemegang hak cipta.</a:t>
            </a:r>
            <a:br>
              <a:rPr lang="id-ID" sz="1600" b="0" dirty="0"/>
            </a:br>
            <a:endParaRPr lang="id-ID" sz="1600" b="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30076" y="40922"/>
            <a:ext cx="7596336" cy="7765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id-ID" smtClean="0"/>
              <a:t>Etika penggunaan alat tes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5050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32040" y="3507854"/>
            <a:ext cx="3807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altLang="ko-KR" sz="3600" b="1" dirty="0" smtClean="0">
                <a:solidFill>
                  <a:schemeClr val="bg1"/>
                </a:solidFill>
                <a:latin typeface="Engravers MT" pitchFamily="18" charset="0"/>
                <a:ea typeface="맑은 고딕" pitchFamily="50" charset="-127"/>
                <a:cs typeface="Arial" pitchFamily="34" charset="0"/>
              </a:rPr>
              <a:t>thankyou</a:t>
            </a:r>
          </a:p>
          <a:p>
            <a:pPr algn="ctr"/>
            <a:endParaRPr lang="id-ID" altLang="ko-KR" sz="3600" b="1" dirty="0" smtClean="0">
              <a:solidFill>
                <a:schemeClr val="bg1"/>
              </a:solidFill>
              <a:latin typeface="Engravers MT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7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96CC4D45-CC36-4DBF-B7FE-1A3E6006C008}"/>
              </a:ext>
            </a:extLst>
          </p:cNvPr>
          <p:cNvSpPr/>
          <p:nvPr/>
        </p:nvSpPr>
        <p:spPr>
          <a:xfrm>
            <a:off x="7951206" y="1570996"/>
            <a:ext cx="263540" cy="1448247"/>
          </a:xfrm>
          <a:custGeom>
            <a:avLst/>
            <a:gdLst>
              <a:gd name="connsiteX0" fmla="*/ 117695 w 162962"/>
              <a:gd name="connsiteY0" fmla="*/ 0 h 1910282"/>
              <a:gd name="connsiteX1" fmla="*/ 162962 w 162962"/>
              <a:gd name="connsiteY1" fmla="*/ 1910282 h 1910282"/>
              <a:gd name="connsiteX2" fmla="*/ 0 w 162962"/>
              <a:gd name="connsiteY2" fmla="*/ 1910282 h 1910282"/>
              <a:gd name="connsiteX3" fmla="*/ 117695 w 162962"/>
              <a:gd name="connsiteY3" fmla="*/ 0 h 1910282"/>
              <a:gd name="connsiteX0" fmla="*/ 117695 w 350421"/>
              <a:gd name="connsiteY0" fmla="*/ 0 h 1910282"/>
              <a:gd name="connsiteX1" fmla="*/ 162962 w 350421"/>
              <a:gd name="connsiteY1" fmla="*/ 1910282 h 1910282"/>
              <a:gd name="connsiteX2" fmla="*/ 0 w 350421"/>
              <a:gd name="connsiteY2" fmla="*/ 1910282 h 1910282"/>
              <a:gd name="connsiteX3" fmla="*/ 117695 w 350421"/>
              <a:gd name="connsiteY3" fmla="*/ 0 h 1910282"/>
              <a:gd name="connsiteX0" fmla="*/ 117695 w 386111"/>
              <a:gd name="connsiteY0" fmla="*/ 0 h 1910282"/>
              <a:gd name="connsiteX1" fmla="*/ 162962 w 386111"/>
              <a:gd name="connsiteY1" fmla="*/ 1910282 h 1910282"/>
              <a:gd name="connsiteX2" fmla="*/ 0 w 386111"/>
              <a:gd name="connsiteY2" fmla="*/ 1910282 h 1910282"/>
              <a:gd name="connsiteX3" fmla="*/ 117695 w 386111"/>
              <a:gd name="connsiteY3" fmla="*/ 0 h 1910282"/>
              <a:gd name="connsiteX0" fmla="*/ 117695 w 324288"/>
              <a:gd name="connsiteY0" fmla="*/ 0 h 1910282"/>
              <a:gd name="connsiteX1" fmla="*/ 162962 w 324288"/>
              <a:gd name="connsiteY1" fmla="*/ 1910282 h 1910282"/>
              <a:gd name="connsiteX2" fmla="*/ 0 w 324288"/>
              <a:gd name="connsiteY2" fmla="*/ 1910282 h 1910282"/>
              <a:gd name="connsiteX3" fmla="*/ 117695 w 32428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69492"/>
              <a:gd name="connsiteY0" fmla="*/ 0 h 1910282"/>
              <a:gd name="connsiteX1" fmla="*/ 162962 w 369492"/>
              <a:gd name="connsiteY1" fmla="*/ 1910282 h 1910282"/>
              <a:gd name="connsiteX2" fmla="*/ 0 w 369492"/>
              <a:gd name="connsiteY2" fmla="*/ 1910282 h 1910282"/>
              <a:gd name="connsiteX3" fmla="*/ 117695 w 369492"/>
              <a:gd name="connsiteY3" fmla="*/ 0 h 1910282"/>
              <a:gd name="connsiteX0" fmla="*/ 117695 w 354501"/>
              <a:gd name="connsiteY0" fmla="*/ 0 h 1910282"/>
              <a:gd name="connsiteX1" fmla="*/ 162962 w 354501"/>
              <a:gd name="connsiteY1" fmla="*/ 1910282 h 1910282"/>
              <a:gd name="connsiteX2" fmla="*/ 0 w 354501"/>
              <a:gd name="connsiteY2" fmla="*/ 1910282 h 1910282"/>
              <a:gd name="connsiteX3" fmla="*/ 117695 w 354501"/>
              <a:gd name="connsiteY3" fmla="*/ 0 h 1910282"/>
              <a:gd name="connsiteX0" fmla="*/ 117695 w 354501"/>
              <a:gd name="connsiteY0" fmla="*/ 0 h 1910282"/>
              <a:gd name="connsiteX1" fmla="*/ 162962 w 354501"/>
              <a:gd name="connsiteY1" fmla="*/ 1910282 h 1910282"/>
              <a:gd name="connsiteX2" fmla="*/ 0 w 354501"/>
              <a:gd name="connsiteY2" fmla="*/ 1910282 h 1910282"/>
              <a:gd name="connsiteX3" fmla="*/ 117695 w 354501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56027"/>
              <a:gd name="connsiteY0" fmla="*/ 0 h 1910282"/>
              <a:gd name="connsiteX1" fmla="*/ 151125 w 356027"/>
              <a:gd name="connsiteY1" fmla="*/ 1907323 h 1910282"/>
              <a:gd name="connsiteX2" fmla="*/ 0 w 356027"/>
              <a:gd name="connsiteY2" fmla="*/ 1910282 h 1910282"/>
              <a:gd name="connsiteX3" fmla="*/ 117695 w 356027"/>
              <a:gd name="connsiteY3" fmla="*/ 0 h 1910282"/>
              <a:gd name="connsiteX0" fmla="*/ 117695 w 356027"/>
              <a:gd name="connsiteY0" fmla="*/ 0 h 1910282"/>
              <a:gd name="connsiteX1" fmla="*/ 151125 w 356027"/>
              <a:gd name="connsiteY1" fmla="*/ 1907323 h 1910282"/>
              <a:gd name="connsiteX2" fmla="*/ 0 w 356027"/>
              <a:gd name="connsiteY2" fmla="*/ 1910282 h 1910282"/>
              <a:gd name="connsiteX3" fmla="*/ 117695 w 356027"/>
              <a:gd name="connsiteY3" fmla="*/ 0 h 1910282"/>
              <a:gd name="connsiteX0" fmla="*/ 117695 w 350668"/>
              <a:gd name="connsiteY0" fmla="*/ 0 h 1916200"/>
              <a:gd name="connsiteX1" fmla="*/ 136329 w 350668"/>
              <a:gd name="connsiteY1" fmla="*/ 1916200 h 1916200"/>
              <a:gd name="connsiteX2" fmla="*/ 0 w 350668"/>
              <a:gd name="connsiteY2" fmla="*/ 1910282 h 1916200"/>
              <a:gd name="connsiteX3" fmla="*/ 117695 w 350668"/>
              <a:gd name="connsiteY3" fmla="*/ 0 h 1916200"/>
              <a:gd name="connsiteX0" fmla="*/ 117695 w 356765"/>
              <a:gd name="connsiteY0" fmla="*/ 0 h 1916200"/>
              <a:gd name="connsiteX1" fmla="*/ 136329 w 356765"/>
              <a:gd name="connsiteY1" fmla="*/ 1916200 h 1916200"/>
              <a:gd name="connsiteX2" fmla="*/ 0 w 356765"/>
              <a:gd name="connsiteY2" fmla="*/ 1910282 h 1916200"/>
              <a:gd name="connsiteX3" fmla="*/ 117695 w 356765"/>
              <a:gd name="connsiteY3" fmla="*/ 0 h 1916200"/>
              <a:gd name="connsiteX0" fmla="*/ 96981 w 343887"/>
              <a:gd name="connsiteY0" fmla="*/ 0 h 1930996"/>
              <a:gd name="connsiteX1" fmla="*/ 136329 w 343887"/>
              <a:gd name="connsiteY1" fmla="*/ 1930996 h 1930996"/>
              <a:gd name="connsiteX2" fmla="*/ 0 w 343887"/>
              <a:gd name="connsiteY2" fmla="*/ 1925078 h 1930996"/>
              <a:gd name="connsiteX3" fmla="*/ 96981 w 343887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86" h="1930996">
                <a:moveTo>
                  <a:pt x="96981" y="0"/>
                </a:moveTo>
                <a:cubicBezTo>
                  <a:pt x="546285" y="1113284"/>
                  <a:pt x="295864" y="1614066"/>
                  <a:pt x="136329" y="1930996"/>
                </a:cubicBezTo>
                <a:lnTo>
                  <a:pt x="0" y="1925078"/>
                </a:lnTo>
                <a:cubicBezTo>
                  <a:pt x="226397" y="1611987"/>
                  <a:pt x="464979" y="1158727"/>
                  <a:pt x="969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9" name="Block Arc 159">
            <a:extLst>
              <a:ext uri="{FF2B5EF4-FFF2-40B4-BE49-F238E27FC236}">
                <a16:creationId xmlns:a16="http://schemas.microsoft.com/office/drawing/2014/main" xmlns="" id="{03121319-4335-4C28-87F1-875EA1AFC95F}"/>
              </a:ext>
            </a:extLst>
          </p:cNvPr>
          <p:cNvSpPr/>
          <p:nvPr/>
        </p:nvSpPr>
        <p:spPr>
          <a:xfrm>
            <a:off x="3311353" y="2579026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83401E0F-01BB-437A-A5C8-B3736ABA8429}"/>
              </a:ext>
            </a:extLst>
          </p:cNvPr>
          <p:cNvSpPr/>
          <p:nvPr/>
        </p:nvSpPr>
        <p:spPr>
          <a:xfrm rot="5400000">
            <a:off x="8248803" y="2330425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2486C19E-6410-4F58-A0FA-1C5AEA2300F4}"/>
              </a:ext>
            </a:extLst>
          </p:cNvPr>
          <p:cNvSpPr/>
          <p:nvPr/>
        </p:nvSpPr>
        <p:spPr>
          <a:xfrm>
            <a:off x="7807439" y="2457553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7A8B8FF2-A001-4CB8-AA32-F1E779D1367C}"/>
              </a:ext>
            </a:extLst>
          </p:cNvPr>
          <p:cNvSpPr/>
          <p:nvPr/>
        </p:nvSpPr>
        <p:spPr>
          <a:xfrm rot="1096459">
            <a:off x="6388989" y="2740668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25B116F0-C5D4-4FE9-A041-FE8A2082B866}"/>
              </a:ext>
            </a:extLst>
          </p:cNvPr>
          <p:cNvSpPr/>
          <p:nvPr/>
        </p:nvSpPr>
        <p:spPr>
          <a:xfrm rot="9615819">
            <a:off x="5589382" y="2457554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16D156F8-810F-4021-838A-429C1388BF79}"/>
              </a:ext>
            </a:extLst>
          </p:cNvPr>
          <p:cNvSpPr/>
          <p:nvPr/>
        </p:nvSpPr>
        <p:spPr>
          <a:xfrm rot="9513157">
            <a:off x="3303438" y="2461273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E2E283F9-BB40-4D0C-9246-62B1519E2AA2}"/>
              </a:ext>
            </a:extLst>
          </p:cNvPr>
          <p:cNvSpPr/>
          <p:nvPr/>
        </p:nvSpPr>
        <p:spPr>
          <a:xfrm rot="689404">
            <a:off x="4117102" y="2755341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FE9EA200-04CB-4D5C-8432-6F710CF52C25}"/>
              </a:ext>
            </a:extLst>
          </p:cNvPr>
          <p:cNvSpPr/>
          <p:nvPr/>
        </p:nvSpPr>
        <p:spPr>
          <a:xfrm rot="20525831">
            <a:off x="5550820" y="3258354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7F061DC5-4E3A-4210-9429-CAE344E7E4A9}"/>
              </a:ext>
            </a:extLst>
          </p:cNvPr>
          <p:cNvSpPr/>
          <p:nvPr/>
        </p:nvSpPr>
        <p:spPr>
          <a:xfrm rot="12792903">
            <a:off x="4527045" y="2653330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B8878227-321C-4051-9F27-26771B53D4CE}"/>
              </a:ext>
            </a:extLst>
          </p:cNvPr>
          <p:cNvSpPr/>
          <p:nvPr/>
        </p:nvSpPr>
        <p:spPr>
          <a:xfrm rot="20525831">
            <a:off x="3264497" y="3258510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70C503B3-7791-4FE8-A941-7FEB681C8F8E}"/>
              </a:ext>
            </a:extLst>
          </p:cNvPr>
          <p:cNvSpPr/>
          <p:nvPr/>
        </p:nvSpPr>
        <p:spPr>
          <a:xfrm rot="2651748">
            <a:off x="2267965" y="2681501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BAB6EAEE-4892-48D4-99C4-F24CDBD4C4FD}"/>
              </a:ext>
            </a:extLst>
          </p:cNvPr>
          <p:cNvSpPr/>
          <p:nvPr/>
        </p:nvSpPr>
        <p:spPr>
          <a:xfrm rot="1419498">
            <a:off x="869951" y="2590048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5C30C0A2-6993-417D-A05D-980114E529D1}"/>
              </a:ext>
            </a:extLst>
          </p:cNvPr>
          <p:cNvSpPr/>
          <p:nvPr/>
        </p:nvSpPr>
        <p:spPr>
          <a:xfrm rot="9946066">
            <a:off x="1480361" y="2711456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EDE37C9C-0B50-4875-9854-A44B307306B8}"/>
              </a:ext>
            </a:extLst>
          </p:cNvPr>
          <p:cNvSpPr/>
          <p:nvPr/>
        </p:nvSpPr>
        <p:spPr>
          <a:xfrm>
            <a:off x="731128" y="3827830"/>
            <a:ext cx="347616" cy="33249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ECAC82F7-F7AC-42DF-9455-78F069305D49}"/>
              </a:ext>
            </a:extLst>
          </p:cNvPr>
          <p:cNvSpPr/>
          <p:nvPr/>
        </p:nvSpPr>
        <p:spPr>
          <a:xfrm rot="20804178" flipH="1">
            <a:off x="1400692" y="4160320"/>
            <a:ext cx="347616" cy="33249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949820"/>
            <a:ext cx="914400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hlinkClick r:id="rId2"/>
              </a:rPr>
              <a:t>www.free-powerpoint-templates-design.com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21" name="Oval 100">
            <a:extLst>
              <a:ext uri="{FF2B5EF4-FFF2-40B4-BE49-F238E27FC236}">
                <a16:creationId xmlns:a16="http://schemas.microsoft.com/office/drawing/2014/main" xmlns="" id="{1F48A467-CB54-4A09-8096-83439861832C}"/>
              </a:ext>
            </a:extLst>
          </p:cNvPr>
          <p:cNvSpPr/>
          <p:nvPr/>
        </p:nvSpPr>
        <p:spPr>
          <a:xfrm>
            <a:off x="4816150" y="2502028"/>
            <a:ext cx="650656" cy="650656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2" name="Oval 101">
            <a:extLst>
              <a:ext uri="{FF2B5EF4-FFF2-40B4-BE49-F238E27FC236}">
                <a16:creationId xmlns:a16="http://schemas.microsoft.com/office/drawing/2014/main" xmlns="" id="{0FB101D9-4CF1-478D-A9FF-06A749B939D7}"/>
              </a:ext>
            </a:extLst>
          </p:cNvPr>
          <p:cNvSpPr/>
          <p:nvPr/>
        </p:nvSpPr>
        <p:spPr>
          <a:xfrm>
            <a:off x="3666636" y="3014697"/>
            <a:ext cx="650656" cy="650656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3" name="Oval 102">
            <a:extLst>
              <a:ext uri="{FF2B5EF4-FFF2-40B4-BE49-F238E27FC236}">
                <a16:creationId xmlns:a16="http://schemas.microsoft.com/office/drawing/2014/main" xmlns="" id="{100BD16A-530D-450C-A0F4-AAEF8545D67D}"/>
              </a:ext>
            </a:extLst>
          </p:cNvPr>
          <p:cNvSpPr/>
          <p:nvPr/>
        </p:nvSpPr>
        <p:spPr>
          <a:xfrm>
            <a:off x="2517121" y="2502028"/>
            <a:ext cx="650656" cy="650656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4" name="Oval 103">
            <a:extLst>
              <a:ext uri="{FF2B5EF4-FFF2-40B4-BE49-F238E27FC236}">
                <a16:creationId xmlns:a16="http://schemas.microsoft.com/office/drawing/2014/main" xmlns="" id="{F4428AEA-E7EE-427D-AD0A-43E824E9CA8A}"/>
              </a:ext>
            </a:extLst>
          </p:cNvPr>
          <p:cNvSpPr/>
          <p:nvPr/>
        </p:nvSpPr>
        <p:spPr>
          <a:xfrm>
            <a:off x="1367607" y="3014697"/>
            <a:ext cx="650656" cy="650656"/>
          </a:xfrm>
          <a:prstGeom prst="ellipse">
            <a:avLst/>
          </a:prstGeom>
          <a:noFill/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5" name="Oval 104">
            <a:extLst>
              <a:ext uri="{FF2B5EF4-FFF2-40B4-BE49-F238E27FC236}">
                <a16:creationId xmlns:a16="http://schemas.microsoft.com/office/drawing/2014/main" xmlns="" id="{B8067967-1B19-4091-B90F-2908A39B162D}"/>
              </a:ext>
            </a:extLst>
          </p:cNvPr>
          <p:cNvSpPr/>
          <p:nvPr/>
        </p:nvSpPr>
        <p:spPr>
          <a:xfrm>
            <a:off x="5965665" y="3014697"/>
            <a:ext cx="650656" cy="650656"/>
          </a:xfrm>
          <a:prstGeom prst="ellipse">
            <a:avLst/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6" name="Oval 100">
            <a:extLst>
              <a:ext uri="{FF2B5EF4-FFF2-40B4-BE49-F238E27FC236}">
                <a16:creationId xmlns:a16="http://schemas.microsoft.com/office/drawing/2014/main" xmlns="" id="{F1EAED25-C6DF-4B1A-B16C-B098C176EC53}"/>
              </a:ext>
            </a:extLst>
          </p:cNvPr>
          <p:cNvSpPr/>
          <p:nvPr/>
        </p:nvSpPr>
        <p:spPr>
          <a:xfrm>
            <a:off x="7115178" y="2502028"/>
            <a:ext cx="650656" cy="650656"/>
          </a:xfrm>
          <a:prstGeom prst="ellipse">
            <a:avLst/>
          </a:prstGeom>
          <a:noFill/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7" name="Oval 100">
            <a:extLst>
              <a:ext uri="{FF2B5EF4-FFF2-40B4-BE49-F238E27FC236}">
                <a16:creationId xmlns:a16="http://schemas.microsoft.com/office/drawing/2014/main" xmlns="" id="{F06F6CC3-28AD-4C35-83BF-CF638B019A5B}"/>
              </a:ext>
            </a:extLst>
          </p:cNvPr>
          <p:cNvSpPr/>
          <p:nvPr/>
        </p:nvSpPr>
        <p:spPr>
          <a:xfrm>
            <a:off x="4885129" y="2569942"/>
            <a:ext cx="520061" cy="520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8" name="Oval 101">
            <a:extLst>
              <a:ext uri="{FF2B5EF4-FFF2-40B4-BE49-F238E27FC236}">
                <a16:creationId xmlns:a16="http://schemas.microsoft.com/office/drawing/2014/main" xmlns="" id="{02CF454C-DB9B-4E71-98C9-C7926DB8B878}"/>
              </a:ext>
            </a:extLst>
          </p:cNvPr>
          <p:cNvSpPr/>
          <p:nvPr/>
        </p:nvSpPr>
        <p:spPr>
          <a:xfrm>
            <a:off x="3735615" y="3082612"/>
            <a:ext cx="520061" cy="520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9" name="Oval 102">
            <a:extLst>
              <a:ext uri="{FF2B5EF4-FFF2-40B4-BE49-F238E27FC236}">
                <a16:creationId xmlns:a16="http://schemas.microsoft.com/office/drawing/2014/main" xmlns="" id="{57B04739-C9F8-4FA9-B2AF-824AD258A3CA}"/>
              </a:ext>
            </a:extLst>
          </p:cNvPr>
          <p:cNvSpPr/>
          <p:nvPr/>
        </p:nvSpPr>
        <p:spPr>
          <a:xfrm>
            <a:off x="2586100" y="2569942"/>
            <a:ext cx="520061" cy="520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0" name="Oval 103">
            <a:extLst>
              <a:ext uri="{FF2B5EF4-FFF2-40B4-BE49-F238E27FC236}">
                <a16:creationId xmlns:a16="http://schemas.microsoft.com/office/drawing/2014/main" xmlns="" id="{07A4A4F3-E4E0-4A2A-BD9B-0AB17B7A2B5B}"/>
              </a:ext>
            </a:extLst>
          </p:cNvPr>
          <p:cNvSpPr/>
          <p:nvPr/>
        </p:nvSpPr>
        <p:spPr>
          <a:xfrm>
            <a:off x="1436586" y="3082612"/>
            <a:ext cx="520061" cy="5200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1" name="Oval 104">
            <a:extLst>
              <a:ext uri="{FF2B5EF4-FFF2-40B4-BE49-F238E27FC236}">
                <a16:creationId xmlns:a16="http://schemas.microsoft.com/office/drawing/2014/main" xmlns="" id="{C17306E5-8E8E-4AD0-8474-1CE011CB8195}"/>
              </a:ext>
            </a:extLst>
          </p:cNvPr>
          <p:cNvSpPr/>
          <p:nvPr/>
        </p:nvSpPr>
        <p:spPr>
          <a:xfrm>
            <a:off x="6034644" y="3082612"/>
            <a:ext cx="520061" cy="5200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68897AA-8B9B-47FA-8414-5CAE0054530E}"/>
              </a:ext>
            </a:extLst>
          </p:cNvPr>
          <p:cNvSpPr txBox="1"/>
          <p:nvPr/>
        </p:nvSpPr>
        <p:spPr>
          <a:xfrm>
            <a:off x="904936" y="1456037"/>
            <a:ext cx="14051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050" dirty="0" smtClean="0">
                <a:cs typeface="Arial" pitchFamily="34" charset="0"/>
              </a:rPr>
              <a:t>Pemerintah kerajaan cina mulai mengadakan tes seleksi pegawai baru</a:t>
            </a:r>
            <a:endParaRPr lang="en-US" altLang="ko-KR" sz="1050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5A6B844-7DDE-4A6C-B173-DE0842193274}"/>
              </a:ext>
            </a:extLst>
          </p:cNvPr>
          <p:cNvSpPr txBox="1"/>
          <p:nvPr/>
        </p:nvSpPr>
        <p:spPr>
          <a:xfrm>
            <a:off x="2124068" y="3511343"/>
            <a:ext cx="1409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cs typeface="Arial" pitchFamily="34" charset="0"/>
              </a:rPr>
              <a:t>Wilhelm Wundt </a:t>
            </a:r>
            <a:r>
              <a:rPr lang="id-ID" altLang="ko-KR" sz="1200" dirty="0" smtClean="0">
                <a:cs typeface="Arial" pitchFamily="34" charset="0"/>
              </a:rPr>
              <a:t>menciptakan pendulum untuk mengukur kecepatan berpikir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2EF7C9C-5DD9-4A61-A74E-D0336C8E0FF9}"/>
              </a:ext>
            </a:extLst>
          </p:cNvPr>
          <p:cNvSpPr txBox="1"/>
          <p:nvPr/>
        </p:nvSpPr>
        <p:spPr>
          <a:xfrm>
            <a:off x="4448603" y="3511343"/>
            <a:ext cx="140931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100" b="1" dirty="0" smtClean="0">
                <a:cs typeface="Arial" pitchFamily="34" charset="0"/>
              </a:rPr>
              <a:t>James McKeen Cattel</a:t>
            </a:r>
            <a:r>
              <a:rPr lang="id-ID" altLang="ko-KR" sz="1100" dirty="0" smtClean="0">
                <a:cs typeface="Arial" pitchFamily="34" charset="0"/>
              </a:rPr>
              <a:t> menggunakan istilah tes mental pada alat tes battery yang diciptakan Galton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E7EE924-1EB9-4EEB-A576-699692051C60}"/>
              </a:ext>
            </a:extLst>
          </p:cNvPr>
          <p:cNvSpPr txBox="1"/>
          <p:nvPr/>
        </p:nvSpPr>
        <p:spPr>
          <a:xfrm>
            <a:off x="3286336" y="1243619"/>
            <a:ext cx="1409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cs typeface="Arial" pitchFamily="34" charset="0"/>
              </a:rPr>
              <a:t>Francis Galton </a:t>
            </a:r>
            <a:r>
              <a:rPr lang="id-ID" altLang="ko-KR" sz="1200" dirty="0" smtClean="0">
                <a:cs typeface="Arial" pitchFamily="34" charset="0"/>
              </a:rPr>
              <a:t>mengadministrasikan test battery pertama untuk ribuan orang di International Health Exhibit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A33852F-3BD8-47A5-8C78-13A575EF1E37}"/>
              </a:ext>
            </a:extLst>
          </p:cNvPr>
          <p:cNvSpPr txBox="1"/>
          <p:nvPr/>
        </p:nvSpPr>
        <p:spPr>
          <a:xfrm>
            <a:off x="5623591" y="1062530"/>
            <a:ext cx="140931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100" b="1" dirty="0" smtClean="0">
                <a:cs typeface="Arial" pitchFamily="34" charset="0"/>
              </a:rPr>
              <a:t>Kraeplin </a:t>
            </a:r>
          </a:p>
          <a:p>
            <a:pPr algn="ctr"/>
            <a:r>
              <a:rPr lang="id-ID" altLang="ko-KR" sz="1100" dirty="0" smtClean="0">
                <a:cs typeface="Arial" pitchFamily="34" charset="0"/>
              </a:rPr>
              <a:t> menciptakan operasi aritmatika sederhana yang berfungsi mengukur dampak latihan, memori, kelelahan &amp; konsentrasi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47" name="Block Arc 157">
            <a:extLst>
              <a:ext uri="{FF2B5EF4-FFF2-40B4-BE49-F238E27FC236}">
                <a16:creationId xmlns:a16="http://schemas.microsoft.com/office/drawing/2014/main" xmlns="" id="{AAEC3B7B-CC1C-4891-BB61-10DD87C9B91A}"/>
              </a:ext>
            </a:extLst>
          </p:cNvPr>
          <p:cNvSpPr/>
          <p:nvPr/>
        </p:nvSpPr>
        <p:spPr>
          <a:xfrm rot="10800000">
            <a:off x="2163373" y="2002920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8" name="Block Arc 158">
            <a:extLst>
              <a:ext uri="{FF2B5EF4-FFF2-40B4-BE49-F238E27FC236}">
                <a16:creationId xmlns:a16="http://schemas.microsoft.com/office/drawing/2014/main" xmlns="" id="{A8F0AAF9-61DD-44C3-97E5-F48926898F7A}"/>
              </a:ext>
            </a:extLst>
          </p:cNvPr>
          <p:cNvSpPr/>
          <p:nvPr/>
        </p:nvSpPr>
        <p:spPr>
          <a:xfrm>
            <a:off x="5607313" y="2579026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0" name="Block Arc 160">
            <a:extLst>
              <a:ext uri="{FF2B5EF4-FFF2-40B4-BE49-F238E27FC236}">
                <a16:creationId xmlns:a16="http://schemas.microsoft.com/office/drawing/2014/main" xmlns="" id="{80FC61BC-9467-4B1E-B1BD-D3094097E074}"/>
              </a:ext>
            </a:extLst>
          </p:cNvPr>
          <p:cNvSpPr/>
          <p:nvPr/>
        </p:nvSpPr>
        <p:spPr>
          <a:xfrm rot="10800000">
            <a:off x="4459333" y="2002920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1" name="Oval 100">
            <a:extLst>
              <a:ext uri="{FF2B5EF4-FFF2-40B4-BE49-F238E27FC236}">
                <a16:creationId xmlns:a16="http://schemas.microsoft.com/office/drawing/2014/main" xmlns="" id="{0B68008A-B6CF-4220-BB8C-1154AB790A79}"/>
              </a:ext>
            </a:extLst>
          </p:cNvPr>
          <p:cNvSpPr/>
          <p:nvPr/>
        </p:nvSpPr>
        <p:spPr>
          <a:xfrm>
            <a:off x="7184158" y="2569942"/>
            <a:ext cx="520061" cy="5200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14AEF83-04F0-46FE-A115-2C99B728199B}"/>
              </a:ext>
            </a:extLst>
          </p:cNvPr>
          <p:cNvSpPr txBox="1"/>
          <p:nvPr/>
        </p:nvSpPr>
        <p:spPr>
          <a:xfrm>
            <a:off x="6752235" y="3511343"/>
            <a:ext cx="1409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100" b="1" dirty="0">
                <a:cs typeface="Arial" pitchFamily="34" charset="0"/>
              </a:rPr>
              <a:t>Clark Wissler </a:t>
            </a:r>
            <a:r>
              <a:rPr lang="id-ID" altLang="ko-KR" sz="1100" dirty="0">
                <a:cs typeface="Arial" pitchFamily="34" charset="0"/>
              </a:rPr>
              <a:t>menemukan fakta bahwa Brass Instrument </a:t>
            </a:r>
            <a:r>
              <a:rPr lang="id-ID" altLang="ko-KR" sz="1100" dirty="0" smtClean="0">
                <a:cs typeface="Arial" pitchFamily="34" charset="0"/>
              </a:rPr>
              <a:t>tidak </a:t>
            </a:r>
            <a:r>
              <a:rPr lang="id-ID" altLang="ko-KR" sz="1100" dirty="0">
                <a:cs typeface="Arial" pitchFamily="34" charset="0"/>
              </a:rPr>
              <a:t>memiliki korelasi dengan pencapaian nilai akademik individu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57" name="Block Arc 160">
            <a:extLst>
              <a:ext uri="{FF2B5EF4-FFF2-40B4-BE49-F238E27FC236}">
                <a16:creationId xmlns:a16="http://schemas.microsoft.com/office/drawing/2014/main" xmlns="" id="{1C060535-8AF3-4470-A46B-D8567B0064C2}"/>
              </a:ext>
            </a:extLst>
          </p:cNvPr>
          <p:cNvSpPr/>
          <p:nvPr/>
        </p:nvSpPr>
        <p:spPr>
          <a:xfrm rot="10800000">
            <a:off x="6763481" y="2002921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xmlns="" id="{0DAB1117-A870-4600-B8C4-F3F97B121979}"/>
              </a:ext>
            </a:extLst>
          </p:cNvPr>
          <p:cNvSpPr txBox="1">
            <a:spLocks/>
          </p:cNvSpPr>
          <p:nvPr/>
        </p:nvSpPr>
        <p:spPr>
          <a:xfrm>
            <a:off x="2548813" y="265780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1862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xmlns="" id="{742568CB-8902-4FC0-BE3E-81653DC863F9}"/>
              </a:ext>
            </a:extLst>
          </p:cNvPr>
          <p:cNvSpPr txBox="1">
            <a:spLocks/>
          </p:cNvSpPr>
          <p:nvPr/>
        </p:nvSpPr>
        <p:spPr>
          <a:xfrm>
            <a:off x="3698327" y="317047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1884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xmlns="" id="{0F15F988-2289-4D8E-9A93-ED93C835976C}"/>
              </a:ext>
            </a:extLst>
          </p:cNvPr>
          <p:cNvSpPr txBox="1">
            <a:spLocks/>
          </p:cNvSpPr>
          <p:nvPr/>
        </p:nvSpPr>
        <p:spPr>
          <a:xfrm>
            <a:off x="4847842" y="265780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1890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xmlns="" id="{51AEDA2C-C6B4-4CE7-9795-F2C821859981}"/>
              </a:ext>
            </a:extLst>
          </p:cNvPr>
          <p:cNvSpPr txBox="1">
            <a:spLocks/>
          </p:cNvSpPr>
          <p:nvPr/>
        </p:nvSpPr>
        <p:spPr>
          <a:xfrm>
            <a:off x="5997356" y="317047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1895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xmlns="" id="{58C7FE7A-F5F5-4E7F-AEDB-59DC55403E29}"/>
              </a:ext>
            </a:extLst>
          </p:cNvPr>
          <p:cNvSpPr txBox="1">
            <a:spLocks/>
          </p:cNvSpPr>
          <p:nvPr/>
        </p:nvSpPr>
        <p:spPr>
          <a:xfrm>
            <a:off x="7146870" y="265780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1901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xmlns="" id="{ABF5ADE9-E3B2-45D8-B1DA-7DFCD2E31E28}"/>
              </a:ext>
            </a:extLst>
          </p:cNvPr>
          <p:cNvSpPr txBox="1">
            <a:spLocks/>
          </p:cNvSpPr>
          <p:nvPr/>
        </p:nvSpPr>
        <p:spPr>
          <a:xfrm>
            <a:off x="1399298" y="317047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200 SM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Block Arc 92">
            <a:extLst>
              <a:ext uri="{FF2B5EF4-FFF2-40B4-BE49-F238E27FC236}">
                <a16:creationId xmlns:a16="http://schemas.microsoft.com/office/drawing/2014/main" xmlns="" id="{B587D16E-7420-46FB-90EE-467D8142BB2D}"/>
              </a:ext>
            </a:extLst>
          </p:cNvPr>
          <p:cNvSpPr/>
          <p:nvPr/>
        </p:nvSpPr>
        <p:spPr>
          <a:xfrm>
            <a:off x="1011580" y="2579026"/>
            <a:ext cx="1376027" cy="1376027"/>
          </a:xfrm>
          <a:prstGeom prst="blockArc">
            <a:avLst>
              <a:gd name="adj1" fmla="val 10800022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직사각형 2">
            <a:extLst>
              <a:ext uri="{FF2B5EF4-FFF2-40B4-BE49-F238E27FC236}">
                <a16:creationId xmlns:a16="http://schemas.microsoft.com/office/drawing/2014/main" xmlns="" id="{32D58292-1F82-430E-9911-B9035DEEE2D0}"/>
              </a:ext>
            </a:extLst>
          </p:cNvPr>
          <p:cNvSpPr/>
          <p:nvPr/>
        </p:nvSpPr>
        <p:spPr>
          <a:xfrm>
            <a:off x="1009799" y="3230637"/>
            <a:ext cx="642947" cy="1719184"/>
          </a:xfrm>
          <a:custGeom>
            <a:avLst/>
            <a:gdLst>
              <a:gd name="connsiteX0" fmla="*/ 0 w 119148"/>
              <a:gd name="connsiteY0" fmla="*/ 0 h 2214305"/>
              <a:gd name="connsiteX1" fmla="*/ 119148 w 119148"/>
              <a:gd name="connsiteY1" fmla="*/ 0 h 2214305"/>
              <a:gd name="connsiteX2" fmla="*/ 119148 w 119148"/>
              <a:gd name="connsiteY2" fmla="*/ 2214305 h 2214305"/>
              <a:gd name="connsiteX3" fmla="*/ 0 w 119148"/>
              <a:gd name="connsiteY3" fmla="*/ 2214305 h 2214305"/>
              <a:gd name="connsiteX4" fmla="*/ 0 w 119148"/>
              <a:gd name="connsiteY4" fmla="*/ 0 h 2214305"/>
              <a:gd name="connsiteX0" fmla="*/ 0 w 412396"/>
              <a:gd name="connsiteY0" fmla="*/ 0 h 2214305"/>
              <a:gd name="connsiteX1" fmla="*/ 119148 w 412396"/>
              <a:gd name="connsiteY1" fmla="*/ 0 h 2214305"/>
              <a:gd name="connsiteX2" fmla="*/ 412396 w 412396"/>
              <a:gd name="connsiteY2" fmla="*/ 2147657 h 2214305"/>
              <a:gd name="connsiteX3" fmla="*/ 0 w 412396"/>
              <a:gd name="connsiteY3" fmla="*/ 2214305 h 2214305"/>
              <a:gd name="connsiteX4" fmla="*/ 0 w 412396"/>
              <a:gd name="connsiteY4" fmla="*/ 0 h 2214305"/>
              <a:gd name="connsiteX0" fmla="*/ 0 w 412396"/>
              <a:gd name="connsiteY0" fmla="*/ 0 h 2147658"/>
              <a:gd name="connsiteX1" fmla="*/ 119148 w 412396"/>
              <a:gd name="connsiteY1" fmla="*/ 0 h 2147658"/>
              <a:gd name="connsiteX2" fmla="*/ 412396 w 412396"/>
              <a:gd name="connsiteY2" fmla="*/ 2147657 h 2147658"/>
              <a:gd name="connsiteX3" fmla="*/ 210606 w 412396"/>
              <a:gd name="connsiteY3" fmla="*/ 2147658 h 2147658"/>
              <a:gd name="connsiteX4" fmla="*/ 0 w 412396"/>
              <a:gd name="connsiteY4" fmla="*/ 0 h 214765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10606 w 468380"/>
              <a:gd name="connsiteY3" fmla="*/ 2147658 h 2152988"/>
              <a:gd name="connsiteX4" fmla="*/ 0 w 468380"/>
              <a:gd name="connsiteY4" fmla="*/ 0 h 215298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50595 w 468380"/>
              <a:gd name="connsiteY3" fmla="*/ 2150324 h 2152988"/>
              <a:gd name="connsiteX4" fmla="*/ 0 w 468380"/>
              <a:gd name="connsiteY4" fmla="*/ 0 h 2152988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3219 w 474264"/>
              <a:gd name="connsiteY0" fmla="*/ 0 h 2150324"/>
              <a:gd name="connsiteX1" fmla="*/ 122367 w 474264"/>
              <a:gd name="connsiteY1" fmla="*/ 0 h 2150324"/>
              <a:gd name="connsiteX2" fmla="*/ 474264 w 474264"/>
              <a:gd name="connsiteY2" fmla="*/ 2144990 h 2150324"/>
              <a:gd name="connsiteX3" fmla="*/ 253814 w 474264"/>
              <a:gd name="connsiteY3" fmla="*/ 2150324 h 2150324"/>
              <a:gd name="connsiteX4" fmla="*/ 3219 w 474264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3486 w 604397"/>
              <a:gd name="connsiteY0" fmla="*/ 0 h 2504958"/>
              <a:gd name="connsiteX1" fmla="*/ 122634 w 604397"/>
              <a:gd name="connsiteY1" fmla="*/ 0 h 2504958"/>
              <a:gd name="connsiteX2" fmla="*/ 474531 w 604397"/>
              <a:gd name="connsiteY2" fmla="*/ 2144990 h 2504958"/>
              <a:gd name="connsiteX3" fmla="*/ 591332 w 604397"/>
              <a:gd name="connsiteY3" fmla="*/ 2504958 h 2504958"/>
              <a:gd name="connsiteX4" fmla="*/ 3486 w 604397"/>
              <a:gd name="connsiteY4" fmla="*/ 0 h 2504958"/>
              <a:gd name="connsiteX0" fmla="*/ 3486 w 825689"/>
              <a:gd name="connsiteY0" fmla="*/ 0 h 2504958"/>
              <a:gd name="connsiteX1" fmla="*/ 122634 w 825689"/>
              <a:gd name="connsiteY1" fmla="*/ 0 h 2504958"/>
              <a:gd name="connsiteX2" fmla="*/ 825689 w 825689"/>
              <a:gd name="connsiteY2" fmla="*/ 2499624 h 2504958"/>
              <a:gd name="connsiteX3" fmla="*/ 591332 w 825689"/>
              <a:gd name="connsiteY3" fmla="*/ 2504958 h 2504958"/>
              <a:gd name="connsiteX4" fmla="*/ 3486 w 825689"/>
              <a:gd name="connsiteY4" fmla="*/ 0 h 2504958"/>
              <a:gd name="connsiteX0" fmla="*/ 3576 w 816806"/>
              <a:gd name="connsiteY0" fmla="*/ 0 h 2504958"/>
              <a:gd name="connsiteX1" fmla="*/ 113751 w 816806"/>
              <a:gd name="connsiteY1" fmla="*/ 0 h 2504958"/>
              <a:gd name="connsiteX2" fmla="*/ 816806 w 816806"/>
              <a:gd name="connsiteY2" fmla="*/ 2499624 h 2504958"/>
              <a:gd name="connsiteX3" fmla="*/ 582449 w 816806"/>
              <a:gd name="connsiteY3" fmla="*/ 2504958 h 2504958"/>
              <a:gd name="connsiteX4" fmla="*/ 3576 w 816806"/>
              <a:gd name="connsiteY4" fmla="*/ 0 h 2504958"/>
              <a:gd name="connsiteX0" fmla="*/ 461 w 813691"/>
              <a:gd name="connsiteY0" fmla="*/ 0 h 2504958"/>
              <a:gd name="connsiteX1" fmla="*/ 110636 w 813691"/>
              <a:gd name="connsiteY1" fmla="*/ 0 h 2504958"/>
              <a:gd name="connsiteX2" fmla="*/ 813691 w 813691"/>
              <a:gd name="connsiteY2" fmla="*/ 2499624 h 2504958"/>
              <a:gd name="connsiteX3" fmla="*/ 579334 w 813691"/>
              <a:gd name="connsiteY3" fmla="*/ 2504958 h 2504958"/>
              <a:gd name="connsiteX4" fmla="*/ 461 w 813691"/>
              <a:gd name="connsiteY4" fmla="*/ 0 h 2504958"/>
              <a:gd name="connsiteX0" fmla="*/ 2677 w 815907"/>
              <a:gd name="connsiteY0" fmla="*/ 0 h 2504958"/>
              <a:gd name="connsiteX1" fmla="*/ 112852 w 815907"/>
              <a:gd name="connsiteY1" fmla="*/ 0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  <a:gd name="connsiteX0" fmla="*/ 2677 w 815907"/>
              <a:gd name="connsiteY0" fmla="*/ 0 h 2504958"/>
              <a:gd name="connsiteX1" fmla="*/ 115842 w 815907"/>
              <a:gd name="connsiteY1" fmla="*/ 3348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7" h="2504958">
                <a:moveTo>
                  <a:pt x="2677" y="0"/>
                </a:moveTo>
                <a:lnTo>
                  <a:pt x="115842" y="3348"/>
                </a:lnTo>
                <a:cubicBezTo>
                  <a:pt x="90266" y="804070"/>
                  <a:pt x="479533" y="1765577"/>
                  <a:pt x="815907" y="2499624"/>
                </a:cubicBezTo>
                <a:lnTo>
                  <a:pt x="581550" y="2504958"/>
                </a:lnTo>
                <a:cubicBezTo>
                  <a:pt x="269418" y="1807233"/>
                  <a:pt x="-31634" y="858378"/>
                  <a:pt x="26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xmlns="" id="{75A7B908-A4A0-4729-A7BB-58B45071B62D}"/>
              </a:ext>
            </a:extLst>
          </p:cNvPr>
          <p:cNvSpPr/>
          <p:nvPr/>
        </p:nvSpPr>
        <p:spPr>
          <a:xfrm rot="20114008">
            <a:off x="8018012" y="3099321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1C20CD7C-46FB-4A0E-9846-FD14041921C2}"/>
              </a:ext>
            </a:extLst>
          </p:cNvPr>
          <p:cNvSpPr/>
          <p:nvPr/>
        </p:nvSpPr>
        <p:spPr>
          <a:xfrm rot="12492842">
            <a:off x="6840487" y="2678942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Histories of psychological test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188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96CC4D45-CC36-4DBF-B7FE-1A3E6006C008}"/>
              </a:ext>
            </a:extLst>
          </p:cNvPr>
          <p:cNvSpPr/>
          <p:nvPr/>
        </p:nvSpPr>
        <p:spPr>
          <a:xfrm>
            <a:off x="7951206" y="1570996"/>
            <a:ext cx="263540" cy="1448247"/>
          </a:xfrm>
          <a:custGeom>
            <a:avLst/>
            <a:gdLst>
              <a:gd name="connsiteX0" fmla="*/ 117695 w 162962"/>
              <a:gd name="connsiteY0" fmla="*/ 0 h 1910282"/>
              <a:gd name="connsiteX1" fmla="*/ 162962 w 162962"/>
              <a:gd name="connsiteY1" fmla="*/ 1910282 h 1910282"/>
              <a:gd name="connsiteX2" fmla="*/ 0 w 162962"/>
              <a:gd name="connsiteY2" fmla="*/ 1910282 h 1910282"/>
              <a:gd name="connsiteX3" fmla="*/ 117695 w 162962"/>
              <a:gd name="connsiteY3" fmla="*/ 0 h 1910282"/>
              <a:gd name="connsiteX0" fmla="*/ 117695 w 350421"/>
              <a:gd name="connsiteY0" fmla="*/ 0 h 1910282"/>
              <a:gd name="connsiteX1" fmla="*/ 162962 w 350421"/>
              <a:gd name="connsiteY1" fmla="*/ 1910282 h 1910282"/>
              <a:gd name="connsiteX2" fmla="*/ 0 w 350421"/>
              <a:gd name="connsiteY2" fmla="*/ 1910282 h 1910282"/>
              <a:gd name="connsiteX3" fmla="*/ 117695 w 350421"/>
              <a:gd name="connsiteY3" fmla="*/ 0 h 1910282"/>
              <a:gd name="connsiteX0" fmla="*/ 117695 w 386111"/>
              <a:gd name="connsiteY0" fmla="*/ 0 h 1910282"/>
              <a:gd name="connsiteX1" fmla="*/ 162962 w 386111"/>
              <a:gd name="connsiteY1" fmla="*/ 1910282 h 1910282"/>
              <a:gd name="connsiteX2" fmla="*/ 0 w 386111"/>
              <a:gd name="connsiteY2" fmla="*/ 1910282 h 1910282"/>
              <a:gd name="connsiteX3" fmla="*/ 117695 w 386111"/>
              <a:gd name="connsiteY3" fmla="*/ 0 h 1910282"/>
              <a:gd name="connsiteX0" fmla="*/ 117695 w 324288"/>
              <a:gd name="connsiteY0" fmla="*/ 0 h 1910282"/>
              <a:gd name="connsiteX1" fmla="*/ 162962 w 324288"/>
              <a:gd name="connsiteY1" fmla="*/ 1910282 h 1910282"/>
              <a:gd name="connsiteX2" fmla="*/ 0 w 324288"/>
              <a:gd name="connsiteY2" fmla="*/ 1910282 h 1910282"/>
              <a:gd name="connsiteX3" fmla="*/ 117695 w 32428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69492"/>
              <a:gd name="connsiteY0" fmla="*/ 0 h 1910282"/>
              <a:gd name="connsiteX1" fmla="*/ 162962 w 369492"/>
              <a:gd name="connsiteY1" fmla="*/ 1910282 h 1910282"/>
              <a:gd name="connsiteX2" fmla="*/ 0 w 369492"/>
              <a:gd name="connsiteY2" fmla="*/ 1910282 h 1910282"/>
              <a:gd name="connsiteX3" fmla="*/ 117695 w 369492"/>
              <a:gd name="connsiteY3" fmla="*/ 0 h 1910282"/>
              <a:gd name="connsiteX0" fmla="*/ 117695 w 354501"/>
              <a:gd name="connsiteY0" fmla="*/ 0 h 1910282"/>
              <a:gd name="connsiteX1" fmla="*/ 162962 w 354501"/>
              <a:gd name="connsiteY1" fmla="*/ 1910282 h 1910282"/>
              <a:gd name="connsiteX2" fmla="*/ 0 w 354501"/>
              <a:gd name="connsiteY2" fmla="*/ 1910282 h 1910282"/>
              <a:gd name="connsiteX3" fmla="*/ 117695 w 354501"/>
              <a:gd name="connsiteY3" fmla="*/ 0 h 1910282"/>
              <a:gd name="connsiteX0" fmla="*/ 117695 w 354501"/>
              <a:gd name="connsiteY0" fmla="*/ 0 h 1910282"/>
              <a:gd name="connsiteX1" fmla="*/ 162962 w 354501"/>
              <a:gd name="connsiteY1" fmla="*/ 1910282 h 1910282"/>
              <a:gd name="connsiteX2" fmla="*/ 0 w 354501"/>
              <a:gd name="connsiteY2" fmla="*/ 1910282 h 1910282"/>
              <a:gd name="connsiteX3" fmla="*/ 117695 w 354501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56027"/>
              <a:gd name="connsiteY0" fmla="*/ 0 h 1910282"/>
              <a:gd name="connsiteX1" fmla="*/ 151125 w 356027"/>
              <a:gd name="connsiteY1" fmla="*/ 1907323 h 1910282"/>
              <a:gd name="connsiteX2" fmla="*/ 0 w 356027"/>
              <a:gd name="connsiteY2" fmla="*/ 1910282 h 1910282"/>
              <a:gd name="connsiteX3" fmla="*/ 117695 w 356027"/>
              <a:gd name="connsiteY3" fmla="*/ 0 h 1910282"/>
              <a:gd name="connsiteX0" fmla="*/ 117695 w 356027"/>
              <a:gd name="connsiteY0" fmla="*/ 0 h 1910282"/>
              <a:gd name="connsiteX1" fmla="*/ 151125 w 356027"/>
              <a:gd name="connsiteY1" fmla="*/ 1907323 h 1910282"/>
              <a:gd name="connsiteX2" fmla="*/ 0 w 356027"/>
              <a:gd name="connsiteY2" fmla="*/ 1910282 h 1910282"/>
              <a:gd name="connsiteX3" fmla="*/ 117695 w 356027"/>
              <a:gd name="connsiteY3" fmla="*/ 0 h 1910282"/>
              <a:gd name="connsiteX0" fmla="*/ 117695 w 350668"/>
              <a:gd name="connsiteY0" fmla="*/ 0 h 1916200"/>
              <a:gd name="connsiteX1" fmla="*/ 136329 w 350668"/>
              <a:gd name="connsiteY1" fmla="*/ 1916200 h 1916200"/>
              <a:gd name="connsiteX2" fmla="*/ 0 w 350668"/>
              <a:gd name="connsiteY2" fmla="*/ 1910282 h 1916200"/>
              <a:gd name="connsiteX3" fmla="*/ 117695 w 350668"/>
              <a:gd name="connsiteY3" fmla="*/ 0 h 1916200"/>
              <a:gd name="connsiteX0" fmla="*/ 117695 w 356765"/>
              <a:gd name="connsiteY0" fmla="*/ 0 h 1916200"/>
              <a:gd name="connsiteX1" fmla="*/ 136329 w 356765"/>
              <a:gd name="connsiteY1" fmla="*/ 1916200 h 1916200"/>
              <a:gd name="connsiteX2" fmla="*/ 0 w 356765"/>
              <a:gd name="connsiteY2" fmla="*/ 1910282 h 1916200"/>
              <a:gd name="connsiteX3" fmla="*/ 117695 w 356765"/>
              <a:gd name="connsiteY3" fmla="*/ 0 h 1916200"/>
              <a:gd name="connsiteX0" fmla="*/ 96981 w 343887"/>
              <a:gd name="connsiteY0" fmla="*/ 0 h 1930996"/>
              <a:gd name="connsiteX1" fmla="*/ 136329 w 343887"/>
              <a:gd name="connsiteY1" fmla="*/ 1930996 h 1930996"/>
              <a:gd name="connsiteX2" fmla="*/ 0 w 343887"/>
              <a:gd name="connsiteY2" fmla="*/ 1925078 h 1930996"/>
              <a:gd name="connsiteX3" fmla="*/ 96981 w 343887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86" h="1930996">
                <a:moveTo>
                  <a:pt x="96981" y="0"/>
                </a:moveTo>
                <a:cubicBezTo>
                  <a:pt x="546285" y="1113284"/>
                  <a:pt x="295864" y="1614066"/>
                  <a:pt x="136329" y="1930996"/>
                </a:cubicBezTo>
                <a:lnTo>
                  <a:pt x="0" y="1925078"/>
                </a:lnTo>
                <a:cubicBezTo>
                  <a:pt x="226397" y="1611987"/>
                  <a:pt x="464979" y="1158727"/>
                  <a:pt x="969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9" name="Block Arc 159">
            <a:extLst>
              <a:ext uri="{FF2B5EF4-FFF2-40B4-BE49-F238E27FC236}">
                <a16:creationId xmlns:a16="http://schemas.microsoft.com/office/drawing/2014/main" xmlns="" id="{03121319-4335-4C28-87F1-875EA1AFC95F}"/>
              </a:ext>
            </a:extLst>
          </p:cNvPr>
          <p:cNvSpPr/>
          <p:nvPr/>
        </p:nvSpPr>
        <p:spPr>
          <a:xfrm>
            <a:off x="3311353" y="2579026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83401E0F-01BB-437A-A5C8-B3736ABA8429}"/>
              </a:ext>
            </a:extLst>
          </p:cNvPr>
          <p:cNvSpPr/>
          <p:nvPr/>
        </p:nvSpPr>
        <p:spPr>
          <a:xfrm rot="5400000">
            <a:off x="8248803" y="2330425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2486C19E-6410-4F58-A0FA-1C5AEA2300F4}"/>
              </a:ext>
            </a:extLst>
          </p:cNvPr>
          <p:cNvSpPr/>
          <p:nvPr/>
        </p:nvSpPr>
        <p:spPr>
          <a:xfrm>
            <a:off x="7807439" y="2457553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7A8B8FF2-A001-4CB8-AA32-F1E779D1367C}"/>
              </a:ext>
            </a:extLst>
          </p:cNvPr>
          <p:cNvSpPr/>
          <p:nvPr/>
        </p:nvSpPr>
        <p:spPr>
          <a:xfrm rot="1096459">
            <a:off x="6388989" y="2740668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25B116F0-C5D4-4FE9-A041-FE8A2082B866}"/>
              </a:ext>
            </a:extLst>
          </p:cNvPr>
          <p:cNvSpPr/>
          <p:nvPr/>
        </p:nvSpPr>
        <p:spPr>
          <a:xfrm rot="9615819">
            <a:off x="5589382" y="2457554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16D156F8-810F-4021-838A-429C1388BF79}"/>
              </a:ext>
            </a:extLst>
          </p:cNvPr>
          <p:cNvSpPr/>
          <p:nvPr/>
        </p:nvSpPr>
        <p:spPr>
          <a:xfrm rot="9513157">
            <a:off x="3303438" y="2461273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E2E283F9-BB40-4D0C-9246-62B1519E2AA2}"/>
              </a:ext>
            </a:extLst>
          </p:cNvPr>
          <p:cNvSpPr/>
          <p:nvPr/>
        </p:nvSpPr>
        <p:spPr>
          <a:xfrm rot="689404">
            <a:off x="4117102" y="2755341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FE9EA200-04CB-4D5C-8432-6F710CF52C25}"/>
              </a:ext>
            </a:extLst>
          </p:cNvPr>
          <p:cNvSpPr/>
          <p:nvPr/>
        </p:nvSpPr>
        <p:spPr>
          <a:xfrm rot="20525831">
            <a:off x="5550820" y="3258354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7F061DC5-4E3A-4210-9429-CAE344E7E4A9}"/>
              </a:ext>
            </a:extLst>
          </p:cNvPr>
          <p:cNvSpPr/>
          <p:nvPr/>
        </p:nvSpPr>
        <p:spPr>
          <a:xfrm rot="12792903">
            <a:off x="4527045" y="2653330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B8878227-321C-4051-9F27-26771B53D4CE}"/>
              </a:ext>
            </a:extLst>
          </p:cNvPr>
          <p:cNvSpPr/>
          <p:nvPr/>
        </p:nvSpPr>
        <p:spPr>
          <a:xfrm rot="20525831">
            <a:off x="3264497" y="3258510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70C503B3-7791-4FE8-A941-7FEB681C8F8E}"/>
              </a:ext>
            </a:extLst>
          </p:cNvPr>
          <p:cNvSpPr/>
          <p:nvPr/>
        </p:nvSpPr>
        <p:spPr>
          <a:xfrm rot="2651748">
            <a:off x="2267965" y="2681501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BAB6EAEE-4892-48D4-99C4-F24CDBD4C4FD}"/>
              </a:ext>
            </a:extLst>
          </p:cNvPr>
          <p:cNvSpPr/>
          <p:nvPr/>
        </p:nvSpPr>
        <p:spPr>
          <a:xfrm rot="1419498">
            <a:off x="869951" y="2590048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5C30C0A2-6993-417D-A05D-980114E529D1}"/>
              </a:ext>
            </a:extLst>
          </p:cNvPr>
          <p:cNvSpPr/>
          <p:nvPr/>
        </p:nvSpPr>
        <p:spPr>
          <a:xfrm rot="9946066">
            <a:off x="1480361" y="2711456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EDE37C9C-0B50-4875-9854-A44B307306B8}"/>
              </a:ext>
            </a:extLst>
          </p:cNvPr>
          <p:cNvSpPr/>
          <p:nvPr/>
        </p:nvSpPr>
        <p:spPr>
          <a:xfrm>
            <a:off x="731128" y="3827830"/>
            <a:ext cx="347616" cy="33249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ECAC82F7-F7AC-42DF-9455-78F069305D49}"/>
              </a:ext>
            </a:extLst>
          </p:cNvPr>
          <p:cNvSpPr/>
          <p:nvPr/>
        </p:nvSpPr>
        <p:spPr>
          <a:xfrm rot="20804178" flipH="1">
            <a:off x="1400692" y="4160320"/>
            <a:ext cx="347616" cy="33249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949820"/>
            <a:ext cx="914400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hlinkClick r:id="rId2"/>
              </a:rPr>
              <a:t>www.free-powerpoint-templates-design.com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21" name="Oval 100">
            <a:extLst>
              <a:ext uri="{FF2B5EF4-FFF2-40B4-BE49-F238E27FC236}">
                <a16:creationId xmlns:a16="http://schemas.microsoft.com/office/drawing/2014/main" xmlns="" id="{1F48A467-CB54-4A09-8096-83439861832C}"/>
              </a:ext>
            </a:extLst>
          </p:cNvPr>
          <p:cNvSpPr/>
          <p:nvPr/>
        </p:nvSpPr>
        <p:spPr>
          <a:xfrm>
            <a:off x="4816150" y="2502028"/>
            <a:ext cx="650656" cy="650656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2" name="Oval 101">
            <a:extLst>
              <a:ext uri="{FF2B5EF4-FFF2-40B4-BE49-F238E27FC236}">
                <a16:creationId xmlns:a16="http://schemas.microsoft.com/office/drawing/2014/main" xmlns="" id="{0FB101D9-4CF1-478D-A9FF-06A749B939D7}"/>
              </a:ext>
            </a:extLst>
          </p:cNvPr>
          <p:cNvSpPr/>
          <p:nvPr/>
        </p:nvSpPr>
        <p:spPr>
          <a:xfrm>
            <a:off x="3666636" y="3014697"/>
            <a:ext cx="650656" cy="650656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3" name="Oval 102">
            <a:extLst>
              <a:ext uri="{FF2B5EF4-FFF2-40B4-BE49-F238E27FC236}">
                <a16:creationId xmlns:a16="http://schemas.microsoft.com/office/drawing/2014/main" xmlns="" id="{100BD16A-530D-450C-A0F4-AAEF8545D67D}"/>
              </a:ext>
            </a:extLst>
          </p:cNvPr>
          <p:cNvSpPr/>
          <p:nvPr/>
        </p:nvSpPr>
        <p:spPr>
          <a:xfrm>
            <a:off x="2517121" y="2502028"/>
            <a:ext cx="650656" cy="650656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4" name="Oval 103">
            <a:extLst>
              <a:ext uri="{FF2B5EF4-FFF2-40B4-BE49-F238E27FC236}">
                <a16:creationId xmlns:a16="http://schemas.microsoft.com/office/drawing/2014/main" xmlns="" id="{F4428AEA-E7EE-427D-AD0A-43E824E9CA8A}"/>
              </a:ext>
            </a:extLst>
          </p:cNvPr>
          <p:cNvSpPr/>
          <p:nvPr/>
        </p:nvSpPr>
        <p:spPr>
          <a:xfrm>
            <a:off x="1367607" y="3014697"/>
            <a:ext cx="650656" cy="650656"/>
          </a:xfrm>
          <a:prstGeom prst="ellipse">
            <a:avLst/>
          </a:prstGeom>
          <a:noFill/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5" name="Oval 104">
            <a:extLst>
              <a:ext uri="{FF2B5EF4-FFF2-40B4-BE49-F238E27FC236}">
                <a16:creationId xmlns:a16="http://schemas.microsoft.com/office/drawing/2014/main" xmlns="" id="{B8067967-1B19-4091-B90F-2908A39B162D}"/>
              </a:ext>
            </a:extLst>
          </p:cNvPr>
          <p:cNvSpPr/>
          <p:nvPr/>
        </p:nvSpPr>
        <p:spPr>
          <a:xfrm>
            <a:off x="5965665" y="3014697"/>
            <a:ext cx="650656" cy="650656"/>
          </a:xfrm>
          <a:prstGeom prst="ellipse">
            <a:avLst/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6" name="Oval 100">
            <a:extLst>
              <a:ext uri="{FF2B5EF4-FFF2-40B4-BE49-F238E27FC236}">
                <a16:creationId xmlns:a16="http://schemas.microsoft.com/office/drawing/2014/main" xmlns="" id="{F1EAED25-C6DF-4B1A-B16C-B098C176EC53}"/>
              </a:ext>
            </a:extLst>
          </p:cNvPr>
          <p:cNvSpPr/>
          <p:nvPr/>
        </p:nvSpPr>
        <p:spPr>
          <a:xfrm>
            <a:off x="7115178" y="2502028"/>
            <a:ext cx="650656" cy="650656"/>
          </a:xfrm>
          <a:prstGeom prst="ellipse">
            <a:avLst/>
          </a:prstGeom>
          <a:noFill/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7" name="Oval 100">
            <a:extLst>
              <a:ext uri="{FF2B5EF4-FFF2-40B4-BE49-F238E27FC236}">
                <a16:creationId xmlns:a16="http://schemas.microsoft.com/office/drawing/2014/main" xmlns="" id="{F06F6CC3-28AD-4C35-83BF-CF638B019A5B}"/>
              </a:ext>
            </a:extLst>
          </p:cNvPr>
          <p:cNvSpPr/>
          <p:nvPr/>
        </p:nvSpPr>
        <p:spPr>
          <a:xfrm>
            <a:off x="4885129" y="2569942"/>
            <a:ext cx="520061" cy="520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8" name="Oval 101">
            <a:extLst>
              <a:ext uri="{FF2B5EF4-FFF2-40B4-BE49-F238E27FC236}">
                <a16:creationId xmlns:a16="http://schemas.microsoft.com/office/drawing/2014/main" xmlns="" id="{02CF454C-DB9B-4E71-98C9-C7926DB8B878}"/>
              </a:ext>
            </a:extLst>
          </p:cNvPr>
          <p:cNvSpPr/>
          <p:nvPr/>
        </p:nvSpPr>
        <p:spPr>
          <a:xfrm>
            <a:off x="3735615" y="3082612"/>
            <a:ext cx="520061" cy="520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9" name="Oval 102">
            <a:extLst>
              <a:ext uri="{FF2B5EF4-FFF2-40B4-BE49-F238E27FC236}">
                <a16:creationId xmlns:a16="http://schemas.microsoft.com/office/drawing/2014/main" xmlns="" id="{57B04739-C9F8-4FA9-B2AF-824AD258A3CA}"/>
              </a:ext>
            </a:extLst>
          </p:cNvPr>
          <p:cNvSpPr/>
          <p:nvPr/>
        </p:nvSpPr>
        <p:spPr>
          <a:xfrm>
            <a:off x="2586100" y="2569942"/>
            <a:ext cx="520061" cy="520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0" name="Oval 103">
            <a:extLst>
              <a:ext uri="{FF2B5EF4-FFF2-40B4-BE49-F238E27FC236}">
                <a16:creationId xmlns:a16="http://schemas.microsoft.com/office/drawing/2014/main" xmlns="" id="{07A4A4F3-E4E0-4A2A-BD9B-0AB17B7A2B5B}"/>
              </a:ext>
            </a:extLst>
          </p:cNvPr>
          <p:cNvSpPr/>
          <p:nvPr/>
        </p:nvSpPr>
        <p:spPr>
          <a:xfrm>
            <a:off x="1436586" y="3082612"/>
            <a:ext cx="520061" cy="5200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1" name="Oval 104">
            <a:extLst>
              <a:ext uri="{FF2B5EF4-FFF2-40B4-BE49-F238E27FC236}">
                <a16:creationId xmlns:a16="http://schemas.microsoft.com/office/drawing/2014/main" xmlns="" id="{C17306E5-8E8E-4AD0-8474-1CE011CB8195}"/>
              </a:ext>
            </a:extLst>
          </p:cNvPr>
          <p:cNvSpPr/>
          <p:nvPr/>
        </p:nvSpPr>
        <p:spPr>
          <a:xfrm>
            <a:off x="6034644" y="3082612"/>
            <a:ext cx="520061" cy="5200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68897AA-8B9B-47FA-8414-5CAE0054530E}"/>
              </a:ext>
            </a:extLst>
          </p:cNvPr>
          <p:cNvSpPr txBox="1"/>
          <p:nvPr/>
        </p:nvSpPr>
        <p:spPr>
          <a:xfrm>
            <a:off x="857372" y="1747229"/>
            <a:ext cx="1405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>
                <a:cs typeface="Arial" pitchFamily="34" charset="0"/>
              </a:rPr>
              <a:t>Binet &amp; Simon </a:t>
            </a:r>
          </a:p>
          <a:p>
            <a:pPr algn="ctr"/>
            <a:r>
              <a:rPr lang="id-ID" altLang="ko-KR" sz="1200" dirty="0">
                <a:cs typeface="Arial" pitchFamily="34" charset="0"/>
              </a:rPr>
              <a:t>menemukan tes kecerdasan modern pertama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5A6B844-7DDE-4A6C-B173-DE0842193274}"/>
              </a:ext>
            </a:extLst>
          </p:cNvPr>
          <p:cNvSpPr txBox="1"/>
          <p:nvPr/>
        </p:nvSpPr>
        <p:spPr>
          <a:xfrm>
            <a:off x="2124068" y="3511343"/>
            <a:ext cx="140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cs typeface="Arial" pitchFamily="34" charset="0"/>
              </a:rPr>
              <a:t>Stern </a:t>
            </a:r>
          </a:p>
          <a:p>
            <a:pPr algn="ctr"/>
            <a:r>
              <a:rPr lang="id-ID" altLang="ko-KR" sz="1200" dirty="0" smtClean="0">
                <a:cs typeface="Arial" pitchFamily="34" charset="0"/>
              </a:rPr>
              <a:t>memperkenalkan </a:t>
            </a:r>
            <a:r>
              <a:rPr lang="id-ID" altLang="ko-KR" sz="1200" dirty="0">
                <a:cs typeface="Arial" pitchFamily="34" charset="0"/>
              </a:rPr>
              <a:t>konsep “IQ”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2EF7C9C-5DD9-4A61-A74E-D0336C8E0FF9}"/>
              </a:ext>
            </a:extLst>
          </p:cNvPr>
          <p:cNvSpPr txBox="1"/>
          <p:nvPr/>
        </p:nvSpPr>
        <p:spPr>
          <a:xfrm>
            <a:off x="4448603" y="3511343"/>
            <a:ext cx="1409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cs typeface="Arial" pitchFamily="34" charset="0"/>
              </a:rPr>
              <a:t>Robert Yerkes</a:t>
            </a:r>
            <a:endParaRPr lang="id-ID" altLang="ko-KR" sz="1200" dirty="0">
              <a:cs typeface="Arial" pitchFamily="34" charset="0"/>
            </a:endParaRPr>
          </a:p>
          <a:p>
            <a:pPr algn="ctr"/>
            <a:r>
              <a:rPr lang="id-ID" altLang="ko-KR" sz="1200" dirty="0" smtClean="0">
                <a:cs typeface="Arial" pitchFamily="34" charset="0"/>
              </a:rPr>
              <a:t>Menciptakan  tes “Army alpha” dan “Army beta” untuk merekrut sukarelawan PERANG Dunia I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E7EE924-1EB9-4EEB-A576-699692051C60}"/>
              </a:ext>
            </a:extLst>
          </p:cNvPr>
          <p:cNvSpPr txBox="1"/>
          <p:nvPr/>
        </p:nvSpPr>
        <p:spPr>
          <a:xfrm>
            <a:off x="3286336" y="1120889"/>
            <a:ext cx="1409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>
                <a:cs typeface="Arial" pitchFamily="34" charset="0"/>
              </a:rPr>
              <a:t>Lewis </a:t>
            </a:r>
            <a:r>
              <a:rPr lang="id-ID" altLang="ko-KR" sz="1200" b="1" dirty="0" smtClean="0">
                <a:cs typeface="Arial" pitchFamily="34" charset="0"/>
              </a:rPr>
              <a:t>Terman</a:t>
            </a:r>
          </a:p>
          <a:p>
            <a:pPr algn="ctr"/>
            <a:r>
              <a:rPr lang="id-ID" altLang="ko-KR" sz="1200" b="1" dirty="0" smtClean="0">
                <a:cs typeface="Arial" pitchFamily="34" charset="0"/>
              </a:rPr>
              <a:t> </a:t>
            </a:r>
            <a:r>
              <a:rPr lang="id-ID" altLang="ko-KR" sz="1200" dirty="0">
                <a:cs typeface="Arial" pitchFamily="34" charset="0"/>
              </a:rPr>
              <a:t>merevisi alat tes binet &amp; simon </a:t>
            </a:r>
            <a:r>
              <a:rPr lang="id-ID" altLang="ko-KR" sz="1200" dirty="0" smtClean="0">
                <a:cs typeface="Arial" pitchFamily="34" charset="0"/>
              </a:rPr>
              <a:t>.</a:t>
            </a:r>
            <a:endParaRPr lang="id-ID" altLang="ko-KR" sz="1200" dirty="0">
              <a:cs typeface="Arial" pitchFamily="34" charset="0"/>
            </a:endParaRPr>
          </a:p>
          <a:p>
            <a:pPr algn="ctr"/>
            <a:r>
              <a:rPr lang="id-ID" altLang="ko-KR" sz="1200" dirty="0" smtClean="0">
                <a:cs typeface="Arial" pitchFamily="34" charset="0"/>
              </a:rPr>
              <a:t>Lahirlah tes “Stanford </a:t>
            </a:r>
            <a:r>
              <a:rPr lang="id-ID" altLang="ko-KR" sz="1200" dirty="0">
                <a:cs typeface="Arial" pitchFamily="34" charset="0"/>
              </a:rPr>
              <a:t>dan </a:t>
            </a:r>
            <a:r>
              <a:rPr lang="id-ID" altLang="ko-KR" sz="1200" dirty="0" smtClean="0">
                <a:cs typeface="Arial" pitchFamily="34" charset="0"/>
              </a:rPr>
              <a:t>Binet” </a:t>
            </a:r>
          </a:p>
          <a:p>
            <a:pPr algn="ctr"/>
            <a:r>
              <a:rPr lang="id-ID" altLang="ko-KR" sz="1200" dirty="0" smtClean="0">
                <a:cs typeface="Arial" pitchFamily="34" charset="0"/>
              </a:rPr>
              <a:t>Revisi  tahun 1937, 1960, 1986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A33852F-3BD8-47A5-8C78-13A575EF1E37}"/>
              </a:ext>
            </a:extLst>
          </p:cNvPr>
          <p:cNvSpPr txBox="1"/>
          <p:nvPr/>
        </p:nvSpPr>
        <p:spPr>
          <a:xfrm>
            <a:off x="5610871" y="1117033"/>
            <a:ext cx="1409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cs typeface="Arial" pitchFamily="34" charset="0"/>
              </a:rPr>
              <a:t>Robert Woodworth</a:t>
            </a:r>
          </a:p>
          <a:p>
            <a:pPr algn="ctr"/>
            <a:r>
              <a:rPr lang="id-ID" altLang="ko-KR" sz="1200" dirty="0" smtClean="0">
                <a:cs typeface="Arial" pitchFamily="34" charset="0"/>
              </a:rPr>
              <a:t>Menciptakan personal data sheet, alat tes kepribadian pertama</a:t>
            </a:r>
          </a:p>
        </p:txBody>
      </p:sp>
      <p:sp>
        <p:nvSpPr>
          <p:cNvPr id="47" name="Block Arc 157">
            <a:extLst>
              <a:ext uri="{FF2B5EF4-FFF2-40B4-BE49-F238E27FC236}">
                <a16:creationId xmlns:a16="http://schemas.microsoft.com/office/drawing/2014/main" xmlns="" id="{AAEC3B7B-CC1C-4891-BB61-10DD87C9B91A}"/>
              </a:ext>
            </a:extLst>
          </p:cNvPr>
          <p:cNvSpPr/>
          <p:nvPr/>
        </p:nvSpPr>
        <p:spPr>
          <a:xfrm rot="10800000">
            <a:off x="2163373" y="2002920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8" name="Block Arc 158">
            <a:extLst>
              <a:ext uri="{FF2B5EF4-FFF2-40B4-BE49-F238E27FC236}">
                <a16:creationId xmlns:a16="http://schemas.microsoft.com/office/drawing/2014/main" xmlns="" id="{A8F0AAF9-61DD-44C3-97E5-F48926898F7A}"/>
              </a:ext>
            </a:extLst>
          </p:cNvPr>
          <p:cNvSpPr/>
          <p:nvPr/>
        </p:nvSpPr>
        <p:spPr>
          <a:xfrm>
            <a:off x="5607313" y="2579026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0" name="Block Arc 160">
            <a:extLst>
              <a:ext uri="{FF2B5EF4-FFF2-40B4-BE49-F238E27FC236}">
                <a16:creationId xmlns:a16="http://schemas.microsoft.com/office/drawing/2014/main" xmlns="" id="{80FC61BC-9467-4B1E-B1BD-D3094097E074}"/>
              </a:ext>
            </a:extLst>
          </p:cNvPr>
          <p:cNvSpPr/>
          <p:nvPr/>
        </p:nvSpPr>
        <p:spPr>
          <a:xfrm rot="10800000">
            <a:off x="4459333" y="2002920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1" name="Oval 100">
            <a:extLst>
              <a:ext uri="{FF2B5EF4-FFF2-40B4-BE49-F238E27FC236}">
                <a16:creationId xmlns:a16="http://schemas.microsoft.com/office/drawing/2014/main" xmlns="" id="{0B68008A-B6CF-4220-BB8C-1154AB790A79}"/>
              </a:ext>
            </a:extLst>
          </p:cNvPr>
          <p:cNvSpPr/>
          <p:nvPr/>
        </p:nvSpPr>
        <p:spPr>
          <a:xfrm>
            <a:off x="7184158" y="2569942"/>
            <a:ext cx="520061" cy="5200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14AEF83-04F0-46FE-A115-2C99B728199B}"/>
              </a:ext>
            </a:extLst>
          </p:cNvPr>
          <p:cNvSpPr txBox="1"/>
          <p:nvPr/>
        </p:nvSpPr>
        <p:spPr>
          <a:xfrm>
            <a:off x="6752235" y="3511343"/>
            <a:ext cx="140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cs typeface="Arial" pitchFamily="34" charset="0"/>
              </a:rPr>
              <a:t>Herman Rorschach </a:t>
            </a:r>
            <a:r>
              <a:rPr lang="id-ID" altLang="ko-KR" sz="1200" dirty="0" smtClean="0">
                <a:cs typeface="Arial" pitchFamily="34" charset="0"/>
              </a:rPr>
              <a:t>menciptakan alat tes “Rorscach Inkblot”</a:t>
            </a:r>
          </a:p>
        </p:txBody>
      </p:sp>
      <p:sp>
        <p:nvSpPr>
          <p:cNvPr id="57" name="Block Arc 160">
            <a:extLst>
              <a:ext uri="{FF2B5EF4-FFF2-40B4-BE49-F238E27FC236}">
                <a16:creationId xmlns:a16="http://schemas.microsoft.com/office/drawing/2014/main" xmlns="" id="{1C060535-8AF3-4470-A46B-D8567B0064C2}"/>
              </a:ext>
            </a:extLst>
          </p:cNvPr>
          <p:cNvSpPr/>
          <p:nvPr/>
        </p:nvSpPr>
        <p:spPr>
          <a:xfrm rot="10800000">
            <a:off x="6763481" y="2002921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xmlns="" id="{0DAB1117-A870-4600-B8C4-F3F97B121979}"/>
              </a:ext>
            </a:extLst>
          </p:cNvPr>
          <p:cNvSpPr txBox="1">
            <a:spLocks/>
          </p:cNvSpPr>
          <p:nvPr/>
        </p:nvSpPr>
        <p:spPr>
          <a:xfrm>
            <a:off x="2548813" y="265780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1914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xmlns="" id="{742568CB-8902-4FC0-BE3E-81653DC863F9}"/>
              </a:ext>
            </a:extLst>
          </p:cNvPr>
          <p:cNvSpPr txBox="1">
            <a:spLocks/>
          </p:cNvSpPr>
          <p:nvPr/>
        </p:nvSpPr>
        <p:spPr>
          <a:xfrm>
            <a:off x="3698327" y="317047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1916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xmlns="" id="{0F15F988-2289-4D8E-9A93-ED93C835976C}"/>
              </a:ext>
            </a:extLst>
          </p:cNvPr>
          <p:cNvSpPr txBox="1">
            <a:spLocks/>
          </p:cNvSpPr>
          <p:nvPr/>
        </p:nvSpPr>
        <p:spPr>
          <a:xfrm>
            <a:off x="4847842" y="265780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1917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xmlns="" id="{51AEDA2C-C6B4-4CE7-9795-F2C821859981}"/>
              </a:ext>
            </a:extLst>
          </p:cNvPr>
          <p:cNvSpPr txBox="1">
            <a:spLocks/>
          </p:cNvSpPr>
          <p:nvPr/>
        </p:nvSpPr>
        <p:spPr>
          <a:xfrm>
            <a:off x="5997356" y="317047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1917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xmlns="" id="{58C7FE7A-F5F5-4E7F-AEDB-59DC55403E29}"/>
              </a:ext>
            </a:extLst>
          </p:cNvPr>
          <p:cNvSpPr txBox="1">
            <a:spLocks/>
          </p:cNvSpPr>
          <p:nvPr/>
        </p:nvSpPr>
        <p:spPr>
          <a:xfrm>
            <a:off x="7146870" y="265780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1920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xmlns="" id="{ABF5ADE9-E3B2-45D8-B1DA-7DFCD2E31E28}"/>
              </a:ext>
            </a:extLst>
          </p:cNvPr>
          <p:cNvSpPr txBox="1">
            <a:spLocks/>
          </p:cNvSpPr>
          <p:nvPr/>
        </p:nvSpPr>
        <p:spPr>
          <a:xfrm>
            <a:off x="1399298" y="317047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1905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Block Arc 92">
            <a:extLst>
              <a:ext uri="{FF2B5EF4-FFF2-40B4-BE49-F238E27FC236}">
                <a16:creationId xmlns:a16="http://schemas.microsoft.com/office/drawing/2014/main" xmlns="" id="{B587D16E-7420-46FB-90EE-467D8142BB2D}"/>
              </a:ext>
            </a:extLst>
          </p:cNvPr>
          <p:cNvSpPr/>
          <p:nvPr/>
        </p:nvSpPr>
        <p:spPr>
          <a:xfrm>
            <a:off x="1011580" y="2579026"/>
            <a:ext cx="1376027" cy="1376027"/>
          </a:xfrm>
          <a:prstGeom prst="blockArc">
            <a:avLst>
              <a:gd name="adj1" fmla="val 10800022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직사각형 2">
            <a:extLst>
              <a:ext uri="{FF2B5EF4-FFF2-40B4-BE49-F238E27FC236}">
                <a16:creationId xmlns:a16="http://schemas.microsoft.com/office/drawing/2014/main" xmlns="" id="{32D58292-1F82-430E-9911-B9035DEEE2D0}"/>
              </a:ext>
            </a:extLst>
          </p:cNvPr>
          <p:cNvSpPr/>
          <p:nvPr/>
        </p:nvSpPr>
        <p:spPr>
          <a:xfrm>
            <a:off x="1009799" y="3230637"/>
            <a:ext cx="642947" cy="1719184"/>
          </a:xfrm>
          <a:custGeom>
            <a:avLst/>
            <a:gdLst>
              <a:gd name="connsiteX0" fmla="*/ 0 w 119148"/>
              <a:gd name="connsiteY0" fmla="*/ 0 h 2214305"/>
              <a:gd name="connsiteX1" fmla="*/ 119148 w 119148"/>
              <a:gd name="connsiteY1" fmla="*/ 0 h 2214305"/>
              <a:gd name="connsiteX2" fmla="*/ 119148 w 119148"/>
              <a:gd name="connsiteY2" fmla="*/ 2214305 h 2214305"/>
              <a:gd name="connsiteX3" fmla="*/ 0 w 119148"/>
              <a:gd name="connsiteY3" fmla="*/ 2214305 h 2214305"/>
              <a:gd name="connsiteX4" fmla="*/ 0 w 119148"/>
              <a:gd name="connsiteY4" fmla="*/ 0 h 2214305"/>
              <a:gd name="connsiteX0" fmla="*/ 0 w 412396"/>
              <a:gd name="connsiteY0" fmla="*/ 0 h 2214305"/>
              <a:gd name="connsiteX1" fmla="*/ 119148 w 412396"/>
              <a:gd name="connsiteY1" fmla="*/ 0 h 2214305"/>
              <a:gd name="connsiteX2" fmla="*/ 412396 w 412396"/>
              <a:gd name="connsiteY2" fmla="*/ 2147657 h 2214305"/>
              <a:gd name="connsiteX3" fmla="*/ 0 w 412396"/>
              <a:gd name="connsiteY3" fmla="*/ 2214305 h 2214305"/>
              <a:gd name="connsiteX4" fmla="*/ 0 w 412396"/>
              <a:gd name="connsiteY4" fmla="*/ 0 h 2214305"/>
              <a:gd name="connsiteX0" fmla="*/ 0 w 412396"/>
              <a:gd name="connsiteY0" fmla="*/ 0 h 2147658"/>
              <a:gd name="connsiteX1" fmla="*/ 119148 w 412396"/>
              <a:gd name="connsiteY1" fmla="*/ 0 h 2147658"/>
              <a:gd name="connsiteX2" fmla="*/ 412396 w 412396"/>
              <a:gd name="connsiteY2" fmla="*/ 2147657 h 2147658"/>
              <a:gd name="connsiteX3" fmla="*/ 210606 w 412396"/>
              <a:gd name="connsiteY3" fmla="*/ 2147658 h 2147658"/>
              <a:gd name="connsiteX4" fmla="*/ 0 w 412396"/>
              <a:gd name="connsiteY4" fmla="*/ 0 h 214765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10606 w 468380"/>
              <a:gd name="connsiteY3" fmla="*/ 2147658 h 2152988"/>
              <a:gd name="connsiteX4" fmla="*/ 0 w 468380"/>
              <a:gd name="connsiteY4" fmla="*/ 0 h 215298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50595 w 468380"/>
              <a:gd name="connsiteY3" fmla="*/ 2150324 h 2152988"/>
              <a:gd name="connsiteX4" fmla="*/ 0 w 468380"/>
              <a:gd name="connsiteY4" fmla="*/ 0 h 2152988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3219 w 474264"/>
              <a:gd name="connsiteY0" fmla="*/ 0 h 2150324"/>
              <a:gd name="connsiteX1" fmla="*/ 122367 w 474264"/>
              <a:gd name="connsiteY1" fmla="*/ 0 h 2150324"/>
              <a:gd name="connsiteX2" fmla="*/ 474264 w 474264"/>
              <a:gd name="connsiteY2" fmla="*/ 2144990 h 2150324"/>
              <a:gd name="connsiteX3" fmla="*/ 253814 w 474264"/>
              <a:gd name="connsiteY3" fmla="*/ 2150324 h 2150324"/>
              <a:gd name="connsiteX4" fmla="*/ 3219 w 474264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3486 w 604397"/>
              <a:gd name="connsiteY0" fmla="*/ 0 h 2504958"/>
              <a:gd name="connsiteX1" fmla="*/ 122634 w 604397"/>
              <a:gd name="connsiteY1" fmla="*/ 0 h 2504958"/>
              <a:gd name="connsiteX2" fmla="*/ 474531 w 604397"/>
              <a:gd name="connsiteY2" fmla="*/ 2144990 h 2504958"/>
              <a:gd name="connsiteX3" fmla="*/ 591332 w 604397"/>
              <a:gd name="connsiteY3" fmla="*/ 2504958 h 2504958"/>
              <a:gd name="connsiteX4" fmla="*/ 3486 w 604397"/>
              <a:gd name="connsiteY4" fmla="*/ 0 h 2504958"/>
              <a:gd name="connsiteX0" fmla="*/ 3486 w 825689"/>
              <a:gd name="connsiteY0" fmla="*/ 0 h 2504958"/>
              <a:gd name="connsiteX1" fmla="*/ 122634 w 825689"/>
              <a:gd name="connsiteY1" fmla="*/ 0 h 2504958"/>
              <a:gd name="connsiteX2" fmla="*/ 825689 w 825689"/>
              <a:gd name="connsiteY2" fmla="*/ 2499624 h 2504958"/>
              <a:gd name="connsiteX3" fmla="*/ 591332 w 825689"/>
              <a:gd name="connsiteY3" fmla="*/ 2504958 h 2504958"/>
              <a:gd name="connsiteX4" fmla="*/ 3486 w 825689"/>
              <a:gd name="connsiteY4" fmla="*/ 0 h 2504958"/>
              <a:gd name="connsiteX0" fmla="*/ 3576 w 816806"/>
              <a:gd name="connsiteY0" fmla="*/ 0 h 2504958"/>
              <a:gd name="connsiteX1" fmla="*/ 113751 w 816806"/>
              <a:gd name="connsiteY1" fmla="*/ 0 h 2504958"/>
              <a:gd name="connsiteX2" fmla="*/ 816806 w 816806"/>
              <a:gd name="connsiteY2" fmla="*/ 2499624 h 2504958"/>
              <a:gd name="connsiteX3" fmla="*/ 582449 w 816806"/>
              <a:gd name="connsiteY3" fmla="*/ 2504958 h 2504958"/>
              <a:gd name="connsiteX4" fmla="*/ 3576 w 816806"/>
              <a:gd name="connsiteY4" fmla="*/ 0 h 2504958"/>
              <a:gd name="connsiteX0" fmla="*/ 461 w 813691"/>
              <a:gd name="connsiteY0" fmla="*/ 0 h 2504958"/>
              <a:gd name="connsiteX1" fmla="*/ 110636 w 813691"/>
              <a:gd name="connsiteY1" fmla="*/ 0 h 2504958"/>
              <a:gd name="connsiteX2" fmla="*/ 813691 w 813691"/>
              <a:gd name="connsiteY2" fmla="*/ 2499624 h 2504958"/>
              <a:gd name="connsiteX3" fmla="*/ 579334 w 813691"/>
              <a:gd name="connsiteY3" fmla="*/ 2504958 h 2504958"/>
              <a:gd name="connsiteX4" fmla="*/ 461 w 813691"/>
              <a:gd name="connsiteY4" fmla="*/ 0 h 2504958"/>
              <a:gd name="connsiteX0" fmla="*/ 2677 w 815907"/>
              <a:gd name="connsiteY0" fmla="*/ 0 h 2504958"/>
              <a:gd name="connsiteX1" fmla="*/ 112852 w 815907"/>
              <a:gd name="connsiteY1" fmla="*/ 0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  <a:gd name="connsiteX0" fmla="*/ 2677 w 815907"/>
              <a:gd name="connsiteY0" fmla="*/ 0 h 2504958"/>
              <a:gd name="connsiteX1" fmla="*/ 115842 w 815907"/>
              <a:gd name="connsiteY1" fmla="*/ 3348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7" h="2504958">
                <a:moveTo>
                  <a:pt x="2677" y="0"/>
                </a:moveTo>
                <a:lnTo>
                  <a:pt x="115842" y="3348"/>
                </a:lnTo>
                <a:cubicBezTo>
                  <a:pt x="90266" y="804070"/>
                  <a:pt x="479533" y="1765577"/>
                  <a:pt x="815907" y="2499624"/>
                </a:cubicBezTo>
                <a:lnTo>
                  <a:pt x="581550" y="2504958"/>
                </a:lnTo>
                <a:cubicBezTo>
                  <a:pt x="269418" y="1807233"/>
                  <a:pt x="-31634" y="858378"/>
                  <a:pt x="26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xmlns="" id="{75A7B908-A4A0-4729-A7BB-58B45071B62D}"/>
              </a:ext>
            </a:extLst>
          </p:cNvPr>
          <p:cNvSpPr/>
          <p:nvPr/>
        </p:nvSpPr>
        <p:spPr>
          <a:xfrm rot="20114008">
            <a:off x="8018012" y="3099321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1C20CD7C-46FB-4A0E-9846-FD14041921C2}"/>
              </a:ext>
            </a:extLst>
          </p:cNvPr>
          <p:cNvSpPr/>
          <p:nvPr/>
        </p:nvSpPr>
        <p:spPr>
          <a:xfrm rot="12492842">
            <a:off x="6840487" y="2678942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Histories of psychological test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1880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lock Arc 159">
            <a:extLst>
              <a:ext uri="{FF2B5EF4-FFF2-40B4-BE49-F238E27FC236}">
                <a16:creationId xmlns:a16="http://schemas.microsoft.com/office/drawing/2014/main" xmlns="" id="{03121319-4335-4C28-87F1-875EA1AFC95F}"/>
              </a:ext>
            </a:extLst>
          </p:cNvPr>
          <p:cNvSpPr/>
          <p:nvPr/>
        </p:nvSpPr>
        <p:spPr>
          <a:xfrm>
            <a:off x="3311353" y="2579026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7A8B8FF2-A001-4CB8-AA32-F1E779D1367C}"/>
              </a:ext>
            </a:extLst>
          </p:cNvPr>
          <p:cNvSpPr/>
          <p:nvPr/>
        </p:nvSpPr>
        <p:spPr>
          <a:xfrm rot="1096459">
            <a:off x="6388989" y="2740668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25B116F0-C5D4-4FE9-A041-FE8A2082B866}"/>
              </a:ext>
            </a:extLst>
          </p:cNvPr>
          <p:cNvSpPr/>
          <p:nvPr/>
        </p:nvSpPr>
        <p:spPr>
          <a:xfrm rot="9615819">
            <a:off x="5589382" y="2457554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16D156F8-810F-4021-838A-429C1388BF79}"/>
              </a:ext>
            </a:extLst>
          </p:cNvPr>
          <p:cNvSpPr/>
          <p:nvPr/>
        </p:nvSpPr>
        <p:spPr>
          <a:xfrm rot="9513157">
            <a:off x="3303438" y="2461273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E2E283F9-BB40-4D0C-9246-62B1519E2AA2}"/>
              </a:ext>
            </a:extLst>
          </p:cNvPr>
          <p:cNvSpPr/>
          <p:nvPr/>
        </p:nvSpPr>
        <p:spPr>
          <a:xfrm rot="689404">
            <a:off x="4117102" y="2755341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FE9EA200-04CB-4D5C-8432-6F710CF52C25}"/>
              </a:ext>
            </a:extLst>
          </p:cNvPr>
          <p:cNvSpPr/>
          <p:nvPr/>
        </p:nvSpPr>
        <p:spPr>
          <a:xfrm rot="20525831">
            <a:off x="5550820" y="3258354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7F061DC5-4E3A-4210-9429-CAE344E7E4A9}"/>
              </a:ext>
            </a:extLst>
          </p:cNvPr>
          <p:cNvSpPr/>
          <p:nvPr/>
        </p:nvSpPr>
        <p:spPr>
          <a:xfrm rot="12792903">
            <a:off x="4527045" y="2653330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B8878227-321C-4051-9F27-26771B53D4CE}"/>
              </a:ext>
            </a:extLst>
          </p:cNvPr>
          <p:cNvSpPr/>
          <p:nvPr/>
        </p:nvSpPr>
        <p:spPr>
          <a:xfrm rot="20525831">
            <a:off x="3264497" y="3258510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70C503B3-7791-4FE8-A941-7FEB681C8F8E}"/>
              </a:ext>
            </a:extLst>
          </p:cNvPr>
          <p:cNvSpPr/>
          <p:nvPr/>
        </p:nvSpPr>
        <p:spPr>
          <a:xfrm rot="2651748">
            <a:off x="2267965" y="2681501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BAB6EAEE-4892-48D4-99C4-F24CDBD4C4FD}"/>
              </a:ext>
            </a:extLst>
          </p:cNvPr>
          <p:cNvSpPr/>
          <p:nvPr/>
        </p:nvSpPr>
        <p:spPr>
          <a:xfrm rot="1419498">
            <a:off x="869951" y="2590048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5C30C0A2-6993-417D-A05D-980114E529D1}"/>
              </a:ext>
            </a:extLst>
          </p:cNvPr>
          <p:cNvSpPr/>
          <p:nvPr/>
        </p:nvSpPr>
        <p:spPr>
          <a:xfrm rot="9946066">
            <a:off x="1480361" y="2711456"/>
            <a:ext cx="280280" cy="268084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EDE37C9C-0B50-4875-9854-A44B307306B8}"/>
              </a:ext>
            </a:extLst>
          </p:cNvPr>
          <p:cNvSpPr/>
          <p:nvPr/>
        </p:nvSpPr>
        <p:spPr>
          <a:xfrm>
            <a:off x="731128" y="3827830"/>
            <a:ext cx="347616" cy="33249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ECAC82F7-F7AC-42DF-9455-78F069305D49}"/>
              </a:ext>
            </a:extLst>
          </p:cNvPr>
          <p:cNvSpPr/>
          <p:nvPr/>
        </p:nvSpPr>
        <p:spPr>
          <a:xfrm rot="20804178" flipH="1">
            <a:off x="1400692" y="4160320"/>
            <a:ext cx="347616" cy="33249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949820"/>
            <a:ext cx="914400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hlinkClick r:id="rId2"/>
              </a:rPr>
              <a:t>www.free-powerpoint-templates-design.com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21" name="Oval 100">
            <a:extLst>
              <a:ext uri="{FF2B5EF4-FFF2-40B4-BE49-F238E27FC236}">
                <a16:creationId xmlns:a16="http://schemas.microsoft.com/office/drawing/2014/main" xmlns="" id="{1F48A467-CB54-4A09-8096-83439861832C}"/>
              </a:ext>
            </a:extLst>
          </p:cNvPr>
          <p:cNvSpPr/>
          <p:nvPr/>
        </p:nvSpPr>
        <p:spPr>
          <a:xfrm>
            <a:off x="4816150" y="2502028"/>
            <a:ext cx="650656" cy="650656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2" name="Oval 101">
            <a:extLst>
              <a:ext uri="{FF2B5EF4-FFF2-40B4-BE49-F238E27FC236}">
                <a16:creationId xmlns:a16="http://schemas.microsoft.com/office/drawing/2014/main" xmlns="" id="{0FB101D9-4CF1-478D-A9FF-06A749B939D7}"/>
              </a:ext>
            </a:extLst>
          </p:cNvPr>
          <p:cNvSpPr/>
          <p:nvPr/>
        </p:nvSpPr>
        <p:spPr>
          <a:xfrm>
            <a:off x="3666636" y="3014697"/>
            <a:ext cx="650656" cy="650656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3" name="Oval 102">
            <a:extLst>
              <a:ext uri="{FF2B5EF4-FFF2-40B4-BE49-F238E27FC236}">
                <a16:creationId xmlns:a16="http://schemas.microsoft.com/office/drawing/2014/main" xmlns="" id="{100BD16A-530D-450C-A0F4-AAEF8545D67D}"/>
              </a:ext>
            </a:extLst>
          </p:cNvPr>
          <p:cNvSpPr/>
          <p:nvPr/>
        </p:nvSpPr>
        <p:spPr>
          <a:xfrm>
            <a:off x="2517121" y="2502028"/>
            <a:ext cx="650656" cy="650656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4" name="Oval 103">
            <a:extLst>
              <a:ext uri="{FF2B5EF4-FFF2-40B4-BE49-F238E27FC236}">
                <a16:creationId xmlns:a16="http://schemas.microsoft.com/office/drawing/2014/main" xmlns="" id="{F4428AEA-E7EE-427D-AD0A-43E824E9CA8A}"/>
              </a:ext>
            </a:extLst>
          </p:cNvPr>
          <p:cNvSpPr/>
          <p:nvPr/>
        </p:nvSpPr>
        <p:spPr>
          <a:xfrm>
            <a:off x="1367607" y="3014697"/>
            <a:ext cx="650656" cy="650656"/>
          </a:xfrm>
          <a:prstGeom prst="ellipse">
            <a:avLst/>
          </a:prstGeom>
          <a:noFill/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5" name="Oval 104">
            <a:extLst>
              <a:ext uri="{FF2B5EF4-FFF2-40B4-BE49-F238E27FC236}">
                <a16:creationId xmlns:a16="http://schemas.microsoft.com/office/drawing/2014/main" xmlns="" id="{B8067967-1B19-4091-B90F-2908A39B162D}"/>
              </a:ext>
            </a:extLst>
          </p:cNvPr>
          <p:cNvSpPr/>
          <p:nvPr/>
        </p:nvSpPr>
        <p:spPr>
          <a:xfrm>
            <a:off x="5965665" y="3014697"/>
            <a:ext cx="650656" cy="650656"/>
          </a:xfrm>
          <a:prstGeom prst="ellipse">
            <a:avLst/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7" name="Oval 100">
            <a:extLst>
              <a:ext uri="{FF2B5EF4-FFF2-40B4-BE49-F238E27FC236}">
                <a16:creationId xmlns:a16="http://schemas.microsoft.com/office/drawing/2014/main" xmlns="" id="{F06F6CC3-28AD-4C35-83BF-CF638B019A5B}"/>
              </a:ext>
            </a:extLst>
          </p:cNvPr>
          <p:cNvSpPr/>
          <p:nvPr/>
        </p:nvSpPr>
        <p:spPr>
          <a:xfrm>
            <a:off x="4885129" y="2569942"/>
            <a:ext cx="520061" cy="520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8" name="Oval 101">
            <a:extLst>
              <a:ext uri="{FF2B5EF4-FFF2-40B4-BE49-F238E27FC236}">
                <a16:creationId xmlns:a16="http://schemas.microsoft.com/office/drawing/2014/main" xmlns="" id="{02CF454C-DB9B-4E71-98C9-C7926DB8B878}"/>
              </a:ext>
            </a:extLst>
          </p:cNvPr>
          <p:cNvSpPr/>
          <p:nvPr/>
        </p:nvSpPr>
        <p:spPr>
          <a:xfrm>
            <a:off x="3735615" y="3082612"/>
            <a:ext cx="520061" cy="520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9" name="Oval 102">
            <a:extLst>
              <a:ext uri="{FF2B5EF4-FFF2-40B4-BE49-F238E27FC236}">
                <a16:creationId xmlns:a16="http://schemas.microsoft.com/office/drawing/2014/main" xmlns="" id="{57B04739-C9F8-4FA9-B2AF-824AD258A3CA}"/>
              </a:ext>
            </a:extLst>
          </p:cNvPr>
          <p:cNvSpPr/>
          <p:nvPr/>
        </p:nvSpPr>
        <p:spPr>
          <a:xfrm>
            <a:off x="2586100" y="2569942"/>
            <a:ext cx="520061" cy="520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0" name="Oval 103">
            <a:extLst>
              <a:ext uri="{FF2B5EF4-FFF2-40B4-BE49-F238E27FC236}">
                <a16:creationId xmlns:a16="http://schemas.microsoft.com/office/drawing/2014/main" xmlns="" id="{07A4A4F3-E4E0-4A2A-BD9B-0AB17B7A2B5B}"/>
              </a:ext>
            </a:extLst>
          </p:cNvPr>
          <p:cNvSpPr/>
          <p:nvPr/>
        </p:nvSpPr>
        <p:spPr>
          <a:xfrm>
            <a:off x="1436586" y="3082612"/>
            <a:ext cx="520061" cy="5200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1" name="Oval 104">
            <a:extLst>
              <a:ext uri="{FF2B5EF4-FFF2-40B4-BE49-F238E27FC236}">
                <a16:creationId xmlns:a16="http://schemas.microsoft.com/office/drawing/2014/main" xmlns="" id="{C17306E5-8E8E-4AD0-8474-1CE011CB8195}"/>
              </a:ext>
            </a:extLst>
          </p:cNvPr>
          <p:cNvSpPr/>
          <p:nvPr/>
        </p:nvSpPr>
        <p:spPr>
          <a:xfrm>
            <a:off x="6034644" y="3082612"/>
            <a:ext cx="520061" cy="5200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68897AA-8B9B-47FA-8414-5CAE0054530E}"/>
              </a:ext>
            </a:extLst>
          </p:cNvPr>
          <p:cNvSpPr txBox="1"/>
          <p:nvPr/>
        </p:nvSpPr>
        <p:spPr>
          <a:xfrm>
            <a:off x="871930" y="1101246"/>
            <a:ext cx="1405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 smtClean="0">
                <a:cs typeface="Arial" pitchFamily="34" charset="0"/>
              </a:rPr>
              <a:t>Psychological corporation, peneliti utama dari alat-alat tes psikologi didirikan oleh </a:t>
            </a:r>
            <a:r>
              <a:rPr lang="id-ID" altLang="ko-KR" sz="1200" b="1" dirty="0" smtClean="0">
                <a:cs typeface="Arial" pitchFamily="34" charset="0"/>
              </a:rPr>
              <a:t>Catell, Thorndike,  &amp; Woodworth</a:t>
            </a:r>
            <a:endParaRPr lang="en-US" altLang="ko-KR" sz="1200" b="1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5A6B844-7DDE-4A6C-B173-DE0842193274}"/>
              </a:ext>
            </a:extLst>
          </p:cNvPr>
          <p:cNvSpPr txBox="1"/>
          <p:nvPr/>
        </p:nvSpPr>
        <p:spPr>
          <a:xfrm>
            <a:off x="2124068" y="3511343"/>
            <a:ext cx="1409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cs typeface="Arial" pitchFamily="34" charset="0"/>
              </a:rPr>
              <a:t> </a:t>
            </a:r>
            <a:r>
              <a:rPr lang="id-ID" altLang="ko-KR" sz="1200" dirty="0" smtClean="0">
                <a:cs typeface="Arial" pitchFamily="34" charset="0"/>
              </a:rPr>
              <a:t>edisi pertama “strong vocational interest blank” diterbitkan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2EF7C9C-5DD9-4A61-A74E-D0336C8E0FF9}"/>
              </a:ext>
            </a:extLst>
          </p:cNvPr>
          <p:cNvSpPr txBox="1"/>
          <p:nvPr/>
        </p:nvSpPr>
        <p:spPr>
          <a:xfrm>
            <a:off x="4448603" y="3511343"/>
            <a:ext cx="140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 smtClean="0">
                <a:cs typeface="Arial" pitchFamily="34" charset="0"/>
              </a:rPr>
              <a:t>“Minnesota Multiphasic personality Inventory” diterbitkan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E7EE924-1EB9-4EEB-A576-699692051C60}"/>
              </a:ext>
            </a:extLst>
          </p:cNvPr>
          <p:cNvSpPr txBox="1"/>
          <p:nvPr/>
        </p:nvSpPr>
        <p:spPr>
          <a:xfrm>
            <a:off x="3286336" y="1211953"/>
            <a:ext cx="1409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 smtClean="0">
                <a:cs typeface="Arial" pitchFamily="34" charset="0"/>
              </a:rPr>
              <a:t>“Weschler-Bellevue Intelegence Scale” diterbitkan </a:t>
            </a:r>
          </a:p>
          <a:p>
            <a:pPr algn="ctr"/>
            <a:r>
              <a:rPr lang="id-ID" altLang="ko-KR" sz="1200" dirty="0" smtClean="0">
                <a:cs typeface="Arial" pitchFamily="34" charset="0"/>
              </a:rPr>
              <a:t>--&gt; revisi tahun 1955, 1981, 1997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7" name="Block Arc 157">
            <a:extLst>
              <a:ext uri="{FF2B5EF4-FFF2-40B4-BE49-F238E27FC236}">
                <a16:creationId xmlns:a16="http://schemas.microsoft.com/office/drawing/2014/main" xmlns="" id="{AAEC3B7B-CC1C-4891-BB61-10DD87C9B91A}"/>
              </a:ext>
            </a:extLst>
          </p:cNvPr>
          <p:cNvSpPr/>
          <p:nvPr/>
        </p:nvSpPr>
        <p:spPr>
          <a:xfrm rot="10800000">
            <a:off x="2163373" y="2002920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8" name="Block Arc 158">
            <a:extLst>
              <a:ext uri="{FF2B5EF4-FFF2-40B4-BE49-F238E27FC236}">
                <a16:creationId xmlns:a16="http://schemas.microsoft.com/office/drawing/2014/main" xmlns="" id="{A8F0AAF9-61DD-44C3-97E5-F48926898F7A}"/>
              </a:ext>
            </a:extLst>
          </p:cNvPr>
          <p:cNvSpPr/>
          <p:nvPr/>
        </p:nvSpPr>
        <p:spPr>
          <a:xfrm>
            <a:off x="5607313" y="2579026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0" name="Block Arc 160">
            <a:extLst>
              <a:ext uri="{FF2B5EF4-FFF2-40B4-BE49-F238E27FC236}">
                <a16:creationId xmlns:a16="http://schemas.microsoft.com/office/drawing/2014/main" xmlns="" id="{80FC61BC-9467-4B1E-B1BD-D3094097E074}"/>
              </a:ext>
            </a:extLst>
          </p:cNvPr>
          <p:cNvSpPr/>
          <p:nvPr/>
        </p:nvSpPr>
        <p:spPr>
          <a:xfrm rot="10800000">
            <a:off x="4459333" y="2002920"/>
            <a:ext cx="1376027" cy="1376027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xmlns="" id="{0DAB1117-A870-4600-B8C4-F3F97B121979}"/>
              </a:ext>
            </a:extLst>
          </p:cNvPr>
          <p:cNvSpPr txBox="1">
            <a:spLocks/>
          </p:cNvSpPr>
          <p:nvPr/>
        </p:nvSpPr>
        <p:spPr>
          <a:xfrm>
            <a:off x="2548813" y="265780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1927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xmlns="" id="{742568CB-8902-4FC0-BE3E-81653DC863F9}"/>
              </a:ext>
            </a:extLst>
          </p:cNvPr>
          <p:cNvSpPr txBox="1">
            <a:spLocks/>
          </p:cNvSpPr>
          <p:nvPr/>
        </p:nvSpPr>
        <p:spPr>
          <a:xfrm>
            <a:off x="3698327" y="317047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1939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xmlns="" id="{0F15F988-2289-4D8E-9A93-ED93C835976C}"/>
              </a:ext>
            </a:extLst>
          </p:cNvPr>
          <p:cNvSpPr txBox="1">
            <a:spLocks/>
          </p:cNvSpPr>
          <p:nvPr/>
        </p:nvSpPr>
        <p:spPr>
          <a:xfrm>
            <a:off x="4847842" y="265780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1942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xmlns="" id="{51AEDA2C-C6B4-4CE7-9795-F2C821859981}"/>
              </a:ext>
            </a:extLst>
          </p:cNvPr>
          <p:cNvSpPr txBox="1">
            <a:spLocks/>
          </p:cNvSpPr>
          <p:nvPr/>
        </p:nvSpPr>
        <p:spPr>
          <a:xfrm>
            <a:off x="5997356" y="317047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1949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xmlns="" id="{ABF5ADE9-E3B2-45D8-B1DA-7DFCD2E31E28}"/>
              </a:ext>
            </a:extLst>
          </p:cNvPr>
          <p:cNvSpPr txBox="1">
            <a:spLocks/>
          </p:cNvSpPr>
          <p:nvPr/>
        </p:nvSpPr>
        <p:spPr>
          <a:xfrm>
            <a:off x="1399298" y="3170477"/>
            <a:ext cx="594636" cy="3443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 smtClean="0">
                <a:solidFill>
                  <a:schemeClr val="bg1"/>
                </a:solidFill>
                <a:cs typeface="Arial" pitchFamily="34" charset="0"/>
              </a:rPr>
              <a:t>1921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Block Arc 92">
            <a:extLst>
              <a:ext uri="{FF2B5EF4-FFF2-40B4-BE49-F238E27FC236}">
                <a16:creationId xmlns:a16="http://schemas.microsoft.com/office/drawing/2014/main" xmlns="" id="{B587D16E-7420-46FB-90EE-467D8142BB2D}"/>
              </a:ext>
            </a:extLst>
          </p:cNvPr>
          <p:cNvSpPr/>
          <p:nvPr/>
        </p:nvSpPr>
        <p:spPr>
          <a:xfrm>
            <a:off x="1011580" y="2579026"/>
            <a:ext cx="1376027" cy="1376027"/>
          </a:xfrm>
          <a:prstGeom prst="blockArc">
            <a:avLst>
              <a:gd name="adj1" fmla="val 10800022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직사각형 2">
            <a:extLst>
              <a:ext uri="{FF2B5EF4-FFF2-40B4-BE49-F238E27FC236}">
                <a16:creationId xmlns:a16="http://schemas.microsoft.com/office/drawing/2014/main" xmlns="" id="{32D58292-1F82-430E-9911-B9035DEEE2D0}"/>
              </a:ext>
            </a:extLst>
          </p:cNvPr>
          <p:cNvSpPr/>
          <p:nvPr/>
        </p:nvSpPr>
        <p:spPr>
          <a:xfrm>
            <a:off x="1009799" y="3230637"/>
            <a:ext cx="642947" cy="1719184"/>
          </a:xfrm>
          <a:custGeom>
            <a:avLst/>
            <a:gdLst>
              <a:gd name="connsiteX0" fmla="*/ 0 w 119148"/>
              <a:gd name="connsiteY0" fmla="*/ 0 h 2214305"/>
              <a:gd name="connsiteX1" fmla="*/ 119148 w 119148"/>
              <a:gd name="connsiteY1" fmla="*/ 0 h 2214305"/>
              <a:gd name="connsiteX2" fmla="*/ 119148 w 119148"/>
              <a:gd name="connsiteY2" fmla="*/ 2214305 h 2214305"/>
              <a:gd name="connsiteX3" fmla="*/ 0 w 119148"/>
              <a:gd name="connsiteY3" fmla="*/ 2214305 h 2214305"/>
              <a:gd name="connsiteX4" fmla="*/ 0 w 119148"/>
              <a:gd name="connsiteY4" fmla="*/ 0 h 2214305"/>
              <a:gd name="connsiteX0" fmla="*/ 0 w 412396"/>
              <a:gd name="connsiteY0" fmla="*/ 0 h 2214305"/>
              <a:gd name="connsiteX1" fmla="*/ 119148 w 412396"/>
              <a:gd name="connsiteY1" fmla="*/ 0 h 2214305"/>
              <a:gd name="connsiteX2" fmla="*/ 412396 w 412396"/>
              <a:gd name="connsiteY2" fmla="*/ 2147657 h 2214305"/>
              <a:gd name="connsiteX3" fmla="*/ 0 w 412396"/>
              <a:gd name="connsiteY3" fmla="*/ 2214305 h 2214305"/>
              <a:gd name="connsiteX4" fmla="*/ 0 w 412396"/>
              <a:gd name="connsiteY4" fmla="*/ 0 h 2214305"/>
              <a:gd name="connsiteX0" fmla="*/ 0 w 412396"/>
              <a:gd name="connsiteY0" fmla="*/ 0 h 2147658"/>
              <a:gd name="connsiteX1" fmla="*/ 119148 w 412396"/>
              <a:gd name="connsiteY1" fmla="*/ 0 h 2147658"/>
              <a:gd name="connsiteX2" fmla="*/ 412396 w 412396"/>
              <a:gd name="connsiteY2" fmla="*/ 2147657 h 2147658"/>
              <a:gd name="connsiteX3" fmla="*/ 210606 w 412396"/>
              <a:gd name="connsiteY3" fmla="*/ 2147658 h 2147658"/>
              <a:gd name="connsiteX4" fmla="*/ 0 w 412396"/>
              <a:gd name="connsiteY4" fmla="*/ 0 h 214765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10606 w 468380"/>
              <a:gd name="connsiteY3" fmla="*/ 2147658 h 2152988"/>
              <a:gd name="connsiteX4" fmla="*/ 0 w 468380"/>
              <a:gd name="connsiteY4" fmla="*/ 0 h 215298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50595 w 468380"/>
              <a:gd name="connsiteY3" fmla="*/ 2150324 h 2152988"/>
              <a:gd name="connsiteX4" fmla="*/ 0 w 468380"/>
              <a:gd name="connsiteY4" fmla="*/ 0 h 2152988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3219 w 474264"/>
              <a:gd name="connsiteY0" fmla="*/ 0 h 2150324"/>
              <a:gd name="connsiteX1" fmla="*/ 122367 w 474264"/>
              <a:gd name="connsiteY1" fmla="*/ 0 h 2150324"/>
              <a:gd name="connsiteX2" fmla="*/ 474264 w 474264"/>
              <a:gd name="connsiteY2" fmla="*/ 2144990 h 2150324"/>
              <a:gd name="connsiteX3" fmla="*/ 253814 w 474264"/>
              <a:gd name="connsiteY3" fmla="*/ 2150324 h 2150324"/>
              <a:gd name="connsiteX4" fmla="*/ 3219 w 474264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3486 w 604397"/>
              <a:gd name="connsiteY0" fmla="*/ 0 h 2504958"/>
              <a:gd name="connsiteX1" fmla="*/ 122634 w 604397"/>
              <a:gd name="connsiteY1" fmla="*/ 0 h 2504958"/>
              <a:gd name="connsiteX2" fmla="*/ 474531 w 604397"/>
              <a:gd name="connsiteY2" fmla="*/ 2144990 h 2504958"/>
              <a:gd name="connsiteX3" fmla="*/ 591332 w 604397"/>
              <a:gd name="connsiteY3" fmla="*/ 2504958 h 2504958"/>
              <a:gd name="connsiteX4" fmla="*/ 3486 w 604397"/>
              <a:gd name="connsiteY4" fmla="*/ 0 h 2504958"/>
              <a:gd name="connsiteX0" fmla="*/ 3486 w 825689"/>
              <a:gd name="connsiteY0" fmla="*/ 0 h 2504958"/>
              <a:gd name="connsiteX1" fmla="*/ 122634 w 825689"/>
              <a:gd name="connsiteY1" fmla="*/ 0 h 2504958"/>
              <a:gd name="connsiteX2" fmla="*/ 825689 w 825689"/>
              <a:gd name="connsiteY2" fmla="*/ 2499624 h 2504958"/>
              <a:gd name="connsiteX3" fmla="*/ 591332 w 825689"/>
              <a:gd name="connsiteY3" fmla="*/ 2504958 h 2504958"/>
              <a:gd name="connsiteX4" fmla="*/ 3486 w 825689"/>
              <a:gd name="connsiteY4" fmla="*/ 0 h 2504958"/>
              <a:gd name="connsiteX0" fmla="*/ 3576 w 816806"/>
              <a:gd name="connsiteY0" fmla="*/ 0 h 2504958"/>
              <a:gd name="connsiteX1" fmla="*/ 113751 w 816806"/>
              <a:gd name="connsiteY1" fmla="*/ 0 h 2504958"/>
              <a:gd name="connsiteX2" fmla="*/ 816806 w 816806"/>
              <a:gd name="connsiteY2" fmla="*/ 2499624 h 2504958"/>
              <a:gd name="connsiteX3" fmla="*/ 582449 w 816806"/>
              <a:gd name="connsiteY3" fmla="*/ 2504958 h 2504958"/>
              <a:gd name="connsiteX4" fmla="*/ 3576 w 816806"/>
              <a:gd name="connsiteY4" fmla="*/ 0 h 2504958"/>
              <a:gd name="connsiteX0" fmla="*/ 461 w 813691"/>
              <a:gd name="connsiteY0" fmla="*/ 0 h 2504958"/>
              <a:gd name="connsiteX1" fmla="*/ 110636 w 813691"/>
              <a:gd name="connsiteY1" fmla="*/ 0 h 2504958"/>
              <a:gd name="connsiteX2" fmla="*/ 813691 w 813691"/>
              <a:gd name="connsiteY2" fmla="*/ 2499624 h 2504958"/>
              <a:gd name="connsiteX3" fmla="*/ 579334 w 813691"/>
              <a:gd name="connsiteY3" fmla="*/ 2504958 h 2504958"/>
              <a:gd name="connsiteX4" fmla="*/ 461 w 813691"/>
              <a:gd name="connsiteY4" fmla="*/ 0 h 2504958"/>
              <a:gd name="connsiteX0" fmla="*/ 2677 w 815907"/>
              <a:gd name="connsiteY0" fmla="*/ 0 h 2504958"/>
              <a:gd name="connsiteX1" fmla="*/ 112852 w 815907"/>
              <a:gd name="connsiteY1" fmla="*/ 0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  <a:gd name="connsiteX0" fmla="*/ 2677 w 815907"/>
              <a:gd name="connsiteY0" fmla="*/ 0 h 2504958"/>
              <a:gd name="connsiteX1" fmla="*/ 115842 w 815907"/>
              <a:gd name="connsiteY1" fmla="*/ 3348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7" h="2504958">
                <a:moveTo>
                  <a:pt x="2677" y="0"/>
                </a:moveTo>
                <a:lnTo>
                  <a:pt x="115842" y="3348"/>
                </a:lnTo>
                <a:cubicBezTo>
                  <a:pt x="90266" y="804070"/>
                  <a:pt x="479533" y="1765577"/>
                  <a:pt x="815907" y="2499624"/>
                </a:cubicBezTo>
                <a:lnTo>
                  <a:pt x="581550" y="2504958"/>
                </a:lnTo>
                <a:cubicBezTo>
                  <a:pt x="269418" y="1807233"/>
                  <a:pt x="-31634" y="858378"/>
                  <a:pt x="26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Histories of psychological test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5451697" y="1154430"/>
            <a:ext cx="1760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 smtClean="0"/>
              <a:t>“Weschler Intelegence Scale” untuk </a:t>
            </a:r>
          </a:p>
          <a:p>
            <a:pPr algn="ctr"/>
            <a:r>
              <a:rPr lang="id-ID" sz="1200" dirty="0" smtClean="0"/>
              <a:t>anak-anak diterbitkan</a:t>
            </a:r>
          </a:p>
          <a:p>
            <a:pPr algn="ctr"/>
            <a:r>
              <a:rPr lang="id-ID" sz="1200" dirty="0" smtClean="0">
                <a:sym typeface="Wingdings" pitchFamily="2" charset="2"/>
              </a:rPr>
              <a:t>revisi tahun 1974 </a:t>
            </a:r>
          </a:p>
          <a:p>
            <a:pPr algn="ctr"/>
            <a:r>
              <a:rPr lang="id-ID" sz="1200" dirty="0" smtClean="0">
                <a:sym typeface="Wingdings" pitchFamily="2" charset="2"/>
              </a:rPr>
              <a:t>dan 1991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52558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altLang="ko-KR" dirty="0" smtClean="0"/>
              <a:t>Tokoh-tokoh perkembangan Tes psikologi</a:t>
            </a:r>
            <a:endParaRPr lang="ko-KR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527165" y="951523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327140" y="951524"/>
            <a:ext cx="6116031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altLang="ko-KR" sz="1200" dirty="0" smtClean="0"/>
              <a:t>Francis Galton -&gt; ahli psikologi, antropologi dan statistik</a:t>
            </a:r>
          </a:p>
          <a:p>
            <a:r>
              <a:rPr lang="id-ID" altLang="ko-KR" sz="1200" dirty="0" smtClean="0"/>
              <a:t>Mengandalkan psikologi dan statistik untuk mengukur</a:t>
            </a:r>
          </a:p>
          <a:p>
            <a:r>
              <a:rPr lang="id-ID" altLang="ko-KR" sz="1200" dirty="0" smtClean="0"/>
              <a:t>Orang cerdas : orang yang memakai kekuatan otak dan indrawi</a:t>
            </a:r>
            <a:endParaRPr lang="ko-KR" alt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619505" y="1044691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626224" y="1044691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8663" y="1773558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2296308" y="1866725"/>
            <a:ext cx="611603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A0C458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19505" y="1866725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626224" y="1866725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2483768" y="1866725"/>
            <a:ext cx="4813049" cy="44627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altLang="ko-K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James</a:t>
            </a:r>
            <a:r>
              <a:rPr lang="id-ID" altLang="ko-KR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mcKeen Cattel</a:t>
            </a:r>
          </a:p>
          <a:p>
            <a:pPr>
              <a:defRPr/>
            </a:pPr>
            <a:r>
              <a:rPr lang="id-ID" altLang="ko-KR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Kecerdasan seseorang ditentukan oleh kekuatan Indrawi dan intelektual</a:t>
            </a:r>
            <a:endParaRPr lang="ko-KR" alt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8663" y="2691706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4"/>
          <p:cNvSpPr/>
          <p:nvPr/>
        </p:nvSpPr>
        <p:spPr>
          <a:xfrm>
            <a:off x="2275001" y="2765020"/>
            <a:ext cx="6116031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35"/>
          <p:cNvSpPr/>
          <p:nvPr/>
        </p:nvSpPr>
        <p:spPr>
          <a:xfrm>
            <a:off x="1606827" y="2743852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06827" y="2765020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2"/>
          <p:cNvSpPr txBox="1"/>
          <p:nvPr/>
        </p:nvSpPr>
        <p:spPr bwMode="auto">
          <a:xfrm>
            <a:off x="2467025" y="2793422"/>
            <a:ext cx="4813049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altLang="ko-K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Alferd Binet</a:t>
            </a:r>
          </a:p>
          <a:p>
            <a:pPr>
              <a:defRPr/>
            </a:pPr>
            <a:r>
              <a:rPr lang="id-ID" altLang="ko-K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Cerdas : dapat menilai, memahami, &amp; menalar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27165" y="3650601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ectangle 40"/>
          <p:cNvSpPr/>
          <p:nvPr/>
        </p:nvSpPr>
        <p:spPr>
          <a:xfrm>
            <a:off x="2309256" y="3770819"/>
            <a:ext cx="6116031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ectangle 41"/>
          <p:cNvSpPr/>
          <p:nvPr/>
        </p:nvSpPr>
        <p:spPr>
          <a:xfrm>
            <a:off x="1619505" y="3749652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606827" y="3791987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2"/>
          <p:cNvSpPr txBox="1"/>
          <p:nvPr/>
        </p:nvSpPr>
        <p:spPr bwMode="auto">
          <a:xfrm>
            <a:off x="2453333" y="3820575"/>
            <a:ext cx="4813049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altLang="ko-K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David Weschler</a:t>
            </a:r>
          </a:p>
          <a:p>
            <a:pPr>
              <a:defRPr/>
            </a:pPr>
            <a:r>
              <a:rPr lang="id-ID" altLang="ko-K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Cerdas : seseorang yang pitar secara verbal dan performance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2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alat tes psikologi</a:t>
            </a:r>
            <a:endParaRPr lang="id-ID" dirty="0"/>
          </a:p>
        </p:txBody>
      </p:sp>
      <p:grpSp>
        <p:nvGrpSpPr>
          <p:cNvPr id="19" name="Group 18"/>
          <p:cNvGrpSpPr/>
          <p:nvPr/>
        </p:nvGrpSpPr>
        <p:grpSpPr>
          <a:xfrm>
            <a:off x="1654012" y="854547"/>
            <a:ext cx="3541567" cy="1793799"/>
            <a:chOff x="1484571" y="790464"/>
            <a:chExt cx="3541567" cy="1793799"/>
          </a:xfrm>
        </p:grpSpPr>
        <p:sp>
          <p:nvSpPr>
            <p:cNvPr id="5" name="Rectangle 4"/>
            <p:cNvSpPr/>
            <p:nvPr/>
          </p:nvSpPr>
          <p:spPr>
            <a:xfrm>
              <a:off x="1497746" y="798000"/>
              <a:ext cx="3528392" cy="178626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45305" y="1328159"/>
              <a:ext cx="1224136" cy="27699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 smtClean="0"/>
                <a:t>Tes individual</a:t>
              </a:r>
              <a:endParaRPr lang="id-ID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4571" y="1691132"/>
              <a:ext cx="1345604" cy="83099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 smtClean="0"/>
                <a:t>Tes </a:t>
              </a:r>
              <a:r>
                <a:rPr lang="id-ID" sz="1200" dirty="0"/>
                <a:t>yang hanya dapat diberikan pada satu orang pada satu waktu </a:t>
              </a:r>
            </a:p>
          </p:txBody>
        </p:sp>
        <p:sp>
          <p:nvSpPr>
            <p:cNvPr id="9" name="Round Same Side Corner Rectangle 20">
              <a:extLst>
                <a:ext uri="{FF2B5EF4-FFF2-40B4-BE49-F238E27FC236}">
                  <a16:creationId xmlns="" xmlns:a16="http://schemas.microsoft.com/office/drawing/2014/main" id="{E52C275B-1FC6-46B7-9184-94ED6C6BD043}"/>
                </a:ext>
              </a:extLst>
            </p:cNvPr>
            <p:cNvSpPr/>
            <p:nvPr/>
          </p:nvSpPr>
          <p:spPr>
            <a:xfrm rot="10800000">
              <a:off x="1958256" y="790464"/>
              <a:ext cx="219879" cy="46904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ound Same Side Corner Rectangle 20">
              <a:extLst>
                <a:ext uri="{FF2B5EF4-FFF2-40B4-BE49-F238E27FC236}">
                  <a16:creationId xmlns="" xmlns:a16="http://schemas.microsoft.com/office/drawing/2014/main" id="{E52C275B-1FC6-46B7-9184-94ED6C6BD043}"/>
                </a:ext>
              </a:extLst>
            </p:cNvPr>
            <p:cNvSpPr/>
            <p:nvPr/>
          </p:nvSpPr>
          <p:spPr>
            <a:xfrm rot="10800000">
              <a:off x="3945752" y="805340"/>
              <a:ext cx="219879" cy="46904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ound Same Side Corner Rectangle 20">
              <a:extLst>
                <a:ext uri="{FF2B5EF4-FFF2-40B4-BE49-F238E27FC236}">
                  <a16:creationId xmlns="" xmlns:a16="http://schemas.microsoft.com/office/drawing/2014/main" id="{E52C275B-1FC6-46B7-9184-94ED6C6BD043}"/>
                </a:ext>
              </a:extLst>
            </p:cNvPr>
            <p:cNvSpPr/>
            <p:nvPr/>
          </p:nvSpPr>
          <p:spPr>
            <a:xfrm rot="10800000">
              <a:off x="3526518" y="790465"/>
              <a:ext cx="219879" cy="46904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ound Same Side Corner Rectangle 20">
              <a:extLst>
                <a:ext uri="{FF2B5EF4-FFF2-40B4-BE49-F238E27FC236}">
                  <a16:creationId xmlns="" xmlns:a16="http://schemas.microsoft.com/office/drawing/2014/main" id="{E52C275B-1FC6-46B7-9184-94ED6C6BD043}"/>
                </a:ext>
              </a:extLst>
            </p:cNvPr>
            <p:cNvSpPr/>
            <p:nvPr/>
          </p:nvSpPr>
          <p:spPr>
            <a:xfrm rot="10800000">
              <a:off x="3746397" y="811635"/>
              <a:ext cx="219879" cy="46904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91729" y="1347975"/>
              <a:ext cx="1224136" cy="27699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 smtClean="0"/>
                <a:t>Tes kelompok</a:t>
              </a:r>
              <a:endParaRPr lang="id-ID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64032" y="1713645"/>
              <a:ext cx="1959632" cy="83099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 smtClean="0"/>
                <a:t>Tes </a:t>
              </a:r>
              <a:r>
                <a:rPr lang="id-ID" sz="1200" dirty="0"/>
                <a:t>yang dapat </a:t>
              </a:r>
              <a:r>
                <a:rPr lang="id-ID" sz="1200" dirty="0" smtClean="0"/>
                <a:t>dilakukan </a:t>
              </a:r>
              <a:r>
                <a:rPr lang="id-ID" sz="1200" dirty="0"/>
                <a:t>pada lebih dari satu orang pada satu waktu oleh </a:t>
              </a:r>
              <a:endParaRPr lang="id-ID" sz="1200" dirty="0" smtClean="0"/>
            </a:p>
            <a:p>
              <a:pPr algn="ctr"/>
              <a:r>
                <a:rPr lang="id-ID" sz="1200" dirty="0" smtClean="0"/>
                <a:t>seorang </a:t>
              </a:r>
              <a:r>
                <a:rPr lang="id-ID" sz="1200" dirty="0"/>
                <a:t>penguji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14332" y="822462"/>
            <a:ext cx="2248458" cy="1786263"/>
            <a:chOff x="5508103" y="785486"/>
            <a:chExt cx="2248458" cy="1786263"/>
          </a:xfrm>
        </p:grpSpPr>
        <p:sp>
          <p:nvSpPr>
            <p:cNvPr id="15" name="Rectangle 14"/>
            <p:cNvSpPr/>
            <p:nvPr/>
          </p:nvSpPr>
          <p:spPr>
            <a:xfrm>
              <a:off x="5508103" y="785486"/>
              <a:ext cx="2248458" cy="178626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8256" y="1251437"/>
              <a:ext cx="1368152" cy="27699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d-ID" sz="1200" dirty="0" smtClean="0"/>
                <a:t>Tes Kepribadian</a:t>
              </a:r>
              <a:endParaRPr lang="id-ID" sz="1200" dirty="0"/>
            </a:p>
          </p:txBody>
        </p:sp>
        <p:sp>
          <p:nvSpPr>
            <p:cNvPr id="17" name="Smiley Face 12">
              <a:extLst>
                <a:ext uri="{FF2B5EF4-FFF2-40B4-BE49-F238E27FC236}">
                  <a16:creationId xmlns="" xmlns:a16="http://schemas.microsoft.com/office/drawing/2014/main" id="{D3E88922-754A-4752-AC0C-45BB414E5FC3}"/>
                </a:ext>
              </a:extLst>
            </p:cNvPr>
            <p:cNvSpPr/>
            <p:nvPr/>
          </p:nvSpPr>
          <p:spPr>
            <a:xfrm>
              <a:off x="6431551" y="825107"/>
              <a:ext cx="382387" cy="38238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613470" y="2077417"/>
                  </a:moveTo>
                  <a:cubicBezTo>
                    <a:pt x="1358886" y="2080042"/>
                    <a:pt x="1130625" y="2234862"/>
                    <a:pt x="1034031" y="2470424"/>
                  </a:cubicBezTo>
                  <a:lnTo>
                    <a:pt x="1213303" y="2543936"/>
                  </a:lnTo>
                  <a:cubicBezTo>
                    <a:pt x="1280345" y="2380442"/>
                    <a:pt x="1438772" y="2272988"/>
                    <a:pt x="1615468" y="2271166"/>
                  </a:cubicBezTo>
                  <a:cubicBezTo>
                    <a:pt x="1792164" y="2269344"/>
                    <a:pt x="1952774" y="2373507"/>
                    <a:pt x="2023173" y="2535584"/>
                  </a:cubicBezTo>
                  <a:lnTo>
                    <a:pt x="2200891" y="2458391"/>
                  </a:lnTo>
                  <a:cubicBezTo>
                    <a:pt x="2099460" y="2224871"/>
                    <a:pt x="1868054" y="2074792"/>
                    <a:pt x="1613470" y="2077417"/>
                  </a:cubicBez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9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8" y="276671"/>
                  </a:lnTo>
                  <a:lnTo>
                    <a:pt x="2650471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30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30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1" y="2870071"/>
                  </a:lnTo>
                  <a:lnTo>
                    <a:pt x="2525758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9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3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4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3" y="2802158"/>
                    <a:pt x="474487" y="2765513"/>
                  </a:cubicBezTo>
                  <a:cubicBezTo>
                    <a:pt x="437842" y="2728868"/>
                    <a:pt x="402944" y="2690475"/>
                    <a:pt x="369930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5" y="2438097"/>
                    <a:pt x="195526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5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5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6" y="847812"/>
                  </a:cubicBezTo>
                  <a:cubicBezTo>
                    <a:pt x="220465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30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3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4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2695" y="1558860"/>
              <a:ext cx="1839273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/>
                <a:t>Tes yang </a:t>
              </a:r>
              <a:r>
                <a:rPr lang="id-ID" sz="1200" dirty="0" smtClean="0"/>
                <a:t>mengukur</a:t>
              </a:r>
            </a:p>
            <a:p>
              <a:pPr algn="ctr"/>
              <a:r>
                <a:rPr lang="id-ID" sz="1200" dirty="0" smtClean="0"/>
                <a:t>kecenderungan </a:t>
              </a:r>
              <a:r>
                <a:rPr lang="id-ID" sz="1200" dirty="0"/>
                <a:t>alamiah individu </a:t>
              </a:r>
              <a:endParaRPr lang="id-ID" sz="12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6414331" y="2265953"/>
            <a:ext cx="1124229" cy="32025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terstruktur</a:t>
            </a:r>
            <a:endParaRPr lang="id-ID" sz="1200" dirty="0"/>
          </a:p>
        </p:txBody>
      </p:sp>
      <p:sp>
        <p:nvSpPr>
          <p:cNvPr id="34" name="Rectangle 33"/>
          <p:cNvSpPr/>
          <p:nvPr/>
        </p:nvSpPr>
        <p:spPr>
          <a:xfrm>
            <a:off x="7535663" y="2265953"/>
            <a:ext cx="1124229" cy="3202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proyektif</a:t>
            </a:r>
            <a:endParaRPr lang="id-ID" sz="1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901248" y="2702947"/>
            <a:ext cx="7991232" cy="2232248"/>
            <a:chOff x="901248" y="2715767"/>
            <a:chExt cx="7991232" cy="2232248"/>
          </a:xfrm>
        </p:grpSpPr>
        <p:sp>
          <p:nvSpPr>
            <p:cNvPr id="31" name="Rectangle 30"/>
            <p:cNvSpPr/>
            <p:nvPr/>
          </p:nvSpPr>
          <p:spPr>
            <a:xfrm>
              <a:off x="1489116" y="2832456"/>
              <a:ext cx="7403364" cy="211555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56020" y="3560995"/>
              <a:ext cx="2232248" cy="541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Tes kemampuan </a:t>
              </a:r>
            </a:p>
            <a:p>
              <a:pPr algn="ctr"/>
              <a:r>
                <a:rPr lang="id-ID" dirty="0" smtClean="0"/>
                <a:t>(Ability test) </a:t>
              </a:r>
              <a:endParaRPr lang="id-ID" dirty="0"/>
            </a:p>
          </p:txBody>
        </p:sp>
        <p:sp>
          <p:nvSpPr>
            <p:cNvPr id="35" name="Parallelogram 15">
              <a:extLst>
                <a:ext uri="{FF2B5EF4-FFF2-40B4-BE49-F238E27FC236}">
                  <a16:creationId xmlns="" xmlns:a16="http://schemas.microsoft.com/office/drawing/2014/main" id="{32C1EE34-A4CF-4EE3-A717-17EC7FCC57AD}"/>
                </a:ext>
              </a:extLst>
            </p:cNvPr>
            <p:cNvSpPr/>
            <p:nvPr/>
          </p:nvSpPr>
          <p:spPr>
            <a:xfrm rot="16200000">
              <a:off x="1883271" y="2857827"/>
              <a:ext cx="408905" cy="442625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45099" y="3403732"/>
              <a:ext cx="1185076" cy="46166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 smtClean="0"/>
                <a:t>Tes prestasi</a:t>
              </a:r>
            </a:p>
            <a:p>
              <a:pPr algn="ctr"/>
              <a:r>
                <a:rPr lang="id-ID" sz="1200" dirty="0" smtClean="0"/>
                <a:t>(achievement)</a:t>
              </a:r>
              <a:endParaRPr lang="id-ID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45097" y="3957897"/>
              <a:ext cx="1594753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d-ID" sz="1200" dirty="0" smtClean="0"/>
                <a:t>Hasil </a:t>
              </a:r>
              <a:r>
                <a:rPr lang="id-ID" sz="1200" dirty="0"/>
                <a:t>pembelajaran </a:t>
              </a:r>
            </a:p>
          </p:txBody>
        </p:sp>
        <p:sp>
          <p:nvSpPr>
            <p:cNvPr id="39" name="Block Arc 20">
              <a:extLst>
                <a:ext uri="{FF2B5EF4-FFF2-40B4-BE49-F238E27FC236}">
                  <a16:creationId xmlns="" xmlns:a16="http://schemas.microsoft.com/office/drawing/2014/main" id="{28140A50-BD94-44CC-B6CD-86246E0C122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785306" y="2940671"/>
              <a:ext cx="332010" cy="360000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="" xmlns:a16="http://schemas.microsoft.com/office/drawing/2014/main" id="{00E506F0-C5AD-462B-87F9-7171CB5F5973}"/>
                </a:ext>
              </a:extLst>
            </p:cNvPr>
            <p:cNvSpPr/>
            <p:nvPr/>
          </p:nvSpPr>
          <p:spPr>
            <a:xfrm>
              <a:off x="7606414" y="3021181"/>
              <a:ext cx="341005" cy="376812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74792" y="3403732"/>
              <a:ext cx="1185076" cy="46166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 smtClean="0"/>
                <a:t>Tes bakat</a:t>
              </a:r>
            </a:p>
            <a:p>
              <a:pPr algn="ctr"/>
              <a:r>
                <a:rPr lang="id-ID" sz="1200" dirty="0" smtClean="0"/>
                <a:t>(aptittude)</a:t>
              </a:r>
              <a:endParaRPr lang="id-ID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38832" y="3496064"/>
              <a:ext cx="1405275" cy="27699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 smtClean="0"/>
                <a:t>Tes intelegensi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73614" y="4049189"/>
              <a:ext cx="2466375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 smtClean="0"/>
                <a:t>Tes </a:t>
              </a:r>
              <a:r>
                <a:rPr lang="id-ID" sz="1200" dirty="0"/>
                <a:t>yang mengukur potensi yang dimiliki oleh seseorang untuk </a:t>
              </a:r>
              <a:endParaRPr lang="id-ID" sz="1200" dirty="0" smtClean="0"/>
            </a:p>
            <a:p>
              <a:pPr algn="ctr"/>
              <a:r>
                <a:rPr lang="id-ID" sz="1200" dirty="0" smtClean="0"/>
                <a:t>mempelajari </a:t>
              </a:r>
              <a:r>
                <a:rPr lang="id-ID" sz="1200" dirty="0"/>
                <a:t>atau memperoleh </a:t>
              </a:r>
              <a:endParaRPr lang="id-ID" sz="1200" dirty="0" smtClean="0"/>
            </a:p>
            <a:p>
              <a:pPr algn="ctr"/>
              <a:r>
                <a:rPr lang="id-ID" sz="1200" dirty="0" smtClean="0"/>
                <a:t>suatu </a:t>
              </a:r>
              <a:r>
                <a:rPr lang="id-ID" sz="1200" dirty="0"/>
                <a:t>keterampilan tertentu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62918" y="3852781"/>
              <a:ext cx="2707837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 smtClean="0"/>
                <a:t>Tes </a:t>
              </a:r>
              <a:r>
                <a:rPr lang="id-ID" sz="1200" dirty="0"/>
                <a:t>yang mengukur potensi umum </a:t>
              </a:r>
              <a:endParaRPr lang="id-ID" sz="1200" dirty="0" smtClean="0"/>
            </a:p>
            <a:p>
              <a:pPr algn="ctr"/>
              <a:r>
                <a:rPr lang="id-ID" sz="1200" dirty="0" smtClean="0"/>
                <a:t>yang </a:t>
              </a:r>
              <a:r>
                <a:rPr lang="id-ID" sz="1200" dirty="0"/>
                <a:t>dimiliki seseorang untuk </a:t>
              </a:r>
              <a:endParaRPr lang="id-ID" sz="1200" dirty="0" smtClean="0"/>
            </a:p>
            <a:p>
              <a:pPr algn="ctr"/>
              <a:r>
                <a:rPr lang="id-ID" sz="1200" dirty="0" smtClean="0"/>
                <a:t>menyelesaikan </a:t>
              </a:r>
              <a:r>
                <a:rPr lang="id-ID" sz="1200" dirty="0"/>
                <a:t>permasalahan, </a:t>
              </a:r>
              <a:endParaRPr lang="id-ID" sz="1200" dirty="0" smtClean="0"/>
            </a:p>
            <a:p>
              <a:pPr algn="ctr"/>
              <a:r>
                <a:rPr lang="id-ID" sz="1200" dirty="0" smtClean="0"/>
                <a:t>menyesuaikan </a:t>
              </a:r>
              <a:r>
                <a:rPr lang="id-ID" sz="1200" dirty="0"/>
                <a:t>diri, berpikir abstrak</a:t>
              </a:r>
              <a:r>
                <a:rPr lang="id-ID" sz="1200" dirty="0" smtClean="0"/>
                <a:t>,</a:t>
              </a:r>
            </a:p>
            <a:p>
              <a:pPr algn="ctr"/>
              <a:r>
                <a:rPr lang="id-ID" sz="1200" dirty="0" smtClean="0"/>
                <a:t> </a:t>
              </a:r>
              <a:r>
                <a:rPr lang="id-ID" sz="1200" dirty="0"/>
                <a:t>dan memanfaatkan pengalaman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6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179945"/>
            <a:ext cx="4968552" cy="4616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Syarat alat tes yang baik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856" y="1059582"/>
            <a:ext cx="4968552" cy="2677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2400" dirty="0" smtClean="0"/>
              <a:t>Valid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Reliabel 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Distandardisasikan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Objektif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Diskriminatif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Komerhensif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Mudah di gunakan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79186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7494"/>
            <a:ext cx="7596336" cy="77653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id-ID" sz="2400" dirty="0">
                <a:solidFill>
                  <a:srgbClr val="FF0000"/>
                </a:solidFill>
              </a:rPr>
              <a:t>Faktor-faktor yang mempengaruhi </a:t>
            </a:r>
            <a:r>
              <a:rPr lang="id-ID" sz="2400" dirty="0" smtClean="0">
                <a:solidFill>
                  <a:srgbClr val="FF0000"/>
                </a:solidFill>
              </a:rPr>
              <a:t>penggunaan</a:t>
            </a:r>
            <a:br>
              <a:rPr lang="id-ID" sz="2400" dirty="0" smtClean="0">
                <a:solidFill>
                  <a:srgbClr val="FF0000"/>
                </a:solidFill>
              </a:rPr>
            </a:br>
            <a:r>
              <a:rPr lang="id-ID" sz="2400" dirty="0" smtClean="0">
                <a:solidFill>
                  <a:srgbClr val="FF0000"/>
                </a:solidFill>
              </a:rPr>
              <a:t> </a:t>
            </a:r>
            <a:r>
              <a:rPr lang="id-ID" sz="2400" dirty="0">
                <a:solidFill>
                  <a:srgbClr val="FF0000"/>
                </a:solidFill>
              </a:rPr>
              <a:t>Tes Psikologi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1203598"/>
            <a:ext cx="7488832" cy="193899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1. Latar belakang budaya</a:t>
            </a:r>
          </a:p>
          <a:p>
            <a:r>
              <a:rPr lang="id-ID" sz="2400" dirty="0" smtClean="0"/>
              <a:t>2. Latar belakang sosial-ekonomi</a:t>
            </a:r>
          </a:p>
          <a:p>
            <a:r>
              <a:rPr lang="id-ID" sz="2400" dirty="0" smtClean="0"/>
              <a:t>3. Pendidikan formal atau informal yang diperoleh</a:t>
            </a:r>
          </a:p>
          <a:p>
            <a:r>
              <a:rPr lang="id-ID" sz="2400" dirty="0" smtClean="0"/>
              <a:t>4. Persiapan tes atau pengalaman tes</a:t>
            </a: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88204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Langkah-langkah dalam tes psikologi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86476EE-9FD2-4CEA-A6D9-0AD39ADF3D03}"/>
              </a:ext>
            </a:extLst>
          </p:cNvPr>
          <p:cNvSpPr txBox="1"/>
          <p:nvPr/>
        </p:nvSpPr>
        <p:spPr>
          <a:xfrm>
            <a:off x="0" y="4949820"/>
            <a:ext cx="914400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hlinkClick r:id="rId2"/>
              </a:rPr>
              <a:t>www.free-powerpoint-templates-design.com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grpSp>
        <p:nvGrpSpPr>
          <p:cNvPr id="2121" name="Group 2120">
            <a:extLst>
              <a:ext uri="{FF2B5EF4-FFF2-40B4-BE49-F238E27FC236}">
                <a16:creationId xmlns:a16="http://schemas.microsoft.com/office/drawing/2014/main" xmlns="" id="{515067E1-0EE6-4153-87E2-27B7C681E66B}"/>
              </a:ext>
            </a:extLst>
          </p:cNvPr>
          <p:cNvGrpSpPr/>
          <p:nvPr/>
        </p:nvGrpSpPr>
        <p:grpSpPr>
          <a:xfrm>
            <a:off x="6977380" y="2535020"/>
            <a:ext cx="900477" cy="2221198"/>
            <a:chOff x="3017859" y="4307149"/>
            <a:chExt cx="1870812" cy="2961597"/>
          </a:xfrm>
        </p:grpSpPr>
        <p:sp>
          <p:nvSpPr>
            <p:cNvPr id="2122" name="TextBox 2121">
              <a:extLst>
                <a:ext uri="{FF2B5EF4-FFF2-40B4-BE49-F238E27FC236}">
                  <a16:creationId xmlns:a16="http://schemas.microsoft.com/office/drawing/2014/main" xmlns="" id="{4262AE07-8751-4CDE-A29E-D70A8D3A698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270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23" name="TextBox 2122">
              <a:extLst>
                <a:ext uri="{FF2B5EF4-FFF2-40B4-BE49-F238E27FC236}">
                  <a16:creationId xmlns:a16="http://schemas.microsoft.com/office/drawing/2014/main" xmlns="" id="{21CF354A-8DFA-4C22-AAE3-2241A72BD27F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30" name="TextBox 2129">
            <a:extLst>
              <a:ext uri="{FF2B5EF4-FFF2-40B4-BE49-F238E27FC236}">
                <a16:creationId xmlns:a16="http://schemas.microsoft.com/office/drawing/2014/main" xmlns="" id="{3E98A5E0-EEA2-4737-8A94-7B58F7181246}"/>
              </a:ext>
            </a:extLst>
          </p:cNvPr>
          <p:cNvSpPr txBox="1"/>
          <p:nvPr/>
        </p:nvSpPr>
        <p:spPr>
          <a:xfrm rot="5400000">
            <a:off x="7860154" y="1888356"/>
            <a:ext cx="824637" cy="253916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33" name="Rectangle 9">
            <a:extLst>
              <a:ext uri="{FF2B5EF4-FFF2-40B4-BE49-F238E27FC236}">
                <a16:creationId xmlns:a16="http://schemas.microsoft.com/office/drawing/2014/main" xmlns="" id="{EFD7A6CC-8D14-43BC-B35E-9AC17D892C6B}"/>
              </a:ext>
            </a:extLst>
          </p:cNvPr>
          <p:cNvSpPr/>
          <p:nvPr/>
        </p:nvSpPr>
        <p:spPr>
          <a:xfrm>
            <a:off x="7261159" y="1814614"/>
            <a:ext cx="350375" cy="34980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00695" y="1723229"/>
            <a:ext cx="3647015" cy="2334460"/>
            <a:chOff x="899592" y="1688145"/>
            <a:chExt cx="3647015" cy="2334460"/>
          </a:xfrm>
        </p:grpSpPr>
        <p:sp>
          <p:nvSpPr>
            <p:cNvPr id="2117" name="TextBox 2116">
              <a:extLst>
                <a:ext uri="{FF2B5EF4-FFF2-40B4-BE49-F238E27FC236}">
                  <a16:creationId xmlns:a16="http://schemas.microsoft.com/office/drawing/2014/main" xmlns="" id="{3B586707-70E6-4D28-B46E-D4532475B47A}"/>
                </a:ext>
              </a:extLst>
            </p:cNvPr>
            <p:cNvSpPr txBox="1"/>
            <p:nvPr/>
          </p:nvSpPr>
          <p:spPr>
            <a:xfrm>
              <a:off x="899592" y="2268279"/>
              <a:ext cx="10439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900" b="1" dirty="0" smtClean="0">
                  <a:solidFill>
                    <a:schemeClr val="bg1"/>
                  </a:solidFill>
                  <a:cs typeface="Arial" pitchFamily="34" charset="0"/>
                </a:rPr>
                <a:t>Hal-hal yang perlu disiapkan  sebelum melakukan testing seperti instrumen tes, berita acara penyelenggaraan tes, lembar jawaba, stopwatch, dan ruangan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90423" y="1688145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>
                      <a:lumMod val="95000"/>
                    </a:schemeClr>
                  </a:solidFill>
                </a:rPr>
                <a:t>PERSIAPAN</a:t>
              </a:r>
              <a:endParaRPr lang="id-ID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87A4554-1804-4DAE-8672-0DD884AE9561}"/>
              </a:ext>
            </a:extLst>
          </p:cNvPr>
          <p:cNvSpPr txBox="1"/>
          <p:nvPr/>
        </p:nvSpPr>
        <p:spPr>
          <a:xfrm rot="5400000">
            <a:off x="2023826" y="1889936"/>
            <a:ext cx="824637" cy="253916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77318" y="1452423"/>
            <a:ext cx="2811812" cy="3206420"/>
            <a:chOff x="4322392" y="1370181"/>
            <a:chExt cx="2811812" cy="3206420"/>
          </a:xfrm>
        </p:grpSpPr>
        <p:grpSp>
          <p:nvGrpSpPr>
            <p:cNvPr id="2099" name="Group 2098">
              <a:extLst>
                <a:ext uri="{FF2B5EF4-FFF2-40B4-BE49-F238E27FC236}">
                  <a16:creationId xmlns:a16="http://schemas.microsoft.com/office/drawing/2014/main" xmlns="" id="{176245D8-048E-4260-B10D-FEF03574ACA5}"/>
                </a:ext>
              </a:extLst>
            </p:cNvPr>
            <p:cNvGrpSpPr/>
            <p:nvPr/>
          </p:nvGrpSpPr>
          <p:grpSpPr>
            <a:xfrm>
              <a:off x="4322392" y="1370181"/>
              <a:ext cx="2653379" cy="3206420"/>
              <a:chOff x="3610541" y="1622596"/>
              <a:chExt cx="3619596" cy="451212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00" name="Rounded Rectangle 31">
                <a:extLst>
                  <a:ext uri="{FF2B5EF4-FFF2-40B4-BE49-F238E27FC236}">
                    <a16:creationId xmlns:a16="http://schemas.microsoft.com/office/drawing/2014/main" xmlns="" id="{B5BA1E0E-5DD7-475A-AE92-B73FF9615CAC}"/>
                  </a:ext>
                </a:extLst>
              </p:cNvPr>
              <p:cNvSpPr/>
              <p:nvPr/>
            </p:nvSpPr>
            <p:spPr>
              <a:xfrm rot="16200000" flipH="1">
                <a:off x="3164278" y="2068859"/>
                <a:ext cx="4512121" cy="3619596"/>
              </a:xfrm>
              <a:custGeom>
                <a:avLst/>
                <a:gdLst/>
                <a:ahLst/>
                <a:cxnLst/>
                <a:rect l="l" t="t" r="r" b="b"/>
                <a:pathLst>
                  <a:path w="4512121" h="3619596">
                    <a:moveTo>
                      <a:pt x="0" y="351297"/>
                    </a:moveTo>
                    <a:lnTo>
                      <a:pt x="0" y="2905070"/>
                    </a:lnTo>
                    <a:cubicBezTo>
                      <a:pt x="0" y="3076118"/>
                      <a:pt x="122246" y="3218613"/>
                      <a:pt x="284204" y="3249604"/>
                    </a:cubicBezTo>
                    <a:lnTo>
                      <a:pt x="284204" y="3450958"/>
                    </a:lnTo>
                    <a:cubicBezTo>
                      <a:pt x="284204" y="3544094"/>
                      <a:pt x="359706" y="3619596"/>
                      <a:pt x="452842" y="3619596"/>
                    </a:cubicBezTo>
                    <a:lnTo>
                      <a:pt x="1398052" y="3619596"/>
                    </a:lnTo>
                    <a:cubicBezTo>
                      <a:pt x="1491188" y="3619596"/>
                      <a:pt x="1566690" y="3544094"/>
                      <a:pt x="1566690" y="3450958"/>
                    </a:cubicBezTo>
                    <a:lnTo>
                      <a:pt x="1566690" y="3256367"/>
                    </a:lnTo>
                    <a:lnTo>
                      <a:pt x="4160824" y="3256367"/>
                    </a:lnTo>
                    <a:cubicBezTo>
                      <a:pt x="4354840" y="3256367"/>
                      <a:pt x="4512121" y="3099086"/>
                      <a:pt x="4512121" y="2905070"/>
                    </a:cubicBezTo>
                    <a:lnTo>
                      <a:pt x="4512121" y="351297"/>
                    </a:lnTo>
                    <a:cubicBezTo>
                      <a:pt x="4512121" y="157281"/>
                      <a:pt x="4354840" y="0"/>
                      <a:pt x="4160824" y="0"/>
                    </a:cubicBezTo>
                    <a:lnTo>
                      <a:pt x="351297" y="0"/>
                    </a:lnTo>
                    <a:cubicBezTo>
                      <a:pt x="157281" y="0"/>
                      <a:pt x="0" y="157281"/>
                      <a:pt x="0" y="3512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101" name="Rounded Rectangle 9">
                <a:extLst>
                  <a:ext uri="{FF2B5EF4-FFF2-40B4-BE49-F238E27FC236}">
                    <a16:creationId xmlns:a16="http://schemas.microsoft.com/office/drawing/2014/main" xmlns="" id="{E4FE76F7-AC84-4130-980A-0AA8ED0FA3E6}"/>
                  </a:ext>
                </a:extLst>
              </p:cNvPr>
              <p:cNvSpPr/>
              <p:nvPr/>
            </p:nvSpPr>
            <p:spPr>
              <a:xfrm rot="16200000" flipH="1">
                <a:off x="3450051" y="2717859"/>
                <a:ext cx="3602060" cy="3231658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sp>
          <p:nvSpPr>
            <p:cNvPr id="2114" name="TextBox 2113">
              <a:extLst>
                <a:ext uri="{FF2B5EF4-FFF2-40B4-BE49-F238E27FC236}">
                  <a16:creationId xmlns:a16="http://schemas.microsoft.com/office/drawing/2014/main" xmlns="" id="{3E912DCC-BBD5-468F-BC1F-9D9B25899DCE}"/>
                </a:ext>
              </a:extLst>
            </p:cNvPr>
            <p:cNvSpPr txBox="1"/>
            <p:nvPr/>
          </p:nvSpPr>
          <p:spPr>
            <a:xfrm>
              <a:off x="5419421" y="2319782"/>
              <a:ext cx="11841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Hasil pelaporan tes disajikan dalam bentuk  laporan yang sederhana, menarik, obyektif, dan spesifik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78020" y="16422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solidFill>
                    <a:schemeClr val="bg1">
                      <a:lumMod val="95000"/>
                    </a:schemeClr>
                  </a:solidFill>
                </a:rPr>
                <a:t>LAPORAN</a:t>
              </a:r>
              <a:endParaRPr lang="id-ID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421210" y="1450709"/>
            <a:ext cx="2811736" cy="3208116"/>
            <a:chOff x="2867389" y="1368467"/>
            <a:chExt cx="2811736" cy="320811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13568C87-E375-483C-A5BD-804FDCB929A1}"/>
                </a:ext>
              </a:extLst>
            </p:cNvPr>
            <p:cNvGrpSpPr/>
            <p:nvPr/>
          </p:nvGrpSpPr>
          <p:grpSpPr>
            <a:xfrm>
              <a:off x="2867389" y="1368467"/>
              <a:ext cx="2663943" cy="3208116"/>
              <a:chOff x="2075497" y="1619938"/>
              <a:chExt cx="3634008" cy="45145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Rounded Rectangle 9">
                <a:extLst>
                  <a:ext uri="{FF2B5EF4-FFF2-40B4-BE49-F238E27FC236}">
                    <a16:creationId xmlns:a16="http://schemas.microsoft.com/office/drawing/2014/main" xmlns="" id="{F85AD75B-F794-4A4A-B3F8-6126E0B25E45}"/>
                  </a:ext>
                </a:extLst>
              </p:cNvPr>
              <p:cNvSpPr/>
              <p:nvPr/>
            </p:nvSpPr>
            <p:spPr>
              <a:xfrm rot="16200000" flipH="1">
                <a:off x="1947132" y="2747161"/>
                <a:ext cx="3540382" cy="3234190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94000">
                    <a:schemeClr val="accent3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3" name="Rounded Rectangle 28">
                <a:extLst>
                  <a:ext uri="{FF2B5EF4-FFF2-40B4-BE49-F238E27FC236}">
                    <a16:creationId xmlns:a16="http://schemas.microsoft.com/office/drawing/2014/main" xmlns="" id="{413A5081-1E88-4949-8510-A743715037C7}"/>
                  </a:ext>
                </a:extLst>
              </p:cNvPr>
              <p:cNvSpPr/>
              <p:nvPr/>
            </p:nvSpPr>
            <p:spPr>
              <a:xfrm rot="16200000">
                <a:off x="1635245" y="2060190"/>
                <a:ext cx="4514512" cy="3634008"/>
              </a:xfrm>
              <a:custGeom>
                <a:avLst/>
                <a:gdLst/>
                <a:ahLst/>
                <a:cxnLst/>
                <a:rect l="l" t="t" r="r" b="b"/>
                <a:pathLst>
                  <a:path w="4514512" h="3634008">
                    <a:moveTo>
                      <a:pt x="4514512" y="351572"/>
                    </a:moveTo>
                    <a:lnTo>
                      <a:pt x="4514512" y="2907347"/>
                    </a:lnTo>
                    <a:cubicBezTo>
                      <a:pt x="4514512" y="3082849"/>
                      <a:pt x="4385918" y="3228315"/>
                      <a:pt x="4217617" y="3253407"/>
                    </a:cubicBezTo>
                    <a:lnTo>
                      <a:pt x="4217617" y="3260146"/>
                    </a:lnTo>
                    <a:lnTo>
                      <a:pt x="4227649" y="3260146"/>
                    </a:lnTo>
                    <a:lnTo>
                      <a:pt x="4227649" y="3465370"/>
                    </a:lnTo>
                    <a:cubicBezTo>
                      <a:pt x="4227649" y="3558506"/>
                      <a:pt x="4152147" y="3634008"/>
                      <a:pt x="4059011" y="3634008"/>
                    </a:cubicBezTo>
                    <a:lnTo>
                      <a:pt x="3113801" y="3634008"/>
                    </a:lnTo>
                    <a:cubicBezTo>
                      <a:pt x="3020665" y="3634008"/>
                      <a:pt x="2945163" y="3558506"/>
                      <a:pt x="2945163" y="3465370"/>
                    </a:cubicBezTo>
                    <a:lnTo>
                      <a:pt x="2945163" y="3260146"/>
                    </a:lnTo>
                    <a:lnTo>
                      <a:pt x="3137497" y="3260146"/>
                    </a:lnTo>
                    <a:lnTo>
                      <a:pt x="3137497" y="3258919"/>
                    </a:lnTo>
                    <a:lnTo>
                      <a:pt x="351572" y="3258919"/>
                    </a:lnTo>
                    <a:cubicBezTo>
                      <a:pt x="157404" y="3258919"/>
                      <a:pt x="0" y="3101515"/>
                      <a:pt x="0" y="2907347"/>
                    </a:cubicBezTo>
                    <a:lnTo>
                      <a:pt x="0" y="351572"/>
                    </a:lnTo>
                    <a:cubicBezTo>
                      <a:pt x="0" y="157404"/>
                      <a:pt x="157404" y="0"/>
                      <a:pt x="351572" y="0"/>
                    </a:cubicBezTo>
                    <a:lnTo>
                      <a:pt x="4162940" y="0"/>
                    </a:lnTo>
                    <a:cubicBezTo>
                      <a:pt x="4357108" y="0"/>
                      <a:pt x="4514512" y="157404"/>
                      <a:pt x="4514512" y="3515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E3799956-22C5-487F-8C09-B3091EADB402}"/>
                </a:ext>
              </a:extLst>
            </p:cNvPr>
            <p:cNvSpPr txBox="1"/>
            <p:nvPr/>
          </p:nvSpPr>
          <p:spPr>
            <a:xfrm>
              <a:off x="3821947" y="2256813"/>
              <a:ext cx="15181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100" b="1" dirty="0" smtClean="0">
                  <a:solidFill>
                    <a:schemeClr val="bg1"/>
                  </a:solidFill>
                  <a:cs typeface="Arial" pitchFamily="34" charset="0"/>
                </a:rPr>
                <a:t>Kegiatan memberikan skor,  skor dihitung berdasarkan jawaban betul yang menghasilakn skor mentah  (raw score), lalu dikonversikan dengan norma tes,  yang mneghasilan skor baku seperti IQ dan EQ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22941" y="16422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solidFill>
                    <a:schemeClr val="bg1">
                      <a:lumMod val="95000"/>
                    </a:schemeClr>
                  </a:solidFill>
                </a:rPr>
                <a:t>SKORING</a:t>
              </a:r>
              <a:endParaRPr lang="id-ID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11824" y="1421214"/>
            <a:ext cx="2663943" cy="3208116"/>
            <a:chOff x="2867389" y="1368467"/>
            <a:chExt cx="2663943" cy="3208116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13568C87-E375-483C-A5BD-804FDCB929A1}"/>
                </a:ext>
              </a:extLst>
            </p:cNvPr>
            <p:cNvGrpSpPr/>
            <p:nvPr/>
          </p:nvGrpSpPr>
          <p:grpSpPr>
            <a:xfrm>
              <a:off x="2867389" y="1368467"/>
              <a:ext cx="2663943" cy="3208116"/>
              <a:chOff x="2075497" y="1619938"/>
              <a:chExt cx="3634008" cy="4514512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Rounded Rectangle 9">
                <a:extLst>
                  <a:ext uri="{FF2B5EF4-FFF2-40B4-BE49-F238E27FC236}">
                    <a16:creationId xmlns:a16="http://schemas.microsoft.com/office/drawing/2014/main" xmlns="" id="{F85AD75B-F794-4A4A-B3F8-6126E0B25E45}"/>
                  </a:ext>
                </a:extLst>
              </p:cNvPr>
              <p:cNvSpPr/>
              <p:nvPr/>
            </p:nvSpPr>
            <p:spPr>
              <a:xfrm rot="16200000" flipH="1">
                <a:off x="1947132" y="2747161"/>
                <a:ext cx="3540382" cy="3234190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1" name="Rounded Rectangle 28">
                <a:extLst>
                  <a:ext uri="{FF2B5EF4-FFF2-40B4-BE49-F238E27FC236}">
                    <a16:creationId xmlns:a16="http://schemas.microsoft.com/office/drawing/2014/main" xmlns="" id="{413A5081-1E88-4949-8510-A743715037C7}"/>
                  </a:ext>
                </a:extLst>
              </p:cNvPr>
              <p:cNvSpPr/>
              <p:nvPr/>
            </p:nvSpPr>
            <p:spPr>
              <a:xfrm rot="16200000">
                <a:off x="1635245" y="2060190"/>
                <a:ext cx="4514512" cy="3634008"/>
              </a:xfrm>
              <a:custGeom>
                <a:avLst/>
                <a:gdLst/>
                <a:ahLst/>
                <a:cxnLst/>
                <a:rect l="l" t="t" r="r" b="b"/>
                <a:pathLst>
                  <a:path w="4514512" h="3634008">
                    <a:moveTo>
                      <a:pt x="4514512" y="351572"/>
                    </a:moveTo>
                    <a:lnTo>
                      <a:pt x="4514512" y="2907347"/>
                    </a:lnTo>
                    <a:cubicBezTo>
                      <a:pt x="4514512" y="3082849"/>
                      <a:pt x="4385918" y="3228315"/>
                      <a:pt x="4217617" y="3253407"/>
                    </a:cubicBezTo>
                    <a:lnTo>
                      <a:pt x="4217617" y="3260146"/>
                    </a:lnTo>
                    <a:lnTo>
                      <a:pt x="4227649" y="3260146"/>
                    </a:lnTo>
                    <a:lnTo>
                      <a:pt x="4227649" y="3465370"/>
                    </a:lnTo>
                    <a:cubicBezTo>
                      <a:pt x="4227649" y="3558506"/>
                      <a:pt x="4152147" y="3634008"/>
                      <a:pt x="4059011" y="3634008"/>
                    </a:cubicBezTo>
                    <a:lnTo>
                      <a:pt x="3113801" y="3634008"/>
                    </a:lnTo>
                    <a:cubicBezTo>
                      <a:pt x="3020665" y="3634008"/>
                      <a:pt x="2945163" y="3558506"/>
                      <a:pt x="2945163" y="3465370"/>
                    </a:cubicBezTo>
                    <a:lnTo>
                      <a:pt x="2945163" y="3260146"/>
                    </a:lnTo>
                    <a:lnTo>
                      <a:pt x="3137497" y="3260146"/>
                    </a:lnTo>
                    <a:lnTo>
                      <a:pt x="3137497" y="3258919"/>
                    </a:lnTo>
                    <a:lnTo>
                      <a:pt x="351572" y="3258919"/>
                    </a:lnTo>
                    <a:cubicBezTo>
                      <a:pt x="157404" y="3258919"/>
                      <a:pt x="0" y="3101515"/>
                      <a:pt x="0" y="2907347"/>
                    </a:cubicBezTo>
                    <a:lnTo>
                      <a:pt x="0" y="351572"/>
                    </a:lnTo>
                    <a:cubicBezTo>
                      <a:pt x="0" y="157404"/>
                      <a:pt x="157404" y="0"/>
                      <a:pt x="351572" y="0"/>
                    </a:cubicBezTo>
                    <a:lnTo>
                      <a:pt x="4162940" y="0"/>
                    </a:lnTo>
                    <a:cubicBezTo>
                      <a:pt x="4357108" y="0"/>
                      <a:pt x="4514512" y="157404"/>
                      <a:pt x="4514512" y="3515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E3799956-22C5-487F-8C09-B3091EADB402}"/>
                </a:ext>
              </a:extLst>
            </p:cNvPr>
            <p:cNvSpPr txBox="1"/>
            <p:nvPr/>
          </p:nvSpPr>
          <p:spPr>
            <a:xfrm>
              <a:off x="3503430" y="2164611"/>
              <a:ext cx="1224136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Berisi cara-cara menyelenggarakan tes sesuai dengan manual tes psikologi yang bersangkutan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03429" y="1550248"/>
              <a:ext cx="194421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solidFill>
                    <a:schemeClr val="bg1">
                      <a:lumMod val="95000"/>
                    </a:schemeClr>
                  </a:solidFill>
                </a:rPr>
                <a:t>PELAKSANAN</a:t>
              </a:r>
              <a:endParaRPr lang="id-ID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83921" y="1421212"/>
            <a:ext cx="2663943" cy="3208116"/>
            <a:chOff x="2867389" y="1368467"/>
            <a:chExt cx="2663943" cy="3208116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3568C87-E375-483C-A5BD-804FDCB929A1}"/>
                </a:ext>
              </a:extLst>
            </p:cNvPr>
            <p:cNvGrpSpPr/>
            <p:nvPr/>
          </p:nvGrpSpPr>
          <p:grpSpPr>
            <a:xfrm>
              <a:off x="2867389" y="1368467"/>
              <a:ext cx="2663943" cy="3208116"/>
              <a:chOff x="2075497" y="1619938"/>
              <a:chExt cx="3634008" cy="4514512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Rounded Rectangle 9">
                <a:extLst>
                  <a:ext uri="{FF2B5EF4-FFF2-40B4-BE49-F238E27FC236}">
                    <a16:creationId xmlns:a16="http://schemas.microsoft.com/office/drawing/2014/main" xmlns="" id="{F85AD75B-F794-4A4A-B3F8-6126E0B25E45}"/>
                  </a:ext>
                </a:extLst>
              </p:cNvPr>
              <p:cNvSpPr/>
              <p:nvPr/>
            </p:nvSpPr>
            <p:spPr>
              <a:xfrm rot="16200000" flipH="1">
                <a:off x="1947132" y="2747161"/>
                <a:ext cx="3540382" cy="3234190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9" name="Rounded Rectangle 28">
                <a:extLst>
                  <a:ext uri="{FF2B5EF4-FFF2-40B4-BE49-F238E27FC236}">
                    <a16:creationId xmlns:a16="http://schemas.microsoft.com/office/drawing/2014/main" xmlns="" id="{413A5081-1E88-4949-8510-A743715037C7}"/>
                  </a:ext>
                </a:extLst>
              </p:cNvPr>
              <p:cNvSpPr/>
              <p:nvPr/>
            </p:nvSpPr>
            <p:spPr>
              <a:xfrm rot="16200000">
                <a:off x="1635245" y="2060190"/>
                <a:ext cx="4514512" cy="3634008"/>
              </a:xfrm>
              <a:custGeom>
                <a:avLst/>
                <a:gdLst/>
                <a:ahLst/>
                <a:cxnLst/>
                <a:rect l="l" t="t" r="r" b="b"/>
                <a:pathLst>
                  <a:path w="4514512" h="3634008">
                    <a:moveTo>
                      <a:pt x="4514512" y="351572"/>
                    </a:moveTo>
                    <a:lnTo>
                      <a:pt x="4514512" y="2907347"/>
                    </a:lnTo>
                    <a:cubicBezTo>
                      <a:pt x="4514512" y="3082849"/>
                      <a:pt x="4385918" y="3228315"/>
                      <a:pt x="4217617" y="3253407"/>
                    </a:cubicBezTo>
                    <a:lnTo>
                      <a:pt x="4217617" y="3260146"/>
                    </a:lnTo>
                    <a:lnTo>
                      <a:pt x="4227649" y="3260146"/>
                    </a:lnTo>
                    <a:lnTo>
                      <a:pt x="4227649" y="3465370"/>
                    </a:lnTo>
                    <a:cubicBezTo>
                      <a:pt x="4227649" y="3558506"/>
                      <a:pt x="4152147" y="3634008"/>
                      <a:pt x="4059011" y="3634008"/>
                    </a:cubicBezTo>
                    <a:lnTo>
                      <a:pt x="3113801" y="3634008"/>
                    </a:lnTo>
                    <a:cubicBezTo>
                      <a:pt x="3020665" y="3634008"/>
                      <a:pt x="2945163" y="3558506"/>
                      <a:pt x="2945163" y="3465370"/>
                    </a:cubicBezTo>
                    <a:lnTo>
                      <a:pt x="2945163" y="3260146"/>
                    </a:lnTo>
                    <a:lnTo>
                      <a:pt x="3137497" y="3260146"/>
                    </a:lnTo>
                    <a:lnTo>
                      <a:pt x="3137497" y="3258919"/>
                    </a:lnTo>
                    <a:lnTo>
                      <a:pt x="351572" y="3258919"/>
                    </a:lnTo>
                    <a:cubicBezTo>
                      <a:pt x="157404" y="3258919"/>
                      <a:pt x="0" y="3101515"/>
                      <a:pt x="0" y="2907347"/>
                    </a:cubicBezTo>
                    <a:lnTo>
                      <a:pt x="0" y="351572"/>
                    </a:lnTo>
                    <a:cubicBezTo>
                      <a:pt x="0" y="157404"/>
                      <a:pt x="157404" y="0"/>
                      <a:pt x="351572" y="0"/>
                    </a:cubicBezTo>
                    <a:lnTo>
                      <a:pt x="4162940" y="0"/>
                    </a:lnTo>
                    <a:cubicBezTo>
                      <a:pt x="4357108" y="0"/>
                      <a:pt x="4514512" y="157404"/>
                      <a:pt x="4514512" y="3515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E3799956-22C5-487F-8C09-B3091EADB402}"/>
                </a:ext>
              </a:extLst>
            </p:cNvPr>
            <p:cNvSpPr txBox="1"/>
            <p:nvPr/>
          </p:nvSpPr>
          <p:spPr>
            <a:xfrm>
              <a:off x="3310900" y="2137728"/>
              <a:ext cx="1326923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Hal-hal yang perlu disiapkan  sebelum melakukan testing seperti instrumen tes, berita acara penyelenggaraan tes, lembar jawaba, stopwatch, dan ruangan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28460" y="1630721"/>
              <a:ext cx="165618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solidFill>
                    <a:schemeClr val="bg1">
                      <a:lumMod val="95000"/>
                    </a:schemeClr>
                  </a:solidFill>
                </a:rPr>
                <a:t>PERSIAPAN</a:t>
              </a:r>
              <a:endParaRPr lang="id-ID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68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1084</Words>
  <Application>Microsoft Office PowerPoint</Application>
  <PresentationFormat>On-screen Show (16:9)</PresentationFormat>
  <Paragraphs>192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Custom Design</vt:lpstr>
      <vt:lpstr>1_Office Theme</vt:lpstr>
      <vt:lpstr>PowerPoint Presentation</vt:lpstr>
      <vt:lpstr>Histories of psychological test</vt:lpstr>
      <vt:lpstr>Histories of psychological test</vt:lpstr>
      <vt:lpstr>Histories of psychological test</vt:lpstr>
      <vt:lpstr>Tokoh-tokoh perkembangan Tes psikologi</vt:lpstr>
      <vt:lpstr>Jenis alat tes psikologi</vt:lpstr>
      <vt:lpstr>PowerPoint Presentation</vt:lpstr>
      <vt:lpstr>Faktor-faktor yang mempengaruhi penggunaan  Tes Psikologi</vt:lpstr>
      <vt:lpstr>Langkah-langkah dalam tes psikologi</vt:lpstr>
      <vt:lpstr>Peran budaya dalam pengetesan dan assesment</vt:lpstr>
      <vt:lpstr>PowerPoint Presentation</vt:lpstr>
      <vt:lpstr>Etika penggunaan alat tes </vt:lpstr>
      <vt:lpstr>Etika penggunaan alat tes</vt:lpstr>
      <vt:lpstr>7. Tes harus dilaksanakan sebagaimana yang ditetapkan dalam manual (buku petunjuk) pelaksanaan tes.  8. Tes psikologi dan alat-alat lainnya, yang penilaiannya sebagian besar dapat dipercaya apabila orang yang mengambilnya adalah terbatas dengan minat professional dan kompetensi seseorang sehingga mereka akan berupaya melindungi penggunaannya.  9. tester/ konselor memiliki tanggung jawab untuk memberitahukan kepada peserta testing tentang tujuan testing.  10.  tester/konselor harus bekerja dengan teliti dalam menilai dan menginterpretasikan minoritas anggota kelompok atau orang lainnya yang tidak menyajikan norma-norma kelompok terhadap pembekuan instrument.  11. tester/Konselor tidak pantas mereproduksi atau memodifikasikan susunan tes itu tanpa memperoleh izin dan mengenal kemampuan pengarang penerbit dan pemegang hak cipta. 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ayudia popy sesilia</cp:lastModifiedBy>
  <cp:revision>55</cp:revision>
  <dcterms:created xsi:type="dcterms:W3CDTF">2014-04-01T16:27:38Z</dcterms:created>
  <dcterms:modified xsi:type="dcterms:W3CDTF">2020-04-08T01:17:54Z</dcterms:modified>
</cp:coreProperties>
</file>