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73" r:id="rId5"/>
    <p:sldId id="295" r:id="rId6"/>
    <p:sldId id="286" r:id="rId7"/>
    <p:sldId id="296" r:id="rId8"/>
    <p:sldId id="277" r:id="rId9"/>
    <p:sldId id="308" r:id="rId10"/>
    <p:sldId id="284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8" autoAdjust="0"/>
    <p:restoredTop sz="94660"/>
  </p:normalViewPr>
  <p:slideViewPr>
    <p:cSldViewPr snapToGrid="0">
      <p:cViewPr>
        <p:scale>
          <a:sx n="81" d="100"/>
          <a:sy n="81" d="100"/>
        </p:scale>
        <p:origin x="-540" y="-3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123974077952"/>
          <c:y val="5.6690129668132111E-2"/>
          <c:w val="0.82852474735067039"/>
          <c:h val="0.861424127477899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00-4D25-B41B-2D3294B467D7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00-4D25-B41B-2D3294B467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00-4D25-B41B-2D3294B4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EB-4BCA-BB5B-5E38A82109A7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EB-4BCA-BB5B-5E38A82109A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EB-4BCA-BB5B-5E38A8210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=""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=""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=""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1" r:id="rId5"/>
    <p:sldLayoutId id="2147483742" r:id="rId6"/>
    <p:sldLayoutId id="2147483732" r:id="rId7"/>
    <p:sldLayoutId id="2147483738" r:id="rId8"/>
    <p:sldLayoutId id="2147483743" r:id="rId9"/>
    <p:sldLayoutId id="2147483745" r:id="rId10"/>
    <p:sldLayoutId id="2147483747" r:id="rId11"/>
    <p:sldLayoutId id="2147483746" r:id="rId12"/>
    <p:sldLayoutId id="2147483744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54" r:id="rId2"/>
    <p:sldLayoutId id="2147483755" r:id="rId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581423" y="1042497"/>
            <a:ext cx="561057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5400" dirty="0" smtClean="0">
                <a:solidFill>
                  <a:schemeClr val="bg1"/>
                </a:solidFill>
                <a:cs typeface="Arial" pitchFamily="34" charset="0"/>
              </a:rPr>
              <a:t>PENGUKURAN KOGNITIF  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581491" y="3091791"/>
            <a:ext cx="5610509" cy="23909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id-ID" altLang="ko-KR" sz="1867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id-ID" altLang="ko-KR" sz="1867" dirty="0" smtClean="0">
                <a:solidFill>
                  <a:schemeClr val="bg1"/>
                </a:solidFill>
                <a:cs typeface="Arial" pitchFamily="34" charset="0"/>
              </a:rPr>
              <a:t>Oleh Kelompok 4 :</a:t>
            </a:r>
          </a:p>
          <a:p>
            <a:endParaRPr lang="id-ID" altLang="ko-KR" sz="1867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id-ID" altLang="ko-KR" sz="1867" dirty="0" smtClean="0">
                <a:solidFill>
                  <a:schemeClr val="bg1"/>
                </a:solidFill>
                <a:cs typeface="Arial" pitchFamily="34" charset="0"/>
              </a:rPr>
              <a:t>Alvida Utami</a:t>
            </a:r>
            <a:r>
              <a:rPr lang="id-ID" altLang="ko-KR" sz="1867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id-ID" altLang="ko-KR" sz="1867" dirty="0" smtClean="0">
                <a:solidFill>
                  <a:schemeClr val="bg1"/>
                </a:solidFill>
                <a:cs typeface="Arial" pitchFamily="34" charset="0"/>
              </a:rPr>
              <a:t>	188600141</a:t>
            </a:r>
          </a:p>
          <a:p>
            <a:r>
              <a:rPr lang="id-ID" altLang="ko-KR" sz="1867" dirty="0" smtClean="0">
                <a:solidFill>
                  <a:schemeClr val="bg1"/>
                </a:solidFill>
                <a:cs typeface="Arial" pitchFamily="34" charset="0"/>
              </a:rPr>
              <a:t>Dwi Annisa Fadilla	188600114</a:t>
            </a:r>
          </a:p>
          <a:p>
            <a:r>
              <a:rPr lang="id-ID" altLang="ko-KR" sz="1867" dirty="0" smtClean="0">
                <a:solidFill>
                  <a:schemeClr val="bg1"/>
                </a:solidFill>
                <a:cs typeface="Arial" pitchFamily="34" charset="0"/>
              </a:rPr>
              <a:t>Erda Sulyani  		188600097</a:t>
            </a:r>
          </a:p>
          <a:p>
            <a:r>
              <a:rPr lang="id-ID" altLang="ko-KR" sz="1867" dirty="0" smtClean="0">
                <a:solidFill>
                  <a:schemeClr val="bg1"/>
                </a:solidFill>
                <a:cs typeface="Arial" pitchFamily="34" charset="0"/>
              </a:rPr>
              <a:t>Ingrid Firja Balinda	188600123</a:t>
            </a:r>
          </a:p>
          <a:p>
            <a:r>
              <a:rPr lang="id-ID" altLang="ko-KR" sz="1867" dirty="0" smtClean="0">
                <a:solidFill>
                  <a:schemeClr val="bg1"/>
                </a:solidFill>
                <a:cs typeface="Arial" pitchFamily="34" charset="0"/>
              </a:rPr>
              <a:t>Milfani Sutia Ningrum  	188600038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361896" y="149818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=""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=""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=""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=""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=""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=""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C2190742-A387-4D30-AB2F-8032059C3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34" y="2052990"/>
            <a:ext cx="2616290" cy="2396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BF31D6-FDEB-4389-9ACC-985E3260EF59}"/>
              </a:ext>
            </a:extLst>
          </p:cNvPr>
          <p:cNvSpPr txBox="1"/>
          <p:nvPr/>
        </p:nvSpPr>
        <p:spPr>
          <a:xfrm>
            <a:off x="6322423" y="2048081"/>
            <a:ext cx="512064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400" dirty="0" smtClean="0">
                <a:solidFill>
                  <a:schemeClr val="bg1"/>
                </a:solidFill>
                <a:cs typeface="Arial" pitchFamily="34" charset="0"/>
              </a:rPr>
              <a:t>Pengertian Pengukuran </a:t>
            </a:r>
            <a:endParaRPr lang="en-GB" altLang="ko-KR" sz="34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C1B7BFB-6103-4204-B393-1FB4A0ECE216}"/>
              </a:ext>
            </a:extLst>
          </p:cNvPr>
          <p:cNvGrpSpPr/>
          <p:nvPr/>
        </p:nvGrpSpPr>
        <p:grpSpPr>
          <a:xfrm>
            <a:off x="1682990" y="1526620"/>
            <a:ext cx="589085" cy="589085"/>
            <a:chOff x="1582614" y="2839915"/>
            <a:chExt cx="589085" cy="589085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DBC63653-33AF-440C-B443-C3007D7E6EC2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FA9E66F-C786-47CE-839E-48CA6D2D68CE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A0C07F4-8744-4FD2-A4C9-F34903835141}"/>
              </a:ext>
            </a:extLst>
          </p:cNvPr>
          <p:cNvGrpSpPr/>
          <p:nvPr/>
        </p:nvGrpSpPr>
        <p:grpSpPr>
          <a:xfrm rot="5400000">
            <a:off x="4509987" y="1513557"/>
            <a:ext cx="589085" cy="589085"/>
            <a:chOff x="1582614" y="2839915"/>
            <a:chExt cx="589085" cy="589085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C875B88-9A15-4E2A-BD66-0E624DF23EF3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7C95865-457E-4F13-8AF5-1165DB71AEE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E250D89-5E15-4986-A3EC-7A0B040FC259}"/>
              </a:ext>
            </a:extLst>
          </p:cNvPr>
          <p:cNvGrpSpPr/>
          <p:nvPr/>
        </p:nvGrpSpPr>
        <p:grpSpPr>
          <a:xfrm flipV="1">
            <a:off x="1669927" y="4532041"/>
            <a:ext cx="589085" cy="589085"/>
            <a:chOff x="1582614" y="2839915"/>
            <a:chExt cx="589085" cy="589085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75FE9D5-3800-4CC3-B62C-C6B96B13F1B8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9A82CED-784D-41E8-9F27-D7B8F2A70B42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9ECE2DF-48F9-40EB-87C1-DF24270DF8BC}"/>
              </a:ext>
            </a:extLst>
          </p:cNvPr>
          <p:cNvGrpSpPr/>
          <p:nvPr/>
        </p:nvGrpSpPr>
        <p:grpSpPr>
          <a:xfrm rot="16200000" flipV="1">
            <a:off x="4509987" y="4545104"/>
            <a:ext cx="589085" cy="589085"/>
            <a:chOff x="1582614" y="2839915"/>
            <a:chExt cx="589085" cy="589085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E728039-E046-493F-AC4B-DE66C9D9B2D6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5FF8D4E-D02B-4C7A-B042-DD28BE662AD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98FBEF2-C195-4497-9F68-862ABDB9360B}"/>
              </a:ext>
            </a:extLst>
          </p:cNvPr>
          <p:cNvSpPr txBox="1"/>
          <p:nvPr/>
        </p:nvSpPr>
        <p:spPr>
          <a:xfrm>
            <a:off x="6339057" y="3234918"/>
            <a:ext cx="44130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500" dirty="0" smtClean="0">
                <a:solidFill>
                  <a:schemeClr val="bg1"/>
                </a:solidFill>
                <a:cs typeface="Arial" pitchFamily="34" charset="0"/>
              </a:rPr>
              <a:t>Pengukuran (measurement) merupakan cabang ilmu statistika terapan yang bertujuan untuk membangun dasar-dasar pengembangan tes yang lebih baik sehingga dapat menghasilkan tes yang berfungsi secara optimal, valid, dan variable</a:t>
            </a:r>
            <a:r>
              <a:rPr lang="id-ID" altLang="ko-KR" sz="16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>
            <a:extLst>
              <a:ext uri="{FF2B5EF4-FFF2-40B4-BE49-F238E27FC236}">
                <a16:creationId xmlns="" xmlns:a16="http://schemas.microsoft.com/office/drawing/2014/main" id="{3A387BFF-4DBC-46EE-B1D2-25506F702EB3}"/>
              </a:ext>
            </a:extLst>
          </p:cNvPr>
          <p:cNvGrpSpPr/>
          <p:nvPr/>
        </p:nvGrpSpPr>
        <p:grpSpPr>
          <a:xfrm>
            <a:off x="4990010" y="431073"/>
            <a:ext cx="6701247" cy="5799909"/>
            <a:chOff x="4594375" y="96827"/>
            <a:chExt cx="7483064" cy="6700097"/>
          </a:xfrm>
        </p:grpSpPr>
        <p:grpSp>
          <p:nvGrpSpPr>
            <p:cNvPr id="54" name="Graphic 166">
              <a:extLst>
                <a:ext uri="{FF2B5EF4-FFF2-40B4-BE49-F238E27FC236}">
                  <a16:creationId xmlns="" xmlns:a16="http://schemas.microsoft.com/office/drawing/2014/main" id="{DD24B049-2406-4190-AFD8-9AE5D6BE3EFA}"/>
                </a:ext>
              </a:extLst>
            </p:cNvPr>
            <p:cNvGrpSpPr/>
            <p:nvPr/>
          </p:nvGrpSpPr>
          <p:grpSpPr>
            <a:xfrm rot="10800000">
              <a:off x="5030867" y="116691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ADFA34FA-530D-4338-B84E-A23F8C1CBCB4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C4CE085A-5B5C-4E08-ABB9-DEB421519985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5D128A36-2DB1-4E37-BF69-B8D687CE44D9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16D2BC86-ABD9-43C3-A997-78764721129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3DE54CCF-A671-4D10-AC57-2756B07852EF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="" xmlns:a16="http://schemas.microsoft.com/office/drawing/2014/main" id="{542FF827-3A08-4463-839F-F6BF2DE76D04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8038CA91-31B3-4919-A1EF-9016DA68B39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="" xmlns:a16="http://schemas.microsoft.com/office/drawing/2014/main" id="{EB2D25F5-EFB0-41C6-9894-4B4765210B66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="" xmlns:a16="http://schemas.microsoft.com/office/drawing/2014/main" id="{7A104985-879D-4D52-AE55-D42312D3177C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="" xmlns:a16="http://schemas.microsoft.com/office/drawing/2014/main" id="{286FDF11-F944-4EF3-8C34-6FFCEAFDE55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="" xmlns:a16="http://schemas.microsoft.com/office/drawing/2014/main" id="{AB3FC3F4-97BC-4E9D-AA69-C47A5F4DEB15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="" xmlns:a16="http://schemas.microsoft.com/office/drawing/2014/main" id="{2C711E36-0CDB-4A3A-A8BE-3DCDF0602E4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="" xmlns:a16="http://schemas.microsoft.com/office/drawing/2014/main" id="{09D6EB11-A836-41C2-8E1F-40F38CC7A83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="" xmlns:a16="http://schemas.microsoft.com/office/drawing/2014/main" id="{64CA6662-09B2-4225-AD62-979ECE31857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="" xmlns:a16="http://schemas.microsoft.com/office/drawing/2014/main" id="{FF268ADE-984D-4689-9CBB-F66A87012CA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="" xmlns:a16="http://schemas.microsoft.com/office/drawing/2014/main" id="{8F96B2B5-1018-4C86-B651-F86F6DCF4B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="" xmlns:a16="http://schemas.microsoft.com/office/drawing/2014/main" id="{6B434EA9-4D93-4091-801A-8D1CEFA2AB72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="" xmlns:a16="http://schemas.microsoft.com/office/drawing/2014/main" id="{0547EB96-535A-441D-8A9C-814876AFB8B2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B8DA4376-393D-4EE2-BC37-BFB07B12051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C4E5B74-AF9B-4DFB-9099-7290E9D4F7F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5" name="Graphic 54">
              <a:extLst>
                <a:ext uri="{FF2B5EF4-FFF2-40B4-BE49-F238E27FC236}">
                  <a16:creationId xmlns="" xmlns:a16="http://schemas.microsoft.com/office/drawing/2014/main" id="{1E0C24CB-9258-4DD6-968C-7B036383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4375" y="2168764"/>
              <a:ext cx="5383773" cy="1153665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="" xmlns:a16="http://schemas.microsoft.com/office/drawing/2014/main" id="{AF78C48E-1E9D-4C21-B7F6-733EAC93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4855" y="3473578"/>
              <a:ext cx="5383773" cy="1153665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="" xmlns:a16="http://schemas.microsoft.com/office/drawing/2014/main" id="{6454CA2C-015F-4BB0-9594-1F18D7B41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0290" y="4405516"/>
              <a:ext cx="5383773" cy="1153665"/>
            </a:xfrm>
            <a:prstGeom prst="rect">
              <a:avLst/>
            </a:prstGeom>
          </p:spPr>
        </p:pic>
        <p:grpSp>
          <p:nvGrpSpPr>
            <p:cNvPr id="58" name="Graphic 166">
              <a:extLst>
                <a:ext uri="{FF2B5EF4-FFF2-40B4-BE49-F238E27FC236}">
                  <a16:creationId xmlns="" xmlns:a16="http://schemas.microsoft.com/office/drawing/2014/main" id="{3708846D-6ED3-4A0A-8B25-3EFC760A0952}"/>
                </a:ext>
              </a:extLst>
            </p:cNvPr>
            <p:cNvGrpSpPr/>
            <p:nvPr/>
          </p:nvGrpSpPr>
          <p:grpSpPr>
            <a:xfrm rot="10800000">
              <a:off x="5079874" y="241177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1624EF58-90D9-4C45-969F-8D407FC234A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CD526DA9-D6D1-4973-A959-94FE1623D09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="" xmlns:a16="http://schemas.microsoft.com/office/drawing/2014/main" id="{145A0E55-8188-4D39-B863-1CB01A14E87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="" xmlns:a16="http://schemas.microsoft.com/office/drawing/2014/main" id="{CE6A694E-6853-4A05-A33E-13AEFB3B2DD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="" xmlns:a16="http://schemas.microsoft.com/office/drawing/2014/main" id="{C739DA6E-6293-4EB7-BD8F-972157B644F5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="" xmlns:a16="http://schemas.microsoft.com/office/drawing/2014/main" id="{6D31D40B-B773-4059-9E01-214188B8AEE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="" xmlns:a16="http://schemas.microsoft.com/office/drawing/2014/main" id="{9CE84FD8-45FF-419B-BC8B-AFE6CE3080E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="" xmlns:a16="http://schemas.microsoft.com/office/drawing/2014/main" id="{12617C25-4BE9-4989-BCAC-34B739CAC3C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="" xmlns:a16="http://schemas.microsoft.com/office/drawing/2014/main" id="{F9F031F6-6F4F-42A3-BB35-FE5BF3C5B2C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="" xmlns:a16="http://schemas.microsoft.com/office/drawing/2014/main" id="{EAF53C6E-A628-4530-A6F2-6C9BD24D25E2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="" xmlns:a16="http://schemas.microsoft.com/office/drawing/2014/main" id="{43BEED67-E6D2-4818-9FEA-4FFF618A226C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="" xmlns:a16="http://schemas.microsoft.com/office/drawing/2014/main" id="{C7BC207B-7910-4D92-B102-15CF333F548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="" xmlns:a16="http://schemas.microsoft.com/office/drawing/2014/main" id="{175053AA-0BFF-4818-A2FF-331A1F9132FD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="" xmlns:a16="http://schemas.microsoft.com/office/drawing/2014/main" id="{649A6F74-27ED-4833-8B23-D0E59E8C9E1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="" xmlns:a16="http://schemas.microsoft.com/office/drawing/2014/main" id="{454A433C-80D0-4C87-8CCA-6E91292D45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D8958BE3-8C7B-40DC-9CA4-52B6853379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454A47C9-FFC7-451F-8D34-A167ACFDFD4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E504B9E8-456C-4828-B157-D5FE0C96255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1D04E453-8E10-48BD-B556-00C08DC1031A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99B9C8C9-1886-4A0B-8BFF-F753F2E1AAC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166">
              <a:extLst>
                <a:ext uri="{FF2B5EF4-FFF2-40B4-BE49-F238E27FC236}">
                  <a16:creationId xmlns="" xmlns:a16="http://schemas.microsoft.com/office/drawing/2014/main" id="{B750ED0C-289A-4042-A006-648AD033C4EF}"/>
                </a:ext>
              </a:extLst>
            </p:cNvPr>
            <p:cNvGrpSpPr/>
            <p:nvPr/>
          </p:nvGrpSpPr>
          <p:grpSpPr>
            <a:xfrm>
              <a:off x="6426468" y="96827"/>
              <a:ext cx="4000541" cy="855648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8724574-9161-4A75-A4BD-D39719BCD1F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5BD29B1E-711F-43F2-8BFA-33A728ED8A7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F33EED04-7588-42FF-934B-E86882AD0ECC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F2E67A8-27F3-45B3-88EC-81916362164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C04954B9-D07D-423E-B2E0-83669D9C0A0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27CCE5F1-3C34-4771-BF97-25F919D7054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7D9E1B22-B75F-48EE-A8A9-532F76B0A8E9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DBF11BCD-F134-417F-B8FA-CBCC9E0D1D90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69DE9CBE-F340-4A51-A894-62FCEE8BCB07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9B6AFBFA-2ED5-4013-BF04-EE7FF56C9BA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5F3347CF-DBE3-4CDA-B478-AAC7A31AC31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2F2CDDAF-D11F-41F1-BA02-8FF777E9B12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02D585F5-6D8C-4454-A20B-67B432A847F8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3D49F772-3505-465F-A63E-64B9406DA65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B42531F8-8AAA-47B5-BA56-8ACA1852A1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84DB7EEC-0746-4F19-A157-93DF59F4626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1732578E-DCEF-4C73-8F1B-B1A00B603AA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69A7F52A-6059-44D0-B752-DAA6EF3A6B2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25B7E0FE-7FA9-4582-9939-C30283374168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E39AE861-DAFB-4D5C-B925-5D662262A30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34">
              <a:extLst>
                <a:ext uri="{FF2B5EF4-FFF2-40B4-BE49-F238E27FC236}">
                  <a16:creationId xmlns="" xmlns:a16="http://schemas.microsoft.com/office/drawing/2014/main" id="{1CD6633D-075C-4F2F-8A39-1EB734ED587A}"/>
                </a:ext>
              </a:extLst>
            </p:cNvPr>
            <p:cNvGrpSpPr/>
            <p:nvPr/>
          </p:nvGrpSpPr>
          <p:grpSpPr>
            <a:xfrm>
              <a:off x="5399552" y="412759"/>
              <a:ext cx="5236443" cy="1785631"/>
              <a:chOff x="7533181" y="1351306"/>
              <a:chExt cx="4265296" cy="1454469"/>
            </a:xfrm>
            <a:solidFill>
              <a:schemeClr val="bg1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4C7749AE-DB5D-4D28-A812-D4764E4531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8B0957CE-252E-43B9-B05C-E467062431CB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6F73D7B8-5FF8-4CDE-863D-912A2F210B87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4AD449A4-D004-481D-B64C-6A77AE060BDA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66D652F4-1A3B-4937-9AF1-126236AD03C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EE9C6946-5F86-4016-A2FE-B2CD46A04113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166">
              <a:extLst>
                <a:ext uri="{FF2B5EF4-FFF2-40B4-BE49-F238E27FC236}">
                  <a16:creationId xmlns="" xmlns:a16="http://schemas.microsoft.com/office/drawing/2014/main" id="{16769924-464A-4713-8E50-F889EAEB0482}"/>
                </a:ext>
              </a:extLst>
            </p:cNvPr>
            <p:cNvGrpSpPr/>
            <p:nvPr/>
          </p:nvGrpSpPr>
          <p:grpSpPr>
            <a:xfrm>
              <a:off x="6715061" y="5486362"/>
              <a:ext cx="3989135" cy="838142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5BF0D0BF-1BAC-403F-8842-DA4B0E2C8EA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4C97C16A-C57E-4ACF-BB33-C29236CB1D9E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E7FD0F2D-BF02-4FA4-BDB8-7550CD485520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5E356F91-A046-4658-A7FD-F2AC31372912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2476DAF5-069D-4C00-A840-34DB3B13CD34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AE095B6E-C018-445C-B521-10101B9EB2E0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535CF749-62F5-4590-833F-3D5B50D50BF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B73037C8-9D87-41BE-BFFC-A98AA59E7EB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6F8031E0-D780-4201-88C4-C2849C07C0F5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1C142BC8-0251-4228-95A2-869175A0064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11793448-6769-4C41-8AE5-A86673B61273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68459BE0-EFE2-4E8E-8F82-DF7064C46A55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4F07A86B-6139-4348-8FF6-908B10232BF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0C7FAF4B-DE86-4FB9-AF72-4C10D6F2F45C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DF6B8624-89D7-464B-AE1C-41D54EB168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6B2F4526-44D6-44E1-9EFC-430B7689A44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D96FF190-45F3-4B82-BFC2-DEF8F0927FF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CCEC4CBD-D37E-454E-82F5-747802C394E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BE6080FD-BD5F-4E0C-931D-1A3ED123416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251DE0A1-F04D-4DD4-B3E7-39F10EF1FA3F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3">
              <a:extLst>
                <a:ext uri="{FF2B5EF4-FFF2-40B4-BE49-F238E27FC236}">
                  <a16:creationId xmlns="" xmlns:a16="http://schemas.microsoft.com/office/drawing/2014/main" id="{50E34CD5-1538-47B4-AAC4-343AB14B9407}"/>
                </a:ext>
              </a:extLst>
            </p:cNvPr>
            <p:cNvGrpSpPr/>
            <p:nvPr/>
          </p:nvGrpSpPr>
          <p:grpSpPr>
            <a:xfrm>
              <a:off x="6431104" y="100108"/>
              <a:ext cx="5646335" cy="6696816"/>
              <a:chOff x="5276850" y="2457450"/>
              <a:chExt cx="1638300" cy="1943100"/>
            </a:xfrm>
            <a:solidFill>
              <a:schemeClr val="bg1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C4827C85-9F24-4900-A5A8-A6DC177395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C753C022-CC16-4A13-B103-DE8E883C9531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5BC2CBFE-A3C0-4523-B927-378677B8BFAF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C260066E-3E88-46E5-B5C4-DB59F5A115BF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49E98CAD-B1F0-4F0E-AD78-B3129B5EB008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3E076D09-DE40-47F6-A630-8104F500F63A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708E0EF1-A3DD-498D-9BCC-5248316ADFA1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C2699DEB-B196-45A1-A368-05F26D43C5A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1491B135-0B92-4A7C-8310-5AD5749322F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9452CBC5-B271-4EE8-BF21-740E071823D2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A9DF2757-51DB-4C1D-82E7-961BE88C3271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54A040CE-3211-4823-9E68-116FD299554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5A3937F4-748F-463A-B62A-9B6B8E0976C8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AC2D26E9-272A-4C41-9A6C-00DB2ED1F237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26D91168-6D2F-4D74-A952-4463E2860747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D3289C10-AD3E-408E-83BA-A1BC2D2524B2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5E15CBFB-EA18-4496-BE16-A2E64A58AA0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2B2EC83D-6423-4E8F-ACCD-756F84264614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8CC46467-47E8-4BC2-907C-D6376655D76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F1CC970F-15DF-4F7B-BCC3-7AB754F2BC16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38829EFE-A102-422C-9FAE-CF36F9411FAE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773B7972-0898-4F79-9F51-AA6861F6CA77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D862E863-B809-4F81-8290-7C3A675BD787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ACA0963B-45D4-44DB-BBBC-4F5DF5BFD998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1BB13771-CCF4-4004-AAF6-85727B077BFD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F24E680-18A4-4925-BC59-39C73604E2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F0DDB656-FBB0-4FDA-A39F-728C6A4BC8F6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DC267DF7-82BD-4AFD-8086-A63A210B3762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6AE660CE-C5BD-42EF-B27C-49E439E1FC8F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371982C4-8F12-4D9D-8B7E-4747C775CF8A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A1A67460-9BE0-41D6-9B22-5BD527E6661C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F69A2F6C-CDB9-403F-927F-BBEAC902E71C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F731CD3B-6859-477C-9486-7C654D947ACB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B47258F6-A7E9-4D60-B1EE-B9B0F2C6366B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D791F520-FBDC-4064-BD86-98167E100676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2BF75AB0-2E21-4C35-A0B7-73202F7B38A8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86A23C8D-F262-44CC-A1DB-9A4BC902DE30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E41364F5-86D7-4602-9045-D9EB5015661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AB64F400-E76C-46E6-98FF-54F7399FBD31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6994CD39-D137-4F6D-BD90-D9596E88077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86D5DBF1-2D27-499C-9524-87285968AFEE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F2FECE3C-C112-407F-ADB5-B0EEF0D1315E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316DFDDF-94AA-451D-840A-996F7C0971CD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5F18C520-BD5D-4E7A-BAB8-C54A483DDE6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FBF1E186-61E4-408B-89EB-2CBB9C6D1F8A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DCFE5379-A144-4287-B035-FEA2ED11A8BB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D97F9E09-288E-4D55-A46A-06519760ED9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0F4138DC-C73B-4C62-9742-D030D3596E1D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303182F1-DBBC-4C84-8717-E165E77BE45C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299CEEDA-A3DB-4D07-8CF4-4EE1AFBF7F8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7A72E71C-E691-4092-8734-6B8414623E18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BF40D4F3-A699-4842-94D6-593102EFE948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3D864144-2DDC-42E9-8E10-9F1F5CA697F8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BAA1A4DF-37A6-43A1-BA9F-7EFFC3E403E9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CFE63D07-C9C6-4D6C-A00B-E784F6F245A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C254B192-995F-4D1F-B120-D8EB3C71BB64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62097350-CF47-4B38-A090-D326DBCC38CF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2DD6CE69-64BA-40FD-A7BD-FF1E3492750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F673D180-916B-4C94-804D-3BDF2DC66E76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BB06668-C6A6-4504-A334-1F8600BBBD9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2C22D822-DD0F-4A30-9B52-2EF5F951B167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3F117634-8D28-4F9A-8C99-E6DB3CDCE3F2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7CF1EF79-C1F1-4C9E-B817-4B83E5566348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BA87A73F-8794-4D1B-B1DE-0FC9D3997F72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1B6F76E0-A219-40BE-9F3C-E2EF46CF5F37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F522727F-DEAA-42C5-9298-F8647CCD3D1A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416560F2-5B68-4BA8-9304-5C2848880CEE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C56035D6-08AE-40A6-9556-BDAFAC158CC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937CD0DD-28C7-40E5-A0A8-613AC3E2AFA9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B26C7D56-3578-4C1B-B092-89643210F85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033A1114-4C13-4F2B-8DD1-A5EB52739306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AFA8663A-157C-4059-9152-6761FDF21AEC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ACB31553-F0B4-4AC2-B75B-D3F6CD7C506C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3F20BF26-70E7-4BF3-98E5-C3B240D4E467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AA297DE4-1132-4D8D-9E9C-EBEE0D69E51C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6747521A-B145-4861-BB8D-9E295E04C0B1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022B39A1-6ACA-43DA-A66B-38CEE1FF3BF9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84E9BE96-2BBD-449A-8FB5-0937F43383D5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2D2D3213-2908-4806-82E9-3BCDAC62FE6D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7F38F479-96E2-4A4C-98FE-B09DF54D892D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451F0846-6ABA-47EE-8398-62738039AB22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AF1E3290-6A5E-4362-BEF5-2D3D9A47048A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4B37DB7F-2668-45F1-9CF9-885994D3886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5990E9F2-6D2C-4717-A3EF-1BFB0A312549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FE373849-29E2-460A-A367-02D7B42F8413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3370E49B-0D55-4E60-A04E-DA66CC6DFE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B2C34E57-5B92-47A2-B9F0-7D4FA2BB679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38FBE5E8-FD5F-465F-874A-3BD49EC8E4E3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6ABD3B61-66C3-4E74-842F-E787DF9131D6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BFB51987-35AA-4754-AD11-82CEBFEDF3D7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540CA820-0F60-47A8-BFB9-CA49656589B6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7B3CE679-F512-47A2-840C-6EF7EF233775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777314DD-0AB2-4AA0-825A-3E8AF4E87B03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28E33AF1-A709-4DB4-B5A7-378C663BA269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B4AE3F5C-F315-40DA-8A0C-CD8F79A884F1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53ACF955-CB52-4F6F-A12E-E5D86BE9D22F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78491B51-896D-4736-83C8-D51B99C381D3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0DE1BA76-F977-4888-8DB9-C347B1665918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955D2F3A-8E18-4DFB-B39A-91066A795381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2C8F3C86-E764-4F11-9052-050F22CCF113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3C20636C-EC4D-439B-BC6A-3D60A53F96ED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EDEDB7C-23E8-4C18-ABB8-42E3A8891DAB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6111917E-4622-449B-BF7C-7CC007E62798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386617A-C682-495B-97E1-9011EEE24E1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C0B5CCCA-5A7F-4E17-931D-096DCB41F1FD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D3408AD7-3304-4134-B7FE-FB23F87E3EBC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0AC32479-8D6C-47D7-8DFD-D4DE8E527F02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EDAD9C1B-6738-4A07-96ED-DE0CB1A8F61C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E4D29AB1-CA8D-40A0-9BAA-A8BFD60E0238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DE731D6E-527A-45B9-BB15-F955349286D1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48D3C16F-65C7-44D6-8D44-4ADE71304993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32F0A647-D6A2-4C87-A83C-4FDDD84CBBE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66B7E95C-77FF-41F2-B4F1-89DFB5D4A96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A51D3A72-4F6B-4E43-8E64-80BE1884AF84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BB7AF692-3455-4BBD-BDF1-33D22F7D1EFC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336DD38E-04AA-478C-8E46-B641DC6D1DC3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6D30117E-AD25-4453-8373-44EE92A4BF05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28351072-F5EC-4A68-B60D-CBFBF7D8D4F2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CF64FE24-BF34-4A8E-A28D-BD0C495B8CC1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74D236D1-23BB-490D-8D39-4B6B8B884F5B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E0A92FEF-B002-4E23-9FDA-51280F76DEB9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4CA4181A-FF1B-4D59-8A4D-1B8DBD565C2C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43FAA2C2-E986-41C7-B925-900D890F13B9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C5DECD03-B711-421D-8AAF-868B75A5F9A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EC02E529-A06C-4A6B-A15E-A39535290171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6409F2D4-BA2D-47E6-B7CA-CB0829DAE39D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BB354D5E-E311-423F-973F-65291ECF2161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" name="Graphic 166">
              <a:extLst>
                <a:ext uri="{FF2B5EF4-FFF2-40B4-BE49-F238E27FC236}">
                  <a16:creationId xmlns="" xmlns:a16="http://schemas.microsoft.com/office/drawing/2014/main" id="{74AA5A7E-3071-4529-8419-E735F24C903B}"/>
                </a:ext>
              </a:extLst>
            </p:cNvPr>
            <p:cNvGrpSpPr/>
            <p:nvPr/>
          </p:nvGrpSpPr>
          <p:grpSpPr>
            <a:xfrm>
              <a:off x="5052311" y="4171348"/>
              <a:ext cx="5032531" cy="1057366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DF8DA59A-4D3D-483D-851E-20F3439558AD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73B6F978-6241-48F7-AD77-547C4300EB5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="" xmlns:a16="http://schemas.microsoft.com/office/drawing/2014/main" id="{2F07AD39-36BB-42ED-80C5-E99AF70CB79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FE2D0023-3E1D-4B8B-9E6E-31E8D0373A3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8CD39220-19B6-4469-A62D-03D3CA0C4C8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5E209FAF-FE80-4178-B319-3C119A9D563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="" xmlns:a16="http://schemas.microsoft.com/office/drawing/2014/main" id="{7848517B-A75F-4431-BFDE-F38E41C4229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="" xmlns:a16="http://schemas.microsoft.com/office/drawing/2014/main" id="{77198BAB-EDC0-4CBA-BBA2-F06584E2857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="" xmlns:a16="http://schemas.microsoft.com/office/drawing/2014/main" id="{1F63D475-BF3A-4D00-9C15-40113846E61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="" xmlns:a16="http://schemas.microsoft.com/office/drawing/2014/main" id="{F8E4AF63-2EC3-4859-9A8A-D8B8B3BB2CE1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="" xmlns:a16="http://schemas.microsoft.com/office/drawing/2014/main" id="{A531783A-5E48-4BA9-B715-F4ED9558FAB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="" xmlns:a16="http://schemas.microsoft.com/office/drawing/2014/main" id="{A8D700BB-E751-48DA-8AB8-914B3CD8E41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589BF9FB-7483-4A69-AA49-A35A6D3C5FAE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="" xmlns:a16="http://schemas.microsoft.com/office/drawing/2014/main" id="{25152BDF-1BEB-4150-8993-9317915EA6B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="" xmlns:a16="http://schemas.microsoft.com/office/drawing/2014/main" id="{C7971C53-AABC-4071-B599-F09FEC77B27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="" xmlns:a16="http://schemas.microsoft.com/office/drawing/2014/main" id="{B3A78273-7BDD-4C8C-B817-C7279EDDFFF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="" xmlns:a16="http://schemas.microsoft.com/office/drawing/2014/main" id="{A4907EC0-58F4-453F-8DF4-09584F491C5C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="" xmlns:a16="http://schemas.microsoft.com/office/drawing/2014/main" id="{8776D23D-4F47-4257-A697-32F36CE05B86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="" xmlns:a16="http://schemas.microsoft.com/office/drawing/2014/main" id="{BFCB0B76-FAC5-4775-AE50-CF8A5E580541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B39CFCF1-BF3A-45CC-8CA6-E6F4EF69F04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3" name="TextBox 302">
            <a:extLst>
              <a:ext uri="{FF2B5EF4-FFF2-40B4-BE49-F238E27FC236}">
                <a16:creationId xmlns="" xmlns:a16="http://schemas.microsoft.com/office/drawing/2014/main" id="{13F980AF-3FE0-41DA-97CA-3D908B4FB798}"/>
              </a:ext>
            </a:extLst>
          </p:cNvPr>
          <p:cNvSpPr txBox="1"/>
          <p:nvPr/>
        </p:nvSpPr>
        <p:spPr>
          <a:xfrm>
            <a:off x="721508" y="1487875"/>
            <a:ext cx="37401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000" b="1" dirty="0" smtClean="0">
                <a:solidFill>
                  <a:schemeClr val="bg1"/>
                </a:solidFill>
                <a:cs typeface="Arial" pitchFamily="34" charset="0"/>
              </a:rPr>
              <a:t>Pengukuran Ranah Kognitif </a:t>
            </a: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="" xmlns:a16="http://schemas.microsoft.com/office/drawing/2014/main" id="{BE74C795-9882-4BD3-AA8A-89B346E39665}"/>
              </a:ext>
            </a:extLst>
          </p:cNvPr>
          <p:cNvSpPr txBox="1"/>
          <p:nvPr/>
        </p:nvSpPr>
        <p:spPr>
          <a:xfrm>
            <a:off x="747634" y="2530942"/>
            <a:ext cx="353698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500" dirty="0" smtClean="0">
                <a:solidFill>
                  <a:schemeClr val="bg1"/>
                </a:solidFill>
                <a:cs typeface="Arial" pitchFamily="34" charset="0"/>
              </a:rPr>
              <a:t>Menurut Bloom, segala upaya yang menyangkut aktivitas otak adalah termasuk dalam ranah kognitif. Ranah kognitif berhubungan dengan kemampuan berpikir, termasuk didalamnya kemampuan menghafal, memahami, mengaplikasi, menganalisis, mensintesis, dan kemampuan mengevaluasi</a:t>
            </a:r>
            <a:r>
              <a:rPr lang="id-ID" altLang="ko-KR" sz="17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en-US" altLang="ko-KR" sz="17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Enam Aspek Ranah Kognitif 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C8DA546-7637-458F-9AF3-2C3E84329F8E}"/>
              </a:ext>
            </a:extLst>
          </p:cNvPr>
          <p:cNvSpPr txBox="1"/>
          <p:nvPr/>
        </p:nvSpPr>
        <p:spPr>
          <a:xfrm>
            <a:off x="8635264" y="2204471"/>
            <a:ext cx="271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C4 (Analisis/</a:t>
            </a:r>
            <a:r>
              <a:rPr lang="id-ID" altLang="ko-K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Analysis</a:t>
            </a:r>
            <a:r>
              <a:rPr lang="id-ID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066C953-8E78-4339-99A6-4604FBCACA2A}"/>
              </a:ext>
            </a:extLst>
          </p:cNvPr>
          <p:cNvSpPr txBox="1"/>
          <p:nvPr/>
        </p:nvSpPr>
        <p:spPr>
          <a:xfrm>
            <a:off x="8609138" y="3624761"/>
            <a:ext cx="271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C5 (Sintesis/</a:t>
            </a:r>
            <a:r>
              <a:rPr lang="id-ID" altLang="ko-K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Synthesis</a:t>
            </a:r>
            <a:r>
              <a:rPr lang="id-ID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40C0347D-20FF-4740-A892-8E4532750AF5}"/>
              </a:ext>
            </a:extLst>
          </p:cNvPr>
          <p:cNvSpPr txBox="1"/>
          <p:nvPr/>
        </p:nvSpPr>
        <p:spPr>
          <a:xfrm>
            <a:off x="8622201" y="5031991"/>
            <a:ext cx="271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C6 (Evaluasi/</a:t>
            </a:r>
            <a:r>
              <a:rPr lang="id-ID" altLang="ko-K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Evalution</a:t>
            </a:r>
            <a:r>
              <a:rPr lang="id-ID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6F70C98-BDC8-4A38-B4DE-48ED99962DE3}"/>
              </a:ext>
            </a:extLst>
          </p:cNvPr>
          <p:cNvSpPr txBox="1"/>
          <p:nvPr/>
        </p:nvSpPr>
        <p:spPr>
          <a:xfrm>
            <a:off x="815258" y="2295910"/>
            <a:ext cx="2730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C1 (Pengetahuan/</a:t>
            </a:r>
            <a:r>
              <a:rPr lang="id-ID" altLang="ko-K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Knowledge</a:t>
            </a:r>
            <a:r>
              <a:rPr lang="id-ID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B2D45F3F-87FE-4526-B027-79FACDAF1C53}"/>
              </a:ext>
            </a:extLst>
          </p:cNvPr>
          <p:cNvSpPr txBox="1"/>
          <p:nvPr/>
        </p:nvSpPr>
        <p:spPr>
          <a:xfrm>
            <a:off x="718457" y="3637824"/>
            <a:ext cx="2853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C2 (Pemahaman/</a:t>
            </a:r>
            <a:r>
              <a:rPr lang="id-ID" altLang="ko-K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Comprehension</a:t>
            </a:r>
            <a:r>
              <a:rPr lang="id-ID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B3C26FD-598C-4DE1-BBED-92661B32B328}"/>
              </a:ext>
            </a:extLst>
          </p:cNvPr>
          <p:cNvSpPr txBox="1"/>
          <p:nvPr/>
        </p:nvSpPr>
        <p:spPr>
          <a:xfrm>
            <a:off x="802195" y="5097305"/>
            <a:ext cx="2730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C3 (Penerapan/</a:t>
            </a:r>
            <a:r>
              <a:rPr lang="id-ID" altLang="ko-K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Application</a:t>
            </a:r>
            <a:r>
              <a:rPr lang="id-ID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DCDF7A2C-EEA0-4662-98AD-EE45F7ED54F5}"/>
              </a:ext>
            </a:extLst>
          </p:cNvPr>
          <p:cNvSpPr/>
          <p:nvPr/>
        </p:nvSpPr>
        <p:spPr>
          <a:xfrm>
            <a:off x="7680620" y="202680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 smtClean="0"/>
              <a:t>4</a:t>
            </a:r>
            <a:endParaRPr lang="en-US" sz="2700" dirty="0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84B5F07D-D028-459B-9B1B-A98877943613}"/>
              </a:ext>
            </a:extLst>
          </p:cNvPr>
          <p:cNvSpPr/>
          <p:nvPr/>
        </p:nvSpPr>
        <p:spPr>
          <a:xfrm>
            <a:off x="7680620" y="341742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 smtClean="0"/>
              <a:t>5</a:t>
            </a:r>
            <a:endParaRPr lang="en-US" sz="2700" dirty="0"/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D06D285E-B491-4182-BDED-0DA094A78E24}"/>
              </a:ext>
            </a:extLst>
          </p:cNvPr>
          <p:cNvSpPr/>
          <p:nvPr/>
        </p:nvSpPr>
        <p:spPr>
          <a:xfrm>
            <a:off x="7680620" y="4836352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 smtClean="0"/>
              <a:t>6</a:t>
            </a:r>
            <a:endParaRPr lang="en-US" sz="2700" dirty="0"/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9C5D670B-8B7D-4FB2-BBA7-F568EB53A013}"/>
              </a:ext>
            </a:extLst>
          </p:cNvPr>
          <p:cNvSpPr/>
          <p:nvPr/>
        </p:nvSpPr>
        <p:spPr>
          <a:xfrm>
            <a:off x="3733556" y="2035114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 smtClean="0"/>
              <a:t>1</a:t>
            </a:r>
            <a:endParaRPr lang="en-US" sz="2700" dirty="0"/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9639E2A1-D675-41D2-B395-0DD759AE87E8}"/>
              </a:ext>
            </a:extLst>
          </p:cNvPr>
          <p:cNvSpPr/>
          <p:nvPr/>
        </p:nvSpPr>
        <p:spPr>
          <a:xfrm>
            <a:off x="3733556" y="3403340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 smtClean="0"/>
              <a:t>2</a:t>
            </a:r>
            <a:endParaRPr lang="en-US" sz="2700" dirty="0"/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5EEFF939-6B58-47BF-88B9-ABF1F8F190E8}"/>
              </a:ext>
            </a:extLst>
          </p:cNvPr>
          <p:cNvSpPr/>
          <p:nvPr/>
        </p:nvSpPr>
        <p:spPr>
          <a:xfrm>
            <a:off x="3733556" y="4799868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 smtClean="0"/>
              <a:t>3</a:t>
            </a:r>
            <a:endParaRPr lang="en-US" sz="2700" dirty="0"/>
          </a:p>
        </p:txBody>
      </p: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2475A4E7-78C2-4EDF-A569-D0C9A59B52E3}"/>
              </a:ext>
            </a:extLst>
          </p:cNvPr>
          <p:cNvGrpSpPr/>
          <p:nvPr/>
        </p:nvGrpSpPr>
        <p:grpSpPr>
          <a:xfrm>
            <a:off x="5274528" y="2964521"/>
            <a:ext cx="1669479" cy="1669479"/>
            <a:chOff x="3807530" y="2946763"/>
            <a:chExt cx="1512168" cy="1512168"/>
          </a:xfrm>
        </p:grpSpPr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C4AF8747-ECF0-4502-B583-F2978D7887B4}"/>
              </a:ext>
            </a:extLst>
          </p:cNvPr>
          <p:cNvCxnSpPr>
            <a:cxnSpLocks/>
            <a:stCxn id="103" idx="6"/>
            <a:endCxn id="108" idx="1"/>
          </p:cNvCxnSpPr>
          <p:nvPr/>
        </p:nvCxnSpPr>
        <p:spPr>
          <a:xfrm>
            <a:off x="4511382" y="2424027"/>
            <a:ext cx="1007636" cy="78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9AB16BBE-209D-42A4-B442-E35A6CAFEB93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>
            <a:off x="4511382" y="3792251"/>
            <a:ext cx="763146" cy="70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BA780DBB-7D41-4369-A581-1B1D319CB831}"/>
              </a:ext>
            </a:extLst>
          </p:cNvPr>
          <p:cNvCxnSpPr>
            <a:cxnSpLocks/>
            <a:stCxn id="105" idx="6"/>
            <a:endCxn id="108" idx="3"/>
          </p:cNvCxnSpPr>
          <p:nvPr/>
        </p:nvCxnSpPr>
        <p:spPr>
          <a:xfrm flipV="1">
            <a:off x="4511382" y="4389509"/>
            <a:ext cx="1007636" cy="7992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005623FD-3D86-4389-A21A-313DE4B6F4CB}"/>
              </a:ext>
            </a:extLst>
          </p:cNvPr>
          <p:cNvCxnSpPr>
            <a:cxnSpLocks/>
            <a:stCxn id="102" idx="2"/>
            <a:endCxn id="108" idx="5"/>
          </p:cNvCxnSpPr>
          <p:nvPr/>
        </p:nvCxnSpPr>
        <p:spPr>
          <a:xfrm flipH="1" flipV="1">
            <a:off x="6699518" y="4389510"/>
            <a:ext cx="981102" cy="8357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F7FA0363-6792-4877-ABD7-6E155E4046E9}"/>
              </a:ext>
            </a:extLst>
          </p:cNvPr>
          <p:cNvCxnSpPr>
            <a:cxnSpLocks/>
            <a:stCxn id="101" idx="2"/>
            <a:endCxn id="108" idx="6"/>
          </p:cNvCxnSpPr>
          <p:nvPr/>
        </p:nvCxnSpPr>
        <p:spPr>
          <a:xfrm flipH="1" flipV="1">
            <a:off x="6944007" y="3799260"/>
            <a:ext cx="736612" cy="70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B2B003FE-1BCF-489C-925C-FAEF86D90179}"/>
              </a:ext>
            </a:extLst>
          </p:cNvPr>
          <p:cNvCxnSpPr>
            <a:cxnSpLocks/>
            <a:stCxn id="100" idx="2"/>
            <a:endCxn id="108" idx="7"/>
          </p:cNvCxnSpPr>
          <p:nvPr/>
        </p:nvCxnSpPr>
        <p:spPr>
          <a:xfrm flipH="1">
            <a:off x="6699518" y="2415717"/>
            <a:ext cx="981102" cy="7932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B505D9FC-6123-4B63-BEC9-0DA1C081886E}"/>
              </a:ext>
            </a:extLst>
          </p:cNvPr>
          <p:cNvSpPr txBox="1"/>
          <p:nvPr/>
        </p:nvSpPr>
        <p:spPr>
          <a:xfrm>
            <a:off x="4824946" y="5419257"/>
            <a:ext cx="25421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647899" y="3427213"/>
            <a:ext cx="892846" cy="82196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2">
            <a:extLst>
              <a:ext uri="{FF2B5EF4-FFF2-40B4-BE49-F238E27FC236}">
                <a16:creationId xmlns="" xmlns:a16="http://schemas.microsoft.com/office/drawing/2014/main" id="{5A52151D-9E3D-469E-88AA-89DF750B7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51037"/>
              </p:ext>
            </p:extLst>
          </p:nvPr>
        </p:nvGraphicFramePr>
        <p:xfrm>
          <a:off x="7781448" y="3680932"/>
          <a:ext cx="2096285" cy="214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7EECB33-3891-4D7C-BE50-1B63015AF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Atribut Kemampuan Kognitif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8A73E00F-1867-43FB-9B62-3B5C38A7C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289292"/>
              </p:ext>
            </p:extLst>
          </p:nvPr>
        </p:nvGraphicFramePr>
        <p:xfrm>
          <a:off x="2061805" y="3798498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8D26A8E-B260-452C-847A-7DCC452D2DF2}"/>
              </a:ext>
            </a:extLst>
          </p:cNvPr>
          <p:cNvGrpSpPr/>
          <p:nvPr/>
        </p:nvGrpSpPr>
        <p:grpSpPr>
          <a:xfrm>
            <a:off x="1535466" y="2306839"/>
            <a:ext cx="3301597" cy="1278384"/>
            <a:chOff x="4830996" y="1667658"/>
            <a:chExt cx="1574762" cy="1278384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32ECEEB-A696-4B43-A5B6-6C2D5A3ED62A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id-ID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id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Dikonsepkan sebagai model dasar dalam bentuk peluang (probabilitas) teoretik individu untuk berkembang mencapai performasi yang optimal 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CEC12DB-6623-44F9-898E-21C00C175537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Atribut Potensial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0711BAE-5F93-45FD-97C6-71AD4149F35A}"/>
              </a:ext>
            </a:extLst>
          </p:cNvPr>
          <p:cNvGrpSpPr/>
          <p:nvPr/>
        </p:nvGrpSpPr>
        <p:grpSpPr>
          <a:xfrm>
            <a:off x="7339567" y="2306839"/>
            <a:ext cx="3301597" cy="1278384"/>
            <a:chOff x="4830996" y="1667658"/>
            <a:chExt cx="1574762" cy="127838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02D0924-3087-4A01-8AE9-B39E88203DC6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id-ID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id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Dikonsepkan sebagai realisasi keberhasilan usaha belajar dalam  dalam wujud  performansi yang mampu diperlihatkan oleh Individu.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F93F735-62AE-44E5-81B6-CA7210647BFE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Atribut Aktual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8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2770316" y="4445427"/>
            <a:ext cx="704403" cy="7405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9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8543108" y="4308326"/>
            <a:ext cx="705392" cy="6947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992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2001" cy="1358662"/>
          </a:xfrm>
        </p:spPr>
        <p:txBody>
          <a:bodyPr/>
          <a:lstStyle/>
          <a:p>
            <a:r>
              <a:rPr lang="id-ID" sz="3800" dirty="0" smtClean="0"/>
              <a:t>Langkah-langkah Pengembangan Alat Ukur Atribut Kognitif </a:t>
            </a:r>
            <a:endParaRPr lang="en-US" sz="3800" dirty="0"/>
          </a:p>
        </p:txBody>
      </p:sp>
      <p:grpSp>
        <p:nvGrpSpPr>
          <p:cNvPr id="63" name="그룹 2">
            <a:extLst>
              <a:ext uri="{FF2B5EF4-FFF2-40B4-BE49-F238E27FC236}">
                <a16:creationId xmlns="" xmlns:a16="http://schemas.microsoft.com/office/drawing/2014/main" id="{E0F511DD-509E-4981-AE49-52C68B68922E}"/>
              </a:ext>
            </a:extLst>
          </p:cNvPr>
          <p:cNvGrpSpPr/>
          <p:nvPr/>
        </p:nvGrpSpPr>
        <p:grpSpPr>
          <a:xfrm>
            <a:off x="891038" y="3288463"/>
            <a:ext cx="10384574" cy="936104"/>
            <a:chOff x="891037" y="3385183"/>
            <a:chExt cx="10384574" cy="936104"/>
          </a:xfrm>
          <a:solidFill>
            <a:schemeClr val="accent1"/>
          </a:solidFill>
        </p:grpSpPr>
        <p:sp>
          <p:nvSpPr>
            <p:cNvPr id="64" name="Oval 11">
              <a:extLst>
                <a:ext uri="{FF2B5EF4-FFF2-40B4-BE49-F238E27FC236}">
                  <a16:creationId xmlns="" xmlns:a16="http://schemas.microsoft.com/office/drawing/2014/main" id="{6A01469E-6546-492E-8F6F-40BFF95DFC74}"/>
                </a:ext>
              </a:extLst>
            </p:cNvPr>
            <p:cNvSpPr/>
            <p:nvPr/>
          </p:nvSpPr>
          <p:spPr>
            <a:xfrm>
              <a:off x="891037" y="3474607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5" name="Oval 11">
              <a:extLst>
                <a:ext uri="{FF2B5EF4-FFF2-40B4-BE49-F238E27FC236}">
                  <a16:creationId xmlns="" xmlns:a16="http://schemas.microsoft.com/office/drawing/2014/main" id="{72F58C56-3513-45CA-BD12-A42BA474ABEB}"/>
                </a:ext>
              </a:extLst>
            </p:cNvPr>
            <p:cNvSpPr/>
            <p:nvPr/>
          </p:nvSpPr>
          <p:spPr>
            <a:xfrm>
              <a:off x="2839789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6" name="Oval 11">
              <a:extLst>
                <a:ext uri="{FF2B5EF4-FFF2-40B4-BE49-F238E27FC236}">
                  <a16:creationId xmlns="" xmlns:a16="http://schemas.microsoft.com/office/drawing/2014/main" id="{881209D7-319D-42BD-BDA7-A0D1F0C0EAEE}"/>
                </a:ext>
              </a:extLst>
            </p:cNvPr>
            <p:cNvSpPr/>
            <p:nvPr/>
          </p:nvSpPr>
          <p:spPr>
            <a:xfrm>
              <a:off x="4788541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Oval 11">
              <a:extLst>
                <a:ext uri="{FF2B5EF4-FFF2-40B4-BE49-F238E27FC236}">
                  <a16:creationId xmlns="" xmlns:a16="http://schemas.microsoft.com/office/drawing/2014/main" id="{A9F56E4E-3EF0-49A1-9ED9-F0A8B693C485}"/>
                </a:ext>
              </a:extLst>
            </p:cNvPr>
            <p:cNvSpPr/>
            <p:nvPr/>
          </p:nvSpPr>
          <p:spPr>
            <a:xfrm>
              <a:off x="6737293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8" name="Oval 11">
              <a:extLst>
                <a:ext uri="{FF2B5EF4-FFF2-40B4-BE49-F238E27FC236}">
                  <a16:creationId xmlns="" xmlns:a16="http://schemas.microsoft.com/office/drawing/2014/main" id="{76082D78-BE29-479E-B0F2-F91FC8DAC27A}"/>
                </a:ext>
              </a:extLst>
            </p:cNvPr>
            <p:cNvSpPr/>
            <p:nvPr/>
          </p:nvSpPr>
          <p:spPr>
            <a:xfrm>
              <a:off x="8686045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6C0D5D5F-9935-42E5-B441-322D0E63B4C7}"/>
                </a:ext>
              </a:extLst>
            </p:cNvPr>
            <p:cNvSpPr/>
            <p:nvPr/>
          </p:nvSpPr>
          <p:spPr>
            <a:xfrm>
              <a:off x="10339507" y="3385183"/>
              <a:ext cx="936104" cy="93610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273C8711-C0BC-4D75-9871-465704685B63}"/>
                </a:ext>
              </a:extLst>
            </p:cNvPr>
            <p:cNvSpPr/>
            <p:nvPr/>
          </p:nvSpPr>
          <p:spPr>
            <a:xfrm>
              <a:off x="10637064" y="3682740"/>
              <a:ext cx="340990" cy="34099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7F229F6-858E-4336-9F4F-805B607B857B}"/>
              </a:ext>
            </a:extLst>
          </p:cNvPr>
          <p:cNvGrpSpPr/>
          <p:nvPr/>
        </p:nvGrpSpPr>
        <p:grpSpPr>
          <a:xfrm>
            <a:off x="891038" y="1641004"/>
            <a:ext cx="2002019" cy="1444300"/>
            <a:chOff x="731302" y="4139409"/>
            <a:chExt cx="1834846" cy="1444300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C0CCA43B-693C-42A6-95DC-E73BF954CF87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2D4D04A0-3C04-4497-971C-A01F7B989A40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Menentukan wilayah yang akan dikenal pengukuran </a:t>
              </a:r>
            </a:p>
            <a:p>
              <a:pPr algn="r"/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AD3EBB0-C8C4-4007-876A-1D2AAC9F879F}"/>
                </a:ext>
              </a:extLst>
            </p:cNvPr>
            <p:cNvSpPr txBox="1"/>
            <p:nvPr/>
          </p:nvSpPr>
          <p:spPr>
            <a:xfrm>
              <a:off x="731302" y="4139409"/>
              <a:ext cx="107495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id-ID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1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159276F9-2464-427B-8797-18583A740472}"/>
              </a:ext>
            </a:extLst>
          </p:cNvPr>
          <p:cNvGrpSpPr/>
          <p:nvPr/>
        </p:nvGrpSpPr>
        <p:grpSpPr>
          <a:xfrm>
            <a:off x="4585064" y="1678929"/>
            <a:ext cx="2495005" cy="1606804"/>
            <a:chOff x="731303" y="4139407"/>
            <a:chExt cx="2064383" cy="1736787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316E5E0F-664B-45AA-9A5A-AF69FF8DBA55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299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61B7A509-906D-498C-86F8-C545A5CFE54A}"/>
                </a:ext>
              </a:extLst>
            </p:cNvPr>
            <p:cNvSpPr txBox="1"/>
            <p:nvPr/>
          </p:nvSpPr>
          <p:spPr>
            <a:xfrm>
              <a:off x="850194" y="4612032"/>
              <a:ext cx="1945492" cy="12641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Menentukan dasar konseptual atau dasar teoritis yang akan digunakan sebagai landasan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674BD466-0F65-4475-AE02-88CA95D3B52F}"/>
                </a:ext>
              </a:extLst>
            </p:cNvPr>
            <p:cNvSpPr txBox="1"/>
            <p:nvPr/>
          </p:nvSpPr>
          <p:spPr>
            <a:xfrm>
              <a:off x="731303" y="4139407"/>
              <a:ext cx="1242952" cy="54322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2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9E28C085-9289-4873-BAAD-F43595F520AF}"/>
              </a:ext>
            </a:extLst>
          </p:cNvPr>
          <p:cNvGrpSpPr/>
          <p:nvPr/>
        </p:nvGrpSpPr>
        <p:grpSpPr>
          <a:xfrm>
            <a:off x="8877396" y="4347363"/>
            <a:ext cx="1971579" cy="1228857"/>
            <a:chOff x="731302" y="4139409"/>
            <a:chExt cx="1834846" cy="1228857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29380179-6E10-4D33-86E1-3F3407701D88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C31E8A83-DCA7-4AB0-B921-AEF903BFE6E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738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Menentukan tipe soal material non prijektif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7122F41-A8DF-43C9-A219-D66A180E50D3}"/>
                </a:ext>
              </a:extLst>
            </p:cNvPr>
            <p:cNvSpPr txBox="1"/>
            <p:nvPr/>
          </p:nvSpPr>
          <p:spPr>
            <a:xfrm>
              <a:off x="1331967" y="4139409"/>
              <a:ext cx="1223808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id-ID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6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5BE62D5A-FC98-4435-A898-77D1D9F64783}"/>
              </a:ext>
            </a:extLst>
          </p:cNvPr>
          <p:cNvGrpSpPr/>
          <p:nvPr/>
        </p:nvGrpSpPr>
        <p:grpSpPr>
          <a:xfrm>
            <a:off x="8710224" y="1676097"/>
            <a:ext cx="2002019" cy="1228858"/>
            <a:chOff x="731302" y="4139408"/>
            <a:chExt cx="1834846" cy="1228858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0A75B41A-1F2E-45DE-AB5E-47F2FDFE294A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D20D68CF-7813-4F4F-A721-25AD1B92AE8C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738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Menentukan subjek yang akan dikenal pengukuran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0ACF341-B048-46E5-8FA1-44FF1596C873}"/>
                </a:ext>
              </a:extLst>
            </p:cNvPr>
            <p:cNvSpPr txBox="1"/>
            <p:nvPr/>
          </p:nvSpPr>
          <p:spPr>
            <a:xfrm>
              <a:off x="731302" y="4139408"/>
              <a:ext cx="1032075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id-ID" altLang="ko-KR" sz="3200" b="1" dirty="0" smtClean="0">
                  <a:solidFill>
                    <a:schemeClr val="accent4"/>
                  </a:solidFill>
                  <a:cs typeface="Arial" pitchFamily="34" charset="0"/>
                </a:rPr>
                <a:t>3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36">
            <a:extLst>
              <a:ext uri="{FF2B5EF4-FFF2-40B4-BE49-F238E27FC236}">
                <a16:creationId xmlns="" xmlns:a16="http://schemas.microsoft.com/office/drawing/2014/main" id="{E0DC37C7-0130-47C8-A182-D4BB86758467}"/>
              </a:ext>
            </a:extLst>
          </p:cNvPr>
          <p:cNvGrpSpPr/>
          <p:nvPr/>
        </p:nvGrpSpPr>
        <p:grpSpPr>
          <a:xfrm>
            <a:off x="5046181" y="4424217"/>
            <a:ext cx="1971579" cy="1035186"/>
            <a:chOff x="731302" y="4139408"/>
            <a:chExt cx="1834846" cy="1035186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98B9D09-C535-4FE8-8C82-AD6D4942B1ED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568004B3-2EF0-40FD-A131-8A2975A3C1B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Menentukan material alat ukur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85EB3CCB-F19A-4874-A3B8-9A40845D57E5}"/>
                </a:ext>
              </a:extLst>
            </p:cNvPr>
            <p:cNvSpPr txBox="1"/>
            <p:nvPr/>
          </p:nvSpPr>
          <p:spPr>
            <a:xfrm>
              <a:off x="1335502" y="4139408"/>
              <a:ext cx="12202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id-ID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5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="" xmlns:a16="http://schemas.microsoft.com/office/drawing/2014/main" id="{E0DC37C7-0130-47C8-A182-D4BB86758467}"/>
              </a:ext>
            </a:extLst>
          </p:cNvPr>
          <p:cNvGrpSpPr/>
          <p:nvPr/>
        </p:nvGrpSpPr>
        <p:grpSpPr>
          <a:xfrm>
            <a:off x="1092230" y="4419864"/>
            <a:ext cx="1965048" cy="1013413"/>
            <a:chOff x="727008" y="4139409"/>
            <a:chExt cx="1828768" cy="1013413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98B9D09-C535-4FE8-8C82-AD6D4942B1ED}"/>
                </a:ext>
              </a:extLst>
            </p:cNvPr>
            <p:cNvSpPr txBox="1"/>
            <p:nvPr/>
          </p:nvSpPr>
          <p:spPr>
            <a:xfrm>
              <a:off x="727008" y="4871469"/>
              <a:ext cx="181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68004B3-2EF0-40FD-A131-8A2975A3C1B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Menentukan tujuan pengukuran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5EB3CCB-F19A-4874-A3B8-9A40845D57E5}"/>
                </a:ext>
              </a:extLst>
            </p:cNvPr>
            <p:cNvSpPr txBox="1"/>
            <p:nvPr/>
          </p:nvSpPr>
          <p:spPr>
            <a:xfrm>
              <a:off x="1461122" y="4139409"/>
              <a:ext cx="1094653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id-ID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4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2001" cy="1358662"/>
          </a:xfrm>
        </p:spPr>
        <p:txBody>
          <a:bodyPr/>
          <a:lstStyle/>
          <a:p>
            <a:r>
              <a:rPr lang="id-ID" sz="3800" dirty="0" smtClean="0"/>
              <a:t>Langkah-langkah Pengembangan Alat Ukur Atribut Kognitif </a:t>
            </a:r>
            <a:endParaRPr lang="en-US" sz="3800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0F511DD-509E-4981-AE49-52C68B68922E}"/>
              </a:ext>
            </a:extLst>
          </p:cNvPr>
          <p:cNvGrpSpPr/>
          <p:nvPr/>
        </p:nvGrpSpPr>
        <p:grpSpPr>
          <a:xfrm>
            <a:off x="891038" y="3288463"/>
            <a:ext cx="10384574" cy="936104"/>
            <a:chOff x="891037" y="3385183"/>
            <a:chExt cx="10384574" cy="936104"/>
          </a:xfrm>
          <a:solidFill>
            <a:schemeClr val="accent1"/>
          </a:solidFill>
        </p:grpSpPr>
        <p:sp>
          <p:nvSpPr>
            <p:cNvPr id="64" name="Oval 11">
              <a:extLst>
                <a:ext uri="{FF2B5EF4-FFF2-40B4-BE49-F238E27FC236}">
                  <a16:creationId xmlns="" xmlns:a16="http://schemas.microsoft.com/office/drawing/2014/main" id="{6A01469E-6546-492E-8F6F-40BFF95DFC74}"/>
                </a:ext>
              </a:extLst>
            </p:cNvPr>
            <p:cNvSpPr/>
            <p:nvPr/>
          </p:nvSpPr>
          <p:spPr>
            <a:xfrm>
              <a:off x="891037" y="3474607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5" name="Oval 11">
              <a:extLst>
                <a:ext uri="{FF2B5EF4-FFF2-40B4-BE49-F238E27FC236}">
                  <a16:creationId xmlns="" xmlns:a16="http://schemas.microsoft.com/office/drawing/2014/main" id="{72F58C56-3513-45CA-BD12-A42BA474ABEB}"/>
                </a:ext>
              </a:extLst>
            </p:cNvPr>
            <p:cNvSpPr/>
            <p:nvPr/>
          </p:nvSpPr>
          <p:spPr>
            <a:xfrm>
              <a:off x="2839789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6" name="Oval 11">
              <a:extLst>
                <a:ext uri="{FF2B5EF4-FFF2-40B4-BE49-F238E27FC236}">
                  <a16:creationId xmlns="" xmlns:a16="http://schemas.microsoft.com/office/drawing/2014/main" id="{881209D7-319D-42BD-BDA7-A0D1F0C0EAEE}"/>
                </a:ext>
              </a:extLst>
            </p:cNvPr>
            <p:cNvSpPr/>
            <p:nvPr/>
          </p:nvSpPr>
          <p:spPr>
            <a:xfrm>
              <a:off x="4788541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Oval 11">
              <a:extLst>
                <a:ext uri="{FF2B5EF4-FFF2-40B4-BE49-F238E27FC236}">
                  <a16:creationId xmlns="" xmlns:a16="http://schemas.microsoft.com/office/drawing/2014/main" id="{A9F56E4E-3EF0-49A1-9ED9-F0A8B693C485}"/>
                </a:ext>
              </a:extLst>
            </p:cNvPr>
            <p:cNvSpPr/>
            <p:nvPr/>
          </p:nvSpPr>
          <p:spPr>
            <a:xfrm>
              <a:off x="6737293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8" name="Oval 11">
              <a:extLst>
                <a:ext uri="{FF2B5EF4-FFF2-40B4-BE49-F238E27FC236}">
                  <a16:creationId xmlns="" xmlns:a16="http://schemas.microsoft.com/office/drawing/2014/main" id="{76082D78-BE29-479E-B0F2-F91FC8DAC27A}"/>
                </a:ext>
              </a:extLst>
            </p:cNvPr>
            <p:cNvSpPr/>
            <p:nvPr/>
          </p:nvSpPr>
          <p:spPr>
            <a:xfrm>
              <a:off x="8686045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6C0D5D5F-9935-42E5-B441-322D0E63B4C7}"/>
                </a:ext>
              </a:extLst>
            </p:cNvPr>
            <p:cNvSpPr/>
            <p:nvPr/>
          </p:nvSpPr>
          <p:spPr>
            <a:xfrm>
              <a:off x="10339507" y="3385183"/>
              <a:ext cx="936104" cy="93610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273C8711-C0BC-4D75-9871-465704685B63}"/>
                </a:ext>
              </a:extLst>
            </p:cNvPr>
            <p:cNvSpPr/>
            <p:nvPr/>
          </p:nvSpPr>
          <p:spPr>
            <a:xfrm>
              <a:off x="10637064" y="3682740"/>
              <a:ext cx="340990" cy="34099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" name="Group 70">
            <a:extLst>
              <a:ext uri="{FF2B5EF4-FFF2-40B4-BE49-F238E27FC236}">
                <a16:creationId xmlns="" xmlns:a16="http://schemas.microsoft.com/office/drawing/2014/main" id="{27F229F6-858E-4336-9F4F-805B607B857B}"/>
              </a:ext>
            </a:extLst>
          </p:cNvPr>
          <p:cNvGrpSpPr/>
          <p:nvPr/>
        </p:nvGrpSpPr>
        <p:grpSpPr>
          <a:xfrm>
            <a:off x="891038" y="1641004"/>
            <a:ext cx="2002019" cy="1659744"/>
            <a:chOff x="731302" y="4139409"/>
            <a:chExt cx="1834846" cy="1659744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C0CCA43B-693C-42A6-95DC-E73BF954CF87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2D4D04A0-3C04-4497-971C-A01F7B989A40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116955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Menentukan jumlah soal untuk keseluruhan alat ukur dan masing-masing bagiannya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AD3EBB0-C8C4-4007-876A-1D2AAC9F879F}"/>
                </a:ext>
              </a:extLst>
            </p:cNvPr>
            <p:cNvSpPr txBox="1"/>
            <p:nvPr/>
          </p:nvSpPr>
          <p:spPr>
            <a:xfrm>
              <a:off x="731302" y="4139409"/>
              <a:ext cx="107495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id-ID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7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74">
            <a:extLst>
              <a:ext uri="{FF2B5EF4-FFF2-40B4-BE49-F238E27FC236}">
                <a16:creationId xmlns="" xmlns:a16="http://schemas.microsoft.com/office/drawing/2014/main" id="{159276F9-2464-427B-8797-18583A740472}"/>
              </a:ext>
            </a:extLst>
          </p:cNvPr>
          <p:cNvGrpSpPr/>
          <p:nvPr/>
        </p:nvGrpSpPr>
        <p:grpSpPr>
          <a:xfrm>
            <a:off x="4585064" y="1678927"/>
            <a:ext cx="2495005" cy="1175919"/>
            <a:chOff x="731303" y="4139407"/>
            <a:chExt cx="2064383" cy="1271046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316E5E0F-664B-45AA-9A5A-AF69FF8DBA55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299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61B7A509-906D-498C-86F8-C545A5CFE54A}"/>
                </a:ext>
              </a:extLst>
            </p:cNvPr>
            <p:cNvSpPr txBox="1"/>
            <p:nvPr/>
          </p:nvSpPr>
          <p:spPr>
            <a:xfrm>
              <a:off x="850194" y="4612034"/>
              <a:ext cx="1945492" cy="79841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Merencanakan taraf kesukaran soal dan distribusinya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674BD466-0F65-4475-AE02-88CA95D3B52F}"/>
                </a:ext>
              </a:extLst>
            </p:cNvPr>
            <p:cNvSpPr txBox="1"/>
            <p:nvPr/>
          </p:nvSpPr>
          <p:spPr>
            <a:xfrm>
              <a:off x="731303" y="4139407"/>
              <a:ext cx="1242952" cy="54322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id-ID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8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78">
            <a:extLst>
              <a:ext uri="{FF2B5EF4-FFF2-40B4-BE49-F238E27FC236}">
                <a16:creationId xmlns="" xmlns:a16="http://schemas.microsoft.com/office/drawing/2014/main" id="{9E28C085-9289-4873-BAAD-F43595F520AF}"/>
              </a:ext>
            </a:extLst>
          </p:cNvPr>
          <p:cNvGrpSpPr/>
          <p:nvPr/>
        </p:nvGrpSpPr>
        <p:grpSpPr>
          <a:xfrm>
            <a:off x="8877396" y="4347363"/>
            <a:ext cx="1971579" cy="1035185"/>
            <a:chOff x="731302" y="4139409"/>
            <a:chExt cx="1834846" cy="1035185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29380179-6E10-4D33-86E1-3F3407701D88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C31E8A83-DCA7-4AB0-B921-AEF903BFE6E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Merencakan jadwal penerbitan tes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7122F41-A8DF-43C9-A219-D66A180E50D3}"/>
                </a:ext>
              </a:extLst>
            </p:cNvPr>
            <p:cNvSpPr txBox="1"/>
            <p:nvPr/>
          </p:nvSpPr>
          <p:spPr>
            <a:xfrm>
              <a:off x="1331967" y="4139409"/>
              <a:ext cx="1223808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id-ID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12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82">
            <a:extLst>
              <a:ext uri="{FF2B5EF4-FFF2-40B4-BE49-F238E27FC236}">
                <a16:creationId xmlns="" xmlns:a16="http://schemas.microsoft.com/office/drawing/2014/main" id="{5BE62D5A-FC98-4435-A898-77D1D9F64783}"/>
              </a:ext>
            </a:extLst>
          </p:cNvPr>
          <p:cNvGrpSpPr/>
          <p:nvPr/>
        </p:nvGrpSpPr>
        <p:grpSpPr>
          <a:xfrm>
            <a:off x="8710224" y="1676097"/>
            <a:ext cx="2002019" cy="1035186"/>
            <a:chOff x="731302" y="4139408"/>
            <a:chExt cx="1834846" cy="1035186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0A75B41A-1F2E-45DE-AB5E-47F2FDFE294A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D20D68CF-7813-4F4F-A721-25AD1B92AE8C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Menyusun kisi-kisi atau “Test Blue Print”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0ACF341-B048-46E5-8FA1-44FF1596C873}"/>
                </a:ext>
              </a:extLst>
            </p:cNvPr>
            <p:cNvSpPr txBox="1"/>
            <p:nvPr/>
          </p:nvSpPr>
          <p:spPr>
            <a:xfrm>
              <a:off x="731302" y="4139408"/>
              <a:ext cx="1032075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id-ID" altLang="ko-KR" sz="3200" b="1" dirty="0" smtClean="0">
                  <a:solidFill>
                    <a:schemeClr val="accent4"/>
                  </a:solidFill>
                  <a:cs typeface="Arial" pitchFamily="34" charset="0"/>
                </a:rPr>
                <a:t>9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6">
            <a:extLst>
              <a:ext uri="{FF2B5EF4-FFF2-40B4-BE49-F238E27FC236}">
                <a16:creationId xmlns="" xmlns:a16="http://schemas.microsoft.com/office/drawing/2014/main" id="{E0DC37C7-0130-47C8-A182-D4BB86758467}"/>
              </a:ext>
            </a:extLst>
          </p:cNvPr>
          <p:cNvGrpSpPr/>
          <p:nvPr/>
        </p:nvGrpSpPr>
        <p:grpSpPr>
          <a:xfrm>
            <a:off x="5046181" y="4424217"/>
            <a:ext cx="1971579" cy="1035186"/>
            <a:chOff x="731302" y="4139408"/>
            <a:chExt cx="1834846" cy="1035186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98B9D09-C535-4FE8-8C82-AD6D4942B1ED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568004B3-2EF0-40FD-A131-8A2975A3C1B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Merencanakan perakitan soal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85EB3CCB-F19A-4874-A3B8-9A40845D57E5}"/>
                </a:ext>
              </a:extLst>
            </p:cNvPr>
            <p:cNvSpPr txBox="1"/>
            <p:nvPr/>
          </p:nvSpPr>
          <p:spPr>
            <a:xfrm>
              <a:off x="1335502" y="4139408"/>
              <a:ext cx="12202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id-ID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11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6">
            <a:extLst>
              <a:ext uri="{FF2B5EF4-FFF2-40B4-BE49-F238E27FC236}">
                <a16:creationId xmlns="" xmlns:a16="http://schemas.microsoft.com/office/drawing/2014/main" id="{E0DC37C7-0130-47C8-A182-D4BB86758467}"/>
              </a:ext>
            </a:extLst>
          </p:cNvPr>
          <p:cNvGrpSpPr/>
          <p:nvPr/>
        </p:nvGrpSpPr>
        <p:grpSpPr>
          <a:xfrm>
            <a:off x="1092230" y="4419864"/>
            <a:ext cx="1965048" cy="1228857"/>
            <a:chOff x="727008" y="4139409"/>
            <a:chExt cx="1828768" cy="1228857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98B9D09-C535-4FE8-8C82-AD6D4942B1ED}"/>
                </a:ext>
              </a:extLst>
            </p:cNvPr>
            <p:cNvSpPr txBox="1"/>
            <p:nvPr/>
          </p:nvSpPr>
          <p:spPr>
            <a:xfrm>
              <a:off x="727008" y="4871469"/>
              <a:ext cx="181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68004B3-2EF0-40FD-A131-8A2975A3C1B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738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Merencanakan tugas-tugas untuk para penulis soal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5EB3CCB-F19A-4874-A3B8-9A40845D57E5}"/>
                </a:ext>
              </a:extLst>
            </p:cNvPr>
            <p:cNvSpPr txBox="1"/>
            <p:nvPr/>
          </p:nvSpPr>
          <p:spPr>
            <a:xfrm>
              <a:off x="1461122" y="4139409"/>
              <a:ext cx="1094653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id-ID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10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Pengukuran Atribut Kognitif </a:t>
            </a:r>
            <a:endParaRPr lang="en-US" dirty="0"/>
          </a:p>
        </p:txBody>
      </p:sp>
      <p:sp>
        <p:nvSpPr>
          <p:cNvPr id="3" name="Pentagon 1">
            <a:extLst>
              <a:ext uri="{FF2B5EF4-FFF2-40B4-BE49-F238E27FC236}">
                <a16:creationId xmlns="" xmlns:a16="http://schemas.microsoft.com/office/drawing/2014/main" id="{9C5BAAA4-75DF-47A7-9ACB-C0AD904AA8C7}"/>
              </a:ext>
            </a:extLst>
          </p:cNvPr>
          <p:cNvSpPr/>
          <p:nvPr/>
        </p:nvSpPr>
        <p:spPr>
          <a:xfrm rot="18900000">
            <a:off x="383440" y="2495347"/>
            <a:ext cx="4189248" cy="1080000"/>
          </a:xfrm>
          <a:custGeom>
            <a:avLst/>
            <a:gdLst/>
            <a:ahLst/>
            <a:cxnLst/>
            <a:rect l="l" t="t" r="r" b="b"/>
            <a:pathLst>
              <a:path w="3836913" h="1080000">
                <a:moveTo>
                  <a:pt x="3836913" y="540000"/>
                </a:moveTo>
                <a:lnTo>
                  <a:pt x="3296913" y="1080000"/>
                </a:lnTo>
                <a:lnTo>
                  <a:pt x="2272010" y="1080000"/>
                </a:lnTo>
                <a:lnTo>
                  <a:pt x="1564903" y="1080000"/>
                </a:lnTo>
                <a:lnTo>
                  <a:pt x="540000" y="1080000"/>
                </a:lnTo>
                <a:lnTo>
                  <a:pt x="0" y="540000"/>
                </a:lnTo>
                <a:lnTo>
                  <a:pt x="540000" y="0"/>
                </a:lnTo>
                <a:lnTo>
                  <a:pt x="1564903" y="0"/>
                </a:lnTo>
                <a:lnTo>
                  <a:pt x="2272010" y="0"/>
                </a:lnTo>
                <a:lnTo>
                  <a:pt x="32969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entagon 12">
            <a:extLst>
              <a:ext uri="{FF2B5EF4-FFF2-40B4-BE49-F238E27FC236}">
                <a16:creationId xmlns="" xmlns:a16="http://schemas.microsoft.com/office/drawing/2014/main" id="{C12B92E5-4410-4332-9ADF-2C50C4E04DB9}"/>
              </a:ext>
            </a:extLst>
          </p:cNvPr>
          <p:cNvSpPr/>
          <p:nvPr/>
        </p:nvSpPr>
        <p:spPr>
          <a:xfrm rot="18900000">
            <a:off x="1611035" y="3454439"/>
            <a:ext cx="3403129" cy="972000"/>
          </a:xfrm>
          <a:custGeom>
            <a:avLst/>
            <a:gdLst/>
            <a:ahLst/>
            <a:cxnLst/>
            <a:rect l="l" t="t" r="r" b="b"/>
            <a:pathLst>
              <a:path w="3116910" h="972000">
                <a:moveTo>
                  <a:pt x="3116910" y="486000"/>
                </a:moveTo>
                <a:lnTo>
                  <a:pt x="2630910" y="972000"/>
                </a:lnTo>
                <a:lnTo>
                  <a:pt x="1912007" y="972000"/>
                </a:lnTo>
                <a:lnTo>
                  <a:pt x="1204903" y="972000"/>
                </a:lnTo>
                <a:lnTo>
                  <a:pt x="486000" y="972000"/>
                </a:lnTo>
                <a:lnTo>
                  <a:pt x="0" y="486000"/>
                </a:lnTo>
                <a:lnTo>
                  <a:pt x="486000" y="0"/>
                </a:lnTo>
                <a:lnTo>
                  <a:pt x="1204903" y="0"/>
                </a:lnTo>
                <a:lnTo>
                  <a:pt x="1912007" y="0"/>
                </a:lnTo>
                <a:lnTo>
                  <a:pt x="263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entagon 13">
            <a:extLst>
              <a:ext uri="{FF2B5EF4-FFF2-40B4-BE49-F238E27FC236}">
                <a16:creationId xmlns="" xmlns:a16="http://schemas.microsoft.com/office/drawing/2014/main" id="{4B9946FA-1165-464A-8C69-66A4DD638935}"/>
              </a:ext>
            </a:extLst>
          </p:cNvPr>
          <p:cNvSpPr/>
          <p:nvPr/>
        </p:nvSpPr>
        <p:spPr>
          <a:xfrm rot="18900000">
            <a:off x="2736807" y="4287328"/>
            <a:ext cx="2617013" cy="792000"/>
          </a:xfrm>
          <a:custGeom>
            <a:avLst/>
            <a:gdLst/>
            <a:ahLst/>
            <a:cxnLst/>
            <a:rect l="l" t="t" r="r" b="b"/>
            <a:pathLst>
              <a:path w="2396910" h="792000">
                <a:moveTo>
                  <a:pt x="2396910" y="396000"/>
                </a:moveTo>
                <a:lnTo>
                  <a:pt x="2000910" y="792000"/>
                </a:lnTo>
                <a:lnTo>
                  <a:pt x="1552007" y="792000"/>
                </a:lnTo>
                <a:lnTo>
                  <a:pt x="844903" y="792000"/>
                </a:lnTo>
                <a:lnTo>
                  <a:pt x="396000" y="792000"/>
                </a:lnTo>
                <a:lnTo>
                  <a:pt x="0" y="396000"/>
                </a:lnTo>
                <a:lnTo>
                  <a:pt x="396000" y="0"/>
                </a:lnTo>
                <a:lnTo>
                  <a:pt x="844903" y="0"/>
                </a:lnTo>
                <a:lnTo>
                  <a:pt x="1552007" y="0"/>
                </a:lnTo>
                <a:lnTo>
                  <a:pt x="200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4344B6-2ADC-495C-A54E-20F6710C9E24}"/>
              </a:ext>
            </a:extLst>
          </p:cNvPr>
          <p:cNvSpPr txBox="1"/>
          <p:nvPr/>
        </p:nvSpPr>
        <p:spPr>
          <a:xfrm>
            <a:off x="3133584" y="162625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449202-6552-4623-B5E2-47B7C36FBAF6}"/>
              </a:ext>
            </a:extLst>
          </p:cNvPr>
          <p:cNvSpPr txBox="1"/>
          <p:nvPr/>
        </p:nvSpPr>
        <p:spPr>
          <a:xfrm>
            <a:off x="3701747" y="276927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24391D-9B72-437A-963A-04F9C9C77959}"/>
              </a:ext>
            </a:extLst>
          </p:cNvPr>
          <p:cNvSpPr txBox="1"/>
          <p:nvPr/>
        </p:nvSpPr>
        <p:spPr>
          <a:xfrm>
            <a:off x="4279374" y="3767132"/>
            <a:ext cx="66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51C8B3-7224-47BE-9A05-17F64BA0EB41}"/>
              </a:ext>
            </a:extLst>
          </p:cNvPr>
          <p:cNvSpPr txBox="1"/>
          <p:nvPr/>
        </p:nvSpPr>
        <p:spPr>
          <a:xfrm>
            <a:off x="4659370" y="4644913"/>
            <a:ext cx="67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E7B01DF-1798-4FF1-8FE4-7BCD44C7B4BD}"/>
              </a:ext>
            </a:extLst>
          </p:cNvPr>
          <p:cNvGrpSpPr/>
          <p:nvPr/>
        </p:nvGrpSpPr>
        <p:grpSpPr>
          <a:xfrm>
            <a:off x="6761336" y="4901403"/>
            <a:ext cx="4462903" cy="1013008"/>
            <a:chOff x="2543198" y="4388490"/>
            <a:chExt cx="2577763" cy="101300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6FFF427-9AE4-4ECF-BE52-5B78F171C913}"/>
                </a:ext>
              </a:extLst>
            </p:cNvPr>
            <p:cNvSpPr txBox="1"/>
            <p:nvPr/>
          </p:nvSpPr>
          <p:spPr>
            <a:xfrm>
              <a:off x="2551706" y="4755167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Tes ini dikenal juga dengan sebutan tes potensi intelektual khusus(spesial aptitude test). Jadi, tes ini bertujuan untuk mengukur kemampuan potensi dalam bidang tertentu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9336FE2-83F2-42FB-9F23-08C25DE389A5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 Tes Potensi Khusus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A64CDF3-744B-4449-A3BF-2D39FBCA4DB6}"/>
              </a:ext>
            </a:extLst>
          </p:cNvPr>
          <p:cNvGrpSpPr/>
          <p:nvPr/>
        </p:nvGrpSpPr>
        <p:grpSpPr>
          <a:xfrm>
            <a:off x="6423467" y="3690453"/>
            <a:ext cx="4800770" cy="815279"/>
            <a:chOff x="2537724" y="4388490"/>
            <a:chExt cx="2569255" cy="81527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B3FF14A-A54D-4F8A-93BB-1FBEF82EC3A3}"/>
                </a:ext>
              </a:extLst>
            </p:cNvPr>
            <p:cNvSpPr txBox="1"/>
            <p:nvPr/>
          </p:nvSpPr>
          <p:spPr>
            <a:xfrm>
              <a:off x="2537724" y="4742104"/>
              <a:ext cx="2569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Tes intelegensi merupakan tes yang pengukuran kemampuan kognitif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58906F4-9CA1-4BA9-89A0-B41F3BB75AE3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 Tes Intelegensi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6FACC24-579E-4D23-8FAA-EA765A0BB978}"/>
              </a:ext>
            </a:extLst>
          </p:cNvPr>
          <p:cNvGrpSpPr/>
          <p:nvPr/>
        </p:nvGrpSpPr>
        <p:grpSpPr>
          <a:xfrm>
            <a:off x="5613853" y="2623197"/>
            <a:ext cx="5701826" cy="789154"/>
            <a:chOff x="2320213" y="4388490"/>
            <a:chExt cx="2800748" cy="78915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9DADFF4-2357-411B-976B-6C483848D2C6}"/>
                </a:ext>
              </a:extLst>
            </p:cNvPr>
            <p:cNvSpPr txBox="1"/>
            <p:nvPr/>
          </p:nvSpPr>
          <p:spPr>
            <a:xfrm>
              <a:off x="2326809" y="4715979"/>
              <a:ext cx="2794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Tes ini disusun secara terencana, untuk mengungkapkan </a:t>
              </a:r>
              <a:r>
                <a:rPr lang="id-ID" altLang="ko-KR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performance </a:t>
              </a:r>
              <a:r>
                <a:rPr lang="id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maksimal subjek dalam menguasai materi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95FD718-8D95-4BC7-BAD7-77BC8F6D07B6}"/>
                </a:ext>
              </a:extLst>
            </p:cNvPr>
            <p:cNvSpPr txBox="1"/>
            <p:nvPr/>
          </p:nvSpPr>
          <p:spPr>
            <a:xfrm>
              <a:off x="2320213" y="4388490"/>
              <a:ext cx="277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 Tes Prestasi Belajar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E94C99D-D9FB-4956-9E9F-2AFF3572ADF7}"/>
              </a:ext>
            </a:extLst>
          </p:cNvPr>
          <p:cNvGrpSpPr/>
          <p:nvPr/>
        </p:nvGrpSpPr>
        <p:grpSpPr>
          <a:xfrm>
            <a:off x="5174830" y="1738818"/>
            <a:ext cx="6153912" cy="486922"/>
            <a:chOff x="2543198" y="4388490"/>
            <a:chExt cx="2577763" cy="486922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ADC38C9-BE08-444E-8A3B-3A59802AE487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FDE2899-B5A1-4EC9-ACC3-AABBB4C172A0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Pengukuran Atribut Kognitif di bedakan menjadi tiga :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549202A-9649-41F7-9240-1F2EDF695C60}"/>
              </a:ext>
            </a:extLst>
          </p:cNvPr>
          <p:cNvSpPr txBox="1"/>
          <p:nvPr/>
        </p:nvSpPr>
        <p:spPr>
          <a:xfrm rot="18900000">
            <a:off x="1430383" y="2993419"/>
            <a:ext cx="209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dirty="0" smtClean="0">
                <a:solidFill>
                  <a:schemeClr val="bg1"/>
                </a:solidFill>
                <a:cs typeface="Arial" pitchFamily="34" charset="0"/>
              </a:rPr>
              <a:t>Tes Prestasi Belajar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27FCEFC-B3D2-4804-9F04-95DD2C9774CB}"/>
              </a:ext>
            </a:extLst>
          </p:cNvPr>
          <p:cNvSpPr txBox="1"/>
          <p:nvPr/>
        </p:nvSpPr>
        <p:spPr>
          <a:xfrm rot="18900000">
            <a:off x="2396671" y="3804062"/>
            <a:ext cx="1869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dirty="0" smtClean="0">
                <a:solidFill>
                  <a:schemeClr val="bg1"/>
                </a:solidFill>
                <a:cs typeface="Arial" pitchFamily="34" charset="0"/>
              </a:rPr>
              <a:t>Tes Intelegensi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92D3C8F-EE37-4F8F-87A5-D619DC3ECA81}"/>
              </a:ext>
            </a:extLst>
          </p:cNvPr>
          <p:cNvSpPr txBox="1"/>
          <p:nvPr/>
        </p:nvSpPr>
        <p:spPr>
          <a:xfrm rot="18900000">
            <a:off x="3211429" y="4421721"/>
            <a:ext cx="166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dirty="0" smtClean="0">
                <a:solidFill>
                  <a:schemeClr val="bg1"/>
                </a:solidFill>
                <a:cs typeface="Arial" pitchFamily="34" charset="0"/>
              </a:rPr>
              <a:t>Tes Potensial Khusus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Donut 39">
            <a:extLst>
              <a:ext uri="{FF2B5EF4-FFF2-40B4-BE49-F238E27FC236}">
                <a16:creationId xmlns="" xmlns:a16="http://schemas.microsoft.com/office/drawing/2014/main" id="{4C36E0B0-B3AD-4518-AD9D-07EE7F484156}"/>
              </a:ext>
            </a:extLst>
          </p:cNvPr>
          <p:cNvSpPr/>
          <p:nvPr/>
        </p:nvSpPr>
        <p:spPr>
          <a:xfrm>
            <a:off x="4155123" y="5451687"/>
            <a:ext cx="333743" cy="333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1361788" y="3601195"/>
            <a:ext cx="375573" cy="709547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2302550" y="4389222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296682" y="5020983"/>
            <a:ext cx="412079" cy="465417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661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61703" y="4843788"/>
            <a:ext cx="1126018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5400" dirty="0" smtClean="0">
                <a:solidFill>
                  <a:schemeClr val="bg1"/>
                </a:solidFill>
                <a:cs typeface="Arial" pitchFamily="34" charset="0"/>
              </a:rPr>
              <a:t>TERIMA KASIH </a:t>
            </a:r>
            <a:r>
              <a:rPr lang="id-ID" altLang="ko-KR" sz="54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</a:t>
            </a:r>
            <a:r>
              <a:rPr lang="id-ID" altLang="ko-KR" sz="5400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=""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3065908" y="67522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3" name="Graphic 166">
              <a:extLst>
                <a:ext uri="{FF2B5EF4-FFF2-40B4-BE49-F238E27FC236}">
                  <a16:creationId xmlns=""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4" name="Graphic 166">
              <a:extLst>
                <a:ext uri="{FF2B5EF4-FFF2-40B4-BE49-F238E27FC236}">
                  <a16:creationId xmlns=""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166">
              <a:extLst>
                <a:ext uri="{FF2B5EF4-FFF2-40B4-BE49-F238E27FC236}">
                  <a16:creationId xmlns=""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234">
              <a:extLst>
                <a:ext uri="{FF2B5EF4-FFF2-40B4-BE49-F238E27FC236}">
                  <a16:creationId xmlns=""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166">
              <a:extLst>
                <a:ext uri="{FF2B5EF4-FFF2-40B4-BE49-F238E27FC236}">
                  <a16:creationId xmlns=""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3">
              <a:extLst>
                <a:ext uri="{FF2B5EF4-FFF2-40B4-BE49-F238E27FC236}">
                  <a16:creationId xmlns=""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4321</TotalTime>
  <Words>349</Words>
  <Application>Microsoft Office PowerPoint</Application>
  <PresentationFormat>Custom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PC</cp:lastModifiedBy>
  <cp:revision>119</cp:revision>
  <dcterms:created xsi:type="dcterms:W3CDTF">2018-04-24T17:14:44Z</dcterms:created>
  <dcterms:modified xsi:type="dcterms:W3CDTF">2020-04-11T12:41:50Z</dcterms:modified>
</cp:coreProperties>
</file>