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33399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33399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33399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7512" y="1098613"/>
            <a:ext cx="438150" cy="474980"/>
          </a:xfrm>
          <a:custGeom>
            <a:avLst/>
            <a:gdLst/>
            <a:ahLst/>
            <a:cxnLst/>
            <a:rect l="l" t="t" r="r" b="b"/>
            <a:pathLst>
              <a:path w="438150" h="474980">
                <a:moveTo>
                  <a:pt x="438150" y="0"/>
                </a:moveTo>
                <a:lnTo>
                  <a:pt x="0" y="0"/>
                </a:lnTo>
                <a:lnTo>
                  <a:pt x="0" y="474662"/>
                </a:lnTo>
                <a:lnTo>
                  <a:pt x="438150" y="474662"/>
                </a:lnTo>
                <a:lnTo>
                  <a:pt x="438150" y="0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00100" y="1098613"/>
            <a:ext cx="328612" cy="4746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41337" y="1520888"/>
            <a:ext cx="422275" cy="474980"/>
          </a:xfrm>
          <a:custGeom>
            <a:avLst/>
            <a:gdLst/>
            <a:ahLst/>
            <a:cxnLst/>
            <a:rect l="l" t="t" r="r" b="b"/>
            <a:pathLst>
              <a:path w="422275" h="474980">
                <a:moveTo>
                  <a:pt x="422275" y="0"/>
                </a:moveTo>
                <a:lnTo>
                  <a:pt x="0" y="0"/>
                </a:lnTo>
                <a:lnTo>
                  <a:pt x="0" y="474662"/>
                </a:lnTo>
                <a:lnTo>
                  <a:pt x="422275" y="474662"/>
                </a:lnTo>
                <a:lnTo>
                  <a:pt x="422275" y="0"/>
                </a:lnTo>
                <a:close/>
              </a:path>
            </a:pathLst>
          </a:custGeom>
          <a:solidFill>
            <a:srgbClr val="3333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11225" y="1520888"/>
            <a:ext cx="368300" cy="47466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27000" y="1447799"/>
            <a:ext cx="560387" cy="42227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29969" y="1326007"/>
            <a:ext cx="6684060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333399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7702" y="2501010"/>
            <a:ext cx="8308594" cy="2879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24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25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26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438463"/>
            <a:ext cx="8999855" cy="1052830"/>
            <a:chOff x="0" y="2438463"/>
            <a:chExt cx="8999855" cy="1052830"/>
          </a:xfrm>
        </p:grpSpPr>
        <p:sp>
          <p:nvSpPr>
            <p:cNvPr id="3" name="object 3"/>
            <p:cNvSpPr/>
            <p:nvPr/>
          </p:nvSpPr>
          <p:spPr>
            <a:xfrm>
              <a:off x="290512" y="2546413"/>
              <a:ext cx="438150" cy="474980"/>
            </a:xfrm>
            <a:custGeom>
              <a:avLst/>
              <a:gdLst/>
              <a:ahLst/>
              <a:cxnLst/>
              <a:rect l="l" t="t" r="r" b="b"/>
              <a:pathLst>
                <a:path w="438150" h="474980">
                  <a:moveTo>
                    <a:pt x="437667" y="0"/>
                  </a:moveTo>
                  <a:lnTo>
                    <a:pt x="0" y="0"/>
                  </a:lnTo>
                  <a:lnTo>
                    <a:pt x="0" y="474662"/>
                  </a:lnTo>
                  <a:lnTo>
                    <a:pt x="437667" y="474662"/>
                  </a:lnTo>
                  <a:lnTo>
                    <a:pt x="437667" y="0"/>
                  </a:lnTo>
                  <a:close/>
                </a:path>
              </a:pathLst>
            </a:custGeom>
            <a:solidFill>
              <a:srgbClr val="3333C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673468" y="2546413"/>
              <a:ext cx="328244" cy="47466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14337" y="2968688"/>
              <a:ext cx="422275" cy="474980"/>
            </a:xfrm>
            <a:custGeom>
              <a:avLst/>
              <a:gdLst/>
              <a:ahLst/>
              <a:cxnLst/>
              <a:rect l="l" t="t" r="r" b="b"/>
              <a:pathLst>
                <a:path w="422275" h="474979">
                  <a:moveTo>
                    <a:pt x="421817" y="0"/>
                  </a:moveTo>
                  <a:lnTo>
                    <a:pt x="0" y="0"/>
                  </a:lnTo>
                  <a:lnTo>
                    <a:pt x="0" y="474662"/>
                  </a:lnTo>
                  <a:lnTo>
                    <a:pt x="421817" y="474662"/>
                  </a:lnTo>
                  <a:lnTo>
                    <a:pt x="421817" y="0"/>
                  </a:lnTo>
                  <a:close/>
                </a:path>
              </a:pathLst>
            </a:custGeom>
            <a:solidFill>
              <a:srgbClr val="FFCF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84529" y="2968688"/>
              <a:ext cx="367995" cy="47466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0" y="2895600"/>
              <a:ext cx="560387" cy="42227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635000" y="24384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29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15912" y="3265487"/>
              <a:ext cx="8683625" cy="4603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069644" y="2537586"/>
            <a:ext cx="3503929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Developmental</a:t>
            </a:r>
            <a:r>
              <a:rPr dirty="0" spc="-80"/>
              <a:t> </a:t>
            </a:r>
            <a:r>
              <a:rPr dirty="0"/>
              <a:t>Psychology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521076" y="3909441"/>
            <a:ext cx="410146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Times New Roman"/>
                <a:cs typeface="Times New Roman"/>
              </a:rPr>
              <a:t>Aisyah </a:t>
            </a:r>
            <a:r>
              <a:rPr dirty="0" sz="2400" b="1">
                <a:latin typeface="Times New Roman"/>
                <a:cs typeface="Times New Roman"/>
              </a:rPr>
              <a:t>Hudaya</a:t>
            </a:r>
            <a:r>
              <a:rPr dirty="0" sz="2400" spc="-2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S.Psi.,M.Soc.Sc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764540" y="1394205"/>
            <a:ext cx="7343140" cy="2208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333399"/>
                </a:solidFill>
                <a:latin typeface="Times New Roman"/>
                <a:cs typeface="Times New Roman"/>
              </a:rPr>
              <a:t>Development </a:t>
            </a:r>
            <a:r>
              <a:rPr dirty="0" sz="2400" b="1">
                <a:solidFill>
                  <a:srgbClr val="333399"/>
                </a:solidFill>
                <a:latin typeface="Times New Roman"/>
                <a:cs typeface="Times New Roman"/>
              </a:rPr>
              <a:t>is</a:t>
            </a:r>
            <a:r>
              <a:rPr dirty="0" sz="2400" spc="-15" b="1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333399"/>
                </a:solidFill>
                <a:latin typeface="Times New Roman"/>
                <a:cs typeface="Times New Roman"/>
              </a:rPr>
              <a:t>Multidirectional</a:t>
            </a:r>
            <a:endParaRPr sz="2400">
              <a:latin typeface="Times New Roman"/>
              <a:cs typeface="Times New Roman"/>
            </a:endParaRPr>
          </a:p>
          <a:p>
            <a:pPr marL="852169" marR="5080" indent="-342900">
              <a:lnSpc>
                <a:spcPct val="100000"/>
              </a:lnSpc>
              <a:spcBef>
                <a:spcPts val="220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852169" algn="l"/>
                <a:tab pos="852805" algn="l"/>
              </a:tabLst>
            </a:pPr>
            <a:r>
              <a:rPr dirty="0" sz="2400" b="1">
                <a:latin typeface="Times New Roman"/>
                <a:cs typeface="Times New Roman"/>
              </a:rPr>
              <a:t>Beberapa </a:t>
            </a:r>
            <a:r>
              <a:rPr dirty="0" sz="2400" spc="-5" b="1">
                <a:latin typeface="Times New Roman"/>
                <a:cs typeface="Times New Roman"/>
              </a:rPr>
              <a:t>dimensi </a:t>
            </a:r>
            <a:r>
              <a:rPr dirty="0" sz="2400" b="1">
                <a:latin typeface="Times New Roman"/>
                <a:cs typeface="Times New Roman"/>
              </a:rPr>
              <a:t>atau komponen </a:t>
            </a:r>
            <a:r>
              <a:rPr dirty="0" sz="2400" spc="-5" b="1">
                <a:latin typeface="Times New Roman"/>
                <a:cs typeface="Times New Roman"/>
              </a:rPr>
              <a:t>meningkat dan  </a:t>
            </a:r>
            <a:r>
              <a:rPr dirty="0" sz="2400" b="1">
                <a:latin typeface="Times New Roman"/>
                <a:cs typeface="Times New Roman"/>
              </a:rPr>
              <a:t>mengalami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pertumbuhan.</a:t>
            </a:r>
            <a:endParaRPr sz="2400">
              <a:latin typeface="Times New Roman"/>
              <a:cs typeface="Times New Roman"/>
            </a:endParaRPr>
          </a:p>
          <a:p>
            <a:pPr marL="852169" marR="519430" indent="-342900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852169" algn="l"/>
                <a:tab pos="852805" algn="l"/>
              </a:tabLst>
            </a:pPr>
            <a:r>
              <a:rPr dirty="0" sz="2400" b="1">
                <a:latin typeface="Times New Roman"/>
                <a:cs typeface="Times New Roman"/>
              </a:rPr>
              <a:t>Beberapa </a:t>
            </a:r>
            <a:r>
              <a:rPr dirty="0" sz="2400" spc="-5" b="1">
                <a:latin typeface="Times New Roman"/>
                <a:cs typeface="Times New Roman"/>
              </a:rPr>
              <a:t>dimensi </a:t>
            </a:r>
            <a:r>
              <a:rPr dirty="0" sz="2400" b="1">
                <a:latin typeface="Times New Roman"/>
                <a:cs typeface="Times New Roman"/>
              </a:rPr>
              <a:t>atau komponen</a:t>
            </a:r>
            <a:r>
              <a:rPr dirty="0" sz="2400" spc="-8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mengalami  </a:t>
            </a:r>
            <a:r>
              <a:rPr dirty="0" sz="2400" spc="-5" b="1">
                <a:latin typeface="Times New Roman"/>
                <a:cs typeface="Times New Roman"/>
              </a:rPr>
              <a:t>penurunan</a:t>
            </a:r>
            <a:r>
              <a:rPr dirty="0" sz="2400" spc="1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pertumbuhan.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400800" y="4721952"/>
            <a:ext cx="1863725" cy="1854835"/>
            <a:chOff x="6400800" y="4721952"/>
            <a:chExt cx="1863725" cy="1854835"/>
          </a:xfrm>
        </p:grpSpPr>
        <p:sp>
          <p:nvSpPr>
            <p:cNvPr id="7" name="object 7"/>
            <p:cNvSpPr/>
            <p:nvPr/>
          </p:nvSpPr>
          <p:spPr>
            <a:xfrm>
              <a:off x="6400800" y="4722858"/>
              <a:ext cx="989330" cy="1852930"/>
            </a:xfrm>
            <a:custGeom>
              <a:avLst/>
              <a:gdLst/>
              <a:ahLst/>
              <a:cxnLst/>
              <a:rect l="l" t="t" r="r" b="b"/>
              <a:pathLst>
                <a:path w="989329" h="1852929">
                  <a:moveTo>
                    <a:pt x="988981" y="0"/>
                  </a:moveTo>
                  <a:lnTo>
                    <a:pt x="582029" y="0"/>
                  </a:lnTo>
                  <a:lnTo>
                    <a:pt x="305605" y="1029061"/>
                  </a:lnTo>
                  <a:lnTo>
                    <a:pt x="0" y="947780"/>
                  </a:lnTo>
                  <a:lnTo>
                    <a:pt x="517529" y="1852610"/>
                  </a:lnTo>
                  <a:lnTo>
                    <a:pt x="803158" y="1688509"/>
                  </a:lnTo>
                  <a:lnTo>
                    <a:pt x="368565" y="929370"/>
                  </a:lnTo>
                  <a:lnTo>
                    <a:pt x="701811" y="1016792"/>
                  </a:lnTo>
                  <a:lnTo>
                    <a:pt x="98898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6769365" y="4722858"/>
              <a:ext cx="1494790" cy="1852930"/>
            </a:xfrm>
            <a:custGeom>
              <a:avLst/>
              <a:gdLst/>
              <a:ahLst/>
              <a:cxnLst/>
              <a:rect l="l" t="t" r="r" b="b"/>
              <a:pathLst>
                <a:path w="1494790" h="1852929">
                  <a:moveTo>
                    <a:pt x="1494198" y="0"/>
                  </a:moveTo>
                  <a:lnTo>
                    <a:pt x="620416" y="0"/>
                  </a:lnTo>
                  <a:lnTo>
                    <a:pt x="333246" y="1016792"/>
                  </a:lnTo>
                  <a:lnTo>
                    <a:pt x="0" y="929370"/>
                  </a:lnTo>
                  <a:lnTo>
                    <a:pt x="434592" y="1688509"/>
                  </a:lnTo>
                  <a:lnTo>
                    <a:pt x="523665" y="1852610"/>
                  </a:lnTo>
                  <a:lnTo>
                    <a:pt x="1494198" y="1326578"/>
                  </a:lnTo>
                  <a:lnTo>
                    <a:pt x="1156420" y="1233028"/>
                  </a:lnTo>
                  <a:lnTo>
                    <a:pt x="1494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6769365" y="4722858"/>
              <a:ext cx="1494790" cy="1852930"/>
            </a:xfrm>
            <a:custGeom>
              <a:avLst/>
              <a:gdLst/>
              <a:ahLst/>
              <a:cxnLst/>
              <a:rect l="l" t="t" r="r" b="b"/>
              <a:pathLst>
                <a:path w="1494790" h="1852929">
                  <a:moveTo>
                    <a:pt x="620416" y="0"/>
                  </a:moveTo>
                  <a:lnTo>
                    <a:pt x="333246" y="1016792"/>
                  </a:lnTo>
                  <a:lnTo>
                    <a:pt x="0" y="929370"/>
                  </a:lnTo>
                  <a:lnTo>
                    <a:pt x="434592" y="1688509"/>
                  </a:lnTo>
                  <a:lnTo>
                    <a:pt x="523665" y="1852610"/>
                  </a:lnTo>
                  <a:lnTo>
                    <a:pt x="1494198" y="1326578"/>
                  </a:lnTo>
                  <a:lnTo>
                    <a:pt x="1156420" y="1233028"/>
                  </a:lnTo>
                  <a:lnTo>
                    <a:pt x="1494198" y="0"/>
                  </a:lnTo>
                  <a:lnTo>
                    <a:pt x="620416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/>
          <p:cNvGrpSpPr/>
          <p:nvPr/>
        </p:nvGrpSpPr>
        <p:grpSpPr>
          <a:xfrm>
            <a:off x="3429000" y="4721952"/>
            <a:ext cx="1863725" cy="1854835"/>
            <a:chOff x="3429000" y="4721952"/>
            <a:chExt cx="1863725" cy="1854835"/>
          </a:xfrm>
        </p:grpSpPr>
        <p:sp>
          <p:nvSpPr>
            <p:cNvPr id="11" name="object 11"/>
            <p:cNvSpPr/>
            <p:nvPr/>
          </p:nvSpPr>
          <p:spPr>
            <a:xfrm>
              <a:off x="3429000" y="4722858"/>
              <a:ext cx="989330" cy="1852930"/>
            </a:xfrm>
            <a:custGeom>
              <a:avLst/>
              <a:gdLst/>
              <a:ahLst/>
              <a:cxnLst/>
              <a:rect l="l" t="t" r="r" b="b"/>
              <a:pathLst>
                <a:path w="989329" h="1852929">
                  <a:moveTo>
                    <a:pt x="517529" y="0"/>
                  </a:moveTo>
                  <a:lnTo>
                    <a:pt x="0" y="904833"/>
                  </a:lnTo>
                  <a:lnTo>
                    <a:pt x="305605" y="822023"/>
                  </a:lnTo>
                  <a:lnTo>
                    <a:pt x="582029" y="1852610"/>
                  </a:lnTo>
                  <a:lnTo>
                    <a:pt x="988981" y="1852610"/>
                  </a:lnTo>
                  <a:lnTo>
                    <a:pt x="701811" y="834292"/>
                  </a:lnTo>
                  <a:lnTo>
                    <a:pt x="368565" y="921714"/>
                  </a:lnTo>
                  <a:lnTo>
                    <a:pt x="803158" y="162588"/>
                  </a:lnTo>
                  <a:lnTo>
                    <a:pt x="51752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797565" y="4722858"/>
              <a:ext cx="1494790" cy="1852930"/>
            </a:xfrm>
            <a:custGeom>
              <a:avLst/>
              <a:gdLst/>
              <a:ahLst/>
              <a:cxnLst/>
              <a:rect l="l" t="t" r="r" b="b"/>
              <a:pathLst>
                <a:path w="1494789" h="1852929">
                  <a:moveTo>
                    <a:pt x="523665" y="0"/>
                  </a:moveTo>
                  <a:lnTo>
                    <a:pt x="434592" y="162588"/>
                  </a:lnTo>
                  <a:lnTo>
                    <a:pt x="0" y="921714"/>
                  </a:lnTo>
                  <a:lnTo>
                    <a:pt x="333246" y="834292"/>
                  </a:lnTo>
                  <a:lnTo>
                    <a:pt x="620416" y="1852610"/>
                  </a:lnTo>
                  <a:lnTo>
                    <a:pt x="1494198" y="1852610"/>
                  </a:lnTo>
                  <a:lnTo>
                    <a:pt x="1156420" y="619584"/>
                  </a:lnTo>
                  <a:lnTo>
                    <a:pt x="1494198" y="525983"/>
                  </a:lnTo>
                  <a:lnTo>
                    <a:pt x="5236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797565" y="4722858"/>
              <a:ext cx="1494790" cy="1852930"/>
            </a:xfrm>
            <a:custGeom>
              <a:avLst/>
              <a:gdLst/>
              <a:ahLst/>
              <a:cxnLst/>
              <a:rect l="l" t="t" r="r" b="b"/>
              <a:pathLst>
                <a:path w="1494789" h="1852929">
                  <a:moveTo>
                    <a:pt x="620416" y="1852610"/>
                  </a:moveTo>
                  <a:lnTo>
                    <a:pt x="333246" y="834292"/>
                  </a:lnTo>
                  <a:lnTo>
                    <a:pt x="0" y="921714"/>
                  </a:lnTo>
                  <a:lnTo>
                    <a:pt x="434592" y="162588"/>
                  </a:lnTo>
                  <a:lnTo>
                    <a:pt x="523665" y="0"/>
                  </a:lnTo>
                  <a:lnTo>
                    <a:pt x="1494198" y="525983"/>
                  </a:lnTo>
                  <a:lnTo>
                    <a:pt x="1156420" y="619584"/>
                  </a:lnTo>
                  <a:lnTo>
                    <a:pt x="1494198" y="1852610"/>
                  </a:lnTo>
                  <a:lnTo>
                    <a:pt x="620416" y="185261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63445" y="1021207"/>
            <a:ext cx="295529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Development </a:t>
            </a:r>
            <a:r>
              <a:rPr dirty="0"/>
              <a:t>is</a:t>
            </a:r>
            <a:r>
              <a:rPr dirty="0" spc="-80"/>
              <a:t> </a:t>
            </a:r>
            <a:r>
              <a:rPr dirty="0"/>
              <a:t>Plastic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0739" y="2156586"/>
            <a:ext cx="674179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Plastisitas </a:t>
            </a:r>
            <a:r>
              <a:rPr dirty="0" sz="2400" b="1">
                <a:latin typeface="Times New Roman"/>
                <a:cs typeface="Times New Roman"/>
              </a:rPr>
              <a:t>melibatkan </a:t>
            </a:r>
            <a:r>
              <a:rPr dirty="0" sz="2400" spc="-5" b="1">
                <a:latin typeface="Times New Roman"/>
                <a:cs typeface="Times New Roman"/>
              </a:rPr>
              <a:t>sejauh </a:t>
            </a:r>
            <a:r>
              <a:rPr dirty="0" sz="2400" b="1">
                <a:latin typeface="Times New Roman"/>
                <a:cs typeface="Times New Roman"/>
              </a:rPr>
              <a:t>mana karakteristik  </a:t>
            </a:r>
            <a:r>
              <a:rPr dirty="0" sz="2400" spc="-5" b="1">
                <a:latin typeface="Times New Roman"/>
                <a:cs typeface="Times New Roman"/>
              </a:rPr>
              <a:t>berubah </a:t>
            </a:r>
            <a:r>
              <a:rPr dirty="0" sz="2400" b="1">
                <a:latin typeface="Times New Roman"/>
                <a:cs typeface="Times New Roman"/>
              </a:rPr>
              <a:t>atau tetap</a:t>
            </a:r>
            <a:r>
              <a:rPr dirty="0" sz="2400" spc="-2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stabil.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Development </a:t>
            </a:r>
            <a:r>
              <a:rPr dirty="0"/>
              <a:t>is </a:t>
            </a:r>
            <a:r>
              <a:rPr dirty="0" spc="-5"/>
              <a:t>Studied by </a:t>
            </a:r>
            <a:r>
              <a:rPr dirty="0"/>
              <a:t>a </a:t>
            </a:r>
            <a:r>
              <a:rPr dirty="0" spc="-5"/>
              <a:t>Number </a:t>
            </a:r>
            <a:r>
              <a:rPr dirty="0"/>
              <a:t>of</a:t>
            </a:r>
            <a:r>
              <a:rPr dirty="0" spc="-95"/>
              <a:t> </a:t>
            </a:r>
            <a:r>
              <a:rPr dirty="0" spc="-5"/>
              <a:t>Disciplines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00022" y="2361054"/>
            <a:ext cx="3078480" cy="222123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Psychologists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Sociologists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Anthropologists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Neuroscientists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b="1">
                <a:latin typeface="Times New Roman"/>
                <a:cs typeface="Times New Roman"/>
              </a:rPr>
              <a:t>Medical</a:t>
            </a:r>
            <a:r>
              <a:rPr dirty="0" sz="2400" spc="-7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Researchers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486400" y="2123873"/>
            <a:ext cx="3606165" cy="4656455"/>
            <a:chOff x="5486400" y="2123873"/>
            <a:chExt cx="3606165" cy="4656455"/>
          </a:xfrm>
        </p:grpSpPr>
        <p:sp>
          <p:nvSpPr>
            <p:cNvPr id="8" name="object 8"/>
            <p:cNvSpPr/>
            <p:nvPr/>
          </p:nvSpPr>
          <p:spPr>
            <a:xfrm>
              <a:off x="5521044" y="5409805"/>
              <a:ext cx="3496310" cy="1362710"/>
            </a:xfrm>
            <a:custGeom>
              <a:avLst/>
              <a:gdLst/>
              <a:ahLst/>
              <a:cxnLst/>
              <a:rect l="l" t="t" r="r" b="b"/>
              <a:pathLst>
                <a:path w="3496309" h="1362709">
                  <a:moveTo>
                    <a:pt x="306026" y="0"/>
                  </a:moveTo>
                  <a:lnTo>
                    <a:pt x="0" y="86374"/>
                  </a:lnTo>
                  <a:lnTo>
                    <a:pt x="34644" y="785218"/>
                  </a:lnTo>
                  <a:lnTo>
                    <a:pt x="80838" y="844098"/>
                  </a:lnTo>
                  <a:lnTo>
                    <a:pt x="80838" y="1181731"/>
                  </a:lnTo>
                  <a:lnTo>
                    <a:pt x="903638" y="1173878"/>
                  </a:lnTo>
                  <a:lnTo>
                    <a:pt x="929623" y="1362324"/>
                  </a:lnTo>
                  <a:lnTo>
                    <a:pt x="1212549" y="1330915"/>
                  </a:lnTo>
                  <a:lnTo>
                    <a:pt x="1657161" y="1154249"/>
                  </a:lnTo>
                  <a:lnTo>
                    <a:pt x="2442323" y="1346621"/>
                  </a:lnTo>
                  <a:lnTo>
                    <a:pt x="2601242" y="1354474"/>
                  </a:lnTo>
                  <a:lnTo>
                    <a:pt x="2664810" y="1209213"/>
                  </a:lnTo>
                  <a:lnTo>
                    <a:pt x="3487555" y="1279879"/>
                  </a:lnTo>
                  <a:lnTo>
                    <a:pt x="3496289" y="647810"/>
                  </a:lnTo>
                  <a:lnTo>
                    <a:pt x="2745605" y="141331"/>
                  </a:lnTo>
                  <a:lnTo>
                    <a:pt x="306026" y="0"/>
                  </a:lnTo>
                  <a:close/>
                </a:path>
              </a:pathLst>
            </a:custGeom>
            <a:solidFill>
              <a:srgbClr val="D9DF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486400" y="2206291"/>
              <a:ext cx="3178810" cy="3498215"/>
            </a:xfrm>
            <a:custGeom>
              <a:avLst/>
              <a:gdLst/>
              <a:ahLst/>
              <a:cxnLst/>
              <a:rect l="l" t="t" r="r" b="b"/>
              <a:pathLst>
                <a:path w="3178809" h="3498215">
                  <a:moveTo>
                    <a:pt x="51965" y="0"/>
                  </a:moveTo>
                  <a:lnTo>
                    <a:pt x="86610" y="910890"/>
                  </a:lnTo>
                  <a:lnTo>
                    <a:pt x="25982" y="973528"/>
                  </a:lnTo>
                  <a:lnTo>
                    <a:pt x="0" y="2123895"/>
                  </a:lnTo>
                  <a:lnTo>
                    <a:pt x="86610" y="2602846"/>
                  </a:lnTo>
                  <a:lnTo>
                    <a:pt x="5774" y="2704913"/>
                  </a:lnTo>
                  <a:lnTo>
                    <a:pt x="34644" y="3297734"/>
                  </a:lnTo>
                  <a:lnTo>
                    <a:pt x="2858132" y="3497978"/>
                  </a:lnTo>
                  <a:lnTo>
                    <a:pt x="3178641" y="2555736"/>
                  </a:lnTo>
                  <a:lnTo>
                    <a:pt x="259828" y="35275"/>
                  </a:lnTo>
                  <a:lnTo>
                    <a:pt x="51965" y="0"/>
                  </a:lnTo>
                  <a:close/>
                </a:path>
              </a:pathLst>
            </a:custGeom>
            <a:solidFill>
              <a:srgbClr val="AFC2A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674056" y="2123873"/>
              <a:ext cx="3418249" cy="456581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529706" y="5802415"/>
              <a:ext cx="2306955" cy="977900"/>
            </a:xfrm>
            <a:custGeom>
              <a:avLst/>
              <a:gdLst/>
              <a:ahLst/>
              <a:cxnLst/>
              <a:rect l="l" t="t" r="r" b="b"/>
              <a:pathLst>
                <a:path w="2306954" h="977900">
                  <a:moveTo>
                    <a:pt x="0" y="0"/>
                  </a:moveTo>
                  <a:lnTo>
                    <a:pt x="17321" y="396532"/>
                  </a:lnTo>
                  <a:lnTo>
                    <a:pt x="66401" y="455412"/>
                  </a:lnTo>
                  <a:lnTo>
                    <a:pt x="69289" y="789122"/>
                  </a:lnTo>
                  <a:lnTo>
                    <a:pt x="889201" y="785195"/>
                  </a:lnTo>
                  <a:lnTo>
                    <a:pt x="918074" y="977567"/>
                  </a:lnTo>
                  <a:lnTo>
                    <a:pt x="1290505" y="938306"/>
                  </a:lnTo>
                  <a:lnTo>
                    <a:pt x="1639837" y="863714"/>
                  </a:lnTo>
                  <a:lnTo>
                    <a:pt x="1905440" y="914751"/>
                  </a:lnTo>
                  <a:lnTo>
                    <a:pt x="2214351" y="938306"/>
                  </a:lnTo>
                  <a:lnTo>
                    <a:pt x="2306743" y="848011"/>
                  </a:lnTo>
                  <a:lnTo>
                    <a:pt x="1258745" y="2983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2809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521044" y="4875897"/>
              <a:ext cx="2462703" cy="188445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273485" y="3179820"/>
              <a:ext cx="242504" cy="31022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8231949" y="4989740"/>
              <a:ext cx="358140" cy="581660"/>
            </a:xfrm>
            <a:custGeom>
              <a:avLst/>
              <a:gdLst/>
              <a:ahLst/>
              <a:cxnLst/>
              <a:rect l="l" t="t" r="r" b="b"/>
              <a:pathLst>
                <a:path w="358140" h="581660">
                  <a:moveTo>
                    <a:pt x="80797" y="581050"/>
                  </a:moveTo>
                  <a:lnTo>
                    <a:pt x="23050" y="0"/>
                  </a:lnTo>
                  <a:lnTo>
                    <a:pt x="0" y="0"/>
                  </a:lnTo>
                  <a:lnTo>
                    <a:pt x="43434" y="581050"/>
                  </a:lnTo>
                  <a:lnTo>
                    <a:pt x="80797" y="581050"/>
                  </a:lnTo>
                  <a:close/>
                </a:path>
                <a:path w="358140" h="581660">
                  <a:moveTo>
                    <a:pt x="132715" y="400456"/>
                  </a:moveTo>
                  <a:lnTo>
                    <a:pt x="92443" y="7848"/>
                  </a:lnTo>
                  <a:lnTo>
                    <a:pt x="66471" y="15697"/>
                  </a:lnTo>
                  <a:lnTo>
                    <a:pt x="98259" y="408305"/>
                  </a:lnTo>
                  <a:lnTo>
                    <a:pt x="132715" y="400456"/>
                  </a:lnTo>
                  <a:close/>
                </a:path>
                <a:path w="358140" h="581660">
                  <a:moveTo>
                    <a:pt x="196278" y="384759"/>
                  </a:moveTo>
                  <a:lnTo>
                    <a:pt x="156006" y="15697"/>
                  </a:lnTo>
                  <a:lnTo>
                    <a:pt x="124218" y="23571"/>
                  </a:lnTo>
                  <a:lnTo>
                    <a:pt x="161582" y="392607"/>
                  </a:lnTo>
                  <a:lnTo>
                    <a:pt x="196278" y="384759"/>
                  </a:lnTo>
                  <a:close/>
                </a:path>
                <a:path w="358140" h="581660">
                  <a:moveTo>
                    <a:pt x="271500" y="369036"/>
                  </a:moveTo>
                  <a:lnTo>
                    <a:pt x="219329" y="7848"/>
                  </a:lnTo>
                  <a:lnTo>
                    <a:pt x="193370" y="19646"/>
                  </a:lnTo>
                  <a:lnTo>
                    <a:pt x="233895" y="380809"/>
                  </a:lnTo>
                  <a:lnTo>
                    <a:pt x="271500" y="369036"/>
                  </a:lnTo>
                  <a:close/>
                </a:path>
                <a:path w="358140" h="581660">
                  <a:moveTo>
                    <a:pt x="297459" y="557479"/>
                  </a:moveTo>
                  <a:lnTo>
                    <a:pt x="277075" y="423989"/>
                  </a:lnTo>
                  <a:lnTo>
                    <a:pt x="118402" y="447560"/>
                  </a:lnTo>
                  <a:lnTo>
                    <a:pt x="138531" y="569277"/>
                  </a:lnTo>
                  <a:lnTo>
                    <a:pt x="297459" y="557479"/>
                  </a:lnTo>
                  <a:close/>
                </a:path>
                <a:path w="358140" h="581660">
                  <a:moveTo>
                    <a:pt x="358114" y="530021"/>
                  </a:moveTo>
                  <a:lnTo>
                    <a:pt x="277075" y="7848"/>
                  </a:lnTo>
                  <a:lnTo>
                    <a:pt x="251117" y="15697"/>
                  </a:lnTo>
                  <a:lnTo>
                    <a:pt x="331914" y="530021"/>
                  </a:lnTo>
                  <a:lnTo>
                    <a:pt x="358114" y="530021"/>
                  </a:lnTo>
                  <a:close/>
                </a:path>
              </a:pathLst>
            </a:custGeom>
            <a:solidFill>
              <a:srgbClr val="E8D9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8413923" y="5449069"/>
              <a:ext cx="66675" cy="59055"/>
            </a:xfrm>
            <a:custGeom>
              <a:avLst/>
              <a:gdLst/>
              <a:ahLst/>
              <a:cxnLst/>
              <a:rect l="l" t="t" r="r" b="b"/>
              <a:pathLst>
                <a:path w="66675" h="59054">
                  <a:moveTo>
                    <a:pt x="43187" y="0"/>
                  </a:moveTo>
                  <a:lnTo>
                    <a:pt x="14314" y="3923"/>
                  </a:lnTo>
                  <a:lnTo>
                    <a:pt x="0" y="35341"/>
                  </a:lnTo>
                  <a:lnTo>
                    <a:pt x="17226" y="58879"/>
                  </a:lnTo>
                  <a:lnTo>
                    <a:pt x="51921" y="58879"/>
                  </a:lnTo>
                  <a:lnTo>
                    <a:pt x="66236" y="27494"/>
                  </a:lnTo>
                  <a:lnTo>
                    <a:pt x="43187" y="0"/>
                  </a:lnTo>
                  <a:close/>
                </a:path>
              </a:pathLst>
            </a:custGeom>
            <a:solidFill>
              <a:srgbClr val="A2939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6733594" y="3627420"/>
              <a:ext cx="447675" cy="605155"/>
            </a:xfrm>
            <a:custGeom>
              <a:avLst/>
              <a:gdLst/>
              <a:ahLst/>
              <a:cxnLst/>
              <a:rect l="l" t="t" r="r" b="b"/>
              <a:pathLst>
                <a:path w="447675" h="605154">
                  <a:moveTo>
                    <a:pt x="161685" y="600667"/>
                  </a:moveTo>
                  <a:lnTo>
                    <a:pt x="150136" y="600667"/>
                  </a:lnTo>
                  <a:lnTo>
                    <a:pt x="155911" y="604590"/>
                  </a:lnTo>
                  <a:lnTo>
                    <a:pt x="161685" y="600667"/>
                  </a:lnTo>
                  <a:close/>
                </a:path>
                <a:path w="447675" h="605154">
                  <a:moveTo>
                    <a:pt x="190558" y="596743"/>
                  </a:moveTo>
                  <a:lnTo>
                    <a:pt x="135700" y="596743"/>
                  </a:lnTo>
                  <a:lnTo>
                    <a:pt x="141475" y="600667"/>
                  </a:lnTo>
                  <a:lnTo>
                    <a:pt x="184783" y="600667"/>
                  </a:lnTo>
                  <a:lnTo>
                    <a:pt x="190558" y="596743"/>
                  </a:lnTo>
                  <a:close/>
                </a:path>
                <a:path w="447675" h="605154">
                  <a:moveTo>
                    <a:pt x="43308" y="0"/>
                  </a:moveTo>
                  <a:lnTo>
                    <a:pt x="17323" y="0"/>
                  </a:lnTo>
                  <a:lnTo>
                    <a:pt x="17323" y="7846"/>
                  </a:lnTo>
                  <a:lnTo>
                    <a:pt x="14436" y="19648"/>
                  </a:lnTo>
                  <a:lnTo>
                    <a:pt x="11548" y="27494"/>
                  </a:lnTo>
                  <a:lnTo>
                    <a:pt x="11548" y="43187"/>
                  </a:lnTo>
                  <a:lnTo>
                    <a:pt x="8661" y="47110"/>
                  </a:lnTo>
                  <a:lnTo>
                    <a:pt x="8661" y="82451"/>
                  </a:lnTo>
                  <a:lnTo>
                    <a:pt x="5774" y="90297"/>
                  </a:lnTo>
                  <a:lnTo>
                    <a:pt x="5774" y="113869"/>
                  </a:lnTo>
                  <a:lnTo>
                    <a:pt x="2887" y="121715"/>
                  </a:lnTo>
                  <a:lnTo>
                    <a:pt x="2887" y="180595"/>
                  </a:lnTo>
                  <a:lnTo>
                    <a:pt x="0" y="188441"/>
                  </a:lnTo>
                  <a:lnTo>
                    <a:pt x="0" y="239475"/>
                  </a:lnTo>
                  <a:lnTo>
                    <a:pt x="2887" y="255201"/>
                  </a:lnTo>
                  <a:lnTo>
                    <a:pt x="2887" y="341575"/>
                  </a:lnTo>
                  <a:lnTo>
                    <a:pt x="5774" y="353345"/>
                  </a:lnTo>
                  <a:lnTo>
                    <a:pt x="5774" y="365114"/>
                  </a:lnTo>
                  <a:lnTo>
                    <a:pt x="8661" y="380807"/>
                  </a:lnTo>
                  <a:lnTo>
                    <a:pt x="8661" y="388686"/>
                  </a:lnTo>
                  <a:lnTo>
                    <a:pt x="11548" y="404378"/>
                  </a:lnTo>
                  <a:lnTo>
                    <a:pt x="17323" y="427917"/>
                  </a:lnTo>
                  <a:lnTo>
                    <a:pt x="17323" y="439719"/>
                  </a:lnTo>
                  <a:lnTo>
                    <a:pt x="23097" y="451489"/>
                  </a:lnTo>
                  <a:lnTo>
                    <a:pt x="23097" y="459335"/>
                  </a:lnTo>
                  <a:lnTo>
                    <a:pt x="25985" y="471104"/>
                  </a:lnTo>
                  <a:lnTo>
                    <a:pt x="31759" y="482907"/>
                  </a:lnTo>
                  <a:lnTo>
                    <a:pt x="34646" y="494676"/>
                  </a:lnTo>
                  <a:lnTo>
                    <a:pt x="37534" y="502522"/>
                  </a:lnTo>
                  <a:lnTo>
                    <a:pt x="43308" y="510369"/>
                  </a:lnTo>
                  <a:lnTo>
                    <a:pt x="46195" y="522171"/>
                  </a:lnTo>
                  <a:lnTo>
                    <a:pt x="51970" y="530017"/>
                  </a:lnTo>
                  <a:lnTo>
                    <a:pt x="60632" y="545710"/>
                  </a:lnTo>
                  <a:lnTo>
                    <a:pt x="75068" y="561402"/>
                  </a:lnTo>
                  <a:lnTo>
                    <a:pt x="80842" y="565358"/>
                  </a:lnTo>
                  <a:lnTo>
                    <a:pt x="86617" y="573205"/>
                  </a:lnTo>
                  <a:lnTo>
                    <a:pt x="95279" y="577128"/>
                  </a:lnTo>
                  <a:lnTo>
                    <a:pt x="101053" y="584974"/>
                  </a:lnTo>
                  <a:lnTo>
                    <a:pt x="106828" y="588897"/>
                  </a:lnTo>
                  <a:lnTo>
                    <a:pt x="115489" y="592820"/>
                  </a:lnTo>
                  <a:lnTo>
                    <a:pt x="121264" y="592820"/>
                  </a:lnTo>
                  <a:lnTo>
                    <a:pt x="129926" y="596743"/>
                  </a:lnTo>
                  <a:lnTo>
                    <a:pt x="204994" y="596743"/>
                  </a:lnTo>
                  <a:lnTo>
                    <a:pt x="213656" y="592820"/>
                  </a:lnTo>
                  <a:lnTo>
                    <a:pt x="225205" y="584974"/>
                  </a:lnTo>
                  <a:lnTo>
                    <a:pt x="239641" y="577128"/>
                  </a:lnTo>
                  <a:lnTo>
                    <a:pt x="256940" y="565358"/>
                  </a:lnTo>
                  <a:lnTo>
                    <a:pt x="265602" y="561402"/>
                  </a:lnTo>
                  <a:lnTo>
                    <a:pt x="269452" y="557479"/>
                  </a:lnTo>
                  <a:lnTo>
                    <a:pt x="132813" y="557479"/>
                  </a:lnTo>
                  <a:lnTo>
                    <a:pt x="37534" y="451489"/>
                  </a:lnTo>
                  <a:lnTo>
                    <a:pt x="25985" y="266970"/>
                  </a:lnTo>
                  <a:lnTo>
                    <a:pt x="17323" y="172749"/>
                  </a:lnTo>
                  <a:lnTo>
                    <a:pt x="43308" y="0"/>
                  </a:lnTo>
                  <a:close/>
                </a:path>
                <a:path w="447675" h="605154">
                  <a:moveTo>
                    <a:pt x="196332" y="518215"/>
                  </a:moveTo>
                  <a:lnTo>
                    <a:pt x="132813" y="557479"/>
                  </a:lnTo>
                  <a:lnTo>
                    <a:pt x="269452" y="557479"/>
                  </a:lnTo>
                  <a:lnTo>
                    <a:pt x="277151" y="549633"/>
                  </a:lnTo>
                  <a:lnTo>
                    <a:pt x="288700" y="541787"/>
                  </a:lnTo>
                  <a:lnTo>
                    <a:pt x="300249" y="530017"/>
                  </a:lnTo>
                  <a:lnTo>
                    <a:pt x="219430" y="530017"/>
                  </a:lnTo>
                  <a:lnTo>
                    <a:pt x="196332" y="518215"/>
                  </a:lnTo>
                  <a:close/>
                </a:path>
                <a:path w="447675" h="605154">
                  <a:moveTo>
                    <a:pt x="447499" y="286586"/>
                  </a:moveTo>
                  <a:lnTo>
                    <a:pt x="320460" y="388686"/>
                  </a:lnTo>
                  <a:lnTo>
                    <a:pt x="219430" y="530017"/>
                  </a:lnTo>
                  <a:lnTo>
                    <a:pt x="300249" y="530017"/>
                  </a:lnTo>
                  <a:lnTo>
                    <a:pt x="314685" y="518215"/>
                  </a:lnTo>
                  <a:lnTo>
                    <a:pt x="323347" y="506446"/>
                  </a:lnTo>
                  <a:lnTo>
                    <a:pt x="334896" y="494676"/>
                  </a:lnTo>
                  <a:lnTo>
                    <a:pt x="369543" y="447566"/>
                  </a:lnTo>
                  <a:lnTo>
                    <a:pt x="378205" y="439719"/>
                  </a:lnTo>
                  <a:lnTo>
                    <a:pt x="383979" y="427917"/>
                  </a:lnTo>
                  <a:lnTo>
                    <a:pt x="389754" y="420071"/>
                  </a:lnTo>
                  <a:lnTo>
                    <a:pt x="395528" y="408301"/>
                  </a:lnTo>
                  <a:lnTo>
                    <a:pt x="412852" y="384763"/>
                  </a:lnTo>
                  <a:lnTo>
                    <a:pt x="447499" y="286586"/>
                  </a:lnTo>
                  <a:close/>
                </a:path>
              </a:pathLst>
            </a:custGeom>
            <a:solidFill>
              <a:srgbClr val="AFC67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6410236" y="2692895"/>
              <a:ext cx="456565" cy="149860"/>
            </a:xfrm>
            <a:custGeom>
              <a:avLst/>
              <a:gdLst/>
              <a:ahLst/>
              <a:cxnLst/>
              <a:rect l="l" t="t" r="r" b="b"/>
              <a:pathLst>
                <a:path w="456565" h="149860">
                  <a:moveTo>
                    <a:pt x="63525" y="15824"/>
                  </a:moveTo>
                  <a:lnTo>
                    <a:pt x="5778" y="15824"/>
                  </a:lnTo>
                  <a:lnTo>
                    <a:pt x="0" y="145389"/>
                  </a:lnTo>
                  <a:lnTo>
                    <a:pt x="60642" y="145389"/>
                  </a:lnTo>
                  <a:lnTo>
                    <a:pt x="63525" y="15824"/>
                  </a:lnTo>
                  <a:close/>
                </a:path>
                <a:path w="456565" h="149860">
                  <a:moveTo>
                    <a:pt x="202107" y="11874"/>
                  </a:moveTo>
                  <a:lnTo>
                    <a:pt x="129933" y="3962"/>
                  </a:lnTo>
                  <a:lnTo>
                    <a:pt x="129933" y="149339"/>
                  </a:lnTo>
                  <a:lnTo>
                    <a:pt x="202107" y="149339"/>
                  </a:lnTo>
                  <a:lnTo>
                    <a:pt x="202107" y="11874"/>
                  </a:lnTo>
                  <a:close/>
                </a:path>
                <a:path w="456565" h="149860">
                  <a:moveTo>
                    <a:pt x="317576" y="0"/>
                  </a:moveTo>
                  <a:lnTo>
                    <a:pt x="259829" y="0"/>
                  </a:lnTo>
                  <a:lnTo>
                    <a:pt x="256946" y="141427"/>
                  </a:lnTo>
                  <a:lnTo>
                    <a:pt x="314693" y="141427"/>
                  </a:lnTo>
                  <a:lnTo>
                    <a:pt x="317576" y="0"/>
                  </a:lnTo>
                  <a:close/>
                </a:path>
                <a:path w="456565" h="149860">
                  <a:moveTo>
                    <a:pt x="456171" y="15824"/>
                  </a:moveTo>
                  <a:lnTo>
                    <a:pt x="392645" y="3962"/>
                  </a:lnTo>
                  <a:lnTo>
                    <a:pt x="392645" y="141427"/>
                  </a:lnTo>
                  <a:lnTo>
                    <a:pt x="450392" y="145389"/>
                  </a:lnTo>
                  <a:lnTo>
                    <a:pt x="456171" y="15824"/>
                  </a:lnTo>
                  <a:close/>
                </a:path>
              </a:pathLst>
            </a:custGeom>
            <a:solidFill>
              <a:srgbClr val="C2D5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6719151" y="3238842"/>
              <a:ext cx="205104" cy="224154"/>
            </a:xfrm>
            <a:custGeom>
              <a:avLst/>
              <a:gdLst/>
              <a:ahLst/>
              <a:cxnLst/>
              <a:rect l="l" t="t" r="r" b="b"/>
              <a:pathLst>
                <a:path w="205104" h="224154">
                  <a:moveTo>
                    <a:pt x="40424" y="113728"/>
                  </a:moveTo>
                  <a:lnTo>
                    <a:pt x="5778" y="82410"/>
                  </a:lnTo>
                  <a:lnTo>
                    <a:pt x="0" y="101866"/>
                  </a:lnTo>
                  <a:lnTo>
                    <a:pt x="31762" y="133515"/>
                  </a:lnTo>
                  <a:lnTo>
                    <a:pt x="40424" y="113728"/>
                  </a:lnTo>
                  <a:close/>
                </a:path>
                <a:path w="205104" h="224154">
                  <a:moveTo>
                    <a:pt x="66408" y="66586"/>
                  </a:moveTo>
                  <a:lnTo>
                    <a:pt x="43307" y="23406"/>
                  </a:lnTo>
                  <a:lnTo>
                    <a:pt x="31762" y="31318"/>
                  </a:lnTo>
                  <a:lnTo>
                    <a:pt x="54864" y="78460"/>
                  </a:lnTo>
                  <a:lnTo>
                    <a:pt x="66408" y="66586"/>
                  </a:lnTo>
                  <a:close/>
                </a:path>
                <a:path w="205104" h="224154">
                  <a:moveTo>
                    <a:pt x="112598" y="3949"/>
                  </a:moveTo>
                  <a:lnTo>
                    <a:pt x="101053" y="0"/>
                  </a:lnTo>
                  <a:lnTo>
                    <a:pt x="98171" y="54724"/>
                  </a:lnTo>
                  <a:lnTo>
                    <a:pt x="109715" y="66586"/>
                  </a:lnTo>
                  <a:lnTo>
                    <a:pt x="112598" y="3949"/>
                  </a:lnTo>
                  <a:close/>
                </a:path>
                <a:path w="205104" h="224154">
                  <a:moveTo>
                    <a:pt x="184785" y="204063"/>
                  </a:moveTo>
                  <a:lnTo>
                    <a:pt x="132816" y="176707"/>
                  </a:lnTo>
                  <a:lnTo>
                    <a:pt x="129921" y="192201"/>
                  </a:lnTo>
                  <a:lnTo>
                    <a:pt x="179006" y="223850"/>
                  </a:lnTo>
                  <a:lnTo>
                    <a:pt x="184785" y="204063"/>
                  </a:lnTo>
                  <a:close/>
                </a:path>
                <a:path w="205104" h="224154">
                  <a:moveTo>
                    <a:pt x="204990" y="113728"/>
                  </a:moveTo>
                  <a:lnTo>
                    <a:pt x="158800" y="113728"/>
                  </a:lnTo>
                  <a:lnTo>
                    <a:pt x="158800" y="133515"/>
                  </a:lnTo>
                  <a:lnTo>
                    <a:pt x="202107" y="133515"/>
                  </a:lnTo>
                  <a:lnTo>
                    <a:pt x="204990" y="113728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960690" y="2979711"/>
              <a:ext cx="508634" cy="447675"/>
            </a:xfrm>
            <a:custGeom>
              <a:avLst/>
              <a:gdLst/>
              <a:ahLst/>
              <a:cxnLst/>
              <a:rect l="l" t="t" r="r" b="b"/>
              <a:pathLst>
                <a:path w="508634" h="447675">
                  <a:moveTo>
                    <a:pt x="242379" y="317804"/>
                  </a:moveTo>
                  <a:lnTo>
                    <a:pt x="178816" y="255168"/>
                  </a:lnTo>
                  <a:lnTo>
                    <a:pt x="178816" y="200113"/>
                  </a:lnTo>
                  <a:lnTo>
                    <a:pt x="83705" y="180670"/>
                  </a:lnTo>
                  <a:lnTo>
                    <a:pt x="0" y="317804"/>
                  </a:lnTo>
                  <a:lnTo>
                    <a:pt x="100939" y="431876"/>
                  </a:lnTo>
                  <a:lnTo>
                    <a:pt x="138544" y="447370"/>
                  </a:lnTo>
                  <a:lnTo>
                    <a:pt x="193370" y="357035"/>
                  </a:lnTo>
                  <a:lnTo>
                    <a:pt x="242379" y="317804"/>
                  </a:lnTo>
                  <a:close/>
                </a:path>
                <a:path w="508634" h="447675">
                  <a:moveTo>
                    <a:pt x="508063" y="113741"/>
                  </a:moveTo>
                  <a:lnTo>
                    <a:pt x="485013" y="51104"/>
                  </a:lnTo>
                  <a:lnTo>
                    <a:pt x="331914" y="0"/>
                  </a:lnTo>
                  <a:lnTo>
                    <a:pt x="256946" y="180670"/>
                  </a:lnTo>
                  <a:lnTo>
                    <a:pt x="285813" y="176707"/>
                  </a:lnTo>
                  <a:lnTo>
                    <a:pt x="337731" y="43192"/>
                  </a:lnTo>
                  <a:lnTo>
                    <a:pt x="459054" y="62636"/>
                  </a:lnTo>
                  <a:lnTo>
                    <a:pt x="490588" y="117690"/>
                  </a:lnTo>
                  <a:lnTo>
                    <a:pt x="508063" y="113741"/>
                  </a:lnTo>
                  <a:close/>
                </a:path>
              </a:pathLst>
            </a:custGeom>
            <a:solidFill>
              <a:srgbClr val="AFC2A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8595650" y="2881465"/>
              <a:ext cx="72302" cy="243299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897076" y="2634221"/>
              <a:ext cx="742315" cy="427990"/>
            </a:xfrm>
            <a:custGeom>
              <a:avLst/>
              <a:gdLst/>
              <a:ahLst/>
              <a:cxnLst/>
              <a:rect l="l" t="t" r="r" b="b"/>
              <a:pathLst>
                <a:path w="742315" h="427989">
                  <a:moveTo>
                    <a:pt x="357924" y="47142"/>
                  </a:moveTo>
                  <a:lnTo>
                    <a:pt x="285864" y="15494"/>
                  </a:lnTo>
                  <a:lnTo>
                    <a:pt x="242430" y="55054"/>
                  </a:lnTo>
                  <a:lnTo>
                    <a:pt x="199250" y="156921"/>
                  </a:lnTo>
                  <a:lnTo>
                    <a:pt x="218020" y="266750"/>
                  </a:lnTo>
                  <a:lnTo>
                    <a:pt x="181000" y="294728"/>
                  </a:lnTo>
                  <a:lnTo>
                    <a:pt x="176199" y="282524"/>
                  </a:lnTo>
                  <a:lnTo>
                    <a:pt x="98069" y="235381"/>
                  </a:lnTo>
                  <a:lnTo>
                    <a:pt x="0" y="267030"/>
                  </a:lnTo>
                  <a:lnTo>
                    <a:pt x="5778" y="298348"/>
                  </a:lnTo>
                  <a:lnTo>
                    <a:pt x="103886" y="270992"/>
                  </a:lnTo>
                  <a:lnTo>
                    <a:pt x="161632" y="310222"/>
                  </a:lnTo>
                  <a:lnTo>
                    <a:pt x="196329" y="396595"/>
                  </a:lnTo>
                  <a:lnTo>
                    <a:pt x="216471" y="384721"/>
                  </a:lnTo>
                  <a:lnTo>
                    <a:pt x="195453" y="331406"/>
                  </a:lnTo>
                  <a:lnTo>
                    <a:pt x="242430" y="294398"/>
                  </a:lnTo>
                  <a:lnTo>
                    <a:pt x="305993" y="310222"/>
                  </a:lnTo>
                  <a:lnTo>
                    <a:pt x="314731" y="286486"/>
                  </a:lnTo>
                  <a:lnTo>
                    <a:pt x="239369" y="262686"/>
                  </a:lnTo>
                  <a:lnTo>
                    <a:pt x="245338" y="259118"/>
                  </a:lnTo>
                  <a:lnTo>
                    <a:pt x="228117" y="149009"/>
                  </a:lnTo>
                  <a:lnTo>
                    <a:pt x="285864" y="47142"/>
                  </a:lnTo>
                  <a:lnTo>
                    <a:pt x="349427" y="70548"/>
                  </a:lnTo>
                  <a:lnTo>
                    <a:pt x="357924" y="47142"/>
                  </a:lnTo>
                  <a:close/>
                </a:path>
                <a:path w="742315" h="427989">
                  <a:moveTo>
                    <a:pt x="565848" y="113728"/>
                  </a:moveTo>
                  <a:lnTo>
                    <a:pt x="519747" y="0"/>
                  </a:lnTo>
                  <a:lnTo>
                    <a:pt x="502285" y="15494"/>
                  </a:lnTo>
                  <a:lnTo>
                    <a:pt x="539889" y="133515"/>
                  </a:lnTo>
                  <a:lnTo>
                    <a:pt x="496455" y="227799"/>
                  </a:lnTo>
                  <a:lnTo>
                    <a:pt x="404317" y="216966"/>
                  </a:lnTo>
                  <a:lnTo>
                    <a:pt x="404266" y="215925"/>
                  </a:lnTo>
                  <a:lnTo>
                    <a:pt x="317639" y="145046"/>
                  </a:lnTo>
                  <a:lnTo>
                    <a:pt x="314731" y="172745"/>
                  </a:lnTo>
                  <a:lnTo>
                    <a:pt x="378307" y="231432"/>
                  </a:lnTo>
                  <a:lnTo>
                    <a:pt x="386791" y="353402"/>
                  </a:lnTo>
                  <a:lnTo>
                    <a:pt x="412750" y="364947"/>
                  </a:lnTo>
                  <a:lnTo>
                    <a:pt x="406387" y="253263"/>
                  </a:lnTo>
                  <a:lnTo>
                    <a:pt x="479234" y="267030"/>
                  </a:lnTo>
                  <a:lnTo>
                    <a:pt x="539889" y="227799"/>
                  </a:lnTo>
                  <a:lnTo>
                    <a:pt x="565848" y="113728"/>
                  </a:lnTo>
                  <a:close/>
                </a:path>
                <a:path w="742315" h="427989">
                  <a:moveTo>
                    <a:pt x="741997" y="172745"/>
                  </a:moveTo>
                  <a:lnTo>
                    <a:pt x="652475" y="160870"/>
                  </a:lnTo>
                  <a:lnTo>
                    <a:pt x="565848" y="270992"/>
                  </a:lnTo>
                  <a:lnTo>
                    <a:pt x="548627" y="396595"/>
                  </a:lnTo>
                  <a:lnTo>
                    <a:pt x="560031" y="427913"/>
                  </a:lnTo>
                  <a:lnTo>
                    <a:pt x="591807" y="290436"/>
                  </a:lnTo>
                  <a:lnTo>
                    <a:pt x="666788" y="188239"/>
                  </a:lnTo>
                  <a:lnTo>
                    <a:pt x="741997" y="208013"/>
                  </a:lnTo>
                  <a:lnTo>
                    <a:pt x="741997" y="172745"/>
                  </a:lnTo>
                  <a:close/>
                </a:path>
              </a:pathLst>
            </a:custGeom>
            <a:solidFill>
              <a:srgbClr val="AFC2A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8494718" y="2681352"/>
              <a:ext cx="150185" cy="74506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8015532" y="2669484"/>
              <a:ext cx="43815" cy="145415"/>
            </a:xfrm>
            <a:custGeom>
              <a:avLst/>
              <a:gdLst/>
              <a:ahLst/>
              <a:cxnLst/>
              <a:rect l="l" t="t" r="r" b="b"/>
              <a:pathLst>
                <a:path w="43815" h="145414">
                  <a:moveTo>
                    <a:pt x="43187" y="0"/>
                  </a:moveTo>
                  <a:lnTo>
                    <a:pt x="11403" y="19780"/>
                  </a:lnTo>
                  <a:lnTo>
                    <a:pt x="0" y="86374"/>
                  </a:lnTo>
                  <a:lnTo>
                    <a:pt x="5580" y="145386"/>
                  </a:lnTo>
                  <a:lnTo>
                    <a:pt x="25960" y="137474"/>
                  </a:lnTo>
                  <a:lnTo>
                    <a:pt x="23049" y="74506"/>
                  </a:lnTo>
                  <a:lnTo>
                    <a:pt x="43187" y="0"/>
                  </a:lnTo>
                  <a:close/>
                </a:path>
              </a:pathLst>
            </a:custGeom>
            <a:solidFill>
              <a:srgbClr val="AFC2A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764540" y="1326007"/>
            <a:ext cx="5838825" cy="2099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752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333399"/>
                </a:solidFill>
                <a:latin typeface="Times New Roman"/>
                <a:cs typeface="Times New Roman"/>
              </a:rPr>
              <a:t>The </a:t>
            </a:r>
            <a:r>
              <a:rPr dirty="0" sz="2400" spc="-15" b="1">
                <a:solidFill>
                  <a:srgbClr val="333399"/>
                </a:solidFill>
                <a:latin typeface="Times New Roman"/>
                <a:cs typeface="Times New Roman"/>
              </a:rPr>
              <a:t>Three </a:t>
            </a:r>
            <a:r>
              <a:rPr dirty="0" sz="2400" b="1">
                <a:solidFill>
                  <a:srgbClr val="333399"/>
                </a:solidFill>
                <a:latin typeface="Times New Roman"/>
                <a:cs typeface="Times New Roman"/>
              </a:rPr>
              <a:t>Goals of </a:t>
            </a:r>
            <a:r>
              <a:rPr dirty="0" sz="2400" spc="-5" b="1">
                <a:solidFill>
                  <a:srgbClr val="333399"/>
                </a:solidFill>
                <a:latin typeface="Times New Roman"/>
                <a:cs typeface="Times New Roman"/>
              </a:rPr>
              <a:t>Human</a:t>
            </a:r>
            <a:r>
              <a:rPr dirty="0" sz="2400" spc="-85" b="1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333399"/>
                </a:solidFill>
                <a:latin typeface="Times New Roman"/>
                <a:cs typeface="Times New Roman"/>
              </a:rPr>
              <a:t>Development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Maintenance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15" b="1">
                <a:latin typeface="Times New Roman"/>
                <a:cs typeface="Times New Roman"/>
              </a:rPr>
              <a:t>Growth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Regulation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1600200"/>
            <a:ext cx="8683625" cy="443230"/>
            <a:chOff x="460375" y="1600200"/>
            <a:chExt cx="8683625" cy="443230"/>
          </a:xfrm>
        </p:grpSpPr>
        <p:sp>
          <p:nvSpPr>
            <p:cNvPr id="3" name="object 3"/>
            <p:cNvSpPr/>
            <p:nvPr/>
          </p:nvSpPr>
          <p:spPr>
            <a:xfrm>
              <a:off x="762000" y="1600200"/>
              <a:ext cx="31750" cy="443230"/>
            </a:xfrm>
            <a:custGeom>
              <a:avLst/>
              <a:gdLst/>
              <a:ahLst/>
              <a:cxnLst/>
              <a:rect l="l" t="t" r="r" b="b"/>
              <a:pathLst>
                <a:path w="31750" h="443230">
                  <a:moveTo>
                    <a:pt x="0" y="442975"/>
                  </a:moveTo>
                  <a:lnTo>
                    <a:pt x="31750" y="442975"/>
                  </a:lnTo>
                  <a:lnTo>
                    <a:pt x="31750" y="0"/>
                  </a:lnTo>
                  <a:lnTo>
                    <a:pt x="0" y="0"/>
                  </a:lnTo>
                  <a:lnTo>
                    <a:pt x="0" y="442975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/>
          <p:nvPr/>
        </p:nvSpPr>
        <p:spPr>
          <a:xfrm>
            <a:off x="685800" y="381000"/>
            <a:ext cx="7772400" cy="1219200"/>
          </a:xfrm>
          <a:custGeom>
            <a:avLst/>
            <a:gdLst/>
            <a:ahLst/>
            <a:cxnLst/>
            <a:rect l="l" t="t" r="r" b="b"/>
            <a:pathLst>
              <a:path w="7772400" h="1219200">
                <a:moveTo>
                  <a:pt x="7772400" y="0"/>
                </a:moveTo>
                <a:lnTo>
                  <a:pt x="0" y="0"/>
                </a:lnTo>
                <a:lnTo>
                  <a:pt x="0" y="1219200"/>
                </a:lnTo>
                <a:lnTo>
                  <a:pt x="7772400" y="1219200"/>
                </a:lnTo>
                <a:lnTo>
                  <a:pt x="7772400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64540" y="1165605"/>
            <a:ext cx="261620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0000"/>
                </a:solidFill>
              </a:rPr>
              <a:t>Biological</a:t>
            </a:r>
            <a:r>
              <a:rPr dirty="0" spc="-9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Processes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61617" y="1967227"/>
            <a:ext cx="6047740" cy="178181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b="1">
                <a:latin typeface="Times New Roman"/>
                <a:cs typeface="Times New Roman"/>
              </a:rPr>
              <a:t>Melibatkan </a:t>
            </a:r>
            <a:r>
              <a:rPr dirty="0" sz="2400" spc="-5" b="1">
                <a:latin typeface="Times New Roman"/>
                <a:cs typeface="Times New Roman"/>
              </a:rPr>
              <a:t>perubahan secara </a:t>
            </a:r>
            <a:r>
              <a:rPr dirty="0" sz="2400" b="1">
                <a:latin typeface="Times New Roman"/>
                <a:cs typeface="Times New Roman"/>
              </a:rPr>
              <a:t>fisik,</a:t>
            </a:r>
            <a:r>
              <a:rPr dirty="0" sz="2400" spc="-10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seperti:</a:t>
            </a:r>
            <a:endParaRPr sz="24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dirty="0" sz="2400" b="1">
                <a:latin typeface="Times New Roman"/>
                <a:cs typeface="Times New Roman"/>
              </a:rPr>
              <a:t>Berat </a:t>
            </a:r>
            <a:r>
              <a:rPr dirty="0" sz="2400" spc="-5" b="1">
                <a:latin typeface="Times New Roman"/>
                <a:cs typeface="Times New Roman"/>
              </a:rPr>
              <a:t>dan tinggi</a:t>
            </a:r>
            <a:r>
              <a:rPr dirty="0" sz="2400" spc="-3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badan</a:t>
            </a:r>
            <a:endParaRPr sz="24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Perkembangan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otak</a:t>
            </a:r>
            <a:endParaRPr sz="24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dirty="0" sz="2400" b="1">
                <a:latin typeface="Times New Roman"/>
                <a:cs typeface="Times New Roman"/>
              </a:rPr>
              <a:t>Perubahan </a:t>
            </a:r>
            <a:r>
              <a:rPr dirty="0" sz="2400" spc="-5" b="1">
                <a:latin typeface="Times New Roman"/>
                <a:cs typeface="Times New Roman"/>
              </a:rPr>
              <a:t>dalam keterampilan</a:t>
            </a:r>
            <a:r>
              <a:rPr dirty="0" sz="2400" spc="-7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motorik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800351" y="4731398"/>
            <a:ext cx="3039110" cy="1898014"/>
            <a:chOff x="5800351" y="4731398"/>
            <a:chExt cx="3039110" cy="1898014"/>
          </a:xfrm>
        </p:grpSpPr>
        <p:sp>
          <p:nvSpPr>
            <p:cNvPr id="9" name="object 9"/>
            <p:cNvSpPr/>
            <p:nvPr/>
          </p:nvSpPr>
          <p:spPr>
            <a:xfrm>
              <a:off x="5800351" y="5901536"/>
              <a:ext cx="3039110" cy="728345"/>
            </a:xfrm>
            <a:custGeom>
              <a:avLst/>
              <a:gdLst/>
              <a:ahLst/>
              <a:cxnLst/>
              <a:rect l="l" t="t" r="r" b="b"/>
              <a:pathLst>
                <a:path w="3039109" h="728345">
                  <a:moveTo>
                    <a:pt x="0" y="31308"/>
                  </a:moveTo>
                  <a:lnTo>
                    <a:pt x="14205" y="515763"/>
                  </a:lnTo>
                  <a:lnTo>
                    <a:pt x="1013277" y="727863"/>
                  </a:lnTo>
                  <a:lnTo>
                    <a:pt x="2247439" y="727863"/>
                  </a:lnTo>
                  <a:lnTo>
                    <a:pt x="2986031" y="578370"/>
                  </a:lnTo>
                  <a:lnTo>
                    <a:pt x="3038870" y="430072"/>
                  </a:lnTo>
                  <a:lnTo>
                    <a:pt x="3038870" y="387485"/>
                  </a:lnTo>
                  <a:lnTo>
                    <a:pt x="2910170" y="123722"/>
                  </a:lnTo>
                  <a:lnTo>
                    <a:pt x="2328791" y="44726"/>
                  </a:lnTo>
                  <a:lnTo>
                    <a:pt x="986399" y="44726"/>
                  </a:lnTo>
                  <a:lnTo>
                    <a:pt x="0" y="31308"/>
                  </a:lnTo>
                  <a:close/>
                </a:path>
                <a:path w="3039109" h="728345">
                  <a:moveTo>
                    <a:pt x="1999622" y="0"/>
                  </a:moveTo>
                  <a:lnTo>
                    <a:pt x="986399" y="44726"/>
                  </a:lnTo>
                  <a:lnTo>
                    <a:pt x="2328791" y="44726"/>
                  </a:lnTo>
                  <a:lnTo>
                    <a:pt x="1999622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8196148" y="5855347"/>
              <a:ext cx="279400" cy="505459"/>
            </a:xfrm>
            <a:custGeom>
              <a:avLst/>
              <a:gdLst/>
              <a:ahLst/>
              <a:cxnLst/>
              <a:rect l="l" t="t" r="r" b="b"/>
              <a:pathLst>
                <a:path w="279400" h="505460">
                  <a:moveTo>
                    <a:pt x="279336" y="451650"/>
                  </a:moveTo>
                  <a:lnTo>
                    <a:pt x="216192" y="89433"/>
                  </a:lnTo>
                  <a:lnTo>
                    <a:pt x="194043" y="31305"/>
                  </a:lnTo>
                  <a:lnTo>
                    <a:pt x="173647" y="25717"/>
                  </a:lnTo>
                  <a:lnTo>
                    <a:pt x="173647" y="70053"/>
                  </a:lnTo>
                  <a:lnTo>
                    <a:pt x="145148" y="71539"/>
                  </a:lnTo>
                  <a:lnTo>
                    <a:pt x="116865" y="73037"/>
                  </a:lnTo>
                  <a:lnTo>
                    <a:pt x="137261" y="35763"/>
                  </a:lnTo>
                  <a:lnTo>
                    <a:pt x="145148" y="43218"/>
                  </a:lnTo>
                  <a:lnTo>
                    <a:pt x="173647" y="70053"/>
                  </a:lnTo>
                  <a:lnTo>
                    <a:pt x="173647" y="25717"/>
                  </a:lnTo>
                  <a:lnTo>
                    <a:pt x="145148" y="17894"/>
                  </a:lnTo>
                  <a:lnTo>
                    <a:pt x="80467" y="0"/>
                  </a:lnTo>
                  <a:lnTo>
                    <a:pt x="0" y="0"/>
                  </a:lnTo>
                  <a:lnTo>
                    <a:pt x="0" y="17894"/>
                  </a:lnTo>
                  <a:lnTo>
                    <a:pt x="61620" y="17894"/>
                  </a:lnTo>
                  <a:lnTo>
                    <a:pt x="53721" y="77508"/>
                  </a:lnTo>
                  <a:lnTo>
                    <a:pt x="0" y="76009"/>
                  </a:lnTo>
                  <a:lnTo>
                    <a:pt x="0" y="110299"/>
                  </a:lnTo>
                  <a:lnTo>
                    <a:pt x="42545" y="110299"/>
                  </a:lnTo>
                  <a:lnTo>
                    <a:pt x="17322" y="238493"/>
                  </a:lnTo>
                  <a:lnTo>
                    <a:pt x="0" y="239991"/>
                  </a:lnTo>
                  <a:lnTo>
                    <a:pt x="0" y="289166"/>
                  </a:lnTo>
                  <a:lnTo>
                    <a:pt x="58331" y="289166"/>
                  </a:lnTo>
                  <a:lnTo>
                    <a:pt x="115112" y="99872"/>
                  </a:lnTo>
                  <a:lnTo>
                    <a:pt x="145148" y="95389"/>
                  </a:lnTo>
                  <a:lnTo>
                    <a:pt x="181546" y="92417"/>
                  </a:lnTo>
                  <a:lnTo>
                    <a:pt x="244690" y="400964"/>
                  </a:lnTo>
                  <a:lnTo>
                    <a:pt x="224078" y="383095"/>
                  </a:lnTo>
                  <a:lnTo>
                    <a:pt x="145148" y="377126"/>
                  </a:lnTo>
                  <a:lnTo>
                    <a:pt x="0" y="366699"/>
                  </a:lnTo>
                  <a:lnTo>
                    <a:pt x="0" y="396494"/>
                  </a:lnTo>
                  <a:lnTo>
                    <a:pt x="85293" y="394995"/>
                  </a:lnTo>
                  <a:lnTo>
                    <a:pt x="145148" y="402450"/>
                  </a:lnTo>
                  <a:lnTo>
                    <a:pt x="205219" y="411403"/>
                  </a:lnTo>
                  <a:lnTo>
                    <a:pt x="224078" y="441223"/>
                  </a:lnTo>
                  <a:lnTo>
                    <a:pt x="160934" y="471030"/>
                  </a:lnTo>
                  <a:lnTo>
                    <a:pt x="145148" y="472528"/>
                  </a:lnTo>
                  <a:lnTo>
                    <a:pt x="145148" y="505320"/>
                  </a:lnTo>
                  <a:lnTo>
                    <a:pt x="170357" y="505320"/>
                  </a:lnTo>
                  <a:lnTo>
                    <a:pt x="279336" y="4516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078111" y="4731398"/>
              <a:ext cx="1586146" cy="179173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8122044" y="5855347"/>
              <a:ext cx="219710" cy="505459"/>
            </a:xfrm>
            <a:custGeom>
              <a:avLst/>
              <a:gdLst/>
              <a:ahLst/>
              <a:cxnLst/>
              <a:rect l="l" t="t" r="r" b="b"/>
              <a:pathLst>
                <a:path w="219709" h="505460">
                  <a:moveTo>
                    <a:pt x="74104" y="0"/>
                  </a:moveTo>
                  <a:lnTo>
                    <a:pt x="0" y="0"/>
                  </a:lnTo>
                  <a:lnTo>
                    <a:pt x="0" y="114782"/>
                  </a:lnTo>
                  <a:lnTo>
                    <a:pt x="18859" y="111798"/>
                  </a:lnTo>
                  <a:lnTo>
                    <a:pt x="18859" y="147574"/>
                  </a:lnTo>
                  <a:lnTo>
                    <a:pt x="21932" y="247446"/>
                  </a:lnTo>
                  <a:lnTo>
                    <a:pt x="0" y="183337"/>
                  </a:lnTo>
                  <a:lnTo>
                    <a:pt x="0" y="284695"/>
                  </a:lnTo>
                  <a:lnTo>
                    <a:pt x="33108" y="287680"/>
                  </a:lnTo>
                  <a:lnTo>
                    <a:pt x="36182" y="354761"/>
                  </a:lnTo>
                  <a:lnTo>
                    <a:pt x="74104" y="365201"/>
                  </a:lnTo>
                  <a:lnTo>
                    <a:pt x="74104" y="341350"/>
                  </a:lnTo>
                  <a:lnTo>
                    <a:pt x="70815" y="289166"/>
                  </a:lnTo>
                  <a:lnTo>
                    <a:pt x="74104" y="289166"/>
                  </a:lnTo>
                  <a:lnTo>
                    <a:pt x="74104" y="239991"/>
                  </a:lnTo>
                  <a:lnTo>
                    <a:pt x="70815" y="239991"/>
                  </a:lnTo>
                  <a:lnTo>
                    <a:pt x="59855" y="110299"/>
                  </a:lnTo>
                  <a:lnTo>
                    <a:pt x="74104" y="110299"/>
                  </a:lnTo>
                  <a:lnTo>
                    <a:pt x="74104" y="76009"/>
                  </a:lnTo>
                  <a:lnTo>
                    <a:pt x="62928" y="76009"/>
                  </a:lnTo>
                  <a:lnTo>
                    <a:pt x="61391" y="17894"/>
                  </a:lnTo>
                  <a:lnTo>
                    <a:pt x="74104" y="17894"/>
                  </a:lnTo>
                  <a:lnTo>
                    <a:pt x="74104" y="0"/>
                  </a:lnTo>
                  <a:close/>
                </a:path>
                <a:path w="219709" h="505460">
                  <a:moveTo>
                    <a:pt x="219252" y="472528"/>
                  </a:moveTo>
                  <a:lnTo>
                    <a:pt x="94500" y="479983"/>
                  </a:lnTo>
                  <a:lnTo>
                    <a:pt x="74104" y="476999"/>
                  </a:lnTo>
                  <a:lnTo>
                    <a:pt x="26746" y="471030"/>
                  </a:lnTo>
                  <a:lnTo>
                    <a:pt x="69291" y="396494"/>
                  </a:lnTo>
                  <a:lnTo>
                    <a:pt x="74104" y="396494"/>
                  </a:lnTo>
                  <a:lnTo>
                    <a:pt x="74104" y="365201"/>
                  </a:lnTo>
                  <a:lnTo>
                    <a:pt x="0" y="360730"/>
                  </a:lnTo>
                  <a:lnTo>
                    <a:pt x="0" y="394995"/>
                  </a:lnTo>
                  <a:lnTo>
                    <a:pt x="25222" y="396494"/>
                  </a:lnTo>
                  <a:lnTo>
                    <a:pt x="0" y="432269"/>
                  </a:lnTo>
                  <a:lnTo>
                    <a:pt x="0" y="503834"/>
                  </a:lnTo>
                  <a:lnTo>
                    <a:pt x="15570" y="505320"/>
                  </a:lnTo>
                  <a:lnTo>
                    <a:pt x="74104" y="505320"/>
                  </a:lnTo>
                  <a:lnTo>
                    <a:pt x="219252" y="505320"/>
                  </a:lnTo>
                  <a:lnTo>
                    <a:pt x="219252" y="472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8028871" y="5855339"/>
              <a:ext cx="93181" cy="28469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7828382" y="5856833"/>
              <a:ext cx="294005" cy="502920"/>
            </a:xfrm>
            <a:custGeom>
              <a:avLst/>
              <a:gdLst/>
              <a:ahLst/>
              <a:cxnLst/>
              <a:rect l="l" t="t" r="r" b="b"/>
              <a:pathLst>
                <a:path w="294004" h="502920">
                  <a:moveTo>
                    <a:pt x="293662" y="359244"/>
                  </a:moveTo>
                  <a:lnTo>
                    <a:pt x="200482" y="354774"/>
                  </a:lnTo>
                  <a:lnTo>
                    <a:pt x="149948" y="351790"/>
                  </a:lnTo>
                  <a:lnTo>
                    <a:pt x="44196" y="400964"/>
                  </a:lnTo>
                  <a:lnTo>
                    <a:pt x="146786" y="67068"/>
                  </a:lnTo>
                  <a:lnTo>
                    <a:pt x="184696" y="107327"/>
                  </a:lnTo>
                  <a:lnTo>
                    <a:pt x="200482" y="137147"/>
                  </a:lnTo>
                  <a:lnTo>
                    <a:pt x="200482" y="52158"/>
                  </a:lnTo>
                  <a:lnTo>
                    <a:pt x="170446" y="44704"/>
                  </a:lnTo>
                  <a:lnTo>
                    <a:pt x="200482" y="38747"/>
                  </a:lnTo>
                  <a:lnTo>
                    <a:pt x="200482" y="0"/>
                  </a:lnTo>
                  <a:lnTo>
                    <a:pt x="121526" y="16408"/>
                  </a:lnTo>
                  <a:lnTo>
                    <a:pt x="101015" y="95402"/>
                  </a:lnTo>
                  <a:lnTo>
                    <a:pt x="0" y="421843"/>
                  </a:lnTo>
                  <a:lnTo>
                    <a:pt x="101015" y="485952"/>
                  </a:lnTo>
                  <a:lnTo>
                    <a:pt x="200482" y="493407"/>
                  </a:lnTo>
                  <a:lnTo>
                    <a:pt x="293662" y="502348"/>
                  </a:lnTo>
                  <a:lnTo>
                    <a:pt x="293662" y="430784"/>
                  </a:lnTo>
                  <a:lnTo>
                    <a:pt x="271526" y="460603"/>
                  </a:lnTo>
                  <a:lnTo>
                    <a:pt x="205092" y="466572"/>
                  </a:lnTo>
                  <a:lnTo>
                    <a:pt x="200482" y="465074"/>
                  </a:lnTo>
                  <a:lnTo>
                    <a:pt x="82067" y="435254"/>
                  </a:lnTo>
                  <a:lnTo>
                    <a:pt x="80492" y="415874"/>
                  </a:lnTo>
                  <a:lnTo>
                    <a:pt x="156197" y="390537"/>
                  </a:lnTo>
                  <a:lnTo>
                    <a:pt x="200482" y="390537"/>
                  </a:lnTo>
                  <a:lnTo>
                    <a:pt x="293662" y="393509"/>
                  </a:lnTo>
                  <a:lnTo>
                    <a:pt x="293662" y="3592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7795238" y="6292086"/>
              <a:ext cx="75773" cy="7305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8095082" y="6242913"/>
              <a:ext cx="420370" cy="195580"/>
            </a:xfrm>
            <a:custGeom>
              <a:avLst/>
              <a:gdLst/>
              <a:ahLst/>
              <a:cxnLst/>
              <a:rect l="l" t="t" r="r" b="b"/>
              <a:pathLst>
                <a:path w="420370" h="195579">
                  <a:moveTo>
                    <a:pt x="63144" y="156502"/>
                  </a:moveTo>
                  <a:lnTo>
                    <a:pt x="60071" y="141592"/>
                  </a:lnTo>
                  <a:lnTo>
                    <a:pt x="53708" y="128181"/>
                  </a:lnTo>
                  <a:lnTo>
                    <a:pt x="44284" y="120738"/>
                  </a:lnTo>
                  <a:lnTo>
                    <a:pt x="31572" y="117754"/>
                  </a:lnTo>
                  <a:lnTo>
                    <a:pt x="19075" y="120738"/>
                  </a:lnTo>
                  <a:lnTo>
                    <a:pt x="9423" y="128181"/>
                  </a:lnTo>
                  <a:lnTo>
                    <a:pt x="3289" y="141592"/>
                  </a:lnTo>
                  <a:lnTo>
                    <a:pt x="0" y="156502"/>
                  </a:lnTo>
                  <a:lnTo>
                    <a:pt x="3289" y="171411"/>
                  </a:lnTo>
                  <a:lnTo>
                    <a:pt x="9423" y="183337"/>
                  </a:lnTo>
                  <a:lnTo>
                    <a:pt x="19075" y="192278"/>
                  </a:lnTo>
                  <a:lnTo>
                    <a:pt x="31572" y="195262"/>
                  </a:lnTo>
                  <a:lnTo>
                    <a:pt x="44284" y="192278"/>
                  </a:lnTo>
                  <a:lnTo>
                    <a:pt x="53708" y="183337"/>
                  </a:lnTo>
                  <a:lnTo>
                    <a:pt x="60071" y="171411"/>
                  </a:lnTo>
                  <a:lnTo>
                    <a:pt x="63144" y="156502"/>
                  </a:lnTo>
                  <a:close/>
                </a:path>
                <a:path w="420370" h="195579">
                  <a:moveTo>
                    <a:pt x="134175" y="26822"/>
                  </a:moveTo>
                  <a:lnTo>
                    <a:pt x="131114" y="16383"/>
                  </a:lnTo>
                  <a:lnTo>
                    <a:pt x="123215" y="7429"/>
                  </a:lnTo>
                  <a:lnTo>
                    <a:pt x="110502" y="1485"/>
                  </a:lnTo>
                  <a:lnTo>
                    <a:pt x="96253" y="0"/>
                  </a:lnTo>
                  <a:lnTo>
                    <a:pt x="81991" y="1485"/>
                  </a:lnTo>
                  <a:lnTo>
                    <a:pt x="69494" y="7429"/>
                  </a:lnTo>
                  <a:lnTo>
                    <a:pt x="63144" y="16383"/>
                  </a:lnTo>
                  <a:lnTo>
                    <a:pt x="60071" y="26822"/>
                  </a:lnTo>
                  <a:lnTo>
                    <a:pt x="63144" y="37249"/>
                  </a:lnTo>
                  <a:lnTo>
                    <a:pt x="69494" y="46202"/>
                  </a:lnTo>
                  <a:lnTo>
                    <a:pt x="81991" y="52158"/>
                  </a:lnTo>
                  <a:lnTo>
                    <a:pt x="96253" y="53657"/>
                  </a:lnTo>
                  <a:lnTo>
                    <a:pt x="110502" y="52158"/>
                  </a:lnTo>
                  <a:lnTo>
                    <a:pt x="123215" y="46202"/>
                  </a:lnTo>
                  <a:lnTo>
                    <a:pt x="131114" y="37249"/>
                  </a:lnTo>
                  <a:lnTo>
                    <a:pt x="134175" y="26822"/>
                  </a:lnTo>
                  <a:close/>
                </a:path>
                <a:path w="420370" h="195579">
                  <a:moveTo>
                    <a:pt x="419862" y="92417"/>
                  </a:moveTo>
                  <a:lnTo>
                    <a:pt x="416572" y="80492"/>
                  </a:lnTo>
                  <a:lnTo>
                    <a:pt x="410438" y="71539"/>
                  </a:lnTo>
                  <a:lnTo>
                    <a:pt x="399249" y="65582"/>
                  </a:lnTo>
                  <a:lnTo>
                    <a:pt x="386753" y="62598"/>
                  </a:lnTo>
                  <a:lnTo>
                    <a:pt x="374040" y="65582"/>
                  </a:lnTo>
                  <a:lnTo>
                    <a:pt x="363080" y="71539"/>
                  </a:lnTo>
                  <a:lnTo>
                    <a:pt x="356717" y="80492"/>
                  </a:lnTo>
                  <a:lnTo>
                    <a:pt x="353644" y="92417"/>
                  </a:lnTo>
                  <a:lnTo>
                    <a:pt x="356717" y="104343"/>
                  </a:lnTo>
                  <a:lnTo>
                    <a:pt x="363080" y="113284"/>
                  </a:lnTo>
                  <a:lnTo>
                    <a:pt x="374040" y="119253"/>
                  </a:lnTo>
                  <a:lnTo>
                    <a:pt x="386753" y="122237"/>
                  </a:lnTo>
                  <a:lnTo>
                    <a:pt x="399249" y="119253"/>
                  </a:lnTo>
                  <a:lnTo>
                    <a:pt x="410438" y="113284"/>
                  </a:lnTo>
                  <a:lnTo>
                    <a:pt x="416572" y="104343"/>
                  </a:lnTo>
                  <a:lnTo>
                    <a:pt x="419862" y="924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84325" y="617601"/>
            <a:ext cx="7359650" cy="1143000"/>
          </a:xfrm>
          <a:prstGeom prst="rect"/>
          <a:solidFill>
            <a:srgbClr val="33339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dirty="0" spc="-5">
                <a:solidFill>
                  <a:srgbClr val="000000"/>
                </a:solidFill>
              </a:rPr>
              <a:t>Cognitive</a:t>
            </a:r>
            <a:r>
              <a:rPr dirty="0" spc="-1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Processes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61617" y="2040382"/>
            <a:ext cx="7319645" cy="2952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b="1">
                <a:latin typeface="Times New Roman"/>
                <a:cs typeface="Times New Roman"/>
              </a:rPr>
              <a:t>Melibatkan </a:t>
            </a:r>
            <a:r>
              <a:rPr dirty="0" sz="2400" spc="-5" b="1">
                <a:latin typeface="Times New Roman"/>
                <a:cs typeface="Times New Roman"/>
              </a:rPr>
              <a:t>perubahan dalam </a:t>
            </a:r>
            <a:r>
              <a:rPr dirty="0" sz="2400" b="1">
                <a:latin typeface="Times New Roman"/>
                <a:cs typeface="Times New Roman"/>
              </a:rPr>
              <a:t>pemikiran,</a:t>
            </a:r>
            <a:r>
              <a:rPr dirty="0" sz="2400" spc="-12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kecerdasan  </a:t>
            </a:r>
            <a:r>
              <a:rPr dirty="0" sz="2400" spc="-5" b="1">
                <a:latin typeface="Times New Roman"/>
                <a:cs typeface="Times New Roman"/>
              </a:rPr>
              <a:t>dan bahasa,</a:t>
            </a:r>
            <a:r>
              <a:rPr dirty="0" sz="2400" spc="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seperti:</a:t>
            </a:r>
            <a:endParaRPr sz="24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Sudah bisa </a:t>
            </a:r>
            <a:r>
              <a:rPr dirty="0" sz="2400" b="1">
                <a:latin typeface="Times New Roman"/>
                <a:cs typeface="Times New Roman"/>
              </a:rPr>
              <a:t>memainkan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handphone</a:t>
            </a:r>
            <a:endParaRPr sz="24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dirty="0" sz="2400" spc="-30" b="1">
                <a:latin typeface="Times New Roman"/>
                <a:cs typeface="Times New Roman"/>
              </a:rPr>
              <a:t>Tertarik </a:t>
            </a:r>
            <a:r>
              <a:rPr dirty="0" sz="2400" spc="-5" b="1">
                <a:latin typeface="Times New Roman"/>
                <a:cs typeface="Times New Roman"/>
              </a:rPr>
              <a:t>menonton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televisi</a:t>
            </a:r>
            <a:endParaRPr sz="24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dirty="0" sz="2400" b="1">
                <a:latin typeface="Times New Roman"/>
                <a:cs typeface="Times New Roman"/>
              </a:rPr>
              <a:t>Penambahan kosa</a:t>
            </a:r>
            <a:r>
              <a:rPr dirty="0" sz="2400" spc="-5" b="1">
                <a:latin typeface="Times New Roman"/>
                <a:cs typeface="Times New Roman"/>
              </a:rPr>
              <a:t> kata</a:t>
            </a:r>
            <a:endParaRPr sz="24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dirty="0" sz="2400" b="1">
                <a:latin typeface="Times New Roman"/>
                <a:cs typeface="Times New Roman"/>
              </a:rPr>
              <a:t>Menghafal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kalimat</a:t>
            </a:r>
            <a:endParaRPr sz="2400">
              <a:latin typeface="Times New Roman"/>
              <a:cs typeface="Times New Roman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Membayangkan menjadi bintang</a:t>
            </a:r>
            <a:r>
              <a:rPr dirty="0" sz="2400" spc="-2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film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977932" y="3849929"/>
            <a:ext cx="1890158" cy="26647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1600200"/>
            <a:ext cx="8683625" cy="443230"/>
            <a:chOff x="460375" y="1600200"/>
            <a:chExt cx="8683625" cy="443230"/>
          </a:xfrm>
        </p:grpSpPr>
        <p:sp>
          <p:nvSpPr>
            <p:cNvPr id="3" name="object 3"/>
            <p:cNvSpPr/>
            <p:nvPr/>
          </p:nvSpPr>
          <p:spPr>
            <a:xfrm>
              <a:off x="762000" y="1600200"/>
              <a:ext cx="31750" cy="443230"/>
            </a:xfrm>
            <a:custGeom>
              <a:avLst/>
              <a:gdLst/>
              <a:ahLst/>
              <a:cxnLst/>
              <a:rect l="l" t="t" r="r" b="b"/>
              <a:pathLst>
                <a:path w="31750" h="443230">
                  <a:moveTo>
                    <a:pt x="0" y="442975"/>
                  </a:moveTo>
                  <a:lnTo>
                    <a:pt x="31750" y="442975"/>
                  </a:lnTo>
                  <a:lnTo>
                    <a:pt x="31750" y="0"/>
                  </a:lnTo>
                  <a:lnTo>
                    <a:pt x="0" y="0"/>
                  </a:lnTo>
                  <a:lnTo>
                    <a:pt x="0" y="442975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/>
          <p:nvPr/>
        </p:nvSpPr>
        <p:spPr>
          <a:xfrm>
            <a:off x="685800" y="381000"/>
            <a:ext cx="7772400" cy="1219200"/>
          </a:xfrm>
          <a:custGeom>
            <a:avLst/>
            <a:gdLst/>
            <a:ahLst/>
            <a:cxnLst/>
            <a:rect l="l" t="t" r="r" b="b"/>
            <a:pathLst>
              <a:path w="7772400" h="1219200">
                <a:moveTo>
                  <a:pt x="7772400" y="0"/>
                </a:moveTo>
                <a:lnTo>
                  <a:pt x="0" y="0"/>
                </a:lnTo>
                <a:lnTo>
                  <a:pt x="0" y="1219200"/>
                </a:lnTo>
                <a:lnTo>
                  <a:pt x="7772400" y="1219200"/>
                </a:lnTo>
                <a:lnTo>
                  <a:pt x="7772400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64540" y="1165605"/>
            <a:ext cx="331089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>
                <a:solidFill>
                  <a:srgbClr val="000000"/>
                </a:solidFill>
              </a:rPr>
              <a:t>Socioemotional</a:t>
            </a:r>
            <a:r>
              <a:rPr dirty="0" spc="-5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Processes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637664" marR="186055" indent="-342900">
              <a:lnSpc>
                <a:spcPct val="100000"/>
              </a:lnSpc>
              <a:spcBef>
                <a:spcPts val="10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1637030" algn="l"/>
                <a:tab pos="1637664" algn="l"/>
              </a:tabLst>
            </a:pPr>
            <a:r>
              <a:rPr dirty="0"/>
              <a:t>Berkaitan </a:t>
            </a:r>
            <a:r>
              <a:rPr dirty="0" spc="-5"/>
              <a:t>dengan perubahan dalam </a:t>
            </a:r>
            <a:r>
              <a:rPr dirty="0" spc="-10"/>
              <a:t>hubungan  </a:t>
            </a:r>
            <a:r>
              <a:rPr dirty="0"/>
              <a:t>individu </a:t>
            </a:r>
            <a:r>
              <a:rPr dirty="0" spc="-5"/>
              <a:t>dengan </a:t>
            </a:r>
            <a:r>
              <a:rPr dirty="0"/>
              <a:t>orang lain, </a:t>
            </a:r>
            <a:r>
              <a:rPr dirty="0" spc="-5"/>
              <a:t>perubahan </a:t>
            </a:r>
            <a:r>
              <a:rPr dirty="0"/>
              <a:t>emosi</a:t>
            </a:r>
            <a:r>
              <a:rPr dirty="0" spc="-125"/>
              <a:t> </a:t>
            </a:r>
            <a:r>
              <a:rPr dirty="0" spc="-5"/>
              <a:t>dan  perubahan </a:t>
            </a:r>
            <a:r>
              <a:rPr dirty="0"/>
              <a:t>kepribadian:</a:t>
            </a:r>
          </a:p>
          <a:p>
            <a:pPr lvl="1" marL="2114550" indent="-363220">
              <a:lnSpc>
                <a:spcPct val="100000"/>
              </a:lnSpc>
              <a:spcBef>
                <a:spcPts val="575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2114550" algn="l"/>
                <a:tab pos="211518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Seorang bayi </a:t>
            </a:r>
            <a:r>
              <a:rPr dirty="0" sz="2400" b="1">
                <a:latin typeface="Times New Roman"/>
                <a:cs typeface="Times New Roman"/>
              </a:rPr>
              <a:t>tersenyum </a:t>
            </a:r>
            <a:r>
              <a:rPr dirty="0" sz="2400" spc="-5" b="1">
                <a:latin typeface="Times New Roman"/>
                <a:cs typeface="Times New Roman"/>
              </a:rPr>
              <a:t>dari sentuhan</a:t>
            </a:r>
            <a:r>
              <a:rPr dirty="0" sz="2400" spc="-5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ibunya</a:t>
            </a:r>
            <a:endParaRPr sz="2400">
              <a:latin typeface="Times New Roman"/>
              <a:cs typeface="Times New Roman"/>
            </a:endParaRPr>
          </a:p>
          <a:p>
            <a:pPr lvl="1" marL="2038350" indent="-287020">
              <a:lnSpc>
                <a:spcPct val="100000"/>
              </a:lnSpc>
              <a:spcBef>
                <a:spcPts val="580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2038350" algn="l"/>
                <a:tab pos="203898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Anak </a:t>
            </a:r>
            <a:r>
              <a:rPr dirty="0" sz="2400" b="1">
                <a:latin typeface="Times New Roman"/>
                <a:cs typeface="Times New Roman"/>
              </a:rPr>
              <a:t>laki-laki </a:t>
            </a:r>
            <a:r>
              <a:rPr dirty="0" sz="2400" spc="-5" b="1">
                <a:latin typeface="Times New Roman"/>
                <a:cs typeface="Times New Roman"/>
              </a:rPr>
              <a:t>dapat </a:t>
            </a:r>
            <a:r>
              <a:rPr dirty="0" sz="2400" b="1">
                <a:latin typeface="Times New Roman"/>
                <a:cs typeface="Times New Roman"/>
              </a:rPr>
              <a:t>membalas ketika</a:t>
            </a:r>
            <a:r>
              <a:rPr dirty="0" sz="2400" spc="-12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diganggu</a:t>
            </a:r>
            <a:endParaRPr sz="2400">
              <a:latin typeface="Times New Roman"/>
              <a:cs typeface="Times New Roman"/>
            </a:endParaRPr>
          </a:p>
          <a:p>
            <a:pPr lvl="1" marL="2038350" indent="-287020">
              <a:lnSpc>
                <a:spcPct val="100000"/>
              </a:lnSpc>
              <a:spcBef>
                <a:spcPts val="575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2038350" algn="l"/>
                <a:tab pos="203898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Anak </a:t>
            </a:r>
            <a:r>
              <a:rPr dirty="0" sz="2400" b="1">
                <a:latin typeface="Times New Roman"/>
                <a:cs typeface="Times New Roman"/>
              </a:rPr>
              <a:t>gadis menyukai </a:t>
            </a:r>
            <a:r>
              <a:rPr dirty="0" sz="2400" spc="-5" b="1">
                <a:latin typeface="Times New Roman"/>
                <a:cs typeface="Times New Roman"/>
              </a:rPr>
              <a:t>pesta</a:t>
            </a:r>
            <a:endParaRPr sz="2400">
              <a:latin typeface="Times New Roman"/>
              <a:cs typeface="Times New Roman"/>
            </a:endParaRPr>
          </a:p>
          <a:p>
            <a:pPr lvl="1" marL="2038350" indent="-287020">
              <a:lnSpc>
                <a:spcPct val="100000"/>
              </a:lnSpc>
              <a:spcBef>
                <a:spcPts val="580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2038350" algn="l"/>
                <a:tab pos="2038985" algn="l"/>
              </a:tabLst>
            </a:pPr>
            <a:r>
              <a:rPr dirty="0" sz="2400" b="1">
                <a:latin typeface="Times New Roman"/>
                <a:cs typeface="Times New Roman"/>
              </a:rPr>
              <a:t>Kasih </a:t>
            </a:r>
            <a:r>
              <a:rPr dirty="0" sz="2400" spc="-5" b="1">
                <a:latin typeface="Times New Roman"/>
                <a:cs typeface="Times New Roman"/>
              </a:rPr>
              <a:t>sayang pasangan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tua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242125" y="4435410"/>
            <a:ext cx="1875956" cy="24225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84325" y="617601"/>
            <a:ext cx="7359650" cy="1143000"/>
          </a:xfrm>
          <a:prstGeom prst="rect"/>
          <a:solidFill>
            <a:srgbClr val="33339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dirty="0">
                <a:solidFill>
                  <a:srgbClr val="000000"/>
                </a:solidFill>
              </a:rPr>
              <a:t>Periods of</a:t>
            </a:r>
            <a:r>
              <a:rPr dirty="0" spc="-30">
                <a:solidFill>
                  <a:srgbClr val="000000"/>
                </a:solidFill>
              </a:rPr>
              <a:t> </a:t>
            </a:r>
            <a:r>
              <a:rPr dirty="0" spc="-5">
                <a:solidFill>
                  <a:srgbClr val="000000"/>
                </a:solidFill>
              </a:rPr>
              <a:t>Development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68220" y="2296160"/>
            <a:ext cx="5187315" cy="324485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85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b="1">
                <a:latin typeface="Times New Roman"/>
                <a:cs typeface="Times New Roman"/>
              </a:rPr>
              <a:t>Periode</a:t>
            </a:r>
            <a:r>
              <a:rPr dirty="0" sz="2400" spc="-3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prenatal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b="1">
                <a:latin typeface="Times New Roman"/>
                <a:cs typeface="Times New Roman"/>
              </a:rPr>
              <a:t>Bayi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Anak usia</a:t>
            </a:r>
            <a:r>
              <a:rPr dirty="0" sz="2400" spc="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dini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b="1">
                <a:latin typeface="Times New Roman"/>
                <a:cs typeface="Times New Roman"/>
              </a:rPr>
              <a:t>Pertengahan </a:t>
            </a:r>
            <a:r>
              <a:rPr dirty="0" sz="2400" spc="-5" b="1">
                <a:latin typeface="Times New Roman"/>
                <a:cs typeface="Times New Roman"/>
              </a:rPr>
              <a:t>dan </a:t>
            </a:r>
            <a:r>
              <a:rPr dirty="0" sz="2400" b="1">
                <a:latin typeface="Times New Roman"/>
                <a:cs typeface="Times New Roman"/>
              </a:rPr>
              <a:t>akhir</a:t>
            </a:r>
            <a:r>
              <a:rPr dirty="0" sz="2400" spc="-1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kanak-kanak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Remaja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Dewasa</a:t>
            </a:r>
            <a:r>
              <a:rPr dirty="0" sz="2400" spc="-114" b="1">
                <a:latin typeface="Times New Roman"/>
                <a:cs typeface="Times New Roman"/>
              </a:rPr>
              <a:t> </a:t>
            </a:r>
            <a:r>
              <a:rPr dirty="0" sz="2400" spc="-55" b="1">
                <a:latin typeface="Times New Roman"/>
                <a:cs typeface="Times New Roman"/>
              </a:rPr>
              <a:t>Awal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Dewasa</a:t>
            </a:r>
            <a:r>
              <a:rPr dirty="0" sz="2400" spc="1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Pertengahan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Dewasa</a:t>
            </a:r>
            <a:r>
              <a:rPr dirty="0" sz="2400" spc="-114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Akhir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881405" y="3888595"/>
            <a:ext cx="2690042" cy="23494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84325" y="617601"/>
            <a:ext cx="7359650" cy="1143000"/>
          </a:xfrm>
          <a:prstGeom prst="rect"/>
          <a:solidFill>
            <a:srgbClr val="33339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dirty="0" spc="-5">
                <a:solidFill>
                  <a:srgbClr val="000000"/>
                </a:solidFill>
              </a:rPr>
              <a:t>Age </a:t>
            </a:r>
            <a:r>
              <a:rPr dirty="0">
                <a:solidFill>
                  <a:srgbClr val="000000"/>
                </a:solidFill>
              </a:rPr>
              <a:t>and</a:t>
            </a:r>
            <a:r>
              <a:rPr dirty="0" spc="-5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Happiness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2156586"/>
            <a:ext cx="7432675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15" b="1">
                <a:latin typeface="Times New Roman"/>
                <a:cs typeface="Times New Roman"/>
              </a:rPr>
              <a:t>Tidak </a:t>
            </a:r>
            <a:r>
              <a:rPr dirty="0" sz="2400" b="1">
                <a:latin typeface="Times New Roman"/>
                <a:cs typeface="Times New Roman"/>
              </a:rPr>
              <a:t>ada kelompok </a:t>
            </a:r>
            <a:r>
              <a:rPr dirty="0" sz="2400" spc="-5" b="1">
                <a:latin typeface="Times New Roman"/>
                <a:cs typeface="Times New Roman"/>
              </a:rPr>
              <a:t>usia </a:t>
            </a:r>
            <a:r>
              <a:rPr dirty="0" sz="2400" b="1">
                <a:latin typeface="Times New Roman"/>
                <a:cs typeface="Times New Roman"/>
              </a:rPr>
              <a:t>tertentu yang </a:t>
            </a:r>
            <a:r>
              <a:rPr dirty="0" sz="2400" spc="-5" b="1">
                <a:latin typeface="Times New Roman"/>
                <a:cs typeface="Times New Roman"/>
              </a:rPr>
              <a:t>mengatakan  </a:t>
            </a:r>
            <a:r>
              <a:rPr dirty="0" sz="2400" spc="-10" b="1">
                <a:latin typeface="Times New Roman"/>
                <a:cs typeface="Times New Roman"/>
              </a:rPr>
              <a:t>bahwa mereka </a:t>
            </a:r>
            <a:r>
              <a:rPr dirty="0" sz="2400" spc="-5" b="1">
                <a:latin typeface="Times New Roman"/>
                <a:cs typeface="Times New Roman"/>
              </a:rPr>
              <a:t>lebih bahagia </a:t>
            </a:r>
            <a:r>
              <a:rPr dirty="0" sz="2400" b="1">
                <a:latin typeface="Times New Roman"/>
                <a:cs typeface="Times New Roman"/>
              </a:rPr>
              <a:t>atau lebih </a:t>
            </a:r>
            <a:r>
              <a:rPr dirty="0" sz="2400" spc="-5" b="1">
                <a:latin typeface="Times New Roman"/>
                <a:cs typeface="Times New Roman"/>
              </a:rPr>
              <a:t>puas daripada  </a:t>
            </a:r>
            <a:r>
              <a:rPr dirty="0" sz="2400" b="1">
                <a:latin typeface="Times New Roman"/>
                <a:cs typeface="Times New Roman"/>
              </a:rPr>
              <a:t>kelompok </a:t>
            </a:r>
            <a:r>
              <a:rPr dirty="0" sz="2400" spc="-5" b="1">
                <a:latin typeface="Times New Roman"/>
                <a:cs typeface="Times New Roman"/>
              </a:rPr>
              <a:t>usia</a:t>
            </a:r>
            <a:r>
              <a:rPr dirty="0" sz="2400" spc="-3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lainnya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15640" y="3453815"/>
            <a:ext cx="2002010" cy="30829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1676400"/>
            <a:ext cx="8683625" cy="367030"/>
            <a:chOff x="460375" y="1676400"/>
            <a:chExt cx="8683625" cy="367030"/>
          </a:xfrm>
        </p:grpSpPr>
        <p:sp>
          <p:nvSpPr>
            <p:cNvPr id="3" name="object 3"/>
            <p:cNvSpPr/>
            <p:nvPr/>
          </p:nvSpPr>
          <p:spPr>
            <a:xfrm>
              <a:off x="762000" y="1676400"/>
              <a:ext cx="31750" cy="367030"/>
            </a:xfrm>
            <a:custGeom>
              <a:avLst/>
              <a:gdLst/>
              <a:ahLst/>
              <a:cxnLst/>
              <a:rect l="l" t="t" r="r" b="b"/>
              <a:pathLst>
                <a:path w="31750" h="367030">
                  <a:moveTo>
                    <a:pt x="0" y="366775"/>
                  </a:moveTo>
                  <a:lnTo>
                    <a:pt x="31750" y="366775"/>
                  </a:lnTo>
                  <a:lnTo>
                    <a:pt x="31750" y="0"/>
                  </a:lnTo>
                  <a:lnTo>
                    <a:pt x="0" y="0"/>
                  </a:lnTo>
                  <a:lnTo>
                    <a:pt x="0" y="366775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85800" y="457200"/>
            <a:ext cx="7772400" cy="1219200"/>
          </a:xfrm>
          <a:prstGeom prst="rect"/>
          <a:solidFill>
            <a:srgbClr val="33339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5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dirty="0" spc="-5">
                <a:solidFill>
                  <a:srgbClr val="000000"/>
                </a:solidFill>
              </a:rPr>
              <a:t>Conceptions </a:t>
            </a:r>
            <a:r>
              <a:rPr dirty="0">
                <a:solidFill>
                  <a:srgbClr val="000000"/>
                </a:solidFill>
              </a:rPr>
              <a:t>of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5">
                <a:solidFill>
                  <a:srgbClr val="000000"/>
                </a:solidFill>
              </a:rPr>
              <a:t>Age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0739" y="2083435"/>
            <a:ext cx="2777490" cy="178181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Chronological</a:t>
            </a:r>
            <a:r>
              <a:rPr dirty="0" sz="2400" spc="-204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Age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b="1">
                <a:latin typeface="Times New Roman"/>
                <a:cs typeface="Times New Roman"/>
              </a:rPr>
              <a:t>Biological</a:t>
            </a:r>
            <a:r>
              <a:rPr dirty="0" sz="2400" spc="-17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Age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b="1">
                <a:latin typeface="Times New Roman"/>
                <a:cs typeface="Times New Roman"/>
              </a:rPr>
              <a:t>Psychological</a:t>
            </a:r>
            <a:r>
              <a:rPr dirty="0" sz="2400" spc="-20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Age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333399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Social</a:t>
            </a:r>
            <a:r>
              <a:rPr dirty="0" sz="2400" spc="-16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Age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29969" y="1326007"/>
            <a:ext cx="344424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Definition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 spc="-5"/>
              <a:t>Development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664589" y="2040382"/>
            <a:ext cx="7153275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42875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Times New Roman"/>
                <a:cs typeface="Times New Roman"/>
              </a:rPr>
              <a:t>The pattern </a:t>
            </a:r>
            <a:r>
              <a:rPr dirty="0" sz="2400" b="1">
                <a:latin typeface="Times New Roman"/>
                <a:cs typeface="Times New Roman"/>
              </a:rPr>
              <a:t>of </a:t>
            </a:r>
            <a:r>
              <a:rPr dirty="0" sz="2400" spc="-5" b="1">
                <a:latin typeface="Times New Roman"/>
                <a:cs typeface="Times New Roman"/>
              </a:rPr>
              <a:t>movement </a:t>
            </a:r>
            <a:r>
              <a:rPr dirty="0" sz="2400" b="1">
                <a:latin typeface="Times New Roman"/>
                <a:cs typeface="Times New Roman"/>
              </a:rPr>
              <a:t>or change that </a:t>
            </a:r>
            <a:r>
              <a:rPr dirty="0" sz="2400" spc="-5" b="1">
                <a:latin typeface="Times New Roman"/>
                <a:cs typeface="Times New Roman"/>
              </a:rPr>
              <a:t>begins </a:t>
            </a:r>
            <a:r>
              <a:rPr dirty="0" sz="2400" b="1">
                <a:latin typeface="Times New Roman"/>
                <a:cs typeface="Times New Roman"/>
              </a:rPr>
              <a:t>at  conception and continues </a:t>
            </a:r>
            <a:r>
              <a:rPr dirty="0" sz="2400" spc="-10" b="1">
                <a:latin typeface="Times New Roman"/>
                <a:cs typeface="Times New Roman"/>
              </a:rPr>
              <a:t>through </a:t>
            </a:r>
            <a:r>
              <a:rPr dirty="0" sz="2400" b="1">
                <a:latin typeface="Times New Roman"/>
                <a:cs typeface="Times New Roman"/>
              </a:rPr>
              <a:t>the </a:t>
            </a:r>
            <a:r>
              <a:rPr dirty="0" sz="2400" spc="-5" b="1">
                <a:latin typeface="Times New Roman"/>
                <a:cs typeface="Times New Roman"/>
              </a:rPr>
              <a:t>human </a:t>
            </a:r>
            <a:r>
              <a:rPr dirty="0" sz="2400" b="1">
                <a:latin typeface="Times New Roman"/>
                <a:cs typeface="Times New Roman"/>
              </a:rPr>
              <a:t>life</a:t>
            </a:r>
            <a:r>
              <a:rPr dirty="0" sz="2400" spc="-5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span.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9745" y="3723208"/>
            <a:ext cx="694182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Times New Roman"/>
                <a:cs typeface="Times New Roman"/>
              </a:rPr>
              <a:t>Pola </a:t>
            </a:r>
            <a:r>
              <a:rPr dirty="0" sz="2400" spc="-5" b="1">
                <a:latin typeface="Times New Roman"/>
                <a:cs typeface="Times New Roman"/>
              </a:rPr>
              <a:t>pergerakan </a:t>
            </a:r>
            <a:r>
              <a:rPr dirty="0" sz="2400" b="1">
                <a:latin typeface="Times New Roman"/>
                <a:cs typeface="Times New Roman"/>
              </a:rPr>
              <a:t>atau </a:t>
            </a:r>
            <a:r>
              <a:rPr dirty="0" sz="2400" spc="-5" b="1">
                <a:latin typeface="Times New Roman"/>
                <a:cs typeface="Times New Roman"/>
              </a:rPr>
              <a:t>perubahan </a:t>
            </a:r>
            <a:r>
              <a:rPr dirty="0" sz="2400" b="1">
                <a:latin typeface="Times New Roman"/>
                <a:cs typeface="Times New Roman"/>
              </a:rPr>
              <a:t>itu </a:t>
            </a:r>
            <a:r>
              <a:rPr dirty="0" sz="2400" spc="-5" b="1">
                <a:latin typeface="Times New Roman"/>
                <a:cs typeface="Times New Roman"/>
              </a:rPr>
              <a:t>dimulai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saat</a:t>
            </a:r>
            <a:endParaRPr sz="2400">
              <a:latin typeface="Times New Roman"/>
              <a:cs typeface="Times New Roman"/>
            </a:endParaRPr>
          </a:p>
          <a:p>
            <a:pPr marL="2880995" marR="5080" indent="-2868930">
              <a:lnSpc>
                <a:spcPct val="100000"/>
              </a:lnSpc>
            </a:pPr>
            <a:r>
              <a:rPr dirty="0" sz="2400" spc="-5" b="1">
                <a:latin typeface="Times New Roman"/>
                <a:cs typeface="Times New Roman"/>
              </a:rPr>
              <a:t>pembuahan dan berlanjut </a:t>
            </a:r>
            <a:r>
              <a:rPr dirty="0" sz="2400" b="1">
                <a:latin typeface="Times New Roman"/>
                <a:cs typeface="Times New Roman"/>
              </a:rPr>
              <a:t>melalu </a:t>
            </a:r>
            <a:r>
              <a:rPr dirty="0" sz="2400" spc="-10" b="1">
                <a:latin typeface="Times New Roman"/>
                <a:cs typeface="Times New Roman"/>
              </a:rPr>
              <a:t>rentang </a:t>
            </a:r>
            <a:r>
              <a:rPr dirty="0" sz="2400" b="1">
                <a:latin typeface="Times New Roman"/>
                <a:cs typeface="Times New Roman"/>
              </a:rPr>
              <a:t>kehidupan  manusia.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833437" y="452437"/>
            <a:ext cx="7781925" cy="1381125"/>
            <a:chOff x="833437" y="452437"/>
            <a:chExt cx="7781925" cy="1381125"/>
          </a:xfrm>
        </p:grpSpPr>
        <p:sp>
          <p:nvSpPr>
            <p:cNvPr id="6" name="object 6"/>
            <p:cNvSpPr/>
            <p:nvPr/>
          </p:nvSpPr>
          <p:spPr>
            <a:xfrm>
              <a:off x="838200" y="457200"/>
              <a:ext cx="7772400" cy="1371600"/>
            </a:xfrm>
            <a:custGeom>
              <a:avLst/>
              <a:gdLst/>
              <a:ahLst/>
              <a:cxnLst/>
              <a:rect l="l" t="t" r="r" b="b"/>
              <a:pathLst>
                <a:path w="7772400" h="1371600">
                  <a:moveTo>
                    <a:pt x="7772400" y="0"/>
                  </a:moveTo>
                  <a:lnTo>
                    <a:pt x="0" y="0"/>
                  </a:lnTo>
                  <a:lnTo>
                    <a:pt x="0" y="1371600"/>
                  </a:lnTo>
                  <a:lnTo>
                    <a:pt x="7772400" y="1371600"/>
                  </a:lnTo>
                  <a:lnTo>
                    <a:pt x="7772400" y="0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838200" y="457200"/>
              <a:ext cx="7772400" cy="1371600"/>
            </a:xfrm>
            <a:custGeom>
              <a:avLst/>
              <a:gdLst/>
              <a:ahLst/>
              <a:cxnLst/>
              <a:rect l="l" t="t" r="r" b="b"/>
              <a:pathLst>
                <a:path w="7772400" h="1371600">
                  <a:moveTo>
                    <a:pt x="0" y="1371600"/>
                  </a:moveTo>
                  <a:lnTo>
                    <a:pt x="7772400" y="137160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371600"/>
                  </a:lnTo>
                  <a:close/>
                </a:path>
              </a:pathLst>
            </a:custGeom>
            <a:ln w="9525">
              <a:solidFill>
                <a:srgbClr val="33339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917244" y="1394205"/>
            <a:ext cx="7688580" cy="4184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Times New Roman"/>
                <a:cs typeface="Times New Roman"/>
              </a:rPr>
              <a:t>Why </a:t>
            </a:r>
            <a:r>
              <a:rPr dirty="0" sz="2400" spc="-5" b="1">
                <a:latin typeface="Times New Roman"/>
                <a:cs typeface="Times New Roman"/>
              </a:rPr>
              <a:t>Study </a:t>
            </a:r>
            <a:r>
              <a:rPr dirty="0" sz="2400" b="1">
                <a:latin typeface="Times New Roman"/>
                <a:cs typeface="Times New Roman"/>
              </a:rPr>
              <a:t>Life-Span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Development?</a:t>
            </a:r>
            <a:endParaRPr sz="2400">
              <a:latin typeface="Times New Roman"/>
              <a:cs typeface="Times New Roman"/>
            </a:endParaRPr>
          </a:p>
          <a:p>
            <a:pPr marL="699770" marR="5080" indent="-342900">
              <a:lnSpc>
                <a:spcPct val="100000"/>
              </a:lnSpc>
              <a:spcBef>
                <a:spcPts val="220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Anda bisa mendapatkan </a:t>
            </a:r>
            <a:r>
              <a:rPr dirty="0" sz="2400" spc="-10" b="1">
                <a:latin typeface="Times New Roman"/>
                <a:cs typeface="Times New Roman"/>
              </a:rPr>
              <a:t>wawasan </a:t>
            </a:r>
            <a:r>
              <a:rPr dirty="0" sz="2400" spc="-5" b="1">
                <a:latin typeface="Times New Roman"/>
                <a:cs typeface="Times New Roman"/>
              </a:rPr>
              <a:t>tentang </a:t>
            </a:r>
            <a:r>
              <a:rPr dirty="0" sz="2400" b="1">
                <a:latin typeface="Times New Roman"/>
                <a:cs typeface="Times New Roman"/>
              </a:rPr>
              <a:t>kehidupan  </a:t>
            </a:r>
            <a:r>
              <a:rPr dirty="0" sz="2400" spc="-5" b="1">
                <a:latin typeface="Times New Roman"/>
                <a:cs typeface="Times New Roman"/>
              </a:rPr>
              <a:t>Anda sendiri sebagai seorang </a:t>
            </a:r>
            <a:r>
              <a:rPr dirty="0" sz="2400" b="1">
                <a:latin typeface="Times New Roman"/>
                <a:cs typeface="Times New Roman"/>
              </a:rPr>
              <a:t>anak, </a:t>
            </a:r>
            <a:r>
              <a:rPr dirty="0" sz="2400" spc="-10" b="1">
                <a:latin typeface="Times New Roman"/>
                <a:cs typeface="Times New Roman"/>
              </a:rPr>
              <a:t>remaja, </a:t>
            </a:r>
            <a:r>
              <a:rPr dirty="0" sz="2400" spc="-5" b="1">
                <a:latin typeface="Times New Roman"/>
                <a:cs typeface="Times New Roman"/>
              </a:rPr>
              <a:t>dan  dewasa</a:t>
            </a:r>
            <a:r>
              <a:rPr dirty="0" sz="2400" spc="1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muda</a:t>
            </a:r>
            <a:endParaRPr sz="2400">
              <a:latin typeface="Times New Roman"/>
              <a:cs typeface="Times New Roman"/>
            </a:endParaRPr>
          </a:p>
          <a:p>
            <a:pPr marL="699770" marR="47625" indent="-342900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Anda </a:t>
            </a:r>
            <a:r>
              <a:rPr dirty="0" sz="2400" b="1">
                <a:latin typeface="Times New Roman"/>
                <a:cs typeface="Times New Roman"/>
              </a:rPr>
              <a:t>akan </a:t>
            </a:r>
            <a:r>
              <a:rPr dirty="0" sz="2400" spc="-5" b="1">
                <a:latin typeface="Times New Roman"/>
                <a:cs typeface="Times New Roman"/>
              </a:rPr>
              <a:t>belajar tentang </a:t>
            </a:r>
            <a:r>
              <a:rPr dirty="0" sz="2400" b="1">
                <a:latin typeface="Times New Roman"/>
                <a:cs typeface="Times New Roman"/>
              </a:rPr>
              <a:t>kehidupan </a:t>
            </a:r>
            <a:r>
              <a:rPr dirty="0" sz="2400" spc="-5" b="1">
                <a:latin typeface="Times New Roman"/>
                <a:cs typeface="Times New Roman"/>
              </a:rPr>
              <a:t>dewasa, paruh  baya, dan usia tua</a:t>
            </a:r>
            <a:endParaRPr sz="2400">
              <a:latin typeface="Times New Roman"/>
              <a:cs typeface="Times New Roman"/>
            </a:endParaRPr>
          </a:p>
          <a:p>
            <a:pPr marL="699770" marR="464820" indent="-342900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Anda </a:t>
            </a:r>
            <a:r>
              <a:rPr dirty="0" sz="2400" b="1">
                <a:latin typeface="Times New Roman"/>
                <a:cs typeface="Times New Roman"/>
              </a:rPr>
              <a:t>mungkin akan menjadi orang tua atau</a:t>
            </a:r>
            <a:r>
              <a:rPr dirty="0" sz="2400" spc="-8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guru  </a:t>
            </a:r>
            <a:r>
              <a:rPr dirty="0" sz="2400" spc="-5" b="1">
                <a:latin typeface="Times New Roman"/>
                <a:cs typeface="Times New Roman"/>
              </a:rPr>
              <a:t>suatu hari</a:t>
            </a:r>
            <a:r>
              <a:rPr dirty="0" sz="2400" spc="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nanti</a:t>
            </a:r>
            <a:endParaRPr sz="2400">
              <a:latin typeface="Times New Roman"/>
              <a:cs typeface="Times New Roman"/>
            </a:endParaRPr>
          </a:p>
          <a:p>
            <a:pPr marL="699770" marR="306705" indent="-342900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Perkembangan mengenai hidup </a:t>
            </a:r>
            <a:r>
              <a:rPr dirty="0" sz="2400" b="1">
                <a:latin typeface="Times New Roman"/>
                <a:cs typeface="Times New Roman"/>
              </a:rPr>
              <a:t>manusia </a:t>
            </a:r>
            <a:r>
              <a:rPr dirty="0" sz="2400" spc="-5" b="1">
                <a:latin typeface="Times New Roman"/>
                <a:cs typeface="Times New Roman"/>
              </a:rPr>
              <a:t>berkaitan  dengan </a:t>
            </a:r>
            <a:r>
              <a:rPr dirty="0" sz="2400" b="1">
                <a:latin typeface="Times New Roman"/>
                <a:cs typeface="Times New Roman"/>
              </a:rPr>
              <a:t>ilmu </a:t>
            </a:r>
            <a:r>
              <a:rPr dirty="0" sz="2400" spc="-5" b="1">
                <a:latin typeface="Times New Roman"/>
                <a:cs typeface="Times New Roman"/>
              </a:rPr>
              <a:t>pengetahuan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lainnya.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/>
          <p:nvPr/>
        </p:nvSpPr>
        <p:spPr>
          <a:xfrm>
            <a:off x="838200" y="381000"/>
            <a:ext cx="7772400" cy="1295400"/>
          </a:xfrm>
          <a:custGeom>
            <a:avLst/>
            <a:gdLst/>
            <a:ahLst/>
            <a:cxnLst/>
            <a:rect l="l" t="t" r="r" b="b"/>
            <a:pathLst>
              <a:path w="7772400" h="1295400">
                <a:moveTo>
                  <a:pt x="7772400" y="0"/>
                </a:moveTo>
                <a:lnTo>
                  <a:pt x="0" y="0"/>
                </a:lnTo>
                <a:lnTo>
                  <a:pt x="0" y="1295400"/>
                </a:lnTo>
                <a:lnTo>
                  <a:pt x="7772400" y="1295400"/>
                </a:lnTo>
                <a:lnTo>
                  <a:pt x="7772400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17244" y="1241805"/>
            <a:ext cx="7667625" cy="3604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FFFFFF"/>
                </a:solidFill>
                <a:latin typeface="Times New Roman"/>
                <a:cs typeface="Times New Roman"/>
              </a:rPr>
              <a:t>Assumptions influence</a:t>
            </a:r>
            <a:r>
              <a:rPr dirty="0" sz="2400" spc="-2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Times New Roman"/>
                <a:cs typeface="Times New Roman"/>
              </a:rPr>
              <a:t>practices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50">
              <a:latin typeface="Times New Roman"/>
              <a:cs typeface="Times New Roman"/>
            </a:endParaRPr>
          </a:p>
          <a:p>
            <a:pPr marL="699770" marR="387985" indent="-342900">
              <a:lnSpc>
                <a:spcPct val="10000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b="1">
                <a:latin typeface="Times New Roman"/>
                <a:cs typeface="Times New Roman"/>
              </a:rPr>
              <a:t>Original </a:t>
            </a:r>
            <a:r>
              <a:rPr dirty="0" sz="2400" spc="-5" b="1">
                <a:latin typeface="Times New Roman"/>
                <a:cs typeface="Times New Roman"/>
              </a:rPr>
              <a:t>Sin </a:t>
            </a:r>
            <a:r>
              <a:rPr dirty="0" sz="2400" b="1">
                <a:latin typeface="Times New Roman"/>
                <a:cs typeface="Times New Roman"/>
              </a:rPr>
              <a:t>– anak-anak </a:t>
            </a:r>
            <a:r>
              <a:rPr dirty="0" sz="2400" spc="-5" b="1">
                <a:latin typeface="Times New Roman"/>
                <a:cs typeface="Times New Roman"/>
              </a:rPr>
              <a:t>dianggap pada dasarnya  buruk, </a:t>
            </a:r>
            <a:r>
              <a:rPr dirty="0" sz="2400" b="1">
                <a:latin typeface="Times New Roman"/>
                <a:cs typeface="Times New Roman"/>
              </a:rPr>
              <a:t>lahir ke </a:t>
            </a:r>
            <a:r>
              <a:rPr dirty="0" sz="2400" spc="-5" b="1">
                <a:latin typeface="Times New Roman"/>
                <a:cs typeface="Times New Roman"/>
              </a:rPr>
              <a:t>dunia sebagai makhluk</a:t>
            </a:r>
            <a:r>
              <a:rPr dirty="0" sz="2400" spc="-8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jahat.</a:t>
            </a:r>
            <a:endParaRPr sz="2400">
              <a:latin typeface="Times New Roman"/>
              <a:cs typeface="Times New Roman"/>
            </a:endParaRPr>
          </a:p>
          <a:p>
            <a:pPr marL="699770" marR="5080" indent="-342900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40" b="1">
                <a:latin typeface="Times New Roman"/>
                <a:cs typeface="Times New Roman"/>
              </a:rPr>
              <a:t>Tabula </a:t>
            </a:r>
            <a:r>
              <a:rPr dirty="0" sz="2400" spc="-5" b="1">
                <a:latin typeface="Times New Roman"/>
                <a:cs typeface="Times New Roman"/>
              </a:rPr>
              <a:t>Rasa </a:t>
            </a:r>
            <a:r>
              <a:rPr dirty="0" sz="2400" b="1">
                <a:latin typeface="Times New Roman"/>
                <a:cs typeface="Times New Roman"/>
              </a:rPr>
              <a:t>– anak-anak </a:t>
            </a:r>
            <a:r>
              <a:rPr dirty="0" sz="2400" spc="-5" b="1">
                <a:latin typeface="Times New Roman"/>
                <a:cs typeface="Times New Roman"/>
              </a:rPr>
              <a:t>seperti </a:t>
            </a:r>
            <a:r>
              <a:rPr dirty="0" sz="2400" b="1">
                <a:latin typeface="Times New Roman"/>
                <a:cs typeface="Times New Roman"/>
              </a:rPr>
              <a:t>“kertas kosong’</a:t>
            </a:r>
            <a:r>
              <a:rPr dirty="0" sz="2400" spc="-21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dan  mendapatkan karakteristik </a:t>
            </a:r>
            <a:r>
              <a:rPr dirty="0" sz="2400" b="1">
                <a:latin typeface="Times New Roman"/>
                <a:cs typeface="Times New Roman"/>
              </a:rPr>
              <a:t>melalui</a:t>
            </a:r>
            <a:r>
              <a:rPr dirty="0" sz="2400" spc="-7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pengalaman.</a:t>
            </a:r>
            <a:endParaRPr sz="2400">
              <a:latin typeface="Times New Roman"/>
              <a:cs typeface="Times New Roman"/>
            </a:endParaRPr>
          </a:p>
          <a:p>
            <a:pPr marL="699770" indent="-343535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Innate </a:t>
            </a:r>
            <a:r>
              <a:rPr dirty="0" sz="2400" b="1">
                <a:latin typeface="Times New Roman"/>
                <a:cs typeface="Times New Roman"/>
              </a:rPr>
              <a:t>Goodness – anak-anak </a:t>
            </a:r>
            <a:r>
              <a:rPr dirty="0" sz="2400" spc="-5" b="1">
                <a:latin typeface="Times New Roman"/>
                <a:cs typeface="Times New Roman"/>
              </a:rPr>
              <a:t>pada dasarnya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baik.</a:t>
            </a:r>
            <a:endParaRPr sz="2400">
              <a:latin typeface="Times New Roman"/>
              <a:cs typeface="Times New Roman"/>
            </a:endParaRPr>
          </a:p>
          <a:p>
            <a:pPr marL="699770" marR="1193165" indent="-342900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Islam </a:t>
            </a:r>
            <a:r>
              <a:rPr dirty="0" sz="2400" b="1">
                <a:latin typeface="Times New Roman"/>
                <a:cs typeface="Times New Roman"/>
              </a:rPr>
              <a:t>– </a:t>
            </a:r>
            <a:r>
              <a:rPr dirty="0" sz="2400" spc="-5" b="1">
                <a:latin typeface="Times New Roman"/>
                <a:cs typeface="Times New Roman"/>
              </a:rPr>
              <a:t>Ketentuan Allah dalam</a:t>
            </a:r>
            <a:r>
              <a:rPr dirty="0" sz="2400" spc="-16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menentukan  perkembangan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seseorang.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/>
          <p:nvPr/>
        </p:nvSpPr>
        <p:spPr>
          <a:xfrm>
            <a:off x="838200" y="381000"/>
            <a:ext cx="7772400" cy="1295400"/>
          </a:xfrm>
          <a:custGeom>
            <a:avLst/>
            <a:gdLst/>
            <a:ahLst/>
            <a:cxnLst/>
            <a:rect l="l" t="t" r="r" b="b"/>
            <a:pathLst>
              <a:path w="7772400" h="1295400">
                <a:moveTo>
                  <a:pt x="7772400" y="0"/>
                </a:moveTo>
                <a:lnTo>
                  <a:pt x="0" y="0"/>
                </a:lnTo>
                <a:lnTo>
                  <a:pt x="0" y="1295400"/>
                </a:lnTo>
                <a:lnTo>
                  <a:pt x="7772400" y="1295400"/>
                </a:lnTo>
                <a:lnTo>
                  <a:pt x="7772400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17244" y="1241805"/>
            <a:ext cx="5130165" cy="3568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 b="1">
                <a:latin typeface="Times New Roman"/>
                <a:cs typeface="Times New Roman"/>
              </a:rPr>
              <a:t>Where </a:t>
            </a:r>
            <a:r>
              <a:rPr dirty="0" sz="2400" spc="-5" b="1">
                <a:latin typeface="Times New Roman"/>
                <a:cs typeface="Times New Roman"/>
              </a:rPr>
              <a:t>do </a:t>
            </a:r>
            <a:r>
              <a:rPr dirty="0" sz="2400" b="1">
                <a:latin typeface="Times New Roman"/>
                <a:cs typeface="Times New Roman"/>
              </a:rPr>
              <a:t>our </a:t>
            </a:r>
            <a:r>
              <a:rPr dirty="0" sz="2400" spc="-5" b="1">
                <a:latin typeface="Times New Roman"/>
                <a:cs typeface="Times New Roman"/>
              </a:rPr>
              <a:t>assumptions </a:t>
            </a:r>
            <a:r>
              <a:rPr dirty="0" sz="2400" b="1">
                <a:latin typeface="Times New Roman"/>
                <a:cs typeface="Times New Roman"/>
              </a:rPr>
              <a:t>come</a:t>
            </a:r>
            <a:r>
              <a:rPr dirty="0" sz="2400" spc="-10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from?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>
              <a:latin typeface="Times New Roman"/>
              <a:cs typeface="Times New Roman"/>
            </a:endParaRPr>
          </a:p>
          <a:p>
            <a:pPr marL="699770" indent="-343535">
              <a:lnSpc>
                <a:spcPct val="10000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20" b="1">
                <a:latin typeface="Times New Roman"/>
                <a:cs typeface="Times New Roman"/>
              </a:rPr>
              <a:t>Tradition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Font typeface="Wingdings"/>
              <a:buChar char=""/>
            </a:pPr>
            <a:endParaRPr sz="3000">
              <a:latin typeface="Times New Roman"/>
              <a:cs typeface="Times New Roman"/>
            </a:endParaRPr>
          </a:p>
          <a:p>
            <a:pPr marL="775970" indent="-419734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775970" algn="l"/>
                <a:tab pos="776605" algn="l"/>
              </a:tabLst>
            </a:pPr>
            <a:r>
              <a:rPr dirty="0" sz="2400" b="1">
                <a:latin typeface="Times New Roman"/>
                <a:cs typeface="Times New Roman"/>
              </a:rPr>
              <a:t>Personal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experience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Font typeface="Wingdings"/>
              <a:buChar char=""/>
            </a:pPr>
            <a:endParaRPr sz="3000">
              <a:latin typeface="Times New Roman"/>
              <a:cs typeface="Times New Roman"/>
            </a:endParaRPr>
          </a:p>
          <a:p>
            <a:pPr marL="775970" indent="-419734">
              <a:lnSpc>
                <a:spcPct val="10000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775970" algn="l"/>
                <a:tab pos="77660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Experts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Font typeface="Wingdings"/>
              <a:buChar char=""/>
            </a:pPr>
            <a:endParaRPr sz="3000">
              <a:latin typeface="Times New Roman"/>
              <a:cs typeface="Times New Roman"/>
            </a:endParaRPr>
          </a:p>
          <a:p>
            <a:pPr marL="699770" indent="-343535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10" b="1">
                <a:latin typeface="Times New Roman"/>
                <a:cs typeface="Times New Roman"/>
              </a:rPr>
              <a:t>Research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/>
          <p:nvPr/>
        </p:nvSpPr>
        <p:spPr>
          <a:xfrm>
            <a:off x="838200" y="381000"/>
            <a:ext cx="7772400" cy="1295400"/>
          </a:xfrm>
          <a:custGeom>
            <a:avLst/>
            <a:gdLst/>
            <a:ahLst/>
            <a:cxnLst/>
            <a:rect l="l" t="t" r="r" b="b"/>
            <a:pathLst>
              <a:path w="7772400" h="1295400">
                <a:moveTo>
                  <a:pt x="7772400" y="0"/>
                </a:moveTo>
                <a:lnTo>
                  <a:pt x="0" y="0"/>
                </a:lnTo>
                <a:lnTo>
                  <a:pt x="0" y="1295400"/>
                </a:lnTo>
                <a:lnTo>
                  <a:pt x="7772400" y="1295400"/>
                </a:lnTo>
                <a:lnTo>
                  <a:pt x="7772400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17244" y="876046"/>
            <a:ext cx="7867650" cy="5726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Times New Roman"/>
                <a:cs typeface="Times New Roman"/>
              </a:rPr>
              <a:t>History: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spc="-5" b="1">
                <a:latin typeface="Times New Roman"/>
                <a:cs typeface="Times New Roman"/>
              </a:rPr>
              <a:t>Aristotle </a:t>
            </a:r>
            <a:r>
              <a:rPr dirty="0" sz="2400" b="1">
                <a:latin typeface="Times New Roman"/>
                <a:cs typeface="Times New Roman"/>
              </a:rPr>
              <a:t>(384-322</a:t>
            </a:r>
            <a:r>
              <a:rPr dirty="0" sz="2400" spc="-4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BCE)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50">
              <a:latin typeface="Times New Roman"/>
              <a:cs typeface="Times New Roman"/>
            </a:endParaRPr>
          </a:p>
          <a:p>
            <a:pPr marL="699770" marR="192405" indent="-342900">
              <a:lnSpc>
                <a:spcPct val="10000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spc="-55" b="1">
                <a:latin typeface="Times New Roman"/>
                <a:cs typeface="Times New Roman"/>
              </a:rPr>
              <a:t>Young </a:t>
            </a:r>
            <a:r>
              <a:rPr dirty="0" sz="2400" b="1">
                <a:latin typeface="Times New Roman"/>
                <a:cs typeface="Times New Roman"/>
              </a:rPr>
              <a:t>Men: “Kaum muda memiliki </a:t>
            </a:r>
            <a:r>
              <a:rPr dirty="0" sz="2400" spc="-5" b="1">
                <a:latin typeface="Times New Roman"/>
                <a:cs typeface="Times New Roman"/>
              </a:rPr>
              <a:t>hasrat </a:t>
            </a:r>
            <a:r>
              <a:rPr dirty="0" sz="2400" b="1">
                <a:latin typeface="Times New Roman"/>
                <a:cs typeface="Times New Roman"/>
              </a:rPr>
              <a:t>yang </a:t>
            </a:r>
            <a:r>
              <a:rPr dirty="0" sz="2400" spc="-5" b="1">
                <a:latin typeface="Times New Roman"/>
                <a:cs typeface="Times New Roman"/>
              </a:rPr>
              <a:t>kuat  dan </a:t>
            </a:r>
            <a:r>
              <a:rPr dirty="0" sz="2400" b="1">
                <a:latin typeface="Times New Roman"/>
                <a:cs typeface="Times New Roman"/>
              </a:rPr>
              <a:t>cenderung memuaskan </a:t>
            </a:r>
            <a:r>
              <a:rPr dirty="0" sz="2400" spc="-10" b="1">
                <a:latin typeface="Times New Roman"/>
                <a:cs typeface="Times New Roman"/>
              </a:rPr>
              <a:t>mereka </a:t>
            </a:r>
            <a:r>
              <a:rPr dirty="0" sz="2400" b="1">
                <a:latin typeface="Times New Roman"/>
                <a:cs typeface="Times New Roman"/>
              </a:rPr>
              <a:t>tanpa </a:t>
            </a:r>
            <a:r>
              <a:rPr dirty="0" sz="2400" spc="-5" b="1">
                <a:latin typeface="Times New Roman"/>
                <a:cs typeface="Times New Roman"/>
              </a:rPr>
              <a:t>pandang  bulu”</a:t>
            </a:r>
            <a:endParaRPr sz="2400">
              <a:latin typeface="Times New Roman"/>
              <a:cs typeface="Times New Roman"/>
            </a:endParaRPr>
          </a:p>
          <a:p>
            <a:pPr marL="699770" marR="231775" indent="-342900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b="1">
                <a:latin typeface="Times New Roman"/>
                <a:cs typeface="Times New Roman"/>
              </a:rPr>
              <a:t>Elderly Men: </a:t>
            </a:r>
            <a:r>
              <a:rPr dirty="0" sz="2400" spc="-10" b="1">
                <a:latin typeface="Times New Roman"/>
                <a:cs typeface="Times New Roman"/>
              </a:rPr>
              <a:t>“mereka </a:t>
            </a:r>
            <a:r>
              <a:rPr dirty="0" sz="2400" spc="-5" b="1">
                <a:latin typeface="Times New Roman"/>
                <a:cs typeface="Times New Roman"/>
              </a:rPr>
              <a:t>sini, berpikiran sempit,  pengecut dan selalu mengantisipasi bahaya, dan  </a:t>
            </a:r>
            <a:r>
              <a:rPr dirty="0" sz="2400" spc="-10" b="1">
                <a:latin typeface="Times New Roman"/>
                <a:cs typeface="Times New Roman"/>
              </a:rPr>
              <a:t>mereka </a:t>
            </a:r>
            <a:r>
              <a:rPr dirty="0" sz="2400" spc="-5" b="1">
                <a:latin typeface="Times New Roman"/>
                <a:cs typeface="Times New Roman"/>
              </a:rPr>
              <a:t>mencintai </a:t>
            </a:r>
            <a:r>
              <a:rPr dirty="0" sz="2400" b="1">
                <a:latin typeface="Times New Roman"/>
                <a:cs typeface="Times New Roman"/>
              </a:rPr>
              <a:t>kehidupan, </a:t>
            </a:r>
            <a:r>
              <a:rPr dirty="0" sz="2400" spc="-5" b="1">
                <a:latin typeface="Times New Roman"/>
                <a:cs typeface="Times New Roman"/>
              </a:rPr>
              <a:t>dan </a:t>
            </a:r>
            <a:r>
              <a:rPr dirty="0" sz="2400" b="1">
                <a:latin typeface="Times New Roman"/>
                <a:cs typeface="Times New Roman"/>
              </a:rPr>
              <a:t>semakin lama </a:t>
            </a:r>
            <a:r>
              <a:rPr dirty="0" sz="2400" spc="-5" b="1">
                <a:latin typeface="Times New Roman"/>
                <a:cs typeface="Times New Roman"/>
              </a:rPr>
              <a:t>saat  </a:t>
            </a:r>
            <a:r>
              <a:rPr dirty="0" sz="2400" b="1">
                <a:latin typeface="Times New Roman"/>
                <a:cs typeface="Times New Roman"/>
              </a:rPr>
              <a:t>terakhir </a:t>
            </a:r>
            <a:r>
              <a:rPr dirty="0" sz="2400" spc="-10" b="1">
                <a:latin typeface="Times New Roman"/>
                <a:cs typeface="Times New Roman"/>
              </a:rPr>
              <a:t>mereka</a:t>
            </a:r>
            <a:r>
              <a:rPr dirty="0" sz="2400" spc="-10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tiba…”</a:t>
            </a:r>
            <a:endParaRPr sz="2400">
              <a:latin typeface="Times New Roman"/>
              <a:cs typeface="Times New Roman"/>
            </a:endParaRPr>
          </a:p>
          <a:p>
            <a:pPr marL="699770" marR="5080" indent="-342900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699770" algn="l"/>
                <a:tab pos="700405" algn="l"/>
              </a:tabLst>
            </a:pPr>
            <a:r>
              <a:rPr dirty="0" sz="2400" b="1">
                <a:latin typeface="Times New Roman"/>
                <a:cs typeface="Times New Roman"/>
              </a:rPr>
              <a:t>Men in their </a:t>
            </a:r>
            <a:r>
              <a:rPr dirty="0" sz="2400" spc="-5" b="1">
                <a:latin typeface="Times New Roman"/>
                <a:cs typeface="Times New Roman"/>
              </a:rPr>
              <a:t>prime: “Semua kualitas berharga </a:t>
            </a:r>
            <a:r>
              <a:rPr dirty="0" sz="2400" b="1">
                <a:latin typeface="Times New Roman"/>
                <a:cs typeface="Times New Roman"/>
              </a:rPr>
              <a:t>yang  </a:t>
            </a:r>
            <a:r>
              <a:rPr dirty="0" sz="2400" spc="-5" b="1">
                <a:latin typeface="Times New Roman"/>
                <a:cs typeface="Times New Roman"/>
              </a:rPr>
              <a:t>dimiliki </a:t>
            </a:r>
            <a:r>
              <a:rPr dirty="0" sz="2400" b="1">
                <a:latin typeface="Times New Roman"/>
                <a:cs typeface="Times New Roman"/>
              </a:rPr>
              <a:t>oleh generasi muda </a:t>
            </a:r>
            <a:r>
              <a:rPr dirty="0" sz="2400" spc="-5" b="1">
                <a:latin typeface="Times New Roman"/>
                <a:cs typeface="Times New Roman"/>
              </a:rPr>
              <a:t>dan usia di </a:t>
            </a:r>
            <a:r>
              <a:rPr dirty="0" sz="2400" b="1">
                <a:latin typeface="Times New Roman"/>
                <a:cs typeface="Times New Roman"/>
              </a:rPr>
              <a:t>antara  keduanya </a:t>
            </a:r>
            <a:r>
              <a:rPr dirty="0" sz="2400" spc="-5" b="1">
                <a:latin typeface="Times New Roman"/>
                <a:cs typeface="Times New Roman"/>
              </a:rPr>
              <a:t>bersatu dalam </a:t>
            </a:r>
            <a:r>
              <a:rPr dirty="0" sz="2400" b="1">
                <a:latin typeface="Times New Roman"/>
                <a:cs typeface="Times New Roman"/>
              </a:rPr>
              <a:t>kehidupan </a:t>
            </a:r>
            <a:r>
              <a:rPr dirty="0" sz="2400" spc="-5" b="1">
                <a:latin typeface="Times New Roman"/>
                <a:cs typeface="Times New Roman"/>
              </a:rPr>
              <a:t>utama </a:t>
            </a:r>
            <a:r>
              <a:rPr dirty="0" sz="2400" b="1">
                <a:latin typeface="Times New Roman"/>
                <a:cs typeface="Times New Roman"/>
              </a:rPr>
              <a:t>.. tubuh  </a:t>
            </a:r>
            <a:r>
              <a:rPr dirty="0" sz="2400" spc="-5" b="1">
                <a:latin typeface="Times New Roman"/>
                <a:cs typeface="Times New Roman"/>
              </a:rPr>
              <a:t>berada pada posisi prima dari </a:t>
            </a:r>
            <a:r>
              <a:rPr dirty="0" sz="2400" b="1">
                <a:latin typeface="Times New Roman"/>
                <a:cs typeface="Times New Roman"/>
              </a:rPr>
              <a:t>tiga </a:t>
            </a:r>
            <a:r>
              <a:rPr dirty="0" sz="2400" spc="-5" b="1">
                <a:latin typeface="Times New Roman"/>
                <a:cs typeface="Times New Roman"/>
              </a:rPr>
              <a:t>puluh sampai </a:t>
            </a:r>
            <a:r>
              <a:rPr dirty="0" sz="2400" b="1">
                <a:latin typeface="Times New Roman"/>
                <a:cs typeface="Times New Roman"/>
              </a:rPr>
              <a:t>lima  </a:t>
            </a:r>
            <a:r>
              <a:rPr dirty="0" sz="2400" spc="-5" b="1">
                <a:latin typeface="Times New Roman"/>
                <a:cs typeface="Times New Roman"/>
              </a:rPr>
              <a:t>dan </a:t>
            </a:r>
            <a:r>
              <a:rPr dirty="0" sz="2400" b="1">
                <a:latin typeface="Times New Roman"/>
                <a:cs typeface="Times New Roman"/>
              </a:rPr>
              <a:t>tiga </a:t>
            </a:r>
            <a:r>
              <a:rPr dirty="0" sz="2400" spc="-5" b="1">
                <a:latin typeface="Times New Roman"/>
                <a:cs typeface="Times New Roman"/>
              </a:rPr>
              <a:t>puluh; </a:t>
            </a:r>
            <a:r>
              <a:rPr dirty="0" sz="2400" b="1">
                <a:latin typeface="Times New Roman"/>
                <a:cs typeface="Times New Roman"/>
              </a:rPr>
              <a:t>Pikiran sekitar </a:t>
            </a:r>
            <a:r>
              <a:rPr dirty="0" sz="2400" spc="-5" b="1">
                <a:latin typeface="Times New Roman"/>
                <a:cs typeface="Times New Roman"/>
              </a:rPr>
              <a:t>empat puluh</a:t>
            </a:r>
            <a:r>
              <a:rPr dirty="0" sz="2400" spc="-114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sembilan”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1676400"/>
            <a:ext cx="8683625" cy="367030"/>
            <a:chOff x="460375" y="1676400"/>
            <a:chExt cx="8683625" cy="367030"/>
          </a:xfrm>
        </p:grpSpPr>
        <p:sp>
          <p:nvSpPr>
            <p:cNvPr id="3" name="object 3"/>
            <p:cNvSpPr/>
            <p:nvPr/>
          </p:nvSpPr>
          <p:spPr>
            <a:xfrm>
              <a:off x="762000" y="1676400"/>
              <a:ext cx="31750" cy="367030"/>
            </a:xfrm>
            <a:custGeom>
              <a:avLst/>
              <a:gdLst/>
              <a:ahLst/>
              <a:cxnLst/>
              <a:rect l="l" t="t" r="r" b="b"/>
              <a:pathLst>
                <a:path w="31750" h="367030">
                  <a:moveTo>
                    <a:pt x="0" y="366775"/>
                  </a:moveTo>
                  <a:lnTo>
                    <a:pt x="31750" y="366775"/>
                  </a:lnTo>
                  <a:lnTo>
                    <a:pt x="31750" y="0"/>
                  </a:lnTo>
                  <a:lnTo>
                    <a:pt x="0" y="0"/>
                  </a:lnTo>
                  <a:lnTo>
                    <a:pt x="0" y="366775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685800" y="457200"/>
            <a:ext cx="7772400" cy="1219200"/>
          </a:xfrm>
          <a:prstGeom prst="rect">
            <a:avLst/>
          </a:prstGeom>
          <a:solidFill>
            <a:srgbClr val="33339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dirty="0" sz="2400" spc="-5" b="1">
                <a:latin typeface="Times New Roman"/>
                <a:cs typeface="Times New Roman"/>
              </a:rPr>
              <a:t>Characteristics </a:t>
            </a:r>
            <a:r>
              <a:rPr dirty="0" sz="2400" b="1">
                <a:latin typeface="Times New Roman"/>
                <a:cs typeface="Times New Roman"/>
              </a:rPr>
              <a:t>of the Life-Span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Perspective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1778318"/>
            <a:ext cx="7439025" cy="324485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b="1">
                <a:latin typeface="Times New Roman"/>
                <a:cs typeface="Times New Roman"/>
              </a:rPr>
              <a:t>Perkembangan itu </a:t>
            </a:r>
            <a:r>
              <a:rPr dirty="0" sz="2400" spc="-5" b="1">
                <a:latin typeface="Times New Roman"/>
                <a:cs typeface="Times New Roman"/>
              </a:rPr>
              <a:t>seumur</a:t>
            </a:r>
            <a:r>
              <a:rPr dirty="0" sz="2400" spc="-9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hidup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Perkembangan bersifat</a:t>
            </a:r>
            <a:r>
              <a:rPr dirty="0" sz="2400" spc="-4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multidimensional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Perkembangan bersifat</a:t>
            </a:r>
            <a:r>
              <a:rPr dirty="0" sz="2400" spc="-4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multidireksional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Perkembangan </a:t>
            </a:r>
            <a:r>
              <a:rPr dirty="0" sz="2400" b="1">
                <a:latin typeface="Times New Roman"/>
                <a:cs typeface="Times New Roman"/>
              </a:rPr>
              <a:t>itu </a:t>
            </a:r>
            <a:r>
              <a:rPr dirty="0" sz="2400" spc="-5" b="1">
                <a:latin typeface="Times New Roman"/>
                <a:cs typeface="Times New Roman"/>
              </a:rPr>
              <a:t>seperti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plastic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b="1">
                <a:latin typeface="Times New Roman"/>
                <a:cs typeface="Times New Roman"/>
              </a:rPr>
              <a:t>Perkembangan manusia </a:t>
            </a:r>
            <a:r>
              <a:rPr dirty="0" sz="2400" spc="-5" b="1">
                <a:latin typeface="Times New Roman"/>
                <a:cs typeface="Times New Roman"/>
              </a:rPr>
              <a:t>dipelajari </a:t>
            </a:r>
            <a:r>
              <a:rPr dirty="0" sz="2400" b="1">
                <a:latin typeface="Times New Roman"/>
                <a:cs typeface="Times New Roman"/>
              </a:rPr>
              <a:t>oleh </a:t>
            </a:r>
            <a:r>
              <a:rPr dirty="0" sz="2400" spc="-5" b="1">
                <a:latin typeface="Times New Roman"/>
                <a:cs typeface="Times New Roman"/>
              </a:rPr>
              <a:t>semua</a:t>
            </a:r>
            <a:r>
              <a:rPr dirty="0" sz="2400" spc="-8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disiplin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dirty="0" sz="2400" b="1">
                <a:latin typeface="Times New Roman"/>
                <a:cs typeface="Times New Roman"/>
              </a:rPr>
              <a:t>ilmu</a:t>
            </a:r>
            <a:endParaRPr sz="2400">
              <a:latin typeface="Times New Roman"/>
              <a:cs typeface="Times New Roman"/>
            </a:endParaRPr>
          </a:p>
          <a:p>
            <a:pPr marL="355600" marR="1556385" indent="-343535">
              <a:lnSpc>
                <a:spcPts val="2300"/>
              </a:lnSpc>
              <a:spcBef>
                <a:spcPts val="56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Perkembangan </a:t>
            </a:r>
            <a:r>
              <a:rPr dirty="0" sz="2400" b="1">
                <a:latin typeface="Times New Roman"/>
                <a:cs typeface="Times New Roman"/>
              </a:rPr>
              <a:t>itu </a:t>
            </a:r>
            <a:r>
              <a:rPr dirty="0" sz="2400" spc="-5" b="1">
                <a:latin typeface="Times New Roman"/>
                <a:cs typeface="Times New Roman"/>
              </a:rPr>
              <a:t>meliputi pertumbuhan,  pemeliharaan dan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regulasi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61642" y="863853"/>
            <a:ext cx="432943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Perkembangan </a:t>
            </a:r>
            <a:r>
              <a:rPr dirty="0"/>
              <a:t>itu </a:t>
            </a:r>
            <a:r>
              <a:rPr dirty="0" spc="-5"/>
              <a:t>seumur</a:t>
            </a:r>
            <a:r>
              <a:rPr dirty="0" spc="-110"/>
              <a:t> </a:t>
            </a:r>
            <a:r>
              <a:rPr dirty="0" spc="-5"/>
              <a:t>hidup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00022" y="2156586"/>
            <a:ext cx="6677659" cy="1927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805815" indent="-342900">
              <a:lnSpc>
                <a:spcPct val="100000"/>
              </a:lnSpc>
              <a:spcBef>
                <a:spcPts val="10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spc="-15" b="1">
                <a:latin typeface="Times New Roman"/>
                <a:cs typeface="Times New Roman"/>
              </a:rPr>
              <a:t>Tidak </a:t>
            </a:r>
            <a:r>
              <a:rPr dirty="0" sz="2400" b="1">
                <a:latin typeface="Times New Roman"/>
                <a:cs typeface="Times New Roman"/>
              </a:rPr>
              <a:t>ada </a:t>
            </a:r>
            <a:r>
              <a:rPr dirty="0" sz="2400" spc="-5" b="1">
                <a:latin typeface="Times New Roman"/>
                <a:cs typeface="Times New Roman"/>
              </a:rPr>
              <a:t>periode usia </a:t>
            </a:r>
            <a:r>
              <a:rPr dirty="0" sz="2400" b="1">
                <a:latin typeface="Times New Roman"/>
                <a:cs typeface="Times New Roman"/>
              </a:rPr>
              <a:t>yang </a:t>
            </a:r>
            <a:r>
              <a:rPr dirty="0" sz="2400" spc="-5" b="1">
                <a:latin typeface="Times New Roman"/>
                <a:cs typeface="Times New Roman"/>
              </a:rPr>
              <a:t>mendominasi  perkembangan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400" b="1">
                <a:latin typeface="Times New Roman"/>
                <a:cs typeface="Times New Roman"/>
              </a:rPr>
              <a:t>Peneliti </a:t>
            </a:r>
            <a:r>
              <a:rPr dirty="0" sz="2400" spc="-5" b="1">
                <a:latin typeface="Times New Roman"/>
                <a:cs typeface="Times New Roman"/>
              </a:rPr>
              <a:t>banyak </a:t>
            </a:r>
            <a:r>
              <a:rPr dirty="0" sz="2400" b="1">
                <a:latin typeface="Times New Roman"/>
                <a:cs typeface="Times New Roman"/>
              </a:rPr>
              <a:t>mempelajari </a:t>
            </a:r>
            <a:r>
              <a:rPr dirty="0" sz="2400" spc="-5" b="1">
                <a:latin typeface="Times New Roman"/>
                <a:cs typeface="Times New Roman"/>
              </a:rPr>
              <a:t>pengalaman dan  </a:t>
            </a:r>
            <a:r>
              <a:rPr dirty="0" sz="2400" b="1">
                <a:latin typeface="Times New Roman"/>
                <a:cs typeface="Times New Roman"/>
              </a:rPr>
              <a:t>orientasi psikologis orang </a:t>
            </a:r>
            <a:r>
              <a:rPr dirty="0" sz="2400" spc="-5" b="1">
                <a:latin typeface="Times New Roman"/>
                <a:cs typeface="Times New Roman"/>
              </a:rPr>
              <a:t>dewasa pada berbagai  </a:t>
            </a:r>
            <a:r>
              <a:rPr dirty="0" sz="2400" b="1">
                <a:latin typeface="Times New Roman"/>
                <a:cs typeface="Times New Roman"/>
              </a:rPr>
              <a:t>titik </a:t>
            </a:r>
            <a:r>
              <a:rPr dirty="0" sz="2400" spc="-5" b="1">
                <a:latin typeface="Times New Roman"/>
                <a:cs typeface="Times New Roman"/>
              </a:rPr>
              <a:t>dalam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perkembangannya.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0375" y="990663"/>
            <a:ext cx="8683625" cy="1052830"/>
            <a:chOff x="460375" y="990663"/>
            <a:chExt cx="8683625" cy="1052830"/>
          </a:xfrm>
        </p:grpSpPr>
        <p:sp>
          <p:nvSpPr>
            <p:cNvPr id="3" name="object 3"/>
            <p:cNvSpPr/>
            <p:nvPr/>
          </p:nvSpPr>
          <p:spPr>
            <a:xfrm>
              <a:off x="762000" y="990663"/>
              <a:ext cx="31750" cy="1052830"/>
            </a:xfrm>
            <a:custGeom>
              <a:avLst/>
              <a:gdLst/>
              <a:ahLst/>
              <a:cxnLst/>
              <a:rect l="l" t="t" r="r" b="b"/>
              <a:pathLst>
                <a:path w="31750" h="1052830">
                  <a:moveTo>
                    <a:pt x="31750" y="0"/>
                  </a:moveTo>
                  <a:lnTo>
                    <a:pt x="0" y="0"/>
                  </a:lnTo>
                  <a:lnTo>
                    <a:pt x="0" y="1052512"/>
                  </a:lnTo>
                  <a:lnTo>
                    <a:pt x="31750" y="1052512"/>
                  </a:lnTo>
                  <a:lnTo>
                    <a:pt x="31750" y="0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60375" y="1828863"/>
              <a:ext cx="8683625" cy="4603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764540" y="1326007"/>
            <a:ext cx="5893435" cy="2099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752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333399"/>
                </a:solidFill>
                <a:latin typeface="Times New Roman"/>
                <a:cs typeface="Times New Roman"/>
              </a:rPr>
              <a:t>Perkembangan bersifat</a:t>
            </a:r>
            <a:r>
              <a:rPr dirty="0" sz="2400" spc="-60" b="1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333399"/>
                </a:solidFill>
                <a:latin typeface="Times New Roman"/>
                <a:cs typeface="Times New Roman"/>
              </a:rPr>
              <a:t>multidimensional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5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Dimensi</a:t>
            </a:r>
            <a:r>
              <a:rPr dirty="0" sz="2400" spc="-6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biologis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Dimensi</a:t>
            </a:r>
            <a:r>
              <a:rPr dirty="0" sz="2400" spc="-7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kognitif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5600" algn="l"/>
                <a:tab pos="35623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Dimensi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sosioemosional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2020-07-28T07:26:25Z</dcterms:created>
  <dcterms:modified xsi:type="dcterms:W3CDTF">2020-07-28T07:26:25Z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2020-07-28T00:00:00Z</vt:filetime>
  </property>
</Properties>
</file>