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docProps/app.xml" ContentType="application/vnd.openxmlformats-officedocument.extended-properties+xml"/>
  <Override PartName="/docProps/core.xml" ContentType="application/vnd.openxmlformats-package.core-properties+xml"/>
  <Override PartName="/ppt/theme/theme1.xml" ContentType="application/vnd.openxmlformats-officedocument.them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Default Extension="png" ContentType="image/png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officeDocument/2006/relationships/extended-properties" Target="docProps/app.xml"/><Relationship Id="rId3" Type="http://schemas.openxmlformats.org/package/2006/relationships/metadata/core-properties" Target="docProps/core.xml"/><Relationship Id="rId4" Type="http://schemas.openxmlformats.org/officeDocument/2006/relationships/custom-properties" Target="docProps/custom.xml"/></Relationships>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</p:sldIdLst>
  <p:sldSz cx="12192000" cy="6858000"/>
  <p:notesSz cx="12192000" cy="6858000"/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1536" y="-84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theme" Target="theme/theme1.xml"/><Relationship Id="rId3" Type="http://schemas.openxmlformats.org/officeDocument/2006/relationships/viewProps" Target="viewProps.xml"/><Relationship Id="rId4" Type="http://schemas.openxmlformats.org/officeDocument/2006/relationships/presProps" Target="presProps.xml"/><Relationship Id="rId5" Type="http://schemas.openxmlformats.org/officeDocument/2006/relationships/tableStyles" Target="tableStyles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9" Type="http://schemas.openxmlformats.org/officeDocument/2006/relationships/slide" Target="slides/slide4.xml"/><Relationship Id="rId10" Type="http://schemas.openxmlformats.org/officeDocument/2006/relationships/slide" Target="slides/slide5.xml"/><Relationship Id="rId11" Type="http://schemas.openxmlformats.org/officeDocument/2006/relationships/slide" Target="slides/slide6.xml"/><Relationship Id="rId12" Type="http://schemas.openxmlformats.org/officeDocument/2006/relationships/slide" Target="slides/slide7.xml"/><Relationship Id="rId13" Type="http://schemas.openxmlformats.org/officeDocument/2006/relationships/slide" Target="slides/slide8.xml"/><Relationship Id="rId14" Type="http://schemas.openxmlformats.org/officeDocument/2006/relationships/slide" Target="slides/slide9.xml"/><Relationship Id="rId15" Type="http://schemas.openxmlformats.org/officeDocument/2006/relationships/slide" Target="slides/slide10.xml"/><Relationship Id="rId16" Type="http://schemas.openxmlformats.org/officeDocument/2006/relationships/slide" Target="slides/slide11.xml"/><Relationship Id="rId17" Type="http://schemas.openxmlformats.org/officeDocument/2006/relationships/slide" Target="slides/slide12.xml"/><Relationship Id="rId18" Type="http://schemas.openxmlformats.org/officeDocument/2006/relationships/slide" Target="slides/slide13.xml"/><Relationship Id="rId19" Type="http://schemas.openxmlformats.org/officeDocument/2006/relationships/slide" Target="slides/slide14.xml"/><Relationship Id="rId20" Type="http://schemas.openxmlformats.org/officeDocument/2006/relationships/slide" Target="slides/slide15.xml"/></Relationships>
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
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Relationship Id="rId3" Type="http://schemas.openxmlformats.org/officeDocument/2006/relationships/image" Target="../media/image2.png"/></Relationships>
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Relationship Id="rId3" Type="http://schemas.openxmlformats.org/officeDocument/2006/relationships/image" Target="../media/image2.png"/></Relationships>
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
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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400" y="2125980"/>
            <a:ext cx="103632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 showMasterSp="0">
  <p:cSld name="Title and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7" name="bk object 17"/>
          <p:cNvSpPr/>
          <p:nvPr/>
        </p:nvSpPr>
        <p:spPr>
          <a:xfrm>
            <a:off x="0" y="0"/>
            <a:ext cx="2852420" cy="6857997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8" name="bk object 18"/>
          <p:cNvSpPr/>
          <p:nvPr/>
        </p:nvSpPr>
        <p:spPr>
          <a:xfrm>
            <a:off x="0" y="0"/>
            <a:ext cx="182880" cy="6858000"/>
          </a:xfrm>
          <a:custGeom>
            <a:avLst/>
            <a:gdLst/>
            <a:ahLst/>
            <a:cxnLst/>
            <a:rect l="l" t="t" r="r" b="b"/>
            <a:pathLst>
              <a:path w="182880" h="6858000">
                <a:moveTo>
                  <a:pt x="0" y="6858000"/>
                </a:moveTo>
                <a:lnTo>
                  <a:pt x="182880" y="6858000"/>
                </a:lnTo>
                <a:lnTo>
                  <a:pt x="182880" y="0"/>
                </a:lnTo>
                <a:lnTo>
                  <a:pt x="0" y="0"/>
                </a:lnTo>
                <a:lnTo>
                  <a:pt x="0" y="6858000"/>
                </a:lnTo>
                <a:close/>
              </a:path>
            </a:pathLst>
          </a:custGeom>
          <a:solidFill>
            <a:srgbClr val="63715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9" name="bk object 19"/>
          <p:cNvSpPr/>
          <p:nvPr/>
        </p:nvSpPr>
        <p:spPr>
          <a:xfrm>
            <a:off x="0" y="713741"/>
            <a:ext cx="1592580" cy="508000"/>
          </a:xfrm>
          <a:custGeom>
            <a:avLst/>
            <a:gdLst/>
            <a:ahLst/>
            <a:cxnLst/>
            <a:rect l="l" t="t" r="r" b="b"/>
            <a:pathLst>
              <a:path w="1592580" h="508000">
                <a:moveTo>
                  <a:pt x="0" y="0"/>
                </a:moveTo>
                <a:lnTo>
                  <a:pt x="0" y="504457"/>
                </a:lnTo>
                <a:lnTo>
                  <a:pt x="1245730" y="507998"/>
                </a:lnTo>
                <a:lnTo>
                  <a:pt x="1346200" y="507998"/>
                </a:lnTo>
                <a:lnTo>
                  <a:pt x="1350772" y="503172"/>
                </a:lnTo>
                <a:lnTo>
                  <a:pt x="1352296" y="501648"/>
                </a:lnTo>
                <a:lnTo>
                  <a:pt x="1354201" y="500124"/>
                </a:lnTo>
                <a:lnTo>
                  <a:pt x="1355725" y="498473"/>
                </a:lnTo>
                <a:lnTo>
                  <a:pt x="1584960" y="269238"/>
                </a:lnTo>
                <a:lnTo>
                  <a:pt x="1590246" y="262021"/>
                </a:lnTo>
                <a:lnTo>
                  <a:pt x="1592008" y="254840"/>
                </a:lnTo>
                <a:lnTo>
                  <a:pt x="1590246" y="247682"/>
                </a:lnTo>
                <a:lnTo>
                  <a:pt x="1584960" y="240536"/>
                </a:lnTo>
                <a:lnTo>
                  <a:pt x="1355725" y="11301"/>
                </a:lnTo>
                <a:lnTo>
                  <a:pt x="1350772" y="11301"/>
                </a:lnTo>
                <a:lnTo>
                  <a:pt x="1350772" y="6475"/>
                </a:lnTo>
                <a:lnTo>
                  <a:pt x="1346200" y="6475"/>
                </a:lnTo>
                <a:lnTo>
                  <a:pt x="1341374" y="1776"/>
                </a:lnTo>
                <a:lnTo>
                  <a:pt x="1245730" y="1776"/>
                </a:lnTo>
                <a:lnTo>
                  <a:pt x="0" y="0"/>
                </a:lnTo>
                <a:close/>
              </a:path>
            </a:pathLst>
          </a:custGeom>
          <a:solidFill>
            <a:srgbClr val="E7861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0" i="0">
                <a:solidFill>
                  <a:srgbClr val="252525"/>
                </a:solidFill>
                <a:latin typeface="Century Gothic"/>
                <a:cs typeface="Century Gothic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800" b="1" i="0">
                <a:solidFill>
                  <a:srgbClr val="404040"/>
                </a:solidFill>
                <a:latin typeface="Century Gothic"/>
                <a:cs typeface="Century Gothic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 showMasterSp="0">
  <p:cSld name="Two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7" name="bk object 17"/>
          <p:cNvSpPr/>
          <p:nvPr/>
        </p:nvSpPr>
        <p:spPr>
          <a:xfrm>
            <a:off x="0" y="0"/>
            <a:ext cx="2852420" cy="6857997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8" name="bk object 18"/>
          <p:cNvSpPr/>
          <p:nvPr/>
        </p:nvSpPr>
        <p:spPr>
          <a:xfrm>
            <a:off x="0" y="0"/>
            <a:ext cx="182880" cy="6858000"/>
          </a:xfrm>
          <a:custGeom>
            <a:avLst/>
            <a:gdLst/>
            <a:ahLst/>
            <a:cxnLst/>
            <a:rect l="l" t="t" r="r" b="b"/>
            <a:pathLst>
              <a:path w="182880" h="6858000">
                <a:moveTo>
                  <a:pt x="0" y="6858000"/>
                </a:moveTo>
                <a:lnTo>
                  <a:pt x="182880" y="6858000"/>
                </a:lnTo>
                <a:lnTo>
                  <a:pt x="182880" y="0"/>
                </a:lnTo>
                <a:lnTo>
                  <a:pt x="0" y="0"/>
                </a:lnTo>
                <a:lnTo>
                  <a:pt x="0" y="6858000"/>
                </a:lnTo>
                <a:close/>
              </a:path>
            </a:pathLst>
          </a:custGeom>
          <a:solidFill>
            <a:srgbClr val="63715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9" name="bk object 19"/>
          <p:cNvSpPr/>
          <p:nvPr/>
        </p:nvSpPr>
        <p:spPr>
          <a:xfrm>
            <a:off x="0" y="713741"/>
            <a:ext cx="1592580" cy="508000"/>
          </a:xfrm>
          <a:custGeom>
            <a:avLst/>
            <a:gdLst/>
            <a:ahLst/>
            <a:cxnLst/>
            <a:rect l="l" t="t" r="r" b="b"/>
            <a:pathLst>
              <a:path w="1592580" h="508000">
                <a:moveTo>
                  <a:pt x="0" y="0"/>
                </a:moveTo>
                <a:lnTo>
                  <a:pt x="0" y="504457"/>
                </a:lnTo>
                <a:lnTo>
                  <a:pt x="1245730" y="507998"/>
                </a:lnTo>
                <a:lnTo>
                  <a:pt x="1346200" y="507998"/>
                </a:lnTo>
                <a:lnTo>
                  <a:pt x="1350772" y="503172"/>
                </a:lnTo>
                <a:lnTo>
                  <a:pt x="1352296" y="501648"/>
                </a:lnTo>
                <a:lnTo>
                  <a:pt x="1354201" y="500124"/>
                </a:lnTo>
                <a:lnTo>
                  <a:pt x="1355725" y="498473"/>
                </a:lnTo>
                <a:lnTo>
                  <a:pt x="1584960" y="269238"/>
                </a:lnTo>
                <a:lnTo>
                  <a:pt x="1590246" y="262021"/>
                </a:lnTo>
                <a:lnTo>
                  <a:pt x="1592008" y="254840"/>
                </a:lnTo>
                <a:lnTo>
                  <a:pt x="1590246" y="247682"/>
                </a:lnTo>
                <a:lnTo>
                  <a:pt x="1584960" y="240536"/>
                </a:lnTo>
                <a:lnTo>
                  <a:pt x="1355725" y="11301"/>
                </a:lnTo>
                <a:lnTo>
                  <a:pt x="1350772" y="11301"/>
                </a:lnTo>
                <a:lnTo>
                  <a:pt x="1350772" y="6475"/>
                </a:lnTo>
                <a:lnTo>
                  <a:pt x="1346200" y="6475"/>
                </a:lnTo>
                <a:lnTo>
                  <a:pt x="1341374" y="1776"/>
                </a:lnTo>
                <a:lnTo>
                  <a:pt x="1245730" y="1776"/>
                </a:lnTo>
                <a:lnTo>
                  <a:pt x="0" y="0"/>
                </a:lnTo>
                <a:close/>
              </a:path>
            </a:pathLst>
          </a:custGeom>
          <a:solidFill>
            <a:srgbClr val="E7861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0" name="bk object 20"/>
          <p:cNvSpPr/>
          <p:nvPr/>
        </p:nvSpPr>
        <p:spPr>
          <a:xfrm>
            <a:off x="1620519" y="706119"/>
            <a:ext cx="10447020" cy="762000"/>
          </a:xfrm>
          <a:custGeom>
            <a:avLst/>
            <a:gdLst/>
            <a:ahLst/>
            <a:cxnLst/>
            <a:rect l="l" t="t" r="r" b="b"/>
            <a:pathLst>
              <a:path w="10447020" h="762000">
                <a:moveTo>
                  <a:pt x="0" y="762000"/>
                </a:moveTo>
                <a:lnTo>
                  <a:pt x="10447020" y="762000"/>
                </a:lnTo>
                <a:lnTo>
                  <a:pt x="10447020" y="0"/>
                </a:lnTo>
                <a:lnTo>
                  <a:pt x="0" y="0"/>
                </a:lnTo>
                <a:lnTo>
                  <a:pt x="0" y="762000"/>
                </a:lnTo>
                <a:close/>
              </a:path>
            </a:pathLst>
          </a:custGeom>
          <a:solidFill>
            <a:srgbClr val="E7861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0" i="0">
                <a:solidFill>
                  <a:srgbClr val="252525"/>
                </a:solidFill>
                <a:latin typeface="Century Gothic"/>
                <a:cs typeface="Century Gothic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idx="2" sz="half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idx="3" sz="half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7" name="Holder 7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0" i="0">
                <a:solidFill>
                  <a:srgbClr val="252525"/>
                </a:solidFill>
                <a:latin typeface="Century Gothic"/>
                <a:cs typeface="Century Gothic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5" name="Holder 5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4" name="Holder 4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theme" Target="../theme/theme1.xml"/><Relationship Id="rId7" Type="http://schemas.openxmlformats.org/officeDocument/2006/relationships/image" Target="../media/image1.png"/><Relationship Id="rId8" Type="http://schemas.openxmlformats.org/officeDocument/2006/relationships/image" Target="../media/image2.png"/></Relationships>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7" name="bk object 17"/>
          <p:cNvSpPr/>
          <p:nvPr/>
        </p:nvSpPr>
        <p:spPr>
          <a:xfrm>
            <a:off x="0" y="0"/>
            <a:ext cx="2852420" cy="6857997"/>
          </a:xfrm>
          <a:prstGeom prst="rect">
            <a:avLst/>
          </a:prstGeom>
          <a:blipFill>
            <a:blip r:embed="rId8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8" name="bk object 18"/>
          <p:cNvSpPr/>
          <p:nvPr/>
        </p:nvSpPr>
        <p:spPr>
          <a:xfrm>
            <a:off x="0" y="0"/>
            <a:ext cx="182880" cy="6858000"/>
          </a:xfrm>
          <a:custGeom>
            <a:avLst/>
            <a:gdLst/>
            <a:ahLst/>
            <a:cxnLst/>
            <a:rect l="l" t="t" r="r" b="b"/>
            <a:pathLst>
              <a:path w="182880" h="6858000">
                <a:moveTo>
                  <a:pt x="0" y="6858000"/>
                </a:moveTo>
                <a:lnTo>
                  <a:pt x="182880" y="6858000"/>
                </a:lnTo>
                <a:lnTo>
                  <a:pt x="182880" y="0"/>
                </a:lnTo>
                <a:lnTo>
                  <a:pt x="0" y="0"/>
                </a:lnTo>
                <a:lnTo>
                  <a:pt x="0" y="6858000"/>
                </a:lnTo>
                <a:close/>
              </a:path>
            </a:pathLst>
          </a:custGeom>
          <a:solidFill>
            <a:srgbClr val="63715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102995" y="647128"/>
            <a:ext cx="9986009" cy="112331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0" i="0">
                <a:solidFill>
                  <a:srgbClr val="252525"/>
                </a:solidFill>
                <a:latin typeface="Century Gothic"/>
                <a:cs typeface="Century Gothic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971232" y="2160015"/>
            <a:ext cx="10249535" cy="211645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1" i="0">
                <a:solidFill>
                  <a:srgbClr val="404040"/>
                </a:solidFill>
                <a:latin typeface="Century Gothic"/>
                <a:cs typeface="Century Gothic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folHlink="folHlink" hlink="hlink" accent1="accent1" accent2="accent2" accent3="accent3" accent4="accent4" accent5="accent5" accent6="accent6" tx2="dk2" bg2="lt2" tx1="dk1" bg1="lt1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
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
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
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
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
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
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
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
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
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
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
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
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
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
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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4323079"/>
            <a:ext cx="1743075" cy="779780"/>
          </a:xfrm>
          <a:custGeom>
            <a:avLst/>
            <a:gdLst/>
            <a:ahLst/>
            <a:cxnLst/>
            <a:rect l="l" t="t" r="r" b="b"/>
            <a:pathLst>
              <a:path w="1743075" h="779779">
                <a:moveTo>
                  <a:pt x="1346200" y="0"/>
                </a:moveTo>
                <a:lnTo>
                  <a:pt x="0" y="0"/>
                </a:lnTo>
                <a:lnTo>
                  <a:pt x="0" y="779780"/>
                </a:lnTo>
                <a:lnTo>
                  <a:pt x="1346200" y="779780"/>
                </a:lnTo>
                <a:lnTo>
                  <a:pt x="1355891" y="778972"/>
                </a:lnTo>
                <a:lnTo>
                  <a:pt x="1363821" y="776843"/>
                </a:lnTo>
                <a:lnTo>
                  <a:pt x="1369988" y="773832"/>
                </a:lnTo>
                <a:lnTo>
                  <a:pt x="1374394" y="770382"/>
                </a:lnTo>
                <a:lnTo>
                  <a:pt x="1374394" y="765683"/>
                </a:lnTo>
                <a:lnTo>
                  <a:pt x="1379093" y="765683"/>
                </a:lnTo>
                <a:lnTo>
                  <a:pt x="1735582" y="408686"/>
                </a:lnTo>
                <a:lnTo>
                  <a:pt x="1740868" y="400095"/>
                </a:lnTo>
                <a:lnTo>
                  <a:pt x="1742630" y="389302"/>
                </a:lnTo>
                <a:lnTo>
                  <a:pt x="1740868" y="377628"/>
                </a:lnTo>
                <a:lnTo>
                  <a:pt x="1735582" y="366395"/>
                </a:lnTo>
                <a:lnTo>
                  <a:pt x="1379093" y="14097"/>
                </a:lnTo>
                <a:lnTo>
                  <a:pt x="1379093" y="9398"/>
                </a:lnTo>
                <a:lnTo>
                  <a:pt x="1374394" y="9398"/>
                </a:lnTo>
                <a:lnTo>
                  <a:pt x="1369988" y="5947"/>
                </a:lnTo>
                <a:lnTo>
                  <a:pt x="1363821" y="2936"/>
                </a:lnTo>
                <a:lnTo>
                  <a:pt x="1355891" y="807"/>
                </a:lnTo>
                <a:lnTo>
                  <a:pt x="1346200" y="0"/>
                </a:lnTo>
                <a:close/>
              </a:path>
            </a:pathLst>
          </a:custGeom>
          <a:solidFill>
            <a:srgbClr val="E7861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877441" y="3863975"/>
            <a:ext cx="6496685" cy="167449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dirty="0" sz="5400" spc="-5">
                <a:solidFill>
                  <a:srgbClr val="252525"/>
                </a:solidFill>
                <a:latin typeface="Century Gothic"/>
                <a:cs typeface="Century Gothic"/>
              </a:rPr>
              <a:t>Kesehatan </a:t>
            </a:r>
            <a:r>
              <a:rPr dirty="0" sz="5400">
                <a:solidFill>
                  <a:srgbClr val="252525"/>
                </a:solidFill>
                <a:latin typeface="Century Gothic"/>
                <a:cs typeface="Century Gothic"/>
              </a:rPr>
              <a:t>Mental</a:t>
            </a:r>
            <a:r>
              <a:rPr dirty="0" sz="5400" spc="-70">
                <a:solidFill>
                  <a:srgbClr val="252525"/>
                </a:solidFill>
                <a:latin typeface="Century Gothic"/>
                <a:cs typeface="Century Gothic"/>
              </a:rPr>
              <a:t> </a:t>
            </a:r>
            <a:r>
              <a:rPr dirty="0" sz="5400">
                <a:solidFill>
                  <a:srgbClr val="252525"/>
                </a:solidFill>
                <a:latin typeface="Century Gothic"/>
                <a:cs typeface="Century Gothic"/>
              </a:rPr>
              <a:t>:</a:t>
            </a:r>
            <a:endParaRPr sz="5400">
              <a:latin typeface="Century Gothic"/>
              <a:cs typeface="Century Gothic"/>
            </a:endParaRPr>
          </a:p>
          <a:p>
            <a:pPr algn="ctr">
              <a:lnSpc>
                <a:spcPct val="100000"/>
              </a:lnSpc>
              <a:spcBef>
                <a:spcPts val="20"/>
              </a:spcBef>
            </a:pPr>
            <a:r>
              <a:rPr dirty="0" sz="5400" spc="-5" b="1">
                <a:solidFill>
                  <a:srgbClr val="252525"/>
                </a:solidFill>
                <a:latin typeface="Century Gothic"/>
                <a:cs typeface="Century Gothic"/>
              </a:rPr>
              <a:t>Penyesuain</a:t>
            </a:r>
            <a:r>
              <a:rPr dirty="0" sz="5400" spc="-10" b="1">
                <a:solidFill>
                  <a:srgbClr val="252525"/>
                </a:solidFill>
                <a:latin typeface="Century Gothic"/>
                <a:cs typeface="Century Gothic"/>
              </a:rPr>
              <a:t> </a:t>
            </a:r>
            <a:r>
              <a:rPr dirty="0" sz="5400" spc="-5" b="1">
                <a:solidFill>
                  <a:srgbClr val="252525"/>
                </a:solidFill>
                <a:latin typeface="Century Gothic"/>
                <a:cs typeface="Century Gothic"/>
              </a:rPr>
              <a:t>Diri</a:t>
            </a:r>
            <a:endParaRPr sz="5400">
              <a:latin typeface="Century Gothic"/>
              <a:cs typeface="Century Gothic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9019920" y="5481002"/>
            <a:ext cx="2993390" cy="51371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3200" spc="-5">
                <a:solidFill>
                  <a:srgbClr val="585858"/>
                </a:solidFill>
                <a:latin typeface="Century Gothic"/>
                <a:cs typeface="Century Gothic"/>
              </a:rPr>
              <a:t>Aisyah</a:t>
            </a:r>
            <a:r>
              <a:rPr dirty="0" sz="3200" spc="-70">
                <a:solidFill>
                  <a:srgbClr val="585858"/>
                </a:solidFill>
                <a:latin typeface="Century Gothic"/>
                <a:cs typeface="Century Gothic"/>
              </a:rPr>
              <a:t> </a:t>
            </a:r>
            <a:r>
              <a:rPr dirty="0" sz="3200" spc="-10">
                <a:solidFill>
                  <a:srgbClr val="585858"/>
                </a:solidFill>
                <a:latin typeface="Century Gothic"/>
                <a:cs typeface="Century Gothic"/>
              </a:rPr>
              <a:t>Hudaya</a:t>
            </a:r>
            <a:endParaRPr sz="3200">
              <a:latin typeface="Century Gothic"/>
              <a:cs typeface="Century Gothic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72079" y="647128"/>
            <a:ext cx="4022725" cy="574675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b="1">
                <a:latin typeface="Century Gothic"/>
                <a:cs typeface="Century Gothic"/>
              </a:rPr>
              <a:t>PENYESUAIAN</a:t>
            </a:r>
            <a:r>
              <a:rPr dirty="0" spc="-85" b="1">
                <a:latin typeface="Century Gothic"/>
                <a:cs typeface="Century Gothic"/>
              </a:rPr>
              <a:t> </a:t>
            </a:r>
            <a:r>
              <a:rPr dirty="0" spc="-10" b="1">
                <a:latin typeface="Century Gothic"/>
                <a:cs typeface="Century Gothic"/>
              </a:rPr>
              <a:t>DIRI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668651" y="2160015"/>
            <a:ext cx="8251190" cy="241363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355600" marR="5080" indent="-342900">
              <a:lnSpc>
                <a:spcPct val="100000"/>
              </a:lnSpc>
              <a:spcBef>
                <a:spcPts val="100"/>
              </a:spcBef>
            </a:pPr>
            <a:r>
              <a:rPr dirty="0" sz="2800" spc="10">
                <a:solidFill>
                  <a:srgbClr val="E78612"/>
                </a:solidFill>
                <a:latin typeface="Wingdings 3"/>
                <a:cs typeface="Wingdings 3"/>
              </a:rPr>
              <a:t></a:t>
            </a:r>
            <a:r>
              <a:rPr dirty="0" sz="2800" spc="10">
                <a:solidFill>
                  <a:srgbClr val="404040"/>
                </a:solidFill>
                <a:latin typeface="Century Gothic"/>
                <a:cs typeface="Century Gothic"/>
              </a:rPr>
              <a:t>Kesanggupan </a:t>
            </a:r>
            <a:r>
              <a:rPr dirty="0" sz="2800" spc="5">
                <a:solidFill>
                  <a:srgbClr val="404040"/>
                </a:solidFill>
                <a:latin typeface="Century Gothic"/>
                <a:cs typeface="Century Gothic"/>
              </a:rPr>
              <a:t>individu </a:t>
            </a:r>
            <a:r>
              <a:rPr dirty="0" sz="2800" spc="-5">
                <a:solidFill>
                  <a:srgbClr val="404040"/>
                </a:solidFill>
                <a:latin typeface="Century Gothic"/>
                <a:cs typeface="Century Gothic"/>
              </a:rPr>
              <a:t>untuk dapat bereaksi  </a:t>
            </a:r>
            <a:r>
              <a:rPr dirty="0" sz="2800">
                <a:solidFill>
                  <a:srgbClr val="404040"/>
                </a:solidFill>
                <a:latin typeface="Century Gothic"/>
                <a:cs typeface="Century Gothic"/>
              </a:rPr>
              <a:t>secara </a:t>
            </a:r>
            <a:r>
              <a:rPr dirty="0" sz="2800" spc="-5">
                <a:solidFill>
                  <a:srgbClr val="404040"/>
                </a:solidFill>
                <a:latin typeface="Century Gothic"/>
                <a:cs typeface="Century Gothic"/>
              </a:rPr>
              <a:t>efektif dan harmonis terhadap </a:t>
            </a:r>
            <a:r>
              <a:rPr dirty="0" sz="2800">
                <a:solidFill>
                  <a:srgbClr val="404040"/>
                </a:solidFill>
                <a:latin typeface="Century Gothic"/>
                <a:cs typeface="Century Gothic"/>
              </a:rPr>
              <a:t>realitas  </a:t>
            </a:r>
            <a:r>
              <a:rPr dirty="0" sz="2800" spc="-5">
                <a:solidFill>
                  <a:srgbClr val="404040"/>
                </a:solidFill>
                <a:latin typeface="Century Gothic"/>
                <a:cs typeface="Century Gothic"/>
              </a:rPr>
              <a:t>sosial </a:t>
            </a:r>
            <a:r>
              <a:rPr dirty="0" sz="2800">
                <a:solidFill>
                  <a:srgbClr val="404040"/>
                </a:solidFill>
                <a:latin typeface="Century Gothic"/>
                <a:cs typeface="Century Gothic"/>
              </a:rPr>
              <a:t>dan </a:t>
            </a:r>
            <a:r>
              <a:rPr dirty="0" sz="2800" spc="-5">
                <a:solidFill>
                  <a:srgbClr val="404040"/>
                </a:solidFill>
                <a:latin typeface="Century Gothic"/>
                <a:cs typeface="Century Gothic"/>
              </a:rPr>
              <a:t>situasi</a:t>
            </a:r>
            <a:r>
              <a:rPr dirty="0" sz="2800">
                <a:solidFill>
                  <a:srgbClr val="404040"/>
                </a:solidFill>
                <a:latin typeface="Century Gothic"/>
                <a:cs typeface="Century Gothic"/>
              </a:rPr>
              <a:t> </a:t>
            </a:r>
            <a:r>
              <a:rPr dirty="0" sz="2800" spc="-5">
                <a:solidFill>
                  <a:srgbClr val="404040"/>
                </a:solidFill>
                <a:latin typeface="Century Gothic"/>
                <a:cs typeface="Century Gothic"/>
              </a:rPr>
              <a:t>sosialnya</a:t>
            </a:r>
            <a:endParaRPr sz="2800">
              <a:latin typeface="Century Gothic"/>
              <a:cs typeface="Century Gothic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46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dirty="0" sz="2800" spc="30">
                <a:solidFill>
                  <a:srgbClr val="E78612"/>
                </a:solidFill>
                <a:latin typeface="Wingdings 3"/>
                <a:cs typeface="Wingdings 3"/>
              </a:rPr>
              <a:t></a:t>
            </a:r>
            <a:r>
              <a:rPr dirty="0" sz="2800" spc="30">
                <a:solidFill>
                  <a:srgbClr val="404040"/>
                </a:solidFill>
                <a:latin typeface="Century Gothic"/>
                <a:cs typeface="Century Gothic"/>
              </a:rPr>
              <a:t>Mampu </a:t>
            </a:r>
            <a:r>
              <a:rPr dirty="0" sz="2800">
                <a:solidFill>
                  <a:srgbClr val="404040"/>
                </a:solidFill>
                <a:latin typeface="Century Gothic"/>
                <a:cs typeface="Century Gothic"/>
              </a:rPr>
              <a:t>menjalin </a:t>
            </a:r>
            <a:r>
              <a:rPr dirty="0" sz="2800" spc="-5">
                <a:solidFill>
                  <a:srgbClr val="404040"/>
                </a:solidFill>
                <a:latin typeface="Century Gothic"/>
                <a:cs typeface="Century Gothic"/>
              </a:rPr>
              <a:t>hubungan sosial </a:t>
            </a:r>
            <a:r>
              <a:rPr dirty="0" sz="2800" spc="-10">
                <a:solidFill>
                  <a:srgbClr val="404040"/>
                </a:solidFill>
                <a:latin typeface="Century Gothic"/>
                <a:cs typeface="Century Gothic"/>
              </a:rPr>
              <a:t>yang</a:t>
            </a:r>
            <a:r>
              <a:rPr dirty="0" sz="2800" spc="25">
                <a:solidFill>
                  <a:srgbClr val="404040"/>
                </a:solidFill>
                <a:latin typeface="Century Gothic"/>
                <a:cs typeface="Century Gothic"/>
              </a:rPr>
              <a:t> </a:t>
            </a:r>
            <a:r>
              <a:rPr dirty="0" sz="2800" spc="-10">
                <a:solidFill>
                  <a:srgbClr val="404040"/>
                </a:solidFill>
                <a:latin typeface="Century Gothic"/>
                <a:cs typeface="Century Gothic"/>
              </a:rPr>
              <a:t>sehat</a:t>
            </a:r>
            <a:endParaRPr sz="2800">
              <a:latin typeface="Century Gothic"/>
              <a:cs typeface="Century Gothic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686560" y="393700"/>
            <a:ext cx="3154680" cy="1135380"/>
          </a:xfrm>
          <a:prstGeom prst="rect"/>
          <a:solidFill>
            <a:srgbClr val="E78612"/>
          </a:solidFill>
          <a:ln w="15240">
            <a:solidFill>
              <a:srgbClr val="AA6109"/>
            </a:solidFill>
          </a:ln>
        </p:spPr>
        <p:txBody>
          <a:bodyPr wrap="square" lIns="0" tIns="1905" rIns="0" bIns="0" rtlCol="0" vert="horz">
            <a:spAutoFit/>
          </a:bodyPr>
          <a:lstStyle/>
          <a:p>
            <a:pPr>
              <a:lnSpc>
                <a:spcPct val="100000"/>
              </a:lnSpc>
              <a:spcBef>
                <a:spcPts val="15"/>
              </a:spcBef>
            </a:pPr>
            <a:endParaRPr sz="2950">
              <a:latin typeface="Times New Roman"/>
              <a:cs typeface="Times New Roman"/>
            </a:endParaRPr>
          </a:p>
          <a:p>
            <a:pPr marL="295275">
              <a:lnSpc>
                <a:spcPct val="100000"/>
              </a:lnSpc>
            </a:pPr>
            <a:r>
              <a:rPr dirty="0" sz="2400" spc="-5" b="1">
                <a:solidFill>
                  <a:srgbClr val="000000"/>
                </a:solidFill>
                <a:latin typeface="Century Gothic"/>
                <a:cs typeface="Century Gothic"/>
              </a:rPr>
              <a:t>PENYESUAIAN</a:t>
            </a:r>
            <a:r>
              <a:rPr dirty="0" sz="2400" spc="5" b="1">
                <a:solidFill>
                  <a:srgbClr val="000000"/>
                </a:solidFill>
                <a:latin typeface="Century Gothic"/>
                <a:cs typeface="Century Gothic"/>
              </a:rPr>
              <a:t> </a:t>
            </a:r>
            <a:r>
              <a:rPr dirty="0" sz="2400" spc="-5" b="1">
                <a:solidFill>
                  <a:srgbClr val="000000"/>
                </a:solidFill>
                <a:latin typeface="Century Gothic"/>
                <a:cs typeface="Century Gothic"/>
              </a:rPr>
              <a:t>DIRI</a:t>
            </a:r>
            <a:endParaRPr sz="2400">
              <a:latin typeface="Century Gothic"/>
              <a:cs typeface="Century Gothic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2600960" y="1734820"/>
            <a:ext cx="490220" cy="739140"/>
          </a:xfrm>
          <a:custGeom>
            <a:avLst/>
            <a:gdLst/>
            <a:ahLst/>
            <a:cxnLst/>
            <a:rect l="l" t="t" r="r" b="b"/>
            <a:pathLst>
              <a:path w="490219" h="739139">
                <a:moveTo>
                  <a:pt x="490219" y="494029"/>
                </a:moveTo>
                <a:lnTo>
                  <a:pt x="0" y="494029"/>
                </a:lnTo>
                <a:lnTo>
                  <a:pt x="245109" y="739139"/>
                </a:lnTo>
                <a:lnTo>
                  <a:pt x="490219" y="494029"/>
                </a:lnTo>
                <a:close/>
              </a:path>
              <a:path w="490219" h="739139">
                <a:moveTo>
                  <a:pt x="367664" y="0"/>
                </a:moveTo>
                <a:lnTo>
                  <a:pt x="122554" y="0"/>
                </a:lnTo>
                <a:lnTo>
                  <a:pt x="122554" y="494029"/>
                </a:lnTo>
                <a:lnTo>
                  <a:pt x="367664" y="494029"/>
                </a:lnTo>
                <a:lnTo>
                  <a:pt x="367664" y="0"/>
                </a:lnTo>
                <a:close/>
              </a:path>
            </a:pathLst>
          </a:custGeom>
          <a:solidFill>
            <a:srgbClr val="E7861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2600960" y="1734820"/>
            <a:ext cx="490220" cy="739140"/>
          </a:xfrm>
          <a:custGeom>
            <a:avLst/>
            <a:gdLst/>
            <a:ahLst/>
            <a:cxnLst/>
            <a:rect l="l" t="t" r="r" b="b"/>
            <a:pathLst>
              <a:path w="490219" h="739139">
                <a:moveTo>
                  <a:pt x="0" y="494029"/>
                </a:moveTo>
                <a:lnTo>
                  <a:pt x="122554" y="494029"/>
                </a:lnTo>
                <a:lnTo>
                  <a:pt x="122554" y="0"/>
                </a:lnTo>
                <a:lnTo>
                  <a:pt x="367664" y="0"/>
                </a:lnTo>
                <a:lnTo>
                  <a:pt x="367664" y="494029"/>
                </a:lnTo>
                <a:lnTo>
                  <a:pt x="490219" y="494029"/>
                </a:lnTo>
                <a:lnTo>
                  <a:pt x="245109" y="739139"/>
                </a:lnTo>
                <a:lnTo>
                  <a:pt x="0" y="494029"/>
                </a:lnTo>
                <a:close/>
              </a:path>
            </a:pathLst>
          </a:custGeom>
          <a:ln w="15240">
            <a:solidFill>
              <a:srgbClr val="AA610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1252219" y="2600960"/>
            <a:ext cx="3185160" cy="1798320"/>
          </a:xfrm>
          <a:custGeom>
            <a:avLst/>
            <a:gdLst/>
            <a:ahLst/>
            <a:cxnLst/>
            <a:rect l="l" t="t" r="r" b="b"/>
            <a:pathLst>
              <a:path w="3185160" h="1798320">
                <a:moveTo>
                  <a:pt x="1592580" y="0"/>
                </a:moveTo>
                <a:lnTo>
                  <a:pt x="1531489" y="649"/>
                </a:lnTo>
                <a:lnTo>
                  <a:pt x="1470981" y="2581"/>
                </a:lnTo>
                <a:lnTo>
                  <a:pt x="1411095" y="5774"/>
                </a:lnTo>
                <a:lnTo>
                  <a:pt x="1351875" y="10202"/>
                </a:lnTo>
                <a:lnTo>
                  <a:pt x="1293359" y="15844"/>
                </a:lnTo>
                <a:lnTo>
                  <a:pt x="1235591" y="22676"/>
                </a:lnTo>
                <a:lnTo>
                  <a:pt x="1178610" y="30675"/>
                </a:lnTo>
                <a:lnTo>
                  <a:pt x="1122459" y="39817"/>
                </a:lnTo>
                <a:lnTo>
                  <a:pt x="1067179" y="50079"/>
                </a:lnTo>
                <a:lnTo>
                  <a:pt x="1012810" y="61438"/>
                </a:lnTo>
                <a:lnTo>
                  <a:pt x="959394" y="73871"/>
                </a:lnTo>
                <a:lnTo>
                  <a:pt x="906973" y="87353"/>
                </a:lnTo>
                <a:lnTo>
                  <a:pt x="855587" y="101863"/>
                </a:lnTo>
                <a:lnTo>
                  <a:pt x="805278" y="117376"/>
                </a:lnTo>
                <a:lnTo>
                  <a:pt x="756086" y="133870"/>
                </a:lnTo>
                <a:lnTo>
                  <a:pt x="708054" y="151320"/>
                </a:lnTo>
                <a:lnTo>
                  <a:pt x="661222" y="169705"/>
                </a:lnTo>
                <a:lnTo>
                  <a:pt x="615632" y="189000"/>
                </a:lnTo>
                <a:lnTo>
                  <a:pt x="571324" y="209182"/>
                </a:lnTo>
                <a:lnTo>
                  <a:pt x="528341" y="230228"/>
                </a:lnTo>
                <a:lnTo>
                  <a:pt x="486723" y="252114"/>
                </a:lnTo>
                <a:lnTo>
                  <a:pt x="446511" y="274818"/>
                </a:lnTo>
                <a:lnTo>
                  <a:pt x="407748" y="298316"/>
                </a:lnTo>
                <a:lnTo>
                  <a:pt x="370473" y="322585"/>
                </a:lnTo>
                <a:lnTo>
                  <a:pt x="334728" y="347601"/>
                </a:lnTo>
                <a:lnTo>
                  <a:pt x="300555" y="373342"/>
                </a:lnTo>
                <a:lnTo>
                  <a:pt x="267995" y="399783"/>
                </a:lnTo>
                <a:lnTo>
                  <a:pt x="237089" y="426902"/>
                </a:lnTo>
                <a:lnTo>
                  <a:pt x="207877" y="454675"/>
                </a:lnTo>
                <a:lnTo>
                  <a:pt x="180402" y="483079"/>
                </a:lnTo>
                <a:lnTo>
                  <a:pt x="154705" y="512091"/>
                </a:lnTo>
                <a:lnTo>
                  <a:pt x="108808" y="571845"/>
                </a:lnTo>
                <a:lnTo>
                  <a:pt x="70517" y="633750"/>
                </a:lnTo>
                <a:lnTo>
                  <a:pt x="40160" y="697621"/>
                </a:lnTo>
                <a:lnTo>
                  <a:pt x="18069" y="763270"/>
                </a:lnTo>
                <a:lnTo>
                  <a:pt x="4572" y="830512"/>
                </a:lnTo>
                <a:lnTo>
                  <a:pt x="0" y="899160"/>
                </a:lnTo>
                <a:lnTo>
                  <a:pt x="1149" y="933648"/>
                </a:lnTo>
                <a:lnTo>
                  <a:pt x="10225" y="1001616"/>
                </a:lnTo>
                <a:lnTo>
                  <a:pt x="28061" y="1068084"/>
                </a:lnTo>
                <a:lnTo>
                  <a:pt x="54326" y="1132867"/>
                </a:lnTo>
                <a:lnTo>
                  <a:pt x="88691" y="1195779"/>
                </a:lnTo>
                <a:lnTo>
                  <a:pt x="130827" y="1256631"/>
                </a:lnTo>
                <a:lnTo>
                  <a:pt x="180402" y="1315240"/>
                </a:lnTo>
                <a:lnTo>
                  <a:pt x="207877" y="1343644"/>
                </a:lnTo>
                <a:lnTo>
                  <a:pt x="237089" y="1371417"/>
                </a:lnTo>
                <a:lnTo>
                  <a:pt x="267995" y="1398536"/>
                </a:lnTo>
                <a:lnTo>
                  <a:pt x="300555" y="1424977"/>
                </a:lnTo>
                <a:lnTo>
                  <a:pt x="334728" y="1450718"/>
                </a:lnTo>
                <a:lnTo>
                  <a:pt x="370473" y="1475734"/>
                </a:lnTo>
                <a:lnTo>
                  <a:pt x="407748" y="1500003"/>
                </a:lnTo>
                <a:lnTo>
                  <a:pt x="446511" y="1523501"/>
                </a:lnTo>
                <a:lnTo>
                  <a:pt x="486723" y="1546205"/>
                </a:lnTo>
                <a:lnTo>
                  <a:pt x="528341" y="1568091"/>
                </a:lnTo>
                <a:lnTo>
                  <a:pt x="571324" y="1589137"/>
                </a:lnTo>
                <a:lnTo>
                  <a:pt x="615632" y="1609319"/>
                </a:lnTo>
                <a:lnTo>
                  <a:pt x="661222" y="1628614"/>
                </a:lnTo>
                <a:lnTo>
                  <a:pt x="708054" y="1646999"/>
                </a:lnTo>
                <a:lnTo>
                  <a:pt x="756086" y="1664449"/>
                </a:lnTo>
                <a:lnTo>
                  <a:pt x="805278" y="1680943"/>
                </a:lnTo>
                <a:lnTo>
                  <a:pt x="855587" y="1696456"/>
                </a:lnTo>
                <a:lnTo>
                  <a:pt x="906973" y="1710966"/>
                </a:lnTo>
                <a:lnTo>
                  <a:pt x="959394" y="1724448"/>
                </a:lnTo>
                <a:lnTo>
                  <a:pt x="1012810" y="1736881"/>
                </a:lnTo>
                <a:lnTo>
                  <a:pt x="1067179" y="1748240"/>
                </a:lnTo>
                <a:lnTo>
                  <a:pt x="1122459" y="1758502"/>
                </a:lnTo>
                <a:lnTo>
                  <a:pt x="1178610" y="1767644"/>
                </a:lnTo>
                <a:lnTo>
                  <a:pt x="1235591" y="1775643"/>
                </a:lnTo>
                <a:lnTo>
                  <a:pt x="1293359" y="1782475"/>
                </a:lnTo>
                <a:lnTo>
                  <a:pt x="1351875" y="1788117"/>
                </a:lnTo>
                <a:lnTo>
                  <a:pt x="1411095" y="1792545"/>
                </a:lnTo>
                <a:lnTo>
                  <a:pt x="1470981" y="1795738"/>
                </a:lnTo>
                <a:lnTo>
                  <a:pt x="1531489" y="1797670"/>
                </a:lnTo>
                <a:lnTo>
                  <a:pt x="1592580" y="1798320"/>
                </a:lnTo>
                <a:lnTo>
                  <a:pt x="1653670" y="1797670"/>
                </a:lnTo>
                <a:lnTo>
                  <a:pt x="1714178" y="1795738"/>
                </a:lnTo>
                <a:lnTo>
                  <a:pt x="1774064" y="1792545"/>
                </a:lnTo>
                <a:lnTo>
                  <a:pt x="1833284" y="1788117"/>
                </a:lnTo>
                <a:lnTo>
                  <a:pt x="1891800" y="1782475"/>
                </a:lnTo>
                <a:lnTo>
                  <a:pt x="1949568" y="1775643"/>
                </a:lnTo>
                <a:lnTo>
                  <a:pt x="2006549" y="1767644"/>
                </a:lnTo>
                <a:lnTo>
                  <a:pt x="2062700" y="1758502"/>
                </a:lnTo>
                <a:lnTo>
                  <a:pt x="2117980" y="1748240"/>
                </a:lnTo>
                <a:lnTo>
                  <a:pt x="2172349" y="1736881"/>
                </a:lnTo>
                <a:lnTo>
                  <a:pt x="2225765" y="1724448"/>
                </a:lnTo>
                <a:lnTo>
                  <a:pt x="2278186" y="1710966"/>
                </a:lnTo>
                <a:lnTo>
                  <a:pt x="2329572" y="1696456"/>
                </a:lnTo>
                <a:lnTo>
                  <a:pt x="2379881" y="1680943"/>
                </a:lnTo>
                <a:lnTo>
                  <a:pt x="2429073" y="1664449"/>
                </a:lnTo>
                <a:lnTo>
                  <a:pt x="2477105" y="1646999"/>
                </a:lnTo>
                <a:lnTo>
                  <a:pt x="2523937" y="1628614"/>
                </a:lnTo>
                <a:lnTo>
                  <a:pt x="2569527" y="1609319"/>
                </a:lnTo>
                <a:lnTo>
                  <a:pt x="2613835" y="1589137"/>
                </a:lnTo>
                <a:lnTo>
                  <a:pt x="2656818" y="1568091"/>
                </a:lnTo>
                <a:lnTo>
                  <a:pt x="2698436" y="1546205"/>
                </a:lnTo>
                <a:lnTo>
                  <a:pt x="2738648" y="1523501"/>
                </a:lnTo>
                <a:lnTo>
                  <a:pt x="2777411" y="1500003"/>
                </a:lnTo>
                <a:lnTo>
                  <a:pt x="2814686" y="1475734"/>
                </a:lnTo>
                <a:lnTo>
                  <a:pt x="2850431" y="1450718"/>
                </a:lnTo>
                <a:lnTo>
                  <a:pt x="2884604" y="1424977"/>
                </a:lnTo>
                <a:lnTo>
                  <a:pt x="2917164" y="1398536"/>
                </a:lnTo>
                <a:lnTo>
                  <a:pt x="2948070" y="1371417"/>
                </a:lnTo>
                <a:lnTo>
                  <a:pt x="2977282" y="1343644"/>
                </a:lnTo>
                <a:lnTo>
                  <a:pt x="3004757" y="1315240"/>
                </a:lnTo>
                <a:lnTo>
                  <a:pt x="3030454" y="1286228"/>
                </a:lnTo>
                <a:lnTo>
                  <a:pt x="3076351" y="1226474"/>
                </a:lnTo>
                <a:lnTo>
                  <a:pt x="3114642" y="1164569"/>
                </a:lnTo>
                <a:lnTo>
                  <a:pt x="3144999" y="1100698"/>
                </a:lnTo>
                <a:lnTo>
                  <a:pt x="3167090" y="1035049"/>
                </a:lnTo>
                <a:lnTo>
                  <a:pt x="3180587" y="967807"/>
                </a:lnTo>
                <a:lnTo>
                  <a:pt x="3185160" y="899160"/>
                </a:lnTo>
                <a:lnTo>
                  <a:pt x="3184010" y="864671"/>
                </a:lnTo>
                <a:lnTo>
                  <a:pt x="3174934" y="796703"/>
                </a:lnTo>
                <a:lnTo>
                  <a:pt x="3157098" y="730235"/>
                </a:lnTo>
                <a:lnTo>
                  <a:pt x="3130833" y="665452"/>
                </a:lnTo>
                <a:lnTo>
                  <a:pt x="3096468" y="602540"/>
                </a:lnTo>
                <a:lnTo>
                  <a:pt x="3054332" y="541688"/>
                </a:lnTo>
                <a:lnTo>
                  <a:pt x="3004757" y="483079"/>
                </a:lnTo>
                <a:lnTo>
                  <a:pt x="2977282" y="454675"/>
                </a:lnTo>
                <a:lnTo>
                  <a:pt x="2948070" y="426902"/>
                </a:lnTo>
                <a:lnTo>
                  <a:pt x="2917164" y="399783"/>
                </a:lnTo>
                <a:lnTo>
                  <a:pt x="2884604" y="373342"/>
                </a:lnTo>
                <a:lnTo>
                  <a:pt x="2850431" y="347601"/>
                </a:lnTo>
                <a:lnTo>
                  <a:pt x="2814686" y="322585"/>
                </a:lnTo>
                <a:lnTo>
                  <a:pt x="2777411" y="298316"/>
                </a:lnTo>
                <a:lnTo>
                  <a:pt x="2738648" y="274818"/>
                </a:lnTo>
                <a:lnTo>
                  <a:pt x="2698436" y="252114"/>
                </a:lnTo>
                <a:lnTo>
                  <a:pt x="2656818" y="230228"/>
                </a:lnTo>
                <a:lnTo>
                  <a:pt x="2613835" y="209182"/>
                </a:lnTo>
                <a:lnTo>
                  <a:pt x="2569527" y="189000"/>
                </a:lnTo>
                <a:lnTo>
                  <a:pt x="2523937" y="169705"/>
                </a:lnTo>
                <a:lnTo>
                  <a:pt x="2477105" y="151320"/>
                </a:lnTo>
                <a:lnTo>
                  <a:pt x="2429073" y="133870"/>
                </a:lnTo>
                <a:lnTo>
                  <a:pt x="2379881" y="117376"/>
                </a:lnTo>
                <a:lnTo>
                  <a:pt x="2329572" y="101863"/>
                </a:lnTo>
                <a:lnTo>
                  <a:pt x="2278186" y="87353"/>
                </a:lnTo>
                <a:lnTo>
                  <a:pt x="2225765" y="73871"/>
                </a:lnTo>
                <a:lnTo>
                  <a:pt x="2172349" y="61438"/>
                </a:lnTo>
                <a:lnTo>
                  <a:pt x="2117980" y="50079"/>
                </a:lnTo>
                <a:lnTo>
                  <a:pt x="2062700" y="39817"/>
                </a:lnTo>
                <a:lnTo>
                  <a:pt x="2006549" y="30675"/>
                </a:lnTo>
                <a:lnTo>
                  <a:pt x="1949568" y="22676"/>
                </a:lnTo>
                <a:lnTo>
                  <a:pt x="1891800" y="15844"/>
                </a:lnTo>
                <a:lnTo>
                  <a:pt x="1833284" y="10202"/>
                </a:lnTo>
                <a:lnTo>
                  <a:pt x="1774064" y="5774"/>
                </a:lnTo>
                <a:lnTo>
                  <a:pt x="1714178" y="2581"/>
                </a:lnTo>
                <a:lnTo>
                  <a:pt x="1653670" y="649"/>
                </a:lnTo>
                <a:lnTo>
                  <a:pt x="1592580" y="0"/>
                </a:lnTo>
                <a:close/>
              </a:path>
            </a:pathLst>
          </a:custGeom>
          <a:solidFill>
            <a:srgbClr val="E7861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1252219" y="2600960"/>
            <a:ext cx="3185160" cy="1798320"/>
          </a:xfrm>
          <a:custGeom>
            <a:avLst/>
            <a:gdLst/>
            <a:ahLst/>
            <a:cxnLst/>
            <a:rect l="l" t="t" r="r" b="b"/>
            <a:pathLst>
              <a:path w="3185160" h="1798320">
                <a:moveTo>
                  <a:pt x="0" y="899160"/>
                </a:moveTo>
                <a:lnTo>
                  <a:pt x="4572" y="830512"/>
                </a:lnTo>
                <a:lnTo>
                  <a:pt x="18069" y="763270"/>
                </a:lnTo>
                <a:lnTo>
                  <a:pt x="40160" y="697621"/>
                </a:lnTo>
                <a:lnTo>
                  <a:pt x="70517" y="633750"/>
                </a:lnTo>
                <a:lnTo>
                  <a:pt x="108808" y="571845"/>
                </a:lnTo>
                <a:lnTo>
                  <a:pt x="154705" y="512091"/>
                </a:lnTo>
                <a:lnTo>
                  <a:pt x="180402" y="483079"/>
                </a:lnTo>
                <a:lnTo>
                  <a:pt x="207877" y="454675"/>
                </a:lnTo>
                <a:lnTo>
                  <a:pt x="237089" y="426902"/>
                </a:lnTo>
                <a:lnTo>
                  <a:pt x="267995" y="399783"/>
                </a:lnTo>
                <a:lnTo>
                  <a:pt x="300555" y="373342"/>
                </a:lnTo>
                <a:lnTo>
                  <a:pt x="334728" y="347601"/>
                </a:lnTo>
                <a:lnTo>
                  <a:pt x="370473" y="322585"/>
                </a:lnTo>
                <a:lnTo>
                  <a:pt x="407748" y="298316"/>
                </a:lnTo>
                <a:lnTo>
                  <a:pt x="446511" y="274818"/>
                </a:lnTo>
                <a:lnTo>
                  <a:pt x="486723" y="252114"/>
                </a:lnTo>
                <a:lnTo>
                  <a:pt x="528341" y="230228"/>
                </a:lnTo>
                <a:lnTo>
                  <a:pt x="571324" y="209182"/>
                </a:lnTo>
                <a:lnTo>
                  <a:pt x="615632" y="189000"/>
                </a:lnTo>
                <a:lnTo>
                  <a:pt x="661222" y="169705"/>
                </a:lnTo>
                <a:lnTo>
                  <a:pt x="708054" y="151320"/>
                </a:lnTo>
                <a:lnTo>
                  <a:pt x="756086" y="133870"/>
                </a:lnTo>
                <a:lnTo>
                  <a:pt x="805278" y="117376"/>
                </a:lnTo>
                <a:lnTo>
                  <a:pt x="855587" y="101863"/>
                </a:lnTo>
                <a:lnTo>
                  <a:pt x="906973" y="87353"/>
                </a:lnTo>
                <a:lnTo>
                  <a:pt x="959394" y="73871"/>
                </a:lnTo>
                <a:lnTo>
                  <a:pt x="1012810" y="61438"/>
                </a:lnTo>
                <a:lnTo>
                  <a:pt x="1067179" y="50079"/>
                </a:lnTo>
                <a:lnTo>
                  <a:pt x="1122459" y="39817"/>
                </a:lnTo>
                <a:lnTo>
                  <a:pt x="1178610" y="30675"/>
                </a:lnTo>
                <a:lnTo>
                  <a:pt x="1235591" y="22676"/>
                </a:lnTo>
                <a:lnTo>
                  <a:pt x="1293359" y="15844"/>
                </a:lnTo>
                <a:lnTo>
                  <a:pt x="1351875" y="10202"/>
                </a:lnTo>
                <a:lnTo>
                  <a:pt x="1411095" y="5774"/>
                </a:lnTo>
                <a:lnTo>
                  <a:pt x="1470981" y="2581"/>
                </a:lnTo>
                <a:lnTo>
                  <a:pt x="1531489" y="649"/>
                </a:lnTo>
                <a:lnTo>
                  <a:pt x="1592580" y="0"/>
                </a:lnTo>
                <a:lnTo>
                  <a:pt x="1653670" y="649"/>
                </a:lnTo>
                <a:lnTo>
                  <a:pt x="1714178" y="2581"/>
                </a:lnTo>
                <a:lnTo>
                  <a:pt x="1774064" y="5774"/>
                </a:lnTo>
                <a:lnTo>
                  <a:pt x="1833284" y="10202"/>
                </a:lnTo>
                <a:lnTo>
                  <a:pt x="1891800" y="15844"/>
                </a:lnTo>
                <a:lnTo>
                  <a:pt x="1949568" y="22676"/>
                </a:lnTo>
                <a:lnTo>
                  <a:pt x="2006549" y="30675"/>
                </a:lnTo>
                <a:lnTo>
                  <a:pt x="2062700" y="39817"/>
                </a:lnTo>
                <a:lnTo>
                  <a:pt x="2117980" y="50079"/>
                </a:lnTo>
                <a:lnTo>
                  <a:pt x="2172349" y="61438"/>
                </a:lnTo>
                <a:lnTo>
                  <a:pt x="2225765" y="73871"/>
                </a:lnTo>
                <a:lnTo>
                  <a:pt x="2278186" y="87353"/>
                </a:lnTo>
                <a:lnTo>
                  <a:pt x="2329572" y="101863"/>
                </a:lnTo>
                <a:lnTo>
                  <a:pt x="2379881" y="117376"/>
                </a:lnTo>
                <a:lnTo>
                  <a:pt x="2429073" y="133870"/>
                </a:lnTo>
                <a:lnTo>
                  <a:pt x="2477105" y="151320"/>
                </a:lnTo>
                <a:lnTo>
                  <a:pt x="2523937" y="169705"/>
                </a:lnTo>
                <a:lnTo>
                  <a:pt x="2569527" y="189000"/>
                </a:lnTo>
                <a:lnTo>
                  <a:pt x="2613835" y="209182"/>
                </a:lnTo>
                <a:lnTo>
                  <a:pt x="2656818" y="230228"/>
                </a:lnTo>
                <a:lnTo>
                  <a:pt x="2698436" y="252114"/>
                </a:lnTo>
                <a:lnTo>
                  <a:pt x="2738648" y="274818"/>
                </a:lnTo>
                <a:lnTo>
                  <a:pt x="2777411" y="298316"/>
                </a:lnTo>
                <a:lnTo>
                  <a:pt x="2814686" y="322585"/>
                </a:lnTo>
                <a:lnTo>
                  <a:pt x="2850431" y="347601"/>
                </a:lnTo>
                <a:lnTo>
                  <a:pt x="2884604" y="373342"/>
                </a:lnTo>
                <a:lnTo>
                  <a:pt x="2917164" y="399783"/>
                </a:lnTo>
                <a:lnTo>
                  <a:pt x="2948070" y="426902"/>
                </a:lnTo>
                <a:lnTo>
                  <a:pt x="2977282" y="454675"/>
                </a:lnTo>
                <a:lnTo>
                  <a:pt x="3004757" y="483079"/>
                </a:lnTo>
                <a:lnTo>
                  <a:pt x="3030454" y="512091"/>
                </a:lnTo>
                <a:lnTo>
                  <a:pt x="3076351" y="571845"/>
                </a:lnTo>
                <a:lnTo>
                  <a:pt x="3114642" y="633750"/>
                </a:lnTo>
                <a:lnTo>
                  <a:pt x="3144999" y="697621"/>
                </a:lnTo>
                <a:lnTo>
                  <a:pt x="3167090" y="763270"/>
                </a:lnTo>
                <a:lnTo>
                  <a:pt x="3180587" y="830512"/>
                </a:lnTo>
                <a:lnTo>
                  <a:pt x="3185160" y="899160"/>
                </a:lnTo>
                <a:lnTo>
                  <a:pt x="3184010" y="933648"/>
                </a:lnTo>
                <a:lnTo>
                  <a:pt x="3174934" y="1001616"/>
                </a:lnTo>
                <a:lnTo>
                  <a:pt x="3157098" y="1068084"/>
                </a:lnTo>
                <a:lnTo>
                  <a:pt x="3130833" y="1132867"/>
                </a:lnTo>
                <a:lnTo>
                  <a:pt x="3096468" y="1195779"/>
                </a:lnTo>
                <a:lnTo>
                  <a:pt x="3054332" y="1256631"/>
                </a:lnTo>
                <a:lnTo>
                  <a:pt x="3004757" y="1315240"/>
                </a:lnTo>
                <a:lnTo>
                  <a:pt x="2977282" y="1343644"/>
                </a:lnTo>
                <a:lnTo>
                  <a:pt x="2948070" y="1371417"/>
                </a:lnTo>
                <a:lnTo>
                  <a:pt x="2917164" y="1398536"/>
                </a:lnTo>
                <a:lnTo>
                  <a:pt x="2884604" y="1424977"/>
                </a:lnTo>
                <a:lnTo>
                  <a:pt x="2850431" y="1450718"/>
                </a:lnTo>
                <a:lnTo>
                  <a:pt x="2814686" y="1475734"/>
                </a:lnTo>
                <a:lnTo>
                  <a:pt x="2777411" y="1500003"/>
                </a:lnTo>
                <a:lnTo>
                  <a:pt x="2738648" y="1523501"/>
                </a:lnTo>
                <a:lnTo>
                  <a:pt x="2698436" y="1546205"/>
                </a:lnTo>
                <a:lnTo>
                  <a:pt x="2656818" y="1568091"/>
                </a:lnTo>
                <a:lnTo>
                  <a:pt x="2613835" y="1589137"/>
                </a:lnTo>
                <a:lnTo>
                  <a:pt x="2569527" y="1609319"/>
                </a:lnTo>
                <a:lnTo>
                  <a:pt x="2523937" y="1628614"/>
                </a:lnTo>
                <a:lnTo>
                  <a:pt x="2477105" y="1646999"/>
                </a:lnTo>
                <a:lnTo>
                  <a:pt x="2429073" y="1664449"/>
                </a:lnTo>
                <a:lnTo>
                  <a:pt x="2379881" y="1680943"/>
                </a:lnTo>
                <a:lnTo>
                  <a:pt x="2329572" y="1696456"/>
                </a:lnTo>
                <a:lnTo>
                  <a:pt x="2278186" y="1710966"/>
                </a:lnTo>
                <a:lnTo>
                  <a:pt x="2225765" y="1724448"/>
                </a:lnTo>
                <a:lnTo>
                  <a:pt x="2172349" y="1736881"/>
                </a:lnTo>
                <a:lnTo>
                  <a:pt x="2117980" y="1748240"/>
                </a:lnTo>
                <a:lnTo>
                  <a:pt x="2062700" y="1758502"/>
                </a:lnTo>
                <a:lnTo>
                  <a:pt x="2006549" y="1767644"/>
                </a:lnTo>
                <a:lnTo>
                  <a:pt x="1949568" y="1775643"/>
                </a:lnTo>
                <a:lnTo>
                  <a:pt x="1891800" y="1782475"/>
                </a:lnTo>
                <a:lnTo>
                  <a:pt x="1833284" y="1788117"/>
                </a:lnTo>
                <a:lnTo>
                  <a:pt x="1774064" y="1792545"/>
                </a:lnTo>
                <a:lnTo>
                  <a:pt x="1714178" y="1795738"/>
                </a:lnTo>
                <a:lnTo>
                  <a:pt x="1653670" y="1797670"/>
                </a:lnTo>
                <a:lnTo>
                  <a:pt x="1592580" y="1798320"/>
                </a:lnTo>
                <a:lnTo>
                  <a:pt x="1531489" y="1797670"/>
                </a:lnTo>
                <a:lnTo>
                  <a:pt x="1470981" y="1795738"/>
                </a:lnTo>
                <a:lnTo>
                  <a:pt x="1411095" y="1792545"/>
                </a:lnTo>
                <a:lnTo>
                  <a:pt x="1351875" y="1788117"/>
                </a:lnTo>
                <a:lnTo>
                  <a:pt x="1293359" y="1782475"/>
                </a:lnTo>
                <a:lnTo>
                  <a:pt x="1235591" y="1775643"/>
                </a:lnTo>
                <a:lnTo>
                  <a:pt x="1178610" y="1767644"/>
                </a:lnTo>
                <a:lnTo>
                  <a:pt x="1122459" y="1758502"/>
                </a:lnTo>
                <a:lnTo>
                  <a:pt x="1067179" y="1748240"/>
                </a:lnTo>
                <a:lnTo>
                  <a:pt x="1012810" y="1736881"/>
                </a:lnTo>
                <a:lnTo>
                  <a:pt x="959394" y="1724448"/>
                </a:lnTo>
                <a:lnTo>
                  <a:pt x="906973" y="1710966"/>
                </a:lnTo>
                <a:lnTo>
                  <a:pt x="855587" y="1696456"/>
                </a:lnTo>
                <a:lnTo>
                  <a:pt x="805278" y="1680943"/>
                </a:lnTo>
                <a:lnTo>
                  <a:pt x="756086" y="1664449"/>
                </a:lnTo>
                <a:lnTo>
                  <a:pt x="708054" y="1646999"/>
                </a:lnTo>
                <a:lnTo>
                  <a:pt x="661222" y="1628614"/>
                </a:lnTo>
                <a:lnTo>
                  <a:pt x="615632" y="1609319"/>
                </a:lnTo>
                <a:lnTo>
                  <a:pt x="571324" y="1589137"/>
                </a:lnTo>
                <a:lnTo>
                  <a:pt x="528341" y="1568091"/>
                </a:lnTo>
                <a:lnTo>
                  <a:pt x="486723" y="1546205"/>
                </a:lnTo>
                <a:lnTo>
                  <a:pt x="446511" y="1523501"/>
                </a:lnTo>
                <a:lnTo>
                  <a:pt x="407748" y="1500003"/>
                </a:lnTo>
                <a:lnTo>
                  <a:pt x="370473" y="1475734"/>
                </a:lnTo>
                <a:lnTo>
                  <a:pt x="334728" y="1450718"/>
                </a:lnTo>
                <a:lnTo>
                  <a:pt x="300555" y="1424977"/>
                </a:lnTo>
                <a:lnTo>
                  <a:pt x="267995" y="1398536"/>
                </a:lnTo>
                <a:lnTo>
                  <a:pt x="237089" y="1371417"/>
                </a:lnTo>
                <a:lnTo>
                  <a:pt x="207877" y="1343644"/>
                </a:lnTo>
                <a:lnTo>
                  <a:pt x="180402" y="1315240"/>
                </a:lnTo>
                <a:lnTo>
                  <a:pt x="154705" y="1286228"/>
                </a:lnTo>
                <a:lnTo>
                  <a:pt x="108808" y="1226474"/>
                </a:lnTo>
                <a:lnTo>
                  <a:pt x="70517" y="1164569"/>
                </a:lnTo>
                <a:lnTo>
                  <a:pt x="40160" y="1100698"/>
                </a:lnTo>
                <a:lnTo>
                  <a:pt x="18069" y="1035049"/>
                </a:lnTo>
                <a:lnTo>
                  <a:pt x="4572" y="967807"/>
                </a:lnTo>
                <a:lnTo>
                  <a:pt x="0" y="899160"/>
                </a:lnTo>
                <a:close/>
              </a:path>
            </a:pathLst>
          </a:custGeom>
          <a:ln w="15240">
            <a:solidFill>
              <a:srgbClr val="AA610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1829435" y="3331209"/>
            <a:ext cx="2035175" cy="33020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2000" spc="-5" b="1">
                <a:latin typeface="Century Gothic"/>
                <a:cs typeface="Century Gothic"/>
              </a:rPr>
              <a:t>PROSES</a:t>
            </a:r>
            <a:r>
              <a:rPr dirty="0" sz="2000" spc="-60" b="1">
                <a:latin typeface="Century Gothic"/>
                <a:cs typeface="Century Gothic"/>
              </a:rPr>
              <a:t> </a:t>
            </a:r>
            <a:r>
              <a:rPr dirty="0" sz="2000" b="1">
                <a:latin typeface="Century Gothic"/>
                <a:cs typeface="Century Gothic"/>
              </a:rPr>
              <a:t>BELAJAR</a:t>
            </a:r>
            <a:endParaRPr sz="2000">
              <a:latin typeface="Century Gothic"/>
              <a:cs typeface="Century Gothic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4382896" y="3845052"/>
            <a:ext cx="986790" cy="1177290"/>
          </a:xfrm>
          <a:custGeom>
            <a:avLst/>
            <a:gdLst/>
            <a:ahLst/>
            <a:cxnLst/>
            <a:rect l="l" t="t" r="r" b="b"/>
            <a:pathLst>
              <a:path w="986789" h="1177289">
                <a:moveTo>
                  <a:pt x="986281" y="1176782"/>
                </a:moveTo>
                <a:lnTo>
                  <a:pt x="0" y="0"/>
                </a:lnTo>
              </a:path>
            </a:pathLst>
          </a:custGeom>
          <a:ln w="15240">
            <a:solidFill>
              <a:srgbClr val="AA610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5422900" y="3578859"/>
            <a:ext cx="6591300" cy="3152140"/>
          </a:xfrm>
          <a:prstGeom prst="rect">
            <a:avLst/>
          </a:prstGeom>
          <a:solidFill>
            <a:srgbClr val="E78612"/>
          </a:solidFill>
          <a:ln w="15240">
            <a:solidFill>
              <a:srgbClr val="AA6109"/>
            </a:solidFill>
          </a:ln>
        </p:spPr>
        <p:txBody>
          <a:bodyPr wrap="square" lIns="0" tIns="3175" rIns="0" bIns="0" rtlCol="0" vert="horz">
            <a:spAutoFit/>
          </a:bodyPr>
          <a:lstStyle/>
          <a:p>
            <a:pPr>
              <a:lnSpc>
                <a:spcPct val="100000"/>
              </a:lnSpc>
              <a:spcBef>
                <a:spcPts val="25"/>
              </a:spcBef>
            </a:pPr>
            <a:endParaRPr sz="2400">
              <a:latin typeface="Times New Roman"/>
              <a:cs typeface="Times New Roman"/>
            </a:endParaRPr>
          </a:p>
          <a:p>
            <a:pPr algn="ctr" marL="255904" marR="245110">
              <a:lnSpc>
                <a:spcPct val="100000"/>
              </a:lnSpc>
            </a:pPr>
            <a:r>
              <a:rPr dirty="0" sz="2000" spc="-5" b="1">
                <a:latin typeface="Century Gothic"/>
                <a:cs typeface="Century Gothic"/>
              </a:rPr>
              <a:t>Proses belajar yaitu belajar </a:t>
            </a:r>
            <a:r>
              <a:rPr dirty="0" sz="2000" b="1">
                <a:latin typeface="Century Gothic"/>
                <a:cs typeface="Century Gothic"/>
              </a:rPr>
              <a:t>memahami, mengerti  </a:t>
            </a:r>
            <a:r>
              <a:rPr dirty="0" sz="2000" spc="-5" b="1">
                <a:latin typeface="Century Gothic"/>
                <a:cs typeface="Century Gothic"/>
              </a:rPr>
              <a:t>dan berusaha untuk </a:t>
            </a:r>
            <a:r>
              <a:rPr dirty="0" sz="2000" b="1">
                <a:latin typeface="Century Gothic"/>
                <a:cs typeface="Century Gothic"/>
              </a:rPr>
              <a:t>melakukan </a:t>
            </a:r>
            <a:r>
              <a:rPr dirty="0" sz="2000" spc="-5" b="1">
                <a:latin typeface="Century Gothic"/>
                <a:cs typeface="Century Gothic"/>
              </a:rPr>
              <a:t>apa yang  diinginkan oleh dirinya </a:t>
            </a:r>
            <a:r>
              <a:rPr dirty="0" sz="2000" b="1">
                <a:latin typeface="Century Gothic"/>
                <a:cs typeface="Century Gothic"/>
              </a:rPr>
              <a:t>maupun lingkungannya  </a:t>
            </a:r>
            <a:r>
              <a:rPr dirty="0" sz="2000" spc="-5" b="1">
                <a:latin typeface="Century Gothic"/>
                <a:cs typeface="Century Gothic"/>
              </a:rPr>
              <a:t>karena </a:t>
            </a:r>
            <a:r>
              <a:rPr dirty="0" sz="2000" b="1">
                <a:latin typeface="Century Gothic"/>
                <a:cs typeface="Century Gothic"/>
              </a:rPr>
              <a:t>manusia selalu mendambakan </a:t>
            </a:r>
            <a:r>
              <a:rPr dirty="0" sz="2000" spc="-5" b="1">
                <a:latin typeface="Century Gothic"/>
                <a:cs typeface="Century Gothic"/>
              </a:rPr>
              <a:t>kondisi  yang </a:t>
            </a:r>
            <a:r>
              <a:rPr dirty="0" sz="2000" b="1">
                <a:latin typeface="Century Gothic"/>
                <a:cs typeface="Century Gothic"/>
              </a:rPr>
              <a:t>seimbang </a:t>
            </a:r>
            <a:r>
              <a:rPr dirty="0" sz="2000" spc="-5" b="1">
                <a:latin typeface="Century Gothic"/>
                <a:cs typeface="Century Gothic"/>
              </a:rPr>
              <a:t>didalam </a:t>
            </a:r>
            <a:r>
              <a:rPr dirty="0" sz="2000" b="1">
                <a:latin typeface="Century Gothic"/>
                <a:cs typeface="Century Gothic"/>
              </a:rPr>
              <a:t>memenuhi </a:t>
            </a:r>
            <a:r>
              <a:rPr dirty="0" sz="2000" spc="-5" b="1">
                <a:latin typeface="Century Gothic"/>
                <a:cs typeface="Century Gothic"/>
              </a:rPr>
              <a:t>kebutuhan,  dorongan, dan keinginan yang ada pada dirinya  sesuai dengan norma-norma atau aturan yang  berlaku di dalam</a:t>
            </a:r>
            <a:r>
              <a:rPr dirty="0" sz="2000" spc="15" b="1">
                <a:latin typeface="Century Gothic"/>
                <a:cs typeface="Century Gothic"/>
              </a:rPr>
              <a:t> </a:t>
            </a:r>
            <a:r>
              <a:rPr dirty="0" sz="2000" b="1">
                <a:latin typeface="Century Gothic"/>
                <a:cs typeface="Century Gothic"/>
              </a:rPr>
              <a:t>masyarakat.</a:t>
            </a:r>
            <a:endParaRPr sz="2000">
              <a:latin typeface="Century Gothic"/>
              <a:cs typeface="Century Gothic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645920" y="688340"/>
            <a:ext cx="5100320" cy="589280"/>
          </a:xfrm>
          <a:prstGeom prst="rect"/>
          <a:solidFill>
            <a:srgbClr val="E78612"/>
          </a:solidFill>
        </p:spPr>
        <p:txBody>
          <a:bodyPr wrap="square" lIns="0" tIns="37465" rIns="0" bIns="0" rtlCol="0" vert="horz">
            <a:spAutoFit/>
          </a:bodyPr>
          <a:lstStyle/>
          <a:p>
            <a:pPr marL="92710">
              <a:lnSpc>
                <a:spcPct val="100000"/>
              </a:lnSpc>
              <a:spcBef>
                <a:spcPts val="295"/>
              </a:spcBef>
            </a:pPr>
            <a:r>
              <a:rPr dirty="0" u="heavy" sz="3200" spc="-5" b="1">
                <a:uFill>
                  <a:solidFill>
                    <a:srgbClr val="252525"/>
                  </a:solidFill>
                </a:uFill>
                <a:latin typeface="Century Gothic"/>
                <a:cs typeface="Century Gothic"/>
              </a:rPr>
              <a:t>DEFINISI </a:t>
            </a:r>
            <a:r>
              <a:rPr dirty="0" u="heavy" sz="3200" spc="-10" b="1">
                <a:uFill>
                  <a:solidFill>
                    <a:srgbClr val="252525"/>
                  </a:solidFill>
                </a:uFill>
                <a:latin typeface="Century Gothic"/>
                <a:cs typeface="Century Gothic"/>
              </a:rPr>
              <a:t>PENYESUAIN</a:t>
            </a:r>
            <a:r>
              <a:rPr dirty="0" u="heavy" sz="3200" spc="-30" b="1">
                <a:uFill>
                  <a:solidFill>
                    <a:srgbClr val="252525"/>
                  </a:solidFill>
                </a:uFill>
                <a:latin typeface="Century Gothic"/>
                <a:cs typeface="Century Gothic"/>
              </a:rPr>
              <a:t> </a:t>
            </a:r>
            <a:r>
              <a:rPr dirty="0" u="heavy" sz="3200" spc="-5" b="1">
                <a:uFill>
                  <a:solidFill>
                    <a:srgbClr val="252525"/>
                  </a:solidFill>
                </a:uFill>
                <a:latin typeface="Century Gothic"/>
                <a:cs typeface="Century Gothic"/>
              </a:rPr>
              <a:t>DIRI</a:t>
            </a:r>
            <a:endParaRPr sz="3200">
              <a:latin typeface="Century Gothic"/>
              <a:cs typeface="Century Gothic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04507" y="1305559"/>
            <a:ext cx="11463655" cy="549846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354965" marR="1599565" indent="-342900">
              <a:lnSpc>
                <a:spcPct val="100000"/>
              </a:lnSpc>
              <a:spcBef>
                <a:spcPts val="100"/>
              </a:spcBef>
              <a:buClr>
                <a:srgbClr val="E78612"/>
              </a:buClr>
              <a:buFont typeface="Wingdings 3"/>
              <a:buChar char=""/>
              <a:tabLst>
                <a:tab pos="355600" algn="l"/>
              </a:tabLst>
            </a:pPr>
            <a:r>
              <a:rPr dirty="0" sz="2400" spc="-5" b="1">
                <a:solidFill>
                  <a:srgbClr val="0D0D0D"/>
                </a:solidFill>
                <a:latin typeface="Century Gothic"/>
                <a:cs typeface="Century Gothic"/>
              </a:rPr>
              <a:t>Meichati (1983) </a:t>
            </a:r>
            <a:r>
              <a:rPr dirty="0" sz="2400" b="1">
                <a:solidFill>
                  <a:srgbClr val="404040"/>
                </a:solidFill>
                <a:latin typeface="Century Gothic"/>
                <a:cs typeface="Century Gothic"/>
              </a:rPr>
              <a:t>Manusia </a:t>
            </a:r>
            <a:r>
              <a:rPr dirty="0" sz="2400" spc="-5" b="1">
                <a:solidFill>
                  <a:srgbClr val="404040"/>
                </a:solidFill>
                <a:latin typeface="Century Gothic"/>
                <a:cs typeface="Century Gothic"/>
              </a:rPr>
              <a:t>sebagai makhluk hidup yang </a:t>
            </a:r>
            <a:r>
              <a:rPr dirty="0" sz="2400" b="1">
                <a:solidFill>
                  <a:srgbClr val="404040"/>
                </a:solidFill>
                <a:latin typeface="Century Gothic"/>
                <a:cs typeface="Century Gothic"/>
              </a:rPr>
              <a:t>ingin  </a:t>
            </a:r>
            <a:r>
              <a:rPr dirty="0" sz="2400" spc="-5" b="1">
                <a:solidFill>
                  <a:srgbClr val="404040"/>
                </a:solidFill>
                <a:latin typeface="Century Gothic"/>
                <a:cs typeface="Century Gothic"/>
              </a:rPr>
              <a:t>mempertahankan kelangsungan hidupnya berusaha pula untuk  memenuhi </a:t>
            </a:r>
            <a:r>
              <a:rPr dirty="0" sz="2400" b="1">
                <a:solidFill>
                  <a:srgbClr val="404040"/>
                </a:solidFill>
                <a:latin typeface="Century Gothic"/>
                <a:cs typeface="Century Gothic"/>
              </a:rPr>
              <a:t>tuntutan</a:t>
            </a:r>
            <a:r>
              <a:rPr dirty="0" sz="2400" spc="-20" b="1">
                <a:solidFill>
                  <a:srgbClr val="404040"/>
                </a:solidFill>
                <a:latin typeface="Century Gothic"/>
                <a:cs typeface="Century Gothic"/>
              </a:rPr>
              <a:t> </a:t>
            </a:r>
            <a:r>
              <a:rPr dirty="0" sz="2400" spc="-5" b="1">
                <a:solidFill>
                  <a:srgbClr val="404040"/>
                </a:solidFill>
                <a:latin typeface="Century Gothic"/>
                <a:cs typeface="Century Gothic"/>
              </a:rPr>
              <a:t>sosialnya</a:t>
            </a:r>
            <a:endParaRPr sz="2400">
              <a:latin typeface="Century Gothic"/>
              <a:cs typeface="Century Gothic"/>
            </a:endParaRPr>
          </a:p>
          <a:p>
            <a:pPr>
              <a:lnSpc>
                <a:spcPct val="100000"/>
              </a:lnSpc>
              <a:spcBef>
                <a:spcPts val="45"/>
              </a:spcBef>
              <a:buClr>
                <a:srgbClr val="E78612"/>
              </a:buClr>
              <a:buFont typeface="Wingdings 3"/>
              <a:buChar char=""/>
            </a:pPr>
            <a:endParaRPr sz="2800">
              <a:latin typeface="Times New Roman"/>
              <a:cs typeface="Times New Roman"/>
            </a:endParaRPr>
          </a:p>
          <a:p>
            <a:pPr algn="r" lvl="1" marL="634365" marR="5080" indent="-99060">
              <a:lnSpc>
                <a:spcPct val="100000"/>
              </a:lnSpc>
              <a:buClr>
                <a:srgbClr val="E78612"/>
              </a:buClr>
              <a:buFont typeface="Wingdings 3"/>
              <a:buChar char=""/>
              <a:tabLst>
                <a:tab pos="879475" algn="l"/>
              </a:tabLst>
            </a:pPr>
            <a:r>
              <a:rPr dirty="0" sz="2400" spc="-5" b="1">
                <a:solidFill>
                  <a:srgbClr val="0D0D0D"/>
                </a:solidFill>
                <a:latin typeface="Century Gothic"/>
                <a:cs typeface="Century Gothic"/>
              </a:rPr>
              <a:t>Schneiders (1964) </a:t>
            </a:r>
            <a:r>
              <a:rPr dirty="0" sz="2400" spc="-5" b="1">
                <a:solidFill>
                  <a:srgbClr val="404040"/>
                </a:solidFill>
                <a:latin typeface="Century Gothic"/>
                <a:cs typeface="Century Gothic"/>
              </a:rPr>
              <a:t>Penyesuaian diri merupakan kesatuan </a:t>
            </a:r>
            <a:r>
              <a:rPr dirty="0" sz="2400" b="1">
                <a:solidFill>
                  <a:srgbClr val="404040"/>
                </a:solidFill>
                <a:latin typeface="Century Gothic"/>
                <a:cs typeface="Century Gothic"/>
              </a:rPr>
              <a:t>fisik</a:t>
            </a:r>
            <a:r>
              <a:rPr dirty="0" sz="2400" spc="50" b="1">
                <a:solidFill>
                  <a:srgbClr val="404040"/>
                </a:solidFill>
                <a:latin typeface="Century Gothic"/>
                <a:cs typeface="Century Gothic"/>
              </a:rPr>
              <a:t> </a:t>
            </a:r>
            <a:r>
              <a:rPr dirty="0" sz="2400" spc="-5" b="1">
                <a:solidFill>
                  <a:srgbClr val="404040"/>
                </a:solidFill>
                <a:latin typeface="Century Gothic"/>
                <a:cs typeface="Century Gothic"/>
              </a:rPr>
              <a:t>dan</a:t>
            </a:r>
            <a:r>
              <a:rPr dirty="0" sz="2400" spc="10" b="1">
                <a:solidFill>
                  <a:srgbClr val="404040"/>
                </a:solidFill>
                <a:latin typeface="Century Gothic"/>
                <a:cs typeface="Century Gothic"/>
              </a:rPr>
              <a:t> </a:t>
            </a:r>
            <a:r>
              <a:rPr dirty="0" sz="2400" spc="-5" b="1">
                <a:solidFill>
                  <a:srgbClr val="404040"/>
                </a:solidFill>
                <a:latin typeface="Century Gothic"/>
                <a:cs typeface="Century Gothic"/>
              </a:rPr>
              <a:t>psikis </a:t>
            </a:r>
            <a:r>
              <a:rPr dirty="0" sz="2400" b="1">
                <a:solidFill>
                  <a:srgbClr val="404040"/>
                </a:solidFill>
                <a:latin typeface="Century Gothic"/>
                <a:cs typeface="Century Gothic"/>
              </a:rPr>
              <a:t> individu </a:t>
            </a:r>
            <a:r>
              <a:rPr dirty="0" sz="2400" spc="-5" b="1">
                <a:solidFill>
                  <a:srgbClr val="404040"/>
                </a:solidFill>
                <a:latin typeface="Century Gothic"/>
                <a:cs typeface="Century Gothic"/>
              </a:rPr>
              <a:t>untuk mengatasi segala </a:t>
            </a:r>
            <a:r>
              <a:rPr dirty="0" sz="2400" b="1">
                <a:solidFill>
                  <a:srgbClr val="404040"/>
                </a:solidFill>
                <a:latin typeface="Century Gothic"/>
                <a:cs typeface="Century Gothic"/>
              </a:rPr>
              <a:t>tuntutan </a:t>
            </a:r>
            <a:r>
              <a:rPr dirty="0" sz="2400" spc="-5" b="1">
                <a:solidFill>
                  <a:srgbClr val="404040"/>
                </a:solidFill>
                <a:latin typeface="Century Gothic"/>
                <a:cs typeface="Century Gothic"/>
              </a:rPr>
              <a:t>baik yang berasal</a:t>
            </a:r>
            <a:r>
              <a:rPr dirty="0" sz="2400" spc="60" b="1">
                <a:solidFill>
                  <a:srgbClr val="404040"/>
                </a:solidFill>
                <a:latin typeface="Century Gothic"/>
                <a:cs typeface="Century Gothic"/>
              </a:rPr>
              <a:t> </a:t>
            </a:r>
            <a:r>
              <a:rPr dirty="0" sz="2400" spc="-10" b="1">
                <a:solidFill>
                  <a:srgbClr val="404040"/>
                </a:solidFill>
                <a:latin typeface="Century Gothic"/>
                <a:cs typeface="Century Gothic"/>
              </a:rPr>
              <a:t>dari</a:t>
            </a:r>
            <a:r>
              <a:rPr dirty="0" sz="2400" spc="10" b="1">
                <a:solidFill>
                  <a:srgbClr val="404040"/>
                </a:solidFill>
                <a:latin typeface="Century Gothic"/>
                <a:cs typeface="Century Gothic"/>
              </a:rPr>
              <a:t> </a:t>
            </a:r>
            <a:r>
              <a:rPr dirty="0" sz="2400" spc="-5" b="1">
                <a:solidFill>
                  <a:srgbClr val="404040"/>
                </a:solidFill>
                <a:latin typeface="Century Gothic"/>
                <a:cs typeface="Century Gothic"/>
              </a:rPr>
              <a:t>dalam </a:t>
            </a:r>
            <a:r>
              <a:rPr dirty="0" sz="2400" b="1">
                <a:solidFill>
                  <a:srgbClr val="404040"/>
                </a:solidFill>
                <a:latin typeface="Century Gothic"/>
                <a:cs typeface="Century Gothic"/>
              </a:rPr>
              <a:t> </a:t>
            </a:r>
            <a:r>
              <a:rPr dirty="0" sz="2400" spc="-5" b="1">
                <a:solidFill>
                  <a:srgbClr val="404040"/>
                </a:solidFill>
                <a:latin typeface="Century Gothic"/>
                <a:cs typeface="Century Gothic"/>
              </a:rPr>
              <a:t>maupun yang berasal </a:t>
            </a:r>
            <a:r>
              <a:rPr dirty="0" sz="2400" spc="-10" b="1">
                <a:solidFill>
                  <a:srgbClr val="404040"/>
                </a:solidFill>
                <a:latin typeface="Century Gothic"/>
                <a:cs typeface="Century Gothic"/>
              </a:rPr>
              <a:t>dari </a:t>
            </a:r>
            <a:r>
              <a:rPr dirty="0" sz="2400" b="1">
                <a:solidFill>
                  <a:srgbClr val="404040"/>
                </a:solidFill>
                <a:latin typeface="Century Gothic"/>
                <a:cs typeface="Century Gothic"/>
              </a:rPr>
              <a:t>luar </a:t>
            </a:r>
            <a:r>
              <a:rPr dirty="0" sz="2400" spc="-5" b="1">
                <a:solidFill>
                  <a:srgbClr val="404040"/>
                </a:solidFill>
                <a:latin typeface="Century Gothic"/>
                <a:cs typeface="Century Gothic"/>
              </a:rPr>
              <a:t>diri individu. Penyesuaian</a:t>
            </a:r>
            <a:r>
              <a:rPr dirty="0" sz="2400" spc="60" b="1">
                <a:solidFill>
                  <a:srgbClr val="404040"/>
                </a:solidFill>
                <a:latin typeface="Century Gothic"/>
                <a:cs typeface="Century Gothic"/>
              </a:rPr>
              <a:t> </a:t>
            </a:r>
            <a:r>
              <a:rPr dirty="0" sz="2400" spc="-5" b="1">
                <a:solidFill>
                  <a:srgbClr val="404040"/>
                </a:solidFill>
                <a:latin typeface="Century Gothic"/>
                <a:cs typeface="Century Gothic"/>
              </a:rPr>
              <a:t>ditentukan</a:t>
            </a:r>
            <a:r>
              <a:rPr dirty="0" sz="2400" spc="15" b="1">
                <a:solidFill>
                  <a:srgbClr val="404040"/>
                </a:solidFill>
                <a:latin typeface="Century Gothic"/>
                <a:cs typeface="Century Gothic"/>
              </a:rPr>
              <a:t> </a:t>
            </a:r>
            <a:r>
              <a:rPr dirty="0" sz="2400" b="1">
                <a:solidFill>
                  <a:srgbClr val="404040"/>
                </a:solidFill>
                <a:latin typeface="Century Gothic"/>
                <a:cs typeface="Century Gothic"/>
              </a:rPr>
              <a:t>oleh  </a:t>
            </a:r>
            <a:r>
              <a:rPr dirty="0" sz="2400" spc="-5" b="1">
                <a:solidFill>
                  <a:srgbClr val="404040"/>
                </a:solidFill>
                <a:latin typeface="Century Gothic"/>
                <a:cs typeface="Century Gothic"/>
              </a:rPr>
              <a:t>bagaimana seseorang dapat berinteraksi dengan</a:t>
            </a:r>
            <a:r>
              <a:rPr dirty="0" sz="2400" spc="45" b="1">
                <a:solidFill>
                  <a:srgbClr val="404040"/>
                </a:solidFill>
                <a:latin typeface="Century Gothic"/>
                <a:cs typeface="Century Gothic"/>
              </a:rPr>
              <a:t> </a:t>
            </a:r>
            <a:r>
              <a:rPr dirty="0" sz="2400" spc="-5" b="1">
                <a:solidFill>
                  <a:srgbClr val="404040"/>
                </a:solidFill>
                <a:latin typeface="Century Gothic"/>
                <a:cs typeface="Century Gothic"/>
              </a:rPr>
              <a:t>baik</a:t>
            </a:r>
            <a:endParaRPr sz="2400">
              <a:latin typeface="Century Gothic"/>
              <a:cs typeface="Century Gothic"/>
            </a:endParaRPr>
          </a:p>
          <a:p>
            <a:pPr lvl="1">
              <a:lnSpc>
                <a:spcPct val="100000"/>
              </a:lnSpc>
              <a:spcBef>
                <a:spcPts val="45"/>
              </a:spcBef>
              <a:buClr>
                <a:srgbClr val="E78612"/>
              </a:buClr>
              <a:buFont typeface="Wingdings 3"/>
              <a:buChar char=""/>
            </a:pPr>
            <a:endParaRPr sz="280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buClr>
                <a:srgbClr val="E78612"/>
              </a:buClr>
              <a:buFont typeface="Wingdings 3"/>
              <a:buChar char=""/>
              <a:tabLst>
                <a:tab pos="355600" algn="l"/>
              </a:tabLst>
            </a:pPr>
            <a:r>
              <a:rPr dirty="0" sz="2400" spc="-5" b="1">
                <a:solidFill>
                  <a:srgbClr val="0D0D0D"/>
                </a:solidFill>
                <a:latin typeface="Century Gothic"/>
                <a:cs typeface="Century Gothic"/>
              </a:rPr>
              <a:t>Kartono (1981) </a:t>
            </a:r>
            <a:r>
              <a:rPr dirty="0" sz="2400" spc="-5" b="1">
                <a:solidFill>
                  <a:srgbClr val="404040"/>
                </a:solidFill>
                <a:latin typeface="Century Gothic"/>
                <a:cs typeface="Century Gothic"/>
              </a:rPr>
              <a:t>Penyesuaian diri merupakan usaha untuk mencapai</a:t>
            </a:r>
            <a:r>
              <a:rPr dirty="0" sz="2400" spc="60" b="1">
                <a:solidFill>
                  <a:srgbClr val="404040"/>
                </a:solidFill>
                <a:latin typeface="Century Gothic"/>
                <a:cs typeface="Century Gothic"/>
              </a:rPr>
              <a:t> </a:t>
            </a:r>
            <a:r>
              <a:rPr dirty="0" sz="2400" b="1">
                <a:solidFill>
                  <a:srgbClr val="404040"/>
                </a:solidFill>
                <a:latin typeface="Century Gothic"/>
                <a:cs typeface="Century Gothic"/>
              </a:rPr>
              <a:t>satu</a:t>
            </a:r>
            <a:endParaRPr sz="2400">
              <a:latin typeface="Century Gothic"/>
              <a:cs typeface="Century Gothic"/>
            </a:endParaRPr>
          </a:p>
          <a:p>
            <a:pPr marL="354965">
              <a:lnSpc>
                <a:spcPct val="100000"/>
              </a:lnSpc>
            </a:pPr>
            <a:r>
              <a:rPr dirty="0" sz="2400" spc="-5" b="1">
                <a:solidFill>
                  <a:srgbClr val="404040"/>
                </a:solidFill>
                <a:latin typeface="Century Gothic"/>
                <a:cs typeface="Century Gothic"/>
              </a:rPr>
              <a:t>integrasi </a:t>
            </a:r>
            <a:r>
              <a:rPr dirty="0" sz="2400" spc="-10" b="1">
                <a:solidFill>
                  <a:srgbClr val="404040"/>
                </a:solidFill>
                <a:latin typeface="Century Gothic"/>
                <a:cs typeface="Century Gothic"/>
              </a:rPr>
              <a:t>dan </a:t>
            </a:r>
            <a:r>
              <a:rPr dirty="0" sz="2400" spc="-5" b="1">
                <a:solidFill>
                  <a:srgbClr val="404040"/>
                </a:solidFill>
                <a:latin typeface="Century Gothic"/>
                <a:cs typeface="Century Gothic"/>
              </a:rPr>
              <a:t>keseimbangan atau </a:t>
            </a:r>
            <a:r>
              <a:rPr dirty="0" sz="2400" spc="-5" b="1" i="1">
                <a:solidFill>
                  <a:srgbClr val="404040"/>
                </a:solidFill>
                <a:latin typeface="Century Gothic"/>
                <a:cs typeface="Century Gothic"/>
              </a:rPr>
              <a:t>equilibrium</a:t>
            </a:r>
            <a:r>
              <a:rPr dirty="0" sz="2400" spc="30" b="1" i="1">
                <a:solidFill>
                  <a:srgbClr val="404040"/>
                </a:solidFill>
                <a:latin typeface="Century Gothic"/>
                <a:cs typeface="Century Gothic"/>
              </a:rPr>
              <a:t> </a:t>
            </a:r>
            <a:r>
              <a:rPr dirty="0" sz="2400" spc="-5" b="1">
                <a:solidFill>
                  <a:srgbClr val="404040"/>
                </a:solidFill>
                <a:latin typeface="Century Gothic"/>
                <a:cs typeface="Century Gothic"/>
              </a:rPr>
              <a:t>batin.</a:t>
            </a:r>
            <a:endParaRPr sz="2400">
              <a:latin typeface="Century Gothic"/>
              <a:cs typeface="Century Gothic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4200">
              <a:latin typeface="Times New Roman"/>
              <a:cs typeface="Times New Roman"/>
            </a:endParaRPr>
          </a:p>
          <a:p>
            <a:pPr algn="r" lvl="1" marL="601980" marR="5080" indent="-50800">
              <a:lnSpc>
                <a:spcPct val="100000"/>
              </a:lnSpc>
              <a:buClr>
                <a:srgbClr val="E78612"/>
              </a:buClr>
              <a:buFont typeface="Wingdings 3"/>
              <a:buChar char=""/>
              <a:tabLst>
                <a:tab pos="894715" algn="l"/>
              </a:tabLst>
            </a:pPr>
            <a:r>
              <a:rPr dirty="0" sz="2400" spc="-5" b="1">
                <a:solidFill>
                  <a:srgbClr val="0D0D0D"/>
                </a:solidFill>
                <a:latin typeface="Century Gothic"/>
                <a:cs typeface="Century Gothic"/>
              </a:rPr>
              <a:t>Davidoff (1991) </a:t>
            </a:r>
            <a:r>
              <a:rPr dirty="0" sz="2400" spc="-5" b="1">
                <a:solidFill>
                  <a:srgbClr val="404040"/>
                </a:solidFill>
                <a:latin typeface="Century Gothic"/>
                <a:cs typeface="Century Gothic"/>
              </a:rPr>
              <a:t>penyesuaian diri atau </a:t>
            </a:r>
            <a:r>
              <a:rPr dirty="0" sz="2400" spc="-5" b="1" i="1">
                <a:solidFill>
                  <a:srgbClr val="404040"/>
                </a:solidFill>
                <a:latin typeface="Century Gothic"/>
                <a:cs typeface="Century Gothic"/>
              </a:rPr>
              <a:t>adjustment </a:t>
            </a:r>
            <a:r>
              <a:rPr dirty="0" sz="2400" b="1">
                <a:solidFill>
                  <a:srgbClr val="404040"/>
                </a:solidFill>
                <a:latin typeface="Century Gothic"/>
                <a:cs typeface="Century Gothic"/>
              </a:rPr>
              <a:t>itu</a:t>
            </a:r>
            <a:r>
              <a:rPr dirty="0" sz="2400" spc="105" b="1">
                <a:solidFill>
                  <a:srgbClr val="404040"/>
                </a:solidFill>
                <a:latin typeface="Century Gothic"/>
                <a:cs typeface="Century Gothic"/>
              </a:rPr>
              <a:t> </a:t>
            </a:r>
            <a:r>
              <a:rPr dirty="0" sz="2400" spc="-5" b="1">
                <a:solidFill>
                  <a:srgbClr val="404040"/>
                </a:solidFill>
                <a:latin typeface="Century Gothic"/>
                <a:cs typeface="Century Gothic"/>
              </a:rPr>
              <a:t>sendiri</a:t>
            </a:r>
            <a:r>
              <a:rPr dirty="0" sz="2400" b="1">
                <a:solidFill>
                  <a:srgbClr val="404040"/>
                </a:solidFill>
                <a:latin typeface="Century Gothic"/>
                <a:cs typeface="Century Gothic"/>
              </a:rPr>
              <a:t> </a:t>
            </a:r>
            <a:r>
              <a:rPr dirty="0" sz="2400" spc="-5" b="1">
                <a:solidFill>
                  <a:srgbClr val="404040"/>
                </a:solidFill>
                <a:latin typeface="Century Gothic"/>
                <a:cs typeface="Century Gothic"/>
              </a:rPr>
              <a:t>merupakan  </a:t>
            </a:r>
            <a:r>
              <a:rPr dirty="0" sz="2400" spc="-5" b="1">
                <a:solidFill>
                  <a:srgbClr val="404040"/>
                </a:solidFill>
                <a:latin typeface="Century Gothic"/>
                <a:cs typeface="Century Gothic"/>
              </a:rPr>
              <a:t>suatu proses untuk mencari </a:t>
            </a:r>
            <a:r>
              <a:rPr dirty="0" sz="2400" b="1">
                <a:solidFill>
                  <a:srgbClr val="404040"/>
                </a:solidFill>
                <a:latin typeface="Century Gothic"/>
                <a:cs typeface="Century Gothic"/>
              </a:rPr>
              <a:t>titik temu </a:t>
            </a:r>
            <a:r>
              <a:rPr dirty="0" sz="2400" spc="-5" b="1">
                <a:solidFill>
                  <a:srgbClr val="404040"/>
                </a:solidFill>
                <a:latin typeface="Century Gothic"/>
                <a:cs typeface="Century Gothic"/>
              </a:rPr>
              <a:t>kondisi diri dan </a:t>
            </a:r>
            <a:r>
              <a:rPr dirty="0" sz="2400" b="1">
                <a:solidFill>
                  <a:srgbClr val="404040"/>
                </a:solidFill>
                <a:latin typeface="Century Gothic"/>
                <a:cs typeface="Century Gothic"/>
              </a:rPr>
              <a:t>tuntutan</a:t>
            </a:r>
            <a:r>
              <a:rPr dirty="0" sz="2400" spc="15" b="1">
                <a:solidFill>
                  <a:srgbClr val="404040"/>
                </a:solidFill>
                <a:latin typeface="Century Gothic"/>
                <a:cs typeface="Century Gothic"/>
              </a:rPr>
              <a:t> </a:t>
            </a:r>
            <a:r>
              <a:rPr dirty="0" sz="2400" spc="-5" b="1">
                <a:solidFill>
                  <a:srgbClr val="404040"/>
                </a:solidFill>
                <a:latin typeface="Century Gothic"/>
                <a:cs typeface="Century Gothic"/>
              </a:rPr>
              <a:t>lingkungan</a:t>
            </a:r>
            <a:endParaRPr sz="2400">
              <a:latin typeface="Century Gothic"/>
              <a:cs typeface="Century Gothic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993457" y="1510601"/>
            <a:ext cx="10838180" cy="482854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355600" marR="1150620" indent="-343535">
              <a:lnSpc>
                <a:spcPct val="100000"/>
              </a:lnSpc>
              <a:spcBef>
                <a:spcPts val="100"/>
              </a:spcBef>
              <a:buClr>
                <a:srgbClr val="E78612"/>
              </a:buClr>
              <a:buFont typeface="Wingdings 3"/>
              <a:buChar char=""/>
              <a:tabLst>
                <a:tab pos="356235" algn="l"/>
              </a:tabLst>
            </a:pPr>
            <a:r>
              <a:rPr dirty="0" sz="2400" spc="-5" b="1">
                <a:solidFill>
                  <a:srgbClr val="0D0D0D"/>
                </a:solidFill>
                <a:latin typeface="Century Gothic"/>
                <a:cs typeface="Century Gothic"/>
              </a:rPr>
              <a:t>Hurlock (1997) </a:t>
            </a:r>
            <a:r>
              <a:rPr dirty="0" sz="2400" spc="-5" b="1">
                <a:solidFill>
                  <a:srgbClr val="404040"/>
                </a:solidFill>
                <a:latin typeface="Century Gothic"/>
                <a:cs typeface="Century Gothic"/>
              </a:rPr>
              <a:t>Penyesuaian </a:t>
            </a:r>
            <a:r>
              <a:rPr dirty="0" sz="2400" spc="-10" b="1">
                <a:solidFill>
                  <a:srgbClr val="404040"/>
                </a:solidFill>
                <a:latin typeface="Century Gothic"/>
                <a:cs typeface="Century Gothic"/>
              </a:rPr>
              <a:t>diri </a:t>
            </a:r>
            <a:r>
              <a:rPr dirty="0" sz="2400" spc="-5" b="1">
                <a:solidFill>
                  <a:srgbClr val="404040"/>
                </a:solidFill>
                <a:latin typeface="Century Gothic"/>
                <a:cs typeface="Century Gothic"/>
              </a:rPr>
              <a:t>diartikan sebagai keberhasilan  seseorang untuk menyesuaikan diri terhadap orang lain pada  umumnya dan terhadap kelompok pada</a:t>
            </a:r>
            <a:r>
              <a:rPr dirty="0" sz="2400" spc="45" b="1">
                <a:solidFill>
                  <a:srgbClr val="404040"/>
                </a:solidFill>
                <a:latin typeface="Century Gothic"/>
                <a:cs typeface="Century Gothic"/>
              </a:rPr>
              <a:t> </a:t>
            </a:r>
            <a:r>
              <a:rPr dirty="0" sz="2400" spc="-5" b="1">
                <a:solidFill>
                  <a:srgbClr val="404040"/>
                </a:solidFill>
                <a:latin typeface="Century Gothic"/>
                <a:cs typeface="Century Gothic"/>
              </a:rPr>
              <a:t>khususnya.</a:t>
            </a:r>
            <a:endParaRPr sz="2400">
              <a:latin typeface="Century Gothic"/>
              <a:cs typeface="Century Gothic"/>
            </a:endParaRPr>
          </a:p>
          <a:p>
            <a:pPr>
              <a:lnSpc>
                <a:spcPct val="100000"/>
              </a:lnSpc>
              <a:buClr>
                <a:srgbClr val="E78612"/>
              </a:buClr>
              <a:buFont typeface="Wingdings 3"/>
              <a:buChar char=""/>
            </a:pPr>
            <a:endParaRPr sz="2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25"/>
              </a:spcBef>
              <a:buClr>
                <a:srgbClr val="E78612"/>
              </a:buClr>
              <a:buFont typeface="Wingdings 3"/>
              <a:buChar char=""/>
            </a:pPr>
            <a:endParaRPr sz="2300">
              <a:latin typeface="Times New Roman"/>
              <a:cs typeface="Times New Roman"/>
            </a:endParaRPr>
          </a:p>
          <a:p>
            <a:pPr marL="355600" indent="-343535">
              <a:lnSpc>
                <a:spcPct val="100000"/>
              </a:lnSpc>
              <a:buClr>
                <a:srgbClr val="E78612"/>
              </a:buClr>
              <a:buFont typeface="Wingdings 3"/>
              <a:buChar char=""/>
              <a:tabLst>
                <a:tab pos="356235" algn="l"/>
              </a:tabLst>
            </a:pPr>
            <a:r>
              <a:rPr dirty="0" sz="2400" spc="-5" b="1">
                <a:solidFill>
                  <a:srgbClr val="0D0D0D"/>
                </a:solidFill>
                <a:latin typeface="Century Gothic"/>
                <a:cs typeface="Century Gothic"/>
              </a:rPr>
              <a:t>Woodworth</a:t>
            </a:r>
            <a:r>
              <a:rPr dirty="0" sz="2400" b="1">
                <a:solidFill>
                  <a:srgbClr val="0D0D0D"/>
                </a:solidFill>
                <a:latin typeface="Century Gothic"/>
                <a:cs typeface="Century Gothic"/>
              </a:rPr>
              <a:t> </a:t>
            </a:r>
            <a:r>
              <a:rPr dirty="0" sz="2400" spc="-5" b="1">
                <a:solidFill>
                  <a:srgbClr val="0D0D0D"/>
                </a:solidFill>
                <a:latin typeface="Century Gothic"/>
                <a:cs typeface="Century Gothic"/>
              </a:rPr>
              <a:t>(Soetarno,1994)</a:t>
            </a:r>
            <a:endParaRPr sz="2400">
              <a:latin typeface="Century Gothic"/>
              <a:cs typeface="Century Gothic"/>
            </a:endParaRPr>
          </a:p>
          <a:p>
            <a:pPr marL="12700">
              <a:lnSpc>
                <a:spcPct val="100000"/>
              </a:lnSpc>
              <a:spcBef>
                <a:spcPts val="1005"/>
              </a:spcBef>
            </a:pPr>
            <a:r>
              <a:rPr dirty="0" sz="2400" spc="-5" b="1">
                <a:solidFill>
                  <a:srgbClr val="404040"/>
                </a:solidFill>
                <a:latin typeface="Century Gothic"/>
                <a:cs typeface="Century Gothic"/>
              </a:rPr>
              <a:t>Penyesuain diri dengan lingkungannya dengan dua </a:t>
            </a:r>
            <a:r>
              <a:rPr dirty="0" sz="2400" b="1">
                <a:solidFill>
                  <a:srgbClr val="404040"/>
                </a:solidFill>
                <a:latin typeface="Century Gothic"/>
                <a:cs typeface="Century Gothic"/>
              </a:rPr>
              <a:t>macam </a:t>
            </a:r>
            <a:r>
              <a:rPr dirty="0" sz="2400" spc="-10" b="1">
                <a:solidFill>
                  <a:srgbClr val="404040"/>
                </a:solidFill>
                <a:latin typeface="Century Gothic"/>
                <a:cs typeface="Century Gothic"/>
              </a:rPr>
              <a:t>cara, </a:t>
            </a:r>
            <a:r>
              <a:rPr dirty="0" sz="2400" spc="-5" b="1">
                <a:solidFill>
                  <a:srgbClr val="404040"/>
                </a:solidFill>
                <a:latin typeface="Century Gothic"/>
                <a:cs typeface="Century Gothic"/>
              </a:rPr>
              <a:t>yaitu</a:t>
            </a:r>
            <a:r>
              <a:rPr dirty="0" sz="2400" spc="60" b="1">
                <a:solidFill>
                  <a:srgbClr val="404040"/>
                </a:solidFill>
                <a:latin typeface="Century Gothic"/>
                <a:cs typeface="Century Gothic"/>
              </a:rPr>
              <a:t> </a:t>
            </a:r>
            <a:r>
              <a:rPr dirty="0" sz="2400" b="1">
                <a:solidFill>
                  <a:srgbClr val="404040"/>
                </a:solidFill>
                <a:latin typeface="Century Gothic"/>
                <a:cs typeface="Century Gothic"/>
              </a:rPr>
              <a:t>:</a:t>
            </a:r>
            <a:endParaRPr sz="2400">
              <a:latin typeface="Century Gothic"/>
              <a:cs typeface="Century Gothic"/>
            </a:endParaRPr>
          </a:p>
          <a:p>
            <a:pPr lvl="1" marL="812800" marR="5080" indent="-342900">
              <a:lnSpc>
                <a:spcPct val="100000"/>
              </a:lnSpc>
              <a:spcBef>
                <a:spcPts val="1005"/>
              </a:spcBef>
              <a:buClr>
                <a:srgbClr val="E78612"/>
              </a:buClr>
              <a:buAutoNum type="arabicPeriod"/>
              <a:tabLst>
                <a:tab pos="812800" algn="l"/>
                <a:tab pos="813435" algn="l"/>
              </a:tabLst>
            </a:pPr>
            <a:r>
              <a:rPr dirty="0" sz="2000" b="1">
                <a:solidFill>
                  <a:srgbClr val="404040"/>
                </a:solidFill>
                <a:latin typeface="Century Gothic"/>
                <a:cs typeface="Century Gothic"/>
              </a:rPr>
              <a:t>Secara </a:t>
            </a:r>
            <a:r>
              <a:rPr dirty="0" sz="2000" spc="-5" b="1" i="1">
                <a:solidFill>
                  <a:srgbClr val="404040"/>
                </a:solidFill>
                <a:latin typeface="Century Gothic"/>
                <a:cs typeface="Century Gothic"/>
              </a:rPr>
              <a:t>autoplastic</a:t>
            </a:r>
            <a:r>
              <a:rPr dirty="0" sz="2000" spc="-5" b="1">
                <a:solidFill>
                  <a:srgbClr val="404040"/>
                </a:solidFill>
                <a:latin typeface="Century Gothic"/>
                <a:cs typeface="Century Gothic"/>
              </a:rPr>
              <a:t>, yaitu </a:t>
            </a:r>
            <a:r>
              <a:rPr dirty="0" sz="2000" b="1">
                <a:solidFill>
                  <a:srgbClr val="404040"/>
                </a:solidFill>
                <a:latin typeface="Century Gothic"/>
                <a:cs typeface="Century Gothic"/>
              </a:rPr>
              <a:t>mengubah </a:t>
            </a:r>
            <a:r>
              <a:rPr dirty="0" sz="2000" spc="-5" b="1">
                <a:solidFill>
                  <a:srgbClr val="404040"/>
                </a:solidFill>
                <a:latin typeface="Century Gothic"/>
                <a:cs typeface="Century Gothic"/>
              </a:rPr>
              <a:t>diri </a:t>
            </a:r>
            <a:r>
              <a:rPr dirty="0" sz="2000" b="1">
                <a:solidFill>
                  <a:srgbClr val="404040"/>
                </a:solidFill>
                <a:latin typeface="Century Gothic"/>
                <a:cs typeface="Century Gothic"/>
              </a:rPr>
              <a:t>sesuai </a:t>
            </a:r>
            <a:r>
              <a:rPr dirty="0" sz="2000" spc="-5" b="1">
                <a:solidFill>
                  <a:srgbClr val="404040"/>
                </a:solidFill>
                <a:latin typeface="Century Gothic"/>
                <a:cs typeface="Century Gothic"/>
              </a:rPr>
              <a:t>dengan keadaan lingkungannya.  Penyesuaian </a:t>
            </a:r>
            <a:r>
              <a:rPr dirty="0" sz="2000" b="1">
                <a:solidFill>
                  <a:srgbClr val="404040"/>
                </a:solidFill>
                <a:latin typeface="Century Gothic"/>
                <a:cs typeface="Century Gothic"/>
              </a:rPr>
              <a:t>ini </a:t>
            </a:r>
            <a:r>
              <a:rPr dirty="0" sz="2000" spc="-5" b="1">
                <a:solidFill>
                  <a:srgbClr val="404040"/>
                </a:solidFill>
                <a:latin typeface="Century Gothic"/>
                <a:cs typeface="Century Gothic"/>
              </a:rPr>
              <a:t>bersifat pasif karena aktivitas atau kegiatan yang dilakukan  ditentukan oleh</a:t>
            </a:r>
            <a:r>
              <a:rPr dirty="0" sz="2000" b="1">
                <a:solidFill>
                  <a:srgbClr val="404040"/>
                </a:solidFill>
                <a:latin typeface="Century Gothic"/>
                <a:cs typeface="Century Gothic"/>
              </a:rPr>
              <a:t> </a:t>
            </a:r>
            <a:r>
              <a:rPr dirty="0" sz="2000" spc="-5" b="1">
                <a:solidFill>
                  <a:srgbClr val="404040"/>
                </a:solidFill>
                <a:latin typeface="Century Gothic"/>
                <a:cs typeface="Century Gothic"/>
              </a:rPr>
              <a:t>lingkungan.</a:t>
            </a:r>
            <a:endParaRPr sz="2000">
              <a:latin typeface="Century Gothic"/>
              <a:cs typeface="Century Gothic"/>
            </a:endParaRPr>
          </a:p>
          <a:p>
            <a:pPr lvl="1" marL="812800" marR="457200" indent="-342900">
              <a:lnSpc>
                <a:spcPct val="100000"/>
              </a:lnSpc>
              <a:spcBef>
                <a:spcPts val="1000"/>
              </a:spcBef>
              <a:buClr>
                <a:srgbClr val="E78612"/>
              </a:buClr>
              <a:buAutoNum type="arabicPeriod"/>
              <a:tabLst>
                <a:tab pos="812800" algn="l"/>
                <a:tab pos="813435" algn="l"/>
              </a:tabLst>
            </a:pPr>
            <a:r>
              <a:rPr dirty="0" sz="2000" b="1">
                <a:solidFill>
                  <a:srgbClr val="404040"/>
                </a:solidFill>
                <a:latin typeface="Century Gothic"/>
                <a:cs typeface="Century Gothic"/>
              </a:rPr>
              <a:t>Secara </a:t>
            </a:r>
            <a:r>
              <a:rPr dirty="0" sz="2000" spc="-5" b="1" i="1">
                <a:solidFill>
                  <a:srgbClr val="404040"/>
                </a:solidFill>
                <a:latin typeface="Century Gothic"/>
                <a:cs typeface="Century Gothic"/>
              </a:rPr>
              <a:t>alloplastic, </a:t>
            </a:r>
            <a:r>
              <a:rPr dirty="0" sz="2000" spc="-5" b="1">
                <a:solidFill>
                  <a:srgbClr val="404040"/>
                </a:solidFill>
                <a:latin typeface="Century Gothic"/>
                <a:cs typeface="Century Gothic"/>
              </a:rPr>
              <a:t>yaitu </a:t>
            </a:r>
            <a:r>
              <a:rPr dirty="0" sz="2000" b="1">
                <a:solidFill>
                  <a:srgbClr val="404040"/>
                </a:solidFill>
                <a:latin typeface="Century Gothic"/>
                <a:cs typeface="Century Gothic"/>
              </a:rPr>
              <a:t>mengubah lingkungan sesuai </a:t>
            </a:r>
            <a:r>
              <a:rPr dirty="0" sz="2000" spc="-5" b="1">
                <a:solidFill>
                  <a:srgbClr val="404040"/>
                </a:solidFill>
                <a:latin typeface="Century Gothic"/>
                <a:cs typeface="Century Gothic"/>
              </a:rPr>
              <a:t>dengan keadaan atau  keinginan diri </a:t>
            </a:r>
            <a:r>
              <a:rPr dirty="0" sz="2000" b="1">
                <a:solidFill>
                  <a:srgbClr val="404040"/>
                </a:solidFill>
                <a:latin typeface="Century Gothic"/>
                <a:cs typeface="Century Gothic"/>
              </a:rPr>
              <a:t>sendiri. </a:t>
            </a:r>
            <a:r>
              <a:rPr dirty="0" sz="2000" spc="-5" b="1">
                <a:solidFill>
                  <a:srgbClr val="404040"/>
                </a:solidFill>
                <a:latin typeface="Century Gothic"/>
                <a:cs typeface="Century Gothic"/>
              </a:rPr>
              <a:t>Penyesuaian </a:t>
            </a:r>
            <a:r>
              <a:rPr dirty="0" sz="2000" b="1">
                <a:solidFill>
                  <a:srgbClr val="404040"/>
                </a:solidFill>
                <a:latin typeface="Century Gothic"/>
                <a:cs typeface="Century Gothic"/>
              </a:rPr>
              <a:t>ini </a:t>
            </a:r>
            <a:r>
              <a:rPr dirty="0" sz="2000" spc="-5" b="1">
                <a:solidFill>
                  <a:srgbClr val="404040"/>
                </a:solidFill>
                <a:latin typeface="Century Gothic"/>
                <a:cs typeface="Century Gothic"/>
              </a:rPr>
              <a:t>bersifat aktif karena aktivitas </a:t>
            </a:r>
            <a:r>
              <a:rPr dirty="0" sz="2000" b="1">
                <a:solidFill>
                  <a:srgbClr val="404040"/>
                </a:solidFill>
                <a:latin typeface="Century Gothic"/>
                <a:cs typeface="Century Gothic"/>
              </a:rPr>
              <a:t>individu  </a:t>
            </a:r>
            <a:r>
              <a:rPr dirty="0" sz="2000" spc="-5" b="1">
                <a:solidFill>
                  <a:srgbClr val="404040"/>
                </a:solidFill>
                <a:latin typeface="Century Gothic"/>
                <a:cs typeface="Century Gothic"/>
              </a:rPr>
              <a:t>mempengaruhi </a:t>
            </a:r>
            <a:r>
              <a:rPr dirty="0" sz="2000" b="1">
                <a:solidFill>
                  <a:srgbClr val="404040"/>
                </a:solidFill>
                <a:latin typeface="Century Gothic"/>
                <a:cs typeface="Century Gothic"/>
              </a:rPr>
              <a:t>lingkungannya</a:t>
            </a:r>
            <a:endParaRPr sz="2000">
              <a:latin typeface="Century Gothic"/>
              <a:cs typeface="Century Gothic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645920" y="688340"/>
            <a:ext cx="5100320" cy="589280"/>
          </a:xfrm>
          <a:prstGeom prst="rect"/>
          <a:solidFill>
            <a:srgbClr val="E78612"/>
          </a:solidFill>
        </p:spPr>
        <p:txBody>
          <a:bodyPr wrap="square" lIns="0" tIns="37465" rIns="0" bIns="0" rtlCol="0" vert="horz">
            <a:spAutoFit/>
          </a:bodyPr>
          <a:lstStyle/>
          <a:p>
            <a:pPr marL="92710">
              <a:lnSpc>
                <a:spcPct val="100000"/>
              </a:lnSpc>
              <a:spcBef>
                <a:spcPts val="295"/>
              </a:spcBef>
            </a:pPr>
            <a:r>
              <a:rPr dirty="0" u="heavy" sz="3200" spc="-5" b="1">
                <a:uFill>
                  <a:solidFill>
                    <a:srgbClr val="252525"/>
                  </a:solidFill>
                </a:uFill>
                <a:latin typeface="Century Gothic"/>
                <a:cs typeface="Century Gothic"/>
              </a:rPr>
              <a:t>DEFINISI </a:t>
            </a:r>
            <a:r>
              <a:rPr dirty="0" u="heavy" sz="3200" spc="-10" b="1">
                <a:uFill>
                  <a:solidFill>
                    <a:srgbClr val="252525"/>
                  </a:solidFill>
                </a:uFill>
                <a:latin typeface="Century Gothic"/>
                <a:cs typeface="Century Gothic"/>
              </a:rPr>
              <a:t>PENYESUAIN</a:t>
            </a:r>
            <a:r>
              <a:rPr dirty="0" u="heavy" sz="3200" spc="-30" b="1">
                <a:uFill>
                  <a:solidFill>
                    <a:srgbClr val="252525"/>
                  </a:solidFill>
                </a:uFill>
                <a:latin typeface="Century Gothic"/>
                <a:cs typeface="Century Gothic"/>
              </a:rPr>
              <a:t> </a:t>
            </a:r>
            <a:r>
              <a:rPr dirty="0" u="heavy" sz="3200" spc="-5" b="1">
                <a:uFill>
                  <a:solidFill>
                    <a:srgbClr val="252525"/>
                  </a:solidFill>
                </a:uFill>
                <a:latin typeface="Century Gothic"/>
                <a:cs typeface="Century Gothic"/>
              </a:rPr>
              <a:t>DIRI</a:t>
            </a:r>
            <a:endParaRPr sz="3200">
              <a:latin typeface="Century Gothic"/>
              <a:cs typeface="Century Gothic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665480" y="1412239"/>
            <a:ext cx="11526520" cy="5445760"/>
          </a:xfrm>
          <a:custGeom>
            <a:avLst/>
            <a:gdLst/>
            <a:ahLst/>
            <a:cxnLst/>
            <a:rect l="l" t="t" r="r" b="b"/>
            <a:pathLst>
              <a:path w="11526520" h="5445759">
                <a:moveTo>
                  <a:pt x="0" y="5445760"/>
                </a:moveTo>
                <a:lnTo>
                  <a:pt x="11526520" y="5445760"/>
                </a:lnTo>
                <a:lnTo>
                  <a:pt x="11526520" y="0"/>
                </a:lnTo>
                <a:lnTo>
                  <a:pt x="0" y="0"/>
                </a:lnTo>
                <a:lnTo>
                  <a:pt x="0" y="5445760"/>
                </a:lnTo>
                <a:close/>
              </a:path>
            </a:pathLst>
          </a:custGeom>
          <a:solidFill>
            <a:srgbClr val="C1C9B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43902" y="1439290"/>
            <a:ext cx="11337925" cy="531812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2400" spc="-5" b="1">
                <a:solidFill>
                  <a:srgbClr val="0D0D0D"/>
                </a:solidFill>
                <a:latin typeface="Century Gothic"/>
                <a:cs typeface="Century Gothic"/>
              </a:rPr>
              <a:t>Schneiders (1964) </a:t>
            </a:r>
            <a:r>
              <a:rPr dirty="0" sz="2400" spc="-10">
                <a:solidFill>
                  <a:srgbClr val="404040"/>
                </a:solidFill>
                <a:latin typeface="Century Gothic"/>
                <a:cs typeface="Century Gothic"/>
              </a:rPr>
              <a:t>menyatakan </a:t>
            </a:r>
            <a:r>
              <a:rPr dirty="0" sz="2400" spc="-5">
                <a:solidFill>
                  <a:srgbClr val="404040"/>
                </a:solidFill>
                <a:latin typeface="Century Gothic"/>
                <a:cs typeface="Century Gothic"/>
              </a:rPr>
              <a:t>ada empat </a:t>
            </a:r>
            <a:r>
              <a:rPr dirty="0" sz="2400" spc="-10">
                <a:solidFill>
                  <a:srgbClr val="404040"/>
                </a:solidFill>
                <a:latin typeface="Century Gothic"/>
                <a:cs typeface="Century Gothic"/>
              </a:rPr>
              <a:t>bentuk </a:t>
            </a:r>
            <a:r>
              <a:rPr dirty="0" sz="2400" spc="-5">
                <a:solidFill>
                  <a:srgbClr val="404040"/>
                </a:solidFill>
                <a:latin typeface="Century Gothic"/>
                <a:cs typeface="Century Gothic"/>
              </a:rPr>
              <a:t>penyesuaian</a:t>
            </a:r>
            <a:r>
              <a:rPr dirty="0" sz="2400" spc="150">
                <a:solidFill>
                  <a:srgbClr val="404040"/>
                </a:solidFill>
                <a:latin typeface="Century Gothic"/>
                <a:cs typeface="Century Gothic"/>
              </a:rPr>
              <a:t> </a:t>
            </a:r>
            <a:r>
              <a:rPr dirty="0" sz="2400">
                <a:solidFill>
                  <a:srgbClr val="404040"/>
                </a:solidFill>
                <a:latin typeface="Century Gothic"/>
                <a:cs typeface="Century Gothic"/>
              </a:rPr>
              <a:t>diri</a:t>
            </a:r>
            <a:endParaRPr sz="2400">
              <a:latin typeface="Century Gothic"/>
              <a:cs typeface="Century Gothic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tabLst>
                <a:tab pos="354965" algn="l"/>
              </a:tabLst>
            </a:pPr>
            <a:r>
              <a:rPr dirty="0" sz="1800" b="1">
                <a:solidFill>
                  <a:srgbClr val="E78612"/>
                </a:solidFill>
                <a:latin typeface="Arial Rounded MT Bold"/>
                <a:cs typeface="Arial Rounded MT Bold"/>
              </a:rPr>
              <a:t>1.	</a:t>
            </a:r>
            <a:r>
              <a:rPr dirty="0" u="sng" sz="1800" spc="-5" b="1">
                <a:solidFill>
                  <a:srgbClr val="404040"/>
                </a:solidFill>
                <a:uFill>
                  <a:solidFill>
                    <a:srgbClr val="404040"/>
                  </a:solidFill>
                </a:uFill>
                <a:latin typeface="Arial Rounded MT Bold"/>
                <a:cs typeface="Arial Rounded MT Bold"/>
              </a:rPr>
              <a:t>Penyesuaian </a:t>
            </a:r>
            <a:r>
              <a:rPr dirty="0" u="sng" sz="1800" spc="5" b="1">
                <a:solidFill>
                  <a:srgbClr val="404040"/>
                </a:solidFill>
                <a:uFill>
                  <a:solidFill>
                    <a:srgbClr val="404040"/>
                  </a:solidFill>
                </a:uFill>
                <a:latin typeface="Arial Rounded MT Bold"/>
                <a:cs typeface="Arial Rounded MT Bold"/>
              </a:rPr>
              <a:t>Diri</a:t>
            </a:r>
            <a:r>
              <a:rPr dirty="0" u="sng" sz="1800" spc="-105" b="1">
                <a:solidFill>
                  <a:srgbClr val="404040"/>
                </a:solidFill>
                <a:uFill>
                  <a:solidFill>
                    <a:srgbClr val="404040"/>
                  </a:solidFill>
                </a:uFill>
                <a:latin typeface="Arial Rounded MT Bold"/>
                <a:cs typeface="Arial Rounded MT Bold"/>
              </a:rPr>
              <a:t> </a:t>
            </a:r>
            <a:r>
              <a:rPr dirty="0" u="sng" sz="1800" spc="-10" b="1">
                <a:solidFill>
                  <a:srgbClr val="404040"/>
                </a:solidFill>
                <a:uFill>
                  <a:solidFill>
                    <a:srgbClr val="404040"/>
                  </a:solidFill>
                </a:uFill>
                <a:latin typeface="Arial Rounded MT Bold"/>
                <a:cs typeface="Arial Rounded MT Bold"/>
              </a:rPr>
              <a:t>Personal</a:t>
            </a:r>
            <a:endParaRPr sz="1800">
              <a:latin typeface="Arial Rounded MT Bold"/>
              <a:cs typeface="Arial Rounded MT Bold"/>
            </a:endParaRPr>
          </a:p>
          <a:p>
            <a:pPr marL="12700">
              <a:lnSpc>
                <a:spcPct val="100000"/>
              </a:lnSpc>
              <a:spcBef>
                <a:spcPts val="1000"/>
              </a:spcBef>
            </a:pPr>
            <a:r>
              <a:rPr dirty="0" sz="1800" spc="-15">
                <a:solidFill>
                  <a:srgbClr val="404040"/>
                </a:solidFill>
                <a:latin typeface="Arial Rounded MT Bold"/>
                <a:cs typeface="Arial Rounded MT Bold"/>
              </a:rPr>
              <a:t>Penyesuaian </a:t>
            </a:r>
            <a:r>
              <a:rPr dirty="0" sz="1800" spc="-10">
                <a:solidFill>
                  <a:srgbClr val="404040"/>
                </a:solidFill>
                <a:latin typeface="Arial Rounded MT Bold"/>
                <a:cs typeface="Arial Rounded MT Bold"/>
              </a:rPr>
              <a:t>diri </a:t>
            </a:r>
            <a:r>
              <a:rPr dirty="0" sz="1800" spc="-15">
                <a:solidFill>
                  <a:srgbClr val="404040"/>
                </a:solidFill>
                <a:latin typeface="Arial Rounded MT Bold"/>
                <a:cs typeface="Arial Rounded MT Bold"/>
              </a:rPr>
              <a:t>personal </a:t>
            </a:r>
            <a:r>
              <a:rPr dirty="0" sz="1800" spc="-10">
                <a:solidFill>
                  <a:srgbClr val="404040"/>
                </a:solidFill>
                <a:latin typeface="Arial Rounded MT Bold"/>
                <a:cs typeface="Arial Rounded MT Bold"/>
              </a:rPr>
              <a:t>adalah</a:t>
            </a:r>
            <a:r>
              <a:rPr dirty="0" sz="1800" spc="125">
                <a:solidFill>
                  <a:srgbClr val="404040"/>
                </a:solidFill>
                <a:latin typeface="Arial Rounded MT Bold"/>
                <a:cs typeface="Arial Rounded MT Bold"/>
              </a:rPr>
              <a:t> </a:t>
            </a:r>
            <a:r>
              <a:rPr dirty="0" sz="1800" spc="-10">
                <a:solidFill>
                  <a:srgbClr val="404040"/>
                </a:solidFill>
                <a:latin typeface="Arial Rounded MT Bold"/>
                <a:cs typeface="Arial Rounded MT Bold"/>
              </a:rPr>
              <a:t>penyesuaian diri yang </a:t>
            </a:r>
            <a:r>
              <a:rPr dirty="0" sz="1800" spc="-20">
                <a:solidFill>
                  <a:srgbClr val="404040"/>
                </a:solidFill>
                <a:latin typeface="Arial Rounded MT Bold"/>
                <a:cs typeface="Arial Rounded MT Bold"/>
              </a:rPr>
              <a:t>diarahkan kepada </a:t>
            </a:r>
            <a:r>
              <a:rPr dirty="0" sz="1800" spc="-10">
                <a:solidFill>
                  <a:srgbClr val="404040"/>
                </a:solidFill>
                <a:latin typeface="Arial Rounded MT Bold"/>
                <a:cs typeface="Arial Rounded MT Bold"/>
              </a:rPr>
              <a:t>diri sendiri. </a:t>
            </a:r>
            <a:r>
              <a:rPr dirty="0" sz="1800" spc="-5">
                <a:solidFill>
                  <a:srgbClr val="404040"/>
                </a:solidFill>
                <a:latin typeface="Arial Rounded MT Bold"/>
                <a:cs typeface="Arial Rounded MT Bold"/>
              </a:rPr>
              <a:t>Bentuk</a:t>
            </a:r>
            <a:endParaRPr sz="1800">
              <a:latin typeface="Arial Rounded MT Bold"/>
              <a:cs typeface="Arial Rounded MT Bold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dirty="0" sz="1800" spc="-10">
                <a:solidFill>
                  <a:srgbClr val="404040"/>
                </a:solidFill>
                <a:latin typeface="Arial Rounded MT Bold"/>
                <a:cs typeface="Arial Rounded MT Bold"/>
              </a:rPr>
              <a:t>penyesuaian ini dibagi lagi </a:t>
            </a:r>
            <a:r>
              <a:rPr dirty="0" sz="1800" spc="-5">
                <a:solidFill>
                  <a:srgbClr val="404040"/>
                </a:solidFill>
                <a:latin typeface="Arial Rounded MT Bold"/>
                <a:cs typeface="Arial Rounded MT Bold"/>
              </a:rPr>
              <a:t>menjadi </a:t>
            </a:r>
            <a:r>
              <a:rPr dirty="0" sz="1800" spc="-15">
                <a:solidFill>
                  <a:srgbClr val="404040"/>
                </a:solidFill>
                <a:latin typeface="Arial Rounded MT Bold"/>
                <a:cs typeface="Arial Rounded MT Bold"/>
              </a:rPr>
              <a:t>tiga,</a:t>
            </a:r>
            <a:r>
              <a:rPr dirty="0" sz="1800" spc="210">
                <a:solidFill>
                  <a:srgbClr val="404040"/>
                </a:solidFill>
                <a:latin typeface="Arial Rounded MT Bold"/>
                <a:cs typeface="Arial Rounded MT Bold"/>
              </a:rPr>
              <a:t> </a:t>
            </a:r>
            <a:r>
              <a:rPr dirty="0" sz="1800" spc="-10">
                <a:solidFill>
                  <a:srgbClr val="404040"/>
                </a:solidFill>
                <a:latin typeface="Arial Rounded MT Bold"/>
                <a:cs typeface="Arial Rounded MT Bold"/>
              </a:rPr>
              <a:t>yaitu:</a:t>
            </a:r>
            <a:endParaRPr sz="1800">
              <a:latin typeface="Arial Rounded MT Bold"/>
              <a:cs typeface="Arial Rounded MT Bold"/>
            </a:endParaRPr>
          </a:p>
          <a:p>
            <a:pPr marL="287020" indent="-274320">
              <a:lnSpc>
                <a:spcPct val="100000"/>
              </a:lnSpc>
              <a:spcBef>
                <a:spcPts val="1000"/>
              </a:spcBef>
              <a:buAutoNum type="arabicParenR"/>
              <a:tabLst>
                <a:tab pos="287020" algn="l"/>
              </a:tabLst>
            </a:pPr>
            <a:r>
              <a:rPr dirty="0" sz="1800" spc="-15">
                <a:solidFill>
                  <a:srgbClr val="404040"/>
                </a:solidFill>
                <a:latin typeface="Arial Rounded MT Bold"/>
                <a:cs typeface="Arial Rounded MT Bold"/>
              </a:rPr>
              <a:t>Penyesuaian </a:t>
            </a:r>
            <a:r>
              <a:rPr dirty="0" sz="1800" spc="-5">
                <a:solidFill>
                  <a:srgbClr val="404040"/>
                </a:solidFill>
                <a:latin typeface="Arial Rounded MT Bold"/>
                <a:cs typeface="Arial Rounded MT Bold"/>
              </a:rPr>
              <a:t>Diri </a:t>
            </a:r>
            <a:r>
              <a:rPr dirty="0" sz="1800" spc="-10">
                <a:solidFill>
                  <a:srgbClr val="404040"/>
                </a:solidFill>
                <a:latin typeface="Arial Rounded MT Bold"/>
                <a:cs typeface="Arial Rounded MT Bold"/>
              </a:rPr>
              <a:t>Fisik </a:t>
            </a:r>
            <a:r>
              <a:rPr dirty="0" sz="1800" spc="-5">
                <a:solidFill>
                  <a:srgbClr val="404040"/>
                </a:solidFill>
                <a:latin typeface="Arial Rounded MT Bold"/>
                <a:cs typeface="Arial Rounded MT Bold"/>
              </a:rPr>
              <a:t>dan</a:t>
            </a:r>
            <a:r>
              <a:rPr dirty="0" sz="1800" spc="125">
                <a:solidFill>
                  <a:srgbClr val="404040"/>
                </a:solidFill>
                <a:latin typeface="Arial Rounded MT Bold"/>
                <a:cs typeface="Arial Rounded MT Bold"/>
              </a:rPr>
              <a:t> </a:t>
            </a:r>
            <a:r>
              <a:rPr dirty="0" sz="1800" spc="-5">
                <a:solidFill>
                  <a:srgbClr val="404040"/>
                </a:solidFill>
                <a:latin typeface="Arial Rounded MT Bold"/>
                <a:cs typeface="Arial Rounded MT Bold"/>
              </a:rPr>
              <a:t>Emosi</a:t>
            </a:r>
            <a:endParaRPr sz="1800">
              <a:latin typeface="Arial Rounded MT Bold"/>
              <a:cs typeface="Arial Rounded MT Bold"/>
            </a:endParaRPr>
          </a:p>
          <a:p>
            <a:pPr marL="12700" marR="5080">
              <a:lnSpc>
                <a:spcPct val="100000"/>
              </a:lnSpc>
              <a:spcBef>
                <a:spcPts val="1000"/>
              </a:spcBef>
            </a:pPr>
            <a:r>
              <a:rPr dirty="0" sz="1800" spc="-20">
                <a:solidFill>
                  <a:srgbClr val="404040"/>
                </a:solidFill>
                <a:latin typeface="Arial Rounded MT Bold"/>
                <a:cs typeface="Arial Rounded MT Bold"/>
              </a:rPr>
              <a:t>Kesehatan </a:t>
            </a:r>
            <a:r>
              <a:rPr dirty="0" sz="1800">
                <a:solidFill>
                  <a:srgbClr val="404040"/>
                </a:solidFill>
                <a:latin typeface="Arial Rounded MT Bold"/>
                <a:cs typeface="Arial Rounded MT Bold"/>
              </a:rPr>
              <a:t>fisik </a:t>
            </a:r>
            <a:r>
              <a:rPr dirty="0" sz="1800" spc="-15">
                <a:solidFill>
                  <a:srgbClr val="404040"/>
                </a:solidFill>
                <a:latin typeface="Arial Rounded MT Bold"/>
                <a:cs typeface="Arial Rounded MT Bold"/>
              </a:rPr>
              <a:t>berhubungan </a:t>
            </a:r>
            <a:r>
              <a:rPr dirty="0" sz="1800" spc="-30">
                <a:solidFill>
                  <a:srgbClr val="404040"/>
                </a:solidFill>
                <a:latin typeface="Arial Rounded MT Bold"/>
                <a:cs typeface="Arial Rounded MT Bold"/>
              </a:rPr>
              <a:t>erat </a:t>
            </a:r>
            <a:r>
              <a:rPr dirty="0" sz="1800" spc="-15">
                <a:solidFill>
                  <a:srgbClr val="404040"/>
                </a:solidFill>
                <a:latin typeface="Arial Rounded MT Bold"/>
                <a:cs typeface="Arial Rounded MT Bold"/>
              </a:rPr>
              <a:t>dengan </a:t>
            </a:r>
            <a:r>
              <a:rPr dirty="0" sz="1800" spc="-20">
                <a:solidFill>
                  <a:srgbClr val="404040"/>
                </a:solidFill>
                <a:latin typeface="Arial Rounded MT Bold"/>
                <a:cs typeface="Arial Rounded MT Bold"/>
              </a:rPr>
              <a:t>kesehatan </a:t>
            </a:r>
            <a:r>
              <a:rPr dirty="0" sz="1800" spc="-5">
                <a:solidFill>
                  <a:srgbClr val="404040"/>
                </a:solidFill>
                <a:latin typeface="Arial Rounded MT Bold"/>
                <a:cs typeface="Arial Rounded MT Bold"/>
              </a:rPr>
              <a:t>emosi, dan </a:t>
            </a:r>
            <a:r>
              <a:rPr dirty="0" sz="1800" spc="-10">
                <a:solidFill>
                  <a:srgbClr val="404040"/>
                </a:solidFill>
                <a:latin typeface="Arial Rounded MT Bold"/>
                <a:cs typeface="Arial Rounded MT Bold"/>
              </a:rPr>
              <a:t>hal-hal yang </a:t>
            </a:r>
            <a:r>
              <a:rPr dirty="0" sz="1800" spc="-15">
                <a:solidFill>
                  <a:srgbClr val="404040"/>
                </a:solidFill>
                <a:latin typeface="Arial Rounded MT Bold"/>
                <a:cs typeface="Arial Rounded MT Bold"/>
              </a:rPr>
              <a:t>perlu diperhatikan </a:t>
            </a:r>
            <a:r>
              <a:rPr dirty="0" sz="1800" spc="-10">
                <a:solidFill>
                  <a:srgbClr val="404040"/>
                </a:solidFill>
                <a:latin typeface="Arial Rounded MT Bold"/>
                <a:cs typeface="Arial Rounded MT Bold"/>
              </a:rPr>
              <a:t>dalam  </a:t>
            </a:r>
            <a:r>
              <a:rPr dirty="0" sz="1800" spc="-20">
                <a:solidFill>
                  <a:srgbClr val="404040"/>
                </a:solidFill>
                <a:latin typeface="Arial Rounded MT Bold"/>
                <a:cs typeface="Arial Rounded MT Bold"/>
              </a:rPr>
              <a:t>kesehatan </a:t>
            </a:r>
            <a:r>
              <a:rPr dirty="0" sz="1800" spc="-5">
                <a:solidFill>
                  <a:srgbClr val="404040"/>
                </a:solidFill>
                <a:latin typeface="Arial Rounded MT Bold"/>
                <a:cs typeface="Arial Rounded MT Bold"/>
              </a:rPr>
              <a:t>emosi dan </a:t>
            </a:r>
            <a:r>
              <a:rPr dirty="0" sz="1800" spc="-10">
                <a:solidFill>
                  <a:srgbClr val="404040"/>
                </a:solidFill>
                <a:latin typeface="Arial Rounded MT Bold"/>
                <a:cs typeface="Arial Rounded MT Bold"/>
              </a:rPr>
              <a:t>penyesuaian diri adalah adekuasi</a:t>
            </a:r>
            <a:r>
              <a:rPr dirty="0" sz="1800" spc="95">
                <a:solidFill>
                  <a:srgbClr val="404040"/>
                </a:solidFill>
                <a:latin typeface="Arial Rounded MT Bold"/>
                <a:cs typeface="Arial Rounded MT Bold"/>
              </a:rPr>
              <a:t> </a:t>
            </a:r>
            <a:r>
              <a:rPr dirty="0" sz="1800" spc="-5">
                <a:solidFill>
                  <a:srgbClr val="404040"/>
                </a:solidFill>
                <a:latin typeface="Arial Rounded MT Bold"/>
                <a:cs typeface="Arial Rounded MT Bold"/>
              </a:rPr>
              <a:t>emosi, </a:t>
            </a:r>
            <a:r>
              <a:rPr dirty="0" sz="1800" spc="-20">
                <a:solidFill>
                  <a:srgbClr val="404040"/>
                </a:solidFill>
                <a:latin typeface="Arial Rounded MT Bold"/>
                <a:cs typeface="Arial Rounded MT Bold"/>
              </a:rPr>
              <a:t>kematangan </a:t>
            </a:r>
            <a:r>
              <a:rPr dirty="0" sz="1800" spc="-5">
                <a:solidFill>
                  <a:srgbClr val="404040"/>
                </a:solidFill>
                <a:latin typeface="Arial Rounded MT Bold"/>
                <a:cs typeface="Arial Rounded MT Bold"/>
              </a:rPr>
              <a:t>emosi, dan </a:t>
            </a:r>
            <a:r>
              <a:rPr dirty="0" sz="1800" spc="-25">
                <a:solidFill>
                  <a:srgbClr val="404040"/>
                </a:solidFill>
                <a:latin typeface="Arial Rounded MT Bold"/>
                <a:cs typeface="Arial Rounded MT Bold"/>
              </a:rPr>
              <a:t>kontrol </a:t>
            </a:r>
            <a:r>
              <a:rPr dirty="0" sz="1800" spc="-5">
                <a:solidFill>
                  <a:srgbClr val="404040"/>
                </a:solidFill>
                <a:latin typeface="Arial Rounded MT Bold"/>
                <a:cs typeface="Arial Rounded MT Bold"/>
              </a:rPr>
              <a:t>emosi.</a:t>
            </a:r>
            <a:endParaRPr sz="1800">
              <a:latin typeface="Arial Rounded MT Bold"/>
              <a:cs typeface="Arial Rounded MT Bold"/>
            </a:endParaRPr>
          </a:p>
          <a:p>
            <a:pPr marL="287020" indent="-274320">
              <a:lnSpc>
                <a:spcPct val="100000"/>
              </a:lnSpc>
              <a:spcBef>
                <a:spcPts val="1000"/>
              </a:spcBef>
              <a:buAutoNum type="arabicParenR" startAt="2"/>
              <a:tabLst>
                <a:tab pos="287020" algn="l"/>
              </a:tabLst>
            </a:pPr>
            <a:r>
              <a:rPr dirty="0" sz="1800" spc="-15">
                <a:solidFill>
                  <a:srgbClr val="404040"/>
                </a:solidFill>
                <a:latin typeface="Arial Rounded MT Bold"/>
                <a:cs typeface="Arial Rounded MT Bold"/>
              </a:rPr>
              <a:t>Penyesuaian </a:t>
            </a:r>
            <a:r>
              <a:rPr dirty="0" sz="1800" spc="-5">
                <a:solidFill>
                  <a:srgbClr val="404040"/>
                </a:solidFill>
                <a:latin typeface="Arial Rounded MT Bold"/>
                <a:cs typeface="Arial Rounded MT Bold"/>
              </a:rPr>
              <a:t>Diri</a:t>
            </a:r>
            <a:r>
              <a:rPr dirty="0" sz="1800" spc="90">
                <a:solidFill>
                  <a:srgbClr val="404040"/>
                </a:solidFill>
                <a:latin typeface="Arial Rounded MT Bold"/>
                <a:cs typeface="Arial Rounded MT Bold"/>
              </a:rPr>
              <a:t> </a:t>
            </a:r>
            <a:r>
              <a:rPr dirty="0" sz="1800" spc="-10">
                <a:solidFill>
                  <a:srgbClr val="404040"/>
                </a:solidFill>
                <a:latin typeface="Arial Rounded MT Bold"/>
                <a:cs typeface="Arial Rounded MT Bold"/>
              </a:rPr>
              <a:t>Seksual</a:t>
            </a:r>
            <a:endParaRPr sz="1800">
              <a:latin typeface="Arial Rounded MT Bold"/>
              <a:cs typeface="Arial Rounded MT Bold"/>
            </a:endParaRPr>
          </a:p>
          <a:p>
            <a:pPr marL="12700" marR="587375">
              <a:lnSpc>
                <a:spcPct val="100000"/>
              </a:lnSpc>
              <a:spcBef>
                <a:spcPts val="1005"/>
              </a:spcBef>
            </a:pPr>
            <a:r>
              <a:rPr dirty="0" sz="1800" spc="-20">
                <a:solidFill>
                  <a:srgbClr val="404040"/>
                </a:solidFill>
                <a:latin typeface="Arial Rounded MT Bold"/>
                <a:cs typeface="Arial Rounded MT Bold"/>
              </a:rPr>
              <a:t>Merupakan </a:t>
            </a:r>
            <a:r>
              <a:rPr dirty="0" sz="1800" spc="-15">
                <a:solidFill>
                  <a:srgbClr val="404040"/>
                </a:solidFill>
                <a:latin typeface="Arial Rounded MT Bold"/>
                <a:cs typeface="Arial Rounded MT Bold"/>
              </a:rPr>
              <a:t>kapasitas </a:t>
            </a:r>
            <a:r>
              <a:rPr dirty="0" sz="1800" spc="-10">
                <a:solidFill>
                  <a:srgbClr val="404040"/>
                </a:solidFill>
                <a:latin typeface="Arial Rounded MT Bold"/>
                <a:cs typeface="Arial Rounded MT Bold"/>
              </a:rPr>
              <a:t>yang </a:t>
            </a:r>
            <a:r>
              <a:rPr dirty="0" sz="1800" spc="-15">
                <a:solidFill>
                  <a:srgbClr val="404040"/>
                </a:solidFill>
                <a:latin typeface="Arial Rounded MT Bold"/>
                <a:cs typeface="Arial Rounded MT Bold"/>
              </a:rPr>
              <a:t>bereaksi </a:t>
            </a:r>
            <a:r>
              <a:rPr dirty="0" sz="1800" spc="-10">
                <a:solidFill>
                  <a:srgbClr val="404040"/>
                </a:solidFill>
                <a:latin typeface="Arial Rounded MT Bold"/>
                <a:cs typeface="Arial Rounded MT Bold"/>
              </a:rPr>
              <a:t>terhadap </a:t>
            </a:r>
            <a:r>
              <a:rPr dirty="0" sz="1800" spc="-15">
                <a:solidFill>
                  <a:srgbClr val="404040"/>
                </a:solidFill>
                <a:latin typeface="Arial Rounded MT Bold"/>
                <a:cs typeface="Arial Rounded MT Bold"/>
              </a:rPr>
              <a:t>realitas </a:t>
            </a:r>
            <a:r>
              <a:rPr dirty="0" sz="1800" spc="-10">
                <a:solidFill>
                  <a:srgbClr val="404040"/>
                </a:solidFill>
                <a:latin typeface="Arial Rounded MT Bold"/>
                <a:cs typeface="Arial Rounded MT Bold"/>
              </a:rPr>
              <a:t>seksual. Kapasitas </a:t>
            </a:r>
            <a:r>
              <a:rPr dirty="0" sz="1800" spc="-20">
                <a:solidFill>
                  <a:srgbClr val="404040"/>
                </a:solidFill>
                <a:latin typeface="Arial Rounded MT Bold"/>
                <a:cs typeface="Arial Rounded MT Bold"/>
              </a:rPr>
              <a:t>tersebut </a:t>
            </a:r>
            <a:r>
              <a:rPr dirty="0" sz="1800" spc="-15">
                <a:solidFill>
                  <a:srgbClr val="404040"/>
                </a:solidFill>
                <a:latin typeface="Arial Rounded MT Bold"/>
                <a:cs typeface="Arial Rounded MT Bold"/>
              </a:rPr>
              <a:t>memerlukan  perasaan, </a:t>
            </a:r>
            <a:r>
              <a:rPr dirty="0" sz="1800" spc="-20">
                <a:solidFill>
                  <a:srgbClr val="404040"/>
                </a:solidFill>
                <a:latin typeface="Arial Rounded MT Bold"/>
                <a:cs typeface="Arial Rounded MT Bold"/>
              </a:rPr>
              <a:t>sikap </a:t>
            </a:r>
            <a:r>
              <a:rPr dirty="0" sz="1800" spc="-15">
                <a:solidFill>
                  <a:srgbClr val="404040"/>
                </a:solidFill>
                <a:latin typeface="Arial Rounded MT Bold"/>
                <a:cs typeface="Arial Rounded MT Bold"/>
              </a:rPr>
              <a:t>sehat </a:t>
            </a:r>
            <a:r>
              <a:rPr dirty="0" sz="1800" spc="-10">
                <a:solidFill>
                  <a:srgbClr val="404040"/>
                </a:solidFill>
                <a:latin typeface="Arial Rounded MT Bold"/>
                <a:cs typeface="Arial Rounded MT Bold"/>
              </a:rPr>
              <a:t>yang </a:t>
            </a:r>
            <a:r>
              <a:rPr dirty="0" sz="1800" spc="-20">
                <a:solidFill>
                  <a:srgbClr val="404040"/>
                </a:solidFill>
                <a:latin typeface="Arial Rounded MT Bold"/>
                <a:cs typeface="Arial Rounded MT Bold"/>
              </a:rPr>
              <a:t>berkenaan </a:t>
            </a:r>
            <a:r>
              <a:rPr dirty="0" sz="1800" spc="-15">
                <a:solidFill>
                  <a:srgbClr val="404040"/>
                </a:solidFill>
                <a:latin typeface="Arial Rounded MT Bold"/>
                <a:cs typeface="Arial Rounded MT Bold"/>
              </a:rPr>
              <a:t>dengan </a:t>
            </a:r>
            <a:r>
              <a:rPr dirty="0" sz="1800" spc="-20">
                <a:solidFill>
                  <a:srgbClr val="404040"/>
                </a:solidFill>
                <a:latin typeface="Arial Rounded MT Bold"/>
                <a:cs typeface="Arial Rounded MT Bold"/>
              </a:rPr>
              <a:t>seks, </a:t>
            </a:r>
            <a:r>
              <a:rPr dirty="0" sz="1800" spc="-10">
                <a:solidFill>
                  <a:srgbClr val="404040"/>
                </a:solidFill>
                <a:latin typeface="Arial Rounded MT Bold"/>
                <a:cs typeface="Arial Rounded MT Bold"/>
              </a:rPr>
              <a:t>kemampuan menunda </a:t>
            </a:r>
            <a:r>
              <a:rPr dirty="0" sz="1800" spc="-15">
                <a:solidFill>
                  <a:srgbClr val="404040"/>
                </a:solidFill>
                <a:latin typeface="Arial Rounded MT Bold"/>
                <a:cs typeface="Arial Rounded MT Bold"/>
              </a:rPr>
              <a:t>ekspresi </a:t>
            </a:r>
            <a:r>
              <a:rPr dirty="0" sz="1800" spc="-10">
                <a:solidFill>
                  <a:srgbClr val="404040"/>
                </a:solidFill>
                <a:latin typeface="Arial Rounded MT Bold"/>
                <a:cs typeface="Arial Rounded MT Bold"/>
              </a:rPr>
              <a:t>seksual, </a:t>
            </a:r>
            <a:r>
              <a:rPr dirty="0" sz="1800" spc="-5">
                <a:solidFill>
                  <a:srgbClr val="404040"/>
                </a:solidFill>
                <a:latin typeface="Arial Rounded MT Bold"/>
                <a:cs typeface="Arial Rounded MT Bold"/>
              </a:rPr>
              <a:t>dan  </a:t>
            </a:r>
            <a:r>
              <a:rPr dirty="0" sz="1800" spc="-10">
                <a:solidFill>
                  <a:srgbClr val="404040"/>
                </a:solidFill>
                <a:latin typeface="Arial Rounded MT Bold"/>
                <a:cs typeface="Arial Rounded MT Bold"/>
              </a:rPr>
              <a:t>identifikasi diri yang</a:t>
            </a:r>
            <a:r>
              <a:rPr dirty="0" sz="1800" spc="110">
                <a:solidFill>
                  <a:srgbClr val="404040"/>
                </a:solidFill>
                <a:latin typeface="Arial Rounded MT Bold"/>
                <a:cs typeface="Arial Rounded MT Bold"/>
              </a:rPr>
              <a:t> </a:t>
            </a:r>
            <a:r>
              <a:rPr dirty="0" sz="1800" spc="-15">
                <a:solidFill>
                  <a:srgbClr val="404040"/>
                </a:solidFill>
                <a:latin typeface="Arial Rounded MT Bold"/>
                <a:cs typeface="Arial Rounded MT Bold"/>
              </a:rPr>
              <a:t>sehat.</a:t>
            </a:r>
            <a:endParaRPr sz="1800">
              <a:latin typeface="Arial Rounded MT Bold"/>
              <a:cs typeface="Arial Rounded MT Bold"/>
            </a:endParaRPr>
          </a:p>
          <a:p>
            <a:pPr marL="287020" indent="-274320">
              <a:lnSpc>
                <a:spcPct val="100000"/>
              </a:lnSpc>
              <a:spcBef>
                <a:spcPts val="1000"/>
              </a:spcBef>
              <a:buAutoNum type="arabicParenR" startAt="3"/>
              <a:tabLst>
                <a:tab pos="287020" algn="l"/>
              </a:tabLst>
            </a:pPr>
            <a:r>
              <a:rPr dirty="0" sz="1800" spc="-15">
                <a:solidFill>
                  <a:srgbClr val="404040"/>
                </a:solidFill>
                <a:latin typeface="Arial Rounded MT Bold"/>
                <a:cs typeface="Arial Rounded MT Bold"/>
              </a:rPr>
              <a:t>Penyesuaian Moral </a:t>
            </a:r>
            <a:r>
              <a:rPr dirty="0" sz="1800" spc="-5">
                <a:solidFill>
                  <a:srgbClr val="404040"/>
                </a:solidFill>
                <a:latin typeface="Arial Rounded MT Bold"/>
                <a:cs typeface="Arial Rounded MT Bold"/>
              </a:rPr>
              <a:t>dan</a:t>
            </a:r>
            <a:r>
              <a:rPr dirty="0" sz="1800" spc="135">
                <a:solidFill>
                  <a:srgbClr val="404040"/>
                </a:solidFill>
                <a:latin typeface="Arial Rounded MT Bold"/>
                <a:cs typeface="Arial Rounded MT Bold"/>
              </a:rPr>
              <a:t> </a:t>
            </a:r>
            <a:r>
              <a:rPr dirty="0" sz="1800" spc="-15">
                <a:solidFill>
                  <a:srgbClr val="404040"/>
                </a:solidFill>
                <a:latin typeface="Arial Rounded MT Bold"/>
                <a:cs typeface="Arial Rounded MT Bold"/>
              </a:rPr>
              <a:t>Religius</a:t>
            </a:r>
            <a:endParaRPr sz="1800">
              <a:latin typeface="Arial Rounded MT Bold"/>
              <a:cs typeface="Arial Rounded MT Bold"/>
            </a:endParaRPr>
          </a:p>
          <a:p>
            <a:pPr marL="12700">
              <a:lnSpc>
                <a:spcPct val="100000"/>
              </a:lnSpc>
              <a:spcBef>
                <a:spcPts val="1000"/>
              </a:spcBef>
            </a:pPr>
            <a:r>
              <a:rPr dirty="0" sz="1800" spc="-15">
                <a:solidFill>
                  <a:srgbClr val="404040"/>
                </a:solidFill>
                <a:latin typeface="Arial Rounded MT Bold"/>
                <a:cs typeface="Arial Rounded MT Bold"/>
              </a:rPr>
              <a:t>Moralitas </a:t>
            </a:r>
            <a:r>
              <a:rPr dirty="0" sz="1800" spc="-10">
                <a:solidFill>
                  <a:srgbClr val="404040"/>
                </a:solidFill>
                <a:latin typeface="Arial Rounded MT Bold"/>
                <a:cs typeface="Arial Rounded MT Bold"/>
              </a:rPr>
              <a:t>adalah </a:t>
            </a:r>
            <a:r>
              <a:rPr dirty="0" sz="1800" spc="-15">
                <a:solidFill>
                  <a:srgbClr val="404040"/>
                </a:solidFill>
                <a:latin typeface="Arial Rounded MT Bold"/>
                <a:cs typeface="Arial Rounded MT Bold"/>
              </a:rPr>
              <a:t>kapasitas </a:t>
            </a:r>
            <a:r>
              <a:rPr dirty="0" sz="1800" spc="-5">
                <a:solidFill>
                  <a:srgbClr val="404040"/>
                </a:solidFill>
                <a:latin typeface="Arial Rounded MT Bold"/>
                <a:cs typeface="Arial Rounded MT Bold"/>
              </a:rPr>
              <a:t>untuk </a:t>
            </a:r>
            <a:r>
              <a:rPr dirty="0" sz="1800" spc="-10">
                <a:solidFill>
                  <a:srgbClr val="404040"/>
                </a:solidFill>
                <a:latin typeface="Arial Rounded MT Bold"/>
                <a:cs typeface="Arial Rounded MT Bold"/>
              </a:rPr>
              <a:t>memenuhi </a:t>
            </a:r>
            <a:r>
              <a:rPr dirty="0" sz="1800" spc="-15">
                <a:solidFill>
                  <a:srgbClr val="404040"/>
                </a:solidFill>
                <a:latin typeface="Arial Rounded MT Bold"/>
                <a:cs typeface="Arial Rounded MT Bold"/>
              </a:rPr>
              <a:t>moral kehidupan secara </a:t>
            </a:r>
            <a:r>
              <a:rPr dirty="0" sz="1800" spc="-10">
                <a:solidFill>
                  <a:srgbClr val="404040"/>
                </a:solidFill>
                <a:latin typeface="Arial Rounded MT Bold"/>
                <a:cs typeface="Arial Rounded MT Bold"/>
              </a:rPr>
              <a:t>efektif dan </a:t>
            </a:r>
            <a:r>
              <a:rPr dirty="0" sz="1800" spc="-15">
                <a:solidFill>
                  <a:srgbClr val="404040"/>
                </a:solidFill>
                <a:latin typeface="Arial Rounded MT Bold"/>
                <a:cs typeface="Arial Rounded MT Bold"/>
              </a:rPr>
              <a:t>bermanfaat</a:t>
            </a:r>
            <a:r>
              <a:rPr dirty="0" sz="1800" spc="315">
                <a:solidFill>
                  <a:srgbClr val="404040"/>
                </a:solidFill>
                <a:latin typeface="Arial Rounded MT Bold"/>
                <a:cs typeface="Arial Rounded MT Bold"/>
              </a:rPr>
              <a:t> </a:t>
            </a:r>
            <a:r>
              <a:rPr dirty="0" sz="1800" spc="-10">
                <a:solidFill>
                  <a:srgbClr val="404040"/>
                </a:solidFill>
                <a:latin typeface="Arial Rounded MT Bold"/>
                <a:cs typeface="Arial Rounded MT Bold"/>
              </a:rPr>
              <a:t>yang</a:t>
            </a:r>
            <a:endParaRPr sz="1800">
              <a:latin typeface="Arial Rounded MT Bold"/>
              <a:cs typeface="Arial Rounded MT Bold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dirty="0" sz="1800" spc="-20">
                <a:solidFill>
                  <a:srgbClr val="404040"/>
                </a:solidFill>
                <a:latin typeface="Arial Rounded MT Bold"/>
                <a:cs typeface="Arial Rounded MT Bold"/>
              </a:rPr>
              <a:t>dapat </a:t>
            </a:r>
            <a:r>
              <a:rPr dirty="0" sz="1800" spc="-10">
                <a:solidFill>
                  <a:srgbClr val="404040"/>
                </a:solidFill>
                <a:latin typeface="Arial Rounded MT Bold"/>
                <a:cs typeface="Arial Rounded MT Bold"/>
              </a:rPr>
              <a:t>memberikan kontribusi </a:t>
            </a:r>
            <a:r>
              <a:rPr dirty="0" sz="1800" spc="-30">
                <a:solidFill>
                  <a:srgbClr val="404040"/>
                </a:solidFill>
                <a:latin typeface="Arial Rounded MT Bold"/>
                <a:cs typeface="Arial Rounded MT Bold"/>
              </a:rPr>
              <a:t>ke </a:t>
            </a:r>
            <a:r>
              <a:rPr dirty="0" sz="1800" spc="-10">
                <a:solidFill>
                  <a:srgbClr val="404040"/>
                </a:solidFill>
                <a:latin typeface="Arial Rounded MT Bold"/>
                <a:cs typeface="Arial Rounded MT Bold"/>
              </a:rPr>
              <a:t>dalam </a:t>
            </a:r>
            <a:r>
              <a:rPr dirty="0" sz="1800" spc="-15">
                <a:solidFill>
                  <a:srgbClr val="404040"/>
                </a:solidFill>
                <a:latin typeface="Arial Rounded MT Bold"/>
                <a:cs typeface="Arial Rounded MT Bold"/>
              </a:rPr>
              <a:t>kehidupan</a:t>
            </a:r>
            <a:r>
              <a:rPr dirty="0" sz="1800" spc="215">
                <a:solidFill>
                  <a:srgbClr val="404040"/>
                </a:solidFill>
                <a:latin typeface="Arial Rounded MT Bold"/>
                <a:cs typeface="Arial Rounded MT Bold"/>
              </a:rPr>
              <a:t> </a:t>
            </a:r>
            <a:r>
              <a:rPr dirty="0" sz="1800" spc="-10">
                <a:solidFill>
                  <a:srgbClr val="404040"/>
                </a:solidFill>
                <a:latin typeface="Arial Rounded MT Bold"/>
                <a:cs typeface="Arial Rounded MT Bold"/>
              </a:rPr>
              <a:t>individu.</a:t>
            </a:r>
            <a:endParaRPr sz="1800">
              <a:latin typeface="Arial Rounded MT Bold"/>
              <a:cs typeface="Arial Rounded MT Bold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1645920" y="688340"/>
            <a:ext cx="5100320" cy="589280"/>
          </a:xfrm>
          <a:prstGeom prst="rect"/>
          <a:solidFill>
            <a:srgbClr val="E78612"/>
          </a:solidFill>
        </p:spPr>
        <p:txBody>
          <a:bodyPr wrap="square" lIns="0" tIns="37465" rIns="0" bIns="0" rtlCol="0" vert="horz">
            <a:spAutoFit/>
          </a:bodyPr>
          <a:lstStyle/>
          <a:p>
            <a:pPr marL="92710">
              <a:lnSpc>
                <a:spcPct val="100000"/>
              </a:lnSpc>
              <a:spcBef>
                <a:spcPts val="295"/>
              </a:spcBef>
            </a:pPr>
            <a:r>
              <a:rPr dirty="0" u="heavy" sz="3200" spc="-10" b="1">
                <a:uFill>
                  <a:solidFill>
                    <a:srgbClr val="252525"/>
                  </a:solidFill>
                </a:uFill>
                <a:latin typeface="Century Gothic"/>
                <a:cs typeface="Century Gothic"/>
              </a:rPr>
              <a:t>BENTUK PENYESUAIN</a:t>
            </a:r>
            <a:r>
              <a:rPr dirty="0" u="heavy" sz="3200" spc="25" b="1">
                <a:uFill>
                  <a:solidFill>
                    <a:srgbClr val="252525"/>
                  </a:solidFill>
                </a:uFill>
                <a:latin typeface="Century Gothic"/>
                <a:cs typeface="Century Gothic"/>
              </a:rPr>
              <a:t> </a:t>
            </a:r>
            <a:r>
              <a:rPr dirty="0" u="heavy" sz="3200" spc="-5" b="1">
                <a:uFill>
                  <a:solidFill>
                    <a:srgbClr val="252525"/>
                  </a:solidFill>
                </a:uFill>
                <a:latin typeface="Century Gothic"/>
                <a:cs typeface="Century Gothic"/>
              </a:rPr>
              <a:t>DIRI</a:t>
            </a:r>
            <a:endParaRPr sz="3200">
              <a:latin typeface="Century Gothic"/>
              <a:cs typeface="Century Gothic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644650" y="674052"/>
            <a:ext cx="3949065" cy="574675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pc="-5" b="1">
                <a:solidFill>
                  <a:srgbClr val="0D0D0D"/>
                </a:solidFill>
                <a:latin typeface="Century Gothic"/>
                <a:cs typeface="Century Gothic"/>
              </a:rPr>
              <a:t>Schneiders</a:t>
            </a:r>
            <a:r>
              <a:rPr dirty="0" spc="-80" b="1">
                <a:solidFill>
                  <a:srgbClr val="0D0D0D"/>
                </a:solidFill>
                <a:latin typeface="Century Gothic"/>
                <a:cs typeface="Century Gothic"/>
              </a:rPr>
              <a:t> </a:t>
            </a:r>
            <a:r>
              <a:rPr dirty="0" b="1">
                <a:solidFill>
                  <a:srgbClr val="0D0D0D"/>
                </a:solidFill>
                <a:latin typeface="Century Gothic"/>
                <a:cs typeface="Century Gothic"/>
              </a:rPr>
              <a:t>(1964)</a:t>
            </a:r>
          </a:p>
        </p:txBody>
      </p:sp>
      <p:sp>
        <p:nvSpPr>
          <p:cNvPr id="3" name="object 3"/>
          <p:cNvSpPr/>
          <p:nvPr/>
        </p:nvSpPr>
        <p:spPr>
          <a:xfrm>
            <a:off x="1564639" y="1511299"/>
            <a:ext cx="10627360" cy="5346700"/>
          </a:xfrm>
          <a:custGeom>
            <a:avLst/>
            <a:gdLst/>
            <a:ahLst/>
            <a:cxnLst/>
            <a:rect l="l" t="t" r="r" b="b"/>
            <a:pathLst>
              <a:path w="10627360" h="5346700">
                <a:moveTo>
                  <a:pt x="0" y="5346700"/>
                </a:moveTo>
                <a:lnTo>
                  <a:pt x="10627360" y="5346700"/>
                </a:lnTo>
                <a:lnTo>
                  <a:pt x="10627360" y="0"/>
                </a:lnTo>
                <a:lnTo>
                  <a:pt x="0" y="0"/>
                </a:lnTo>
                <a:lnTo>
                  <a:pt x="0" y="5346700"/>
                </a:lnTo>
                <a:close/>
              </a:path>
            </a:pathLst>
          </a:custGeom>
          <a:solidFill>
            <a:srgbClr val="C1C9B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1700529" y="1409319"/>
            <a:ext cx="10259060" cy="5399405"/>
          </a:xfrm>
          <a:prstGeom prst="rect">
            <a:avLst/>
          </a:prstGeom>
        </p:spPr>
        <p:txBody>
          <a:bodyPr wrap="square" lIns="0" tIns="104140" rIns="0" bIns="0" rtlCol="0" vert="horz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820"/>
              </a:spcBef>
              <a:buClr>
                <a:srgbClr val="E78612"/>
              </a:buClr>
              <a:buAutoNum type="arabicPeriod" startAt="2"/>
              <a:tabLst>
                <a:tab pos="355600" algn="l"/>
              </a:tabLst>
            </a:pPr>
            <a:r>
              <a:rPr dirty="0" sz="2400" spc="-5" b="1">
                <a:solidFill>
                  <a:srgbClr val="404040"/>
                </a:solidFill>
                <a:latin typeface="Century Gothic"/>
                <a:cs typeface="Century Gothic"/>
              </a:rPr>
              <a:t>Penyesuaian Diri</a:t>
            </a:r>
            <a:r>
              <a:rPr dirty="0" sz="2400" spc="-15" b="1">
                <a:solidFill>
                  <a:srgbClr val="404040"/>
                </a:solidFill>
                <a:latin typeface="Century Gothic"/>
                <a:cs typeface="Century Gothic"/>
              </a:rPr>
              <a:t> </a:t>
            </a:r>
            <a:r>
              <a:rPr dirty="0" sz="2400" spc="-5" b="1">
                <a:solidFill>
                  <a:srgbClr val="404040"/>
                </a:solidFill>
                <a:latin typeface="Century Gothic"/>
                <a:cs typeface="Century Gothic"/>
              </a:rPr>
              <a:t>Sosial</a:t>
            </a:r>
            <a:endParaRPr sz="2400">
              <a:latin typeface="Century Gothic"/>
              <a:cs typeface="Century Gothic"/>
            </a:endParaRPr>
          </a:p>
          <a:p>
            <a:pPr marL="12700" marR="514350">
              <a:lnSpc>
                <a:spcPct val="89800"/>
              </a:lnSpc>
              <a:spcBef>
                <a:spcPts val="1010"/>
              </a:spcBef>
            </a:pPr>
            <a:r>
              <a:rPr dirty="0" sz="2400" spc="-10">
                <a:solidFill>
                  <a:srgbClr val="404040"/>
                </a:solidFill>
                <a:latin typeface="Century Gothic"/>
                <a:cs typeface="Century Gothic"/>
              </a:rPr>
              <a:t>Dikatakan </a:t>
            </a:r>
            <a:r>
              <a:rPr dirty="0" sz="2400" spc="-5">
                <a:solidFill>
                  <a:srgbClr val="404040"/>
                </a:solidFill>
                <a:latin typeface="Century Gothic"/>
                <a:cs typeface="Century Gothic"/>
              </a:rPr>
              <a:t>Schneiders </a:t>
            </a:r>
            <a:r>
              <a:rPr dirty="0" sz="2400" spc="-10">
                <a:solidFill>
                  <a:srgbClr val="404040"/>
                </a:solidFill>
                <a:latin typeface="Century Gothic"/>
                <a:cs typeface="Century Gothic"/>
              </a:rPr>
              <a:t>bahwa </a:t>
            </a:r>
            <a:r>
              <a:rPr dirty="0" sz="2400">
                <a:solidFill>
                  <a:srgbClr val="404040"/>
                </a:solidFill>
                <a:latin typeface="Century Gothic"/>
                <a:cs typeface="Century Gothic"/>
              </a:rPr>
              <a:t>rumah, sekolah </a:t>
            </a:r>
            <a:r>
              <a:rPr dirty="0" sz="2400" spc="-5">
                <a:solidFill>
                  <a:srgbClr val="404040"/>
                </a:solidFill>
                <a:latin typeface="Century Gothic"/>
                <a:cs typeface="Century Gothic"/>
              </a:rPr>
              <a:t>dan </a:t>
            </a:r>
            <a:r>
              <a:rPr dirty="0" sz="2400" spc="-10">
                <a:solidFill>
                  <a:srgbClr val="404040"/>
                </a:solidFill>
                <a:latin typeface="Century Gothic"/>
                <a:cs typeface="Century Gothic"/>
              </a:rPr>
              <a:t>masyarakat  </a:t>
            </a:r>
            <a:r>
              <a:rPr dirty="0" sz="2400">
                <a:solidFill>
                  <a:srgbClr val="404040"/>
                </a:solidFill>
                <a:latin typeface="Century Gothic"/>
                <a:cs typeface="Century Gothic"/>
              </a:rPr>
              <a:t>merupakan aspek </a:t>
            </a:r>
            <a:r>
              <a:rPr dirty="0" sz="2400" spc="-5">
                <a:solidFill>
                  <a:srgbClr val="404040"/>
                </a:solidFill>
                <a:latin typeface="Century Gothic"/>
                <a:cs typeface="Century Gothic"/>
              </a:rPr>
              <a:t>khusus dari </a:t>
            </a:r>
            <a:r>
              <a:rPr dirty="0" sz="2400">
                <a:solidFill>
                  <a:srgbClr val="404040"/>
                </a:solidFill>
                <a:latin typeface="Century Gothic"/>
                <a:cs typeface="Century Gothic"/>
              </a:rPr>
              <a:t>kelompok </a:t>
            </a:r>
            <a:r>
              <a:rPr dirty="0" sz="2400" spc="5">
                <a:solidFill>
                  <a:srgbClr val="404040"/>
                </a:solidFill>
                <a:latin typeface="Century Gothic"/>
                <a:cs typeface="Century Gothic"/>
              </a:rPr>
              <a:t>sosial. </a:t>
            </a:r>
            <a:r>
              <a:rPr dirty="0" sz="2400" spc="-5">
                <a:solidFill>
                  <a:srgbClr val="404040"/>
                </a:solidFill>
                <a:latin typeface="Century Gothic"/>
                <a:cs typeface="Century Gothic"/>
              </a:rPr>
              <a:t>Hal </a:t>
            </a:r>
            <a:r>
              <a:rPr dirty="0" sz="2400" spc="5">
                <a:solidFill>
                  <a:srgbClr val="404040"/>
                </a:solidFill>
                <a:latin typeface="Century Gothic"/>
                <a:cs typeface="Century Gothic"/>
              </a:rPr>
              <a:t>ini </a:t>
            </a:r>
            <a:r>
              <a:rPr dirty="0" sz="2400" spc="-10">
                <a:solidFill>
                  <a:srgbClr val="404040"/>
                </a:solidFill>
                <a:latin typeface="Century Gothic"/>
                <a:cs typeface="Century Gothic"/>
              </a:rPr>
              <a:t>berarti  </a:t>
            </a:r>
            <a:r>
              <a:rPr dirty="0" sz="2400" spc="-5">
                <a:solidFill>
                  <a:srgbClr val="404040"/>
                </a:solidFill>
                <a:latin typeface="Century Gothic"/>
                <a:cs typeface="Century Gothic"/>
              </a:rPr>
              <a:t>melibatkan </a:t>
            </a:r>
            <a:r>
              <a:rPr dirty="0" sz="2400">
                <a:solidFill>
                  <a:srgbClr val="404040"/>
                </a:solidFill>
                <a:latin typeface="Century Gothic"/>
                <a:cs typeface="Century Gothic"/>
              </a:rPr>
              <a:t>pola-pola hubungan </a:t>
            </a:r>
            <a:r>
              <a:rPr dirty="0" sz="2400" spc="-10">
                <a:solidFill>
                  <a:srgbClr val="404040"/>
                </a:solidFill>
                <a:latin typeface="Century Gothic"/>
                <a:cs typeface="Century Gothic"/>
              </a:rPr>
              <a:t>diantara </a:t>
            </a:r>
            <a:r>
              <a:rPr dirty="0" sz="2400">
                <a:solidFill>
                  <a:srgbClr val="404040"/>
                </a:solidFill>
                <a:latin typeface="Century Gothic"/>
                <a:cs typeface="Century Gothic"/>
              </a:rPr>
              <a:t>kelompok </a:t>
            </a:r>
            <a:r>
              <a:rPr dirty="0" sz="2400" spc="-5">
                <a:solidFill>
                  <a:srgbClr val="404040"/>
                </a:solidFill>
                <a:latin typeface="Century Gothic"/>
                <a:cs typeface="Century Gothic"/>
              </a:rPr>
              <a:t>tersebut dan  </a:t>
            </a:r>
            <a:r>
              <a:rPr dirty="0" sz="2400" spc="5">
                <a:solidFill>
                  <a:srgbClr val="404040"/>
                </a:solidFill>
                <a:latin typeface="Century Gothic"/>
                <a:cs typeface="Century Gothic"/>
              </a:rPr>
              <a:t>saling </a:t>
            </a:r>
            <a:r>
              <a:rPr dirty="0" sz="2400" spc="-5">
                <a:solidFill>
                  <a:srgbClr val="404040"/>
                </a:solidFill>
                <a:latin typeface="Century Gothic"/>
                <a:cs typeface="Century Gothic"/>
              </a:rPr>
              <a:t>berhubungan </a:t>
            </a:r>
            <a:r>
              <a:rPr dirty="0" sz="2400">
                <a:solidFill>
                  <a:srgbClr val="404040"/>
                </a:solidFill>
                <a:latin typeface="Century Gothic"/>
                <a:cs typeface="Century Gothic"/>
              </a:rPr>
              <a:t>secara </a:t>
            </a:r>
            <a:r>
              <a:rPr dirty="0" sz="2400" spc="-5">
                <a:solidFill>
                  <a:srgbClr val="404040"/>
                </a:solidFill>
                <a:latin typeface="Century Gothic"/>
                <a:cs typeface="Century Gothic"/>
              </a:rPr>
              <a:t>integral </a:t>
            </a:r>
            <a:r>
              <a:rPr dirty="0" sz="2400" spc="-10">
                <a:solidFill>
                  <a:srgbClr val="404040"/>
                </a:solidFill>
                <a:latin typeface="Century Gothic"/>
                <a:cs typeface="Century Gothic"/>
              </a:rPr>
              <a:t>diantara</a:t>
            </a:r>
            <a:r>
              <a:rPr dirty="0" sz="2400" spc="-40">
                <a:solidFill>
                  <a:srgbClr val="404040"/>
                </a:solidFill>
                <a:latin typeface="Century Gothic"/>
                <a:cs typeface="Century Gothic"/>
              </a:rPr>
              <a:t> </a:t>
            </a:r>
            <a:r>
              <a:rPr dirty="0" sz="2400" spc="-10">
                <a:solidFill>
                  <a:srgbClr val="404040"/>
                </a:solidFill>
                <a:latin typeface="Century Gothic"/>
                <a:cs typeface="Century Gothic"/>
              </a:rPr>
              <a:t>ketiganya.</a:t>
            </a:r>
            <a:endParaRPr sz="2400">
              <a:latin typeface="Century Gothic"/>
              <a:cs typeface="Century Gothic"/>
            </a:endParaRPr>
          </a:p>
          <a:p>
            <a:pPr marL="355600" indent="-342900">
              <a:lnSpc>
                <a:spcPct val="100000"/>
              </a:lnSpc>
              <a:spcBef>
                <a:spcPts val="725"/>
              </a:spcBef>
              <a:buClr>
                <a:srgbClr val="E78612"/>
              </a:buClr>
              <a:buAutoNum type="arabicPeriod" startAt="3"/>
              <a:tabLst>
                <a:tab pos="355600" algn="l"/>
              </a:tabLst>
            </a:pPr>
            <a:r>
              <a:rPr dirty="0" sz="2400" spc="-5" b="1">
                <a:solidFill>
                  <a:srgbClr val="404040"/>
                </a:solidFill>
                <a:latin typeface="Century Gothic"/>
                <a:cs typeface="Century Gothic"/>
              </a:rPr>
              <a:t>Penyesuaian Diri Marital atau</a:t>
            </a:r>
            <a:r>
              <a:rPr dirty="0" sz="2400" spc="30" b="1">
                <a:solidFill>
                  <a:srgbClr val="404040"/>
                </a:solidFill>
                <a:latin typeface="Century Gothic"/>
                <a:cs typeface="Century Gothic"/>
              </a:rPr>
              <a:t> </a:t>
            </a:r>
            <a:r>
              <a:rPr dirty="0" sz="2400" spc="-5" b="1">
                <a:solidFill>
                  <a:srgbClr val="404040"/>
                </a:solidFill>
                <a:latin typeface="Century Gothic"/>
                <a:cs typeface="Century Gothic"/>
              </a:rPr>
              <a:t>Perkawinan</a:t>
            </a:r>
            <a:endParaRPr sz="2400">
              <a:latin typeface="Century Gothic"/>
              <a:cs typeface="Century Gothic"/>
            </a:endParaRPr>
          </a:p>
          <a:p>
            <a:pPr marL="12700" marR="5080">
              <a:lnSpc>
                <a:spcPct val="89800"/>
              </a:lnSpc>
              <a:spcBef>
                <a:spcPts val="1015"/>
              </a:spcBef>
              <a:tabLst>
                <a:tab pos="1785620" algn="l"/>
              </a:tabLst>
            </a:pPr>
            <a:r>
              <a:rPr dirty="0" sz="2400" spc="-5">
                <a:solidFill>
                  <a:srgbClr val="404040"/>
                </a:solidFill>
                <a:latin typeface="Century Gothic"/>
                <a:cs typeface="Century Gothic"/>
              </a:rPr>
              <a:t>Penyesuaian </a:t>
            </a:r>
            <a:r>
              <a:rPr dirty="0" sz="2400">
                <a:solidFill>
                  <a:srgbClr val="404040"/>
                </a:solidFill>
                <a:latin typeface="Century Gothic"/>
                <a:cs typeface="Century Gothic"/>
              </a:rPr>
              <a:t>diri </a:t>
            </a:r>
            <a:r>
              <a:rPr dirty="0" sz="2400" spc="-5">
                <a:solidFill>
                  <a:srgbClr val="404040"/>
                </a:solidFill>
                <a:latin typeface="Century Gothic"/>
                <a:cs typeface="Century Gothic"/>
              </a:rPr>
              <a:t>marital pada </a:t>
            </a:r>
            <a:r>
              <a:rPr dirty="0" sz="2400" spc="-10">
                <a:solidFill>
                  <a:srgbClr val="404040"/>
                </a:solidFill>
                <a:latin typeface="Century Gothic"/>
                <a:cs typeface="Century Gothic"/>
              </a:rPr>
              <a:t>dasarnya </a:t>
            </a:r>
            <a:r>
              <a:rPr dirty="0" sz="2400" spc="-5">
                <a:solidFill>
                  <a:srgbClr val="404040"/>
                </a:solidFill>
                <a:latin typeface="Century Gothic"/>
                <a:cs typeface="Century Gothic"/>
              </a:rPr>
              <a:t>adalah </a:t>
            </a:r>
            <a:r>
              <a:rPr dirty="0" sz="2400">
                <a:solidFill>
                  <a:srgbClr val="404040"/>
                </a:solidFill>
                <a:latin typeface="Century Gothic"/>
                <a:cs typeface="Century Gothic"/>
              </a:rPr>
              <a:t>seni </a:t>
            </a:r>
            <a:r>
              <a:rPr dirty="0" sz="2400" spc="-5">
                <a:solidFill>
                  <a:srgbClr val="404040"/>
                </a:solidFill>
                <a:latin typeface="Century Gothic"/>
                <a:cs typeface="Century Gothic"/>
              </a:rPr>
              <a:t>kehidupan </a:t>
            </a:r>
            <a:r>
              <a:rPr dirty="0" sz="2400" spc="-10">
                <a:solidFill>
                  <a:srgbClr val="404040"/>
                </a:solidFill>
                <a:latin typeface="Century Gothic"/>
                <a:cs typeface="Century Gothic"/>
              </a:rPr>
              <a:t>yang  </a:t>
            </a:r>
            <a:r>
              <a:rPr dirty="0" sz="2400" spc="-5">
                <a:solidFill>
                  <a:srgbClr val="404040"/>
                </a:solidFill>
                <a:latin typeface="Century Gothic"/>
                <a:cs typeface="Century Gothic"/>
              </a:rPr>
              <a:t>efektif</a:t>
            </a:r>
            <a:r>
              <a:rPr dirty="0" sz="2400" spc="10">
                <a:solidFill>
                  <a:srgbClr val="404040"/>
                </a:solidFill>
                <a:latin typeface="Century Gothic"/>
                <a:cs typeface="Century Gothic"/>
              </a:rPr>
              <a:t> </a:t>
            </a:r>
            <a:r>
              <a:rPr dirty="0" sz="2400" spc="-5">
                <a:solidFill>
                  <a:srgbClr val="404040"/>
                </a:solidFill>
                <a:latin typeface="Century Gothic"/>
                <a:cs typeface="Century Gothic"/>
              </a:rPr>
              <a:t>dan	bermanfaat </a:t>
            </a:r>
            <a:r>
              <a:rPr dirty="0" sz="2400">
                <a:solidFill>
                  <a:srgbClr val="404040"/>
                </a:solidFill>
                <a:latin typeface="Century Gothic"/>
                <a:cs typeface="Century Gothic"/>
              </a:rPr>
              <a:t>dalam </a:t>
            </a:r>
            <a:r>
              <a:rPr dirty="0" sz="2400" spc="-5">
                <a:solidFill>
                  <a:srgbClr val="404040"/>
                </a:solidFill>
                <a:latin typeface="Century Gothic"/>
                <a:cs typeface="Century Gothic"/>
              </a:rPr>
              <a:t>kerangka </a:t>
            </a:r>
            <a:r>
              <a:rPr dirty="0" sz="2400" spc="-10">
                <a:solidFill>
                  <a:srgbClr val="404040"/>
                </a:solidFill>
                <a:latin typeface="Century Gothic"/>
                <a:cs typeface="Century Gothic"/>
              </a:rPr>
              <a:t>tanggung jawab,  </a:t>
            </a:r>
            <a:r>
              <a:rPr dirty="0" sz="2400">
                <a:solidFill>
                  <a:srgbClr val="404040"/>
                </a:solidFill>
                <a:latin typeface="Century Gothic"/>
                <a:cs typeface="Century Gothic"/>
              </a:rPr>
              <a:t>hubungan </a:t>
            </a:r>
            <a:r>
              <a:rPr dirty="0" sz="2400" spc="-5">
                <a:solidFill>
                  <a:srgbClr val="404040"/>
                </a:solidFill>
                <a:latin typeface="Century Gothic"/>
                <a:cs typeface="Century Gothic"/>
              </a:rPr>
              <a:t>dan </a:t>
            </a:r>
            <a:r>
              <a:rPr dirty="0" sz="2400">
                <a:solidFill>
                  <a:srgbClr val="404040"/>
                </a:solidFill>
                <a:latin typeface="Century Gothic"/>
                <a:cs typeface="Century Gothic"/>
              </a:rPr>
              <a:t>harapan </a:t>
            </a:r>
            <a:r>
              <a:rPr dirty="0" sz="2400" spc="-10">
                <a:solidFill>
                  <a:srgbClr val="404040"/>
                </a:solidFill>
                <a:latin typeface="Century Gothic"/>
                <a:cs typeface="Century Gothic"/>
              </a:rPr>
              <a:t>yang </a:t>
            </a:r>
            <a:r>
              <a:rPr dirty="0" sz="2400" spc="-5">
                <a:solidFill>
                  <a:srgbClr val="404040"/>
                </a:solidFill>
                <a:latin typeface="Century Gothic"/>
                <a:cs typeface="Century Gothic"/>
              </a:rPr>
              <a:t>terdapat pada keadaan suatu  perkawinan.</a:t>
            </a:r>
            <a:endParaRPr sz="2400">
              <a:latin typeface="Century Gothic"/>
              <a:cs typeface="Century Gothic"/>
            </a:endParaRPr>
          </a:p>
          <a:p>
            <a:pPr marL="355600" indent="-342900">
              <a:lnSpc>
                <a:spcPct val="100000"/>
              </a:lnSpc>
              <a:spcBef>
                <a:spcPts val="720"/>
              </a:spcBef>
              <a:buClr>
                <a:srgbClr val="E78612"/>
              </a:buClr>
              <a:buAutoNum type="arabicPeriod" startAt="4"/>
              <a:tabLst>
                <a:tab pos="355600" algn="l"/>
              </a:tabLst>
            </a:pPr>
            <a:r>
              <a:rPr dirty="0" sz="2400" spc="-5" b="1">
                <a:solidFill>
                  <a:srgbClr val="404040"/>
                </a:solidFill>
                <a:latin typeface="Century Gothic"/>
                <a:cs typeface="Century Gothic"/>
              </a:rPr>
              <a:t>Penyesuaian Diri Jabatan atau</a:t>
            </a:r>
            <a:r>
              <a:rPr dirty="0" sz="2400" spc="45" b="1">
                <a:solidFill>
                  <a:srgbClr val="404040"/>
                </a:solidFill>
                <a:latin typeface="Century Gothic"/>
                <a:cs typeface="Century Gothic"/>
              </a:rPr>
              <a:t> </a:t>
            </a:r>
            <a:r>
              <a:rPr dirty="0" sz="2400" spc="-5" b="1">
                <a:solidFill>
                  <a:srgbClr val="404040"/>
                </a:solidFill>
                <a:latin typeface="Century Gothic"/>
                <a:cs typeface="Century Gothic"/>
              </a:rPr>
              <a:t>Vokasional</a:t>
            </a:r>
            <a:endParaRPr sz="2400">
              <a:latin typeface="Century Gothic"/>
              <a:cs typeface="Century Gothic"/>
            </a:endParaRPr>
          </a:p>
          <a:p>
            <a:pPr marL="12700" marR="87630">
              <a:lnSpc>
                <a:spcPct val="90000"/>
              </a:lnSpc>
              <a:spcBef>
                <a:spcPts val="1010"/>
              </a:spcBef>
            </a:pPr>
            <a:r>
              <a:rPr dirty="0" sz="2400" spc="-5">
                <a:solidFill>
                  <a:srgbClr val="404040"/>
                </a:solidFill>
                <a:latin typeface="Century Gothic"/>
                <a:cs typeface="Century Gothic"/>
              </a:rPr>
              <a:t>Berhubungan </a:t>
            </a:r>
            <a:r>
              <a:rPr dirty="0" sz="2400">
                <a:solidFill>
                  <a:srgbClr val="404040"/>
                </a:solidFill>
                <a:latin typeface="Century Gothic"/>
                <a:cs typeface="Century Gothic"/>
              </a:rPr>
              <a:t>erat </a:t>
            </a:r>
            <a:r>
              <a:rPr dirty="0" sz="2400" spc="-5">
                <a:solidFill>
                  <a:srgbClr val="404040"/>
                </a:solidFill>
                <a:latin typeface="Century Gothic"/>
                <a:cs typeface="Century Gothic"/>
              </a:rPr>
              <a:t>dengan penyesuaian </a:t>
            </a:r>
            <a:r>
              <a:rPr dirty="0" sz="2400">
                <a:solidFill>
                  <a:srgbClr val="404040"/>
                </a:solidFill>
                <a:latin typeface="Century Gothic"/>
                <a:cs typeface="Century Gothic"/>
              </a:rPr>
              <a:t>diri </a:t>
            </a:r>
            <a:r>
              <a:rPr dirty="0" sz="2400" spc="-5">
                <a:solidFill>
                  <a:srgbClr val="404040"/>
                </a:solidFill>
                <a:latin typeface="Century Gothic"/>
                <a:cs typeface="Century Gothic"/>
              </a:rPr>
              <a:t>akademis </a:t>
            </a:r>
            <a:r>
              <a:rPr dirty="0" sz="2400">
                <a:solidFill>
                  <a:srgbClr val="404040"/>
                </a:solidFill>
                <a:latin typeface="Century Gothic"/>
                <a:cs typeface="Century Gothic"/>
              </a:rPr>
              <a:t>dimana  kesuksesan </a:t>
            </a:r>
            <a:r>
              <a:rPr dirty="0" sz="2400" spc="-5">
                <a:solidFill>
                  <a:srgbClr val="404040"/>
                </a:solidFill>
                <a:latin typeface="Century Gothic"/>
                <a:cs typeface="Century Gothic"/>
              </a:rPr>
              <a:t>dalam penyesuaian </a:t>
            </a:r>
            <a:r>
              <a:rPr dirty="0" sz="2400">
                <a:solidFill>
                  <a:srgbClr val="404040"/>
                </a:solidFill>
                <a:latin typeface="Century Gothic"/>
                <a:cs typeface="Century Gothic"/>
              </a:rPr>
              <a:t>diri akademik </a:t>
            </a:r>
            <a:r>
              <a:rPr dirty="0" sz="2400" spc="-5">
                <a:solidFill>
                  <a:srgbClr val="404040"/>
                </a:solidFill>
                <a:latin typeface="Century Gothic"/>
                <a:cs typeface="Century Gothic"/>
              </a:rPr>
              <a:t>akan membawa  </a:t>
            </a:r>
            <a:r>
              <a:rPr dirty="0" sz="2400">
                <a:solidFill>
                  <a:srgbClr val="404040"/>
                </a:solidFill>
                <a:latin typeface="Century Gothic"/>
                <a:cs typeface="Century Gothic"/>
              </a:rPr>
              <a:t>keberhasilan seseorang didalam </a:t>
            </a:r>
            <a:r>
              <a:rPr dirty="0" sz="2400" spc="-5">
                <a:solidFill>
                  <a:srgbClr val="404040"/>
                </a:solidFill>
                <a:latin typeface="Century Gothic"/>
                <a:cs typeface="Century Gothic"/>
              </a:rPr>
              <a:t>penyesuaian </a:t>
            </a:r>
            <a:r>
              <a:rPr dirty="0" sz="2400">
                <a:solidFill>
                  <a:srgbClr val="404040"/>
                </a:solidFill>
                <a:latin typeface="Century Gothic"/>
                <a:cs typeface="Century Gothic"/>
              </a:rPr>
              <a:t>diri karir </a:t>
            </a:r>
            <a:r>
              <a:rPr dirty="0" sz="2400" spc="-15">
                <a:solidFill>
                  <a:srgbClr val="404040"/>
                </a:solidFill>
                <a:latin typeface="Century Gothic"/>
                <a:cs typeface="Century Gothic"/>
              </a:rPr>
              <a:t>atau</a:t>
            </a:r>
            <a:r>
              <a:rPr dirty="0" sz="2400" spc="-95">
                <a:solidFill>
                  <a:srgbClr val="404040"/>
                </a:solidFill>
                <a:latin typeface="Century Gothic"/>
                <a:cs typeface="Century Gothic"/>
              </a:rPr>
              <a:t> </a:t>
            </a:r>
            <a:r>
              <a:rPr dirty="0" sz="2400" spc="-10">
                <a:solidFill>
                  <a:srgbClr val="404040"/>
                </a:solidFill>
                <a:latin typeface="Century Gothic"/>
                <a:cs typeface="Century Gothic"/>
              </a:rPr>
              <a:t>jabatan.</a:t>
            </a:r>
            <a:endParaRPr sz="2400">
              <a:latin typeface="Century Gothic"/>
              <a:cs typeface="Century Gothic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713741"/>
            <a:ext cx="1592580" cy="508000"/>
          </a:xfrm>
          <a:custGeom>
            <a:avLst/>
            <a:gdLst/>
            <a:ahLst/>
            <a:cxnLst/>
            <a:rect l="l" t="t" r="r" b="b"/>
            <a:pathLst>
              <a:path w="1592580" h="508000">
                <a:moveTo>
                  <a:pt x="0" y="0"/>
                </a:moveTo>
                <a:lnTo>
                  <a:pt x="0" y="504457"/>
                </a:lnTo>
                <a:lnTo>
                  <a:pt x="1245730" y="507998"/>
                </a:lnTo>
                <a:lnTo>
                  <a:pt x="1346200" y="507998"/>
                </a:lnTo>
                <a:lnTo>
                  <a:pt x="1350772" y="503172"/>
                </a:lnTo>
                <a:lnTo>
                  <a:pt x="1352296" y="501648"/>
                </a:lnTo>
                <a:lnTo>
                  <a:pt x="1354201" y="500124"/>
                </a:lnTo>
                <a:lnTo>
                  <a:pt x="1355725" y="498473"/>
                </a:lnTo>
                <a:lnTo>
                  <a:pt x="1584960" y="269238"/>
                </a:lnTo>
                <a:lnTo>
                  <a:pt x="1590246" y="262021"/>
                </a:lnTo>
                <a:lnTo>
                  <a:pt x="1592008" y="254840"/>
                </a:lnTo>
                <a:lnTo>
                  <a:pt x="1590246" y="247682"/>
                </a:lnTo>
                <a:lnTo>
                  <a:pt x="1584960" y="240536"/>
                </a:lnTo>
                <a:lnTo>
                  <a:pt x="1355725" y="11301"/>
                </a:lnTo>
                <a:lnTo>
                  <a:pt x="1350772" y="11301"/>
                </a:lnTo>
                <a:lnTo>
                  <a:pt x="1350772" y="6475"/>
                </a:lnTo>
                <a:lnTo>
                  <a:pt x="1346200" y="6475"/>
                </a:lnTo>
                <a:lnTo>
                  <a:pt x="1341374" y="1776"/>
                </a:lnTo>
                <a:lnTo>
                  <a:pt x="1245730" y="1776"/>
                </a:lnTo>
                <a:lnTo>
                  <a:pt x="0" y="0"/>
                </a:lnTo>
                <a:close/>
              </a:path>
            </a:pathLst>
          </a:custGeom>
          <a:solidFill>
            <a:srgbClr val="E7861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617980" y="535940"/>
            <a:ext cx="9596120" cy="840740"/>
          </a:xfrm>
          <a:prstGeom prst="rect">
            <a:avLst/>
          </a:prstGeom>
          <a:solidFill>
            <a:srgbClr val="E78612"/>
          </a:solidFill>
        </p:spPr>
        <p:txBody>
          <a:bodyPr wrap="square" lIns="0" tIns="43180" rIns="0" bIns="0" rtlCol="0" vert="horz">
            <a:spAutoFit/>
          </a:bodyPr>
          <a:lstStyle/>
          <a:p>
            <a:pPr marL="96520">
              <a:lnSpc>
                <a:spcPct val="100000"/>
              </a:lnSpc>
              <a:spcBef>
                <a:spcPts val="340"/>
              </a:spcBef>
            </a:pPr>
            <a:r>
              <a:rPr dirty="0" sz="2400" spc="-15" b="1">
                <a:solidFill>
                  <a:srgbClr val="637152"/>
                </a:solidFill>
                <a:latin typeface="Arial"/>
                <a:cs typeface="Arial"/>
              </a:rPr>
              <a:t>FAKTOR-FAKTOR </a:t>
            </a:r>
            <a:r>
              <a:rPr dirty="0" sz="2400" spc="-30" b="1">
                <a:solidFill>
                  <a:srgbClr val="637152"/>
                </a:solidFill>
                <a:latin typeface="Arial"/>
                <a:cs typeface="Arial"/>
              </a:rPr>
              <a:t>YANG </a:t>
            </a:r>
            <a:r>
              <a:rPr dirty="0" sz="2400" spc="-10" b="1">
                <a:solidFill>
                  <a:srgbClr val="637152"/>
                </a:solidFill>
                <a:latin typeface="Arial"/>
                <a:cs typeface="Arial"/>
              </a:rPr>
              <a:t>MEMPENGARUHI PENYESUAIAN</a:t>
            </a:r>
            <a:r>
              <a:rPr dirty="0" sz="2400" spc="440" b="1">
                <a:solidFill>
                  <a:srgbClr val="637152"/>
                </a:solidFill>
                <a:latin typeface="Arial"/>
                <a:cs typeface="Arial"/>
              </a:rPr>
              <a:t> </a:t>
            </a:r>
            <a:r>
              <a:rPr dirty="0" sz="2400" spc="-5" b="1">
                <a:solidFill>
                  <a:srgbClr val="637152"/>
                </a:solidFill>
                <a:latin typeface="Arial"/>
                <a:cs typeface="Arial"/>
              </a:rPr>
              <a:t>DIRI</a:t>
            </a:r>
            <a:endParaRPr sz="2400">
              <a:latin typeface="Arial"/>
              <a:cs typeface="Arial"/>
            </a:endParaRPr>
          </a:p>
          <a:p>
            <a:pPr marL="96520">
              <a:lnSpc>
                <a:spcPct val="100000"/>
              </a:lnSpc>
            </a:pPr>
            <a:r>
              <a:rPr dirty="0" sz="2400">
                <a:solidFill>
                  <a:srgbClr val="637152"/>
                </a:solidFill>
                <a:latin typeface="Arial"/>
                <a:cs typeface="Arial"/>
              </a:rPr>
              <a:t>Hurlock</a:t>
            </a:r>
            <a:r>
              <a:rPr dirty="0" sz="2400" spc="-15">
                <a:solidFill>
                  <a:srgbClr val="637152"/>
                </a:solidFill>
                <a:latin typeface="Arial"/>
                <a:cs typeface="Arial"/>
              </a:rPr>
              <a:t> </a:t>
            </a:r>
            <a:r>
              <a:rPr dirty="0" sz="2400">
                <a:solidFill>
                  <a:srgbClr val="637152"/>
                </a:solidFill>
                <a:latin typeface="Arial"/>
                <a:cs typeface="Arial"/>
              </a:rPr>
              <a:t>(1997</a:t>
            </a:r>
            <a:r>
              <a:rPr dirty="0" sz="1800">
                <a:solidFill>
                  <a:srgbClr val="637152"/>
                </a:solidFill>
                <a:latin typeface="Arial"/>
                <a:cs typeface="Arial"/>
              </a:rPr>
              <a:t>)</a:t>
            </a:r>
            <a:endParaRPr sz="1800">
              <a:latin typeface="Arial"/>
              <a:cs typeface="Arial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1800860" y="2029460"/>
            <a:ext cx="9212580" cy="2834640"/>
          </a:xfrm>
          <a:custGeom>
            <a:avLst/>
            <a:gdLst/>
            <a:ahLst/>
            <a:cxnLst/>
            <a:rect l="l" t="t" r="r" b="b"/>
            <a:pathLst>
              <a:path w="9212580" h="2834640">
                <a:moveTo>
                  <a:pt x="0" y="2834640"/>
                </a:moveTo>
                <a:lnTo>
                  <a:pt x="9212580" y="2834640"/>
                </a:lnTo>
                <a:lnTo>
                  <a:pt x="9212580" y="0"/>
                </a:lnTo>
                <a:lnTo>
                  <a:pt x="0" y="0"/>
                </a:lnTo>
                <a:lnTo>
                  <a:pt x="0" y="2834640"/>
                </a:lnTo>
                <a:close/>
              </a:path>
            </a:pathLst>
          </a:custGeom>
          <a:solidFill>
            <a:srgbClr val="DFE4D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1880235" y="1916429"/>
            <a:ext cx="8072120" cy="2728595"/>
          </a:xfrm>
          <a:prstGeom prst="rect">
            <a:avLst/>
          </a:prstGeom>
        </p:spPr>
        <p:txBody>
          <a:bodyPr wrap="square" lIns="0" tIns="139700" rIns="0" bIns="0" rtlCol="0" vert="horz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100"/>
              </a:spcBef>
              <a:buClr>
                <a:srgbClr val="E78612"/>
              </a:buClr>
              <a:buFont typeface="Wingdings 3"/>
              <a:buChar char=""/>
              <a:tabLst>
                <a:tab pos="355600" algn="l"/>
              </a:tabLst>
            </a:pPr>
            <a:r>
              <a:rPr dirty="0" sz="2400" spc="-15">
                <a:solidFill>
                  <a:srgbClr val="404040"/>
                </a:solidFill>
                <a:latin typeface="Candara"/>
                <a:cs typeface="Candara"/>
              </a:rPr>
              <a:t>Tergantung </a:t>
            </a:r>
            <a:r>
              <a:rPr dirty="0" sz="2400" spc="-5">
                <a:solidFill>
                  <a:srgbClr val="404040"/>
                </a:solidFill>
                <a:latin typeface="Candara"/>
                <a:cs typeface="Candara"/>
              </a:rPr>
              <a:t>dimana </a:t>
            </a:r>
            <a:r>
              <a:rPr dirty="0" sz="2400">
                <a:solidFill>
                  <a:srgbClr val="404040"/>
                </a:solidFill>
                <a:latin typeface="Candara"/>
                <a:cs typeface="Candara"/>
              </a:rPr>
              <a:t>individu itu</a:t>
            </a:r>
            <a:r>
              <a:rPr dirty="0" sz="2400" spc="60">
                <a:solidFill>
                  <a:srgbClr val="404040"/>
                </a:solidFill>
                <a:latin typeface="Candara"/>
                <a:cs typeface="Candara"/>
              </a:rPr>
              <a:t> </a:t>
            </a:r>
            <a:r>
              <a:rPr dirty="0" sz="2400" spc="-5">
                <a:solidFill>
                  <a:srgbClr val="404040"/>
                </a:solidFill>
                <a:latin typeface="Candara"/>
                <a:cs typeface="Candara"/>
              </a:rPr>
              <a:t>dibesarkan</a:t>
            </a:r>
            <a:endParaRPr sz="2400">
              <a:latin typeface="Candara"/>
              <a:cs typeface="Candara"/>
            </a:endParaRPr>
          </a:p>
          <a:p>
            <a:pPr marL="355600" marR="717550" indent="-342900">
              <a:lnSpc>
                <a:spcPct val="100000"/>
              </a:lnSpc>
              <a:spcBef>
                <a:spcPts val="1000"/>
              </a:spcBef>
              <a:buClr>
                <a:srgbClr val="E78612"/>
              </a:buClr>
              <a:buFont typeface="Wingdings 3"/>
              <a:buChar char=""/>
              <a:tabLst>
                <a:tab pos="355600" algn="l"/>
              </a:tabLst>
            </a:pPr>
            <a:r>
              <a:rPr dirty="0" sz="2400" spc="-5">
                <a:solidFill>
                  <a:srgbClr val="404040"/>
                </a:solidFill>
                <a:latin typeface="Candara"/>
                <a:cs typeface="Candara"/>
              </a:rPr>
              <a:t>Model </a:t>
            </a:r>
            <a:r>
              <a:rPr dirty="0" sz="2400">
                <a:solidFill>
                  <a:srgbClr val="404040"/>
                </a:solidFill>
                <a:latin typeface="Candara"/>
                <a:cs typeface="Candara"/>
              </a:rPr>
              <a:t>yang </a:t>
            </a:r>
            <a:r>
              <a:rPr dirty="0" sz="2400" spc="-5">
                <a:solidFill>
                  <a:srgbClr val="404040"/>
                </a:solidFill>
                <a:latin typeface="Candara"/>
                <a:cs typeface="Candara"/>
              </a:rPr>
              <a:t>diperoleh </a:t>
            </a:r>
            <a:r>
              <a:rPr dirty="0" sz="2400">
                <a:solidFill>
                  <a:srgbClr val="404040"/>
                </a:solidFill>
                <a:latin typeface="Candara"/>
                <a:cs typeface="Candara"/>
              </a:rPr>
              <a:t>individu </a:t>
            </a:r>
            <a:r>
              <a:rPr dirty="0" sz="2400" spc="-5">
                <a:solidFill>
                  <a:srgbClr val="404040"/>
                </a:solidFill>
                <a:latin typeface="Candara"/>
                <a:cs typeface="Candara"/>
              </a:rPr>
              <a:t>di rumah, </a:t>
            </a:r>
            <a:r>
              <a:rPr dirty="0" sz="2400">
                <a:solidFill>
                  <a:srgbClr val="404040"/>
                </a:solidFill>
                <a:latin typeface="Candara"/>
                <a:cs typeface="Candara"/>
              </a:rPr>
              <a:t>terutama </a:t>
            </a:r>
            <a:r>
              <a:rPr dirty="0" sz="2400" spc="-5">
                <a:solidFill>
                  <a:srgbClr val="404040"/>
                </a:solidFill>
                <a:latin typeface="Candara"/>
                <a:cs typeface="Candara"/>
              </a:rPr>
              <a:t>dari  </a:t>
            </a:r>
            <a:r>
              <a:rPr dirty="0" sz="2400">
                <a:solidFill>
                  <a:srgbClr val="404040"/>
                </a:solidFill>
                <a:latin typeface="Candara"/>
                <a:cs typeface="Candara"/>
              </a:rPr>
              <a:t>orangtuanya.</a:t>
            </a:r>
            <a:endParaRPr sz="2400">
              <a:latin typeface="Candara"/>
              <a:cs typeface="Candara"/>
            </a:endParaRPr>
          </a:p>
          <a:p>
            <a:pPr marL="355600" indent="-342900">
              <a:lnSpc>
                <a:spcPct val="100000"/>
              </a:lnSpc>
              <a:spcBef>
                <a:spcPts val="1000"/>
              </a:spcBef>
              <a:buClr>
                <a:srgbClr val="E78612"/>
              </a:buClr>
              <a:buFont typeface="Wingdings 3"/>
              <a:buChar char=""/>
              <a:tabLst>
                <a:tab pos="355600" algn="l"/>
              </a:tabLst>
            </a:pPr>
            <a:r>
              <a:rPr dirty="0" sz="2400" spc="-5">
                <a:solidFill>
                  <a:srgbClr val="404040"/>
                </a:solidFill>
                <a:latin typeface="Candara"/>
                <a:cs typeface="Candara"/>
              </a:rPr>
              <a:t>Motivasi untuk </a:t>
            </a:r>
            <a:r>
              <a:rPr dirty="0" sz="2400">
                <a:solidFill>
                  <a:srgbClr val="404040"/>
                </a:solidFill>
                <a:latin typeface="Candara"/>
                <a:cs typeface="Candara"/>
              </a:rPr>
              <a:t>belajar </a:t>
            </a:r>
            <a:r>
              <a:rPr dirty="0" sz="2400" spc="-5">
                <a:solidFill>
                  <a:srgbClr val="404040"/>
                </a:solidFill>
                <a:latin typeface="Candara"/>
                <a:cs typeface="Candara"/>
              </a:rPr>
              <a:t>dilakukan </a:t>
            </a:r>
            <a:r>
              <a:rPr dirty="0" sz="2400">
                <a:solidFill>
                  <a:srgbClr val="404040"/>
                </a:solidFill>
                <a:latin typeface="Candara"/>
                <a:cs typeface="Candara"/>
              </a:rPr>
              <a:t>penyesuaian </a:t>
            </a:r>
            <a:r>
              <a:rPr dirty="0" sz="2400" spc="-5">
                <a:solidFill>
                  <a:srgbClr val="404040"/>
                </a:solidFill>
                <a:latin typeface="Candara"/>
                <a:cs typeface="Candara"/>
              </a:rPr>
              <a:t>diri dan</a:t>
            </a:r>
            <a:r>
              <a:rPr dirty="0" sz="2400" spc="60">
                <a:solidFill>
                  <a:srgbClr val="404040"/>
                </a:solidFill>
                <a:latin typeface="Candara"/>
                <a:cs typeface="Candara"/>
              </a:rPr>
              <a:t> </a:t>
            </a:r>
            <a:r>
              <a:rPr dirty="0" sz="2400" spc="-5">
                <a:solidFill>
                  <a:srgbClr val="404040"/>
                </a:solidFill>
                <a:latin typeface="Candara"/>
                <a:cs typeface="Candara"/>
              </a:rPr>
              <a:t>sosial.</a:t>
            </a:r>
            <a:endParaRPr sz="2400">
              <a:latin typeface="Candara"/>
              <a:cs typeface="Candara"/>
            </a:endParaRPr>
          </a:p>
          <a:p>
            <a:pPr marL="355600" marR="390525" indent="-342900">
              <a:lnSpc>
                <a:spcPct val="100000"/>
              </a:lnSpc>
              <a:spcBef>
                <a:spcPts val="1005"/>
              </a:spcBef>
              <a:buClr>
                <a:srgbClr val="E78612"/>
              </a:buClr>
              <a:buFont typeface="Wingdings 3"/>
              <a:buChar char=""/>
              <a:tabLst>
                <a:tab pos="355600" algn="l"/>
              </a:tabLst>
            </a:pPr>
            <a:r>
              <a:rPr dirty="0" sz="2400" spc="-5">
                <a:solidFill>
                  <a:srgbClr val="404040"/>
                </a:solidFill>
                <a:latin typeface="Candara"/>
                <a:cs typeface="Candara"/>
              </a:rPr>
              <a:t>Bimbingan dan </a:t>
            </a:r>
            <a:r>
              <a:rPr dirty="0" sz="2400">
                <a:solidFill>
                  <a:srgbClr val="404040"/>
                </a:solidFill>
                <a:latin typeface="Candara"/>
                <a:cs typeface="Candara"/>
              </a:rPr>
              <a:t>bantuan yang </a:t>
            </a:r>
            <a:r>
              <a:rPr dirty="0" sz="2400" spc="-5">
                <a:solidFill>
                  <a:srgbClr val="404040"/>
                </a:solidFill>
                <a:latin typeface="Candara"/>
                <a:cs typeface="Candara"/>
              </a:rPr>
              <a:t>cukup dalam </a:t>
            </a:r>
            <a:r>
              <a:rPr dirty="0" sz="2400">
                <a:solidFill>
                  <a:srgbClr val="404040"/>
                </a:solidFill>
                <a:latin typeface="Candara"/>
                <a:cs typeface="Candara"/>
              </a:rPr>
              <a:t>proses belajar  penyesuaian</a:t>
            </a:r>
            <a:r>
              <a:rPr dirty="0" sz="2400" spc="-5">
                <a:solidFill>
                  <a:srgbClr val="404040"/>
                </a:solidFill>
                <a:latin typeface="Candara"/>
                <a:cs typeface="Candara"/>
              </a:rPr>
              <a:t> diri.</a:t>
            </a:r>
            <a:endParaRPr sz="2400">
              <a:latin typeface="Candara"/>
              <a:cs typeface="Candara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713741"/>
            <a:ext cx="1592580" cy="508000"/>
          </a:xfrm>
          <a:custGeom>
            <a:avLst/>
            <a:gdLst/>
            <a:ahLst/>
            <a:cxnLst/>
            <a:rect l="l" t="t" r="r" b="b"/>
            <a:pathLst>
              <a:path w="1592580" h="508000">
                <a:moveTo>
                  <a:pt x="0" y="0"/>
                </a:moveTo>
                <a:lnTo>
                  <a:pt x="0" y="504457"/>
                </a:lnTo>
                <a:lnTo>
                  <a:pt x="1245730" y="507998"/>
                </a:lnTo>
                <a:lnTo>
                  <a:pt x="1346200" y="507998"/>
                </a:lnTo>
                <a:lnTo>
                  <a:pt x="1350772" y="503172"/>
                </a:lnTo>
                <a:lnTo>
                  <a:pt x="1352296" y="501648"/>
                </a:lnTo>
                <a:lnTo>
                  <a:pt x="1354201" y="500124"/>
                </a:lnTo>
                <a:lnTo>
                  <a:pt x="1355725" y="498473"/>
                </a:lnTo>
                <a:lnTo>
                  <a:pt x="1584960" y="269238"/>
                </a:lnTo>
                <a:lnTo>
                  <a:pt x="1590246" y="262021"/>
                </a:lnTo>
                <a:lnTo>
                  <a:pt x="1592008" y="254840"/>
                </a:lnTo>
                <a:lnTo>
                  <a:pt x="1590246" y="247682"/>
                </a:lnTo>
                <a:lnTo>
                  <a:pt x="1584960" y="240536"/>
                </a:lnTo>
                <a:lnTo>
                  <a:pt x="1355725" y="11301"/>
                </a:lnTo>
                <a:lnTo>
                  <a:pt x="1350772" y="11301"/>
                </a:lnTo>
                <a:lnTo>
                  <a:pt x="1350772" y="6475"/>
                </a:lnTo>
                <a:lnTo>
                  <a:pt x="1346200" y="6475"/>
                </a:lnTo>
                <a:lnTo>
                  <a:pt x="1341374" y="1776"/>
                </a:lnTo>
                <a:lnTo>
                  <a:pt x="1245730" y="1776"/>
                </a:lnTo>
                <a:lnTo>
                  <a:pt x="0" y="0"/>
                </a:lnTo>
                <a:close/>
              </a:path>
            </a:pathLst>
          </a:custGeom>
          <a:solidFill>
            <a:srgbClr val="E7861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1953260" y="2133600"/>
            <a:ext cx="9588500" cy="3284220"/>
          </a:xfrm>
          <a:custGeom>
            <a:avLst/>
            <a:gdLst/>
            <a:ahLst/>
            <a:cxnLst/>
            <a:rect l="l" t="t" r="r" b="b"/>
            <a:pathLst>
              <a:path w="9588500" h="3284220">
                <a:moveTo>
                  <a:pt x="0" y="3284220"/>
                </a:moveTo>
                <a:lnTo>
                  <a:pt x="9588500" y="3284220"/>
                </a:lnTo>
                <a:lnTo>
                  <a:pt x="9588500" y="0"/>
                </a:lnTo>
                <a:lnTo>
                  <a:pt x="0" y="0"/>
                </a:lnTo>
                <a:lnTo>
                  <a:pt x="0" y="3284220"/>
                </a:lnTo>
                <a:close/>
              </a:path>
            </a:pathLst>
          </a:custGeom>
          <a:solidFill>
            <a:srgbClr val="C1C9B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2032635" y="2162428"/>
            <a:ext cx="9210675" cy="297307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241300" marR="198120" indent="-228600">
              <a:lnSpc>
                <a:spcPct val="100000"/>
              </a:lnSpc>
              <a:spcBef>
                <a:spcPts val="100"/>
              </a:spcBef>
              <a:buClr>
                <a:srgbClr val="E78612"/>
              </a:buClr>
              <a:buSzPct val="95000"/>
              <a:buAutoNum type="arabicParenR"/>
              <a:tabLst>
                <a:tab pos="254000" algn="l"/>
              </a:tabLst>
            </a:pPr>
            <a:r>
              <a:rPr dirty="0" sz="2000" spc="-15">
                <a:solidFill>
                  <a:srgbClr val="404040"/>
                </a:solidFill>
                <a:latin typeface="Arial Rounded MT Bold"/>
                <a:cs typeface="Arial Rounded MT Bold"/>
              </a:rPr>
              <a:t>Kondisi </a:t>
            </a:r>
            <a:r>
              <a:rPr dirty="0" sz="2000" spc="-10">
                <a:solidFill>
                  <a:srgbClr val="404040"/>
                </a:solidFill>
                <a:latin typeface="Arial Rounded MT Bold"/>
                <a:cs typeface="Arial Rounded MT Bold"/>
              </a:rPr>
              <a:t>jasmani, </a:t>
            </a:r>
            <a:r>
              <a:rPr dirty="0" sz="2000" spc="-5">
                <a:solidFill>
                  <a:srgbClr val="404040"/>
                </a:solidFill>
                <a:latin typeface="Arial Rounded MT Bold"/>
                <a:cs typeface="Arial Rounded MT Bold"/>
              </a:rPr>
              <a:t>meliputi </a:t>
            </a:r>
            <a:r>
              <a:rPr dirty="0" sz="2000" spc="-15">
                <a:solidFill>
                  <a:srgbClr val="404040"/>
                </a:solidFill>
                <a:latin typeface="Arial Rounded MT Bold"/>
                <a:cs typeface="Arial Rounded MT Bold"/>
              </a:rPr>
              <a:t>pembawaan </a:t>
            </a:r>
            <a:r>
              <a:rPr dirty="0" sz="2000" spc="-10">
                <a:solidFill>
                  <a:srgbClr val="404040"/>
                </a:solidFill>
                <a:latin typeface="Arial Rounded MT Bold"/>
                <a:cs typeface="Arial Rounded MT Bold"/>
              </a:rPr>
              <a:t>jasmaniah </a:t>
            </a:r>
            <a:r>
              <a:rPr dirty="0" sz="2000" spc="-5">
                <a:solidFill>
                  <a:srgbClr val="404040"/>
                </a:solidFill>
                <a:latin typeface="Arial Rounded MT Bold"/>
                <a:cs typeface="Arial Rounded MT Bold"/>
              </a:rPr>
              <a:t>sejak lahir dan </a:t>
            </a:r>
            <a:r>
              <a:rPr dirty="0" sz="2000" spc="-15">
                <a:solidFill>
                  <a:srgbClr val="404040"/>
                </a:solidFill>
                <a:latin typeface="Arial Rounded MT Bold"/>
                <a:cs typeface="Arial Rounded MT Bold"/>
              </a:rPr>
              <a:t>kondisi  </a:t>
            </a:r>
            <a:r>
              <a:rPr dirty="0" sz="2000" spc="-10">
                <a:solidFill>
                  <a:srgbClr val="404040"/>
                </a:solidFill>
                <a:latin typeface="Arial Rounded MT Bold"/>
                <a:cs typeface="Arial Rounded MT Bold"/>
              </a:rPr>
              <a:t>tubuh</a:t>
            </a:r>
            <a:endParaRPr sz="2000">
              <a:latin typeface="Arial Rounded MT Bold"/>
              <a:cs typeface="Arial Rounded MT Bold"/>
            </a:endParaRPr>
          </a:p>
          <a:p>
            <a:pPr marL="241300" marR="5080" indent="-228600">
              <a:lnSpc>
                <a:spcPct val="100000"/>
              </a:lnSpc>
              <a:spcBef>
                <a:spcPts val="1000"/>
              </a:spcBef>
              <a:buClr>
                <a:srgbClr val="E78612"/>
              </a:buClr>
              <a:buSzPct val="95000"/>
              <a:buAutoNum type="arabicParenR"/>
              <a:tabLst>
                <a:tab pos="254000" algn="l"/>
              </a:tabLst>
            </a:pPr>
            <a:r>
              <a:rPr dirty="0" sz="2000" spc="-30">
                <a:solidFill>
                  <a:srgbClr val="404040"/>
                </a:solidFill>
                <a:latin typeface="Arial Rounded MT Bold"/>
                <a:cs typeface="Arial Rounded MT Bold"/>
              </a:rPr>
              <a:t>Perkembangan </a:t>
            </a:r>
            <a:r>
              <a:rPr dirty="0" sz="2000">
                <a:solidFill>
                  <a:srgbClr val="404040"/>
                </a:solidFill>
                <a:latin typeface="Arial Rounded MT Bold"/>
                <a:cs typeface="Arial Rounded MT Bold"/>
              </a:rPr>
              <a:t>dan </a:t>
            </a:r>
            <a:r>
              <a:rPr dirty="0" sz="2000" spc="-25">
                <a:solidFill>
                  <a:srgbClr val="404040"/>
                </a:solidFill>
                <a:latin typeface="Arial Rounded MT Bold"/>
                <a:cs typeface="Arial Rounded MT Bold"/>
              </a:rPr>
              <a:t>kematangan, </a:t>
            </a:r>
            <a:r>
              <a:rPr dirty="0" sz="2000" spc="-5">
                <a:solidFill>
                  <a:srgbClr val="404040"/>
                </a:solidFill>
                <a:latin typeface="Arial Rounded MT Bold"/>
                <a:cs typeface="Arial Rounded MT Bold"/>
              </a:rPr>
              <a:t>meliputi </a:t>
            </a:r>
            <a:r>
              <a:rPr dirty="0" sz="2000" spc="-30">
                <a:solidFill>
                  <a:srgbClr val="404040"/>
                </a:solidFill>
                <a:latin typeface="Arial Rounded MT Bold"/>
                <a:cs typeface="Arial Rounded MT Bold"/>
              </a:rPr>
              <a:t>kematangan </a:t>
            </a:r>
            <a:r>
              <a:rPr dirty="0" sz="2000" spc="-10">
                <a:solidFill>
                  <a:srgbClr val="404040"/>
                </a:solidFill>
                <a:latin typeface="Arial Rounded MT Bold"/>
                <a:cs typeface="Arial Rounded MT Bold"/>
              </a:rPr>
              <a:t>intelektual, </a:t>
            </a:r>
            <a:r>
              <a:rPr dirty="0" sz="2000" spc="-5">
                <a:solidFill>
                  <a:srgbClr val="404040"/>
                </a:solidFill>
                <a:latin typeface="Arial Rounded MT Bold"/>
                <a:cs typeface="Arial Rounded MT Bold"/>
              </a:rPr>
              <a:t>sosial,  </a:t>
            </a:r>
            <a:r>
              <a:rPr dirty="0" sz="2000" spc="-20">
                <a:solidFill>
                  <a:srgbClr val="404040"/>
                </a:solidFill>
                <a:latin typeface="Arial Rounded MT Bold"/>
                <a:cs typeface="Arial Rounded MT Bold"/>
              </a:rPr>
              <a:t>moral </a:t>
            </a:r>
            <a:r>
              <a:rPr dirty="0" sz="2000" spc="-5">
                <a:solidFill>
                  <a:srgbClr val="404040"/>
                </a:solidFill>
                <a:latin typeface="Arial Rounded MT Bold"/>
                <a:cs typeface="Arial Rounded MT Bold"/>
              </a:rPr>
              <a:t>dan</a:t>
            </a:r>
            <a:r>
              <a:rPr dirty="0" sz="2000" spc="45">
                <a:solidFill>
                  <a:srgbClr val="404040"/>
                </a:solidFill>
                <a:latin typeface="Arial Rounded MT Bold"/>
                <a:cs typeface="Arial Rounded MT Bold"/>
              </a:rPr>
              <a:t> </a:t>
            </a:r>
            <a:r>
              <a:rPr dirty="0" sz="2000" spc="-10">
                <a:solidFill>
                  <a:srgbClr val="404040"/>
                </a:solidFill>
                <a:latin typeface="Arial Rounded MT Bold"/>
                <a:cs typeface="Arial Rounded MT Bold"/>
              </a:rPr>
              <a:t>emosi.</a:t>
            </a:r>
            <a:endParaRPr sz="2000">
              <a:latin typeface="Arial Rounded MT Bold"/>
              <a:cs typeface="Arial Rounded MT Bold"/>
            </a:endParaRPr>
          </a:p>
          <a:p>
            <a:pPr marL="241300" marR="586740" indent="-228600">
              <a:lnSpc>
                <a:spcPct val="100000"/>
              </a:lnSpc>
              <a:spcBef>
                <a:spcPts val="1005"/>
              </a:spcBef>
              <a:buClr>
                <a:srgbClr val="E78612"/>
              </a:buClr>
              <a:buSzPct val="95000"/>
              <a:buAutoNum type="arabicParenR"/>
              <a:tabLst>
                <a:tab pos="254000" algn="l"/>
              </a:tabLst>
            </a:pPr>
            <a:r>
              <a:rPr dirty="0" sz="2000" spc="-10">
                <a:solidFill>
                  <a:srgbClr val="404040"/>
                </a:solidFill>
                <a:latin typeface="Arial Rounded MT Bold"/>
                <a:cs typeface="Arial Rounded MT Bold"/>
              </a:rPr>
              <a:t>Determinan </a:t>
            </a:r>
            <a:r>
              <a:rPr dirty="0" sz="2000" spc="-15">
                <a:solidFill>
                  <a:srgbClr val="404040"/>
                </a:solidFill>
                <a:latin typeface="Arial Rounded MT Bold"/>
                <a:cs typeface="Arial Rounded MT Bold"/>
              </a:rPr>
              <a:t>psikologis yang </a:t>
            </a:r>
            <a:r>
              <a:rPr dirty="0" sz="2000" spc="-5">
                <a:solidFill>
                  <a:srgbClr val="404040"/>
                </a:solidFill>
                <a:latin typeface="Arial Rounded MT Bold"/>
                <a:cs typeface="Arial Rounded MT Bold"/>
              </a:rPr>
              <a:t>meliputi </a:t>
            </a:r>
            <a:r>
              <a:rPr dirty="0" sz="2000" spc="-10">
                <a:solidFill>
                  <a:srgbClr val="404040"/>
                </a:solidFill>
                <a:latin typeface="Arial Rounded MT Bold"/>
                <a:cs typeface="Arial Rounded MT Bold"/>
              </a:rPr>
              <a:t>pengalaman-pengalaman, </a:t>
            </a:r>
            <a:r>
              <a:rPr dirty="0" sz="2000" spc="-5">
                <a:solidFill>
                  <a:srgbClr val="404040"/>
                </a:solidFill>
                <a:latin typeface="Arial Rounded MT Bold"/>
                <a:cs typeface="Arial Rounded MT Bold"/>
              </a:rPr>
              <a:t>hasil  </a:t>
            </a:r>
            <a:r>
              <a:rPr dirty="0" sz="2000" spc="-30">
                <a:solidFill>
                  <a:srgbClr val="404040"/>
                </a:solidFill>
                <a:latin typeface="Arial Rounded MT Bold"/>
                <a:cs typeface="Arial Rounded MT Bold"/>
              </a:rPr>
              <a:t>belajar, </a:t>
            </a:r>
            <a:r>
              <a:rPr dirty="0" sz="2000" spc="-15">
                <a:solidFill>
                  <a:srgbClr val="404040"/>
                </a:solidFill>
                <a:latin typeface="Arial Rounded MT Bold"/>
                <a:cs typeface="Arial Rounded MT Bold"/>
              </a:rPr>
              <a:t>kondisioning, frustasi, </a:t>
            </a:r>
            <a:r>
              <a:rPr dirty="0" sz="2000" spc="-5">
                <a:solidFill>
                  <a:srgbClr val="404040"/>
                </a:solidFill>
                <a:latin typeface="Arial Rounded MT Bold"/>
                <a:cs typeface="Arial Rounded MT Bold"/>
              </a:rPr>
              <a:t>dan</a:t>
            </a:r>
            <a:r>
              <a:rPr dirty="0" sz="2000" spc="160">
                <a:solidFill>
                  <a:srgbClr val="404040"/>
                </a:solidFill>
                <a:latin typeface="Arial Rounded MT Bold"/>
                <a:cs typeface="Arial Rounded MT Bold"/>
              </a:rPr>
              <a:t> </a:t>
            </a:r>
            <a:r>
              <a:rPr dirty="0" sz="2000" spc="-15">
                <a:solidFill>
                  <a:srgbClr val="404040"/>
                </a:solidFill>
                <a:latin typeface="Arial Rounded MT Bold"/>
                <a:cs typeface="Arial Rounded MT Bold"/>
              </a:rPr>
              <a:t>konflik.</a:t>
            </a:r>
            <a:endParaRPr sz="2000">
              <a:latin typeface="Arial Rounded MT Bold"/>
              <a:cs typeface="Arial Rounded MT Bold"/>
            </a:endParaRPr>
          </a:p>
          <a:p>
            <a:pPr marL="254000" indent="-241300">
              <a:lnSpc>
                <a:spcPct val="100000"/>
              </a:lnSpc>
              <a:spcBef>
                <a:spcPts val="1000"/>
              </a:spcBef>
              <a:buClr>
                <a:srgbClr val="E78612"/>
              </a:buClr>
              <a:buSzPct val="95000"/>
              <a:buAutoNum type="arabicParenR"/>
              <a:tabLst>
                <a:tab pos="254000" algn="l"/>
              </a:tabLst>
            </a:pPr>
            <a:r>
              <a:rPr dirty="0" sz="2000" spc="-15">
                <a:solidFill>
                  <a:srgbClr val="404040"/>
                </a:solidFill>
                <a:latin typeface="Arial Rounded MT Bold"/>
                <a:cs typeface="Arial Rounded MT Bold"/>
              </a:rPr>
              <a:t>Kondisi lingkungan, yaitu </a:t>
            </a:r>
            <a:r>
              <a:rPr dirty="0" sz="2000" spc="-20">
                <a:solidFill>
                  <a:srgbClr val="404040"/>
                </a:solidFill>
                <a:latin typeface="Arial Rounded MT Bold"/>
                <a:cs typeface="Arial Rounded MT Bold"/>
              </a:rPr>
              <a:t>rumah, </a:t>
            </a:r>
            <a:r>
              <a:rPr dirty="0" sz="2000" spc="-30">
                <a:solidFill>
                  <a:srgbClr val="404040"/>
                </a:solidFill>
                <a:latin typeface="Arial Rounded MT Bold"/>
                <a:cs typeface="Arial Rounded MT Bold"/>
              </a:rPr>
              <a:t>keluarga </a:t>
            </a:r>
            <a:r>
              <a:rPr dirty="0" sz="2000" spc="-5">
                <a:solidFill>
                  <a:srgbClr val="404040"/>
                </a:solidFill>
                <a:latin typeface="Arial Rounded MT Bold"/>
                <a:cs typeface="Arial Rounded MT Bold"/>
              </a:rPr>
              <a:t>dan</a:t>
            </a:r>
            <a:r>
              <a:rPr dirty="0" sz="2000" spc="285">
                <a:solidFill>
                  <a:srgbClr val="404040"/>
                </a:solidFill>
                <a:latin typeface="Arial Rounded MT Bold"/>
                <a:cs typeface="Arial Rounded MT Bold"/>
              </a:rPr>
              <a:t> </a:t>
            </a:r>
            <a:r>
              <a:rPr dirty="0" sz="2000" spc="-20">
                <a:solidFill>
                  <a:srgbClr val="404040"/>
                </a:solidFill>
                <a:latin typeface="Arial Rounded MT Bold"/>
                <a:cs typeface="Arial Rounded MT Bold"/>
              </a:rPr>
              <a:t>sekolah.</a:t>
            </a:r>
            <a:endParaRPr sz="2000">
              <a:latin typeface="Arial Rounded MT Bold"/>
              <a:cs typeface="Arial Rounded MT Bold"/>
            </a:endParaRPr>
          </a:p>
          <a:p>
            <a:pPr marL="254000" indent="-241300">
              <a:lnSpc>
                <a:spcPct val="100000"/>
              </a:lnSpc>
              <a:spcBef>
                <a:spcPts val="1000"/>
              </a:spcBef>
              <a:buClr>
                <a:srgbClr val="E78612"/>
              </a:buClr>
              <a:buSzPct val="95000"/>
              <a:buAutoNum type="arabicParenR"/>
              <a:tabLst>
                <a:tab pos="254000" algn="l"/>
              </a:tabLst>
            </a:pPr>
            <a:r>
              <a:rPr dirty="0" sz="2000" spc="-10">
                <a:solidFill>
                  <a:srgbClr val="404040"/>
                </a:solidFill>
                <a:latin typeface="Arial Rounded MT Bold"/>
                <a:cs typeface="Arial Rounded MT Bold"/>
              </a:rPr>
              <a:t>Determinan </a:t>
            </a:r>
            <a:r>
              <a:rPr dirty="0" sz="2000" spc="-20">
                <a:solidFill>
                  <a:srgbClr val="404040"/>
                </a:solidFill>
                <a:latin typeface="Arial Rounded MT Bold"/>
                <a:cs typeface="Arial Rounded MT Bold"/>
              </a:rPr>
              <a:t>kultur </a:t>
            </a:r>
            <a:r>
              <a:rPr dirty="0" sz="2000" spc="-10">
                <a:solidFill>
                  <a:srgbClr val="404040"/>
                </a:solidFill>
                <a:latin typeface="Arial Rounded MT Bold"/>
                <a:cs typeface="Arial Rounded MT Bold"/>
              </a:rPr>
              <a:t>termasuk</a:t>
            </a:r>
            <a:r>
              <a:rPr dirty="0" sz="2000" spc="195">
                <a:solidFill>
                  <a:srgbClr val="404040"/>
                </a:solidFill>
                <a:latin typeface="Arial Rounded MT Bold"/>
                <a:cs typeface="Arial Rounded MT Bold"/>
              </a:rPr>
              <a:t> </a:t>
            </a:r>
            <a:r>
              <a:rPr dirty="0" sz="2000" spc="-10">
                <a:solidFill>
                  <a:srgbClr val="404040"/>
                </a:solidFill>
                <a:latin typeface="Arial Rounded MT Bold"/>
                <a:cs typeface="Arial Rounded MT Bold"/>
              </a:rPr>
              <a:t>religi.</a:t>
            </a:r>
            <a:endParaRPr sz="2000">
              <a:latin typeface="Arial Rounded MT Bold"/>
              <a:cs typeface="Arial Rounded MT Bold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617980" y="535940"/>
            <a:ext cx="9596120" cy="840740"/>
          </a:xfrm>
          <a:prstGeom prst="rect">
            <a:avLst/>
          </a:prstGeom>
          <a:solidFill>
            <a:srgbClr val="E78612"/>
          </a:solidFill>
        </p:spPr>
        <p:txBody>
          <a:bodyPr wrap="square" lIns="0" tIns="43180" rIns="0" bIns="0" rtlCol="0" vert="horz">
            <a:spAutoFit/>
          </a:bodyPr>
          <a:lstStyle/>
          <a:p>
            <a:pPr marL="96520">
              <a:lnSpc>
                <a:spcPct val="100000"/>
              </a:lnSpc>
              <a:spcBef>
                <a:spcPts val="340"/>
              </a:spcBef>
            </a:pPr>
            <a:r>
              <a:rPr dirty="0" sz="2400" spc="-5" b="1">
                <a:solidFill>
                  <a:srgbClr val="637152"/>
                </a:solidFill>
                <a:latin typeface="Century Gothic"/>
                <a:cs typeface="Century Gothic"/>
              </a:rPr>
              <a:t>FAKTOR-FAKTOR YANG MEMPENGARUHI PENYESUAIAN</a:t>
            </a:r>
            <a:r>
              <a:rPr dirty="0" sz="2400" spc="25" b="1">
                <a:solidFill>
                  <a:srgbClr val="637152"/>
                </a:solidFill>
                <a:latin typeface="Century Gothic"/>
                <a:cs typeface="Century Gothic"/>
              </a:rPr>
              <a:t> </a:t>
            </a:r>
            <a:r>
              <a:rPr dirty="0" sz="2400" spc="-5" b="1">
                <a:solidFill>
                  <a:srgbClr val="637152"/>
                </a:solidFill>
                <a:latin typeface="Century Gothic"/>
                <a:cs typeface="Century Gothic"/>
              </a:rPr>
              <a:t>DIRI</a:t>
            </a:r>
            <a:endParaRPr sz="2400">
              <a:latin typeface="Century Gothic"/>
              <a:cs typeface="Century Gothic"/>
            </a:endParaRPr>
          </a:p>
          <a:p>
            <a:pPr marL="96520">
              <a:lnSpc>
                <a:spcPct val="100000"/>
              </a:lnSpc>
            </a:pPr>
            <a:r>
              <a:rPr dirty="0" sz="2400" spc="-5">
                <a:solidFill>
                  <a:srgbClr val="637152"/>
                </a:solidFill>
                <a:latin typeface="Century Gothic"/>
                <a:cs typeface="Century Gothic"/>
              </a:rPr>
              <a:t>Schneiders</a:t>
            </a:r>
            <a:r>
              <a:rPr dirty="0" sz="2400">
                <a:solidFill>
                  <a:srgbClr val="637152"/>
                </a:solidFill>
                <a:latin typeface="Century Gothic"/>
                <a:cs typeface="Century Gothic"/>
              </a:rPr>
              <a:t> </a:t>
            </a:r>
            <a:r>
              <a:rPr dirty="0" sz="2400" spc="-10">
                <a:solidFill>
                  <a:srgbClr val="637152"/>
                </a:solidFill>
                <a:latin typeface="Century Gothic"/>
                <a:cs typeface="Century Gothic"/>
              </a:rPr>
              <a:t>(1964)</a:t>
            </a:r>
            <a:endParaRPr sz="2400">
              <a:latin typeface="Century Gothic"/>
              <a:cs typeface="Century Gothic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713741"/>
            <a:ext cx="1592580" cy="508000"/>
          </a:xfrm>
          <a:custGeom>
            <a:avLst/>
            <a:gdLst/>
            <a:ahLst/>
            <a:cxnLst/>
            <a:rect l="l" t="t" r="r" b="b"/>
            <a:pathLst>
              <a:path w="1592580" h="508000">
                <a:moveTo>
                  <a:pt x="0" y="0"/>
                </a:moveTo>
                <a:lnTo>
                  <a:pt x="0" y="504457"/>
                </a:lnTo>
                <a:lnTo>
                  <a:pt x="1245730" y="507998"/>
                </a:lnTo>
                <a:lnTo>
                  <a:pt x="1346200" y="507998"/>
                </a:lnTo>
                <a:lnTo>
                  <a:pt x="1350772" y="503172"/>
                </a:lnTo>
                <a:lnTo>
                  <a:pt x="1352296" y="501648"/>
                </a:lnTo>
                <a:lnTo>
                  <a:pt x="1354201" y="500124"/>
                </a:lnTo>
                <a:lnTo>
                  <a:pt x="1355725" y="498473"/>
                </a:lnTo>
                <a:lnTo>
                  <a:pt x="1584960" y="269238"/>
                </a:lnTo>
                <a:lnTo>
                  <a:pt x="1590246" y="262021"/>
                </a:lnTo>
                <a:lnTo>
                  <a:pt x="1592008" y="254840"/>
                </a:lnTo>
                <a:lnTo>
                  <a:pt x="1590246" y="247682"/>
                </a:lnTo>
                <a:lnTo>
                  <a:pt x="1584960" y="240536"/>
                </a:lnTo>
                <a:lnTo>
                  <a:pt x="1355725" y="11301"/>
                </a:lnTo>
                <a:lnTo>
                  <a:pt x="1350772" y="11301"/>
                </a:lnTo>
                <a:lnTo>
                  <a:pt x="1350772" y="6475"/>
                </a:lnTo>
                <a:lnTo>
                  <a:pt x="1346200" y="6475"/>
                </a:lnTo>
                <a:lnTo>
                  <a:pt x="1341374" y="1776"/>
                </a:lnTo>
                <a:lnTo>
                  <a:pt x="1245730" y="1776"/>
                </a:lnTo>
                <a:lnTo>
                  <a:pt x="0" y="0"/>
                </a:lnTo>
                <a:close/>
              </a:path>
            </a:pathLst>
          </a:custGeom>
          <a:solidFill>
            <a:srgbClr val="E7861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2021839" y="2133600"/>
            <a:ext cx="9481820" cy="3962400"/>
          </a:xfrm>
          <a:custGeom>
            <a:avLst/>
            <a:gdLst/>
            <a:ahLst/>
            <a:cxnLst/>
            <a:rect l="l" t="t" r="r" b="b"/>
            <a:pathLst>
              <a:path w="9481820" h="3962400">
                <a:moveTo>
                  <a:pt x="0" y="3962400"/>
                </a:moveTo>
                <a:lnTo>
                  <a:pt x="9481819" y="3962400"/>
                </a:lnTo>
                <a:lnTo>
                  <a:pt x="9481819" y="0"/>
                </a:lnTo>
                <a:lnTo>
                  <a:pt x="0" y="0"/>
                </a:lnTo>
                <a:lnTo>
                  <a:pt x="0" y="3962400"/>
                </a:lnTo>
                <a:close/>
              </a:path>
            </a:pathLst>
          </a:custGeom>
          <a:solidFill>
            <a:srgbClr val="C1C9B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2101850" y="2086228"/>
            <a:ext cx="9253220" cy="3829685"/>
          </a:xfrm>
          <a:prstGeom prst="rect">
            <a:avLst/>
          </a:prstGeom>
        </p:spPr>
        <p:txBody>
          <a:bodyPr wrap="square" lIns="0" tIns="81280" rIns="0" bIns="0" rtlCol="0" vert="horz">
            <a:spAutoFit/>
          </a:bodyPr>
          <a:lstStyle/>
          <a:p>
            <a:pPr marL="355600" marR="1075055" indent="-343535">
              <a:lnSpc>
                <a:spcPts val="2320"/>
              </a:lnSpc>
              <a:spcBef>
                <a:spcPts val="640"/>
              </a:spcBef>
              <a:buClr>
                <a:srgbClr val="E78612"/>
              </a:buClr>
              <a:buFont typeface="Wingdings 3"/>
              <a:buChar char=""/>
              <a:tabLst>
                <a:tab pos="356235" algn="l"/>
                <a:tab pos="1971039" algn="l"/>
              </a:tabLst>
            </a:pPr>
            <a:r>
              <a:rPr dirty="0" sz="2400" spc="-5" b="1">
                <a:solidFill>
                  <a:srgbClr val="404040"/>
                </a:solidFill>
                <a:latin typeface="Century Gothic"/>
                <a:cs typeface="Century Gothic"/>
              </a:rPr>
              <a:t>Frustasi</a:t>
            </a:r>
            <a:r>
              <a:rPr dirty="0" sz="2400" spc="5" b="1">
                <a:solidFill>
                  <a:srgbClr val="404040"/>
                </a:solidFill>
                <a:latin typeface="Century Gothic"/>
                <a:cs typeface="Century Gothic"/>
              </a:rPr>
              <a:t> </a:t>
            </a:r>
            <a:r>
              <a:rPr dirty="0" sz="2400" spc="-5" b="1">
                <a:solidFill>
                  <a:srgbClr val="404040"/>
                </a:solidFill>
                <a:latin typeface="Wingdings"/>
                <a:cs typeface="Wingdings"/>
              </a:rPr>
              <a:t></a:t>
            </a:r>
            <a:r>
              <a:rPr dirty="0" sz="2400" spc="-5">
                <a:solidFill>
                  <a:srgbClr val="404040"/>
                </a:solidFill>
                <a:latin typeface="Times New Roman"/>
                <a:cs typeface="Times New Roman"/>
              </a:rPr>
              <a:t>	</a:t>
            </a:r>
            <a:r>
              <a:rPr dirty="0" sz="2400" b="1">
                <a:solidFill>
                  <a:srgbClr val="404040"/>
                </a:solidFill>
                <a:latin typeface="Century Gothic"/>
                <a:cs typeface="Century Gothic"/>
              </a:rPr>
              <a:t>suatu </a:t>
            </a:r>
            <a:r>
              <a:rPr dirty="0" sz="2400" spc="-5" b="1">
                <a:solidFill>
                  <a:srgbClr val="404040"/>
                </a:solidFill>
                <a:latin typeface="Century Gothic"/>
                <a:cs typeface="Century Gothic"/>
              </a:rPr>
              <a:t>proses dimana </a:t>
            </a:r>
            <a:r>
              <a:rPr dirty="0" sz="2400" b="1">
                <a:solidFill>
                  <a:srgbClr val="404040"/>
                </a:solidFill>
                <a:latin typeface="Century Gothic"/>
                <a:cs typeface="Century Gothic"/>
              </a:rPr>
              <a:t>individu </a:t>
            </a:r>
            <a:r>
              <a:rPr dirty="0" sz="2400" spc="-5" b="1">
                <a:solidFill>
                  <a:srgbClr val="404040"/>
                </a:solidFill>
                <a:latin typeface="Century Gothic"/>
                <a:cs typeface="Century Gothic"/>
              </a:rPr>
              <a:t>merasa ada  hambatan terhadap pemenuhan</a:t>
            </a:r>
            <a:r>
              <a:rPr dirty="0" sz="2400" spc="30" b="1">
                <a:solidFill>
                  <a:srgbClr val="404040"/>
                </a:solidFill>
                <a:latin typeface="Century Gothic"/>
                <a:cs typeface="Century Gothic"/>
              </a:rPr>
              <a:t> </a:t>
            </a:r>
            <a:r>
              <a:rPr dirty="0" sz="2400" spc="-5" b="1">
                <a:solidFill>
                  <a:srgbClr val="404040"/>
                </a:solidFill>
                <a:latin typeface="Century Gothic"/>
                <a:cs typeface="Century Gothic"/>
              </a:rPr>
              <a:t>kebutuhan.</a:t>
            </a:r>
            <a:endParaRPr sz="2400">
              <a:latin typeface="Century Gothic"/>
              <a:cs typeface="Century Gothic"/>
            </a:endParaRPr>
          </a:p>
          <a:p>
            <a:pPr>
              <a:lnSpc>
                <a:spcPct val="100000"/>
              </a:lnSpc>
              <a:spcBef>
                <a:spcPts val="55"/>
              </a:spcBef>
              <a:buClr>
                <a:srgbClr val="E78612"/>
              </a:buClr>
              <a:buFont typeface="Wingdings 3"/>
              <a:buChar char=""/>
            </a:pPr>
            <a:endParaRPr sz="3700">
              <a:latin typeface="Times New Roman"/>
              <a:cs typeface="Times New Roman"/>
            </a:endParaRPr>
          </a:p>
          <a:p>
            <a:pPr marL="355600" marR="1207135" indent="-343535">
              <a:lnSpc>
                <a:spcPct val="80300"/>
              </a:lnSpc>
              <a:buClr>
                <a:srgbClr val="E78612"/>
              </a:buClr>
              <a:buFont typeface="Wingdings 3"/>
              <a:buChar char=""/>
              <a:tabLst>
                <a:tab pos="356235" algn="l"/>
              </a:tabLst>
            </a:pPr>
            <a:r>
              <a:rPr dirty="0" sz="2400" spc="-5" b="1">
                <a:solidFill>
                  <a:srgbClr val="404040"/>
                </a:solidFill>
                <a:latin typeface="Century Gothic"/>
                <a:cs typeface="Century Gothic"/>
              </a:rPr>
              <a:t>Konflik </a:t>
            </a:r>
            <a:r>
              <a:rPr dirty="0" sz="2400" spc="-5" b="1">
                <a:solidFill>
                  <a:srgbClr val="404040"/>
                </a:solidFill>
                <a:latin typeface="Wingdings"/>
                <a:cs typeface="Wingdings"/>
              </a:rPr>
              <a:t></a:t>
            </a:r>
            <a:r>
              <a:rPr dirty="0" sz="2400" spc="-5" b="1">
                <a:solidFill>
                  <a:srgbClr val="404040"/>
                </a:solidFill>
                <a:latin typeface="Times New Roman"/>
                <a:cs typeface="Times New Roman"/>
              </a:rPr>
              <a:t> </a:t>
            </a:r>
            <a:r>
              <a:rPr dirty="0" sz="2400" spc="-5" b="1">
                <a:solidFill>
                  <a:srgbClr val="404040"/>
                </a:solidFill>
                <a:latin typeface="Century Gothic"/>
                <a:cs typeface="Century Gothic"/>
              </a:rPr>
              <a:t>dua </a:t>
            </a:r>
            <a:r>
              <a:rPr dirty="0" sz="2400" b="1">
                <a:solidFill>
                  <a:srgbClr val="404040"/>
                </a:solidFill>
                <a:latin typeface="Century Gothic"/>
                <a:cs typeface="Century Gothic"/>
              </a:rPr>
              <a:t>macam </a:t>
            </a:r>
            <a:r>
              <a:rPr dirty="0" sz="2400" spc="-5" b="1">
                <a:solidFill>
                  <a:srgbClr val="404040"/>
                </a:solidFill>
                <a:latin typeface="Century Gothic"/>
                <a:cs typeface="Century Gothic"/>
              </a:rPr>
              <a:t>atau lebih dorongan yang  bertentangan </a:t>
            </a:r>
            <a:r>
              <a:rPr dirty="0" sz="2400" b="1">
                <a:solidFill>
                  <a:srgbClr val="404040"/>
                </a:solidFill>
                <a:latin typeface="Century Gothic"/>
                <a:cs typeface="Century Gothic"/>
              </a:rPr>
              <a:t>satu sama lainnya </a:t>
            </a:r>
            <a:r>
              <a:rPr dirty="0" sz="2400" spc="-10" b="1">
                <a:solidFill>
                  <a:srgbClr val="404040"/>
                </a:solidFill>
                <a:latin typeface="Century Gothic"/>
                <a:cs typeface="Century Gothic"/>
              </a:rPr>
              <a:t>dan </a:t>
            </a:r>
            <a:r>
              <a:rPr dirty="0" sz="2400" spc="-5" b="1">
                <a:solidFill>
                  <a:srgbClr val="404040"/>
                </a:solidFill>
                <a:latin typeface="Century Gothic"/>
                <a:cs typeface="Century Gothic"/>
              </a:rPr>
              <a:t>tidak </a:t>
            </a:r>
            <a:r>
              <a:rPr dirty="0" sz="2400" b="1">
                <a:solidFill>
                  <a:srgbClr val="404040"/>
                </a:solidFill>
                <a:latin typeface="Century Gothic"/>
                <a:cs typeface="Century Gothic"/>
              </a:rPr>
              <a:t>mungkin  </a:t>
            </a:r>
            <a:r>
              <a:rPr dirty="0" sz="2400" spc="-5" b="1">
                <a:solidFill>
                  <a:srgbClr val="404040"/>
                </a:solidFill>
                <a:latin typeface="Century Gothic"/>
                <a:cs typeface="Century Gothic"/>
              </a:rPr>
              <a:t>dipenuhi dalam </a:t>
            </a:r>
            <a:r>
              <a:rPr dirty="0" sz="2400" b="1">
                <a:solidFill>
                  <a:srgbClr val="404040"/>
                </a:solidFill>
                <a:latin typeface="Century Gothic"/>
                <a:cs typeface="Century Gothic"/>
              </a:rPr>
              <a:t>waktu </a:t>
            </a:r>
            <a:r>
              <a:rPr dirty="0" sz="2400" spc="-5" b="1">
                <a:solidFill>
                  <a:srgbClr val="404040"/>
                </a:solidFill>
                <a:latin typeface="Century Gothic"/>
                <a:cs typeface="Century Gothic"/>
              </a:rPr>
              <a:t>yang</a:t>
            </a:r>
            <a:r>
              <a:rPr dirty="0" sz="2400" spc="10" b="1">
                <a:solidFill>
                  <a:srgbClr val="404040"/>
                </a:solidFill>
                <a:latin typeface="Century Gothic"/>
                <a:cs typeface="Century Gothic"/>
              </a:rPr>
              <a:t> </a:t>
            </a:r>
            <a:r>
              <a:rPr dirty="0" sz="2400" spc="-5" b="1">
                <a:solidFill>
                  <a:srgbClr val="404040"/>
                </a:solidFill>
                <a:latin typeface="Century Gothic"/>
                <a:cs typeface="Century Gothic"/>
              </a:rPr>
              <a:t>bersamaan.</a:t>
            </a:r>
            <a:endParaRPr sz="2400">
              <a:latin typeface="Century Gothic"/>
              <a:cs typeface="Century Gothic"/>
            </a:endParaRPr>
          </a:p>
          <a:p>
            <a:pPr>
              <a:lnSpc>
                <a:spcPct val="100000"/>
              </a:lnSpc>
              <a:spcBef>
                <a:spcPts val="10"/>
              </a:spcBef>
              <a:buClr>
                <a:srgbClr val="E78612"/>
              </a:buClr>
              <a:buFont typeface="Wingdings 3"/>
              <a:buChar char=""/>
            </a:pPr>
            <a:endParaRPr sz="3700">
              <a:latin typeface="Times New Roman"/>
              <a:cs typeface="Times New Roman"/>
            </a:endParaRPr>
          </a:p>
          <a:p>
            <a:pPr marL="355600" marR="5080" indent="-343535">
              <a:lnSpc>
                <a:spcPct val="80400"/>
              </a:lnSpc>
              <a:buClr>
                <a:srgbClr val="E78612"/>
              </a:buClr>
              <a:buFont typeface="Wingdings 3"/>
              <a:buChar char=""/>
              <a:tabLst>
                <a:tab pos="356235" algn="l"/>
              </a:tabLst>
            </a:pPr>
            <a:r>
              <a:rPr dirty="0" sz="2400" spc="-5" b="1">
                <a:solidFill>
                  <a:srgbClr val="404040"/>
                </a:solidFill>
                <a:latin typeface="Century Gothic"/>
                <a:cs typeface="Century Gothic"/>
              </a:rPr>
              <a:t>Kecemasan </a:t>
            </a:r>
            <a:r>
              <a:rPr dirty="0" sz="2400" spc="-5" b="1">
                <a:solidFill>
                  <a:srgbClr val="404040"/>
                </a:solidFill>
                <a:latin typeface="Wingdings"/>
                <a:cs typeface="Wingdings"/>
              </a:rPr>
              <a:t></a:t>
            </a:r>
            <a:r>
              <a:rPr dirty="0" sz="2400" spc="-5" b="1">
                <a:solidFill>
                  <a:srgbClr val="404040"/>
                </a:solidFill>
                <a:latin typeface="Times New Roman"/>
                <a:cs typeface="Times New Roman"/>
              </a:rPr>
              <a:t> </a:t>
            </a:r>
            <a:r>
              <a:rPr dirty="0" sz="2400" b="1">
                <a:solidFill>
                  <a:srgbClr val="404040"/>
                </a:solidFill>
                <a:latin typeface="Century Gothic"/>
                <a:cs typeface="Century Gothic"/>
              </a:rPr>
              <a:t>manifestasi </a:t>
            </a:r>
            <a:r>
              <a:rPr dirty="0" sz="2400" spc="-10" b="1">
                <a:solidFill>
                  <a:srgbClr val="404040"/>
                </a:solidFill>
                <a:latin typeface="Century Gothic"/>
                <a:cs typeface="Century Gothic"/>
              </a:rPr>
              <a:t>dari berbagai </a:t>
            </a:r>
            <a:r>
              <a:rPr dirty="0" sz="2400" spc="-5" b="1">
                <a:solidFill>
                  <a:srgbClr val="404040"/>
                </a:solidFill>
                <a:latin typeface="Century Gothic"/>
                <a:cs typeface="Century Gothic"/>
              </a:rPr>
              <a:t>proses </a:t>
            </a:r>
            <a:r>
              <a:rPr dirty="0" sz="2400" b="1">
                <a:solidFill>
                  <a:srgbClr val="404040"/>
                </a:solidFill>
                <a:latin typeface="Century Gothic"/>
                <a:cs typeface="Century Gothic"/>
              </a:rPr>
              <a:t>emosi </a:t>
            </a:r>
            <a:r>
              <a:rPr dirty="0" sz="2400" spc="-5" b="1">
                <a:solidFill>
                  <a:srgbClr val="404040"/>
                </a:solidFill>
                <a:latin typeface="Century Gothic"/>
                <a:cs typeface="Century Gothic"/>
              </a:rPr>
              <a:t>yang  </a:t>
            </a:r>
            <a:r>
              <a:rPr dirty="0" sz="2400" spc="-10" b="1">
                <a:solidFill>
                  <a:srgbClr val="404040"/>
                </a:solidFill>
                <a:latin typeface="Century Gothic"/>
                <a:cs typeface="Century Gothic"/>
              </a:rPr>
              <a:t>bercampur-baur, </a:t>
            </a:r>
            <a:r>
              <a:rPr dirty="0" sz="2400" spc="-5" b="1">
                <a:solidFill>
                  <a:srgbClr val="404040"/>
                </a:solidFill>
                <a:latin typeface="Century Gothic"/>
                <a:cs typeface="Century Gothic"/>
              </a:rPr>
              <a:t>terjadi ketika seseorang mengalami  tekanan perasaan (frustasi) </a:t>
            </a:r>
            <a:r>
              <a:rPr dirty="0" sz="2400" spc="-10" b="1">
                <a:solidFill>
                  <a:srgbClr val="404040"/>
                </a:solidFill>
                <a:latin typeface="Century Gothic"/>
                <a:cs typeface="Century Gothic"/>
              </a:rPr>
              <a:t>dan </a:t>
            </a:r>
            <a:r>
              <a:rPr dirty="0" sz="2400" spc="-5" b="1">
                <a:solidFill>
                  <a:srgbClr val="404040"/>
                </a:solidFill>
                <a:latin typeface="Century Gothic"/>
                <a:cs typeface="Century Gothic"/>
              </a:rPr>
              <a:t>pertentangan batin  </a:t>
            </a:r>
            <a:r>
              <a:rPr dirty="0" sz="2400" b="1">
                <a:solidFill>
                  <a:srgbClr val="404040"/>
                </a:solidFill>
                <a:latin typeface="Century Gothic"/>
                <a:cs typeface="Century Gothic"/>
              </a:rPr>
              <a:t>(konflik).</a:t>
            </a:r>
            <a:endParaRPr sz="2400">
              <a:latin typeface="Century Gothic"/>
              <a:cs typeface="Century Gothic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630679" y="619759"/>
            <a:ext cx="9596120" cy="840740"/>
          </a:xfrm>
          <a:prstGeom prst="rect">
            <a:avLst/>
          </a:prstGeom>
          <a:solidFill>
            <a:srgbClr val="E78612"/>
          </a:solidFill>
        </p:spPr>
        <p:txBody>
          <a:bodyPr wrap="square" lIns="0" tIns="42545" rIns="0" bIns="0" rtlCol="0" vert="horz">
            <a:spAutoFit/>
          </a:bodyPr>
          <a:lstStyle/>
          <a:p>
            <a:pPr marL="97790">
              <a:lnSpc>
                <a:spcPct val="100000"/>
              </a:lnSpc>
              <a:spcBef>
                <a:spcPts val="335"/>
              </a:spcBef>
            </a:pPr>
            <a:r>
              <a:rPr dirty="0" sz="2400" spc="-5" b="1">
                <a:solidFill>
                  <a:srgbClr val="637152"/>
                </a:solidFill>
                <a:latin typeface="Century Gothic"/>
                <a:cs typeface="Century Gothic"/>
              </a:rPr>
              <a:t>FAKTOR-FAKTOR YANG MEMPENGARUHI PENYESUAIAN</a:t>
            </a:r>
            <a:r>
              <a:rPr dirty="0" sz="2400" spc="25" b="1">
                <a:solidFill>
                  <a:srgbClr val="637152"/>
                </a:solidFill>
                <a:latin typeface="Century Gothic"/>
                <a:cs typeface="Century Gothic"/>
              </a:rPr>
              <a:t> </a:t>
            </a:r>
            <a:r>
              <a:rPr dirty="0" sz="2400" spc="-5" b="1">
                <a:solidFill>
                  <a:srgbClr val="637152"/>
                </a:solidFill>
                <a:latin typeface="Century Gothic"/>
                <a:cs typeface="Century Gothic"/>
              </a:rPr>
              <a:t>DIRI</a:t>
            </a:r>
            <a:endParaRPr sz="2400">
              <a:latin typeface="Century Gothic"/>
              <a:cs typeface="Century Gothic"/>
            </a:endParaRPr>
          </a:p>
          <a:p>
            <a:pPr marL="97790">
              <a:lnSpc>
                <a:spcPct val="100000"/>
              </a:lnSpc>
            </a:pPr>
            <a:r>
              <a:rPr dirty="0" sz="2400" spc="-5">
                <a:solidFill>
                  <a:srgbClr val="637152"/>
                </a:solidFill>
                <a:latin typeface="Century Gothic"/>
                <a:cs typeface="Century Gothic"/>
              </a:rPr>
              <a:t>Daradjat</a:t>
            </a:r>
            <a:r>
              <a:rPr dirty="0" sz="2400" spc="15">
                <a:solidFill>
                  <a:srgbClr val="637152"/>
                </a:solidFill>
                <a:latin typeface="Century Gothic"/>
                <a:cs typeface="Century Gothic"/>
              </a:rPr>
              <a:t> </a:t>
            </a:r>
            <a:r>
              <a:rPr dirty="0" sz="2400" spc="-10">
                <a:solidFill>
                  <a:srgbClr val="637152"/>
                </a:solidFill>
                <a:latin typeface="Century Gothic"/>
                <a:cs typeface="Century Gothic"/>
              </a:rPr>
              <a:t>(1969)</a:t>
            </a:r>
            <a:endParaRPr sz="2400">
              <a:latin typeface="Century Gothic"/>
              <a:cs typeface="Century Gothic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700276" y="730503"/>
            <a:ext cx="10207625" cy="513080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3200" b="1">
                <a:solidFill>
                  <a:srgbClr val="637152"/>
                </a:solidFill>
                <a:latin typeface="Arial"/>
                <a:cs typeface="Arial"/>
              </a:rPr>
              <a:t>PENYESUAIAN DIRI DENGAN KESEHATAN</a:t>
            </a:r>
            <a:r>
              <a:rPr dirty="0" sz="3200" spc="-150" b="1">
                <a:solidFill>
                  <a:srgbClr val="637152"/>
                </a:solidFill>
                <a:latin typeface="Arial"/>
                <a:cs typeface="Arial"/>
              </a:rPr>
              <a:t> </a:t>
            </a:r>
            <a:r>
              <a:rPr dirty="0" sz="3200" b="1">
                <a:solidFill>
                  <a:srgbClr val="637152"/>
                </a:solidFill>
                <a:latin typeface="Arial"/>
                <a:cs typeface="Arial"/>
              </a:rPr>
              <a:t>MENTAL</a:t>
            </a:r>
            <a:endParaRPr sz="32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150484" y="1608455"/>
            <a:ext cx="6436360" cy="4949825"/>
          </a:xfrm>
          <a:prstGeom prst="rect">
            <a:avLst/>
          </a:prstGeom>
        </p:spPr>
        <p:txBody>
          <a:bodyPr wrap="square" lIns="0" tIns="109220" rIns="0" bIns="0" rtlCol="0" vert="horz">
            <a:spAutoFit/>
          </a:bodyPr>
          <a:lstStyle/>
          <a:p>
            <a:pPr marL="355600" indent="-343535">
              <a:lnSpc>
                <a:spcPct val="100000"/>
              </a:lnSpc>
              <a:spcBef>
                <a:spcPts val="860"/>
              </a:spcBef>
              <a:buClr>
                <a:srgbClr val="E78612"/>
              </a:buClr>
              <a:buAutoNum type="arabicPeriod"/>
              <a:tabLst>
                <a:tab pos="355600" algn="l"/>
                <a:tab pos="356235" algn="l"/>
              </a:tabLst>
            </a:pPr>
            <a:r>
              <a:rPr dirty="0" sz="1900" spc="-5" b="1">
                <a:solidFill>
                  <a:srgbClr val="404040"/>
                </a:solidFill>
                <a:latin typeface="Century Gothic"/>
                <a:cs typeface="Century Gothic"/>
              </a:rPr>
              <a:t>Penampilan</a:t>
            </a:r>
            <a:r>
              <a:rPr dirty="0" sz="1900" spc="-50" b="1">
                <a:solidFill>
                  <a:srgbClr val="404040"/>
                </a:solidFill>
                <a:latin typeface="Century Gothic"/>
                <a:cs typeface="Century Gothic"/>
              </a:rPr>
              <a:t> </a:t>
            </a:r>
            <a:r>
              <a:rPr dirty="0" sz="1900" b="1">
                <a:solidFill>
                  <a:srgbClr val="404040"/>
                </a:solidFill>
                <a:latin typeface="Century Gothic"/>
                <a:cs typeface="Century Gothic"/>
              </a:rPr>
              <a:t>Nyata</a:t>
            </a:r>
            <a:endParaRPr sz="1900">
              <a:latin typeface="Century Gothic"/>
              <a:cs typeface="Century Gothic"/>
            </a:endParaRPr>
          </a:p>
          <a:p>
            <a:pPr marL="12700">
              <a:lnSpc>
                <a:spcPts val="2170"/>
              </a:lnSpc>
              <a:spcBef>
                <a:spcPts val="760"/>
              </a:spcBef>
            </a:pPr>
            <a:r>
              <a:rPr dirty="0" sz="1900" spc="5">
                <a:solidFill>
                  <a:srgbClr val="404040"/>
                </a:solidFill>
                <a:latin typeface="Century Gothic"/>
                <a:cs typeface="Century Gothic"/>
              </a:rPr>
              <a:t>Bila </a:t>
            </a:r>
            <a:r>
              <a:rPr dirty="0" sz="1900">
                <a:solidFill>
                  <a:srgbClr val="404040"/>
                </a:solidFill>
                <a:latin typeface="Century Gothic"/>
                <a:cs typeface="Century Gothic"/>
              </a:rPr>
              <a:t>perilaku </a:t>
            </a:r>
            <a:r>
              <a:rPr dirty="0" sz="1900" spc="-5">
                <a:solidFill>
                  <a:srgbClr val="404040"/>
                </a:solidFill>
                <a:latin typeface="Century Gothic"/>
                <a:cs typeface="Century Gothic"/>
              </a:rPr>
              <a:t>sosial </a:t>
            </a:r>
            <a:r>
              <a:rPr dirty="0" sz="1900" spc="-10">
                <a:solidFill>
                  <a:srgbClr val="404040"/>
                </a:solidFill>
                <a:latin typeface="Century Gothic"/>
                <a:cs typeface="Century Gothic"/>
              </a:rPr>
              <a:t>individu </a:t>
            </a:r>
            <a:r>
              <a:rPr dirty="0" sz="1900">
                <a:solidFill>
                  <a:srgbClr val="404040"/>
                </a:solidFill>
                <a:latin typeface="Century Gothic"/>
                <a:cs typeface="Century Gothic"/>
              </a:rPr>
              <a:t>seperti yang</a:t>
            </a:r>
            <a:r>
              <a:rPr dirty="0" sz="1900" spc="-145">
                <a:solidFill>
                  <a:srgbClr val="404040"/>
                </a:solidFill>
                <a:latin typeface="Century Gothic"/>
                <a:cs typeface="Century Gothic"/>
              </a:rPr>
              <a:t> </a:t>
            </a:r>
            <a:r>
              <a:rPr dirty="0" sz="1900">
                <a:solidFill>
                  <a:srgbClr val="404040"/>
                </a:solidFill>
                <a:latin typeface="Century Gothic"/>
                <a:cs typeface="Century Gothic"/>
              </a:rPr>
              <a:t>dinilai</a:t>
            </a:r>
            <a:endParaRPr sz="1900">
              <a:latin typeface="Century Gothic"/>
              <a:cs typeface="Century Gothic"/>
            </a:endParaRPr>
          </a:p>
          <a:p>
            <a:pPr marL="12700">
              <a:lnSpc>
                <a:spcPts val="2170"/>
              </a:lnSpc>
            </a:pPr>
            <a:r>
              <a:rPr dirty="0" sz="1900">
                <a:solidFill>
                  <a:srgbClr val="404040"/>
                </a:solidFill>
                <a:latin typeface="Century Gothic"/>
                <a:cs typeface="Century Gothic"/>
              </a:rPr>
              <a:t>berdasarkan </a:t>
            </a:r>
            <a:r>
              <a:rPr dirty="0" sz="1900" spc="-5">
                <a:solidFill>
                  <a:srgbClr val="404040"/>
                </a:solidFill>
                <a:latin typeface="Century Gothic"/>
                <a:cs typeface="Century Gothic"/>
              </a:rPr>
              <a:t>standar</a:t>
            </a:r>
            <a:r>
              <a:rPr dirty="0" sz="1900" spc="5">
                <a:solidFill>
                  <a:srgbClr val="404040"/>
                </a:solidFill>
                <a:latin typeface="Century Gothic"/>
                <a:cs typeface="Century Gothic"/>
              </a:rPr>
              <a:t> </a:t>
            </a:r>
            <a:r>
              <a:rPr dirty="0" sz="1900">
                <a:solidFill>
                  <a:srgbClr val="404040"/>
                </a:solidFill>
                <a:latin typeface="Century Gothic"/>
                <a:cs typeface="Century Gothic"/>
              </a:rPr>
              <a:t>kelompoknya.</a:t>
            </a:r>
            <a:endParaRPr sz="1900">
              <a:latin typeface="Century Gothic"/>
              <a:cs typeface="Century Gothic"/>
            </a:endParaRPr>
          </a:p>
          <a:p>
            <a:pPr marL="284480" indent="-271780">
              <a:lnSpc>
                <a:spcPct val="100000"/>
              </a:lnSpc>
              <a:spcBef>
                <a:spcPts val="780"/>
              </a:spcBef>
              <a:buAutoNum type="arabicPeriod" startAt="2"/>
              <a:tabLst>
                <a:tab pos="284480" algn="l"/>
              </a:tabLst>
            </a:pPr>
            <a:r>
              <a:rPr dirty="0" sz="1900" b="1">
                <a:solidFill>
                  <a:srgbClr val="404040"/>
                </a:solidFill>
                <a:latin typeface="Century Gothic"/>
                <a:cs typeface="Century Gothic"/>
              </a:rPr>
              <a:t>Penyesuaian diri </a:t>
            </a:r>
            <a:r>
              <a:rPr dirty="0" sz="1900" spc="-5" b="1">
                <a:solidFill>
                  <a:srgbClr val="404040"/>
                </a:solidFill>
                <a:latin typeface="Century Gothic"/>
                <a:cs typeface="Century Gothic"/>
              </a:rPr>
              <a:t>terhadap </a:t>
            </a:r>
            <a:r>
              <a:rPr dirty="0" sz="1900" b="1">
                <a:solidFill>
                  <a:srgbClr val="404040"/>
                </a:solidFill>
                <a:latin typeface="Century Gothic"/>
                <a:cs typeface="Century Gothic"/>
              </a:rPr>
              <a:t>berbagai</a:t>
            </a:r>
            <a:r>
              <a:rPr dirty="0" sz="1900" spc="-140" b="1">
                <a:solidFill>
                  <a:srgbClr val="404040"/>
                </a:solidFill>
                <a:latin typeface="Century Gothic"/>
                <a:cs typeface="Century Gothic"/>
              </a:rPr>
              <a:t> </a:t>
            </a:r>
            <a:r>
              <a:rPr dirty="0" sz="1900" spc="-5" b="1">
                <a:solidFill>
                  <a:srgbClr val="404040"/>
                </a:solidFill>
                <a:latin typeface="Century Gothic"/>
                <a:cs typeface="Century Gothic"/>
              </a:rPr>
              <a:t>kelompok</a:t>
            </a:r>
            <a:endParaRPr sz="1900">
              <a:latin typeface="Century Gothic"/>
              <a:cs typeface="Century Gothic"/>
            </a:endParaRPr>
          </a:p>
          <a:p>
            <a:pPr marL="12700" marR="416559">
              <a:lnSpc>
                <a:spcPts val="2060"/>
              </a:lnSpc>
              <a:spcBef>
                <a:spcPts val="1010"/>
              </a:spcBef>
            </a:pPr>
            <a:r>
              <a:rPr dirty="0" sz="1900">
                <a:solidFill>
                  <a:srgbClr val="404040"/>
                </a:solidFill>
                <a:latin typeface="Century Gothic"/>
                <a:cs typeface="Century Gothic"/>
              </a:rPr>
              <a:t>Individu </a:t>
            </a:r>
            <a:r>
              <a:rPr dirty="0" sz="1900" spc="-5">
                <a:solidFill>
                  <a:srgbClr val="404040"/>
                </a:solidFill>
                <a:latin typeface="Century Gothic"/>
                <a:cs typeface="Century Gothic"/>
              </a:rPr>
              <a:t>dapat </a:t>
            </a:r>
            <a:r>
              <a:rPr dirty="0" sz="1900">
                <a:solidFill>
                  <a:srgbClr val="404040"/>
                </a:solidFill>
                <a:latin typeface="Century Gothic"/>
                <a:cs typeface="Century Gothic"/>
              </a:rPr>
              <a:t>menempatkan </a:t>
            </a:r>
            <a:r>
              <a:rPr dirty="0" sz="1900" spc="-5">
                <a:solidFill>
                  <a:srgbClr val="404040"/>
                </a:solidFill>
                <a:latin typeface="Century Gothic"/>
                <a:cs typeface="Century Gothic"/>
              </a:rPr>
              <a:t>atau </a:t>
            </a:r>
            <a:r>
              <a:rPr dirty="0" sz="1900">
                <a:solidFill>
                  <a:srgbClr val="404040"/>
                </a:solidFill>
                <a:latin typeface="Century Gothic"/>
                <a:cs typeface="Century Gothic"/>
              </a:rPr>
              <a:t>menyesuaikan  dirinya </a:t>
            </a:r>
            <a:r>
              <a:rPr dirty="0" sz="1900" spc="-5">
                <a:solidFill>
                  <a:srgbClr val="404040"/>
                </a:solidFill>
                <a:latin typeface="Century Gothic"/>
                <a:cs typeface="Century Gothic"/>
              </a:rPr>
              <a:t>dengan </a:t>
            </a:r>
            <a:r>
              <a:rPr dirty="0" sz="1900" spc="5">
                <a:solidFill>
                  <a:srgbClr val="404040"/>
                </a:solidFill>
                <a:latin typeface="Century Gothic"/>
                <a:cs typeface="Century Gothic"/>
              </a:rPr>
              <a:t>baik </a:t>
            </a:r>
            <a:r>
              <a:rPr dirty="0" sz="1900">
                <a:solidFill>
                  <a:srgbClr val="404040"/>
                </a:solidFill>
                <a:latin typeface="Century Gothic"/>
                <a:cs typeface="Century Gothic"/>
              </a:rPr>
              <a:t>terhadap berbagai</a:t>
            </a:r>
            <a:r>
              <a:rPr dirty="0" sz="1900" spc="-110">
                <a:solidFill>
                  <a:srgbClr val="404040"/>
                </a:solidFill>
                <a:latin typeface="Century Gothic"/>
                <a:cs typeface="Century Gothic"/>
              </a:rPr>
              <a:t> </a:t>
            </a:r>
            <a:r>
              <a:rPr dirty="0" sz="1900">
                <a:solidFill>
                  <a:srgbClr val="404040"/>
                </a:solidFill>
                <a:latin typeface="Century Gothic"/>
                <a:cs typeface="Century Gothic"/>
              </a:rPr>
              <a:t>kelompok.</a:t>
            </a:r>
            <a:endParaRPr sz="1900">
              <a:latin typeface="Century Gothic"/>
              <a:cs typeface="Century Gothic"/>
            </a:endParaRPr>
          </a:p>
          <a:p>
            <a:pPr marL="284480" indent="-271780">
              <a:lnSpc>
                <a:spcPct val="100000"/>
              </a:lnSpc>
              <a:spcBef>
                <a:spcPts val="755"/>
              </a:spcBef>
              <a:buAutoNum type="arabicPeriod" startAt="3"/>
              <a:tabLst>
                <a:tab pos="284480" algn="l"/>
              </a:tabLst>
            </a:pPr>
            <a:r>
              <a:rPr dirty="0" sz="1900" spc="-5" b="1">
                <a:solidFill>
                  <a:srgbClr val="404040"/>
                </a:solidFill>
                <a:latin typeface="Century Gothic"/>
                <a:cs typeface="Century Gothic"/>
              </a:rPr>
              <a:t>Memiliki Sikap</a:t>
            </a:r>
            <a:r>
              <a:rPr dirty="0" sz="1900" spc="-35" b="1">
                <a:solidFill>
                  <a:srgbClr val="404040"/>
                </a:solidFill>
                <a:latin typeface="Century Gothic"/>
                <a:cs typeface="Century Gothic"/>
              </a:rPr>
              <a:t> </a:t>
            </a:r>
            <a:r>
              <a:rPr dirty="0" sz="1900" spc="-5" b="1">
                <a:solidFill>
                  <a:srgbClr val="404040"/>
                </a:solidFill>
                <a:latin typeface="Century Gothic"/>
                <a:cs typeface="Century Gothic"/>
              </a:rPr>
              <a:t>Sosial</a:t>
            </a:r>
            <a:endParaRPr sz="1900">
              <a:latin typeface="Century Gothic"/>
              <a:cs typeface="Century Gothic"/>
            </a:endParaRPr>
          </a:p>
          <a:p>
            <a:pPr marL="12700" marR="5080">
              <a:lnSpc>
                <a:spcPct val="90000"/>
              </a:lnSpc>
              <a:spcBef>
                <a:spcPts val="985"/>
              </a:spcBef>
            </a:pPr>
            <a:r>
              <a:rPr dirty="0" sz="1900">
                <a:solidFill>
                  <a:srgbClr val="404040"/>
                </a:solidFill>
                <a:latin typeface="Century Gothic"/>
                <a:cs typeface="Century Gothic"/>
              </a:rPr>
              <a:t>Menunjukkan sikap </a:t>
            </a:r>
            <a:r>
              <a:rPr dirty="0" sz="1900" spc="-5">
                <a:solidFill>
                  <a:srgbClr val="404040"/>
                </a:solidFill>
                <a:latin typeface="Century Gothic"/>
                <a:cs typeface="Century Gothic"/>
              </a:rPr>
              <a:t>yang </a:t>
            </a:r>
            <a:r>
              <a:rPr dirty="0" sz="1900">
                <a:solidFill>
                  <a:srgbClr val="404040"/>
                </a:solidFill>
                <a:latin typeface="Century Gothic"/>
                <a:cs typeface="Century Gothic"/>
              </a:rPr>
              <a:t>menyenangkan terhadap  orang </a:t>
            </a:r>
            <a:r>
              <a:rPr dirty="0" sz="1900" spc="5">
                <a:solidFill>
                  <a:srgbClr val="404040"/>
                </a:solidFill>
                <a:latin typeface="Century Gothic"/>
                <a:cs typeface="Century Gothic"/>
              </a:rPr>
              <a:t>lain </a:t>
            </a:r>
            <a:r>
              <a:rPr dirty="0" sz="1900">
                <a:solidFill>
                  <a:srgbClr val="404040"/>
                </a:solidFill>
                <a:latin typeface="Century Gothic"/>
                <a:cs typeface="Century Gothic"/>
              </a:rPr>
              <a:t>yang </a:t>
            </a:r>
            <a:r>
              <a:rPr dirty="0" sz="1900" spc="-5">
                <a:solidFill>
                  <a:srgbClr val="404040"/>
                </a:solidFill>
                <a:latin typeface="Century Gothic"/>
                <a:cs typeface="Century Gothic"/>
              </a:rPr>
              <a:t>dapat </a:t>
            </a:r>
            <a:r>
              <a:rPr dirty="0" sz="1900">
                <a:solidFill>
                  <a:srgbClr val="404040"/>
                </a:solidFill>
                <a:latin typeface="Century Gothic"/>
                <a:cs typeface="Century Gothic"/>
              </a:rPr>
              <a:t>menyesuaikan diri dengan</a:t>
            </a:r>
            <a:r>
              <a:rPr dirty="0" sz="1900" spc="-165">
                <a:solidFill>
                  <a:srgbClr val="404040"/>
                </a:solidFill>
                <a:latin typeface="Century Gothic"/>
                <a:cs typeface="Century Gothic"/>
              </a:rPr>
              <a:t> </a:t>
            </a:r>
            <a:r>
              <a:rPr dirty="0" sz="1900">
                <a:solidFill>
                  <a:srgbClr val="404040"/>
                </a:solidFill>
                <a:latin typeface="Century Gothic"/>
                <a:cs typeface="Century Gothic"/>
              </a:rPr>
              <a:t>baik  </a:t>
            </a:r>
            <a:r>
              <a:rPr dirty="0" sz="1900" spc="-5">
                <a:solidFill>
                  <a:srgbClr val="404040"/>
                </a:solidFill>
                <a:latin typeface="Century Gothic"/>
                <a:cs typeface="Century Gothic"/>
              </a:rPr>
              <a:t>secara</a:t>
            </a:r>
            <a:r>
              <a:rPr dirty="0" sz="1900">
                <a:solidFill>
                  <a:srgbClr val="404040"/>
                </a:solidFill>
                <a:latin typeface="Century Gothic"/>
                <a:cs typeface="Century Gothic"/>
              </a:rPr>
              <a:t> sosial.</a:t>
            </a:r>
            <a:endParaRPr sz="1900">
              <a:latin typeface="Century Gothic"/>
              <a:cs typeface="Century Gothic"/>
            </a:endParaRPr>
          </a:p>
          <a:p>
            <a:pPr marL="284480" indent="-271780">
              <a:lnSpc>
                <a:spcPct val="100000"/>
              </a:lnSpc>
              <a:spcBef>
                <a:spcPts val="785"/>
              </a:spcBef>
              <a:buAutoNum type="arabicPeriod" startAt="4"/>
              <a:tabLst>
                <a:tab pos="284480" algn="l"/>
              </a:tabLst>
            </a:pPr>
            <a:r>
              <a:rPr dirty="0" sz="1900" b="1">
                <a:solidFill>
                  <a:srgbClr val="404040"/>
                </a:solidFill>
                <a:latin typeface="Century Gothic"/>
                <a:cs typeface="Century Gothic"/>
              </a:rPr>
              <a:t>Adanya </a:t>
            </a:r>
            <a:r>
              <a:rPr dirty="0" sz="1900" spc="-5" b="1">
                <a:solidFill>
                  <a:srgbClr val="404040"/>
                </a:solidFill>
                <a:latin typeface="Century Gothic"/>
                <a:cs typeface="Century Gothic"/>
              </a:rPr>
              <a:t>Kepuasan</a:t>
            </a:r>
            <a:r>
              <a:rPr dirty="0" sz="1900" spc="-65" b="1">
                <a:solidFill>
                  <a:srgbClr val="404040"/>
                </a:solidFill>
                <a:latin typeface="Century Gothic"/>
                <a:cs typeface="Century Gothic"/>
              </a:rPr>
              <a:t> </a:t>
            </a:r>
            <a:r>
              <a:rPr dirty="0" sz="1900" spc="-5" b="1">
                <a:solidFill>
                  <a:srgbClr val="404040"/>
                </a:solidFill>
                <a:latin typeface="Century Gothic"/>
                <a:cs typeface="Century Gothic"/>
              </a:rPr>
              <a:t>Pribadi</a:t>
            </a:r>
            <a:endParaRPr sz="1900">
              <a:latin typeface="Century Gothic"/>
              <a:cs typeface="Century Gothic"/>
            </a:endParaRPr>
          </a:p>
          <a:p>
            <a:pPr marL="12700" marR="149225">
              <a:lnSpc>
                <a:spcPct val="90100"/>
              </a:lnSpc>
              <a:spcBef>
                <a:spcPts val="985"/>
              </a:spcBef>
            </a:pPr>
            <a:r>
              <a:rPr dirty="0" sz="1900">
                <a:solidFill>
                  <a:srgbClr val="404040"/>
                </a:solidFill>
                <a:latin typeface="Century Gothic"/>
                <a:cs typeface="Century Gothic"/>
              </a:rPr>
              <a:t>Menyesuaikan diri </a:t>
            </a:r>
            <a:r>
              <a:rPr dirty="0" sz="1900" spc="-5">
                <a:solidFill>
                  <a:srgbClr val="404040"/>
                </a:solidFill>
                <a:latin typeface="Century Gothic"/>
                <a:cs typeface="Century Gothic"/>
              </a:rPr>
              <a:t>dengan </a:t>
            </a:r>
            <a:r>
              <a:rPr dirty="0" sz="1900">
                <a:solidFill>
                  <a:srgbClr val="404040"/>
                </a:solidFill>
                <a:latin typeface="Century Gothic"/>
                <a:cs typeface="Century Gothic"/>
              </a:rPr>
              <a:t>baik </a:t>
            </a:r>
            <a:r>
              <a:rPr dirty="0" sz="1900" spc="-5">
                <a:solidFill>
                  <a:srgbClr val="404040"/>
                </a:solidFill>
                <a:latin typeface="Century Gothic"/>
                <a:cs typeface="Century Gothic"/>
              </a:rPr>
              <a:t>secara </a:t>
            </a:r>
            <a:r>
              <a:rPr dirty="0" sz="1900">
                <a:solidFill>
                  <a:srgbClr val="404040"/>
                </a:solidFill>
                <a:latin typeface="Century Gothic"/>
                <a:cs typeface="Century Gothic"/>
              </a:rPr>
              <a:t>sosial, individu  harus </a:t>
            </a:r>
            <a:r>
              <a:rPr dirty="0" sz="1900" spc="-5">
                <a:solidFill>
                  <a:srgbClr val="404040"/>
                </a:solidFill>
                <a:latin typeface="Century Gothic"/>
                <a:cs typeface="Century Gothic"/>
              </a:rPr>
              <a:t>merasa puas </a:t>
            </a:r>
            <a:r>
              <a:rPr dirty="0" sz="1900">
                <a:solidFill>
                  <a:srgbClr val="404040"/>
                </a:solidFill>
                <a:latin typeface="Century Gothic"/>
                <a:cs typeface="Century Gothic"/>
              </a:rPr>
              <a:t>terhadap </a:t>
            </a:r>
            <a:r>
              <a:rPr dirty="0" sz="1900" spc="-5">
                <a:solidFill>
                  <a:srgbClr val="404040"/>
                </a:solidFill>
                <a:latin typeface="Century Gothic"/>
                <a:cs typeface="Century Gothic"/>
              </a:rPr>
              <a:t>kontak </a:t>
            </a:r>
            <a:r>
              <a:rPr dirty="0" sz="1900">
                <a:solidFill>
                  <a:srgbClr val="404040"/>
                </a:solidFill>
                <a:latin typeface="Century Gothic"/>
                <a:cs typeface="Century Gothic"/>
              </a:rPr>
              <a:t>sosialnya </a:t>
            </a:r>
            <a:r>
              <a:rPr dirty="0" sz="1900" spc="-5">
                <a:solidFill>
                  <a:srgbClr val="404040"/>
                </a:solidFill>
                <a:latin typeface="Century Gothic"/>
                <a:cs typeface="Century Gothic"/>
              </a:rPr>
              <a:t>dan  </a:t>
            </a:r>
            <a:r>
              <a:rPr dirty="0" sz="1900">
                <a:solidFill>
                  <a:srgbClr val="404040"/>
                </a:solidFill>
                <a:latin typeface="Century Gothic"/>
                <a:cs typeface="Century Gothic"/>
              </a:rPr>
              <a:t>terhadap </a:t>
            </a:r>
            <a:r>
              <a:rPr dirty="0" sz="1900" spc="-5">
                <a:solidFill>
                  <a:srgbClr val="404040"/>
                </a:solidFill>
                <a:latin typeface="Century Gothic"/>
                <a:cs typeface="Century Gothic"/>
              </a:rPr>
              <a:t>perannya </a:t>
            </a:r>
            <a:r>
              <a:rPr dirty="0" sz="1900">
                <a:solidFill>
                  <a:srgbClr val="404040"/>
                </a:solidFill>
                <a:latin typeface="Century Gothic"/>
                <a:cs typeface="Century Gothic"/>
              </a:rPr>
              <a:t>dalam situasi sosial, baik </a:t>
            </a:r>
            <a:r>
              <a:rPr dirty="0" sz="1900" spc="-5">
                <a:solidFill>
                  <a:srgbClr val="404040"/>
                </a:solidFill>
                <a:latin typeface="Century Gothic"/>
                <a:cs typeface="Century Gothic"/>
              </a:rPr>
              <a:t>sebagai  </a:t>
            </a:r>
            <a:r>
              <a:rPr dirty="0" sz="1900">
                <a:solidFill>
                  <a:srgbClr val="404040"/>
                </a:solidFill>
                <a:latin typeface="Century Gothic"/>
                <a:cs typeface="Century Gothic"/>
              </a:rPr>
              <a:t>pemimpin maupun </a:t>
            </a:r>
            <a:r>
              <a:rPr dirty="0" sz="1900" spc="-5">
                <a:solidFill>
                  <a:srgbClr val="404040"/>
                </a:solidFill>
                <a:latin typeface="Century Gothic"/>
                <a:cs typeface="Century Gothic"/>
              </a:rPr>
              <a:t>sebagai</a:t>
            </a:r>
            <a:r>
              <a:rPr dirty="0" sz="1900" spc="-40">
                <a:solidFill>
                  <a:srgbClr val="404040"/>
                </a:solidFill>
                <a:latin typeface="Century Gothic"/>
                <a:cs typeface="Century Gothic"/>
              </a:rPr>
              <a:t> </a:t>
            </a:r>
            <a:r>
              <a:rPr dirty="0" sz="1900" spc="-5">
                <a:solidFill>
                  <a:srgbClr val="404040"/>
                </a:solidFill>
                <a:latin typeface="Century Gothic"/>
                <a:cs typeface="Century Gothic"/>
              </a:rPr>
              <a:t>anggota.</a:t>
            </a:r>
            <a:endParaRPr sz="1900">
              <a:latin typeface="Century Gothic"/>
              <a:cs typeface="Century Gothic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0" y="1459102"/>
            <a:ext cx="4892040" cy="3846195"/>
          </a:xfrm>
          <a:custGeom>
            <a:avLst/>
            <a:gdLst/>
            <a:ahLst/>
            <a:cxnLst/>
            <a:rect l="l" t="t" r="r" b="b"/>
            <a:pathLst>
              <a:path w="4892040" h="3846195">
                <a:moveTo>
                  <a:pt x="2479167" y="0"/>
                </a:moveTo>
                <a:lnTo>
                  <a:pt x="1823212" y="556387"/>
                </a:lnTo>
                <a:lnTo>
                  <a:pt x="1763568" y="559463"/>
                </a:lnTo>
                <a:lnTo>
                  <a:pt x="1704243" y="563247"/>
                </a:lnTo>
                <a:lnTo>
                  <a:pt x="1645251" y="567735"/>
                </a:lnTo>
                <a:lnTo>
                  <a:pt x="1586608" y="572917"/>
                </a:lnTo>
                <a:lnTo>
                  <a:pt x="1528326" y="578789"/>
                </a:lnTo>
                <a:lnTo>
                  <a:pt x="1470420" y="585343"/>
                </a:lnTo>
                <a:lnTo>
                  <a:pt x="1412906" y="592572"/>
                </a:lnTo>
                <a:lnTo>
                  <a:pt x="1355796" y="600471"/>
                </a:lnTo>
                <a:lnTo>
                  <a:pt x="1299105" y="609033"/>
                </a:lnTo>
                <a:lnTo>
                  <a:pt x="1242848" y="618250"/>
                </a:lnTo>
                <a:lnTo>
                  <a:pt x="1187039" y="628117"/>
                </a:lnTo>
                <a:lnTo>
                  <a:pt x="1131692" y="638627"/>
                </a:lnTo>
                <a:lnTo>
                  <a:pt x="1076821" y="649773"/>
                </a:lnTo>
                <a:lnTo>
                  <a:pt x="1022442" y="661548"/>
                </a:lnTo>
                <a:lnTo>
                  <a:pt x="968567" y="673947"/>
                </a:lnTo>
                <a:lnTo>
                  <a:pt x="915212" y="686962"/>
                </a:lnTo>
                <a:lnTo>
                  <a:pt x="862391" y="700587"/>
                </a:lnTo>
                <a:lnTo>
                  <a:pt x="810118" y="714815"/>
                </a:lnTo>
                <a:lnTo>
                  <a:pt x="758407" y="729640"/>
                </a:lnTo>
                <a:lnTo>
                  <a:pt x="707273" y="745055"/>
                </a:lnTo>
                <a:lnTo>
                  <a:pt x="656730" y="761054"/>
                </a:lnTo>
                <a:lnTo>
                  <a:pt x="606792" y="777629"/>
                </a:lnTo>
                <a:lnTo>
                  <a:pt x="557474" y="794775"/>
                </a:lnTo>
                <a:lnTo>
                  <a:pt x="508791" y="812484"/>
                </a:lnTo>
                <a:lnTo>
                  <a:pt x="460755" y="830751"/>
                </a:lnTo>
                <a:lnTo>
                  <a:pt x="413382" y="849568"/>
                </a:lnTo>
                <a:lnTo>
                  <a:pt x="366686" y="868929"/>
                </a:lnTo>
                <a:lnTo>
                  <a:pt x="320681" y="888827"/>
                </a:lnTo>
                <a:lnTo>
                  <a:pt x="275382" y="909256"/>
                </a:lnTo>
                <a:lnTo>
                  <a:pt x="230802" y="930209"/>
                </a:lnTo>
                <a:lnTo>
                  <a:pt x="186957" y="951680"/>
                </a:lnTo>
                <a:lnTo>
                  <a:pt x="143860" y="973662"/>
                </a:lnTo>
                <a:lnTo>
                  <a:pt x="101526" y="996148"/>
                </a:lnTo>
                <a:lnTo>
                  <a:pt x="59970" y="1019132"/>
                </a:lnTo>
                <a:lnTo>
                  <a:pt x="19204" y="1042607"/>
                </a:lnTo>
                <a:lnTo>
                  <a:pt x="0" y="1054122"/>
                </a:lnTo>
                <a:lnTo>
                  <a:pt x="0" y="3343362"/>
                </a:lnTo>
                <a:lnTo>
                  <a:pt x="47301" y="3371144"/>
                </a:lnTo>
                <a:lnTo>
                  <a:pt x="90154" y="3395160"/>
                </a:lnTo>
                <a:lnTo>
                  <a:pt x="133936" y="3418683"/>
                </a:lnTo>
                <a:lnTo>
                  <a:pt x="178636" y="3441701"/>
                </a:lnTo>
                <a:lnTo>
                  <a:pt x="224247" y="3464206"/>
                </a:lnTo>
                <a:lnTo>
                  <a:pt x="270759" y="3486185"/>
                </a:lnTo>
                <a:lnTo>
                  <a:pt x="318161" y="3507629"/>
                </a:lnTo>
                <a:lnTo>
                  <a:pt x="366445" y="3528527"/>
                </a:lnTo>
                <a:lnTo>
                  <a:pt x="415602" y="3548869"/>
                </a:lnTo>
                <a:lnTo>
                  <a:pt x="465621" y="3568644"/>
                </a:lnTo>
                <a:lnTo>
                  <a:pt x="516493" y="3587842"/>
                </a:lnTo>
                <a:lnTo>
                  <a:pt x="568210" y="3606452"/>
                </a:lnTo>
                <a:lnTo>
                  <a:pt x="620761" y="3624464"/>
                </a:lnTo>
                <a:lnTo>
                  <a:pt x="674137" y="3641866"/>
                </a:lnTo>
                <a:lnTo>
                  <a:pt x="728328" y="3658650"/>
                </a:lnTo>
                <a:lnTo>
                  <a:pt x="783326" y="3674803"/>
                </a:lnTo>
                <a:lnTo>
                  <a:pt x="839121" y="3690316"/>
                </a:lnTo>
                <a:lnTo>
                  <a:pt x="895703" y="3705178"/>
                </a:lnTo>
                <a:lnTo>
                  <a:pt x="953062" y="3719379"/>
                </a:lnTo>
                <a:lnTo>
                  <a:pt x="1011190" y="3732908"/>
                </a:lnTo>
                <a:lnTo>
                  <a:pt x="1070078" y="3745755"/>
                </a:lnTo>
                <a:lnTo>
                  <a:pt x="1129714" y="3757909"/>
                </a:lnTo>
                <a:lnTo>
                  <a:pt x="1190091" y="3769360"/>
                </a:lnTo>
                <a:lnTo>
                  <a:pt x="1244952" y="3779036"/>
                </a:lnTo>
                <a:lnTo>
                  <a:pt x="1299888" y="3788043"/>
                </a:lnTo>
                <a:lnTo>
                  <a:pt x="1354886" y="3796384"/>
                </a:lnTo>
                <a:lnTo>
                  <a:pt x="1409933" y="3804063"/>
                </a:lnTo>
                <a:lnTo>
                  <a:pt x="1465015" y="3811085"/>
                </a:lnTo>
                <a:lnTo>
                  <a:pt x="1520119" y="3817452"/>
                </a:lnTo>
                <a:lnTo>
                  <a:pt x="1575232" y="3823170"/>
                </a:lnTo>
                <a:lnTo>
                  <a:pt x="1630341" y="3828242"/>
                </a:lnTo>
                <a:lnTo>
                  <a:pt x="1685431" y="3832673"/>
                </a:lnTo>
                <a:lnTo>
                  <a:pt x="1740490" y="3836466"/>
                </a:lnTo>
                <a:lnTo>
                  <a:pt x="1795505" y="3839625"/>
                </a:lnTo>
                <a:lnTo>
                  <a:pt x="1850462" y="3842155"/>
                </a:lnTo>
                <a:lnTo>
                  <a:pt x="1905348" y="3844058"/>
                </a:lnTo>
                <a:lnTo>
                  <a:pt x="1960149" y="3845341"/>
                </a:lnTo>
                <a:lnTo>
                  <a:pt x="2014853" y="3846005"/>
                </a:lnTo>
                <a:lnTo>
                  <a:pt x="2069445" y="3846056"/>
                </a:lnTo>
                <a:lnTo>
                  <a:pt x="2123913" y="3845498"/>
                </a:lnTo>
                <a:lnTo>
                  <a:pt x="2178243" y="3844334"/>
                </a:lnTo>
                <a:lnTo>
                  <a:pt x="2232421" y="3842568"/>
                </a:lnTo>
                <a:lnTo>
                  <a:pt x="2286436" y="3840205"/>
                </a:lnTo>
                <a:lnTo>
                  <a:pt x="2340272" y="3837248"/>
                </a:lnTo>
                <a:lnTo>
                  <a:pt x="2393918" y="3833702"/>
                </a:lnTo>
                <a:lnTo>
                  <a:pt x="2447359" y="3829571"/>
                </a:lnTo>
                <a:lnTo>
                  <a:pt x="2500582" y="3824858"/>
                </a:lnTo>
                <a:lnTo>
                  <a:pt x="2553574" y="3819567"/>
                </a:lnTo>
                <a:lnTo>
                  <a:pt x="2606322" y="3813703"/>
                </a:lnTo>
                <a:lnTo>
                  <a:pt x="2658812" y="3807270"/>
                </a:lnTo>
                <a:lnTo>
                  <a:pt x="2711031" y="3800271"/>
                </a:lnTo>
                <a:lnTo>
                  <a:pt x="2762965" y="3792711"/>
                </a:lnTo>
                <a:lnTo>
                  <a:pt x="2814602" y="3784593"/>
                </a:lnTo>
                <a:lnTo>
                  <a:pt x="2865928" y="3775922"/>
                </a:lnTo>
                <a:lnTo>
                  <a:pt x="2916929" y="3766702"/>
                </a:lnTo>
                <a:lnTo>
                  <a:pt x="2967593" y="3756937"/>
                </a:lnTo>
                <a:lnTo>
                  <a:pt x="3017905" y="3746630"/>
                </a:lnTo>
                <a:lnTo>
                  <a:pt x="3067854" y="3735786"/>
                </a:lnTo>
                <a:lnTo>
                  <a:pt x="3117424" y="3724409"/>
                </a:lnTo>
                <a:lnTo>
                  <a:pt x="3166604" y="3712502"/>
                </a:lnTo>
                <a:lnTo>
                  <a:pt x="3215379" y="3700070"/>
                </a:lnTo>
                <a:lnTo>
                  <a:pt x="3263737" y="3687117"/>
                </a:lnTo>
                <a:lnTo>
                  <a:pt x="3311664" y="3673647"/>
                </a:lnTo>
                <a:lnTo>
                  <a:pt x="3359146" y="3659663"/>
                </a:lnTo>
                <a:lnTo>
                  <a:pt x="3406171" y="3645171"/>
                </a:lnTo>
                <a:lnTo>
                  <a:pt x="3452725" y="3630173"/>
                </a:lnTo>
                <a:lnTo>
                  <a:pt x="3498795" y="3614674"/>
                </a:lnTo>
                <a:lnTo>
                  <a:pt x="3544367" y="3598678"/>
                </a:lnTo>
                <a:lnTo>
                  <a:pt x="3589428" y="3582189"/>
                </a:lnTo>
                <a:lnTo>
                  <a:pt x="3633965" y="3565210"/>
                </a:lnTo>
                <a:lnTo>
                  <a:pt x="3677964" y="3547747"/>
                </a:lnTo>
                <a:lnTo>
                  <a:pt x="3721412" y="3529803"/>
                </a:lnTo>
                <a:lnTo>
                  <a:pt x="3764296" y="3511381"/>
                </a:lnTo>
                <a:lnTo>
                  <a:pt x="3806603" y="3492487"/>
                </a:lnTo>
                <a:lnTo>
                  <a:pt x="3848319" y="3473123"/>
                </a:lnTo>
                <a:lnTo>
                  <a:pt x="3889430" y="3453295"/>
                </a:lnTo>
                <a:lnTo>
                  <a:pt x="3929924" y="3433006"/>
                </a:lnTo>
                <a:lnTo>
                  <a:pt x="3969787" y="3412259"/>
                </a:lnTo>
                <a:lnTo>
                  <a:pt x="4009006" y="3391060"/>
                </a:lnTo>
                <a:lnTo>
                  <a:pt x="4047568" y="3369412"/>
                </a:lnTo>
                <a:lnTo>
                  <a:pt x="4085459" y="3347318"/>
                </a:lnTo>
                <a:lnTo>
                  <a:pt x="4122665" y="3324784"/>
                </a:lnTo>
                <a:lnTo>
                  <a:pt x="4159174" y="3301813"/>
                </a:lnTo>
                <a:lnTo>
                  <a:pt x="4194973" y="3278410"/>
                </a:lnTo>
                <a:lnTo>
                  <a:pt x="4230047" y="3254577"/>
                </a:lnTo>
                <a:lnTo>
                  <a:pt x="4264383" y="3230319"/>
                </a:lnTo>
                <a:lnTo>
                  <a:pt x="4297969" y="3205641"/>
                </a:lnTo>
                <a:lnTo>
                  <a:pt x="4330791" y="3180546"/>
                </a:lnTo>
                <a:lnTo>
                  <a:pt x="4362836" y="3155038"/>
                </a:lnTo>
                <a:lnTo>
                  <a:pt x="4394089" y="3129122"/>
                </a:lnTo>
                <a:lnTo>
                  <a:pt x="4424539" y="3102800"/>
                </a:lnTo>
                <a:lnTo>
                  <a:pt x="4454171" y="3076078"/>
                </a:lnTo>
                <a:lnTo>
                  <a:pt x="4482973" y="3048959"/>
                </a:lnTo>
                <a:lnTo>
                  <a:pt x="4510930" y="3021448"/>
                </a:lnTo>
                <a:lnTo>
                  <a:pt x="4538030" y="2993547"/>
                </a:lnTo>
                <a:lnTo>
                  <a:pt x="4564259" y="2965262"/>
                </a:lnTo>
                <a:lnTo>
                  <a:pt x="4589605" y="2936597"/>
                </a:lnTo>
                <a:lnTo>
                  <a:pt x="4637590" y="2878140"/>
                </a:lnTo>
                <a:lnTo>
                  <a:pt x="4681879" y="2818208"/>
                </a:lnTo>
                <a:lnTo>
                  <a:pt x="4722366" y="2756834"/>
                </a:lnTo>
                <a:lnTo>
                  <a:pt x="4758944" y="2694051"/>
                </a:lnTo>
                <a:lnTo>
                  <a:pt x="4777394" y="2658850"/>
                </a:lnTo>
                <a:lnTo>
                  <a:pt x="4794425" y="2623597"/>
                </a:lnTo>
                <a:lnTo>
                  <a:pt x="4810045" y="2588302"/>
                </a:lnTo>
                <a:lnTo>
                  <a:pt x="4837094" y="2517627"/>
                </a:lnTo>
                <a:lnTo>
                  <a:pt x="4858616" y="2446910"/>
                </a:lnTo>
                <a:lnTo>
                  <a:pt x="4874687" y="2376234"/>
                </a:lnTo>
                <a:lnTo>
                  <a:pt x="4885381" y="2305683"/>
                </a:lnTo>
                <a:lnTo>
                  <a:pt x="4890774" y="2235342"/>
                </a:lnTo>
                <a:lnTo>
                  <a:pt x="4891507" y="2200276"/>
                </a:lnTo>
                <a:lnTo>
                  <a:pt x="4890942" y="2165293"/>
                </a:lnTo>
                <a:lnTo>
                  <a:pt x="4885961" y="2095623"/>
                </a:lnTo>
                <a:lnTo>
                  <a:pt x="4875906" y="2026413"/>
                </a:lnTo>
                <a:lnTo>
                  <a:pt x="4860851" y="1957749"/>
                </a:lnTo>
                <a:lnTo>
                  <a:pt x="4840874" y="1889714"/>
                </a:lnTo>
                <a:lnTo>
                  <a:pt x="4816049" y="1822392"/>
                </a:lnTo>
                <a:lnTo>
                  <a:pt x="4786451" y="1755868"/>
                </a:lnTo>
                <a:lnTo>
                  <a:pt x="4752157" y="1690225"/>
                </a:lnTo>
                <a:lnTo>
                  <a:pt x="4713242" y="1625548"/>
                </a:lnTo>
                <a:lnTo>
                  <a:pt x="4692075" y="1593597"/>
                </a:lnTo>
                <a:lnTo>
                  <a:pt x="4669781" y="1561920"/>
                </a:lnTo>
                <a:lnTo>
                  <a:pt x="4646369" y="1530525"/>
                </a:lnTo>
                <a:lnTo>
                  <a:pt x="4621849" y="1499425"/>
                </a:lnTo>
                <a:lnTo>
                  <a:pt x="4596231" y="1468629"/>
                </a:lnTo>
                <a:lnTo>
                  <a:pt x="4569523" y="1438148"/>
                </a:lnTo>
                <a:lnTo>
                  <a:pt x="4541735" y="1407992"/>
                </a:lnTo>
                <a:lnTo>
                  <a:pt x="4512877" y="1378171"/>
                </a:lnTo>
                <a:lnTo>
                  <a:pt x="4482959" y="1348698"/>
                </a:lnTo>
                <a:lnTo>
                  <a:pt x="4451988" y="1319581"/>
                </a:lnTo>
                <a:lnTo>
                  <a:pt x="4419976" y="1290831"/>
                </a:lnTo>
                <a:lnTo>
                  <a:pt x="4386931" y="1262459"/>
                </a:lnTo>
                <a:lnTo>
                  <a:pt x="4352862" y="1234476"/>
                </a:lnTo>
                <a:lnTo>
                  <a:pt x="4317780" y="1206891"/>
                </a:lnTo>
                <a:lnTo>
                  <a:pt x="4281694" y="1179716"/>
                </a:lnTo>
                <a:lnTo>
                  <a:pt x="4244612" y="1152961"/>
                </a:lnTo>
                <a:lnTo>
                  <a:pt x="4206545" y="1126636"/>
                </a:lnTo>
                <a:lnTo>
                  <a:pt x="4167503" y="1100751"/>
                </a:lnTo>
                <a:lnTo>
                  <a:pt x="4127493" y="1075318"/>
                </a:lnTo>
                <a:lnTo>
                  <a:pt x="4086526" y="1050347"/>
                </a:lnTo>
                <a:lnTo>
                  <a:pt x="4044612" y="1025849"/>
                </a:lnTo>
                <a:lnTo>
                  <a:pt x="4001760" y="1001833"/>
                </a:lnTo>
                <a:lnTo>
                  <a:pt x="3957978" y="978310"/>
                </a:lnTo>
                <a:lnTo>
                  <a:pt x="3913277" y="955292"/>
                </a:lnTo>
                <a:lnTo>
                  <a:pt x="3867666" y="932787"/>
                </a:lnTo>
                <a:lnTo>
                  <a:pt x="3821155" y="910808"/>
                </a:lnTo>
                <a:lnTo>
                  <a:pt x="3773753" y="889364"/>
                </a:lnTo>
                <a:lnTo>
                  <a:pt x="3725468" y="868466"/>
                </a:lnTo>
                <a:lnTo>
                  <a:pt x="3676312" y="848124"/>
                </a:lnTo>
                <a:lnTo>
                  <a:pt x="3626293" y="828349"/>
                </a:lnTo>
                <a:lnTo>
                  <a:pt x="3575420" y="809151"/>
                </a:lnTo>
                <a:lnTo>
                  <a:pt x="3523704" y="790541"/>
                </a:lnTo>
                <a:lnTo>
                  <a:pt x="3471153" y="772529"/>
                </a:lnTo>
                <a:lnTo>
                  <a:pt x="3417777" y="755127"/>
                </a:lnTo>
                <a:lnTo>
                  <a:pt x="3363585" y="738343"/>
                </a:lnTo>
                <a:lnTo>
                  <a:pt x="3308587" y="722190"/>
                </a:lnTo>
                <a:lnTo>
                  <a:pt x="3252793" y="706677"/>
                </a:lnTo>
                <a:lnTo>
                  <a:pt x="3196211" y="691815"/>
                </a:lnTo>
                <a:lnTo>
                  <a:pt x="3138851" y="677614"/>
                </a:lnTo>
                <a:lnTo>
                  <a:pt x="3080723" y="664085"/>
                </a:lnTo>
                <a:lnTo>
                  <a:pt x="3021836" y="651238"/>
                </a:lnTo>
                <a:lnTo>
                  <a:pt x="2962199" y="639084"/>
                </a:lnTo>
                <a:lnTo>
                  <a:pt x="2901823" y="627634"/>
                </a:lnTo>
                <a:lnTo>
                  <a:pt x="2479167" y="0"/>
                </a:lnTo>
                <a:close/>
              </a:path>
            </a:pathLst>
          </a:custGeom>
          <a:solidFill>
            <a:srgbClr val="84927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0" y="1459102"/>
            <a:ext cx="4892040" cy="3846195"/>
          </a:xfrm>
          <a:custGeom>
            <a:avLst/>
            <a:gdLst/>
            <a:ahLst/>
            <a:cxnLst/>
            <a:rect l="l" t="t" r="r" b="b"/>
            <a:pathLst>
              <a:path w="4892040" h="3846195">
                <a:moveTo>
                  <a:pt x="2479167" y="0"/>
                </a:moveTo>
                <a:lnTo>
                  <a:pt x="2901823" y="627634"/>
                </a:lnTo>
                <a:lnTo>
                  <a:pt x="2962199" y="639084"/>
                </a:lnTo>
                <a:lnTo>
                  <a:pt x="3021836" y="651238"/>
                </a:lnTo>
                <a:lnTo>
                  <a:pt x="3080723" y="664085"/>
                </a:lnTo>
                <a:lnTo>
                  <a:pt x="3138851" y="677614"/>
                </a:lnTo>
                <a:lnTo>
                  <a:pt x="3196211" y="691815"/>
                </a:lnTo>
                <a:lnTo>
                  <a:pt x="3252793" y="706677"/>
                </a:lnTo>
                <a:lnTo>
                  <a:pt x="3308587" y="722190"/>
                </a:lnTo>
                <a:lnTo>
                  <a:pt x="3363585" y="738343"/>
                </a:lnTo>
                <a:lnTo>
                  <a:pt x="3417777" y="755127"/>
                </a:lnTo>
                <a:lnTo>
                  <a:pt x="3471153" y="772529"/>
                </a:lnTo>
                <a:lnTo>
                  <a:pt x="3523704" y="790541"/>
                </a:lnTo>
                <a:lnTo>
                  <a:pt x="3575420" y="809151"/>
                </a:lnTo>
                <a:lnTo>
                  <a:pt x="3626293" y="828349"/>
                </a:lnTo>
                <a:lnTo>
                  <a:pt x="3676312" y="848124"/>
                </a:lnTo>
                <a:lnTo>
                  <a:pt x="3725468" y="868466"/>
                </a:lnTo>
                <a:lnTo>
                  <a:pt x="3773753" y="889364"/>
                </a:lnTo>
                <a:lnTo>
                  <a:pt x="3821155" y="910808"/>
                </a:lnTo>
                <a:lnTo>
                  <a:pt x="3867666" y="932787"/>
                </a:lnTo>
                <a:lnTo>
                  <a:pt x="3913277" y="955292"/>
                </a:lnTo>
                <a:lnTo>
                  <a:pt x="3957978" y="978310"/>
                </a:lnTo>
                <a:lnTo>
                  <a:pt x="4001760" y="1001833"/>
                </a:lnTo>
                <a:lnTo>
                  <a:pt x="4044612" y="1025849"/>
                </a:lnTo>
                <a:lnTo>
                  <a:pt x="4086526" y="1050347"/>
                </a:lnTo>
                <a:lnTo>
                  <a:pt x="4127493" y="1075318"/>
                </a:lnTo>
                <a:lnTo>
                  <a:pt x="4167503" y="1100751"/>
                </a:lnTo>
                <a:lnTo>
                  <a:pt x="4206545" y="1126636"/>
                </a:lnTo>
                <a:lnTo>
                  <a:pt x="4244612" y="1152961"/>
                </a:lnTo>
                <a:lnTo>
                  <a:pt x="4281694" y="1179716"/>
                </a:lnTo>
                <a:lnTo>
                  <a:pt x="4317780" y="1206891"/>
                </a:lnTo>
                <a:lnTo>
                  <a:pt x="4352862" y="1234476"/>
                </a:lnTo>
                <a:lnTo>
                  <a:pt x="4386931" y="1262459"/>
                </a:lnTo>
                <a:lnTo>
                  <a:pt x="4419976" y="1290831"/>
                </a:lnTo>
                <a:lnTo>
                  <a:pt x="4451988" y="1319581"/>
                </a:lnTo>
                <a:lnTo>
                  <a:pt x="4482959" y="1348698"/>
                </a:lnTo>
                <a:lnTo>
                  <a:pt x="4512877" y="1378171"/>
                </a:lnTo>
                <a:lnTo>
                  <a:pt x="4541735" y="1407992"/>
                </a:lnTo>
                <a:lnTo>
                  <a:pt x="4569523" y="1438148"/>
                </a:lnTo>
                <a:lnTo>
                  <a:pt x="4596231" y="1468629"/>
                </a:lnTo>
                <a:lnTo>
                  <a:pt x="4621849" y="1499425"/>
                </a:lnTo>
                <a:lnTo>
                  <a:pt x="4646369" y="1530525"/>
                </a:lnTo>
                <a:lnTo>
                  <a:pt x="4669781" y="1561920"/>
                </a:lnTo>
                <a:lnTo>
                  <a:pt x="4692075" y="1593597"/>
                </a:lnTo>
                <a:lnTo>
                  <a:pt x="4713242" y="1625548"/>
                </a:lnTo>
                <a:lnTo>
                  <a:pt x="4752157" y="1690225"/>
                </a:lnTo>
                <a:lnTo>
                  <a:pt x="4786451" y="1755868"/>
                </a:lnTo>
                <a:lnTo>
                  <a:pt x="4816049" y="1822392"/>
                </a:lnTo>
                <a:lnTo>
                  <a:pt x="4840874" y="1889714"/>
                </a:lnTo>
                <a:lnTo>
                  <a:pt x="4860851" y="1957749"/>
                </a:lnTo>
                <a:lnTo>
                  <a:pt x="4875906" y="2026413"/>
                </a:lnTo>
                <a:lnTo>
                  <a:pt x="4885961" y="2095623"/>
                </a:lnTo>
                <a:lnTo>
                  <a:pt x="4890942" y="2165293"/>
                </a:lnTo>
                <a:lnTo>
                  <a:pt x="4891507" y="2200276"/>
                </a:lnTo>
                <a:lnTo>
                  <a:pt x="4890774" y="2235342"/>
                </a:lnTo>
                <a:lnTo>
                  <a:pt x="4885381" y="2305683"/>
                </a:lnTo>
                <a:lnTo>
                  <a:pt x="4874687" y="2376234"/>
                </a:lnTo>
                <a:lnTo>
                  <a:pt x="4858616" y="2446910"/>
                </a:lnTo>
                <a:lnTo>
                  <a:pt x="4837094" y="2517627"/>
                </a:lnTo>
                <a:lnTo>
                  <a:pt x="4810045" y="2588302"/>
                </a:lnTo>
                <a:lnTo>
                  <a:pt x="4794425" y="2623597"/>
                </a:lnTo>
                <a:lnTo>
                  <a:pt x="4777394" y="2658850"/>
                </a:lnTo>
                <a:lnTo>
                  <a:pt x="4758944" y="2694051"/>
                </a:lnTo>
                <a:lnTo>
                  <a:pt x="4722366" y="2756834"/>
                </a:lnTo>
                <a:lnTo>
                  <a:pt x="4681879" y="2818208"/>
                </a:lnTo>
                <a:lnTo>
                  <a:pt x="4637590" y="2878140"/>
                </a:lnTo>
                <a:lnTo>
                  <a:pt x="4589605" y="2936597"/>
                </a:lnTo>
                <a:lnTo>
                  <a:pt x="4564259" y="2965262"/>
                </a:lnTo>
                <a:lnTo>
                  <a:pt x="4538030" y="2993547"/>
                </a:lnTo>
                <a:lnTo>
                  <a:pt x="4510930" y="3021448"/>
                </a:lnTo>
                <a:lnTo>
                  <a:pt x="4482973" y="3048959"/>
                </a:lnTo>
                <a:lnTo>
                  <a:pt x="4454171" y="3076078"/>
                </a:lnTo>
                <a:lnTo>
                  <a:pt x="4424539" y="3102800"/>
                </a:lnTo>
                <a:lnTo>
                  <a:pt x="4394089" y="3129122"/>
                </a:lnTo>
                <a:lnTo>
                  <a:pt x="4362836" y="3155038"/>
                </a:lnTo>
                <a:lnTo>
                  <a:pt x="4330791" y="3180546"/>
                </a:lnTo>
                <a:lnTo>
                  <a:pt x="4297969" y="3205641"/>
                </a:lnTo>
                <a:lnTo>
                  <a:pt x="4264383" y="3230319"/>
                </a:lnTo>
                <a:lnTo>
                  <a:pt x="4230047" y="3254577"/>
                </a:lnTo>
                <a:lnTo>
                  <a:pt x="4194973" y="3278410"/>
                </a:lnTo>
                <a:lnTo>
                  <a:pt x="4159174" y="3301813"/>
                </a:lnTo>
                <a:lnTo>
                  <a:pt x="4122665" y="3324784"/>
                </a:lnTo>
                <a:lnTo>
                  <a:pt x="4085459" y="3347318"/>
                </a:lnTo>
                <a:lnTo>
                  <a:pt x="4047568" y="3369412"/>
                </a:lnTo>
                <a:lnTo>
                  <a:pt x="4009006" y="3391060"/>
                </a:lnTo>
                <a:lnTo>
                  <a:pt x="3969787" y="3412259"/>
                </a:lnTo>
                <a:lnTo>
                  <a:pt x="3929924" y="3433006"/>
                </a:lnTo>
                <a:lnTo>
                  <a:pt x="3889430" y="3453295"/>
                </a:lnTo>
                <a:lnTo>
                  <a:pt x="3848319" y="3473123"/>
                </a:lnTo>
                <a:lnTo>
                  <a:pt x="3806603" y="3492487"/>
                </a:lnTo>
                <a:lnTo>
                  <a:pt x="3764296" y="3511381"/>
                </a:lnTo>
                <a:lnTo>
                  <a:pt x="3721412" y="3529803"/>
                </a:lnTo>
                <a:lnTo>
                  <a:pt x="3677964" y="3547747"/>
                </a:lnTo>
                <a:lnTo>
                  <a:pt x="3633965" y="3565210"/>
                </a:lnTo>
                <a:lnTo>
                  <a:pt x="3589428" y="3582189"/>
                </a:lnTo>
                <a:lnTo>
                  <a:pt x="3544367" y="3598678"/>
                </a:lnTo>
                <a:lnTo>
                  <a:pt x="3498795" y="3614674"/>
                </a:lnTo>
                <a:lnTo>
                  <a:pt x="3452725" y="3630173"/>
                </a:lnTo>
                <a:lnTo>
                  <a:pt x="3406171" y="3645171"/>
                </a:lnTo>
                <a:lnTo>
                  <a:pt x="3359146" y="3659663"/>
                </a:lnTo>
                <a:lnTo>
                  <a:pt x="3311664" y="3673647"/>
                </a:lnTo>
                <a:lnTo>
                  <a:pt x="3263737" y="3687117"/>
                </a:lnTo>
                <a:lnTo>
                  <a:pt x="3215379" y="3700070"/>
                </a:lnTo>
                <a:lnTo>
                  <a:pt x="3166604" y="3712502"/>
                </a:lnTo>
                <a:lnTo>
                  <a:pt x="3117424" y="3724409"/>
                </a:lnTo>
                <a:lnTo>
                  <a:pt x="3067854" y="3735786"/>
                </a:lnTo>
                <a:lnTo>
                  <a:pt x="3017905" y="3746630"/>
                </a:lnTo>
                <a:lnTo>
                  <a:pt x="2967593" y="3756937"/>
                </a:lnTo>
                <a:lnTo>
                  <a:pt x="2916929" y="3766702"/>
                </a:lnTo>
                <a:lnTo>
                  <a:pt x="2865928" y="3775922"/>
                </a:lnTo>
                <a:lnTo>
                  <a:pt x="2814602" y="3784593"/>
                </a:lnTo>
                <a:lnTo>
                  <a:pt x="2762965" y="3792711"/>
                </a:lnTo>
                <a:lnTo>
                  <a:pt x="2711031" y="3800271"/>
                </a:lnTo>
                <a:lnTo>
                  <a:pt x="2658812" y="3807270"/>
                </a:lnTo>
                <a:lnTo>
                  <a:pt x="2606322" y="3813703"/>
                </a:lnTo>
                <a:lnTo>
                  <a:pt x="2553574" y="3819567"/>
                </a:lnTo>
                <a:lnTo>
                  <a:pt x="2500582" y="3824858"/>
                </a:lnTo>
                <a:lnTo>
                  <a:pt x="2447359" y="3829571"/>
                </a:lnTo>
                <a:lnTo>
                  <a:pt x="2393918" y="3833702"/>
                </a:lnTo>
                <a:lnTo>
                  <a:pt x="2340272" y="3837248"/>
                </a:lnTo>
                <a:lnTo>
                  <a:pt x="2286436" y="3840205"/>
                </a:lnTo>
                <a:lnTo>
                  <a:pt x="2232421" y="3842568"/>
                </a:lnTo>
                <a:lnTo>
                  <a:pt x="2178243" y="3844334"/>
                </a:lnTo>
                <a:lnTo>
                  <a:pt x="2123913" y="3845498"/>
                </a:lnTo>
                <a:lnTo>
                  <a:pt x="2069445" y="3846056"/>
                </a:lnTo>
                <a:lnTo>
                  <a:pt x="2014853" y="3846005"/>
                </a:lnTo>
                <a:lnTo>
                  <a:pt x="1960149" y="3845341"/>
                </a:lnTo>
                <a:lnTo>
                  <a:pt x="1905348" y="3844058"/>
                </a:lnTo>
                <a:lnTo>
                  <a:pt x="1850462" y="3842155"/>
                </a:lnTo>
                <a:lnTo>
                  <a:pt x="1795505" y="3839625"/>
                </a:lnTo>
                <a:lnTo>
                  <a:pt x="1740490" y="3836466"/>
                </a:lnTo>
                <a:lnTo>
                  <a:pt x="1685431" y="3832673"/>
                </a:lnTo>
                <a:lnTo>
                  <a:pt x="1630341" y="3828242"/>
                </a:lnTo>
                <a:lnTo>
                  <a:pt x="1575232" y="3823170"/>
                </a:lnTo>
                <a:lnTo>
                  <a:pt x="1520119" y="3817452"/>
                </a:lnTo>
                <a:lnTo>
                  <a:pt x="1465015" y="3811085"/>
                </a:lnTo>
                <a:lnTo>
                  <a:pt x="1409933" y="3804063"/>
                </a:lnTo>
                <a:lnTo>
                  <a:pt x="1354886" y="3796384"/>
                </a:lnTo>
                <a:lnTo>
                  <a:pt x="1299888" y="3788043"/>
                </a:lnTo>
                <a:lnTo>
                  <a:pt x="1244952" y="3779036"/>
                </a:lnTo>
                <a:lnTo>
                  <a:pt x="1190091" y="3769360"/>
                </a:lnTo>
                <a:lnTo>
                  <a:pt x="1129714" y="3757909"/>
                </a:lnTo>
                <a:lnTo>
                  <a:pt x="1070078" y="3745755"/>
                </a:lnTo>
                <a:lnTo>
                  <a:pt x="1011190" y="3732908"/>
                </a:lnTo>
                <a:lnTo>
                  <a:pt x="953062" y="3719379"/>
                </a:lnTo>
                <a:lnTo>
                  <a:pt x="895703" y="3705178"/>
                </a:lnTo>
                <a:lnTo>
                  <a:pt x="839121" y="3690316"/>
                </a:lnTo>
                <a:lnTo>
                  <a:pt x="783326" y="3674803"/>
                </a:lnTo>
                <a:lnTo>
                  <a:pt x="728328" y="3658650"/>
                </a:lnTo>
                <a:lnTo>
                  <a:pt x="674137" y="3641866"/>
                </a:lnTo>
                <a:lnTo>
                  <a:pt x="620761" y="3624464"/>
                </a:lnTo>
                <a:lnTo>
                  <a:pt x="568210" y="3606452"/>
                </a:lnTo>
                <a:lnTo>
                  <a:pt x="516493" y="3587842"/>
                </a:lnTo>
                <a:lnTo>
                  <a:pt x="465621" y="3568644"/>
                </a:lnTo>
                <a:lnTo>
                  <a:pt x="415602" y="3548869"/>
                </a:lnTo>
                <a:lnTo>
                  <a:pt x="366445" y="3528527"/>
                </a:lnTo>
                <a:lnTo>
                  <a:pt x="318161" y="3507629"/>
                </a:lnTo>
                <a:lnTo>
                  <a:pt x="270759" y="3486185"/>
                </a:lnTo>
                <a:lnTo>
                  <a:pt x="224247" y="3464206"/>
                </a:lnTo>
                <a:lnTo>
                  <a:pt x="178636" y="3441701"/>
                </a:lnTo>
                <a:lnTo>
                  <a:pt x="133936" y="3418683"/>
                </a:lnTo>
                <a:lnTo>
                  <a:pt x="90154" y="3395160"/>
                </a:lnTo>
                <a:lnTo>
                  <a:pt x="47301" y="3371144"/>
                </a:lnTo>
                <a:lnTo>
                  <a:pt x="5387" y="3346646"/>
                </a:lnTo>
                <a:lnTo>
                  <a:pt x="0" y="3343362"/>
                </a:lnTo>
              </a:path>
            </a:pathLst>
          </a:custGeom>
          <a:ln w="22860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0" y="1459102"/>
            <a:ext cx="2479675" cy="1054735"/>
          </a:xfrm>
          <a:custGeom>
            <a:avLst/>
            <a:gdLst/>
            <a:ahLst/>
            <a:cxnLst/>
            <a:rect l="l" t="t" r="r" b="b"/>
            <a:pathLst>
              <a:path w="2479675" h="1054735">
                <a:moveTo>
                  <a:pt x="0" y="1054122"/>
                </a:moveTo>
                <a:lnTo>
                  <a:pt x="59970" y="1019132"/>
                </a:lnTo>
                <a:lnTo>
                  <a:pt x="101526" y="996148"/>
                </a:lnTo>
                <a:lnTo>
                  <a:pt x="143860" y="973662"/>
                </a:lnTo>
                <a:lnTo>
                  <a:pt x="186957" y="951680"/>
                </a:lnTo>
                <a:lnTo>
                  <a:pt x="230802" y="930209"/>
                </a:lnTo>
                <a:lnTo>
                  <a:pt x="275382" y="909256"/>
                </a:lnTo>
                <a:lnTo>
                  <a:pt x="320681" y="888827"/>
                </a:lnTo>
                <a:lnTo>
                  <a:pt x="366686" y="868929"/>
                </a:lnTo>
                <a:lnTo>
                  <a:pt x="413382" y="849568"/>
                </a:lnTo>
                <a:lnTo>
                  <a:pt x="460755" y="830751"/>
                </a:lnTo>
                <a:lnTo>
                  <a:pt x="508791" y="812484"/>
                </a:lnTo>
                <a:lnTo>
                  <a:pt x="557474" y="794775"/>
                </a:lnTo>
                <a:lnTo>
                  <a:pt x="606792" y="777629"/>
                </a:lnTo>
                <a:lnTo>
                  <a:pt x="656730" y="761054"/>
                </a:lnTo>
                <a:lnTo>
                  <a:pt x="707273" y="745055"/>
                </a:lnTo>
                <a:lnTo>
                  <a:pt x="758407" y="729640"/>
                </a:lnTo>
                <a:lnTo>
                  <a:pt x="810118" y="714815"/>
                </a:lnTo>
                <a:lnTo>
                  <a:pt x="862391" y="700587"/>
                </a:lnTo>
                <a:lnTo>
                  <a:pt x="915212" y="686962"/>
                </a:lnTo>
                <a:lnTo>
                  <a:pt x="968567" y="673947"/>
                </a:lnTo>
                <a:lnTo>
                  <a:pt x="1022442" y="661548"/>
                </a:lnTo>
                <a:lnTo>
                  <a:pt x="1076821" y="649773"/>
                </a:lnTo>
                <a:lnTo>
                  <a:pt x="1131692" y="638627"/>
                </a:lnTo>
                <a:lnTo>
                  <a:pt x="1187039" y="628117"/>
                </a:lnTo>
                <a:lnTo>
                  <a:pt x="1242848" y="618250"/>
                </a:lnTo>
                <a:lnTo>
                  <a:pt x="1299105" y="609033"/>
                </a:lnTo>
                <a:lnTo>
                  <a:pt x="1355796" y="600471"/>
                </a:lnTo>
                <a:lnTo>
                  <a:pt x="1412906" y="592572"/>
                </a:lnTo>
                <a:lnTo>
                  <a:pt x="1470420" y="585343"/>
                </a:lnTo>
                <a:lnTo>
                  <a:pt x="1528326" y="578789"/>
                </a:lnTo>
                <a:lnTo>
                  <a:pt x="1586608" y="572917"/>
                </a:lnTo>
                <a:lnTo>
                  <a:pt x="1645251" y="567735"/>
                </a:lnTo>
                <a:lnTo>
                  <a:pt x="1704243" y="563247"/>
                </a:lnTo>
                <a:lnTo>
                  <a:pt x="1763568" y="559463"/>
                </a:lnTo>
                <a:lnTo>
                  <a:pt x="1823212" y="556387"/>
                </a:lnTo>
                <a:lnTo>
                  <a:pt x="2479167" y="0"/>
                </a:lnTo>
              </a:path>
            </a:pathLst>
          </a:custGeom>
          <a:ln w="22860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116522" y="2404681"/>
            <a:ext cx="3858895" cy="249618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algn="ctr" marL="12700" marR="5080" indent="-3175">
              <a:lnSpc>
                <a:spcPct val="100000"/>
              </a:lnSpc>
              <a:spcBef>
                <a:spcPts val="100"/>
              </a:spcBef>
            </a:pPr>
            <a:r>
              <a:rPr dirty="0" sz="1800">
                <a:solidFill>
                  <a:srgbClr val="FFFFFF"/>
                </a:solidFill>
                <a:latin typeface="Century Gothic"/>
                <a:cs typeface="Century Gothic"/>
              </a:rPr>
              <a:t>Menurut Hurlock </a:t>
            </a:r>
            <a:r>
              <a:rPr dirty="0" sz="1800" spc="-10">
                <a:solidFill>
                  <a:srgbClr val="FFFFFF"/>
                </a:solidFill>
                <a:latin typeface="Century Gothic"/>
                <a:cs typeface="Century Gothic"/>
              </a:rPr>
              <a:t>(1997) </a:t>
            </a:r>
            <a:r>
              <a:rPr dirty="0" sz="1800" spc="-5">
                <a:solidFill>
                  <a:srgbClr val="FFFFFF"/>
                </a:solidFill>
                <a:latin typeface="Century Gothic"/>
                <a:cs typeface="Century Gothic"/>
              </a:rPr>
              <a:t>biasanya  orang </a:t>
            </a:r>
            <a:r>
              <a:rPr dirty="0" sz="1800">
                <a:solidFill>
                  <a:srgbClr val="FFFFFF"/>
                </a:solidFill>
                <a:latin typeface="Century Gothic"/>
                <a:cs typeface="Century Gothic"/>
              </a:rPr>
              <a:t>yang </a:t>
            </a:r>
            <a:r>
              <a:rPr dirty="0" sz="1800" spc="-10">
                <a:solidFill>
                  <a:srgbClr val="FFFFFF"/>
                </a:solidFill>
                <a:latin typeface="Century Gothic"/>
                <a:cs typeface="Century Gothic"/>
              </a:rPr>
              <a:t>berhasil </a:t>
            </a:r>
            <a:r>
              <a:rPr dirty="0" sz="1800">
                <a:solidFill>
                  <a:srgbClr val="FFFFFF"/>
                </a:solidFill>
                <a:latin typeface="Century Gothic"/>
                <a:cs typeface="Century Gothic"/>
              </a:rPr>
              <a:t>melakukan  </a:t>
            </a:r>
            <a:r>
              <a:rPr dirty="0" sz="1800" spc="-5">
                <a:solidFill>
                  <a:srgbClr val="FFFFFF"/>
                </a:solidFill>
                <a:latin typeface="Century Gothic"/>
                <a:cs typeface="Century Gothic"/>
              </a:rPr>
              <a:t>penyesuaian diri </a:t>
            </a:r>
            <a:r>
              <a:rPr dirty="0" sz="1800">
                <a:solidFill>
                  <a:srgbClr val="FFFFFF"/>
                </a:solidFill>
                <a:latin typeface="Century Gothic"/>
                <a:cs typeface="Century Gothic"/>
              </a:rPr>
              <a:t>yang </a:t>
            </a:r>
            <a:r>
              <a:rPr dirty="0" sz="1800" spc="-10">
                <a:solidFill>
                  <a:srgbClr val="FFFFFF"/>
                </a:solidFill>
                <a:latin typeface="Century Gothic"/>
                <a:cs typeface="Century Gothic"/>
              </a:rPr>
              <a:t>baik  </a:t>
            </a:r>
            <a:r>
              <a:rPr dirty="0" sz="1800">
                <a:solidFill>
                  <a:srgbClr val="FFFFFF"/>
                </a:solidFill>
                <a:latin typeface="Century Gothic"/>
                <a:cs typeface="Century Gothic"/>
              </a:rPr>
              <a:t>mengembangkan </a:t>
            </a:r>
            <a:r>
              <a:rPr dirty="0" sz="1800" spc="-10">
                <a:solidFill>
                  <a:srgbClr val="FFFFFF"/>
                </a:solidFill>
                <a:latin typeface="Century Gothic"/>
                <a:cs typeface="Century Gothic"/>
              </a:rPr>
              <a:t>sikap </a:t>
            </a:r>
            <a:r>
              <a:rPr dirty="0" sz="1800" spc="-5">
                <a:solidFill>
                  <a:srgbClr val="FFFFFF"/>
                </a:solidFill>
                <a:latin typeface="Century Gothic"/>
                <a:cs typeface="Century Gothic"/>
              </a:rPr>
              <a:t>sosial  </a:t>
            </a:r>
            <a:r>
              <a:rPr dirty="0" sz="1800">
                <a:solidFill>
                  <a:srgbClr val="FFFFFF"/>
                </a:solidFill>
                <a:latin typeface="Century Gothic"/>
                <a:cs typeface="Century Gothic"/>
              </a:rPr>
              <a:t>yang menyenangkan, </a:t>
            </a:r>
            <a:r>
              <a:rPr dirty="0" sz="1800" spc="-15">
                <a:solidFill>
                  <a:srgbClr val="FFFFFF"/>
                </a:solidFill>
                <a:latin typeface="Century Gothic"/>
                <a:cs typeface="Century Gothic"/>
              </a:rPr>
              <a:t>seperti  </a:t>
            </a:r>
            <a:r>
              <a:rPr dirty="0" sz="1800" spc="-10">
                <a:solidFill>
                  <a:srgbClr val="FFFFFF"/>
                </a:solidFill>
                <a:latin typeface="Century Gothic"/>
                <a:cs typeface="Century Gothic"/>
              </a:rPr>
              <a:t>kesediaan untuk </a:t>
            </a:r>
            <a:r>
              <a:rPr dirty="0" sz="1800">
                <a:solidFill>
                  <a:srgbClr val="FFFFFF"/>
                </a:solidFill>
                <a:latin typeface="Century Gothic"/>
                <a:cs typeface="Century Gothic"/>
              </a:rPr>
              <a:t>membantu  </a:t>
            </a:r>
            <a:r>
              <a:rPr dirty="0" sz="1800" spc="-5">
                <a:solidFill>
                  <a:srgbClr val="FFFFFF"/>
                </a:solidFill>
                <a:latin typeface="Century Gothic"/>
                <a:cs typeface="Century Gothic"/>
              </a:rPr>
              <a:t>orang lain. </a:t>
            </a:r>
            <a:r>
              <a:rPr dirty="0" sz="1800">
                <a:solidFill>
                  <a:srgbClr val="FFFFFF"/>
                </a:solidFill>
                <a:latin typeface="Century Gothic"/>
                <a:cs typeface="Century Gothic"/>
              </a:rPr>
              <a:t>Hurlock </a:t>
            </a:r>
            <a:r>
              <a:rPr dirty="0" sz="1800" spc="-10">
                <a:solidFill>
                  <a:srgbClr val="FFFFFF"/>
                </a:solidFill>
                <a:latin typeface="Century Gothic"/>
                <a:cs typeface="Century Gothic"/>
              </a:rPr>
              <a:t>juga  </a:t>
            </a:r>
            <a:r>
              <a:rPr dirty="0" sz="1800">
                <a:solidFill>
                  <a:srgbClr val="FFFFFF"/>
                </a:solidFill>
                <a:latin typeface="Century Gothic"/>
                <a:cs typeface="Century Gothic"/>
              </a:rPr>
              <a:t>mengemukakan </a:t>
            </a:r>
            <a:r>
              <a:rPr dirty="0" sz="1800" spc="-10">
                <a:solidFill>
                  <a:srgbClr val="FFFFFF"/>
                </a:solidFill>
                <a:latin typeface="Century Gothic"/>
                <a:cs typeface="Century Gothic"/>
              </a:rPr>
              <a:t>beberapa kriteria  </a:t>
            </a:r>
            <a:r>
              <a:rPr dirty="0" sz="1800" spc="-5">
                <a:solidFill>
                  <a:srgbClr val="FFFFFF"/>
                </a:solidFill>
                <a:latin typeface="Century Gothic"/>
                <a:cs typeface="Century Gothic"/>
              </a:rPr>
              <a:t>penyesuaian diri </a:t>
            </a:r>
            <a:r>
              <a:rPr dirty="0" sz="1800">
                <a:solidFill>
                  <a:srgbClr val="FFFFFF"/>
                </a:solidFill>
                <a:latin typeface="Century Gothic"/>
                <a:cs typeface="Century Gothic"/>
              </a:rPr>
              <a:t>yang</a:t>
            </a:r>
            <a:r>
              <a:rPr dirty="0" sz="1800" spc="20">
                <a:solidFill>
                  <a:srgbClr val="FFFFFF"/>
                </a:solidFill>
                <a:latin typeface="Century Gothic"/>
                <a:cs typeface="Century Gothic"/>
              </a:rPr>
              <a:t> </a:t>
            </a:r>
            <a:r>
              <a:rPr dirty="0" sz="1800" spc="-10">
                <a:solidFill>
                  <a:srgbClr val="FFFFFF"/>
                </a:solidFill>
                <a:latin typeface="Century Gothic"/>
                <a:cs typeface="Century Gothic"/>
              </a:rPr>
              <a:t>baik</a:t>
            </a:r>
            <a:endParaRPr sz="1800">
              <a:latin typeface="Century Gothic"/>
              <a:cs typeface="Century Gothic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713741"/>
            <a:ext cx="1592580" cy="508000"/>
          </a:xfrm>
          <a:custGeom>
            <a:avLst/>
            <a:gdLst/>
            <a:ahLst/>
            <a:cxnLst/>
            <a:rect l="l" t="t" r="r" b="b"/>
            <a:pathLst>
              <a:path w="1592580" h="508000">
                <a:moveTo>
                  <a:pt x="0" y="0"/>
                </a:moveTo>
                <a:lnTo>
                  <a:pt x="0" y="504457"/>
                </a:lnTo>
                <a:lnTo>
                  <a:pt x="1245730" y="507998"/>
                </a:lnTo>
                <a:lnTo>
                  <a:pt x="1346200" y="507998"/>
                </a:lnTo>
                <a:lnTo>
                  <a:pt x="1350772" y="503172"/>
                </a:lnTo>
                <a:lnTo>
                  <a:pt x="1352296" y="501648"/>
                </a:lnTo>
                <a:lnTo>
                  <a:pt x="1354201" y="500124"/>
                </a:lnTo>
                <a:lnTo>
                  <a:pt x="1355725" y="498473"/>
                </a:lnTo>
                <a:lnTo>
                  <a:pt x="1584960" y="269238"/>
                </a:lnTo>
                <a:lnTo>
                  <a:pt x="1590246" y="262021"/>
                </a:lnTo>
                <a:lnTo>
                  <a:pt x="1592008" y="254840"/>
                </a:lnTo>
                <a:lnTo>
                  <a:pt x="1590246" y="247682"/>
                </a:lnTo>
                <a:lnTo>
                  <a:pt x="1584960" y="240536"/>
                </a:lnTo>
                <a:lnTo>
                  <a:pt x="1355725" y="11301"/>
                </a:lnTo>
                <a:lnTo>
                  <a:pt x="1350772" y="11301"/>
                </a:lnTo>
                <a:lnTo>
                  <a:pt x="1350772" y="6475"/>
                </a:lnTo>
                <a:lnTo>
                  <a:pt x="1346200" y="6475"/>
                </a:lnTo>
                <a:lnTo>
                  <a:pt x="1341374" y="1776"/>
                </a:lnTo>
                <a:lnTo>
                  <a:pt x="1245730" y="1776"/>
                </a:lnTo>
                <a:lnTo>
                  <a:pt x="0" y="0"/>
                </a:lnTo>
                <a:close/>
              </a:path>
            </a:pathLst>
          </a:custGeom>
          <a:solidFill>
            <a:srgbClr val="E7861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802640" y="553719"/>
            <a:ext cx="10701020" cy="4820920"/>
          </a:xfrm>
          <a:custGeom>
            <a:avLst/>
            <a:gdLst/>
            <a:ahLst/>
            <a:cxnLst/>
            <a:rect l="l" t="t" r="r" b="b"/>
            <a:pathLst>
              <a:path w="10701020" h="4820920">
                <a:moveTo>
                  <a:pt x="0" y="4820920"/>
                </a:moveTo>
                <a:lnTo>
                  <a:pt x="10701020" y="4820920"/>
                </a:lnTo>
                <a:lnTo>
                  <a:pt x="10701020" y="0"/>
                </a:lnTo>
                <a:lnTo>
                  <a:pt x="0" y="0"/>
                </a:lnTo>
                <a:lnTo>
                  <a:pt x="0" y="4820920"/>
                </a:lnTo>
                <a:close/>
              </a:path>
            </a:pathLst>
          </a:custGeom>
          <a:solidFill>
            <a:srgbClr val="A2AF9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943610" y="453299"/>
            <a:ext cx="10418445" cy="4436110"/>
          </a:xfrm>
          <a:prstGeom prst="rect">
            <a:avLst/>
          </a:prstGeom>
        </p:spPr>
        <p:txBody>
          <a:bodyPr wrap="square" lIns="0" tIns="139065" rIns="0" bIns="0" rtlCol="0" vert="horz">
            <a:spAutoFit/>
          </a:bodyPr>
          <a:lstStyle/>
          <a:p>
            <a:pPr algn="ctr" marL="2540">
              <a:lnSpc>
                <a:spcPct val="100000"/>
              </a:lnSpc>
              <a:spcBef>
                <a:spcPts val="1095"/>
              </a:spcBef>
            </a:pPr>
            <a:r>
              <a:rPr dirty="0" sz="3200" spc="-5" b="1">
                <a:solidFill>
                  <a:srgbClr val="0D0D0D"/>
                </a:solidFill>
                <a:latin typeface="Century Gothic"/>
                <a:cs typeface="Century Gothic"/>
              </a:rPr>
              <a:t>Partosuwido</a:t>
            </a:r>
            <a:r>
              <a:rPr dirty="0" sz="3200" spc="25" b="1">
                <a:solidFill>
                  <a:srgbClr val="0D0D0D"/>
                </a:solidFill>
                <a:latin typeface="Century Gothic"/>
                <a:cs typeface="Century Gothic"/>
              </a:rPr>
              <a:t> </a:t>
            </a:r>
            <a:r>
              <a:rPr dirty="0" sz="3200" b="1">
                <a:solidFill>
                  <a:srgbClr val="0D0D0D"/>
                </a:solidFill>
                <a:latin typeface="Century Gothic"/>
                <a:cs typeface="Century Gothic"/>
              </a:rPr>
              <a:t>(1999)</a:t>
            </a:r>
            <a:endParaRPr sz="3200">
              <a:latin typeface="Century Gothic"/>
              <a:cs typeface="Century Gothic"/>
            </a:endParaRPr>
          </a:p>
          <a:p>
            <a:pPr algn="ctr" marL="137160" marR="128270">
              <a:lnSpc>
                <a:spcPct val="100000"/>
              </a:lnSpc>
              <a:spcBef>
                <a:spcPts val="1000"/>
              </a:spcBef>
            </a:pPr>
            <a:r>
              <a:rPr dirty="0" u="heavy" sz="3200" spc="-5">
                <a:solidFill>
                  <a:srgbClr val="404040"/>
                </a:solidFill>
                <a:uFill>
                  <a:solidFill>
                    <a:srgbClr val="404040"/>
                  </a:solidFill>
                </a:uFill>
                <a:latin typeface="Century Gothic"/>
                <a:cs typeface="Century Gothic"/>
              </a:rPr>
              <a:t>Orang </a:t>
            </a:r>
            <a:r>
              <a:rPr dirty="0" u="heavy" sz="3200" spc="-10">
                <a:solidFill>
                  <a:srgbClr val="404040"/>
                </a:solidFill>
                <a:uFill>
                  <a:solidFill>
                    <a:srgbClr val="404040"/>
                  </a:solidFill>
                </a:uFill>
                <a:latin typeface="Century Gothic"/>
                <a:cs typeface="Century Gothic"/>
              </a:rPr>
              <a:t>yang </a:t>
            </a:r>
            <a:r>
              <a:rPr dirty="0" u="heavy" sz="3200" spc="-5">
                <a:solidFill>
                  <a:srgbClr val="404040"/>
                </a:solidFill>
                <a:uFill>
                  <a:solidFill>
                    <a:srgbClr val="404040"/>
                  </a:solidFill>
                </a:uFill>
                <a:latin typeface="Century Gothic"/>
                <a:cs typeface="Century Gothic"/>
              </a:rPr>
              <a:t>mampu menyesuaikan </a:t>
            </a:r>
            <a:r>
              <a:rPr dirty="0" u="heavy" sz="3200" spc="5">
                <a:solidFill>
                  <a:srgbClr val="404040"/>
                </a:solidFill>
                <a:uFill>
                  <a:solidFill>
                    <a:srgbClr val="404040"/>
                  </a:solidFill>
                </a:uFill>
                <a:latin typeface="Century Gothic"/>
                <a:cs typeface="Century Gothic"/>
              </a:rPr>
              <a:t>diri </a:t>
            </a:r>
            <a:r>
              <a:rPr dirty="0" u="heavy" sz="3200" spc="-10">
                <a:solidFill>
                  <a:srgbClr val="404040"/>
                </a:solidFill>
                <a:uFill>
                  <a:solidFill>
                    <a:srgbClr val="404040"/>
                  </a:solidFill>
                </a:uFill>
                <a:latin typeface="Century Gothic"/>
                <a:cs typeface="Century Gothic"/>
              </a:rPr>
              <a:t>merupakan </a:t>
            </a:r>
            <a:r>
              <a:rPr dirty="0" sz="3200" spc="-10">
                <a:solidFill>
                  <a:srgbClr val="404040"/>
                </a:solidFill>
                <a:latin typeface="Century Gothic"/>
                <a:cs typeface="Century Gothic"/>
              </a:rPr>
              <a:t> </a:t>
            </a:r>
            <a:r>
              <a:rPr dirty="0" u="heavy" sz="3200" spc="10">
                <a:solidFill>
                  <a:srgbClr val="404040"/>
                </a:solidFill>
                <a:uFill>
                  <a:solidFill>
                    <a:srgbClr val="404040"/>
                  </a:solidFill>
                </a:uFill>
                <a:latin typeface="Century Gothic"/>
                <a:cs typeface="Century Gothic"/>
              </a:rPr>
              <a:t>ciri </a:t>
            </a:r>
            <a:r>
              <a:rPr dirty="0" u="heavy" sz="3200">
                <a:solidFill>
                  <a:srgbClr val="404040"/>
                </a:solidFill>
                <a:uFill>
                  <a:solidFill>
                    <a:srgbClr val="404040"/>
                  </a:solidFill>
                </a:uFill>
                <a:latin typeface="Century Gothic"/>
                <a:cs typeface="Century Gothic"/>
              </a:rPr>
              <a:t>orang </a:t>
            </a:r>
            <a:r>
              <a:rPr dirty="0" u="heavy" sz="3200" spc="-5">
                <a:solidFill>
                  <a:srgbClr val="404040"/>
                </a:solidFill>
                <a:uFill>
                  <a:solidFill>
                    <a:srgbClr val="404040"/>
                  </a:solidFill>
                </a:uFill>
                <a:latin typeface="Century Gothic"/>
                <a:cs typeface="Century Gothic"/>
              </a:rPr>
              <a:t>bermental</a:t>
            </a:r>
            <a:r>
              <a:rPr dirty="0" u="heavy" sz="3200" spc="-105">
                <a:solidFill>
                  <a:srgbClr val="404040"/>
                </a:solidFill>
                <a:uFill>
                  <a:solidFill>
                    <a:srgbClr val="404040"/>
                  </a:solidFill>
                </a:uFill>
                <a:latin typeface="Century Gothic"/>
                <a:cs typeface="Century Gothic"/>
              </a:rPr>
              <a:t> </a:t>
            </a:r>
            <a:r>
              <a:rPr dirty="0" u="heavy" sz="3200">
                <a:solidFill>
                  <a:srgbClr val="404040"/>
                </a:solidFill>
                <a:uFill>
                  <a:solidFill>
                    <a:srgbClr val="404040"/>
                  </a:solidFill>
                </a:uFill>
                <a:latin typeface="Century Gothic"/>
                <a:cs typeface="Century Gothic"/>
              </a:rPr>
              <a:t>sehat.</a:t>
            </a:r>
            <a:endParaRPr sz="3200">
              <a:latin typeface="Century Gothic"/>
              <a:cs typeface="Century Gothic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5050">
              <a:latin typeface="Times New Roman"/>
              <a:cs typeface="Times New Roman"/>
            </a:endParaRPr>
          </a:p>
          <a:p>
            <a:pPr algn="ctr" marL="12065" marR="5080">
              <a:lnSpc>
                <a:spcPct val="100000"/>
              </a:lnSpc>
            </a:pPr>
            <a:r>
              <a:rPr dirty="0" sz="3200" spc="-10">
                <a:solidFill>
                  <a:srgbClr val="404040"/>
                </a:solidFill>
                <a:latin typeface="Century Gothic"/>
                <a:cs typeface="Century Gothic"/>
              </a:rPr>
              <a:t>Hal </a:t>
            </a:r>
            <a:r>
              <a:rPr dirty="0" sz="3200" spc="5">
                <a:solidFill>
                  <a:srgbClr val="404040"/>
                </a:solidFill>
                <a:latin typeface="Century Gothic"/>
                <a:cs typeface="Century Gothic"/>
              </a:rPr>
              <a:t>ini </a:t>
            </a:r>
            <a:r>
              <a:rPr dirty="0" sz="3200" spc="-5">
                <a:solidFill>
                  <a:srgbClr val="404040"/>
                </a:solidFill>
                <a:latin typeface="Century Gothic"/>
                <a:cs typeface="Century Gothic"/>
              </a:rPr>
              <a:t>berarti bahwa </a:t>
            </a:r>
            <a:r>
              <a:rPr dirty="0" sz="3200" spc="5">
                <a:solidFill>
                  <a:srgbClr val="404040"/>
                </a:solidFill>
                <a:latin typeface="Century Gothic"/>
                <a:cs typeface="Century Gothic"/>
              </a:rPr>
              <a:t>ketika </a:t>
            </a:r>
            <a:r>
              <a:rPr dirty="0" sz="3200">
                <a:solidFill>
                  <a:srgbClr val="404040"/>
                </a:solidFill>
                <a:latin typeface="Century Gothic"/>
                <a:cs typeface="Century Gothic"/>
              </a:rPr>
              <a:t>individu </a:t>
            </a:r>
            <a:r>
              <a:rPr dirty="0" sz="3200" spc="5">
                <a:solidFill>
                  <a:srgbClr val="404040"/>
                </a:solidFill>
                <a:latin typeface="Century Gothic"/>
                <a:cs typeface="Century Gothic"/>
              </a:rPr>
              <a:t>tidak </a:t>
            </a:r>
            <a:r>
              <a:rPr dirty="0" sz="3200">
                <a:solidFill>
                  <a:srgbClr val="404040"/>
                </a:solidFill>
                <a:latin typeface="Century Gothic"/>
                <a:cs typeface="Century Gothic"/>
              </a:rPr>
              <a:t>memiliki  mental </a:t>
            </a:r>
            <a:r>
              <a:rPr dirty="0" sz="3200" spc="-10">
                <a:solidFill>
                  <a:srgbClr val="404040"/>
                </a:solidFill>
                <a:latin typeface="Century Gothic"/>
                <a:cs typeface="Century Gothic"/>
              </a:rPr>
              <a:t>yang </a:t>
            </a:r>
            <a:r>
              <a:rPr dirty="0" sz="3200" spc="-5">
                <a:solidFill>
                  <a:srgbClr val="404040"/>
                </a:solidFill>
                <a:latin typeface="Century Gothic"/>
                <a:cs typeface="Century Gothic"/>
              </a:rPr>
              <a:t>sehat maka akan mengalami  </a:t>
            </a:r>
            <a:r>
              <a:rPr dirty="0" sz="3200">
                <a:solidFill>
                  <a:srgbClr val="404040"/>
                </a:solidFill>
                <a:latin typeface="Century Gothic"/>
                <a:cs typeface="Century Gothic"/>
              </a:rPr>
              <a:t>gangguan </a:t>
            </a:r>
            <a:r>
              <a:rPr dirty="0" sz="3200" spc="-5">
                <a:solidFill>
                  <a:srgbClr val="404040"/>
                </a:solidFill>
                <a:latin typeface="Century Gothic"/>
                <a:cs typeface="Century Gothic"/>
              </a:rPr>
              <a:t>dan </a:t>
            </a:r>
            <a:r>
              <a:rPr dirty="0" sz="3200">
                <a:solidFill>
                  <a:srgbClr val="404040"/>
                </a:solidFill>
                <a:latin typeface="Century Gothic"/>
                <a:cs typeface="Century Gothic"/>
              </a:rPr>
              <a:t>hambatan didalam </a:t>
            </a:r>
            <a:r>
              <a:rPr dirty="0" sz="3200" spc="-5">
                <a:solidFill>
                  <a:srgbClr val="404040"/>
                </a:solidFill>
                <a:latin typeface="Century Gothic"/>
                <a:cs typeface="Century Gothic"/>
              </a:rPr>
              <a:t>penyesuaian</a:t>
            </a:r>
            <a:r>
              <a:rPr dirty="0" sz="3200" spc="-95">
                <a:solidFill>
                  <a:srgbClr val="404040"/>
                </a:solidFill>
                <a:latin typeface="Century Gothic"/>
                <a:cs typeface="Century Gothic"/>
              </a:rPr>
              <a:t> </a:t>
            </a:r>
            <a:r>
              <a:rPr dirty="0" sz="3200">
                <a:solidFill>
                  <a:srgbClr val="404040"/>
                </a:solidFill>
                <a:latin typeface="Century Gothic"/>
                <a:cs typeface="Century Gothic"/>
              </a:rPr>
              <a:t>diri  terhadap</a:t>
            </a:r>
            <a:r>
              <a:rPr dirty="0" sz="3200" spc="-20">
                <a:solidFill>
                  <a:srgbClr val="404040"/>
                </a:solidFill>
                <a:latin typeface="Century Gothic"/>
                <a:cs typeface="Century Gothic"/>
              </a:rPr>
              <a:t> </a:t>
            </a:r>
            <a:r>
              <a:rPr dirty="0" sz="3200">
                <a:solidFill>
                  <a:srgbClr val="404040"/>
                </a:solidFill>
                <a:latin typeface="Century Gothic"/>
                <a:cs typeface="Century Gothic"/>
              </a:rPr>
              <a:t>lingkungan.</a:t>
            </a:r>
            <a:endParaRPr sz="3200">
              <a:latin typeface="Century Gothic"/>
              <a:cs typeface="Century Gothic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551939" y="429259"/>
            <a:ext cx="9951720" cy="1282700"/>
          </a:xfrm>
          <a:prstGeom prst="rect"/>
          <a:solidFill>
            <a:srgbClr val="E78612"/>
          </a:solidFill>
        </p:spPr>
        <p:txBody>
          <a:bodyPr wrap="square" lIns="0" tIns="36830" rIns="0" bIns="0" rtlCol="0" vert="horz">
            <a:spAutoFit/>
          </a:bodyPr>
          <a:lstStyle/>
          <a:p>
            <a:pPr marL="91440" marR="673735">
              <a:lnSpc>
                <a:spcPct val="100000"/>
              </a:lnSpc>
              <a:spcBef>
                <a:spcPts val="290"/>
              </a:spcBef>
            </a:pPr>
            <a:r>
              <a:rPr dirty="0" spc="-5"/>
              <a:t>Ciri-ciri individu </a:t>
            </a:r>
            <a:r>
              <a:rPr dirty="0" spc="-10"/>
              <a:t>yang </a:t>
            </a:r>
            <a:r>
              <a:rPr dirty="0" spc="-5"/>
              <a:t>penyesuaian </a:t>
            </a:r>
            <a:r>
              <a:rPr dirty="0" spc="-10"/>
              <a:t>dirinya  </a:t>
            </a:r>
            <a:r>
              <a:rPr dirty="0"/>
              <a:t>terhambat, </a:t>
            </a:r>
            <a:r>
              <a:rPr dirty="0" spc="-5" b="1">
                <a:latin typeface="Century Gothic"/>
                <a:cs typeface="Century Gothic"/>
              </a:rPr>
              <a:t>Schneiders</a:t>
            </a:r>
            <a:r>
              <a:rPr dirty="0" spc="-25" b="1">
                <a:latin typeface="Century Gothic"/>
                <a:cs typeface="Century Gothic"/>
              </a:rPr>
              <a:t> </a:t>
            </a:r>
            <a:r>
              <a:rPr dirty="0" b="1">
                <a:latin typeface="Century Gothic"/>
                <a:cs typeface="Century Gothic"/>
              </a:rPr>
              <a:t>(1964)</a:t>
            </a:r>
          </a:p>
        </p:txBody>
      </p:sp>
      <p:sp>
        <p:nvSpPr>
          <p:cNvPr id="3" name="object 3"/>
          <p:cNvSpPr/>
          <p:nvPr/>
        </p:nvSpPr>
        <p:spPr>
          <a:xfrm>
            <a:off x="774700" y="1828800"/>
            <a:ext cx="10728960" cy="4917440"/>
          </a:xfrm>
          <a:custGeom>
            <a:avLst/>
            <a:gdLst/>
            <a:ahLst/>
            <a:cxnLst/>
            <a:rect l="l" t="t" r="r" b="b"/>
            <a:pathLst>
              <a:path w="10728960" h="4917440">
                <a:moveTo>
                  <a:pt x="0" y="4917440"/>
                </a:moveTo>
                <a:lnTo>
                  <a:pt x="10728960" y="4917440"/>
                </a:lnTo>
                <a:lnTo>
                  <a:pt x="10728960" y="0"/>
                </a:lnTo>
                <a:lnTo>
                  <a:pt x="0" y="0"/>
                </a:lnTo>
                <a:lnTo>
                  <a:pt x="0" y="4917440"/>
                </a:lnTo>
                <a:close/>
              </a:path>
            </a:pathLst>
          </a:custGeom>
          <a:solidFill>
            <a:srgbClr val="A2AF9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774700" y="1828800"/>
            <a:ext cx="10728960" cy="4917440"/>
          </a:xfrm>
          <a:custGeom>
            <a:avLst/>
            <a:gdLst/>
            <a:ahLst/>
            <a:cxnLst/>
            <a:rect l="l" t="t" r="r" b="b"/>
            <a:pathLst>
              <a:path w="10728960" h="4917440">
                <a:moveTo>
                  <a:pt x="0" y="4917440"/>
                </a:moveTo>
                <a:lnTo>
                  <a:pt x="10728960" y="4917440"/>
                </a:lnTo>
                <a:lnTo>
                  <a:pt x="10728960" y="0"/>
                </a:lnTo>
                <a:lnTo>
                  <a:pt x="0" y="0"/>
                </a:lnTo>
                <a:lnTo>
                  <a:pt x="0" y="4917440"/>
                </a:lnTo>
                <a:close/>
              </a:path>
            </a:pathLst>
          </a:custGeom>
          <a:ln w="10160">
            <a:solidFill>
              <a:srgbClr val="C1C9B6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860742" y="1817115"/>
            <a:ext cx="10560050" cy="4853305"/>
          </a:xfrm>
          <a:prstGeom prst="rect">
            <a:avLst/>
          </a:prstGeom>
        </p:spPr>
        <p:txBody>
          <a:bodyPr wrap="square" lIns="0" tIns="58419" rIns="0" bIns="0" rtlCol="0" vert="horz">
            <a:spAutoFit/>
          </a:bodyPr>
          <a:lstStyle/>
          <a:p>
            <a:pPr marL="406400" marR="1076325" indent="-393700">
              <a:lnSpc>
                <a:spcPts val="2800"/>
              </a:lnSpc>
              <a:spcBef>
                <a:spcPts val="459"/>
              </a:spcBef>
              <a:buClr>
                <a:srgbClr val="E78612"/>
              </a:buClr>
              <a:buFont typeface="Wingdings 3"/>
              <a:buChar char=""/>
              <a:tabLst>
                <a:tab pos="406400" algn="l"/>
              </a:tabLst>
            </a:pPr>
            <a:r>
              <a:rPr dirty="0" sz="2600">
                <a:solidFill>
                  <a:srgbClr val="404040"/>
                </a:solidFill>
                <a:latin typeface="Century Gothic"/>
                <a:cs typeface="Century Gothic"/>
              </a:rPr>
              <a:t>Tidak </a:t>
            </a:r>
            <a:r>
              <a:rPr dirty="0" sz="2600" spc="-5">
                <a:solidFill>
                  <a:srgbClr val="404040"/>
                </a:solidFill>
                <a:latin typeface="Century Gothic"/>
                <a:cs typeface="Century Gothic"/>
              </a:rPr>
              <a:t>dapat menahan diri dari </a:t>
            </a:r>
            <a:r>
              <a:rPr dirty="0" sz="2600" spc="-10">
                <a:solidFill>
                  <a:srgbClr val="404040"/>
                </a:solidFill>
                <a:latin typeface="Century Gothic"/>
                <a:cs typeface="Century Gothic"/>
              </a:rPr>
              <a:t>emosi </a:t>
            </a:r>
            <a:r>
              <a:rPr dirty="0" sz="2600">
                <a:solidFill>
                  <a:srgbClr val="404040"/>
                </a:solidFill>
                <a:latin typeface="Century Gothic"/>
                <a:cs typeface="Century Gothic"/>
              </a:rPr>
              <a:t>yang </a:t>
            </a:r>
            <a:r>
              <a:rPr dirty="0" sz="2600" spc="-5">
                <a:solidFill>
                  <a:srgbClr val="404040"/>
                </a:solidFill>
                <a:latin typeface="Century Gothic"/>
                <a:cs typeface="Century Gothic"/>
              </a:rPr>
              <a:t>berlebihan,  cenderung </a:t>
            </a:r>
            <a:r>
              <a:rPr dirty="0" sz="2600">
                <a:solidFill>
                  <a:srgbClr val="404040"/>
                </a:solidFill>
                <a:latin typeface="Century Gothic"/>
                <a:cs typeface="Century Gothic"/>
              </a:rPr>
              <a:t>kaku </a:t>
            </a:r>
            <a:r>
              <a:rPr dirty="0" sz="2600" spc="-5">
                <a:solidFill>
                  <a:srgbClr val="404040"/>
                </a:solidFill>
                <a:latin typeface="Century Gothic"/>
                <a:cs typeface="Century Gothic"/>
              </a:rPr>
              <a:t>dan </a:t>
            </a:r>
            <a:r>
              <a:rPr dirty="0" sz="2600">
                <a:solidFill>
                  <a:srgbClr val="404040"/>
                </a:solidFill>
                <a:latin typeface="Century Gothic"/>
                <a:cs typeface="Century Gothic"/>
              </a:rPr>
              <a:t>tidak </a:t>
            </a:r>
            <a:r>
              <a:rPr dirty="0" sz="2600" spc="-5">
                <a:solidFill>
                  <a:srgbClr val="404040"/>
                </a:solidFill>
                <a:latin typeface="Century Gothic"/>
                <a:cs typeface="Century Gothic"/>
              </a:rPr>
              <a:t>fleksibel </a:t>
            </a:r>
            <a:r>
              <a:rPr dirty="0" sz="2600">
                <a:solidFill>
                  <a:srgbClr val="404040"/>
                </a:solidFill>
                <a:latin typeface="Century Gothic"/>
                <a:cs typeface="Century Gothic"/>
              </a:rPr>
              <a:t>dalam </a:t>
            </a:r>
            <a:r>
              <a:rPr dirty="0" sz="2600" spc="-5">
                <a:solidFill>
                  <a:srgbClr val="404040"/>
                </a:solidFill>
                <a:latin typeface="Century Gothic"/>
                <a:cs typeface="Century Gothic"/>
              </a:rPr>
              <a:t>berhubungan  dengan </a:t>
            </a:r>
            <a:r>
              <a:rPr dirty="0" sz="2600">
                <a:solidFill>
                  <a:srgbClr val="404040"/>
                </a:solidFill>
                <a:latin typeface="Century Gothic"/>
                <a:cs typeface="Century Gothic"/>
              </a:rPr>
              <a:t>orang</a:t>
            </a:r>
            <a:r>
              <a:rPr dirty="0" sz="2600" spc="25">
                <a:solidFill>
                  <a:srgbClr val="404040"/>
                </a:solidFill>
                <a:latin typeface="Century Gothic"/>
                <a:cs typeface="Century Gothic"/>
              </a:rPr>
              <a:t> </a:t>
            </a:r>
            <a:r>
              <a:rPr dirty="0" sz="2600">
                <a:solidFill>
                  <a:srgbClr val="404040"/>
                </a:solidFill>
                <a:latin typeface="Century Gothic"/>
                <a:cs typeface="Century Gothic"/>
              </a:rPr>
              <a:t>lain.</a:t>
            </a:r>
            <a:endParaRPr sz="2600">
              <a:latin typeface="Century Gothic"/>
              <a:cs typeface="Century Gothic"/>
            </a:endParaRPr>
          </a:p>
          <a:p>
            <a:pPr marL="406400" marR="5080" indent="-393700">
              <a:lnSpc>
                <a:spcPts val="2800"/>
              </a:lnSpc>
              <a:spcBef>
                <a:spcPts val="1019"/>
              </a:spcBef>
              <a:buClr>
                <a:srgbClr val="E78612"/>
              </a:buClr>
              <a:buFont typeface="Wingdings 3"/>
              <a:buChar char=""/>
              <a:tabLst>
                <a:tab pos="406400" algn="l"/>
              </a:tabLst>
            </a:pPr>
            <a:r>
              <a:rPr dirty="0" sz="2600">
                <a:solidFill>
                  <a:srgbClr val="404040"/>
                </a:solidFill>
                <a:latin typeface="Century Gothic"/>
                <a:cs typeface="Century Gothic"/>
              </a:rPr>
              <a:t>Mengalami </a:t>
            </a:r>
            <a:r>
              <a:rPr dirty="0" sz="2600" spc="-5">
                <a:solidFill>
                  <a:srgbClr val="404040"/>
                </a:solidFill>
                <a:latin typeface="Century Gothic"/>
                <a:cs typeface="Century Gothic"/>
              </a:rPr>
              <a:t>kesulitan untuk bangkit </a:t>
            </a:r>
            <a:r>
              <a:rPr dirty="0" sz="2600">
                <a:solidFill>
                  <a:srgbClr val="404040"/>
                </a:solidFill>
                <a:latin typeface="Century Gothic"/>
                <a:cs typeface="Century Gothic"/>
              </a:rPr>
              <a:t>kembali </a:t>
            </a:r>
            <a:r>
              <a:rPr dirty="0" sz="2600" spc="-5">
                <a:solidFill>
                  <a:srgbClr val="404040"/>
                </a:solidFill>
                <a:latin typeface="Century Gothic"/>
                <a:cs typeface="Century Gothic"/>
              </a:rPr>
              <a:t>setelah mengalami  </a:t>
            </a:r>
            <a:r>
              <a:rPr dirty="0" sz="2600">
                <a:solidFill>
                  <a:srgbClr val="404040"/>
                </a:solidFill>
                <a:latin typeface="Century Gothic"/>
                <a:cs typeface="Century Gothic"/>
              </a:rPr>
              <a:t>masalah yang</a:t>
            </a:r>
            <a:r>
              <a:rPr dirty="0" sz="2600" spc="-20">
                <a:solidFill>
                  <a:srgbClr val="404040"/>
                </a:solidFill>
                <a:latin typeface="Century Gothic"/>
                <a:cs typeface="Century Gothic"/>
              </a:rPr>
              <a:t> </a:t>
            </a:r>
            <a:r>
              <a:rPr dirty="0" sz="2600" spc="-5">
                <a:solidFill>
                  <a:srgbClr val="404040"/>
                </a:solidFill>
                <a:latin typeface="Century Gothic"/>
                <a:cs typeface="Century Gothic"/>
              </a:rPr>
              <a:t>berat.</a:t>
            </a:r>
            <a:endParaRPr sz="2600">
              <a:latin typeface="Century Gothic"/>
              <a:cs typeface="Century Gothic"/>
            </a:endParaRPr>
          </a:p>
          <a:p>
            <a:pPr marL="406400" marR="210820" indent="-393700">
              <a:lnSpc>
                <a:spcPts val="2800"/>
              </a:lnSpc>
              <a:spcBef>
                <a:spcPts val="1025"/>
              </a:spcBef>
              <a:buClr>
                <a:srgbClr val="E78612"/>
              </a:buClr>
              <a:buFont typeface="Wingdings 3"/>
              <a:buChar char=""/>
              <a:tabLst>
                <a:tab pos="406400" algn="l"/>
              </a:tabLst>
            </a:pPr>
            <a:r>
              <a:rPr dirty="0" sz="2600">
                <a:solidFill>
                  <a:srgbClr val="404040"/>
                </a:solidFill>
                <a:latin typeface="Century Gothic"/>
                <a:cs typeface="Century Gothic"/>
              </a:rPr>
              <a:t>Tidak mampu </a:t>
            </a:r>
            <a:r>
              <a:rPr dirty="0" sz="2600" spc="-10">
                <a:solidFill>
                  <a:srgbClr val="404040"/>
                </a:solidFill>
                <a:latin typeface="Century Gothic"/>
                <a:cs typeface="Century Gothic"/>
              </a:rPr>
              <a:t>mengatur </a:t>
            </a:r>
            <a:r>
              <a:rPr dirty="0" sz="2600" spc="-5">
                <a:solidFill>
                  <a:srgbClr val="404040"/>
                </a:solidFill>
                <a:latin typeface="Century Gothic"/>
                <a:cs typeface="Century Gothic"/>
              </a:rPr>
              <a:t>dan menentukan sesuatu </a:t>
            </a:r>
            <a:r>
              <a:rPr dirty="0" sz="2600">
                <a:solidFill>
                  <a:srgbClr val="404040"/>
                </a:solidFill>
                <a:latin typeface="Century Gothic"/>
                <a:cs typeface="Century Gothic"/>
              </a:rPr>
              <a:t>yang  terbaik </a:t>
            </a:r>
            <a:r>
              <a:rPr dirty="0" sz="2600" spc="-5">
                <a:solidFill>
                  <a:srgbClr val="404040"/>
                </a:solidFill>
                <a:latin typeface="Century Gothic"/>
                <a:cs typeface="Century Gothic"/>
              </a:rPr>
              <a:t>bagi </a:t>
            </a:r>
            <a:r>
              <a:rPr dirty="0" sz="2600" spc="-10">
                <a:solidFill>
                  <a:srgbClr val="404040"/>
                </a:solidFill>
                <a:latin typeface="Century Gothic"/>
                <a:cs typeface="Century Gothic"/>
              </a:rPr>
              <a:t>dirinya </a:t>
            </a:r>
            <a:r>
              <a:rPr dirty="0" sz="2600" spc="-5">
                <a:solidFill>
                  <a:srgbClr val="404040"/>
                </a:solidFill>
                <a:latin typeface="Century Gothic"/>
                <a:cs typeface="Century Gothic"/>
              </a:rPr>
              <a:t>dan yang </a:t>
            </a:r>
            <a:r>
              <a:rPr dirty="0" sz="2600" spc="-10">
                <a:solidFill>
                  <a:srgbClr val="404040"/>
                </a:solidFill>
                <a:latin typeface="Century Gothic"/>
                <a:cs typeface="Century Gothic"/>
              </a:rPr>
              <a:t>sesuai dengan </a:t>
            </a:r>
            <a:r>
              <a:rPr dirty="0" sz="2600" spc="-5">
                <a:solidFill>
                  <a:srgbClr val="404040"/>
                </a:solidFill>
                <a:latin typeface="Century Gothic"/>
                <a:cs typeface="Century Gothic"/>
              </a:rPr>
              <a:t>lingkungan, </a:t>
            </a:r>
            <a:r>
              <a:rPr dirty="0" sz="2600">
                <a:solidFill>
                  <a:srgbClr val="404040"/>
                </a:solidFill>
                <a:latin typeface="Century Gothic"/>
                <a:cs typeface="Century Gothic"/>
              </a:rPr>
              <a:t>baik  </a:t>
            </a:r>
            <a:r>
              <a:rPr dirty="0" sz="2600" spc="-5">
                <a:solidFill>
                  <a:srgbClr val="404040"/>
                </a:solidFill>
                <a:latin typeface="Century Gothic"/>
                <a:cs typeface="Century Gothic"/>
              </a:rPr>
              <a:t>di </a:t>
            </a:r>
            <a:r>
              <a:rPr dirty="0" sz="2600">
                <a:solidFill>
                  <a:srgbClr val="404040"/>
                </a:solidFill>
                <a:latin typeface="Century Gothic"/>
                <a:cs typeface="Century Gothic"/>
              </a:rPr>
              <a:t>dalam </a:t>
            </a:r>
            <a:r>
              <a:rPr dirty="0" sz="2600" spc="-5">
                <a:solidFill>
                  <a:srgbClr val="404040"/>
                </a:solidFill>
                <a:latin typeface="Century Gothic"/>
                <a:cs typeface="Century Gothic"/>
              </a:rPr>
              <a:t>pikiran </a:t>
            </a:r>
            <a:r>
              <a:rPr dirty="0" sz="2600">
                <a:solidFill>
                  <a:srgbClr val="404040"/>
                </a:solidFill>
                <a:latin typeface="Century Gothic"/>
                <a:cs typeface="Century Gothic"/>
              </a:rPr>
              <a:t>maupun</a:t>
            </a:r>
            <a:r>
              <a:rPr dirty="0" sz="2600" spc="-25">
                <a:solidFill>
                  <a:srgbClr val="404040"/>
                </a:solidFill>
                <a:latin typeface="Century Gothic"/>
                <a:cs typeface="Century Gothic"/>
              </a:rPr>
              <a:t> </a:t>
            </a:r>
            <a:r>
              <a:rPr dirty="0" sz="2600" spc="-5">
                <a:solidFill>
                  <a:srgbClr val="404040"/>
                </a:solidFill>
                <a:latin typeface="Century Gothic"/>
                <a:cs typeface="Century Gothic"/>
              </a:rPr>
              <a:t>sikapnya.</a:t>
            </a:r>
            <a:endParaRPr sz="2600">
              <a:latin typeface="Century Gothic"/>
              <a:cs typeface="Century Gothic"/>
            </a:endParaRPr>
          </a:p>
          <a:p>
            <a:pPr marL="406400" marR="988060" indent="-393700">
              <a:lnSpc>
                <a:spcPts val="2800"/>
              </a:lnSpc>
              <a:spcBef>
                <a:spcPts val="1019"/>
              </a:spcBef>
              <a:buClr>
                <a:srgbClr val="E78612"/>
              </a:buClr>
              <a:buFont typeface="Wingdings 3"/>
              <a:buChar char=""/>
              <a:tabLst>
                <a:tab pos="406400" algn="l"/>
              </a:tabLst>
            </a:pPr>
            <a:r>
              <a:rPr dirty="0" sz="2600" spc="5">
                <a:solidFill>
                  <a:srgbClr val="404040"/>
                </a:solidFill>
                <a:latin typeface="Century Gothic"/>
                <a:cs typeface="Century Gothic"/>
              </a:rPr>
              <a:t>Individu </a:t>
            </a:r>
            <a:r>
              <a:rPr dirty="0" sz="2600" spc="-5">
                <a:solidFill>
                  <a:srgbClr val="404040"/>
                </a:solidFill>
                <a:latin typeface="Century Gothic"/>
                <a:cs typeface="Century Gothic"/>
              </a:rPr>
              <a:t>lebih terpaku pada aturan yang diterapkan </a:t>
            </a:r>
            <a:r>
              <a:rPr dirty="0" sz="2600">
                <a:solidFill>
                  <a:srgbClr val="404040"/>
                </a:solidFill>
                <a:latin typeface="Century Gothic"/>
                <a:cs typeface="Century Gothic"/>
              </a:rPr>
              <a:t>oleh  orang lain yang belum </a:t>
            </a:r>
            <a:r>
              <a:rPr dirty="0" sz="2600" spc="-5">
                <a:solidFill>
                  <a:srgbClr val="404040"/>
                </a:solidFill>
                <a:latin typeface="Century Gothic"/>
                <a:cs typeface="Century Gothic"/>
              </a:rPr>
              <a:t>tentu cocok </a:t>
            </a:r>
            <a:r>
              <a:rPr dirty="0" sz="2600" spc="-10">
                <a:solidFill>
                  <a:srgbClr val="404040"/>
                </a:solidFill>
                <a:latin typeface="Century Gothic"/>
                <a:cs typeface="Century Gothic"/>
              </a:rPr>
              <a:t>dengan</a:t>
            </a:r>
            <a:r>
              <a:rPr dirty="0" sz="2600" spc="10">
                <a:solidFill>
                  <a:srgbClr val="404040"/>
                </a:solidFill>
                <a:latin typeface="Century Gothic"/>
                <a:cs typeface="Century Gothic"/>
              </a:rPr>
              <a:t> </a:t>
            </a:r>
            <a:r>
              <a:rPr dirty="0" sz="2600" spc="-5">
                <a:solidFill>
                  <a:srgbClr val="404040"/>
                </a:solidFill>
                <a:latin typeface="Century Gothic"/>
                <a:cs typeface="Century Gothic"/>
              </a:rPr>
              <a:t>dirinya.</a:t>
            </a:r>
            <a:endParaRPr sz="2600">
              <a:latin typeface="Century Gothic"/>
              <a:cs typeface="Century Gothic"/>
            </a:endParaRPr>
          </a:p>
          <a:p>
            <a:pPr marL="406400" marR="673735" indent="-393700">
              <a:lnSpc>
                <a:spcPts val="2800"/>
              </a:lnSpc>
              <a:spcBef>
                <a:spcPts val="1025"/>
              </a:spcBef>
              <a:buClr>
                <a:srgbClr val="E78612"/>
              </a:buClr>
              <a:buFont typeface="Wingdings 3"/>
              <a:buChar char=""/>
              <a:tabLst>
                <a:tab pos="406400" algn="l"/>
              </a:tabLst>
            </a:pPr>
            <a:r>
              <a:rPr dirty="0" sz="2600">
                <a:solidFill>
                  <a:srgbClr val="404040"/>
                </a:solidFill>
                <a:latin typeface="Century Gothic"/>
                <a:cs typeface="Century Gothic"/>
              </a:rPr>
              <a:t>Kurang </a:t>
            </a:r>
            <a:r>
              <a:rPr dirty="0" sz="2600" spc="-5">
                <a:solidFill>
                  <a:srgbClr val="404040"/>
                </a:solidFill>
                <a:latin typeface="Century Gothic"/>
                <a:cs typeface="Century Gothic"/>
              </a:rPr>
              <a:t>realitas </a:t>
            </a:r>
            <a:r>
              <a:rPr dirty="0" sz="2600">
                <a:solidFill>
                  <a:srgbClr val="404040"/>
                </a:solidFill>
                <a:latin typeface="Century Gothic"/>
                <a:cs typeface="Century Gothic"/>
              </a:rPr>
              <a:t>dalam </a:t>
            </a:r>
            <a:r>
              <a:rPr dirty="0" sz="2600" spc="-5">
                <a:solidFill>
                  <a:srgbClr val="404040"/>
                </a:solidFill>
                <a:latin typeface="Century Gothic"/>
                <a:cs typeface="Century Gothic"/>
              </a:rPr>
              <a:t>memandang dan menerima dirinya,  serta memiliki tuntutan </a:t>
            </a:r>
            <a:r>
              <a:rPr dirty="0" sz="2600">
                <a:solidFill>
                  <a:srgbClr val="404040"/>
                </a:solidFill>
                <a:latin typeface="Century Gothic"/>
                <a:cs typeface="Century Gothic"/>
              </a:rPr>
              <a:t>yang melebihi kemampuan</a:t>
            </a:r>
            <a:r>
              <a:rPr dirty="0" sz="2600" spc="-5">
                <a:solidFill>
                  <a:srgbClr val="404040"/>
                </a:solidFill>
                <a:latin typeface="Century Gothic"/>
                <a:cs typeface="Century Gothic"/>
              </a:rPr>
              <a:t> dirinya.</a:t>
            </a:r>
            <a:endParaRPr sz="2600">
              <a:latin typeface="Century Gothic"/>
              <a:cs typeface="Century Gothic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775460" y="401320"/>
            <a:ext cx="8912860" cy="1282700"/>
          </a:xfrm>
          <a:prstGeom prst="rect"/>
          <a:solidFill>
            <a:srgbClr val="E78612"/>
          </a:solidFill>
        </p:spPr>
        <p:txBody>
          <a:bodyPr wrap="square" lIns="0" tIns="36830" rIns="0" bIns="0" rtlCol="0" vert="horz">
            <a:spAutoFit/>
          </a:bodyPr>
          <a:lstStyle/>
          <a:p>
            <a:pPr marL="91440" marR="617855">
              <a:lnSpc>
                <a:spcPct val="100000"/>
              </a:lnSpc>
              <a:spcBef>
                <a:spcPts val="290"/>
              </a:spcBef>
            </a:pPr>
            <a:r>
              <a:rPr dirty="0" spc="-5"/>
              <a:t>Penyesuain Diri </a:t>
            </a:r>
            <a:r>
              <a:rPr dirty="0"/>
              <a:t>Terhadap Mahasiswa  </a:t>
            </a:r>
            <a:r>
              <a:rPr dirty="0" spc="-5"/>
              <a:t>(Siswanto,</a:t>
            </a:r>
            <a:r>
              <a:rPr dirty="0" spc="35"/>
              <a:t> </a:t>
            </a:r>
            <a:r>
              <a:rPr dirty="0" spc="-5"/>
              <a:t>2007)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4568571" y="1949322"/>
            <a:ext cx="4572000" cy="3349625"/>
          </a:xfrm>
          <a:prstGeom prst="rect">
            <a:avLst/>
          </a:prstGeom>
        </p:spPr>
        <p:txBody>
          <a:bodyPr wrap="square" lIns="0" tIns="139700" rIns="0" bIns="0" rtlCol="0" vert="horz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100"/>
              </a:spcBef>
              <a:buClr>
                <a:srgbClr val="E78612"/>
              </a:buClr>
              <a:buAutoNum type="arabicPeriod"/>
              <a:tabLst>
                <a:tab pos="355600" algn="l"/>
              </a:tabLst>
            </a:pPr>
            <a:r>
              <a:rPr dirty="0" sz="2800">
                <a:solidFill>
                  <a:srgbClr val="404040"/>
                </a:solidFill>
                <a:latin typeface="Century Gothic"/>
                <a:cs typeface="Century Gothic"/>
              </a:rPr>
              <a:t>Perbedaan </a:t>
            </a:r>
            <a:r>
              <a:rPr dirty="0" sz="2800" spc="-5">
                <a:solidFill>
                  <a:srgbClr val="404040"/>
                </a:solidFill>
                <a:latin typeface="Century Gothic"/>
                <a:cs typeface="Century Gothic"/>
              </a:rPr>
              <a:t>cara</a:t>
            </a:r>
            <a:r>
              <a:rPr dirty="0" sz="2800" spc="-75">
                <a:solidFill>
                  <a:srgbClr val="404040"/>
                </a:solidFill>
                <a:latin typeface="Century Gothic"/>
                <a:cs typeface="Century Gothic"/>
              </a:rPr>
              <a:t> </a:t>
            </a:r>
            <a:r>
              <a:rPr dirty="0" sz="2800">
                <a:solidFill>
                  <a:srgbClr val="404040"/>
                </a:solidFill>
                <a:latin typeface="Century Gothic"/>
                <a:cs typeface="Century Gothic"/>
              </a:rPr>
              <a:t>belajar</a:t>
            </a:r>
            <a:endParaRPr sz="2800">
              <a:latin typeface="Century Gothic"/>
              <a:cs typeface="Century Gothic"/>
            </a:endParaRPr>
          </a:p>
          <a:p>
            <a:pPr marL="355600" indent="-342900">
              <a:lnSpc>
                <a:spcPct val="100000"/>
              </a:lnSpc>
              <a:spcBef>
                <a:spcPts val="1005"/>
              </a:spcBef>
              <a:buClr>
                <a:srgbClr val="E78612"/>
              </a:buClr>
              <a:buAutoNum type="arabicPeriod"/>
              <a:tabLst>
                <a:tab pos="355600" algn="l"/>
              </a:tabLst>
            </a:pPr>
            <a:r>
              <a:rPr dirty="0" sz="2800">
                <a:solidFill>
                  <a:srgbClr val="404040"/>
                </a:solidFill>
                <a:latin typeface="Century Gothic"/>
                <a:cs typeface="Century Gothic"/>
              </a:rPr>
              <a:t>Perpindahan</a:t>
            </a:r>
            <a:r>
              <a:rPr dirty="0" sz="2800" spc="-5">
                <a:solidFill>
                  <a:srgbClr val="404040"/>
                </a:solidFill>
                <a:latin typeface="Century Gothic"/>
                <a:cs typeface="Century Gothic"/>
              </a:rPr>
              <a:t> </a:t>
            </a:r>
            <a:r>
              <a:rPr dirty="0" sz="2800" spc="-10">
                <a:solidFill>
                  <a:srgbClr val="404040"/>
                </a:solidFill>
                <a:latin typeface="Century Gothic"/>
                <a:cs typeface="Century Gothic"/>
              </a:rPr>
              <a:t>tempat</a:t>
            </a:r>
            <a:endParaRPr sz="2800">
              <a:latin typeface="Century Gothic"/>
              <a:cs typeface="Century Gothic"/>
            </a:endParaRPr>
          </a:p>
          <a:p>
            <a:pPr marL="355600" indent="-342900">
              <a:lnSpc>
                <a:spcPct val="100000"/>
              </a:lnSpc>
              <a:spcBef>
                <a:spcPts val="1000"/>
              </a:spcBef>
              <a:buClr>
                <a:srgbClr val="E78612"/>
              </a:buClr>
              <a:buAutoNum type="arabicPeriod"/>
              <a:tabLst>
                <a:tab pos="355600" algn="l"/>
              </a:tabLst>
            </a:pPr>
            <a:r>
              <a:rPr dirty="0" sz="2800">
                <a:solidFill>
                  <a:srgbClr val="404040"/>
                </a:solidFill>
                <a:latin typeface="Century Gothic"/>
                <a:cs typeface="Century Gothic"/>
              </a:rPr>
              <a:t>Pergaulan</a:t>
            </a:r>
            <a:endParaRPr sz="2800">
              <a:latin typeface="Century Gothic"/>
              <a:cs typeface="Century Gothic"/>
            </a:endParaRPr>
          </a:p>
          <a:p>
            <a:pPr marL="355600" indent="-342900">
              <a:lnSpc>
                <a:spcPct val="100000"/>
              </a:lnSpc>
              <a:spcBef>
                <a:spcPts val="1000"/>
              </a:spcBef>
              <a:buClr>
                <a:srgbClr val="E78612"/>
              </a:buClr>
              <a:buAutoNum type="arabicPeriod"/>
              <a:tabLst>
                <a:tab pos="355600" algn="l"/>
              </a:tabLst>
            </a:pPr>
            <a:r>
              <a:rPr dirty="0" sz="2800">
                <a:solidFill>
                  <a:srgbClr val="404040"/>
                </a:solidFill>
                <a:latin typeface="Century Gothic"/>
                <a:cs typeface="Century Gothic"/>
              </a:rPr>
              <a:t>Perubahan </a:t>
            </a:r>
            <a:r>
              <a:rPr dirty="0" sz="2800" spc="-5">
                <a:solidFill>
                  <a:srgbClr val="404040"/>
                </a:solidFill>
                <a:latin typeface="Century Gothic"/>
                <a:cs typeface="Century Gothic"/>
              </a:rPr>
              <a:t>relasi</a:t>
            </a:r>
            <a:endParaRPr sz="2800">
              <a:latin typeface="Century Gothic"/>
              <a:cs typeface="Century Gothic"/>
            </a:endParaRPr>
          </a:p>
          <a:p>
            <a:pPr marL="355600" indent="-342900">
              <a:lnSpc>
                <a:spcPct val="100000"/>
              </a:lnSpc>
              <a:spcBef>
                <a:spcPts val="1005"/>
              </a:spcBef>
              <a:buClr>
                <a:srgbClr val="E78612"/>
              </a:buClr>
              <a:buAutoNum type="arabicPeriod"/>
              <a:tabLst>
                <a:tab pos="355600" algn="l"/>
              </a:tabLst>
            </a:pPr>
            <a:r>
              <a:rPr dirty="0" sz="2800" spc="-5">
                <a:solidFill>
                  <a:srgbClr val="404040"/>
                </a:solidFill>
                <a:latin typeface="Century Gothic"/>
                <a:cs typeface="Century Gothic"/>
              </a:rPr>
              <a:t>Pengaturan</a:t>
            </a:r>
            <a:r>
              <a:rPr dirty="0" sz="2800" spc="5">
                <a:solidFill>
                  <a:srgbClr val="404040"/>
                </a:solidFill>
                <a:latin typeface="Century Gothic"/>
                <a:cs typeface="Century Gothic"/>
              </a:rPr>
              <a:t> </a:t>
            </a:r>
            <a:r>
              <a:rPr dirty="0" sz="2800" spc="-10">
                <a:solidFill>
                  <a:srgbClr val="404040"/>
                </a:solidFill>
                <a:latin typeface="Century Gothic"/>
                <a:cs typeface="Century Gothic"/>
              </a:rPr>
              <a:t>waktu</a:t>
            </a:r>
            <a:endParaRPr sz="2800">
              <a:latin typeface="Century Gothic"/>
              <a:cs typeface="Century Gothic"/>
            </a:endParaRPr>
          </a:p>
          <a:p>
            <a:pPr marL="355600" indent="-342900">
              <a:lnSpc>
                <a:spcPct val="100000"/>
              </a:lnSpc>
              <a:spcBef>
                <a:spcPts val="1000"/>
              </a:spcBef>
              <a:buClr>
                <a:srgbClr val="E78612"/>
              </a:buClr>
              <a:buAutoNum type="arabicPeriod"/>
              <a:tabLst>
                <a:tab pos="355600" algn="l"/>
              </a:tabLst>
            </a:pPr>
            <a:r>
              <a:rPr dirty="0" sz="2800">
                <a:solidFill>
                  <a:srgbClr val="404040"/>
                </a:solidFill>
                <a:latin typeface="Century Gothic"/>
                <a:cs typeface="Century Gothic"/>
              </a:rPr>
              <a:t>Nilai-nilai</a:t>
            </a:r>
            <a:r>
              <a:rPr dirty="0" sz="2800" spc="-75">
                <a:solidFill>
                  <a:srgbClr val="404040"/>
                </a:solidFill>
                <a:latin typeface="Century Gothic"/>
                <a:cs typeface="Century Gothic"/>
              </a:rPr>
              <a:t> </a:t>
            </a:r>
            <a:r>
              <a:rPr dirty="0" sz="2800" spc="-5">
                <a:solidFill>
                  <a:srgbClr val="404040"/>
                </a:solidFill>
                <a:latin typeface="Century Gothic"/>
                <a:cs typeface="Century Gothic"/>
              </a:rPr>
              <a:t>hidup</a:t>
            </a:r>
            <a:endParaRPr sz="2800">
              <a:latin typeface="Century Gothic"/>
              <a:cs typeface="Century Gothic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581150" marR="5080">
              <a:lnSpc>
                <a:spcPct val="100000"/>
              </a:lnSpc>
              <a:spcBef>
                <a:spcPts val="100"/>
              </a:spcBef>
            </a:pPr>
            <a:r>
              <a:rPr dirty="0" spc="-5"/>
              <a:t>Ketidakmampuan dalam penyesuain  diri dan Abnormalitas </a:t>
            </a:r>
            <a:r>
              <a:rPr dirty="0" spc="-10"/>
              <a:t>(Siswanto,</a:t>
            </a:r>
            <a:r>
              <a:rPr dirty="0" spc="95"/>
              <a:t> </a:t>
            </a:r>
            <a:r>
              <a:rPr dirty="0"/>
              <a:t>2007)</a:t>
            </a:r>
          </a:p>
        </p:txBody>
      </p:sp>
      <p:sp>
        <p:nvSpPr>
          <p:cNvPr id="3" name="object 3"/>
          <p:cNvSpPr/>
          <p:nvPr/>
        </p:nvSpPr>
        <p:spPr>
          <a:xfrm>
            <a:off x="998219" y="2133600"/>
            <a:ext cx="10972800" cy="2420620"/>
          </a:xfrm>
          <a:custGeom>
            <a:avLst/>
            <a:gdLst/>
            <a:ahLst/>
            <a:cxnLst/>
            <a:rect l="l" t="t" r="r" b="b"/>
            <a:pathLst>
              <a:path w="10972800" h="2420620">
                <a:moveTo>
                  <a:pt x="0" y="2420620"/>
                </a:moveTo>
                <a:lnTo>
                  <a:pt x="10972800" y="2420620"/>
                </a:lnTo>
                <a:lnTo>
                  <a:pt x="10972800" y="0"/>
                </a:lnTo>
                <a:lnTo>
                  <a:pt x="0" y="0"/>
                </a:lnTo>
                <a:lnTo>
                  <a:pt x="0" y="2420620"/>
                </a:lnTo>
                <a:close/>
              </a:path>
            </a:pathLst>
          </a:custGeom>
          <a:solidFill>
            <a:srgbClr val="FAE7C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>
            <a:spLocks noGrp="1"/>
          </p:cNvSpPr>
          <p:nvPr>
            <p:ph type="body" idx="1"/>
          </p:nvPr>
        </p:nvSpPr>
        <p:spPr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18110">
              <a:lnSpc>
                <a:spcPct val="100000"/>
              </a:lnSpc>
              <a:spcBef>
                <a:spcPts val="100"/>
              </a:spcBef>
            </a:pPr>
            <a:r>
              <a:rPr dirty="0"/>
              <a:t>KETIDAKMAMPUAN MENYESUAIKAN </a:t>
            </a:r>
            <a:r>
              <a:rPr dirty="0" spc="-5"/>
              <a:t>DIRI </a:t>
            </a:r>
            <a:r>
              <a:rPr dirty="0" b="0">
                <a:latin typeface="Century Gothic"/>
                <a:cs typeface="Century Gothic"/>
              </a:rPr>
              <a:t>=</a:t>
            </a:r>
            <a:r>
              <a:rPr dirty="0" spc="-80" b="0">
                <a:latin typeface="Century Gothic"/>
                <a:cs typeface="Century Gothic"/>
              </a:rPr>
              <a:t> </a:t>
            </a:r>
            <a:r>
              <a:rPr dirty="0" i="1">
                <a:solidFill>
                  <a:srgbClr val="0D0D0D"/>
                </a:solidFill>
                <a:latin typeface="Century Gothic"/>
                <a:cs typeface="Century Gothic"/>
              </a:rPr>
              <a:t>MALADJUSTMENT</a:t>
            </a:r>
          </a:p>
          <a:p>
            <a:pPr marL="105410">
              <a:lnSpc>
                <a:spcPct val="100000"/>
              </a:lnSpc>
              <a:spcBef>
                <a:spcPts val="10"/>
              </a:spcBef>
            </a:pPr>
            <a:endParaRPr sz="3800">
              <a:latin typeface="Times New Roman"/>
              <a:cs typeface="Times New Roman"/>
            </a:endParaRPr>
          </a:p>
          <a:p>
            <a:pPr marL="118110" marR="4854575">
              <a:lnSpc>
                <a:spcPct val="129800"/>
              </a:lnSpc>
              <a:tabLst>
                <a:tab pos="2825750" algn="l"/>
              </a:tabLst>
            </a:pPr>
            <a:r>
              <a:rPr dirty="0" spc="-5" i="1">
                <a:solidFill>
                  <a:srgbClr val="0D0D0D"/>
                </a:solidFill>
                <a:latin typeface="Century Gothic"/>
                <a:cs typeface="Century Gothic"/>
              </a:rPr>
              <a:t>Maladjustment </a:t>
            </a:r>
            <a:r>
              <a:rPr dirty="0" i="1">
                <a:solidFill>
                  <a:srgbClr val="0D0D0D"/>
                </a:solidFill>
                <a:latin typeface="Century Gothic"/>
                <a:cs typeface="Century Gothic"/>
              </a:rPr>
              <a:t>≠ Abnormal  </a:t>
            </a:r>
            <a:r>
              <a:rPr dirty="0" i="1">
                <a:solidFill>
                  <a:srgbClr val="0D0D0D"/>
                </a:solidFill>
                <a:latin typeface="Century Gothic"/>
                <a:cs typeface="Century Gothic"/>
              </a:rPr>
              <a:t>Abno</a:t>
            </a:r>
            <a:r>
              <a:rPr dirty="0" spc="5" i="1">
                <a:solidFill>
                  <a:srgbClr val="0D0D0D"/>
                </a:solidFill>
                <a:latin typeface="Century Gothic"/>
                <a:cs typeface="Century Gothic"/>
              </a:rPr>
              <a:t>r</a:t>
            </a:r>
            <a:r>
              <a:rPr dirty="0" i="1">
                <a:solidFill>
                  <a:srgbClr val="0D0D0D"/>
                </a:solidFill>
                <a:latin typeface="Century Gothic"/>
                <a:cs typeface="Century Gothic"/>
              </a:rPr>
              <a:t>mal	Mala</a:t>
            </a:r>
            <a:r>
              <a:rPr dirty="0" spc="-20" i="1">
                <a:solidFill>
                  <a:srgbClr val="0D0D0D"/>
                </a:solidFill>
                <a:latin typeface="Century Gothic"/>
                <a:cs typeface="Century Gothic"/>
              </a:rPr>
              <a:t>d</a:t>
            </a:r>
            <a:r>
              <a:rPr dirty="0" i="1">
                <a:solidFill>
                  <a:srgbClr val="0D0D0D"/>
                </a:solidFill>
                <a:latin typeface="Century Gothic"/>
                <a:cs typeface="Century Gothic"/>
              </a:rPr>
              <a:t>justm</a:t>
            </a:r>
            <a:r>
              <a:rPr dirty="0" spc="10" i="1">
                <a:solidFill>
                  <a:srgbClr val="0D0D0D"/>
                </a:solidFill>
                <a:latin typeface="Century Gothic"/>
                <a:cs typeface="Century Gothic"/>
              </a:rPr>
              <a:t>e</a:t>
            </a:r>
            <a:r>
              <a:rPr dirty="0" spc="-5" i="1">
                <a:solidFill>
                  <a:srgbClr val="0D0D0D"/>
                </a:solidFill>
                <a:latin typeface="Century Gothic"/>
                <a:cs typeface="Century Gothic"/>
              </a:rPr>
              <a:t>nt</a:t>
            </a:r>
          </a:p>
        </p:txBody>
      </p:sp>
      <p:sp>
        <p:nvSpPr>
          <p:cNvPr id="5" name="object 5"/>
          <p:cNvSpPr/>
          <p:nvPr/>
        </p:nvSpPr>
        <p:spPr>
          <a:xfrm>
            <a:off x="2957829" y="4009009"/>
            <a:ext cx="692150" cy="76200"/>
          </a:xfrm>
          <a:custGeom>
            <a:avLst/>
            <a:gdLst/>
            <a:ahLst/>
            <a:cxnLst/>
            <a:rect l="l" t="t" r="r" b="b"/>
            <a:pathLst>
              <a:path w="692150" h="76200">
                <a:moveTo>
                  <a:pt x="680630" y="31623"/>
                </a:moveTo>
                <a:lnTo>
                  <a:pt x="632079" y="31623"/>
                </a:lnTo>
                <a:lnTo>
                  <a:pt x="634999" y="34417"/>
                </a:lnTo>
                <a:lnTo>
                  <a:pt x="634999" y="41402"/>
                </a:lnTo>
                <a:lnTo>
                  <a:pt x="632206" y="44323"/>
                </a:lnTo>
                <a:lnTo>
                  <a:pt x="628777" y="44323"/>
                </a:lnTo>
                <a:lnTo>
                  <a:pt x="616035" y="44481"/>
                </a:lnTo>
                <a:lnTo>
                  <a:pt x="616457" y="76200"/>
                </a:lnTo>
                <a:lnTo>
                  <a:pt x="692149" y="37211"/>
                </a:lnTo>
                <a:lnTo>
                  <a:pt x="680630" y="31623"/>
                </a:lnTo>
                <a:close/>
              </a:path>
              <a:path w="692150" h="76200">
                <a:moveTo>
                  <a:pt x="615865" y="31780"/>
                </a:moveTo>
                <a:lnTo>
                  <a:pt x="6222" y="39370"/>
                </a:lnTo>
                <a:lnTo>
                  <a:pt x="2793" y="39370"/>
                </a:lnTo>
                <a:lnTo>
                  <a:pt x="0" y="42291"/>
                </a:lnTo>
                <a:lnTo>
                  <a:pt x="0" y="49276"/>
                </a:lnTo>
                <a:lnTo>
                  <a:pt x="2920" y="52070"/>
                </a:lnTo>
                <a:lnTo>
                  <a:pt x="6476" y="52070"/>
                </a:lnTo>
                <a:lnTo>
                  <a:pt x="616035" y="44481"/>
                </a:lnTo>
                <a:lnTo>
                  <a:pt x="615865" y="31780"/>
                </a:lnTo>
                <a:close/>
              </a:path>
              <a:path w="692150" h="76200">
                <a:moveTo>
                  <a:pt x="632079" y="31623"/>
                </a:moveTo>
                <a:lnTo>
                  <a:pt x="628522" y="31623"/>
                </a:lnTo>
                <a:lnTo>
                  <a:pt x="615865" y="31780"/>
                </a:lnTo>
                <a:lnTo>
                  <a:pt x="616035" y="44481"/>
                </a:lnTo>
                <a:lnTo>
                  <a:pt x="628777" y="44323"/>
                </a:lnTo>
                <a:lnTo>
                  <a:pt x="632206" y="44323"/>
                </a:lnTo>
                <a:lnTo>
                  <a:pt x="634999" y="41402"/>
                </a:lnTo>
                <a:lnTo>
                  <a:pt x="634999" y="34417"/>
                </a:lnTo>
                <a:lnTo>
                  <a:pt x="632079" y="31623"/>
                </a:lnTo>
                <a:close/>
              </a:path>
              <a:path w="692150" h="76200">
                <a:moveTo>
                  <a:pt x="615442" y="0"/>
                </a:moveTo>
                <a:lnTo>
                  <a:pt x="615865" y="31780"/>
                </a:lnTo>
                <a:lnTo>
                  <a:pt x="628522" y="31623"/>
                </a:lnTo>
                <a:lnTo>
                  <a:pt x="680630" y="31623"/>
                </a:lnTo>
                <a:lnTo>
                  <a:pt x="615442" y="0"/>
                </a:lnTo>
                <a:close/>
              </a:path>
            </a:pathLst>
          </a:custGeom>
          <a:solidFill>
            <a:srgbClr val="DC8111"/>
          </a:solidFill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Application>Microsoft Office PowerPoint</Application>
  <PresentationFormat>On-screen Show (4:3)</PresentationFormat>
  <ScaleCrop>false</ScaleCrop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aisyah hudaya</dc:creator>
  <dc:title>Kesehatan Mental : Penyesuain Diri</dc:title>
  <dcterms:created xsi:type="dcterms:W3CDTF">2020-07-28T07:27:12Z</dcterms:created>
  <dcterms:modified xsi:type="dcterms:W3CDTF">2020-07-28T07:27:12Z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2020-04-27T00:00:00Z</vt:filetime>
  </property>
  <property fmtid="{D5CDD505-2E9C-101B-9397-08002B2CF9AE}" pid="3" name="Creator">
    <vt:lpwstr>Microsoft® PowerPoint® 2013</vt:lpwstr>
  </property>
  <property fmtid="{D5CDD505-2E9C-101B-9397-08002B2CF9AE}" pid="4" name="LastSaved">
    <vt:filetime>2020-07-28T00:00:00Z</vt:filetime>
  </property>
</Properties>
</file>