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58" r:id="rId5"/>
    <p:sldId id="259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126" y="6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26977" y="3736706"/>
            <a:ext cx="12834044" cy="1952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00" b="0" i="0">
                <a:solidFill>
                  <a:srgbClr val="F7FAFD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150" b="0" i="0">
                <a:solidFill>
                  <a:srgbClr val="043C5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834140" y="5"/>
            <a:ext cx="4453890" cy="2905760"/>
          </a:xfrm>
          <a:custGeom>
            <a:avLst/>
            <a:gdLst/>
            <a:ahLst/>
            <a:cxnLst/>
            <a:rect l="l" t="t" r="r" b="b"/>
            <a:pathLst>
              <a:path w="4453890" h="2905760">
                <a:moveTo>
                  <a:pt x="4453860" y="1356729"/>
                </a:moveTo>
                <a:lnTo>
                  <a:pt x="2905294" y="2905295"/>
                </a:lnTo>
                <a:lnTo>
                  <a:pt x="0" y="0"/>
                </a:lnTo>
                <a:lnTo>
                  <a:pt x="4453860" y="0"/>
                </a:lnTo>
                <a:lnTo>
                  <a:pt x="4453860" y="135672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7689580"/>
            <a:ext cx="4093210" cy="2597785"/>
          </a:xfrm>
          <a:custGeom>
            <a:avLst/>
            <a:gdLst/>
            <a:ahLst/>
            <a:cxnLst/>
            <a:rect l="l" t="t" r="r" b="b"/>
            <a:pathLst>
              <a:path w="4093210" h="2597784">
                <a:moveTo>
                  <a:pt x="4092931" y="2597419"/>
                </a:moveTo>
                <a:lnTo>
                  <a:pt x="0" y="2597419"/>
                </a:lnTo>
                <a:lnTo>
                  <a:pt x="0" y="1495511"/>
                </a:lnTo>
                <a:lnTo>
                  <a:pt x="6222" y="1489289"/>
                </a:lnTo>
                <a:lnTo>
                  <a:pt x="1495511" y="0"/>
                </a:lnTo>
                <a:lnTo>
                  <a:pt x="4092931" y="2597419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724543" y="5"/>
            <a:ext cx="2947035" cy="2906395"/>
          </a:xfrm>
          <a:custGeom>
            <a:avLst/>
            <a:gdLst/>
            <a:ahLst/>
            <a:cxnLst/>
            <a:rect l="l" t="t" r="r" b="b"/>
            <a:pathLst>
              <a:path w="2947034" h="2906395">
                <a:moveTo>
                  <a:pt x="2946682" y="2865861"/>
                </a:moveTo>
                <a:lnTo>
                  <a:pt x="2906272" y="2906271"/>
                </a:lnTo>
                <a:lnTo>
                  <a:pt x="0" y="0"/>
                </a:lnTo>
                <a:lnTo>
                  <a:pt x="80821" y="0"/>
                </a:lnTo>
                <a:lnTo>
                  <a:pt x="2946682" y="2865861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7259318" y="9255669"/>
            <a:ext cx="1028700" cy="1031875"/>
          </a:xfrm>
          <a:custGeom>
            <a:avLst/>
            <a:gdLst/>
            <a:ahLst/>
            <a:cxnLst/>
            <a:rect l="l" t="t" r="r" b="b"/>
            <a:pathLst>
              <a:path w="1028700" h="1031875">
                <a:moveTo>
                  <a:pt x="1028682" y="1031329"/>
                </a:moveTo>
                <a:lnTo>
                  <a:pt x="997654" y="1031329"/>
                </a:lnTo>
                <a:lnTo>
                  <a:pt x="0" y="33675"/>
                </a:lnTo>
                <a:lnTo>
                  <a:pt x="33674" y="0"/>
                </a:lnTo>
                <a:lnTo>
                  <a:pt x="1028682" y="995007"/>
                </a:lnTo>
                <a:lnTo>
                  <a:pt x="1028682" y="1031329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5573" y="813354"/>
            <a:ext cx="16256852" cy="1906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58304" y="4375413"/>
            <a:ext cx="7513955" cy="2717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50" b="0" i="0">
                <a:solidFill>
                  <a:srgbClr val="043C5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7999" cy="10286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9379019" y="0"/>
                </a:lnTo>
                <a:lnTo>
                  <a:pt x="18288000" y="8908981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043C57">
              <a:alpha val="8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87289" y="0"/>
            <a:ext cx="3785235" cy="3744595"/>
          </a:xfrm>
          <a:custGeom>
            <a:avLst/>
            <a:gdLst/>
            <a:ahLst/>
            <a:cxnLst/>
            <a:rect l="l" t="t" r="r" b="b"/>
            <a:pathLst>
              <a:path w="3785234" h="3744595">
                <a:moveTo>
                  <a:pt x="3784633" y="3703811"/>
                </a:moveTo>
                <a:lnTo>
                  <a:pt x="3744222" y="3744222"/>
                </a:lnTo>
                <a:lnTo>
                  <a:pt x="0" y="0"/>
                </a:lnTo>
                <a:lnTo>
                  <a:pt x="80821" y="0"/>
                </a:lnTo>
                <a:lnTo>
                  <a:pt x="3784633" y="3703811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7713" y="3129806"/>
            <a:ext cx="13157200" cy="6027932"/>
          </a:xfrm>
          <a:prstGeom prst="rect">
            <a:avLst/>
          </a:prstGeom>
        </p:spPr>
        <p:txBody>
          <a:bodyPr vert="horz" wrap="square" lIns="0" tIns="305435" rIns="0" bIns="0" rtlCol="0">
            <a:spAutoFit/>
          </a:bodyPr>
          <a:lstStyle/>
          <a:p>
            <a:pPr marL="12700" marR="5080">
              <a:lnSpc>
                <a:spcPts val="11920"/>
              </a:lnSpc>
              <a:spcBef>
                <a:spcPts val="2405"/>
              </a:spcBef>
            </a:pPr>
            <a:r>
              <a:rPr lang="en-ID" sz="11850" spc="-475" dirty="0" err="1" smtClean="0">
                <a:solidFill>
                  <a:srgbClr val="97BCC7"/>
                </a:solidFill>
                <a:latin typeface="Arial Black"/>
                <a:cs typeface="Arial Black"/>
              </a:rPr>
              <a:t>Associationistist</a:t>
            </a:r>
            <a:r>
              <a:rPr lang="en-ID" sz="11850" spc="-475" dirty="0" smtClean="0">
                <a:solidFill>
                  <a:srgbClr val="97BCC7"/>
                </a:solidFill>
                <a:latin typeface="Arial Black"/>
                <a:cs typeface="Arial Black"/>
              </a:rPr>
              <a:t> Theories</a:t>
            </a:r>
            <a:endParaRPr sz="11850"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ID" sz="3000" spc="300" dirty="0" err="1" smtClean="0">
                <a:solidFill>
                  <a:srgbClr val="F7FAFD"/>
                </a:solidFill>
                <a:latin typeface="Arial"/>
                <a:cs typeface="Arial"/>
              </a:rPr>
              <a:t>Dinda</a:t>
            </a:r>
            <a:r>
              <a:rPr lang="en-ID" sz="3000" spc="300" dirty="0" smtClean="0">
                <a:solidFill>
                  <a:srgbClr val="F7FAFD"/>
                </a:solidFill>
                <a:latin typeface="Arial"/>
                <a:cs typeface="Arial"/>
              </a:rPr>
              <a:t> </a:t>
            </a:r>
            <a:r>
              <a:rPr lang="en-ID" sz="3000" spc="300" dirty="0" err="1" smtClean="0">
                <a:solidFill>
                  <a:srgbClr val="F7FAFD"/>
                </a:solidFill>
                <a:latin typeface="Arial"/>
                <a:cs typeface="Arial"/>
              </a:rPr>
              <a:t>Permatasari</a:t>
            </a:r>
            <a:r>
              <a:rPr lang="en-ID" sz="3000" spc="300" dirty="0" smtClean="0">
                <a:solidFill>
                  <a:srgbClr val="F7FAFD"/>
                </a:solidFill>
                <a:latin typeface="Arial"/>
                <a:cs typeface="Arial"/>
              </a:rPr>
              <a:t> </a:t>
            </a:r>
            <a:r>
              <a:rPr lang="en-ID" sz="3000" spc="300" dirty="0" err="1" smtClean="0">
                <a:solidFill>
                  <a:srgbClr val="F7FAFD"/>
                </a:solidFill>
                <a:latin typeface="Arial"/>
                <a:cs typeface="Arial"/>
              </a:rPr>
              <a:t>Harahap</a:t>
            </a:r>
            <a:endParaRPr lang="en-ID" sz="3000" spc="300" dirty="0" smtClean="0">
              <a:solidFill>
                <a:srgbClr val="F7FAFD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ID" sz="3000" spc="300" dirty="0" smtClean="0">
                <a:solidFill>
                  <a:srgbClr val="F7FAFD"/>
                </a:solidFill>
                <a:latin typeface="Arial"/>
                <a:cs typeface="Arial"/>
              </a:rPr>
              <a:t>Faculty of Psychology</a:t>
            </a: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ID" sz="3000" spc="300" dirty="0" err="1" smtClean="0">
                <a:solidFill>
                  <a:srgbClr val="F7FAFD"/>
                </a:solidFill>
                <a:latin typeface="Arial"/>
                <a:cs typeface="Arial"/>
              </a:rPr>
              <a:t>Universitas</a:t>
            </a:r>
            <a:r>
              <a:rPr lang="en-ID" sz="3000" spc="300" dirty="0" smtClean="0">
                <a:solidFill>
                  <a:srgbClr val="F7FAFD"/>
                </a:solidFill>
                <a:latin typeface="Arial"/>
                <a:cs typeface="Arial"/>
              </a:rPr>
              <a:t> Medan Area</a:t>
            </a: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ID" sz="3000" spc="300" dirty="0" smtClean="0">
                <a:solidFill>
                  <a:srgbClr val="F7FAFD"/>
                </a:solidFill>
                <a:latin typeface="Arial"/>
                <a:cs typeface="Arial"/>
              </a:rPr>
              <a:t>dinda@staff.uma.ac.id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364865" cy="2334260"/>
          </a:xfrm>
          <a:custGeom>
            <a:avLst/>
            <a:gdLst/>
            <a:ahLst/>
            <a:cxnLst/>
            <a:rect l="l" t="t" r="r" b="b"/>
            <a:pathLst>
              <a:path w="3364865" h="2334260">
                <a:moveTo>
                  <a:pt x="1030600" y="2333795"/>
                </a:moveTo>
                <a:lnTo>
                  <a:pt x="0" y="1303194"/>
                </a:lnTo>
                <a:lnTo>
                  <a:pt x="0" y="0"/>
                </a:lnTo>
                <a:lnTo>
                  <a:pt x="3364396" y="0"/>
                </a:lnTo>
                <a:lnTo>
                  <a:pt x="1030600" y="2333795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73827" y="0"/>
            <a:ext cx="2363470" cy="2329815"/>
          </a:xfrm>
          <a:custGeom>
            <a:avLst/>
            <a:gdLst/>
            <a:ahLst/>
            <a:cxnLst/>
            <a:rect l="l" t="t" r="r" b="b"/>
            <a:pathLst>
              <a:path w="2363470" h="2329815">
                <a:moveTo>
                  <a:pt x="2363293" y="0"/>
                </a:moveTo>
                <a:lnTo>
                  <a:pt x="33675" y="2329617"/>
                </a:lnTo>
                <a:lnTo>
                  <a:pt x="0" y="2295942"/>
                </a:lnTo>
                <a:lnTo>
                  <a:pt x="2295942" y="0"/>
                </a:lnTo>
                <a:lnTo>
                  <a:pt x="2363293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259318" y="9255663"/>
            <a:ext cx="1028700" cy="1031875"/>
          </a:xfrm>
          <a:custGeom>
            <a:avLst/>
            <a:gdLst/>
            <a:ahLst/>
            <a:cxnLst/>
            <a:rect l="l" t="t" r="r" b="b"/>
            <a:pathLst>
              <a:path w="1028700" h="1031875">
                <a:moveTo>
                  <a:pt x="1028682" y="1031335"/>
                </a:moveTo>
                <a:lnTo>
                  <a:pt x="997660" y="1031335"/>
                </a:lnTo>
                <a:lnTo>
                  <a:pt x="0" y="33675"/>
                </a:lnTo>
                <a:lnTo>
                  <a:pt x="33674" y="0"/>
                </a:lnTo>
                <a:lnTo>
                  <a:pt x="1028682" y="995007"/>
                </a:lnTo>
                <a:lnTo>
                  <a:pt x="1028682" y="1031335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-8432999" y="1409700"/>
            <a:ext cx="16256852" cy="4828309"/>
          </a:xfrm>
          <a:prstGeom prst="rect">
            <a:avLst/>
          </a:prstGeom>
        </p:spPr>
        <p:txBody>
          <a:bodyPr vert="horz" wrap="square" lIns="0" tIns="235585" rIns="0" bIns="0" rtlCol="0">
            <a:spAutoFit/>
          </a:bodyPr>
          <a:lstStyle/>
          <a:p>
            <a:pPr marL="12919075">
              <a:lnSpc>
                <a:spcPct val="100000"/>
              </a:lnSpc>
              <a:spcBef>
                <a:spcPts val="1855"/>
              </a:spcBef>
              <a:tabLst>
                <a:tab pos="14980285" algn="l"/>
              </a:tabLst>
            </a:pPr>
            <a:r>
              <a:rPr lang="en-ID" sz="3600" spc="315" dirty="0" smtClean="0">
                <a:solidFill>
                  <a:srgbClr val="97BCC7"/>
                </a:solidFill>
              </a:rPr>
              <a:t>THE REGENCY PRINCIPLE</a:t>
            </a:r>
            <a:endParaRPr sz="3600" dirty="0"/>
          </a:p>
          <a:p>
            <a:pPr marL="10224135" marR="5080" indent="-2362200">
              <a:lnSpc>
                <a:spcPct val="131800"/>
              </a:lnSpc>
              <a:spcBef>
                <a:spcPts val="585"/>
              </a:spcBef>
            </a:pPr>
            <a:r>
              <a:rPr lang="en-ID" sz="3600" spc="245" dirty="0" smtClean="0"/>
              <a:t>	Recent stimuli will form associations with an action or movement than previous stimuli</a:t>
            </a:r>
            <a:endParaRPr sz="3600" dirty="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52553" y="4124707"/>
            <a:ext cx="8406765" cy="5130956"/>
          </a:xfrm>
          <a:prstGeom prst="rect">
            <a:avLst/>
          </a:prstGeom>
        </p:spPr>
        <p:txBody>
          <a:bodyPr vert="horz" wrap="square" lIns="0" tIns="235585" rIns="0" bIns="0" rtlCol="0">
            <a:spAutoFit/>
          </a:bodyPr>
          <a:lstStyle/>
          <a:p>
            <a:pPr marL="2984500">
              <a:lnSpc>
                <a:spcPct val="100000"/>
              </a:lnSpc>
              <a:spcBef>
                <a:spcPts val="1855"/>
              </a:spcBef>
              <a:tabLst>
                <a:tab pos="5452110" algn="l"/>
                <a:tab pos="7202170" algn="l"/>
              </a:tabLst>
            </a:pPr>
            <a:r>
              <a:rPr lang="en-ID" sz="3200" spc="350" dirty="0" smtClean="0">
                <a:solidFill>
                  <a:srgbClr val="97BCC7"/>
                </a:solidFill>
                <a:latin typeface="Arial"/>
                <a:cs typeface="Arial"/>
              </a:rPr>
              <a:t>MOVEMENT-PRODUCED STIMULI</a:t>
            </a:r>
            <a:endParaRPr sz="3200" dirty="0">
              <a:latin typeface="Arial"/>
              <a:cs typeface="Arial"/>
            </a:endParaRPr>
          </a:p>
          <a:p>
            <a:pPr marL="2374265" marR="5080" indent="-2362200">
              <a:lnSpc>
                <a:spcPct val="131800"/>
              </a:lnSpc>
              <a:spcBef>
                <a:spcPts val="585"/>
              </a:spcBef>
            </a:pPr>
            <a:r>
              <a:rPr lang="en-ID" sz="3200" spc="245" dirty="0" smtClean="0">
                <a:solidFill>
                  <a:srgbClr val="F7FAFD"/>
                </a:solidFill>
                <a:latin typeface="Arial"/>
                <a:cs typeface="Arial"/>
              </a:rPr>
              <a:t>	Which are caused by movements of the body. If we hear sound and turn toward it, the muscles, tendons, that caused to move</a:t>
            </a:r>
          </a:p>
        </p:txBody>
      </p:sp>
    </p:spTree>
    <p:extLst>
      <p:ext uri="{BB962C8B-B14F-4D97-AF65-F5344CB8AC3E}">
        <p14:creationId xmlns:p14="http://schemas.microsoft.com/office/powerpoint/2010/main" val="2649073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111" y="813354"/>
            <a:ext cx="15610148" cy="877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3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286073" y="0"/>
            <a:ext cx="16002000" cy="10287000"/>
          </a:xfrm>
          <a:custGeom>
            <a:avLst/>
            <a:gdLst/>
            <a:ahLst/>
            <a:cxnLst/>
            <a:rect l="l" t="t" r="r" b="b"/>
            <a:pathLst>
              <a:path w="16002000" h="10287000">
                <a:moveTo>
                  <a:pt x="16001927" y="10287000"/>
                </a:moveTo>
                <a:lnTo>
                  <a:pt x="10287000" y="10287000"/>
                </a:lnTo>
                <a:lnTo>
                  <a:pt x="0" y="0"/>
                </a:lnTo>
                <a:lnTo>
                  <a:pt x="16001927" y="0"/>
                </a:lnTo>
                <a:lnTo>
                  <a:pt x="16001927" y="1028700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3400" y="4152375"/>
            <a:ext cx="11421452" cy="5300169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4841875">
              <a:lnSpc>
                <a:spcPct val="100000"/>
              </a:lnSpc>
              <a:spcBef>
                <a:spcPts val="2450"/>
              </a:spcBef>
            </a:pPr>
            <a:r>
              <a:rPr lang="en-ID" sz="5400" dirty="0" smtClean="0">
                <a:solidFill>
                  <a:schemeClr val="bg1"/>
                </a:solidFill>
              </a:rPr>
              <a:t>Reward was merely a mechanical arrangement which he felt could be explained by his own law of learning.</a:t>
            </a:r>
            <a:endParaRPr sz="5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4351" y="6000598"/>
            <a:ext cx="4475849" cy="1271502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9600"/>
              </a:lnSpc>
              <a:spcBef>
                <a:spcPts val="315"/>
              </a:spcBef>
            </a:pPr>
            <a:r>
              <a:rPr lang="en-ID" sz="7900" spc="-495" dirty="0" smtClean="0">
                <a:solidFill>
                  <a:srgbClr val="F7FAFD"/>
                </a:solidFill>
                <a:latin typeface="Arial Black"/>
                <a:cs typeface="Arial Black"/>
              </a:rPr>
              <a:t>Reward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676728" y="7734776"/>
            <a:ext cx="3611879" cy="2552700"/>
          </a:xfrm>
          <a:custGeom>
            <a:avLst/>
            <a:gdLst/>
            <a:ahLst/>
            <a:cxnLst/>
            <a:rect l="l" t="t" r="r" b="b"/>
            <a:pathLst>
              <a:path w="3611880" h="2552700">
                <a:moveTo>
                  <a:pt x="3611271" y="2552222"/>
                </a:moveTo>
                <a:lnTo>
                  <a:pt x="0" y="2552222"/>
                </a:lnTo>
                <a:lnTo>
                  <a:pt x="2552222" y="0"/>
                </a:lnTo>
                <a:lnTo>
                  <a:pt x="3611271" y="1059049"/>
                </a:lnTo>
                <a:lnTo>
                  <a:pt x="3611271" y="2552222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08666" y="0"/>
            <a:ext cx="4028440" cy="3988435"/>
          </a:xfrm>
          <a:custGeom>
            <a:avLst/>
            <a:gdLst/>
            <a:ahLst/>
            <a:cxnLst/>
            <a:rect l="l" t="t" r="r" b="b"/>
            <a:pathLst>
              <a:path w="4028440" h="3988435">
                <a:moveTo>
                  <a:pt x="4028394" y="3947573"/>
                </a:moveTo>
                <a:lnTo>
                  <a:pt x="3987984" y="3987984"/>
                </a:lnTo>
                <a:lnTo>
                  <a:pt x="0" y="0"/>
                </a:lnTo>
                <a:lnTo>
                  <a:pt x="80821" y="0"/>
                </a:lnTo>
                <a:lnTo>
                  <a:pt x="4028394" y="3947573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4332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323520" y="0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2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7290"/>
            <a:ext cx="7279640" cy="5589905"/>
          </a:xfrm>
          <a:custGeom>
            <a:avLst/>
            <a:gdLst/>
            <a:ahLst/>
            <a:cxnLst/>
            <a:rect l="l" t="t" r="r" b="b"/>
            <a:pathLst>
              <a:path w="7279640" h="5589905">
                <a:moveTo>
                  <a:pt x="7279102" y="5589709"/>
                </a:moveTo>
                <a:lnTo>
                  <a:pt x="0" y="5589709"/>
                </a:lnTo>
                <a:lnTo>
                  <a:pt x="0" y="1689393"/>
                </a:lnTo>
                <a:lnTo>
                  <a:pt x="1689393" y="0"/>
                </a:lnTo>
                <a:lnTo>
                  <a:pt x="7279102" y="558970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84238" y="0"/>
            <a:ext cx="2153920" cy="2120265"/>
          </a:xfrm>
          <a:custGeom>
            <a:avLst/>
            <a:gdLst/>
            <a:ahLst/>
            <a:cxnLst/>
            <a:rect l="l" t="t" r="r" b="b"/>
            <a:pathLst>
              <a:path w="2153919" h="2120265">
                <a:moveTo>
                  <a:pt x="2153761" y="0"/>
                </a:moveTo>
                <a:lnTo>
                  <a:pt x="33675" y="2120085"/>
                </a:lnTo>
                <a:lnTo>
                  <a:pt x="0" y="2086409"/>
                </a:lnTo>
                <a:lnTo>
                  <a:pt x="2086409" y="0"/>
                </a:lnTo>
                <a:lnTo>
                  <a:pt x="2153761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0797" y="4040506"/>
            <a:ext cx="6280785" cy="6246495"/>
          </a:xfrm>
          <a:custGeom>
            <a:avLst/>
            <a:gdLst/>
            <a:ahLst/>
            <a:cxnLst/>
            <a:rect l="l" t="t" r="r" b="b"/>
            <a:pathLst>
              <a:path w="6280784" h="6246495">
                <a:moveTo>
                  <a:pt x="6280170" y="6246494"/>
                </a:moveTo>
                <a:lnTo>
                  <a:pt x="6212818" y="6246494"/>
                </a:lnTo>
                <a:lnTo>
                  <a:pt x="0" y="33675"/>
                </a:lnTo>
                <a:lnTo>
                  <a:pt x="33675" y="0"/>
                </a:lnTo>
                <a:lnTo>
                  <a:pt x="6280170" y="6246494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639940" y="3204905"/>
            <a:ext cx="5632450" cy="1228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D" sz="790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Forgetting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9758304" y="4375413"/>
            <a:ext cx="7513955" cy="3943387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50"/>
              </a:spcBef>
            </a:pPr>
            <a:r>
              <a:rPr lang="en-ID" spc="-85" dirty="0" smtClean="0"/>
              <a:t>Also occurs in just one trial.</a:t>
            </a:r>
          </a:p>
          <a:p>
            <a:pPr marL="127000">
              <a:lnSpc>
                <a:spcPct val="100000"/>
              </a:lnSpc>
              <a:spcBef>
                <a:spcPts val="2450"/>
              </a:spcBef>
            </a:pPr>
            <a:r>
              <a:rPr lang="en-ID" sz="4400" spc="-85" dirty="0" smtClean="0">
                <a:latin typeface="Gill Sans MT"/>
                <a:cs typeface="Gill Sans MT"/>
              </a:rPr>
              <a:t>Occur when one habit prevents another due to some stronger stimuli</a:t>
            </a:r>
            <a:endParaRPr sz="4400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740924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73389" y="8879159"/>
            <a:ext cx="13758127" cy="98424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ID" sz="6300" spc="560" dirty="0" smtClean="0">
                <a:solidFill>
                  <a:srgbClr val="F7FAFD"/>
                </a:solidFill>
                <a:latin typeface="Arial"/>
                <a:cs typeface="Arial"/>
              </a:rPr>
              <a:t>METHOD OF CHANGING HABIT</a:t>
            </a:r>
            <a:endParaRPr sz="63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52538" y="685627"/>
            <a:ext cx="974725" cy="781050"/>
          </a:xfrm>
          <a:custGeom>
            <a:avLst/>
            <a:gdLst/>
            <a:ahLst/>
            <a:cxnLst/>
            <a:rect l="l" t="t" r="r" b="b"/>
            <a:pathLst>
              <a:path w="974725" h="781050">
                <a:moveTo>
                  <a:pt x="602027" y="511306"/>
                </a:moveTo>
                <a:lnTo>
                  <a:pt x="334998" y="511306"/>
                </a:lnTo>
                <a:lnTo>
                  <a:pt x="841219" y="0"/>
                </a:lnTo>
                <a:lnTo>
                  <a:pt x="974720" y="134825"/>
                </a:lnTo>
                <a:lnTo>
                  <a:pt x="602027" y="511306"/>
                </a:lnTo>
                <a:close/>
              </a:path>
              <a:path w="974725" h="781050">
                <a:moveTo>
                  <a:pt x="334998" y="781049"/>
                </a:moveTo>
                <a:lnTo>
                  <a:pt x="0" y="442647"/>
                </a:lnTo>
                <a:lnTo>
                  <a:pt x="133489" y="307776"/>
                </a:lnTo>
                <a:lnTo>
                  <a:pt x="334998" y="511306"/>
                </a:lnTo>
                <a:lnTo>
                  <a:pt x="602027" y="511306"/>
                </a:lnTo>
                <a:lnTo>
                  <a:pt x="334998" y="78104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52453" y="4896415"/>
            <a:ext cx="974725" cy="781050"/>
          </a:xfrm>
          <a:custGeom>
            <a:avLst/>
            <a:gdLst/>
            <a:ahLst/>
            <a:cxnLst/>
            <a:rect l="l" t="t" r="r" b="b"/>
            <a:pathLst>
              <a:path w="974725" h="781050">
                <a:moveTo>
                  <a:pt x="602027" y="511306"/>
                </a:moveTo>
                <a:lnTo>
                  <a:pt x="334998" y="511306"/>
                </a:lnTo>
                <a:lnTo>
                  <a:pt x="841219" y="0"/>
                </a:lnTo>
                <a:lnTo>
                  <a:pt x="974720" y="134825"/>
                </a:lnTo>
                <a:lnTo>
                  <a:pt x="602027" y="511306"/>
                </a:lnTo>
                <a:close/>
              </a:path>
              <a:path w="974725" h="781050">
                <a:moveTo>
                  <a:pt x="334998" y="781049"/>
                </a:moveTo>
                <a:lnTo>
                  <a:pt x="0" y="442647"/>
                </a:lnTo>
                <a:lnTo>
                  <a:pt x="133489" y="307776"/>
                </a:lnTo>
                <a:lnTo>
                  <a:pt x="334998" y="511306"/>
                </a:lnTo>
                <a:lnTo>
                  <a:pt x="602027" y="511306"/>
                </a:lnTo>
                <a:lnTo>
                  <a:pt x="334998" y="78104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42457" y="208443"/>
            <a:ext cx="6016625" cy="5770041"/>
          </a:xfrm>
          <a:prstGeom prst="rect">
            <a:avLst/>
          </a:prstGeom>
        </p:spPr>
        <p:txBody>
          <a:bodyPr vert="horz" wrap="square" lIns="0" tIns="217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lang="en-ID" sz="4150" spc="370" dirty="0" smtClean="0">
                <a:solidFill>
                  <a:srgbClr val="97BCC7"/>
                </a:solidFill>
                <a:latin typeface="Arial"/>
                <a:cs typeface="Arial"/>
              </a:rPr>
              <a:t>Threshold </a:t>
            </a:r>
            <a:endParaRPr sz="4150" dirty="0">
              <a:latin typeface="Arial"/>
              <a:cs typeface="Arial"/>
            </a:endParaRPr>
          </a:p>
          <a:p>
            <a:pPr marL="12700" marR="5080">
              <a:lnSpc>
                <a:spcPct val="132800"/>
              </a:lnSpc>
              <a:spcBef>
                <a:spcPts val="10"/>
              </a:spcBef>
            </a:pPr>
            <a:r>
              <a:rPr lang="en-ID" sz="4000" spc="70" dirty="0" smtClean="0">
                <a:solidFill>
                  <a:srgbClr val="F7FAFD"/>
                </a:solidFill>
                <a:latin typeface="Verdana"/>
                <a:cs typeface="Verdana"/>
              </a:rPr>
              <a:t>Introduce weak stimulus. Increase stimulus but keep it below threshold value that will produce unwanted response</a:t>
            </a:r>
            <a:endParaRPr sz="4000" dirty="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93819" y="4181302"/>
            <a:ext cx="6016625" cy="4013278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2165350">
              <a:lnSpc>
                <a:spcPts val="4960"/>
              </a:lnSpc>
              <a:spcBef>
                <a:spcPts val="275"/>
              </a:spcBef>
            </a:pPr>
            <a:r>
              <a:rPr lang="en-ID" sz="4150" spc="395" dirty="0" smtClean="0">
                <a:solidFill>
                  <a:srgbClr val="97BCC7"/>
                </a:solidFill>
                <a:latin typeface="Arial"/>
                <a:cs typeface="Arial"/>
              </a:rPr>
              <a:t>FATIGUE</a:t>
            </a:r>
            <a:endParaRPr sz="4150" dirty="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110"/>
              </a:spcBef>
            </a:pPr>
            <a:r>
              <a:rPr lang="en-ID" sz="3600" spc="70" dirty="0" smtClean="0">
                <a:solidFill>
                  <a:srgbClr val="F7FAFD"/>
                </a:solidFill>
                <a:latin typeface="Verdana"/>
                <a:cs typeface="Verdana"/>
              </a:rPr>
              <a:t>Force the child to make unwanted response repeatedly in presenting stimulus</a:t>
            </a:r>
            <a:endParaRPr sz="3600" dirty="0">
              <a:latin typeface="Gill Sans MT"/>
              <a:cs typeface="Gill Sans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7812985"/>
            <a:ext cx="991869" cy="1983739"/>
          </a:xfrm>
          <a:custGeom>
            <a:avLst/>
            <a:gdLst/>
            <a:ahLst/>
            <a:cxnLst/>
            <a:rect l="l" t="t" r="r" b="b"/>
            <a:pathLst>
              <a:path w="991869" h="1983740">
                <a:moveTo>
                  <a:pt x="991834" y="991834"/>
                </a:moveTo>
                <a:lnTo>
                  <a:pt x="0" y="1983668"/>
                </a:lnTo>
                <a:lnTo>
                  <a:pt x="0" y="0"/>
                </a:lnTo>
                <a:lnTo>
                  <a:pt x="991834" y="991834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59300" y="6355506"/>
            <a:ext cx="1028700" cy="2057400"/>
          </a:xfrm>
          <a:custGeom>
            <a:avLst/>
            <a:gdLst/>
            <a:ahLst/>
            <a:cxnLst/>
            <a:rect l="l" t="t" r="r" b="b"/>
            <a:pathLst>
              <a:path w="1028700" h="2057400">
                <a:moveTo>
                  <a:pt x="1028699" y="2057398"/>
                </a:moveTo>
                <a:lnTo>
                  <a:pt x="0" y="1028699"/>
                </a:lnTo>
                <a:lnTo>
                  <a:pt x="1028699" y="0"/>
                </a:lnTo>
                <a:lnTo>
                  <a:pt x="1028699" y="2057398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9266205"/>
            <a:ext cx="1026160" cy="1021080"/>
          </a:xfrm>
          <a:custGeom>
            <a:avLst/>
            <a:gdLst/>
            <a:ahLst/>
            <a:cxnLst/>
            <a:rect l="l" t="t" r="r" b="b"/>
            <a:pathLst>
              <a:path w="1026160" h="1021079">
                <a:moveTo>
                  <a:pt x="1025978" y="33675"/>
                </a:moveTo>
                <a:lnTo>
                  <a:pt x="38860" y="1020794"/>
                </a:lnTo>
                <a:lnTo>
                  <a:pt x="0" y="1020794"/>
                </a:lnTo>
                <a:lnTo>
                  <a:pt x="0" y="992302"/>
                </a:lnTo>
                <a:lnTo>
                  <a:pt x="992302" y="0"/>
                </a:lnTo>
                <a:lnTo>
                  <a:pt x="1025978" y="33675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7259318" y="7922162"/>
            <a:ext cx="1028700" cy="1062355"/>
          </a:xfrm>
          <a:custGeom>
            <a:avLst/>
            <a:gdLst/>
            <a:ahLst/>
            <a:cxnLst/>
            <a:rect l="l" t="t" r="r" b="b"/>
            <a:pathLst>
              <a:path w="1028700" h="1062354">
                <a:moveTo>
                  <a:pt x="1028682" y="1062357"/>
                </a:moveTo>
                <a:lnTo>
                  <a:pt x="0" y="33675"/>
                </a:lnTo>
                <a:lnTo>
                  <a:pt x="33674" y="0"/>
                </a:lnTo>
                <a:lnTo>
                  <a:pt x="1028682" y="995007"/>
                </a:lnTo>
                <a:lnTo>
                  <a:pt x="1028682" y="1062357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8297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323520" y="0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2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7290"/>
            <a:ext cx="7279640" cy="5589905"/>
          </a:xfrm>
          <a:custGeom>
            <a:avLst/>
            <a:gdLst/>
            <a:ahLst/>
            <a:cxnLst/>
            <a:rect l="l" t="t" r="r" b="b"/>
            <a:pathLst>
              <a:path w="7279640" h="5589905">
                <a:moveTo>
                  <a:pt x="7279102" y="5589709"/>
                </a:moveTo>
                <a:lnTo>
                  <a:pt x="0" y="5589709"/>
                </a:lnTo>
                <a:lnTo>
                  <a:pt x="0" y="1689393"/>
                </a:lnTo>
                <a:lnTo>
                  <a:pt x="1689393" y="0"/>
                </a:lnTo>
                <a:lnTo>
                  <a:pt x="7279102" y="558970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84238" y="0"/>
            <a:ext cx="2153920" cy="2120265"/>
          </a:xfrm>
          <a:custGeom>
            <a:avLst/>
            <a:gdLst/>
            <a:ahLst/>
            <a:cxnLst/>
            <a:rect l="l" t="t" r="r" b="b"/>
            <a:pathLst>
              <a:path w="2153919" h="2120265">
                <a:moveTo>
                  <a:pt x="2153761" y="0"/>
                </a:moveTo>
                <a:lnTo>
                  <a:pt x="33675" y="2120085"/>
                </a:lnTo>
                <a:lnTo>
                  <a:pt x="0" y="2086409"/>
                </a:lnTo>
                <a:lnTo>
                  <a:pt x="2086409" y="0"/>
                </a:lnTo>
                <a:lnTo>
                  <a:pt x="2153761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0797" y="4040506"/>
            <a:ext cx="6280785" cy="6246495"/>
          </a:xfrm>
          <a:custGeom>
            <a:avLst/>
            <a:gdLst/>
            <a:ahLst/>
            <a:cxnLst/>
            <a:rect l="l" t="t" r="r" b="b"/>
            <a:pathLst>
              <a:path w="6280784" h="6246495">
                <a:moveTo>
                  <a:pt x="6280170" y="6246494"/>
                </a:moveTo>
                <a:lnTo>
                  <a:pt x="6212818" y="6246494"/>
                </a:lnTo>
                <a:lnTo>
                  <a:pt x="0" y="33675"/>
                </a:lnTo>
                <a:lnTo>
                  <a:pt x="33675" y="0"/>
                </a:lnTo>
                <a:lnTo>
                  <a:pt x="6280170" y="6246494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758304" y="3115080"/>
            <a:ext cx="8280790" cy="1227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D" sz="790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Punishment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9758304" y="4375413"/>
            <a:ext cx="7513955" cy="4146007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50"/>
              </a:spcBef>
            </a:pPr>
            <a:r>
              <a:rPr lang="en-ID" spc="-85" dirty="0" smtClean="0"/>
              <a:t>Works not because of the pain experienced by the individual but because it changes the way he responds to certain stimuli</a:t>
            </a:r>
          </a:p>
        </p:txBody>
      </p:sp>
    </p:spTree>
    <p:extLst>
      <p:ext uri="{BB962C8B-B14F-4D97-AF65-F5344CB8AC3E}">
        <p14:creationId xmlns:p14="http://schemas.microsoft.com/office/powerpoint/2010/main" val="1138710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323520" y="0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2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7290"/>
            <a:ext cx="7279640" cy="5589905"/>
          </a:xfrm>
          <a:custGeom>
            <a:avLst/>
            <a:gdLst/>
            <a:ahLst/>
            <a:cxnLst/>
            <a:rect l="l" t="t" r="r" b="b"/>
            <a:pathLst>
              <a:path w="7279640" h="5589905">
                <a:moveTo>
                  <a:pt x="7279102" y="5589709"/>
                </a:moveTo>
                <a:lnTo>
                  <a:pt x="0" y="5589709"/>
                </a:lnTo>
                <a:lnTo>
                  <a:pt x="0" y="1689393"/>
                </a:lnTo>
                <a:lnTo>
                  <a:pt x="1689393" y="0"/>
                </a:lnTo>
                <a:lnTo>
                  <a:pt x="7279102" y="558970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84238" y="0"/>
            <a:ext cx="2153920" cy="2120265"/>
          </a:xfrm>
          <a:custGeom>
            <a:avLst/>
            <a:gdLst/>
            <a:ahLst/>
            <a:cxnLst/>
            <a:rect l="l" t="t" r="r" b="b"/>
            <a:pathLst>
              <a:path w="2153919" h="2120265">
                <a:moveTo>
                  <a:pt x="2153761" y="0"/>
                </a:moveTo>
                <a:lnTo>
                  <a:pt x="33675" y="2120085"/>
                </a:lnTo>
                <a:lnTo>
                  <a:pt x="0" y="2086409"/>
                </a:lnTo>
                <a:lnTo>
                  <a:pt x="2086409" y="0"/>
                </a:lnTo>
                <a:lnTo>
                  <a:pt x="2153761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0797" y="4040506"/>
            <a:ext cx="6280785" cy="6246495"/>
          </a:xfrm>
          <a:custGeom>
            <a:avLst/>
            <a:gdLst/>
            <a:ahLst/>
            <a:cxnLst/>
            <a:rect l="l" t="t" r="r" b="b"/>
            <a:pathLst>
              <a:path w="6280784" h="6246495">
                <a:moveTo>
                  <a:pt x="6280170" y="6246494"/>
                </a:moveTo>
                <a:lnTo>
                  <a:pt x="6212818" y="6246494"/>
                </a:lnTo>
                <a:lnTo>
                  <a:pt x="0" y="33675"/>
                </a:lnTo>
                <a:lnTo>
                  <a:pt x="33675" y="0"/>
                </a:lnTo>
                <a:lnTo>
                  <a:pt x="6280170" y="6246494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23595" y="964247"/>
            <a:ext cx="5632450" cy="1228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D" sz="790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Drives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4487840" y="576812"/>
            <a:ext cx="7455321" cy="2230098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50"/>
              </a:spcBef>
            </a:pPr>
            <a:r>
              <a:rPr lang="en-ID" spc="-85" dirty="0" smtClean="0"/>
              <a:t>Maintaining stimuli that keep the organism active until a goal is reached.</a:t>
            </a:r>
          </a:p>
        </p:txBody>
      </p:sp>
      <p:sp>
        <p:nvSpPr>
          <p:cNvPr id="11" name="object 9"/>
          <p:cNvSpPr txBox="1">
            <a:spLocks/>
          </p:cNvSpPr>
          <p:nvPr/>
        </p:nvSpPr>
        <p:spPr>
          <a:xfrm>
            <a:off x="11031725" y="5262144"/>
            <a:ext cx="7513955" cy="2230098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>
            <a:lvl1pPr marL="0">
              <a:defRPr sz="4150" b="0" i="0">
                <a:solidFill>
                  <a:srgbClr val="043C57"/>
                </a:solidFill>
                <a:latin typeface="Arial Black"/>
                <a:ea typeface="+mn-ea"/>
                <a:cs typeface="Arial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0">
              <a:spcBef>
                <a:spcPts val="2450"/>
              </a:spcBef>
            </a:pPr>
            <a:r>
              <a:rPr lang="en-ID" kern="0" spc="-85" dirty="0" smtClean="0"/>
              <a:t>Responses that are conditioned to maintaining stimuli</a:t>
            </a:r>
          </a:p>
        </p:txBody>
      </p:sp>
      <p:sp>
        <p:nvSpPr>
          <p:cNvPr id="12" name="object 8"/>
          <p:cNvSpPr txBox="1">
            <a:spLocks/>
          </p:cNvSpPr>
          <p:nvPr/>
        </p:nvSpPr>
        <p:spPr>
          <a:xfrm>
            <a:off x="5399275" y="5687914"/>
            <a:ext cx="5632450" cy="1228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7850" b="0" i="0">
                <a:solidFill>
                  <a:srgbClr val="F7FAFD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ID" sz="7900" kern="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Intention</a:t>
            </a:r>
            <a:endParaRPr lang="en-ID" sz="7900" kern="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671593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323520" y="0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2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7290"/>
            <a:ext cx="7279640" cy="5589905"/>
          </a:xfrm>
          <a:custGeom>
            <a:avLst/>
            <a:gdLst/>
            <a:ahLst/>
            <a:cxnLst/>
            <a:rect l="l" t="t" r="r" b="b"/>
            <a:pathLst>
              <a:path w="7279640" h="5589905">
                <a:moveTo>
                  <a:pt x="7279102" y="5589709"/>
                </a:moveTo>
                <a:lnTo>
                  <a:pt x="0" y="5589709"/>
                </a:lnTo>
                <a:lnTo>
                  <a:pt x="0" y="1689393"/>
                </a:lnTo>
                <a:lnTo>
                  <a:pt x="1689393" y="0"/>
                </a:lnTo>
                <a:lnTo>
                  <a:pt x="7279102" y="558970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84238" y="0"/>
            <a:ext cx="2153920" cy="2120265"/>
          </a:xfrm>
          <a:custGeom>
            <a:avLst/>
            <a:gdLst/>
            <a:ahLst/>
            <a:cxnLst/>
            <a:rect l="l" t="t" r="r" b="b"/>
            <a:pathLst>
              <a:path w="2153919" h="2120265">
                <a:moveTo>
                  <a:pt x="2153761" y="0"/>
                </a:moveTo>
                <a:lnTo>
                  <a:pt x="33675" y="2120085"/>
                </a:lnTo>
                <a:lnTo>
                  <a:pt x="0" y="2086409"/>
                </a:lnTo>
                <a:lnTo>
                  <a:pt x="2086409" y="0"/>
                </a:lnTo>
                <a:lnTo>
                  <a:pt x="2153761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0797" y="4040506"/>
            <a:ext cx="6280785" cy="6246495"/>
          </a:xfrm>
          <a:custGeom>
            <a:avLst/>
            <a:gdLst/>
            <a:ahLst/>
            <a:cxnLst/>
            <a:rect l="l" t="t" r="r" b="b"/>
            <a:pathLst>
              <a:path w="6280784" h="6246495">
                <a:moveTo>
                  <a:pt x="6280170" y="6246494"/>
                </a:moveTo>
                <a:lnTo>
                  <a:pt x="6212818" y="6246494"/>
                </a:lnTo>
                <a:lnTo>
                  <a:pt x="0" y="33675"/>
                </a:lnTo>
                <a:lnTo>
                  <a:pt x="33675" y="0"/>
                </a:lnTo>
                <a:lnTo>
                  <a:pt x="6280170" y="6246494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279640" y="3115080"/>
            <a:ext cx="10759454" cy="1227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D" sz="790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Transfer of Training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9758304" y="4375413"/>
            <a:ext cx="7513955" cy="4784643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50"/>
              </a:spcBef>
            </a:pPr>
            <a:r>
              <a:rPr lang="en-ID" spc="-85" dirty="0" smtClean="0"/>
              <a:t>The best place to study is in the room where you are going to be tested because all the stimuli in that room will associated the information that you’re studying.</a:t>
            </a:r>
          </a:p>
        </p:txBody>
      </p:sp>
    </p:spTree>
    <p:extLst>
      <p:ext uri="{BB962C8B-B14F-4D97-AF65-F5344CB8AC3E}">
        <p14:creationId xmlns:p14="http://schemas.microsoft.com/office/powerpoint/2010/main" val="18143203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286073" y="0"/>
            <a:ext cx="16002000" cy="10287000"/>
          </a:xfrm>
          <a:custGeom>
            <a:avLst/>
            <a:gdLst/>
            <a:ahLst/>
            <a:cxnLst/>
            <a:rect l="l" t="t" r="r" b="b"/>
            <a:pathLst>
              <a:path w="16002000" h="10287000">
                <a:moveTo>
                  <a:pt x="16001927" y="10287000"/>
                </a:moveTo>
                <a:lnTo>
                  <a:pt x="10287000" y="10287000"/>
                </a:lnTo>
                <a:lnTo>
                  <a:pt x="0" y="0"/>
                </a:lnTo>
                <a:lnTo>
                  <a:pt x="16001927" y="0"/>
                </a:lnTo>
                <a:lnTo>
                  <a:pt x="16001927" y="1028700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722886" y="2147600"/>
            <a:ext cx="11421452" cy="4469172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4841875">
              <a:lnSpc>
                <a:spcPct val="100000"/>
              </a:lnSpc>
              <a:spcBef>
                <a:spcPts val="2450"/>
              </a:spcBef>
            </a:pPr>
            <a:r>
              <a:rPr lang="en-ID" sz="5400" dirty="0" smtClean="0">
                <a:solidFill>
                  <a:schemeClr val="bg1"/>
                </a:solidFill>
              </a:rPr>
              <a:t>Stimulus Sampling Theory, was an attempt to develop a statistical explanation for learning phenomena. </a:t>
            </a:r>
            <a:endParaRPr sz="5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4351" y="6000598"/>
            <a:ext cx="3781425" cy="369280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9600"/>
              </a:lnSpc>
              <a:spcBef>
                <a:spcPts val="315"/>
              </a:spcBef>
            </a:pPr>
            <a:r>
              <a:rPr lang="en-ID" sz="7900" spc="-495" dirty="0" smtClean="0">
                <a:solidFill>
                  <a:srgbClr val="F7FAFD"/>
                </a:solidFill>
                <a:latin typeface="Arial Black"/>
                <a:cs typeface="Arial Black"/>
              </a:rPr>
              <a:t>William Kaye Estes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676728" y="7734776"/>
            <a:ext cx="3611879" cy="2552700"/>
          </a:xfrm>
          <a:custGeom>
            <a:avLst/>
            <a:gdLst/>
            <a:ahLst/>
            <a:cxnLst/>
            <a:rect l="l" t="t" r="r" b="b"/>
            <a:pathLst>
              <a:path w="3611880" h="2552700">
                <a:moveTo>
                  <a:pt x="3611271" y="2552222"/>
                </a:moveTo>
                <a:lnTo>
                  <a:pt x="0" y="2552222"/>
                </a:lnTo>
                <a:lnTo>
                  <a:pt x="2552222" y="0"/>
                </a:lnTo>
                <a:lnTo>
                  <a:pt x="3611271" y="1059049"/>
                </a:lnTo>
                <a:lnTo>
                  <a:pt x="3611271" y="2552222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08666" y="0"/>
            <a:ext cx="4028440" cy="3988435"/>
          </a:xfrm>
          <a:custGeom>
            <a:avLst/>
            <a:gdLst/>
            <a:ahLst/>
            <a:cxnLst/>
            <a:rect l="l" t="t" r="r" b="b"/>
            <a:pathLst>
              <a:path w="4028440" h="3988435">
                <a:moveTo>
                  <a:pt x="4028394" y="3947573"/>
                </a:moveTo>
                <a:lnTo>
                  <a:pt x="3987984" y="3987984"/>
                </a:lnTo>
                <a:lnTo>
                  <a:pt x="0" y="0"/>
                </a:lnTo>
                <a:lnTo>
                  <a:pt x="80821" y="0"/>
                </a:lnTo>
                <a:lnTo>
                  <a:pt x="4028394" y="3947573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7593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323520" y="0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2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7290"/>
            <a:ext cx="7279640" cy="5589905"/>
          </a:xfrm>
          <a:custGeom>
            <a:avLst/>
            <a:gdLst/>
            <a:ahLst/>
            <a:cxnLst/>
            <a:rect l="l" t="t" r="r" b="b"/>
            <a:pathLst>
              <a:path w="7279640" h="5589905">
                <a:moveTo>
                  <a:pt x="7279102" y="5589709"/>
                </a:moveTo>
                <a:lnTo>
                  <a:pt x="0" y="5589709"/>
                </a:lnTo>
                <a:lnTo>
                  <a:pt x="0" y="1689393"/>
                </a:lnTo>
                <a:lnTo>
                  <a:pt x="1689393" y="0"/>
                </a:lnTo>
                <a:lnTo>
                  <a:pt x="7279102" y="5589709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84238" y="0"/>
            <a:ext cx="2153920" cy="2120265"/>
          </a:xfrm>
          <a:custGeom>
            <a:avLst/>
            <a:gdLst/>
            <a:ahLst/>
            <a:cxnLst/>
            <a:rect l="l" t="t" r="r" b="b"/>
            <a:pathLst>
              <a:path w="2153919" h="2120265">
                <a:moveTo>
                  <a:pt x="2153761" y="0"/>
                </a:moveTo>
                <a:lnTo>
                  <a:pt x="33675" y="2120085"/>
                </a:lnTo>
                <a:lnTo>
                  <a:pt x="0" y="2086409"/>
                </a:lnTo>
                <a:lnTo>
                  <a:pt x="2086409" y="0"/>
                </a:lnTo>
                <a:lnTo>
                  <a:pt x="2153761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0797" y="4040506"/>
            <a:ext cx="6280785" cy="6246495"/>
          </a:xfrm>
          <a:custGeom>
            <a:avLst/>
            <a:gdLst/>
            <a:ahLst/>
            <a:cxnLst/>
            <a:rect l="l" t="t" r="r" b="b"/>
            <a:pathLst>
              <a:path w="6280784" h="6246495">
                <a:moveTo>
                  <a:pt x="6280170" y="6246494"/>
                </a:moveTo>
                <a:lnTo>
                  <a:pt x="6212818" y="6246494"/>
                </a:lnTo>
                <a:lnTo>
                  <a:pt x="0" y="33675"/>
                </a:lnTo>
                <a:lnTo>
                  <a:pt x="33675" y="0"/>
                </a:lnTo>
                <a:lnTo>
                  <a:pt x="6280170" y="6246494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98081" y="2013511"/>
            <a:ext cx="5632450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D" sz="600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Application</a:t>
            </a:r>
            <a:endParaRPr sz="6000" dirty="0">
              <a:latin typeface="Arial Black"/>
              <a:cs typeface="Arial Blac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5622643" y="1139258"/>
            <a:ext cx="8855357" cy="3507370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50"/>
              </a:spcBef>
            </a:pPr>
            <a:r>
              <a:rPr lang="en-US" dirty="0"/>
              <a:t>SST was conducted using probability or verbal learning experiments, limiting its application to other types of learning.</a:t>
            </a:r>
            <a:endParaRPr lang="en-ID" spc="-85" dirty="0" smtClean="0"/>
          </a:p>
        </p:txBody>
      </p:sp>
      <p:sp>
        <p:nvSpPr>
          <p:cNvPr id="11" name="object 9"/>
          <p:cNvSpPr txBox="1">
            <a:spLocks/>
          </p:cNvSpPr>
          <p:nvPr/>
        </p:nvSpPr>
        <p:spPr>
          <a:xfrm>
            <a:off x="10500684" y="5785886"/>
            <a:ext cx="7513955" cy="4146007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>
            <a:lvl1pPr marL="0">
              <a:defRPr sz="4150" b="0" i="0">
                <a:solidFill>
                  <a:srgbClr val="043C57"/>
                </a:solidFill>
                <a:latin typeface="Arial Black"/>
                <a:ea typeface="+mn-ea"/>
                <a:cs typeface="Arial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0">
              <a:spcBef>
                <a:spcPts val="2450"/>
              </a:spcBef>
            </a:pPr>
            <a:r>
              <a:rPr lang="en-US" dirty="0"/>
              <a:t>D</a:t>
            </a:r>
            <a:r>
              <a:rPr lang="en-US" dirty="0" smtClean="0"/>
              <a:t>ifferent </a:t>
            </a:r>
            <a:r>
              <a:rPr lang="en-US" dirty="0"/>
              <a:t>stimulus elements become available or unavailable for sampling due to external or internal variations</a:t>
            </a:r>
            <a:endParaRPr lang="en-ID" kern="0" spc="-85" dirty="0" smtClean="0"/>
          </a:p>
        </p:txBody>
      </p:sp>
      <p:sp>
        <p:nvSpPr>
          <p:cNvPr id="12" name="object 8"/>
          <p:cNvSpPr txBox="1">
            <a:spLocks/>
          </p:cNvSpPr>
          <p:nvPr/>
        </p:nvSpPr>
        <p:spPr>
          <a:xfrm>
            <a:off x="5723487" y="6464397"/>
            <a:ext cx="5632450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7850" b="0" i="0">
                <a:solidFill>
                  <a:srgbClr val="F7FAFD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ID" sz="6600" kern="0" spc="-295" dirty="0" smtClean="0">
                <a:solidFill>
                  <a:srgbClr val="043C57"/>
                </a:solidFill>
                <a:latin typeface="Arial Black"/>
                <a:cs typeface="Arial Black"/>
              </a:rPr>
              <a:t>Example</a:t>
            </a:r>
            <a:endParaRPr lang="en-ID" sz="6600" kern="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22256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00128" y="0"/>
            <a:ext cx="11788140" cy="10287000"/>
          </a:xfrm>
          <a:custGeom>
            <a:avLst/>
            <a:gdLst/>
            <a:ahLst/>
            <a:cxnLst/>
            <a:rect l="l" t="t" r="r" b="b"/>
            <a:pathLst>
              <a:path w="11788140" h="10287000">
                <a:moveTo>
                  <a:pt x="11787871" y="10286999"/>
                </a:moveTo>
                <a:lnTo>
                  <a:pt x="10287000" y="10286999"/>
                </a:lnTo>
                <a:lnTo>
                  <a:pt x="0" y="0"/>
                </a:lnTo>
                <a:lnTo>
                  <a:pt x="11787871" y="0"/>
                </a:lnTo>
                <a:lnTo>
                  <a:pt x="11787871" y="10286999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32865" y="681635"/>
            <a:ext cx="7823355" cy="2502608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80645" marR="5080" indent="-68580">
              <a:lnSpc>
                <a:spcPts val="9600"/>
              </a:lnSpc>
              <a:spcBef>
                <a:spcPts val="315"/>
              </a:spcBef>
            </a:pPr>
            <a:r>
              <a:rPr lang="en-ID" sz="7900" spc="-905" dirty="0" smtClean="0">
                <a:solidFill>
                  <a:srgbClr val="043C57"/>
                </a:solidFill>
                <a:latin typeface="Arial Black"/>
                <a:cs typeface="Arial Black"/>
              </a:rPr>
              <a:t>What’s </a:t>
            </a:r>
            <a:r>
              <a:rPr lang="en-ID" sz="7900" spc="-905" dirty="0" err="1" smtClean="0">
                <a:solidFill>
                  <a:srgbClr val="043C57"/>
                </a:solidFill>
                <a:latin typeface="Arial Black"/>
                <a:cs typeface="Arial Black"/>
              </a:rPr>
              <a:t>Associationism</a:t>
            </a:r>
            <a:r>
              <a:rPr lang="en-ID" sz="7900" spc="-905" dirty="0" smtClean="0">
                <a:solidFill>
                  <a:srgbClr val="043C57"/>
                </a:solidFill>
                <a:latin typeface="Arial Black"/>
                <a:cs typeface="Arial Black"/>
              </a:rPr>
              <a:t>?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8699" y="1751546"/>
            <a:ext cx="6104255" cy="6777496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US" sz="6000" dirty="0" err="1" smtClean="0">
                <a:solidFill>
                  <a:schemeClr val="bg1"/>
                </a:solidFill>
              </a:rPr>
              <a:t>Associationism</a:t>
            </a:r>
            <a:r>
              <a:rPr lang="en-US" sz="6000" dirty="0" smtClean="0">
                <a:solidFill>
                  <a:schemeClr val="bg1"/>
                </a:solidFill>
              </a:rPr>
              <a:t> </a:t>
            </a:r>
            <a:r>
              <a:rPr lang="en-US" sz="6000" dirty="0">
                <a:solidFill>
                  <a:schemeClr val="bg1"/>
                </a:solidFill>
              </a:rPr>
              <a:t>is a theory that connects learning to thought based on principles of the organism’s causal history.</a:t>
            </a:r>
            <a:endParaRPr sz="6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1016905" y="2489908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93927" y="0"/>
            <a:ext cx="3906520" cy="3865879"/>
          </a:xfrm>
          <a:custGeom>
            <a:avLst/>
            <a:gdLst/>
            <a:ahLst/>
            <a:cxnLst/>
            <a:rect l="l" t="t" r="r" b="b"/>
            <a:pathLst>
              <a:path w="3906520" h="3865879">
                <a:moveTo>
                  <a:pt x="3905983" y="3825161"/>
                </a:moveTo>
                <a:lnTo>
                  <a:pt x="3865572" y="3865572"/>
                </a:lnTo>
                <a:lnTo>
                  <a:pt x="0" y="0"/>
                </a:lnTo>
                <a:lnTo>
                  <a:pt x="80822" y="0"/>
                </a:lnTo>
                <a:lnTo>
                  <a:pt x="3905983" y="3825161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3886200" y="4106395"/>
            <a:ext cx="16256852" cy="1446354"/>
          </a:xfrm>
          <a:prstGeom prst="rect">
            <a:avLst/>
          </a:prstGeom>
        </p:spPr>
        <p:txBody>
          <a:bodyPr vert="horz" wrap="square" lIns="0" tIns="236026" rIns="0" bIns="0" rtlCol="0">
            <a:spAutoFit/>
          </a:bodyPr>
          <a:lstStyle/>
          <a:p>
            <a:pPr marL="9874885">
              <a:lnSpc>
                <a:spcPct val="100000"/>
              </a:lnSpc>
              <a:spcBef>
                <a:spcPts val="135"/>
              </a:spcBef>
            </a:pPr>
            <a:r>
              <a:rPr lang="en-ID" spc="470" dirty="0" smtClean="0"/>
              <a:t>Thank you</a:t>
            </a:r>
            <a:endParaRPr spc="610" dirty="0"/>
          </a:p>
        </p:txBody>
      </p:sp>
      <p:sp>
        <p:nvSpPr>
          <p:cNvPr id="4" name="object 4"/>
          <p:cNvSpPr/>
          <p:nvPr/>
        </p:nvSpPr>
        <p:spPr>
          <a:xfrm>
            <a:off x="0" y="2"/>
            <a:ext cx="4941570" cy="2712720"/>
          </a:xfrm>
          <a:custGeom>
            <a:avLst/>
            <a:gdLst/>
            <a:ahLst/>
            <a:cxnLst/>
            <a:rect l="l" t="t" r="r" b="b"/>
            <a:pathLst>
              <a:path w="4941570" h="2712720">
                <a:moveTo>
                  <a:pt x="4941330" y="0"/>
                </a:moveTo>
                <a:lnTo>
                  <a:pt x="2228733" y="2712597"/>
                </a:lnTo>
                <a:lnTo>
                  <a:pt x="0" y="483863"/>
                </a:lnTo>
                <a:lnTo>
                  <a:pt x="0" y="0"/>
                </a:lnTo>
                <a:lnTo>
                  <a:pt x="4941330" y="0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3477" y="2"/>
            <a:ext cx="2649220" cy="2615565"/>
          </a:xfrm>
          <a:custGeom>
            <a:avLst/>
            <a:gdLst/>
            <a:ahLst/>
            <a:cxnLst/>
            <a:rect l="l" t="t" r="r" b="b"/>
            <a:pathLst>
              <a:path w="2649220" h="2615565">
                <a:moveTo>
                  <a:pt x="2649040" y="0"/>
                </a:moveTo>
                <a:lnTo>
                  <a:pt x="33675" y="2615364"/>
                </a:lnTo>
                <a:lnTo>
                  <a:pt x="0" y="2581689"/>
                </a:lnTo>
                <a:lnTo>
                  <a:pt x="2581689" y="0"/>
                </a:lnTo>
                <a:lnTo>
                  <a:pt x="2649040" y="0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494712" y="8322216"/>
            <a:ext cx="1793875" cy="1827530"/>
          </a:xfrm>
          <a:custGeom>
            <a:avLst/>
            <a:gdLst/>
            <a:ahLst/>
            <a:cxnLst/>
            <a:rect l="l" t="t" r="r" b="b"/>
            <a:pathLst>
              <a:path w="1793875" h="1827529">
                <a:moveTo>
                  <a:pt x="1793286" y="1826962"/>
                </a:moveTo>
                <a:lnTo>
                  <a:pt x="0" y="33675"/>
                </a:lnTo>
                <a:lnTo>
                  <a:pt x="5422" y="28253"/>
                </a:lnTo>
                <a:lnTo>
                  <a:pt x="33675" y="0"/>
                </a:lnTo>
                <a:lnTo>
                  <a:pt x="1793286" y="1759611"/>
                </a:lnTo>
                <a:lnTo>
                  <a:pt x="1793286" y="1826962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535406" y="6012665"/>
            <a:ext cx="1752600" cy="3505200"/>
          </a:xfrm>
          <a:custGeom>
            <a:avLst/>
            <a:gdLst/>
            <a:ahLst/>
            <a:cxnLst/>
            <a:rect l="l" t="t" r="r" b="b"/>
            <a:pathLst>
              <a:path w="1752600" h="3505200">
                <a:moveTo>
                  <a:pt x="1752593" y="3505187"/>
                </a:moveTo>
                <a:lnTo>
                  <a:pt x="0" y="1752593"/>
                </a:lnTo>
                <a:lnTo>
                  <a:pt x="1752593" y="0"/>
                </a:lnTo>
                <a:lnTo>
                  <a:pt x="1752593" y="3505187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292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24800" y="0"/>
            <a:ext cx="10363468" cy="9182100"/>
          </a:xfrm>
          <a:custGeom>
            <a:avLst/>
            <a:gdLst/>
            <a:ahLst/>
            <a:cxnLst/>
            <a:rect l="l" t="t" r="r" b="b"/>
            <a:pathLst>
              <a:path w="11788140" h="10287000">
                <a:moveTo>
                  <a:pt x="11787871" y="10286999"/>
                </a:moveTo>
                <a:lnTo>
                  <a:pt x="10287000" y="10286999"/>
                </a:lnTo>
                <a:lnTo>
                  <a:pt x="0" y="0"/>
                </a:lnTo>
                <a:lnTo>
                  <a:pt x="11787871" y="0"/>
                </a:lnTo>
                <a:lnTo>
                  <a:pt x="11787871" y="10286999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48102" y="681635"/>
            <a:ext cx="7823355" cy="2502608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80645" marR="5080" indent="-68580">
              <a:lnSpc>
                <a:spcPts val="9600"/>
              </a:lnSpc>
              <a:spcBef>
                <a:spcPts val="315"/>
              </a:spcBef>
            </a:pPr>
            <a:r>
              <a:rPr lang="en-ID" sz="7900" spc="-905" dirty="0" smtClean="0">
                <a:solidFill>
                  <a:srgbClr val="043C57"/>
                </a:solidFill>
                <a:latin typeface="Arial Black"/>
                <a:cs typeface="Arial Black"/>
              </a:rPr>
              <a:t>What’s </a:t>
            </a:r>
            <a:r>
              <a:rPr lang="en-ID" sz="7900" spc="-905" dirty="0" err="1" smtClean="0">
                <a:solidFill>
                  <a:srgbClr val="043C57"/>
                </a:solidFill>
                <a:latin typeface="Arial Black"/>
                <a:cs typeface="Arial Black"/>
              </a:rPr>
              <a:t>Associationism</a:t>
            </a:r>
            <a:r>
              <a:rPr lang="en-ID" sz="7900" spc="-905" dirty="0" smtClean="0">
                <a:solidFill>
                  <a:srgbClr val="043C57"/>
                </a:solidFill>
                <a:latin typeface="Arial Black"/>
                <a:cs typeface="Arial Black"/>
              </a:rPr>
              <a:t>?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6004" y="2781300"/>
            <a:ext cx="9890595" cy="6223499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US" sz="4800" dirty="0" err="1" smtClean="0">
                <a:solidFill>
                  <a:schemeClr val="bg1"/>
                </a:solidFill>
              </a:rPr>
              <a:t>Associationism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>
                <a:solidFill>
                  <a:schemeClr val="bg1"/>
                </a:solidFill>
              </a:rPr>
              <a:t>can be used as a theory of learning (e.g., as in behaviorist theorizing), a theory of thinking (as in </a:t>
            </a:r>
            <a:r>
              <a:rPr lang="en-US" sz="4800" dirty="0" err="1">
                <a:solidFill>
                  <a:schemeClr val="bg1"/>
                </a:solidFill>
              </a:rPr>
              <a:t>Jamesian</a:t>
            </a:r>
            <a:r>
              <a:rPr lang="en-US" sz="4800" dirty="0">
                <a:solidFill>
                  <a:schemeClr val="bg1"/>
                </a:solidFill>
              </a:rPr>
              <a:t> “streams of thought”), a theory of mental structures (e.g., as concept pairs), and a theory of the implementation of thought (e.g., connectionism).</a:t>
            </a:r>
            <a:endParaRPr sz="4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1016905" y="2489908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153274" y="4229717"/>
            <a:ext cx="3906520" cy="3865879"/>
          </a:xfrm>
          <a:custGeom>
            <a:avLst/>
            <a:gdLst/>
            <a:ahLst/>
            <a:cxnLst/>
            <a:rect l="l" t="t" r="r" b="b"/>
            <a:pathLst>
              <a:path w="3906520" h="3865879">
                <a:moveTo>
                  <a:pt x="3905983" y="3825161"/>
                </a:moveTo>
                <a:lnTo>
                  <a:pt x="3865572" y="3865572"/>
                </a:lnTo>
                <a:lnTo>
                  <a:pt x="0" y="0"/>
                </a:lnTo>
                <a:lnTo>
                  <a:pt x="80822" y="0"/>
                </a:lnTo>
                <a:lnTo>
                  <a:pt x="3905983" y="3825161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6470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590800" y="3736706"/>
            <a:ext cx="14935200" cy="350416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859155" algn="l">
              <a:lnSpc>
                <a:spcPct val="100400"/>
              </a:lnSpc>
              <a:spcBef>
                <a:spcPts val="85"/>
              </a:spcBef>
            </a:pPr>
            <a:r>
              <a:rPr lang="en-US" sz="8800" dirty="0" err="1"/>
              <a:t>Associationism</a:t>
            </a:r>
            <a:r>
              <a:rPr lang="en-US" sz="8800" dirty="0"/>
              <a:t> as a </a:t>
            </a:r>
            <a:r>
              <a:rPr lang="en-US" sz="8800" dirty="0" smtClean="0"/>
              <a:t>	Theory </a:t>
            </a:r>
            <a:r>
              <a:rPr lang="en-US" sz="8800" dirty="0"/>
              <a:t>of Learning</a:t>
            </a:r>
            <a:r>
              <a:rPr lang="en-US" dirty="0"/>
              <a:t/>
            </a:r>
            <a:br>
              <a:rPr lang="en-US" dirty="0"/>
            </a:br>
            <a:endParaRPr sz="51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834140" y="1"/>
            <a:ext cx="4453890" cy="2905760"/>
          </a:xfrm>
          <a:custGeom>
            <a:avLst/>
            <a:gdLst/>
            <a:ahLst/>
            <a:cxnLst/>
            <a:rect l="l" t="t" r="r" b="b"/>
            <a:pathLst>
              <a:path w="4453890" h="2905760">
                <a:moveTo>
                  <a:pt x="4453860" y="1356727"/>
                </a:moveTo>
                <a:lnTo>
                  <a:pt x="2905293" y="2905293"/>
                </a:lnTo>
                <a:lnTo>
                  <a:pt x="0" y="0"/>
                </a:lnTo>
                <a:lnTo>
                  <a:pt x="4453860" y="0"/>
                </a:lnTo>
                <a:lnTo>
                  <a:pt x="4453860" y="1356727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689575"/>
            <a:ext cx="4093210" cy="2597785"/>
          </a:xfrm>
          <a:custGeom>
            <a:avLst/>
            <a:gdLst/>
            <a:ahLst/>
            <a:cxnLst/>
            <a:rect l="l" t="t" r="r" b="b"/>
            <a:pathLst>
              <a:path w="4093210" h="2597784">
                <a:moveTo>
                  <a:pt x="4092935" y="2597424"/>
                </a:moveTo>
                <a:lnTo>
                  <a:pt x="0" y="2597424"/>
                </a:lnTo>
                <a:lnTo>
                  <a:pt x="0" y="1495511"/>
                </a:lnTo>
                <a:lnTo>
                  <a:pt x="1495511" y="0"/>
                </a:lnTo>
                <a:lnTo>
                  <a:pt x="4092935" y="2597424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724540" y="0"/>
            <a:ext cx="2947035" cy="2906395"/>
          </a:xfrm>
          <a:custGeom>
            <a:avLst/>
            <a:gdLst/>
            <a:ahLst/>
            <a:cxnLst/>
            <a:rect l="l" t="t" r="r" b="b"/>
            <a:pathLst>
              <a:path w="2947034" h="2906395">
                <a:moveTo>
                  <a:pt x="2946685" y="2865865"/>
                </a:moveTo>
                <a:lnTo>
                  <a:pt x="2906275" y="2906275"/>
                </a:lnTo>
                <a:lnTo>
                  <a:pt x="0" y="0"/>
                </a:lnTo>
                <a:lnTo>
                  <a:pt x="80819" y="0"/>
                </a:lnTo>
                <a:lnTo>
                  <a:pt x="2946685" y="2865865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259318" y="9255662"/>
            <a:ext cx="1028700" cy="1031875"/>
          </a:xfrm>
          <a:custGeom>
            <a:avLst/>
            <a:gdLst/>
            <a:ahLst/>
            <a:cxnLst/>
            <a:rect l="l" t="t" r="r" b="b"/>
            <a:pathLst>
              <a:path w="1028700" h="1031875">
                <a:moveTo>
                  <a:pt x="1028682" y="1031337"/>
                </a:moveTo>
                <a:lnTo>
                  <a:pt x="997661" y="1031337"/>
                </a:lnTo>
                <a:lnTo>
                  <a:pt x="0" y="33675"/>
                </a:lnTo>
                <a:lnTo>
                  <a:pt x="33674" y="0"/>
                </a:lnTo>
                <a:lnTo>
                  <a:pt x="1028682" y="995007"/>
                </a:lnTo>
                <a:lnTo>
                  <a:pt x="1028682" y="1031337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286073" y="0"/>
            <a:ext cx="16002000" cy="10287000"/>
          </a:xfrm>
          <a:custGeom>
            <a:avLst/>
            <a:gdLst/>
            <a:ahLst/>
            <a:cxnLst/>
            <a:rect l="l" t="t" r="r" b="b"/>
            <a:pathLst>
              <a:path w="16002000" h="10287000">
                <a:moveTo>
                  <a:pt x="16001927" y="10287000"/>
                </a:moveTo>
                <a:lnTo>
                  <a:pt x="10287000" y="10287000"/>
                </a:lnTo>
                <a:lnTo>
                  <a:pt x="0" y="0"/>
                </a:lnTo>
                <a:lnTo>
                  <a:pt x="16001927" y="0"/>
                </a:lnTo>
                <a:lnTo>
                  <a:pt x="16001927" y="1028700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722886" y="2147600"/>
            <a:ext cx="11421452" cy="4469172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4841875">
              <a:lnSpc>
                <a:spcPct val="100000"/>
              </a:lnSpc>
              <a:spcBef>
                <a:spcPts val="2450"/>
              </a:spcBef>
            </a:pPr>
            <a:r>
              <a:rPr lang="en-US" sz="5400" dirty="0">
                <a:solidFill>
                  <a:schemeClr val="bg1"/>
                </a:solidFill>
              </a:rPr>
              <a:t>Pavlov introduced the concept of classical conditioning as a modernized version of associative learning</a:t>
            </a:r>
            <a:r>
              <a:rPr sz="5400" spc="290" dirty="0" smtClean="0">
                <a:solidFill>
                  <a:schemeClr val="bg1"/>
                </a:solidFill>
                <a:latin typeface="Gill Sans MT"/>
                <a:cs typeface="Gill Sans MT"/>
              </a:rPr>
              <a:t>.</a:t>
            </a:r>
            <a:endParaRPr sz="5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6000" y="6823011"/>
            <a:ext cx="3781425" cy="246170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9600"/>
              </a:lnSpc>
              <a:spcBef>
                <a:spcPts val="315"/>
              </a:spcBef>
            </a:pPr>
            <a:r>
              <a:rPr lang="en-ID" sz="7900" spc="-495" dirty="0" smtClean="0">
                <a:solidFill>
                  <a:srgbClr val="F7FAFD"/>
                </a:solidFill>
                <a:latin typeface="Arial Black"/>
                <a:cs typeface="Arial Black"/>
              </a:rPr>
              <a:t>Ivan Pavlov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676728" y="7734776"/>
            <a:ext cx="3611879" cy="2552700"/>
          </a:xfrm>
          <a:custGeom>
            <a:avLst/>
            <a:gdLst/>
            <a:ahLst/>
            <a:cxnLst/>
            <a:rect l="l" t="t" r="r" b="b"/>
            <a:pathLst>
              <a:path w="3611880" h="2552700">
                <a:moveTo>
                  <a:pt x="3611271" y="2552222"/>
                </a:moveTo>
                <a:lnTo>
                  <a:pt x="0" y="2552222"/>
                </a:lnTo>
                <a:lnTo>
                  <a:pt x="2552222" y="0"/>
                </a:lnTo>
                <a:lnTo>
                  <a:pt x="3611271" y="1059049"/>
                </a:lnTo>
                <a:lnTo>
                  <a:pt x="3611271" y="2552222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08666" y="0"/>
            <a:ext cx="4028440" cy="3988435"/>
          </a:xfrm>
          <a:custGeom>
            <a:avLst/>
            <a:gdLst/>
            <a:ahLst/>
            <a:cxnLst/>
            <a:rect l="l" t="t" r="r" b="b"/>
            <a:pathLst>
              <a:path w="4028440" h="3988435">
                <a:moveTo>
                  <a:pt x="4028394" y="3947573"/>
                </a:moveTo>
                <a:lnTo>
                  <a:pt x="3987984" y="3987984"/>
                </a:lnTo>
                <a:lnTo>
                  <a:pt x="0" y="0"/>
                </a:lnTo>
                <a:lnTo>
                  <a:pt x="80821" y="0"/>
                </a:lnTo>
                <a:lnTo>
                  <a:pt x="4028394" y="3947573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6256852" cy="1208023"/>
          </a:xfrm>
        </p:spPr>
        <p:txBody>
          <a:bodyPr/>
          <a:lstStyle/>
          <a:p>
            <a:pPr algn="ctr"/>
            <a:r>
              <a:rPr lang="en-ID" dirty="0" smtClean="0"/>
              <a:t>Classical Conditioning</a:t>
            </a:r>
            <a:endParaRPr lang="en-US" dirty="0"/>
          </a:p>
        </p:txBody>
      </p:sp>
      <p:pic>
        <p:nvPicPr>
          <p:cNvPr id="1026" name="Picture 2" descr="Classical Conditioning: How It Works With Examp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485900"/>
            <a:ext cx="12306300" cy="820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56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219200" y="3736706"/>
            <a:ext cx="16306800" cy="2149948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859155" algn="l">
              <a:lnSpc>
                <a:spcPct val="100400"/>
              </a:lnSpc>
              <a:spcBef>
                <a:spcPts val="85"/>
              </a:spcBef>
            </a:pPr>
            <a:r>
              <a:rPr lang="en-US" sz="8800" dirty="0" smtClean="0"/>
              <a:t>Contiguous Conditioning</a:t>
            </a:r>
            <a:r>
              <a:rPr lang="en-US" dirty="0"/>
              <a:t/>
            </a:r>
            <a:br>
              <a:rPr lang="en-US" dirty="0"/>
            </a:br>
            <a:endParaRPr sz="51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834140" y="1"/>
            <a:ext cx="4453890" cy="2905760"/>
          </a:xfrm>
          <a:custGeom>
            <a:avLst/>
            <a:gdLst/>
            <a:ahLst/>
            <a:cxnLst/>
            <a:rect l="l" t="t" r="r" b="b"/>
            <a:pathLst>
              <a:path w="4453890" h="2905760">
                <a:moveTo>
                  <a:pt x="4453860" y="1356727"/>
                </a:moveTo>
                <a:lnTo>
                  <a:pt x="2905293" y="2905293"/>
                </a:lnTo>
                <a:lnTo>
                  <a:pt x="0" y="0"/>
                </a:lnTo>
                <a:lnTo>
                  <a:pt x="4453860" y="0"/>
                </a:lnTo>
                <a:lnTo>
                  <a:pt x="4453860" y="1356727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7689575"/>
            <a:ext cx="4093210" cy="2597785"/>
          </a:xfrm>
          <a:custGeom>
            <a:avLst/>
            <a:gdLst/>
            <a:ahLst/>
            <a:cxnLst/>
            <a:rect l="l" t="t" r="r" b="b"/>
            <a:pathLst>
              <a:path w="4093210" h="2597784">
                <a:moveTo>
                  <a:pt x="4092935" y="2597424"/>
                </a:moveTo>
                <a:lnTo>
                  <a:pt x="0" y="2597424"/>
                </a:lnTo>
                <a:lnTo>
                  <a:pt x="0" y="1495511"/>
                </a:lnTo>
                <a:lnTo>
                  <a:pt x="1495511" y="0"/>
                </a:lnTo>
                <a:lnTo>
                  <a:pt x="4092935" y="2597424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724540" y="0"/>
            <a:ext cx="2947035" cy="2906395"/>
          </a:xfrm>
          <a:custGeom>
            <a:avLst/>
            <a:gdLst/>
            <a:ahLst/>
            <a:cxnLst/>
            <a:rect l="l" t="t" r="r" b="b"/>
            <a:pathLst>
              <a:path w="2947034" h="2906395">
                <a:moveTo>
                  <a:pt x="2946685" y="2865865"/>
                </a:moveTo>
                <a:lnTo>
                  <a:pt x="2906275" y="2906275"/>
                </a:lnTo>
                <a:lnTo>
                  <a:pt x="0" y="0"/>
                </a:lnTo>
                <a:lnTo>
                  <a:pt x="80819" y="0"/>
                </a:lnTo>
                <a:lnTo>
                  <a:pt x="2946685" y="2865865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259318" y="9255662"/>
            <a:ext cx="1028700" cy="1031875"/>
          </a:xfrm>
          <a:custGeom>
            <a:avLst/>
            <a:gdLst/>
            <a:ahLst/>
            <a:cxnLst/>
            <a:rect l="l" t="t" r="r" b="b"/>
            <a:pathLst>
              <a:path w="1028700" h="1031875">
                <a:moveTo>
                  <a:pt x="1028682" y="1031337"/>
                </a:moveTo>
                <a:lnTo>
                  <a:pt x="997661" y="1031337"/>
                </a:lnTo>
                <a:lnTo>
                  <a:pt x="0" y="33675"/>
                </a:lnTo>
                <a:lnTo>
                  <a:pt x="33674" y="0"/>
                </a:lnTo>
                <a:lnTo>
                  <a:pt x="1028682" y="995007"/>
                </a:lnTo>
                <a:lnTo>
                  <a:pt x="1028682" y="1031337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9511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286073" y="0"/>
            <a:ext cx="16002000" cy="10287000"/>
          </a:xfrm>
          <a:custGeom>
            <a:avLst/>
            <a:gdLst/>
            <a:ahLst/>
            <a:cxnLst/>
            <a:rect l="l" t="t" r="r" b="b"/>
            <a:pathLst>
              <a:path w="16002000" h="10287000">
                <a:moveTo>
                  <a:pt x="16001927" y="10287000"/>
                </a:moveTo>
                <a:lnTo>
                  <a:pt x="10287000" y="10287000"/>
                </a:lnTo>
                <a:lnTo>
                  <a:pt x="0" y="0"/>
                </a:lnTo>
                <a:lnTo>
                  <a:pt x="16001927" y="0"/>
                </a:lnTo>
                <a:lnTo>
                  <a:pt x="16001927" y="1028700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722886" y="2147600"/>
            <a:ext cx="11421452" cy="5300169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4841875">
              <a:lnSpc>
                <a:spcPct val="100000"/>
              </a:lnSpc>
              <a:spcBef>
                <a:spcPts val="2450"/>
              </a:spcBef>
            </a:pPr>
            <a:r>
              <a:rPr lang="en-ID" sz="5400" dirty="0" smtClean="0">
                <a:solidFill>
                  <a:schemeClr val="bg1"/>
                </a:solidFill>
              </a:rPr>
              <a:t>Most learning theories can be thought of as attempts to determine the rules by which stimuli and responses become associated.</a:t>
            </a:r>
            <a:endParaRPr sz="54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4351" y="6000598"/>
            <a:ext cx="3781425" cy="3733714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9600"/>
              </a:lnSpc>
              <a:spcBef>
                <a:spcPts val="315"/>
              </a:spcBef>
            </a:pPr>
            <a:r>
              <a:rPr lang="en-ID" sz="7900" spc="-495" dirty="0" smtClean="0">
                <a:solidFill>
                  <a:srgbClr val="F7FAFD"/>
                </a:solidFill>
                <a:latin typeface="Arial Black"/>
                <a:cs typeface="Arial Black"/>
              </a:rPr>
              <a:t>Edwin Ray Guthrie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676728" y="7734776"/>
            <a:ext cx="3611879" cy="2552700"/>
          </a:xfrm>
          <a:custGeom>
            <a:avLst/>
            <a:gdLst/>
            <a:ahLst/>
            <a:cxnLst/>
            <a:rect l="l" t="t" r="r" b="b"/>
            <a:pathLst>
              <a:path w="3611880" h="2552700">
                <a:moveTo>
                  <a:pt x="3611271" y="2552222"/>
                </a:moveTo>
                <a:lnTo>
                  <a:pt x="0" y="2552222"/>
                </a:lnTo>
                <a:lnTo>
                  <a:pt x="2552222" y="0"/>
                </a:lnTo>
                <a:lnTo>
                  <a:pt x="3611271" y="1059049"/>
                </a:lnTo>
                <a:lnTo>
                  <a:pt x="3611271" y="2552222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08666" y="0"/>
            <a:ext cx="4028440" cy="3988435"/>
          </a:xfrm>
          <a:custGeom>
            <a:avLst/>
            <a:gdLst/>
            <a:ahLst/>
            <a:cxnLst/>
            <a:rect l="l" t="t" r="r" b="b"/>
            <a:pathLst>
              <a:path w="4028440" h="3988435">
                <a:moveTo>
                  <a:pt x="4028394" y="3947573"/>
                </a:moveTo>
                <a:lnTo>
                  <a:pt x="3987984" y="3987984"/>
                </a:lnTo>
                <a:lnTo>
                  <a:pt x="0" y="0"/>
                </a:lnTo>
                <a:lnTo>
                  <a:pt x="80821" y="0"/>
                </a:lnTo>
                <a:lnTo>
                  <a:pt x="4028394" y="3947573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1754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4932" y="2931"/>
            <a:ext cx="10973068" cy="9639300"/>
          </a:xfrm>
          <a:custGeom>
            <a:avLst/>
            <a:gdLst/>
            <a:ahLst/>
            <a:cxnLst/>
            <a:rect l="l" t="t" r="r" b="b"/>
            <a:pathLst>
              <a:path w="11788140" h="10287000">
                <a:moveTo>
                  <a:pt x="11787871" y="10286999"/>
                </a:moveTo>
                <a:lnTo>
                  <a:pt x="10287000" y="10286999"/>
                </a:lnTo>
                <a:lnTo>
                  <a:pt x="0" y="0"/>
                </a:lnTo>
                <a:lnTo>
                  <a:pt x="11787871" y="0"/>
                </a:lnTo>
                <a:lnTo>
                  <a:pt x="11787871" y="10286999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793235" y="776819"/>
            <a:ext cx="7823355" cy="123059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80645" marR="5080" indent="-68580">
              <a:lnSpc>
                <a:spcPts val="9600"/>
              </a:lnSpc>
              <a:spcBef>
                <a:spcPts val="315"/>
              </a:spcBef>
            </a:pPr>
            <a:r>
              <a:rPr lang="en-ID" sz="7900" spc="-905" dirty="0" smtClean="0">
                <a:solidFill>
                  <a:srgbClr val="043C57"/>
                </a:solidFill>
                <a:latin typeface="Arial Black"/>
                <a:cs typeface="Arial Black"/>
              </a:rPr>
              <a:t>Law of Contiguity</a:t>
            </a:r>
            <a:endParaRPr sz="7900" dirty="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6004" y="2781300"/>
            <a:ext cx="9890595" cy="6962162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lang="en-US" sz="7200" dirty="0" smtClean="0">
                <a:solidFill>
                  <a:schemeClr val="bg1"/>
                </a:solidFill>
              </a:rPr>
              <a:t>“A combination of stimuli which has accompanied a movement will on its recurrence tend to be followed by that movement.”</a:t>
            </a:r>
            <a:endParaRPr sz="7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1016905" y="2489908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97BC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153274" y="4229717"/>
            <a:ext cx="3906520" cy="3865879"/>
          </a:xfrm>
          <a:custGeom>
            <a:avLst/>
            <a:gdLst/>
            <a:ahLst/>
            <a:cxnLst/>
            <a:rect l="l" t="t" r="r" b="b"/>
            <a:pathLst>
              <a:path w="3906520" h="3865879">
                <a:moveTo>
                  <a:pt x="3905983" y="3825161"/>
                </a:moveTo>
                <a:lnTo>
                  <a:pt x="3865572" y="3865572"/>
                </a:lnTo>
                <a:lnTo>
                  <a:pt x="0" y="0"/>
                </a:lnTo>
                <a:lnTo>
                  <a:pt x="80822" y="0"/>
                </a:lnTo>
                <a:lnTo>
                  <a:pt x="3905983" y="3825161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607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FAF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377</Words>
  <Application>Microsoft Office PowerPoint</Application>
  <PresentationFormat>Custom</PresentationFormat>
  <Paragraphs>47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Calibri</vt:lpstr>
      <vt:lpstr>Gill Sans MT</vt:lpstr>
      <vt:lpstr>Verdana</vt:lpstr>
      <vt:lpstr>Office Theme</vt:lpstr>
      <vt:lpstr>PowerPoint Presentation</vt:lpstr>
      <vt:lpstr>What’s Associationism?</vt:lpstr>
      <vt:lpstr>What’s Associationism?</vt:lpstr>
      <vt:lpstr>Associationism as a  Theory of Learning </vt:lpstr>
      <vt:lpstr>PowerPoint Presentation</vt:lpstr>
      <vt:lpstr>Classical Conditioning</vt:lpstr>
      <vt:lpstr>Contiguous Conditioning </vt:lpstr>
      <vt:lpstr>PowerPoint Presentation</vt:lpstr>
      <vt:lpstr>Law of Contiguity</vt:lpstr>
      <vt:lpstr>THE REGENCY PRINCIPLE  Recent stimuli will form associations with an action or movement than previous stimuli</vt:lpstr>
      <vt:lpstr>PowerPoint Presentation</vt:lpstr>
      <vt:lpstr>PowerPoint Presentation</vt:lpstr>
      <vt:lpstr>Forgetting</vt:lpstr>
      <vt:lpstr>PowerPoint Presentation</vt:lpstr>
      <vt:lpstr>Punishment</vt:lpstr>
      <vt:lpstr>Drives</vt:lpstr>
      <vt:lpstr>Transfer of Training</vt:lpstr>
      <vt:lpstr>PowerPoint Presentation</vt:lpstr>
      <vt:lpstr>Application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</cp:lastModifiedBy>
  <cp:revision>7</cp:revision>
  <dcterms:created xsi:type="dcterms:W3CDTF">2020-03-19T06:16:51Z</dcterms:created>
  <dcterms:modified xsi:type="dcterms:W3CDTF">2020-04-12T10:17:20Z</dcterms:modified>
</cp:coreProperties>
</file>