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84" r:id="rId5"/>
    <p:sldId id="285" r:id="rId6"/>
    <p:sldId id="287" r:id="rId7"/>
    <p:sldId id="286" r:id="rId8"/>
    <p:sldId id="290" r:id="rId9"/>
    <p:sldId id="291" r:id="rId10"/>
    <p:sldId id="292" r:id="rId11"/>
    <p:sldId id="293" r:id="rId12"/>
    <p:sldId id="294" r:id="rId13"/>
    <p:sldId id="296" r:id="rId14"/>
    <p:sldId id="295" r:id="rId15"/>
    <p:sldId id="297" r:id="rId16"/>
    <p:sldId id="298" r:id="rId17"/>
    <p:sldId id="300" r:id="rId18"/>
    <p:sldId id="301" r:id="rId19"/>
    <p:sldId id="302" r:id="rId20"/>
    <p:sldId id="303" r:id="rId21"/>
    <p:sldId id="305" r:id="rId22"/>
    <p:sldId id="304" r:id="rId23"/>
    <p:sldId id="306" r:id="rId24"/>
    <p:sldId id="289" r:id="rId25"/>
    <p:sldId id="307" r:id="rId26"/>
    <p:sldId id="308" r:id="rId27"/>
    <p:sldId id="309" r:id="rId28"/>
  </p:sldIdLst>
  <p:sldSz cx="18288000" cy="10287000"/>
  <p:notesSz cx="18288000" cy="10287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28" d="100"/>
          <a:sy n="28" d="100"/>
        </p:scale>
        <p:origin x="126" y="6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D5B9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661941" y="3676137"/>
            <a:ext cx="14964116" cy="9969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400" b="0" i="0">
                <a:solidFill>
                  <a:srgbClr val="323232"/>
                </a:solidFill>
                <a:latin typeface="Book Antiqua"/>
                <a:cs typeface="Book Antiqu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6400" b="0" i="0">
                <a:solidFill>
                  <a:srgbClr val="323232"/>
                </a:solidFill>
                <a:latin typeface="Book Antiqua"/>
                <a:cs typeface="Book Antiqu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974F2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400" b="0" i="0">
                <a:solidFill>
                  <a:srgbClr val="323232"/>
                </a:solidFill>
                <a:latin typeface="Book Antiqua"/>
                <a:cs typeface="Book Antiqu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4/12/2020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400" b="0" i="0">
                <a:solidFill>
                  <a:srgbClr val="323232"/>
                </a:solidFill>
                <a:latin typeface="Book Antiqua"/>
                <a:cs typeface="Book Antiqu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4/12/2020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974F2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4/12/2020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44645" y="1308820"/>
            <a:ext cx="15598708" cy="2120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400" b="0" i="0">
                <a:solidFill>
                  <a:srgbClr val="323232"/>
                </a:solidFill>
                <a:latin typeface="Book Antiqua"/>
                <a:cs typeface="Book Antiqu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14453" y="3493129"/>
            <a:ext cx="9659093" cy="31686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400" b="0" i="0">
                <a:solidFill>
                  <a:srgbClr val="323232"/>
                </a:solidFill>
                <a:latin typeface="Book Antiqua"/>
                <a:cs typeface="Book Antiqu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4/12/2020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5169" y="80157"/>
            <a:ext cx="18288000" cy="10100310"/>
          </a:xfrm>
          <a:custGeom>
            <a:avLst/>
            <a:gdLst/>
            <a:ahLst/>
            <a:cxnLst/>
            <a:rect l="l" t="t" r="r" b="b"/>
            <a:pathLst>
              <a:path w="18288000" h="10100310">
                <a:moveTo>
                  <a:pt x="0" y="10099904"/>
                </a:moveTo>
                <a:lnTo>
                  <a:pt x="18287998" y="10099904"/>
                </a:lnTo>
                <a:lnTo>
                  <a:pt x="18287998" y="0"/>
                </a:lnTo>
                <a:lnTo>
                  <a:pt x="0" y="0"/>
                </a:lnTo>
                <a:lnTo>
                  <a:pt x="0" y="10099904"/>
                </a:lnTo>
                <a:close/>
              </a:path>
            </a:pathLst>
          </a:custGeom>
          <a:solidFill>
            <a:srgbClr val="F5EDE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9258300"/>
            <a:ext cx="18288000" cy="1028700"/>
            <a:chOff x="0" y="9258300"/>
            <a:chExt cx="18288000" cy="1028700"/>
          </a:xfrm>
        </p:grpSpPr>
        <p:sp>
          <p:nvSpPr>
            <p:cNvPr id="4" name="object 4"/>
            <p:cNvSpPr/>
            <p:nvPr/>
          </p:nvSpPr>
          <p:spPr>
            <a:xfrm>
              <a:off x="0" y="10099904"/>
              <a:ext cx="18288000" cy="187325"/>
            </a:xfrm>
            <a:custGeom>
              <a:avLst/>
              <a:gdLst/>
              <a:ahLst/>
              <a:cxnLst/>
              <a:rect l="l" t="t" r="r" b="b"/>
              <a:pathLst>
                <a:path w="18288000" h="187325">
                  <a:moveTo>
                    <a:pt x="18287998" y="187095"/>
                  </a:moveTo>
                  <a:lnTo>
                    <a:pt x="0" y="187095"/>
                  </a:lnTo>
                  <a:lnTo>
                    <a:pt x="0" y="0"/>
                  </a:lnTo>
                  <a:lnTo>
                    <a:pt x="18287998" y="0"/>
                  </a:lnTo>
                  <a:lnTo>
                    <a:pt x="18287998" y="187095"/>
                  </a:lnTo>
                  <a:close/>
                </a:path>
              </a:pathLst>
            </a:custGeom>
            <a:solidFill>
              <a:srgbClr val="974F2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9124949" y="9258300"/>
              <a:ext cx="38100" cy="1028700"/>
            </a:xfrm>
            <a:custGeom>
              <a:avLst/>
              <a:gdLst/>
              <a:ahLst/>
              <a:cxnLst/>
              <a:rect l="l" t="t" r="r" b="b"/>
              <a:pathLst>
                <a:path w="38100" h="1028700">
                  <a:moveTo>
                    <a:pt x="0" y="0"/>
                  </a:moveTo>
                  <a:lnTo>
                    <a:pt x="38099" y="0"/>
                  </a:lnTo>
                  <a:lnTo>
                    <a:pt x="38099" y="1028699"/>
                  </a:lnTo>
                  <a:lnTo>
                    <a:pt x="0" y="10286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232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/>
          <p:nvPr/>
        </p:nvSpPr>
        <p:spPr>
          <a:xfrm>
            <a:off x="0" y="0"/>
            <a:ext cx="18287999" cy="209753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486400" y="5746839"/>
            <a:ext cx="8225155" cy="3122650"/>
          </a:xfrm>
          <a:prstGeom prst="rect">
            <a:avLst/>
          </a:prstGeom>
          <a:solidFill>
            <a:srgbClr val="974F2F"/>
          </a:solidFill>
        </p:spPr>
        <p:txBody>
          <a:bodyPr vert="horz" wrap="square" lIns="0" tIns="635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50"/>
              </a:spcBef>
            </a:pPr>
            <a:r>
              <a:rPr lang="en-ID" sz="4000" dirty="0" smtClean="0">
                <a:solidFill>
                  <a:schemeClr val="bg1"/>
                </a:solidFill>
                <a:latin typeface="Times New Roman"/>
                <a:cs typeface="Times New Roman"/>
              </a:rPr>
              <a:t>DINDA PERMATASARI HARAHAP</a:t>
            </a:r>
          </a:p>
          <a:p>
            <a:pPr algn="ctr">
              <a:lnSpc>
                <a:spcPct val="100000"/>
              </a:lnSpc>
              <a:spcBef>
                <a:spcPts val="50"/>
              </a:spcBef>
            </a:pPr>
            <a:r>
              <a:rPr lang="en-ID" sz="4000" spc="90" dirty="0" smtClean="0">
                <a:solidFill>
                  <a:schemeClr val="bg1"/>
                </a:solidFill>
                <a:latin typeface="Times New Roman"/>
                <a:cs typeface="Times New Roman"/>
              </a:rPr>
              <a:t>Lecturer</a:t>
            </a:r>
            <a:endParaRPr lang="en-ID" sz="4000" spc="90" dirty="0">
              <a:solidFill>
                <a:schemeClr val="bg1"/>
              </a:solidFill>
              <a:latin typeface="Book Antiqua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50"/>
              </a:spcBef>
            </a:pPr>
            <a:r>
              <a:rPr lang="en-ID" sz="4000" spc="90" dirty="0" smtClean="0">
                <a:solidFill>
                  <a:schemeClr val="bg1"/>
                </a:solidFill>
                <a:latin typeface="Book Antiqua"/>
                <a:cs typeface="Times New Roman"/>
              </a:rPr>
              <a:t>Faculty of Psychology</a:t>
            </a:r>
          </a:p>
          <a:p>
            <a:pPr algn="ctr">
              <a:lnSpc>
                <a:spcPct val="100000"/>
              </a:lnSpc>
              <a:spcBef>
                <a:spcPts val="50"/>
              </a:spcBef>
            </a:pPr>
            <a:r>
              <a:rPr lang="en-ID" sz="4000" spc="90" dirty="0" smtClean="0">
                <a:solidFill>
                  <a:schemeClr val="bg1"/>
                </a:solidFill>
                <a:latin typeface="Book Antiqua"/>
                <a:cs typeface="Times New Roman"/>
              </a:rPr>
              <a:t> </a:t>
            </a:r>
            <a:r>
              <a:rPr lang="en-ID" sz="4000" spc="90" dirty="0" err="1" smtClean="0">
                <a:solidFill>
                  <a:schemeClr val="bg1"/>
                </a:solidFill>
                <a:latin typeface="Book Antiqua"/>
                <a:cs typeface="Times New Roman"/>
              </a:rPr>
              <a:t>Universitas</a:t>
            </a:r>
            <a:r>
              <a:rPr lang="en-ID" sz="4000" spc="90" dirty="0" smtClean="0">
                <a:solidFill>
                  <a:schemeClr val="bg1"/>
                </a:solidFill>
                <a:latin typeface="Book Antiqua"/>
                <a:cs typeface="Times New Roman"/>
              </a:rPr>
              <a:t> Medan Area</a:t>
            </a:r>
          </a:p>
          <a:p>
            <a:pPr algn="ctr">
              <a:lnSpc>
                <a:spcPct val="100000"/>
              </a:lnSpc>
              <a:spcBef>
                <a:spcPts val="50"/>
              </a:spcBef>
            </a:pPr>
            <a:r>
              <a:rPr lang="en-ID" sz="4000" spc="90" dirty="0" smtClean="0">
                <a:solidFill>
                  <a:schemeClr val="bg1"/>
                </a:solidFill>
                <a:latin typeface="Book Antiqua"/>
                <a:cs typeface="Times New Roman"/>
              </a:rPr>
              <a:t>dinda@staff.uma.ac.id</a:t>
            </a:r>
            <a:endParaRPr sz="4000" dirty="0">
              <a:solidFill>
                <a:schemeClr val="bg1"/>
              </a:solidFill>
              <a:latin typeface="Book Antiqua"/>
              <a:cs typeface="Book Antiqu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923346" y="2192345"/>
            <a:ext cx="10479405" cy="2843279"/>
          </a:xfrm>
          <a:prstGeom prst="rect">
            <a:avLst/>
          </a:prstGeom>
        </p:spPr>
        <p:txBody>
          <a:bodyPr vert="horz" wrap="square" lIns="0" tIns="172085" rIns="0" bIns="0" rtlCol="0">
            <a:spAutoFit/>
          </a:bodyPr>
          <a:lstStyle/>
          <a:p>
            <a:pPr marL="12700" marR="5080" algn="ctr">
              <a:lnSpc>
                <a:spcPts val="10430"/>
              </a:lnSpc>
              <a:spcBef>
                <a:spcPts val="1355"/>
              </a:spcBef>
            </a:pPr>
            <a:r>
              <a:rPr lang="en-ID" sz="9600" spc="5" dirty="0" smtClean="0">
                <a:solidFill>
                  <a:srgbClr val="323232"/>
                </a:solidFill>
                <a:latin typeface="Book Antiqua"/>
                <a:cs typeface="Book Antiqua"/>
              </a:rPr>
              <a:t>The Effective Lesson</a:t>
            </a:r>
            <a:endParaRPr sz="9600" dirty="0">
              <a:latin typeface="Book Antiqua"/>
              <a:cs typeface="Book Antiqu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/>
          <p:cNvGrpSpPr/>
          <p:nvPr/>
        </p:nvGrpSpPr>
        <p:grpSpPr>
          <a:xfrm>
            <a:off x="20267" y="3432651"/>
            <a:ext cx="6738086" cy="4457700"/>
            <a:chOff x="9518729" y="1028700"/>
            <a:chExt cx="7743825" cy="4457700"/>
          </a:xfrm>
        </p:grpSpPr>
        <p:sp>
          <p:nvSpPr>
            <p:cNvPr id="6" name="object 6"/>
            <p:cNvSpPr/>
            <p:nvPr/>
          </p:nvSpPr>
          <p:spPr>
            <a:xfrm>
              <a:off x="10528380" y="1028700"/>
              <a:ext cx="6734175" cy="4457699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9518729" y="2423916"/>
              <a:ext cx="2019300" cy="38100"/>
            </a:xfrm>
            <a:custGeom>
              <a:avLst/>
              <a:gdLst/>
              <a:ahLst/>
              <a:cxnLst/>
              <a:rect l="l" t="t" r="r" b="b"/>
              <a:pathLst>
                <a:path w="2019300" h="38100">
                  <a:moveTo>
                    <a:pt x="2019299" y="38099"/>
                  </a:moveTo>
                  <a:lnTo>
                    <a:pt x="0" y="38099"/>
                  </a:lnTo>
                  <a:lnTo>
                    <a:pt x="0" y="0"/>
                  </a:lnTo>
                  <a:lnTo>
                    <a:pt x="2019299" y="0"/>
                  </a:lnTo>
                  <a:lnTo>
                    <a:pt x="2019299" y="38099"/>
                  </a:lnTo>
                  <a:close/>
                </a:path>
              </a:pathLst>
            </a:custGeom>
            <a:solidFill>
              <a:srgbClr val="3232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9120553" y="1308820"/>
            <a:ext cx="6805247" cy="751487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051810" algn="l"/>
              </a:tabLst>
            </a:pPr>
            <a:r>
              <a:rPr lang="en-ID" sz="4000" b="1" spc="45" dirty="0" smtClean="0">
                <a:solidFill>
                  <a:srgbClr val="323232"/>
                </a:solidFill>
                <a:latin typeface="Palatino Linotype"/>
                <a:cs typeface="Palatino Linotype"/>
              </a:rPr>
              <a:t>PRESENT NEW MATERIAL</a:t>
            </a:r>
          </a:p>
          <a:p>
            <a:pPr marL="469900" indent="-45720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  <a:tabLst>
                <a:tab pos="3051810" algn="l"/>
              </a:tabLst>
            </a:pPr>
            <a:r>
              <a:rPr lang="en-ID" sz="4000" b="1" spc="45" dirty="0" smtClean="0">
                <a:solidFill>
                  <a:srgbClr val="323232"/>
                </a:solidFill>
                <a:latin typeface="Palatino Linotype"/>
                <a:cs typeface="Palatino Linotype"/>
              </a:rPr>
              <a:t>Lesson Structure</a:t>
            </a:r>
          </a:p>
          <a:p>
            <a:pPr marL="469900" indent="-45720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  <a:tabLst>
                <a:tab pos="3051810" algn="l"/>
              </a:tabLst>
            </a:pPr>
            <a:r>
              <a:rPr lang="en-ID" sz="4000" b="1" spc="45" dirty="0" smtClean="0">
                <a:solidFill>
                  <a:srgbClr val="323232"/>
                </a:solidFill>
                <a:latin typeface="Palatino Linotype"/>
                <a:cs typeface="Palatino Linotype"/>
              </a:rPr>
              <a:t>Lesson Emphasis</a:t>
            </a:r>
          </a:p>
          <a:p>
            <a:pPr marL="469900" indent="-45720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  <a:tabLst>
                <a:tab pos="3051810" algn="l"/>
              </a:tabLst>
            </a:pPr>
            <a:r>
              <a:rPr lang="en-ID" sz="4000" b="1" spc="45" dirty="0" smtClean="0">
                <a:solidFill>
                  <a:srgbClr val="323232"/>
                </a:solidFill>
                <a:latin typeface="Palatino Linotype"/>
                <a:cs typeface="Palatino Linotype"/>
              </a:rPr>
              <a:t>Lesson Clarity</a:t>
            </a:r>
          </a:p>
          <a:p>
            <a:pPr marL="469900" indent="-45720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  <a:tabLst>
                <a:tab pos="3051810" algn="l"/>
              </a:tabLst>
            </a:pPr>
            <a:r>
              <a:rPr lang="en-ID" sz="4000" b="1" spc="45" dirty="0" smtClean="0">
                <a:solidFill>
                  <a:srgbClr val="323232"/>
                </a:solidFill>
                <a:latin typeface="Palatino Linotype"/>
                <a:cs typeface="Palatino Linotype"/>
              </a:rPr>
              <a:t>Explanation</a:t>
            </a:r>
          </a:p>
          <a:p>
            <a:pPr marL="469900" indent="-45720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  <a:tabLst>
                <a:tab pos="3051810" algn="l"/>
              </a:tabLst>
            </a:pPr>
            <a:r>
              <a:rPr lang="en-ID" sz="4000" b="1" spc="45" dirty="0" smtClean="0">
                <a:solidFill>
                  <a:srgbClr val="323232"/>
                </a:solidFill>
                <a:latin typeface="Palatino Linotype"/>
                <a:cs typeface="Palatino Linotype"/>
              </a:rPr>
              <a:t>Worked Examples</a:t>
            </a:r>
          </a:p>
          <a:p>
            <a:pPr marL="469900" indent="-45720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  <a:tabLst>
                <a:tab pos="3051810" algn="l"/>
              </a:tabLst>
            </a:pPr>
            <a:r>
              <a:rPr lang="en-ID" sz="4000" b="1" spc="45" dirty="0" smtClean="0">
                <a:solidFill>
                  <a:srgbClr val="323232"/>
                </a:solidFill>
                <a:latin typeface="Palatino Linotype"/>
                <a:cs typeface="Palatino Linotype"/>
              </a:rPr>
              <a:t>Demonstrations, Models, and Illustrations</a:t>
            </a:r>
          </a:p>
          <a:p>
            <a:pPr marL="469900" indent="-45720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  <a:tabLst>
                <a:tab pos="3051810" algn="l"/>
              </a:tabLst>
            </a:pPr>
            <a:r>
              <a:rPr lang="en-ID" sz="4000" b="1" spc="45" dirty="0" smtClean="0">
                <a:solidFill>
                  <a:srgbClr val="323232"/>
                </a:solidFill>
                <a:latin typeface="Palatino Linotype"/>
                <a:cs typeface="Palatino Linotype"/>
              </a:rPr>
              <a:t>Embedded Video</a:t>
            </a:r>
          </a:p>
          <a:p>
            <a:pPr marL="469900" indent="-45720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  <a:tabLst>
                <a:tab pos="3051810" algn="l"/>
              </a:tabLst>
            </a:pPr>
            <a:r>
              <a:rPr lang="en-ID" sz="4000" b="1" spc="45" dirty="0" smtClean="0">
                <a:solidFill>
                  <a:srgbClr val="323232"/>
                </a:solidFill>
                <a:latin typeface="Palatino Linotype"/>
                <a:cs typeface="Palatino Linotype"/>
              </a:rPr>
              <a:t>Maintaining Attention</a:t>
            </a:r>
          </a:p>
          <a:p>
            <a:pPr marL="469900" indent="-45720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  <a:tabLst>
                <a:tab pos="3051810" algn="l"/>
              </a:tabLst>
            </a:pPr>
            <a:r>
              <a:rPr lang="en-ID" sz="4000" b="1" spc="45" dirty="0" smtClean="0">
                <a:solidFill>
                  <a:srgbClr val="323232"/>
                </a:solidFill>
                <a:latin typeface="Palatino Linotype"/>
                <a:cs typeface="Palatino Linotype"/>
              </a:rPr>
              <a:t>Content Coverage and Pacing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6672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18462" y="692727"/>
            <a:ext cx="5960745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054350" algn="l"/>
              </a:tabLst>
            </a:pPr>
            <a:r>
              <a:rPr lang="en-ID" sz="3600" b="1" spc="125" dirty="0" smtClean="0">
                <a:latin typeface="Palatino Linotype"/>
                <a:cs typeface="Palatino Linotype"/>
              </a:rPr>
              <a:t>REVIEW PREREQUISITES</a:t>
            </a:r>
            <a:endParaRPr sz="3600" b="1" dirty="0">
              <a:latin typeface="Palatino Linotype"/>
              <a:cs typeface="Palatino Linotyp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-353699" y="2511272"/>
            <a:ext cx="9705065" cy="40567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26564" marR="5080" indent="-1714500" algn="just">
              <a:lnSpc>
                <a:spcPct val="122600"/>
              </a:lnSpc>
              <a:spcBef>
                <a:spcPts val="100"/>
              </a:spcBef>
            </a:pPr>
            <a:r>
              <a:rPr lang="en-ID" sz="2600" spc="114" dirty="0" smtClean="0">
                <a:solidFill>
                  <a:srgbClr val="323232"/>
                </a:solidFill>
                <a:latin typeface="Book Antiqua"/>
                <a:cs typeface="Book Antiqua"/>
              </a:rPr>
              <a:t>	</a:t>
            </a:r>
            <a:r>
              <a:rPr lang="en-ID" sz="3600" spc="114" dirty="0" smtClean="0">
                <a:solidFill>
                  <a:srgbClr val="323232"/>
                </a:solidFill>
                <a:latin typeface="Book Antiqua"/>
                <a:cs typeface="Book Antiqua"/>
              </a:rPr>
              <a:t>Teachers need to ensure the students have mastered prerequisite skills and to link information that is already in their minds to the information you are about to present.</a:t>
            </a:r>
            <a:endParaRPr sz="3600" dirty="0">
              <a:latin typeface="Book Antiqua"/>
              <a:cs typeface="Book Antiqu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10896600" y="5134708"/>
            <a:ext cx="6738086" cy="4457700"/>
            <a:chOff x="9518729" y="1028700"/>
            <a:chExt cx="7743825" cy="4457700"/>
          </a:xfrm>
        </p:grpSpPr>
        <p:sp>
          <p:nvSpPr>
            <p:cNvPr id="6" name="object 6"/>
            <p:cNvSpPr/>
            <p:nvPr/>
          </p:nvSpPr>
          <p:spPr>
            <a:xfrm>
              <a:off x="10528380" y="1028700"/>
              <a:ext cx="6734175" cy="4457699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9518729" y="2423916"/>
              <a:ext cx="2019300" cy="38100"/>
            </a:xfrm>
            <a:custGeom>
              <a:avLst/>
              <a:gdLst/>
              <a:ahLst/>
              <a:cxnLst/>
              <a:rect l="l" t="t" r="r" b="b"/>
              <a:pathLst>
                <a:path w="2019300" h="38100">
                  <a:moveTo>
                    <a:pt x="2019299" y="38099"/>
                  </a:moveTo>
                  <a:lnTo>
                    <a:pt x="0" y="38099"/>
                  </a:lnTo>
                  <a:lnTo>
                    <a:pt x="0" y="0"/>
                  </a:lnTo>
                  <a:lnTo>
                    <a:pt x="2019299" y="0"/>
                  </a:lnTo>
                  <a:lnTo>
                    <a:pt x="2019299" y="38099"/>
                  </a:lnTo>
                  <a:close/>
                </a:path>
              </a:pathLst>
            </a:custGeom>
            <a:solidFill>
              <a:srgbClr val="3232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969389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18318" y="695226"/>
            <a:ext cx="5960745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054350" algn="l"/>
              </a:tabLst>
            </a:pPr>
            <a:r>
              <a:rPr lang="en-ID" sz="3600" b="1" spc="125" dirty="0" smtClean="0">
                <a:latin typeface="Palatino Linotype"/>
                <a:cs typeface="Palatino Linotype"/>
              </a:rPr>
              <a:t>CONDUCT LEARNING PROBES</a:t>
            </a:r>
            <a:endParaRPr sz="3600" b="1" dirty="0">
              <a:latin typeface="Palatino Linotype"/>
              <a:cs typeface="Palatino Linotyp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-353699" y="2511272"/>
            <a:ext cx="9705065" cy="367267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26564" marR="5080" indent="-1714500" algn="just">
              <a:lnSpc>
                <a:spcPct val="122600"/>
              </a:lnSpc>
              <a:spcBef>
                <a:spcPts val="100"/>
              </a:spcBef>
            </a:pPr>
            <a:r>
              <a:rPr lang="en-ID" sz="2600" spc="114" dirty="0" smtClean="0">
                <a:solidFill>
                  <a:srgbClr val="323232"/>
                </a:solidFill>
                <a:latin typeface="Book Antiqua"/>
                <a:cs typeface="Book Antiqua"/>
              </a:rPr>
              <a:t>	</a:t>
            </a:r>
            <a:r>
              <a:rPr lang="en-ID" sz="4000" spc="114" dirty="0" smtClean="0">
                <a:solidFill>
                  <a:srgbClr val="323232"/>
                </a:solidFill>
                <a:latin typeface="Book Antiqua"/>
                <a:cs typeface="Book Antiqua"/>
              </a:rPr>
              <a:t>Refers to a variety of ways of asking for brief student responses to lesson content. </a:t>
            </a:r>
            <a:endParaRPr lang="en-ID" sz="4000" spc="114" dirty="0">
              <a:solidFill>
                <a:srgbClr val="323232"/>
              </a:solidFill>
              <a:latin typeface="Book Antiqua"/>
              <a:cs typeface="Book Antiqua"/>
            </a:endParaRPr>
          </a:p>
          <a:p>
            <a:pPr marL="1726564" marR="5080" indent="-1714500" algn="just">
              <a:lnSpc>
                <a:spcPct val="122600"/>
              </a:lnSpc>
              <a:spcBef>
                <a:spcPts val="100"/>
              </a:spcBef>
            </a:pPr>
            <a:r>
              <a:rPr lang="en-ID" sz="3600" spc="114" dirty="0" smtClean="0">
                <a:solidFill>
                  <a:srgbClr val="323232"/>
                </a:solidFill>
                <a:latin typeface="Book Antiqua"/>
                <a:cs typeface="Book Antiqua"/>
              </a:rPr>
              <a:t>	</a:t>
            </a:r>
          </a:p>
          <a:p>
            <a:pPr marL="1726564" marR="5080" indent="-1714500" algn="just">
              <a:lnSpc>
                <a:spcPct val="122600"/>
              </a:lnSpc>
              <a:spcBef>
                <a:spcPts val="100"/>
              </a:spcBef>
            </a:pPr>
            <a:endParaRPr lang="en-ID" sz="3600" spc="114" dirty="0">
              <a:solidFill>
                <a:srgbClr val="323232"/>
              </a:solidFill>
              <a:latin typeface="Book Antiqua"/>
              <a:cs typeface="Book Antiqu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10863966" y="685800"/>
            <a:ext cx="6738086" cy="4457700"/>
            <a:chOff x="9518729" y="1028700"/>
            <a:chExt cx="7743825" cy="4457700"/>
          </a:xfrm>
        </p:grpSpPr>
        <p:sp>
          <p:nvSpPr>
            <p:cNvPr id="6" name="object 6"/>
            <p:cNvSpPr/>
            <p:nvPr/>
          </p:nvSpPr>
          <p:spPr>
            <a:xfrm>
              <a:off x="10528380" y="1028700"/>
              <a:ext cx="6734175" cy="4457699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9518729" y="2423916"/>
              <a:ext cx="2019300" cy="38100"/>
            </a:xfrm>
            <a:custGeom>
              <a:avLst/>
              <a:gdLst/>
              <a:ahLst/>
              <a:cxnLst/>
              <a:rect l="l" t="t" r="r" b="b"/>
              <a:pathLst>
                <a:path w="2019300" h="38100">
                  <a:moveTo>
                    <a:pt x="2019299" y="38099"/>
                  </a:moveTo>
                  <a:lnTo>
                    <a:pt x="0" y="38099"/>
                  </a:lnTo>
                  <a:lnTo>
                    <a:pt x="0" y="0"/>
                  </a:lnTo>
                  <a:lnTo>
                    <a:pt x="2019299" y="0"/>
                  </a:lnTo>
                  <a:lnTo>
                    <a:pt x="2019299" y="38099"/>
                  </a:lnTo>
                  <a:close/>
                </a:path>
              </a:pathLst>
            </a:custGeom>
            <a:solidFill>
              <a:srgbClr val="3232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" name="object 5"/>
          <p:cNvGrpSpPr/>
          <p:nvPr/>
        </p:nvGrpSpPr>
        <p:grpSpPr>
          <a:xfrm>
            <a:off x="439798" y="5765567"/>
            <a:ext cx="6738086" cy="4457700"/>
            <a:chOff x="9518729" y="1028700"/>
            <a:chExt cx="7743825" cy="4457700"/>
          </a:xfrm>
        </p:grpSpPr>
        <p:sp>
          <p:nvSpPr>
            <p:cNvPr id="9" name="object 6"/>
            <p:cNvSpPr/>
            <p:nvPr/>
          </p:nvSpPr>
          <p:spPr>
            <a:xfrm>
              <a:off x="10528380" y="1028700"/>
              <a:ext cx="6734175" cy="4457699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7"/>
            <p:cNvSpPr/>
            <p:nvPr/>
          </p:nvSpPr>
          <p:spPr>
            <a:xfrm>
              <a:off x="9518729" y="2423916"/>
              <a:ext cx="2019300" cy="38100"/>
            </a:xfrm>
            <a:custGeom>
              <a:avLst/>
              <a:gdLst/>
              <a:ahLst/>
              <a:cxnLst/>
              <a:rect l="l" t="t" r="r" b="b"/>
              <a:pathLst>
                <a:path w="2019300" h="38100">
                  <a:moveTo>
                    <a:pt x="2019299" y="38099"/>
                  </a:moveTo>
                  <a:lnTo>
                    <a:pt x="0" y="38099"/>
                  </a:lnTo>
                  <a:lnTo>
                    <a:pt x="0" y="0"/>
                  </a:lnTo>
                  <a:lnTo>
                    <a:pt x="2019299" y="0"/>
                  </a:lnTo>
                  <a:lnTo>
                    <a:pt x="2019299" y="38099"/>
                  </a:lnTo>
                  <a:close/>
                </a:path>
              </a:pathLst>
            </a:custGeom>
            <a:solidFill>
              <a:srgbClr val="3232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3"/>
          <p:cNvSpPr txBox="1">
            <a:spLocks/>
          </p:cNvSpPr>
          <p:nvPr/>
        </p:nvSpPr>
        <p:spPr>
          <a:xfrm>
            <a:off x="8885728" y="5731030"/>
            <a:ext cx="5960745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6400" b="0" i="0">
                <a:solidFill>
                  <a:srgbClr val="323232"/>
                </a:solidFill>
                <a:latin typeface="Book Antiqua"/>
                <a:ea typeface="+mj-ea"/>
                <a:cs typeface="Book Antiqua"/>
              </a:defRPr>
            </a:lvl1pPr>
          </a:lstStyle>
          <a:p>
            <a:pPr marL="12700">
              <a:spcBef>
                <a:spcPts val="100"/>
              </a:spcBef>
              <a:tabLst>
                <a:tab pos="3054350" algn="l"/>
              </a:tabLst>
            </a:pPr>
            <a:r>
              <a:rPr lang="en-ID" sz="3600" b="1" kern="0" spc="125" dirty="0" smtClean="0">
                <a:latin typeface="Palatino Linotype"/>
                <a:cs typeface="Palatino Linotype"/>
              </a:rPr>
              <a:t>Check for Understanding</a:t>
            </a:r>
            <a:endParaRPr lang="en-ID" sz="3600" b="1" kern="0" dirty="0">
              <a:latin typeface="Palatino Linotype"/>
              <a:cs typeface="Palatino Linotype"/>
            </a:endParaRPr>
          </a:p>
        </p:txBody>
      </p:sp>
      <p:sp>
        <p:nvSpPr>
          <p:cNvPr id="12" name="object 4"/>
          <p:cNvSpPr txBox="1"/>
          <p:nvPr/>
        </p:nvSpPr>
        <p:spPr>
          <a:xfrm>
            <a:off x="7205075" y="6612258"/>
            <a:ext cx="9705065" cy="518693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26564" marR="5080" indent="-1714500" algn="just">
              <a:lnSpc>
                <a:spcPct val="122600"/>
              </a:lnSpc>
              <a:spcBef>
                <a:spcPts val="100"/>
              </a:spcBef>
            </a:pPr>
            <a:r>
              <a:rPr lang="en-ID" sz="2600" spc="114" dirty="0" smtClean="0">
                <a:solidFill>
                  <a:srgbClr val="323232"/>
                </a:solidFill>
                <a:latin typeface="Book Antiqua"/>
                <a:cs typeface="Book Antiqua"/>
              </a:rPr>
              <a:t>	</a:t>
            </a:r>
            <a:r>
              <a:rPr lang="en-ID" sz="4000" spc="114" dirty="0" smtClean="0">
                <a:solidFill>
                  <a:srgbClr val="323232"/>
                </a:solidFill>
                <a:latin typeface="Book Antiqua"/>
                <a:cs typeface="Book Antiqua"/>
              </a:rPr>
              <a:t>Whether the response to the learning probe is written, physical, or oral, the purpose of the </a:t>
            </a:r>
            <a:r>
              <a:rPr lang="en-ID" sz="4000" spc="114" dirty="0" err="1" smtClean="0">
                <a:solidFill>
                  <a:srgbClr val="323232"/>
                </a:solidFill>
                <a:latin typeface="Book Antiqua"/>
                <a:cs typeface="Book Antiqua"/>
              </a:rPr>
              <a:t>pribe</a:t>
            </a:r>
            <a:r>
              <a:rPr lang="en-ID" sz="4000" spc="114" dirty="0" smtClean="0">
                <a:solidFill>
                  <a:srgbClr val="323232"/>
                </a:solidFill>
                <a:latin typeface="Book Antiqua"/>
                <a:cs typeface="Book Antiqua"/>
              </a:rPr>
              <a:t> is </a:t>
            </a:r>
            <a:r>
              <a:rPr lang="en-ID" sz="4000" spc="114" dirty="0" err="1" smtClean="0">
                <a:solidFill>
                  <a:srgbClr val="323232"/>
                </a:solidFill>
                <a:latin typeface="Book Antiqua"/>
                <a:cs typeface="Book Antiqua"/>
              </a:rPr>
              <a:t>chechking</a:t>
            </a:r>
            <a:r>
              <a:rPr lang="en-ID" sz="4000" spc="114" dirty="0" smtClean="0">
                <a:solidFill>
                  <a:srgbClr val="323232"/>
                </a:solidFill>
                <a:latin typeface="Book Antiqua"/>
                <a:cs typeface="Book Antiqua"/>
              </a:rPr>
              <a:t> for understanding</a:t>
            </a:r>
            <a:endParaRPr lang="en-ID" sz="4000" spc="114" dirty="0">
              <a:solidFill>
                <a:srgbClr val="323232"/>
              </a:solidFill>
              <a:latin typeface="Book Antiqua"/>
              <a:cs typeface="Book Antiqua"/>
            </a:endParaRPr>
          </a:p>
          <a:p>
            <a:pPr marL="1726564" marR="5080" indent="-1714500" algn="just">
              <a:lnSpc>
                <a:spcPct val="122600"/>
              </a:lnSpc>
              <a:spcBef>
                <a:spcPts val="100"/>
              </a:spcBef>
            </a:pPr>
            <a:r>
              <a:rPr lang="en-ID" sz="3600" spc="114" dirty="0" smtClean="0">
                <a:solidFill>
                  <a:srgbClr val="323232"/>
                </a:solidFill>
                <a:latin typeface="Book Antiqua"/>
                <a:cs typeface="Book Antiqua"/>
              </a:rPr>
              <a:t>	</a:t>
            </a:r>
          </a:p>
          <a:p>
            <a:pPr marL="1726564" marR="5080" indent="-1714500" algn="just">
              <a:lnSpc>
                <a:spcPct val="122600"/>
              </a:lnSpc>
              <a:spcBef>
                <a:spcPts val="100"/>
              </a:spcBef>
            </a:pPr>
            <a:endParaRPr lang="en-ID" sz="3600" spc="114" dirty="0">
              <a:solidFill>
                <a:srgbClr val="323232"/>
              </a:solidFill>
              <a:latin typeface="Book Antiqua"/>
              <a:cs typeface="Book Antiqua"/>
            </a:endParaRPr>
          </a:p>
        </p:txBody>
      </p:sp>
    </p:spTree>
    <p:extLst>
      <p:ext uri="{BB962C8B-B14F-4D97-AF65-F5344CB8AC3E}">
        <p14:creationId xmlns:p14="http://schemas.microsoft.com/office/powerpoint/2010/main" val="10134560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5707717" y="2400300"/>
            <a:ext cx="1538883" cy="6553200"/>
          </a:xfrm>
          <a:prstGeom prst="rect">
            <a:avLst/>
          </a:prstGeom>
        </p:spPr>
        <p:txBody>
          <a:bodyPr vert="vert" wrap="square" lIns="0" tIns="70485" rIns="0" bIns="0" rtlCol="0">
            <a:spAutoFit/>
          </a:bodyPr>
          <a:lstStyle/>
          <a:p>
            <a:pPr marL="12700" marR="5080">
              <a:lnSpc>
                <a:spcPts val="12000"/>
              </a:lnSpc>
              <a:spcBef>
                <a:spcPts val="555"/>
              </a:spcBef>
            </a:pPr>
            <a:r>
              <a:rPr lang="en-ID" sz="20000" i="1" spc="-1670" dirty="0" smtClean="0">
                <a:solidFill>
                  <a:srgbClr val="323232"/>
                </a:solidFill>
                <a:latin typeface="Garamond"/>
                <a:cs typeface="Garamond"/>
              </a:rPr>
              <a:t>Question</a:t>
            </a:r>
            <a:endParaRPr sz="20000" dirty="0">
              <a:latin typeface="Garamond"/>
              <a:cs typeface="Garamon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540782" y="2400300"/>
            <a:ext cx="12861018" cy="554344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2600"/>
              </a:lnSpc>
              <a:spcBef>
                <a:spcPts val="100"/>
              </a:spcBef>
            </a:pPr>
            <a:r>
              <a:rPr lang="en-ID" sz="4400" spc="114" dirty="0" smtClean="0">
                <a:solidFill>
                  <a:srgbClr val="323232"/>
                </a:solidFill>
                <a:latin typeface="Book Antiqua"/>
                <a:cs typeface="Book Antiqua"/>
              </a:rPr>
              <a:t>Questions to the students in the course of the lesson serve many purposes. </a:t>
            </a:r>
          </a:p>
          <a:p>
            <a:pPr marL="469900" marR="5080" indent="-457200">
              <a:lnSpc>
                <a:spcPct val="122600"/>
              </a:lnSpc>
              <a:spcBef>
                <a:spcPts val="100"/>
              </a:spcBef>
              <a:buFont typeface="Wingdings" panose="05000000000000000000" pitchFamily="2" charset="2"/>
              <a:buChar char="ü"/>
            </a:pPr>
            <a:r>
              <a:rPr lang="en-ID" sz="4400" spc="114" dirty="0" smtClean="0">
                <a:solidFill>
                  <a:srgbClr val="323232"/>
                </a:solidFill>
                <a:latin typeface="Book Antiqua"/>
                <a:cs typeface="Book Antiqua"/>
              </a:rPr>
              <a:t>To prompt students to take the next mental step.</a:t>
            </a:r>
          </a:p>
          <a:p>
            <a:pPr marL="469900" marR="5080" indent="-457200">
              <a:lnSpc>
                <a:spcPct val="122600"/>
              </a:lnSpc>
              <a:spcBef>
                <a:spcPts val="100"/>
              </a:spcBef>
              <a:buFont typeface="Wingdings" panose="05000000000000000000" pitchFamily="2" charset="2"/>
              <a:buChar char="ü"/>
            </a:pPr>
            <a:r>
              <a:rPr lang="en-ID" sz="4400" spc="114" dirty="0" smtClean="0">
                <a:solidFill>
                  <a:srgbClr val="323232"/>
                </a:solidFill>
                <a:latin typeface="Book Antiqua"/>
                <a:cs typeface="Book Antiqua"/>
              </a:rPr>
              <a:t>To encourage </a:t>
            </a:r>
            <a:r>
              <a:rPr lang="en-ID" sz="4400" spc="114" dirty="0" err="1" smtClean="0">
                <a:solidFill>
                  <a:srgbClr val="323232"/>
                </a:solidFill>
                <a:latin typeface="Book Antiqua"/>
                <a:cs typeface="Book Antiqua"/>
              </a:rPr>
              <a:t>stidents</a:t>
            </a:r>
            <a:r>
              <a:rPr lang="en-ID" sz="4400" spc="114" dirty="0" smtClean="0">
                <a:solidFill>
                  <a:srgbClr val="323232"/>
                </a:solidFill>
                <a:latin typeface="Book Antiqua"/>
                <a:cs typeface="Book Antiqua"/>
              </a:rPr>
              <a:t> to think further about information the learned previously</a:t>
            </a:r>
            <a:endParaRPr sz="4400" dirty="0">
              <a:latin typeface="Book Antiqua"/>
              <a:cs typeface="Book Antiqua"/>
            </a:endParaRPr>
          </a:p>
          <a:p>
            <a:pPr>
              <a:lnSpc>
                <a:spcPct val="100000"/>
              </a:lnSpc>
            </a:pPr>
            <a:endParaRPr sz="3300" dirty="0">
              <a:latin typeface="Book Antiqua"/>
              <a:cs typeface="Book Antiqu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3773150" y="3"/>
            <a:ext cx="38100" cy="1028700"/>
          </a:xfrm>
          <a:custGeom>
            <a:avLst/>
            <a:gdLst/>
            <a:ahLst/>
            <a:cxnLst/>
            <a:rect l="l" t="t" r="r" b="b"/>
            <a:pathLst>
              <a:path w="38100" h="1028700">
                <a:moveTo>
                  <a:pt x="38099" y="1028699"/>
                </a:moveTo>
                <a:lnTo>
                  <a:pt x="0" y="1028699"/>
                </a:lnTo>
                <a:lnTo>
                  <a:pt x="0" y="0"/>
                </a:lnTo>
                <a:lnTo>
                  <a:pt x="38099" y="0"/>
                </a:lnTo>
                <a:lnTo>
                  <a:pt x="38099" y="1028699"/>
                </a:lnTo>
                <a:close/>
              </a:path>
            </a:pathLst>
          </a:custGeom>
          <a:solidFill>
            <a:srgbClr val="3232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0948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224973" y="321135"/>
            <a:ext cx="9705065" cy="629492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</a:pPr>
            <a:r>
              <a:rPr lang="en-ID" sz="2600" spc="114" dirty="0" smtClean="0">
                <a:solidFill>
                  <a:srgbClr val="323232"/>
                </a:solidFill>
                <a:latin typeface="Book Antiqua"/>
                <a:cs typeface="Book Antiqua"/>
              </a:rPr>
              <a:t>	</a:t>
            </a:r>
            <a:endParaRPr lang="en-US" sz="3600" b="1" dirty="0">
              <a:latin typeface="Book Antiqua"/>
              <a:cs typeface="Book Antiqua"/>
            </a:endParaRPr>
          </a:p>
          <a:p>
            <a:pPr marL="12700">
              <a:lnSpc>
                <a:spcPct val="100000"/>
              </a:lnSpc>
              <a:tabLst>
                <a:tab pos="2399030" algn="l"/>
              </a:tabLst>
            </a:pPr>
            <a:r>
              <a:rPr lang="en-US" sz="3600" b="1" spc="140" dirty="0">
                <a:solidFill>
                  <a:srgbClr val="323232"/>
                </a:solidFill>
                <a:latin typeface="Book Antiqua"/>
                <a:cs typeface="Book Antiqua"/>
              </a:rPr>
              <a:t>WAIT TIME</a:t>
            </a:r>
            <a:endParaRPr lang="en-US" sz="3600" b="1" dirty="0">
              <a:latin typeface="Book Antiqua"/>
              <a:cs typeface="Book Antiqua"/>
            </a:endParaRPr>
          </a:p>
          <a:p>
            <a:pPr marL="12700" marR="5080">
              <a:lnSpc>
                <a:spcPct val="122600"/>
              </a:lnSpc>
              <a:spcBef>
                <a:spcPts val="1115"/>
              </a:spcBef>
            </a:pPr>
            <a:r>
              <a:rPr lang="en-US" sz="4000" spc="114" dirty="0">
                <a:solidFill>
                  <a:srgbClr val="323232"/>
                </a:solidFill>
                <a:latin typeface="Book Antiqua"/>
                <a:cs typeface="Book Antiqua"/>
              </a:rPr>
              <a:t>The length of time the teacher waits for a student to answer a question before giving the answer or going on to another student.</a:t>
            </a:r>
            <a:endParaRPr lang="en-US" sz="4000" dirty="0">
              <a:latin typeface="Book Antiqua"/>
              <a:cs typeface="Book Antiqua"/>
            </a:endParaRPr>
          </a:p>
          <a:p>
            <a:pPr marL="1726564" marR="5080" indent="-1714500" algn="just">
              <a:lnSpc>
                <a:spcPct val="122600"/>
              </a:lnSpc>
              <a:spcBef>
                <a:spcPts val="100"/>
              </a:spcBef>
            </a:pPr>
            <a:r>
              <a:rPr lang="en-ID" sz="4000" spc="114" dirty="0" smtClean="0">
                <a:solidFill>
                  <a:srgbClr val="323232"/>
                </a:solidFill>
                <a:latin typeface="Book Antiqua"/>
                <a:cs typeface="Book Antiqua"/>
              </a:rPr>
              <a:t>. </a:t>
            </a:r>
            <a:endParaRPr lang="en-ID" sz="4000" spc="114" dirty="0">
              <a:solidFill>
                <a:srgbClr val="323232"/>
              </a:solidFill>
              <a:latin typeface="Book Antiqua"/>
              <a:cs typeface="Book Antiqua"/>
            </a:endParaRPr>
          </a:p>
          <a:p>
            <a:pPr marL="1726564" marR="5080" indent="-1714500" algn="just">
              <a:lnSpc>
                <a:spcPct val="122600"/>
              </a:lnSpc>
              <a:spcBef>
                <a:spcPts val="100"/>
              </a:spcBef>
            </a:pPr>
            <a:r>
              <a:rPr lang="en-ID" sz="3600" spc="114" dirty="0" smtClean="0">
                <a:solidFill>
                  <a:srgbClr val="323232"/>
                </a:solidFill>
                <a:latin typeface="Book Antiqua"/>
                <a:cs typeface="Book Antiqua"/>
              </a:rPr>
              <a:t>	</a:t>
            </a:r>
          </a:p>
          <a:p>
            <a:pPr marL="1726564" marR="5080" indent="-1714500" algn="just">
              <a:lnSpc>
                <a:spcPct val="122600"/>
              </a:lnSpc>
              <a:spcBef>
                <a:spcPts val="100"/>
              </a:spcBef>
            </a:pPr>
            <a:endParaRPr lang="en-ID" sz="3600" spc="114" dirty="0">
              <a:solidFill>
                <a:srgbClr val="323232"/>
              </a:solidFill>
              <a:latin typeface="Book Antiqua"/>
              <a:cs typeface="Book Antiqu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11058552" y="534547"/>
            <a:ext cx="6738086" cy="4457700"/>
            <a:chOff x="9518729" y="1028700"/>
            <a:chExt cx="7743825" cy="4457700"/>
          </a:xfrm>
        </p:grpSpPr>
        <p:sp>
          <p:nvSpPr>
            <p:cNvPr id="6" name="object 6"/>
            <p:cNvSpPr/>
            <p:nvPr/>
          </p:nvSpPr>
          <p:spPr>
            <a:xfrm>
              <a:off x="10528380" y="1028700"/>
              <a:ext cx="6734175" cy="4457699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9518729" y="2423916"/>
              <a:ext cx="2019300" cy="38100"/>
            </a:xfrm>
            <a:custGeom>
              <a:avLst/>
              <a:gdLst/>
              <a:ahLst/>
              <a:cxnLst/>
              <a:rect l="l" t="t" r="r" b="b"/>
              <a:pathLst>
                <a:path w="2019300" h="38100">
                  <a:moveTo>
                    <a:pt x="2019299" y="38099"/>
                  </a:moveTo>
                  <a:lnTo>
                    <a:pt x="0" y="38099"/>
                  </a:lnTo>
                  <a:lnTo>
                    <a:pt x="0" y="0"/>
                  </a:lnTo>
                  <a:lnTo>
                    <a:pt x="2019299" y="0"/>
                  </a:lnTo>
                  <a:lnTo>
                    <a:pt x="2019299" y="38099"/>
                  </a:lnTo>
                  <a:close/>
                </a:path>
              </a:pathLst>
            </a:custGeom>
            <a:solidFill>
              <a:srgbClr val="3232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" name="object 5"/>
          <p:cNvGrpSpPr/>
          <p:nvPr/>
        </p:nvGrpSpPr>
        <p:grpSpPr>
          <a:xfrm>
            <a:off x="338475" y="5731030"/>
            <a:ext cx="6738086" cy="4457700"/>
            <a:chOff x="9518729" y="1028700"/>
            <a:chExt cx="7743825" cy="4457700"/>
          </a:xfrm>
        </p:grpSpPr>
        <p:sp>
          <p:nvSpPr>
            <p:cNvPr id="9" name="object 6"/>
            <p:cNvSpPr/>
            <p:nvPr/>
          </p:nvSpPr>
          <p:spPr>
            <a:xfrm>
              <a:off x="10528380" y="1028700"/>
              <a:ext cx="6734175" cy="4457699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7"/>
            <p:cNvSpPr/>
            <p:nvPr/>
          </p:nvSpPr>
          <p:spPr>
            <a:xfrm>
              <a:off x="9518729" y="2423916"/>
              <a:ext cx="2019300" cy="38100"/>
            </a:xfrm>
            <a:custGeom>
              <a:avLst/>
              <a:gdLst/>
              <a:ahLst/>
              <a:cxnLst/>
              <a:rect l="l" t="t" r="r" b="b"/>
              <a:pathLst>
                <a:path w="2019300" h="38100">
                  <a:moveTo>
                    <a:pt x="2019299" y="38099"/>
                  </a:moveTo>
                  <a:lnTo>
                    <a:pt x="0" y="38099"/>
                  </a:lnTo>
                  <a:lnTo>
                    <a:pt x="0" y="0"/>
                  </a:lnTo>
                  <a:lnTo>
                    <a:pt x="2019299" y="0"/>
                  </a:lnTo>
                  <a:lnTo>
                    <a:pt x="2019299" y="38099"/>
                  </a:lnTo>
                  <a:close/>
                </a:path>
              </a:pathLst>
            </a:custGeom>
            <a:solidFill>
              <a:srgbClr val="3232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3"/>
          <p:cNvSpPr txBox="1">
            <a:spLocks/>
          </p:cNvSpPr>
          <p:nvPr/>
        </p:nvSpPr>
        <p:spPr>
          <a:xfrm>
            <a:off x="8885728" y="5731030"/>
            <a:ext cx="5960745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6400" b="0" i="0">
                <a:solidFill>
                  <a:srgbClr val="323232"/>
                </a:solidFill>
                <a:latin typeface="Book Antiqua"/>
                <a:ea typeface="+mj-ea"/>
                <a:cs typeface="Book Antiqua"/>
              </a:defRPr>
            </a:lvl1pPr>
          </a:lstStyle>
          <a:p>
            <a:pPr marL="12700">
              <a:spcBef>
                <a:spcPts val="100"/>
              </a:spcBef>
              <a:tabLst>
                <a:tab pos="3054350" algn="l"/>
              </a:tabLst>
            </a:pPr>
            <a:r>
              <a:rPr lang="en-ID" sz="3600" b="1" kern="0" spc="125" dirty="0" smtClean="0">
                <a:latin typeface="Palatino Linotype"/>
                <a:cs typeface="Palatino Linotype"/>
              </a:rPr>
              <a:t>CALLING ORDER</a:t>
            </a:r>
            <a:endParaRPr lang="en-ID" sz="3600" b="1" kern="0" dirty="0">
              <a:latin typeface="Palatino Linotype"/>
              <a:cs typeface="Palatino Linotype"/>
            </a:endParaRPr>
          </a:p>
        </p:txBody>
      </p:sp>
      <p:sp>
        <p:nvSpPr>
          <p:cNvPr id="12" name="object 4"/>
          <p:cNvSpPr txBox="1"/>
          <p:nvPr/>
        </p:nvSpPr>
        <p:spPr>
          <a:xfrm>
            <a:off x="7205075" y="6612258"/>
            <a:ext cx="9705065" cy="518693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26564" marR="5080" indent="-1714500" algn="just">
              <a:lnSpc>
                <a:spcPct val="122600"/>
              </a:lnSpc>
              <a:spcBef>
                <a:spcPts val="100"/>
              </a:spcBef>
            </a:pPr>
            <a:r>
              <a:rPr lang="en-ID" sz="2600" spc="114" dirty="0" smtClean="0">
                <a:solidFill>
                  <a:srgbClr val="323232"/>
                </a:solidFill>
                <a:latin typeface="Book Antiqua"/>
                <a:cs typeface="Book Antiqua"/>
              </a:rPr>
              <a:t>	</a:t>
            </a:r>
            <a:r>
              <a:rPr lang="en-ID" sz="4000" spc="114" dirty="0" smtClean="0">
                <a:solidFill>
                  <a:srgbClr val="323232"/>
                </a:solidFill>
                <a:latin typeface="Book Antiqua"/>
                <a:cs typeface="Book Antiqua"/>
              </a:rPr>
              <a:t>Calling on volunteers is </a:t>
            </a:r>
            <a:r>
              <a:rPr lang="en-ID" sz="4000" spc="114" dirty="0" err="1" smtClean="0">
                <a:solidFill>
                  <a:srgbClr val="323232"/>
                </a:solidFill>
                <a:latin typeface="Book Antiqua"/>
                <a:cs typeface="Book Antiqua"/>
              </a:rPr>
              <a:t>perharps</a:t>
            </a:r>
            <a:r>
              <a:rPr lang="en-ID" sz="4000" spc="114" dirty="0" smtClean="0">
                <a:solidFill>
                  <a:srgbClr val="323232"/>
                </a:solidFill>
                <a:latin typeface="Book Antiqua"/>
                <a:cs typeface="Book Antiqua"/>
              </a:rPr>
              <a:t> the most common method, but this allows some students to avoid participating in the lesson by keeping </a:t>
            </a:r>
            <a:r>
              <a:rPr lang="en-ID" sz="4000" spc="114" dirty="0" err="1" smtClean="0">
                <a:solidFill>
                  <a:srgbClr val="323232"/>
                </a:solidFill>
                <a:latin typeface="Book Antiqua"/>
                <a:cs typeface="Book Antiqua"/>
              </a:rPr>
              <a:t>theor</a:t>
            </a:r>
            <a:r>
              <a:rPr lang="en-ID" sz="4000" spc="114" dirty="0" smtClean="0">
                <a:solidFill>
                  <a:srgbClr val="323232"/>
                </a:solidFill>
                <a:latin typeface="Book Antiqua"/>
                <a:cs typeface="Book Antiqua"/>
              </a:rPr>
              <a:t> hands down.</a:t>
            </a:r>
            <a:endParaRPr lang="en-ID" sz="4000" spc="114" dirty="0">
              <a:solidFill>
                <a:srgbClr val="323232"/>
              </a:solidFill>
              <a:latin typeface="Book Antiqua"/>
              <a:cs typeface="Book Antiqua"/>
            </a:endParaRPr>
          </a:p>
          <a:p>
            <a:pPr marL="1726564" marR="5080" indent="-1714500" algn="just">
              <a:lnSpc>
                <a:spcPct val="122600"/>
              </a:lnSpc>
              <a:spcBef>
                <a:spcPts val="100"/>
              </a:spcBef>
            </a:pPr>
            <a:r>
              <a:rPr lang="en-ID" sz="3600" spc="114" dirty="0" smtClean="0">
                <a:solidFill>
                  <a:srgbClr val="323232"/>
                </a:solidFill>
                <a:latin typeface="Book Antiqua"/>
                <a:cs typeface="Book Antiqua"/>
              </a:rPr>
              <a:t>	</a:t>
            </a:r>
          </a:p>
          <a:p>
            <a:pPr marL="1726564" marR="5080" indent="-1714500" algn="just">
              <a:lnSpc>
                <a:spcPct val="122600"/>
              </a:lnSpc>
              <a:spcBef>
                <a:spcPts val="100"/>
              </a:spcBef>
            </a:pPr>
            <a:endParaRPr lang="en-ID" sz="3600" spc="114" dirty="0">
              <a:solidFill>
                <a:srgbClr val="323232"/>
              </a:solidFill>
              <a:latin typeface="Book Antiqua"/>
              <a:cs typeface="Book Antiqua"/>
            </a:endParaRPr>
          </a:p>
        </p:txBody>
      </p:sp>
    </p:spTree>
    <p:extLst>
      <p:ext uri="{BB962C8B-B14F-4D97-AF65-F5344CB8AC3E}">
        <p14:creationId xmlns:p14="http://schemas.microsoft.com/office/powerpoint/2010/main" val="8926996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3810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5ED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1"/>
            <a:ext cx="18287999" cy="24193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xfrm>
            <a:off x="3657600" y="4633722"/>
            <a:ext cx="11963400" cy="23838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7400"/>
              </a:lnSpc>
              <a:spcBef>
                <a:spcPts val="100"/>
              </a:spcBef>
            </a:pPr>
            <a:r>
              <a:rPr lang="en-ID" sz="4800" spc="210" dirty="0" smtClean="0"/>
              <a:t>Refers to work students do in class on their own to practice or express newly learned skills or knowledge. </a:t>
            </a:r>
            <a:endParaRPr sz="4800" spc="185" dirty="0"/>
          </a:p>
        </p:txBody>
      </p:sp>
      <p:sp>
        <p:nvSpPr>
          <p:cNvPr id="5" name="object 5"/>
          <p:cNvSpPr txBox="1"/>
          <p:nvPr/>
        </p:nvSpPr>
        <p:spPr>
          <a:xfrm>
            <a:off x="2132269" y="2623924"/>
            <a:ext cx="15014062" cy="968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22600"/>
              </a:lnSpc>
              <a:spcBef>
                <a:spcPts val="100"/>
              </a:spcBef>
            </a:pPr>
            <a:r>
              <a:rPr lang="en-ID" sz="5400" spc="105" dirty="0" smtClean="0">
                <a:solidFill>
                  <a:srgbClr val="C00000"/>
                </a:solidFill>
                <a:latin typeface="Book Antiqua"/>
                <a:cs typeface="Book Antiqua"/>
              </a:rPr>
              <a:t>Provide Independent Practice</a:t>
            </a:r>
          </a:p>
        </p:txBody>
      </p:sp>
    </p:spTree>
    <p:extLst>
      <p:ext uri="{BB962C8B-B14F-4D97-AF65-F5344CB8AC3E}">
        <p14:creationId xmlns:p14="http://schemas.microsoft.com/office/powerpoint/2010/main" val="28109444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5ED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6808026" y="1151985"/>
            <a:ext cx="7898574" cy="30418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D" sz="3600" b="1" spc="45" dirty="0" smtClean="0">
                <a:solidFill>
                  <a:srgbClr val="323232"/>
                </a:solidFill>
                <a:latin typeface="Book Antiqua"/>
                <a:cs typeface="Book Antiqua"/>
              </a:rPr>
              <a:t>SEATWORK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D" sz="4000" spc="45" dirty="0" smtClean="0">
                <a:solidFill>
                  <a:srgbClr val="323232"/>
                </a:solidFill>
                <a:latin typeface="Book Antiqua"/>
                <a:cs typeface="Book Antiqua"/>
              </a:rPr>
              <a:t>Student time spent receiving instruction directly from the teacher is more productive than time spent in </a:t>
            </a:r>
            <a:r>
              <a:rPr lang="en-ID" sz="4000" spc="45" dirty="0" err="1" smtClean="0">
                <a:solidFill>
                  <a:srgbClr val="323232"/>
                </a:solidFill>
                <a:latin typeface="Book Antiqua"/>
                <a:cs typeface="Book Antiqua"/>
              </a:rPr>
              <a:t>seartwork</a:t>
            </a:r>
            <a:r>
              <a:rPr lang="en-ID" sz="4000" spc="45" dirty="0" smtClean="0">
                <a:solidFill>
                  <a:srgbClr val="323232"/>
                </a:solidFill>
                <a:latin typeface="Book Antiqua"/>
                <a:cs typeface="Book Antiqua"/>
              </a:rPr>
              <a:t> </a:t>
            </a:r>
            <a:endParaRPr sz="4000" dirty="0">
              <a:latin typeface="Book Antiqua"/>
              <a:cs typeface="Book Antiqu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5182850" y="8953500"/>
            <a:ext cx="38100" cy="1333500"/>
          </a:xfrm>
          <a:custGeom>
            <a:avLst/>
            <a:gdLst/>
            <a:ahLst/>
            <a:cxnLst/>
            <a:rect l="l" t="t" r="r" b="b"/>
            <a:pathLst>
              <a:path w="38100" h="1333500">
                <a:moveTo>
                  <a:pt x="38099" y="1333499"/>
                </a:moveTo>
                <a:lnTo>
                  <a:pt x="0" y="1333499"/>
                </a:lnTo>
                <a:lnTo>
                  <a:pt x="0" y="0"/>
                </a:lnTo>
                <a:lnTo>
                  <a:pt x="38099" y="0"/>
                </a:lnTo>
                <a:lnTo>
                  <a:pt x="38099" y="1333499"/>
                </a:lnTo>
                <a:close/>
              </a:path>
            </a:pathLst>
          </a:custGeom>
          <a:solidFill>
            <a:srgbClr val="323232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" name="object 7"/>
          <p:cNvGrpSpPr/>
          <p:nvPr/>
        </p:nvGrpSpPr>
        <p:grpSpPr>
          <a:xfrm>
            <a:off x="4000314" y="871394"/>
            <a:ext cx="2266950" cy="2266950"/>
            <a:chOff x="4038600" y="1333785"/>
            <a:chExt cx="2266950" cy="2266950"/>
          </a:xfrm>
        </p:grpSpPr>
        <p:sp>
          <p:nvSpPr>
            <p:cNvPr id="8" name="object 8"/>
            <p:cNvSpPr/>
            <p:nvPr/>
          </p:nvSpPr>
          <p:spPr>
            <a:xfrm>
              <a:off x="4038600" y="1333785"/>
              <a:ext cx="2266950" cy="2266950"/>
            </a:xfrm>
            <a:custGeom>
              <a:avLst/>
              <a:gdLst/>
              <a:ahLst/>
              <a:cxnLst/>
              <a:rect l="l" t="t" r="r" b="b"/>
              <a:pathLst>
                <a:path w="2266950" h="2266950">
                  <a:moveTo>
                    <a:pt x="1133474" y="2266949"/>
                  </a:moveTo>
                  <a:lnTo>
                    <a:pt x="1091755" y="2266181"/>
                  </a:lnTo>
                  <a:lnTo>
                    <a:pt x="1050091" y="2263878"/>
                  </a:lnTo>
                  <a:lnTo>
                    <a:pt x="1008539" y="2260043"/>
                  </a:lnTo>
                  <a:lnTo>
                    <a:pt x="967159" y="2254681"/>
                  </a:lnTo>
                  <a:lnTo>
                    <a:pt x="926004" y="2247800"/>
                  </a:lnTo>
                  <a:lnTo>
                    <a:pt x="885129" y="2239408"/>
                  </a:lnTo>
                  <a:lnTo>
                    <a:pt x="844590" y="2229518"/>
                  </a:lnTo>
                  <a:lnTo>
                    <a:pt x="804444" y="2218142"/>
                  </a:lnTo>
                  <a:lnTo>
                    <a:pt x="764744" y="2205297"/>
                  </a:lnTo>
                  <a:lnTo>
                    <a:pt x="725542" y="2190998"/>
                  </a:lnTo>
                  <a:lnTo>
                    <a:pt x="686893" y="2175266"/>
                  </a:lnTo>
                  <a:lnTo>
                    <a:pt x="648851" y="2158123"/>
                  </a:lnTo>
                  <a:lnTo>
                    <a:pt x="611466" y="2139592"/>
                  </a:lnTo>
                  <a:lnTo>
                    <a:pt x="574787" y="2119696"/>
                  </a:lnTo>
                  <a:lnTo>
                    <a:pt x="538864" y="2098463"/>
                  </a:lnTo>
                  <a:lnTo>
                    <a:pt x="503749" y="2075924"/>
                  </a:lnTo>
                  <a:lnTo>
                    <a:pt x="469488" y="2052108"/>
                  </a:lnTo>
                  <a:lnTo>
                    <a:pt x="436125" y="2027045"/>
                  </a:lnTo>
                  <a:lnTo>
                    <a:pt x="403707" y="2000771"/>
                  </a:lnTo>
                  <a:lnTo>
                    <a:pt x="372279" y="1973324"/>
                  </a:lnTo>
                  <a:lnTo>
                    <a:pt x="341883" y="1944738"/>
                  </a:lnTo>
                  <a:lnTo>
                    <a:pt x="312558" y="1915051"/>
                  </a:lnTo>
                  <a:lnTo>
                    <a:pt x="284346" y="1884305"/>
                  </a:lnTo>
                  <a:lnTo>
                    <a:pt x="257286" y="1852543"/>
                  </a:lnTo>
                  <a:lnTo>
                    <a:pt x="231414" y="1819807"/>
                  </a:lnTo>
                  <a:lnTo>
                    <a:pt x="206762" y="1786139"/>
                  </a:lnTo>
                  <a:lnTo>
                    <a:pt x="183367" y="1751586"/>
                  </a:lnTo>
                  <a:lnTo>
                    <a:pt x="161261" y="1716197"/>
                  </a:lnTo>
                  <a:lnTo>
                    <a:pt x="140471" y="1680019"/>
                  </a:lnTo>
                  <a:lnTo>
                    <a:pt x="121027" y="1643097"/>
                  </a:lnTo>
                  <a:lnTo>
                    <a:pt x="102955" y="1605486"/>
                  </a:lnTo>
                  <a:lnTo>
                    <a:pt x="86280" y="1567236"/>
                  </a:lnTo>
                  <a:lnTo>
                    <a:pt x="71024" y="1528399"/>
                  </a:lnTo>
                  <a:lnTo>
                    <a:pt x="57208" y="1489025"/>
                  </a:lnTo>
                  <a:lnTo>
                    <a:pt x="44850" y="1449168"/>
                  </a:lnTo>
                  <a:lnTo>
                    <a:pt x="33968" y="1408886"/>
                  </a:lnTo>
                  <a:lnTo>
                    <a:pt x="24576" y="1368231"/>
                  </a:lnTo>
                  <a:lnTo>
                    <a:pt x="16687" y="1327255"/>
                  </a:lnTo>
                  <a:lnTo>
                    <a:pt x="10311" y="1286017"/>
                  </a:lnTo>
                  <a:lnTo>
                    <a:pt x="5457" y="1244574"/>
                  </a:lnTo>
                  <a:lnTo>
                    <a:pt x="2133" y="1202981"/>
                  </a:lnTo>
                  <a:lnTo>
                    <a:pt x="341" y="1161291"/>
                  </a:lnTo>
                  <a:lnTo>
                    <a:pt x="0" y="1133474"/>
                  </a:lnTo>
                  <a:lnTo>
                    <a:pt x="85" y="1119564"/>
                  </a:lnTo>
                  <a:lnTo>
                    <a:pt x="1365" y="1077857"/>
                  </a:lnTo>
                  <a:lnTo>
                    <a:pt x="4179" y="1036226"/>
                  </a:lnTo>
                  <a:lnTo>
                    <a:pt x="8524" y="994725"/>
                  </a:lnTo>
                  <a:lnTo>
                    <a:pt x="14393" y="953412"/>
                  </a:lnTo>
                  <a:lnTo>
                    <a:pt x="21779" y="912344"/>
                  </a:lnTo>
                  <a:lnTo>
                    <a:pt x="30671" y="871577"/>
                  </a:lnTo>
                  <a:lnTo>
                    <a:pt x="41058" y="831162"/>
                  </a:lnTo>
                  <a:lnTo>
                    <a:pt x="52926" y="791157"/>
                  </a:lnTo>
                  <a:lnTo>
                    <a:pt x="66258" y="751618"/>
                  </a:lnTo>
                  <a:lnTo>
                    <a:pt x="81036" y="712597"/>
                  </a:lnTo>
                  <a:lnTo>
                    <a:pt x="97241" y="674143"/>
                  </a:lnTo>
                  <a:lnTo>
                    <a:pt x="114850" y="636313"/>
                  </a:lnTo>
                  <a:lnTo>
                    <a:pt x="133839" y="599158"/>
                  </a:lnTo>
                  <a:lnTo>
                    <a:pt x="154182" y="562727"/>
                  </a:lnTo>
                  <a:lnTo>
                    <a:pt x="175854" y="527068"/>
                  </a:lnTo>
                  <a:lnTo>
                    <a:pt x="198824" y="492231"/>
                  </a:lnTo>
                  <a:lnTo>
                    <a:pt x="223059" y="458264"/>
                  </a:lnTo>
                  <a:lnTo>
                    <a:pt x="248528" y="425213"/>
                  </a:lnTo>
                  <a:lnTo>
                    <a:pt x="275197" y="393119"/>
                  </a:lnTo>
                  <a:lnTo>
                    <a:pt x="303030" y="362029"/>
                  </a:lnTo>
                  <a:lnTo>
                    <a:pt x="331987" y="331987"/>
                  </a:lnTo>
                  <a:lnTo>
                    <a:pt x="362029" y="303030"/>
                  </a:lnTo>
                  <a:lnTo>
                    <a:pt x="393119" y="275197"/>
                  </a:lnTo>
                  <a:lnTo>
                    <a:pt x="425213" y="248528"/>
                  </a:lnTo>
                  <a:lnTo>
                    <a:pt x="458264" y="223059"/>
                  </a:lnTo>
                  <a:lnTo>
                    <a:pt x="492231" y="198824"/>
                  </a:lnTo>
                  <a:lnTo>
                    <a:pt x="527068" y="175854"/>
                  </a:lnTo>
                  <a:lnTo>
                    <a:pt x="562727" y="154182"/>
                  </a:lnTo>
                  <a:lnTo>
                    <a:pt x="599158" y="133839"/>
                  </a:lnTo>
                  <a:lnTo>
                    <a:pt x="636313" y="114850"/>
                  </a:lnTo>
                  <a:lnTo>
                    <a:pt x="674143" y="97241"/>
                  </a:lnTo>
                  <a:lnTo>
                    <a:pt x="712597" y="81036"/>
                  </a:lnTo>
                  <a:lnTo>
                    <a:pt x="751618" y="66258"/>
                  </a:lnTo>
                  <a:lnTo>
                    <a:pt x="791157" y="52926"/>
                  </a:lnTo>
                  <a:lnTo>
                    <a:pt x="831162" y="41058"/>
                  </a:lnTo>
                  <a:lnTo>
                    <a:pt x="871577" y="30671"/>
                  </a:lnTo>
                  <a:lnTo>
                    <a:pt x="912344" y="21779"/>
                  </a:lnTo>
                  <a:lnTo>
                    <a:pt x="953412" y="14393"/>
                  </a:lnTo>
                  <a:lnTo>
                    <a:pt x="994725" y="8524"/>
                  </a:lnTo>
                  <a:lnTo>
                    <a:pt x="1036226" y="4179"/>
                  </a:lnTo>
                  <a:lnTo>
                    <a:pt x="1077857" y="1365"/>
                  </a:lnTo>
                  <a:lnTo>
                    <a:pt x="1119564" y="85"/>
                  </a:lnTo>
                  <a:lnTo>
                    <a:pt x="1133474" y="0"/>
                  </a:lnTo>
                  <a:lnTo>
                    <a:pt x="1147385" y="85"/>
                  </a:lnTo>
                  <a:lnTo>
                    <a:pt x="1189091" y="1365"/>
                  </a:lnTo>
                  <a:lnTo>
                    <a:pt x="1230723" y="4179"/>
                  </a:lnTo>
                  <a:lnTo>
                    <a:pt x="1272224" y="8524"/>
                  </a:lnTo>
                  <a:lnTo>
                    <a:pt x="1313537" y="14393"/>
                  </a:lnTo>
                  <a:lnTo>
                    <a:pt x="1354604" y="21779"/>
                  </a:lnTo>
                  <a:lnTo>
                    <a:pt x="1395372" y="30671"/>
                  </a:lnTo>
                  <a:lnTo>
                    <a:pt x="1435787" y="41058"/>
                  </a:lnTo>
                  <a:lnTo>
                    <a:pt x="1475792" y="52926"/>
                  </a:lnTo>
                  <a:lnTo>
                    <a:pt x="1515331" y="66258"/>
                  </a:lnTo>
                  <a:lnTo>
                    <a:pt x="1554352" y="81036"/>
                  </a:lnTo>
                  <a:lnTo>
                    <a:pt x="1592805" y="97241"/>
                  </a:lnTo>
                  <a:lnTo>
                    <a:pt x="1630636" y="114850"/>
                  </a:lnTo>
                  <a:lnTo>
                    <a:pt x="1667791" y="133839"/>
                  </a:lnTo>
                  <a:lnTo>
                    <a:pt x="1704222" y="154182"/>
                  </a:lnTo>
                  <a:lnTo>
                    <a:pt x="1739881" y="175854"/>
                  </a:lnTo>
                  <a:lnTo>
                    <a:pt x="1774718" y="198824"/>
                  </a:lnTo>
                  <a:lnTo>
                    <a:pt x="1808685" y="223059"/>
                  </a:lnTo>
                  <a:lnTo>
                    <a:pt x="1841736" y="248528"/>
                  </a:lnTo>
                  <a:lnTo>
                    <a:pt x="1873829" y="275197"/>
                  </a:lnTo>
                  <a:lnTo>
                    <a:pt x="1904919" y="303030"/>
                  </a:lnTo>
                  <a:lnTo>
                    <a:pt x="1934962" y="331987"/>
                  </a:lnTo>
                  <a:lnTo>
                    <a:pt x="1963919" y="362029"/>
                  </a:lnTo>
                  <a:lnTo>
                    <a:pt x="1991751" y="393119"/>
                  </a:lnTo>
                  <a:lnTo>
                    <a:pt x="2018421" y="425213"/>
                  </a:lnTo>
                  <a:lnTo>
                    <a:pt x="2043890" y="458264"/>
                  </a:lnTo>
                  <a:lnTo>
                    <a:pt x="2068125" y="492231"/>
                  </a:lnTo>
                  <a:lnTo>
                    <a:pt x="2091094" y="527068"/>
                  </a:lnTo>
                  <a:lnTo>
                    <a:pt x="2112766" y="562727"/>
                  </a:lnTo>
                  <a:lnTo>
                    <a:pt x="2133110" y="599158"/>
                  </a:lnTo>
                  <a:lnTo>
                    <a:pt x="2152099" y="636313"/>
                  </a:lnTo>
                  <a:lnTo>
                    <a:pt x="2169708" y="674143"/>
                  </a:lnTo>
                  <a:lnTo>
                    <a:pt x="2185913" y="712597"/>
                  </a:lnTo>
                  <a:lnTo>
                    <a:pt x="2200691" y="751618"/>
                  </a:lnTo>
                  <a:lnTo>
                    <a:pt x="2214022" y="791157"/>
                  </a:lnTo>
                  <a:lnTo>
                    <a:pt x="2225890" y="831162"/>
                  </a:lnTo>
                  <a:lnTo>
                    <a:pt x="2236277" y="871577"/>
                  </a:lnTo>
                  <a:lnTo>
                    <a:pt x="2245170" y="912344"/>
                  </a:lnTo>
                  <a:lnTo>
                    <a:pt x="2252556" y="953412"/>
                  </a:lnTo>
                  <a:lnTo>
                    <a:pt x="2258425" y="994725"/>
                  </a:lnTo>
                  <a:lnTo>
                    <a:pt x="2262770" y="1036226"/>
                  </a:lnTo>
                  <a:lnTo>
                    <a:pt x="2265584" y="1077857"/>
                  </a:lnTo>
                  <a:lnTo>
                    <a:pt x="2266864" y="1119564"/>
                  </a:lnTo>
                  <a:lnTo>
                    <a:pt x="2266949" y="1133474"/>
                  </a:lnTo>
                  <a:lnTo>
                    <a:pt x="2266864" y="1147385"/>
                  </a:lnTo>
                  <a:lnTo>
                    <a:pt x="2265584" y="1189091"/>
                  </a:lnTo>
                  <a:lnTo>
                    <a:pt x="2262770" y="1230723"/>
                  </a:lnTo>
                  <a:lnTo>
                    <a:pt x="2258425" y="1272224"/>
                  </a:lnTo>
                  <a:lnTo>
                    <a:pt x="2252556" y="1313537"/>
                  </a:lnTo>
                  <a:lnTo>
                    <a:pt x="2245170" y="1354604"/>
                  </a:lnTo>
                  <a:lnTo>
                    <a:pt x="2236278" y="1395372"/>
                  </a:lnTo>
                  <a:lnTo>
                    <a:pt x="2225890" y="1435787"/>
                  </a:lnTo>
                  <a:lnTo>
                    <a:pt x="2214022" y="1475792"/>
                  </a:lnTo>
                  <a:lnTo>
                    <a:pt x="2200691" y="1515331"/>
                  </a:lnTo>
                  <a:lnTo>
                    <a:pt x="2185913" y="1554352"/>
                  </a:lnTo>
                  <a:lnTo>
                    <a:pt x="2169708" y="1592805"/>
                  </a:lnTo>
                  <a:lnTo>
                    <a:pt x="2152099" y="1630636"/>
                  </a:lnTo>
                  <a:lnTo>
                    <a:pt x="2133110" y="1667791"/>
                  </a:lnTo>
                  <a:lnTo>
                    <a:pt x="2112766" y="1704222"/>
                  </a:lnTo>
                  <a:lnTo>
                    <a:pt x="2091095" y="1739881"/>
                  </a:lnTo>
                  <a:lnTo>
                    <a:pt x="2068125" y="1774718"/>
                  </a:lnTo>
                  <a:lnTo>
                    <a:pt x="2043890" y="1808685"/>
                  </a:lnTo>
                  <a:lnTo>
                    <a:pt x="2018421" y="1841736"/>
                  </a:lnTo>
                  <a:lnTo>
                    <a:pt x="1991751" y="1873829"/>
                  </a:lnTo>
                  <a:lnTo>
                    <a:pt x="1963919" y="1904919"/>
                  </a:lnTo>
                  <a:lnTo>
                    <a:pt x="1934962" y="1934962"/>
                  </a:lnTo>
                  <a:lnTo>
                    <a:pt x="1904919" y="1963919"/>
                  </a:lnTo>
                  <a:lnTo>
                    <a:pt x="1873829" y="1991751"/>
                  </a:lnTo>
                  <a:lnTo>
                    <a:pt x="1841736" y="2018421"/>
                  </a:lnTo>
                  <a:lnTo>
                    <a:pt x="1808684" y="2043890"/>
                  </a:lnTo>
                  <a:lnTo>
                    <a:pt x="1774718" y="2068125"/>
                  </a:lnTo>
                  <a:lnTo>
                    <a:pt x="1739881" y="2091094"/>
                  </a:lnTo>
                  <a:lnTo>
                    <a:pt x="1704222" y="2112766"/>
                  </a:lnTo>
                  <a:lnTo>
                    <a:pt x="1667791" y="2133110"/>
                  </a:lnTo>
                  <a:lnTo>
                    <a:pt x="1630636" y="2152099"/>
                  </a:lnTo>
                  <a:lnTo>
                    <a:pt x="1592805" y="2169708"/>
                  </a:lnTo>
                  <a:lnTo>
                    <a:pt x="1554352" y="2185913"/>
                  </a:lnTo>
                  <a:lnTo>
                    <a:pt x="1515330" y="2200691"/>
                  </a:lnTo>
                  <a:lnTo>
                    <a:pt x="1475791" y="2214022"/>
                  </a:lnTo>
                  <a:lnTo>
                    <a:pt x="1435787" y="2225890"/>
                  </a:lnTo>
                  <a:lnTo>
                    <a:pt x="1395372" y="2236277"/>
                  </a:lnTo>
                  <a:lnTo>
                    <a:pt x="1354604" y="2245170"/>
                  </a:lnTo>
                  <a:lnTo>
                    <a:pt x="1313537" y="2252556"/>
                  </a:lnTo>
                  <a:lnTo>
                    <a:pt x="1272224" y="2258425"/>
                  </a:lnTo>
                  <a:lnTo>
                    <a:pt x="1230723" y="2262770"/>
                  </a:lnTo>
                  <a:lnTo>
                    <a:pt x="1189091" y="2265584"/>
                  </a:lnTo>
                  <a:lnTo>
                    <a:pt x="1147385" y="2266864"/>
                  </a:lnTo>
                  <a:lnTo>
                    <a:pt x="1133474" y="2266949"/>
                  </a:lnTo>
                  <a:close/>
                </a:path>
              </a:pathLst>
            </a:custGeom>
            <a:solidFill>
              <a:srgbClr val="974F2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4210050" y="1505235"/>
              <a:ext cx="1924049" cy="1924049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6808026" y="5937655"/>
            <a:ext cx="7627060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D" sz="3600" b="1" spc="70" dirty="0" smtClean="0">
                <a:solidFill>
                  <a:srgbClr val="323232"/>
                </a:solidFill>
                <a:latin typeface="Book Antiqua"/>
                <a:cs typeface="Book Antiqua"/>
              </a:rPr>
              <a:t>EFFECTIVE USE OF INDEPENDENT PRACTICE TIME</a:t>
            </a:r>
            <a:endParaRPr sz="3600" b="1" dirty="0">
              <a:latin typeface="Book Antiqua"/>
              <a:cs typeface="Book Antiqu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079541" y="7595965"/>
            <a:ext cx="3470275" cy="421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600" spc="55" dirty="0">
                <a:solidFill>
                  <a:srgbClr val="323232"/>
                </a:solidFill>
                <a:latin typeface="Book Antiqua"/>
                <a:cs typeface="Book Antiqua"/>
              </a:rPr>
              <a:t>Collaborative</a:t>
            </a:r>
            <a:r>
              <a:rPr sz="2600" spc="65" dirty="0">
                <a:solidFill>
                  <a:srgbClr val="323232"/>
                </a:solidFill>
                <a:latin typeface="Book Antiqua"/>
                <a:cs typeface="Book Antiqua"/>
              </a:rPr>
              <a:t> </a:t>
            </a:r>
            <a:r>
              <a:rPr sz="2600" spc="70" dirty="0">
                <a:solidFill>
                  <a:srgbClr val="323232"/>
                </a:solidFill>
                <a:latin typeface="Book Antiqua"/>
                <a:cs typeface="Book Antiqua"/>
              </a:rPr>
              <a:t>Mindset</a:t>
            </a:r>
            <a:endParaRPr sz="2600">
              <a:latin typeface="Book Antiqua"/>
              <a:cs typeface="Book Antiqua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4000314" y="5950589"/>
            <a:ext cx="2266950" cy="2266950"/>
            <a:chOff x="4038600" y="6686263"/>
            <a:chExt cx="2266950" cy="2266950"/>
          </a:xfrm>
        </p:grpSpPr>
        <p:sp>
          <p:nvSpPr>
            <p:cNvPr id="16" name="object 16"/>
            <p:cNvSpPr/>
            <p:nvPr/>
          </p:nvSpPr>
          <p:spPr>
            <a:xfrm>
              <a:off x="4038600" y="6686263"/>
              <a:ext cx="2266950" cy="2266950"/>
            </a:xfrm>
            <a:custGeom>
              <a:avLst/>
              <a:gdLst/>
              <a:ahLst/>
              <a:cxnLst/>
              <a:rect l="l" t="t" r="r" b="b"/>
              <a:pathLst>
                <a:path w="2266950" h="2266950">
                  <a:moveTo>
                    <a:pt x="1133474" y="2266949"/>
                  </a:moveTo>
                  <a:lnTo>
                    <a:pt x="1091755" y="2266181"/>
                  </a:lnTo>
                  <a:lnTo>
                    <a:pt x="1050091" y="2263878"/>
                  </a:lnTo>
                  <a:lnTo>
                    <a:pt x="1008539" y="2260043"/>
                  </a:lnTo>
                  <a:lnTo>
                    <a:pt x="967159" y="2254681"/>
                  </a:lnTo>
                  <a:lnTo>
                    <a:pt x="926004" y="2247800"/>
                  </a:lnTo>
                  <a:lnTo>
                    <a:pt x="885129" y="2239408"/>
                  </a:lnTo>
                  <a:lnTo>
                    <a:pt x="844590" y="2229518"/>
                  </a:lnTo>
                  <a:lnTo>
                    <a:pt x="804444" y="2218142"/>
                  </a:lnTo>
                  <a:lnTo>
                    <a:pt x="764744" y="2205297"/>
                  </a:lnTo>
                  <a:lnTo>
                    <a:pt x="725542" y="2190998"/>
                  </a:lnTo>
                  <a:lnTo>
                    <a:pt x="686893" y="2175266"/>
                  </a:lnTo>
                  <a:lnTo>
                    <a:pt x="648851" y="2158123"/>
                  </a:lnTo>
                  <a:lnTo>
                    <a:pt x="611466" y="2139592"/>
                  </a:lnTo>
                  <a:lnTo>
                    <a:pt x="574787" y="2119696"/>
                  </a:lnTo>
                  <a:lnTo>
                    <a:pt x="538864" y="2098463"/>
                  </a:lnTo>
                  <a:lnTo>
                    <a:pt x="503749" y="2075924"/>
                  </a:lnTo>
                  <a:lnTo>
                    <a:pt x="469488" y="2052108"/>
                  </a:lnTo>
                  <a:lnTo>
                    <a:pt x="436125" y="2027045"/>
                  </a:lnTo>
                  <a:lnTo>
                    <a:pt x="403707" y="2000771"/>
                  </a:lnTo>
                  <a:lnTo>
                    <a:pt x="372279" y="1973324"/>
                  </a:lnTo>
                  <a:lnTo>
                    <a:pt x="341883" y="1944738"/>
                  </a:lnTo>
                  <a:lnTo>
                    <a:pt x="312558" y="1915051"/>
                  </a:lnTo>
                  <a:lnTo>
                    <a:pt x="284346" y="1884305"/>
                  </a:lnTo>
                  <a:lnTo>
                    <a:pt x="257286" y="1852543"/>
                  </a:lnTo>
                  <a:lnTo>
                    <a:pt x="231414" y="1819807"/>
                  </a:lnTo>
                  <a:lnTo>
                    <a:pt x="206762" y="1786139"/>
                  </a:lnTo>
                  <a:lnTo>
                    <a:pt x="183367" y="1751586"/>
                  </a:lnTo>
                  <a:lnTo>
                    <a:pt x="161261" y="1716197"/>
                  </a:lnTo>
                  <a:lnTo>
                    <a:pt x="140471" y="1680019"/>
                  </a:lnTo>
                  <a:lnTo>
                    <a:pt x="121027" y="1643097"/>
                  </a:lnTo>
                  <a:lnTo>
                    <a:pt x="102955" y="1605486"/>
                  </a:lnTo>
                  <a:lnTo>
                    <a:pt x="86280" y="1567236"/>
                  </a:lnTo>
                  <a:lnTo>
                    <a:pt x="71024" y="1528399"/>
                  </a:lnTo>
                  <a:lnTo>
                    <a:pt x="57208" y="1489025"/>
                  </a:lnTo>
                  <a:lnTo>
                    <a:pt x="44850" y="1449168"/>
                  </a:lnTo>
                  <a:lnTo>
                    <a:pt x="33968" y="1408886"/>
                  </a:lnTo>
                  <a:lnTo>
                    <a:pt x="24576" y="1368231"/>
                  </a:lnTo>
                  <a:lnTo>
                    <a:pt x="16687" y="1327255"/>
                  </a:lnTo>
                  <a:lnTo>
                    <a:pt x="10311" y="1286017"/>
                  </a:lnTo>
                  <a:lnTo>
                    <a:pt x="5457" y="1244574"/>
                  </a:lnTo>
                  <a:lnTo>
                    <a:pt x="2133" y="1202981"/>
                  </a:lnTo>
                  <a:lnTo>
                    <a:pt x="341" y="1161291"/>
                  </a:lnTo>
                  <a:lnTo>
                    <a:pt x="0" y="1133474"/>
                  </a:lnTo>
                  <a:lnTo>
                    <a:pt x="85" y="1119564"/>
                  </a:lnTo>
                  <a:lnTo>
                    <a:pt x="1365" y="1077857"/>
                  </a:lnTo>
                  <a:lnTo>
                    <a:pt x="4179" y="1036226"/>
                  </a:lnTo>
                  <a:lnTo>
                    <a:pt x="8524" y="994725"/>
                  </a:lnTo>
                  <a:lnTo>
                    <a:pt x="14393" y="953412"/>
                  </a:lnTo>
                  <a:lnTo>
                    <a:pt x="21779" y="912344"/>
                  </a:lnTo>
                  <a:lnTo>
                    <a:pt x="30671" y="871577"/>
                  </a:lnTo>
                  <a:lnTo>
                    <a:pt x="41058" y="831162"/>
                  </a:lnTo>
                  <a:lnTo>
                    <a:pt x="52926" y="791157"/>
                  </a:lnTo>
                  <a:lnTo>
                    <a:pt x="66258" y="751618"/>
                  </a:lnTo>
                  <a:lnTo>
                    <a:pt x="81036" y="712597"/>
                  </a:lnTo>
                  <a:lnTo>
                    <a:pt x="97241" y="674143"/>
                  </a:lnTo>
                  <a:lnTo>
                    <a:pt x="114850" y="636313"/>
                  </a:lnTo>
                  <a:lnTo>
                    <a:pt x="133839" y="599158"/>
                  </a:lnTo>
                  <a:lnTo>
                    <a:pt x="154182" y="562727"/>
                  </a:lnTo>
                  <a:lnTo>
                    <a:pt x="175854" y="527068"/>
                  </a:lnTo>
                  <a:lnTo>
                    <a:pt x="198824" y="492231"/>
                  </a:lnTo>
                  <a:lnTo>
                    <a:pt x="223059" y="458264"/>
                  </a:lnTo>
                  <a:lnTo>
                    <a:pt x="248528" y="425213"/>
                  </a:lnTo>
                  <a:lnTo>
                    <a:pt x="275197" y="393119"/>
                  </a:lnTo>
                  <a:lnTo>
                    <a:pt x="303030" y="362029"/>
                  </a:lnTo>
                  <a:lnTo>
                    <a:pt x="331987" y="331987"/>
                  </a:lnTo>
                  <a:lnTo>
                    <a:pt x="362029" y="303030"/>
                  </a:lnTo>
                  <a:lnTo>
                    <a:pt x="393119" y="275197"/>
                  </a:lnTo>
                  <a:lnTo>
                    <a:pt x="425213" y="248528"/>
                  </a:lnTo>
                  <a:lnTo>
                    <a:pt x="458264" y="223059"/>
                  </a:lnTo>
                  <a:lnTo>
                    <a:pt x="492231" y="198824"/>
                  </a:lnTo>
                  <a:lnTo>
                    <a:pt x="527068" y="175854"/>
                  </a:lnTo>
                  <a:lnTo>
                    <a:pt x="562727" y="154182"/>
                  </a:lnTo>
                  <a:lnTo>
                    <a:pt x="599158" y="133839"/>
                  </a:lnTo>
                  <a:lnTo>
                    <a:pt x="636313" y="114850"/>
                  </a:lnTo>
                  <a:lnTo>
                    <a:pt x="674143" y="97241"/>
                  </a:lnTo>
                  <a:lnTo>
                    <a:pt x="712597" y="81036"/>
                  </a:lnTo>
                  <a:lnTo>
                    <a:pt x="751618" y="66258"/>
                  </a:lnTo>
                  <a:lnTo>
                    <a:pt x="791157" y="52926"/>
                  </a:lnTo>
                  <a:lnTo>
                    <a:pt x="831162" y="41058"/>
                  </a:lnTo>
                  <a:lnTo>
                    <a:pt x="871577" y="30671"/>
                  </a:lnTo>
                  <a:lnTo>
                    <a:pt x="912344" y="21779"/>
                  </a:lnTo>
                  <a:lnTo>
                    <a:pt x="953412" y="14393"/>
                  </a:lnTo>
                  <a:lnTo>
                    <a:pt x="994725" y="8524"/>
                  </a:lnTo>
                  <a:lnTo>
                    <a:pt x="1036226" y="4179"/>
                  </a:lnTo>
                  <a:lnTo>
                    <a:pt x="1077857" y="1365"/>
                  </a:lnTo>
                  <a:lnTo>
                    <a:pt x="1119564" y="85"/>
                  </a:lnTo>
                  <a:lnTo>
                    <a:pt x="1133474" y="0"/>
                  </a:lnTo>
                  <a:lnTo>
                    <a:pt x="1147385" y="85"/>
                  </a:lnTo>
                  <a:lnTo>
                    <a:pt x="1189091" y="1365"/>
                  </a:lnTo>
                  <a:lnTo>
                    <a:pt x="1230723" y="4179"/>
                  </a:lnTo>
                  <a:lnTo>
                    <a:pt x="1272224" y="8524"/>
                  </a:lnTo>
                  <a:lnTo>
                    <a:pt x="1313537" y="14393"/>
                  </a:lnTo>
                  <a:lnTo>
                    <a:pt x="1354604" y="21779"/>
                  </a:lnTo>
                  <a:lnTo>
                    <a:pt x="1395372" y="30671"/>
                  </a:lnTo>
                  <a:lnTo>
                    <a:pt x="1435787" y="41058"/>
                  </a:lnTo>
                  <a:lnTo>
                    <a:pt x="1475792" y="52926"/>
                  </a:lnTo>
                  <a:lnTo>
                    <a:pt x="1515331" y="66258"/>
                  </a:lnTo>
                  <a:lnTo>
                    <a:pt x="1554352" y="81036"/>
                  </a:lnTo>
                  <a:lnTo>
                    <a:pt x="1592805" y="97241"/>
                  </a:lnTo>
                  <a:lnTo>
                    <a:pt x="1630636" y="114850"/>
                  </a:lnTo>
                  <a:lnTo>
                    <a:pt x="1667791" y="133839"/>
                  </a:lnTo>
                  <a:lnTo>
                    <a:pt x="1704222" y="154182"/>
                  </a:lnTo>
                  <a:lnTo>
                    <a:pt x="1739881" y="175854"/>
                  </a:lnTo>
                  <a:lnTo>
                    <a:pt x="1774718" y="198824"/>
                  </a:lnTo>
                  <a:lnTo>
                    <a:pt x="1808685" y="223059"/>
                  </a:lnTo>
                  <a:lnTo>
                    <a:pt x="1841736" y="248528"/>
                  </a:lnTo>
                  <a:lnTo>
                    <a:pt x="1873829" y="275197"/>
                  </a:lnTo>
                  <a:lnTo>
                    <a:pt x="1904919" y="303030"/>
                  </a:lnTo>
                  <a:lnTo>
                    <a:pt x="1934962" y="331987"/>
                  </a:lnTo>
                  <a:lnTo>
                    <a:pt x="1963919" y="362029"/>
                  </a:lnTo>
                  <a:lnTo>
                    <a:pt x="1991751" y="393119"/>
                  </a:lnTo>
                  <a:lnTo>
                    <a:pt x="2018421" y="425213"/>
                  </a:lnTo>
                  <a:lnTo>
                    <a:pt x="2043890" y="458264"/>
                  </a:lnTo>
                  <a:lnTo>
                    <a:pt x="2068125" y="492231"/>
                  </a:lnTo>
                  <a:lnTo>
                    <a:pt x="2091094" y="527068"/>
                  </a:lnTo>
                  <a:lnTo>
                    <a:pt x="2112766" y="562727"/>
                  </a:lnTo>
                  <a:lnTo>
                    <a:pt x="2133110" y="599158"/>
                  </a:lnTo>
                  <a:lnTo>
                    <a:pt x="2152099" y="636313"/>
                  </a:lnTo>
                  <a:lnTo>
                    <a:pt x="2169708" y="674143"/>
                  </a:lnTo>
                  <a:lnTo>
                    <a:pt x="2185913" y="712597"/>
                  </a:lnTo>
                  <a:lnTo>
                    <a:pt x="2200691" y="751618"/>
                  </a:lnTo>
                  <a:lnTo>
                    <a:pt x="2214022" y="791157"/>
                  </a:lnTo>
                  <a:lnTo>
                    <a:pt x="2225890" y="831162"/>
                  </a:lnTo>
                  <a:lnTo>
                    <a:pt x="2236277" y="871577"/>
                  </a:lnTo>
                  <a:lnTo>
                    <a:pt x="2245170" y="912344"/>
                  </a:lnTo>
                  <a:lnTo>
                    <a:pt x="2252556" y="953412"/>
                  </a:lnTo>
                  <a:lnTo>
                    <a:pt x="2258425" y="994725"/>
                  </a:lnTo>
                  <a:lnTo>
                    <a:pt x="2262770" y="1036226"/>
                  </a:lnTo>
                  <a:lnTo>
                    <a:pt x="2265584" y="1077857"/>
                  </a:lnTo>
                  <a:lnTo>
                    <a:pt x="2266864" y="1119564"/>
                  </a:lnTo>
                  <a:lnTo>
                    <a:pt x="2266949" y="1133474"/>
                  </a:lnTo>
                  <a:lnTo>
                    <a:pt x="2266864" y="1147385"/>
                  </a:lnTo>
                  <a:lnTo>
                    <a:pt x="2265584" y="1189091"/>
                  </a:lnTo>
                  <a:lnTo>
                    <a:pt x="2262770" y="1230723"/>
                  </a:lnTo>
                  <a:lnTo>
                    <a:pt x="2258425" y="1272224"/>
                  </a:lnTo>
                  <a:lnTo>
                    <a:pt x="2252556" y="1313537"/>
                  </a:lnTo>
                  <a:lnTo>
                    <a:pt x="2245170" y="1354604"/>
                  </a:lnTo>
                  <a:lnTo>
                    <a:pt x="2236278" y="1395372"/>
                  </a:lnTo>
                  <a:lnTo>
                    <a:pt x="2225890" y="1435787"/>
                  </a:lnTo>
                  <a:lnTo>
                    <a:pt x="2214022" y="1475792"/>
                  </a:lnTo>
                  <a:lnTo>
                    <a:pt x="2200691" y="1515331"/>
                  </a:lnTo>
                  <a:lnTo>
                    <a:pt x="2185913" y="1554352"/>
                  </a:lnTo>
                  <a:lnTo>
                    <a:pt x="2169708" y="1592805"/>
                  </a:lnTo>
                  <a:lnTo>
                    <a:pt x="2152099" y="1630636"/>
                  </a:lnTo>
                  <a:lnTo>
                    <a:pt x="2133110" y="1667791"/>
                  </a:lnTo>
                  <a:lnTo>
                    <a:pt x="2112766" y="1704222"/>
                  </a:lnTo>
                  <a:lnTo>
                    <a:pt x="2091095" y="1739881"/>
                  </a:lnTo>
                  <a:lnTo>
                    <a:pt x="2068125" y="1774718"/>
                  </a:lnTo>
                  <a:lnTo>
                    <a:pt x="2043890" y="1808685"/>
                  </a:lnTo>
                  <a:lnTo>
                    <a:pt x="2018421" y="1841736"/>
                  </a:lnTo>
                  <a:lnTo>
                    <a:pt x="1991751" y="1873829"/>
                  </a:lnTo>
                  <a:lnTo>
                    <a:pt x="1963919" y="1904919"/>
                  </a:lnTo>
                  <a:lnTo>
                    <a:pt x="1934962" y="1934962"/>
                  </a:lnTo>
                  <a:lnTo>
                    <a:pt x="1904919" y="1963919"/>
                  </a:lnTo>
                  <a:lnTo>
                    <a:pt x="1873829" y="1991751"/>
                  </a:lnTo>
                  <a:lnTo>
                    <a:pt x="1841736" y="2018421"/>
                  </a:lnTo>
                  <a:lnTo>
                    <a:pt x="1808684" y="2043890"/>
                  </a:lnTo>
                  <a:lnTo>
                    <a:pt x="1774718" y="2068125"/>
                  </a:lnTo>
                  <a:lnTo>
                    <a:pt x="1739881" y="2091094"/>
                  </a:lnTo>
                  <a:lnTo>
                    <a:pt x="1704222" y="2112766"/>
                  </a:lnTo>
                  <a:lnTo>
                    <a:pt x="1667791" y="2133110"/>
                  </a:lnTo>
                  <a:lnTo>
                    <a:pt x="1630636" y="2152099"/>
                  </a:lnTo>
                  <a:lnTo>
                    <a:pt x="1592805" y="2169708"/>
                  </a:lnTo>
                  <a:lnTo>
                    <a:pt x="1554352" y="2185913"/>
                  </a:lnTo>
                  <a:lnTo>
                    <a:pt x="1515330" y="2200691"/>
                  </a:lnTo>
                  <a:lnTo>
                    <a:pt x="1475791" y="2214022"/>
                  </a:lnTo>
                  <a:lnTo>
                    <a:pt x="1435787" y="2225890"/>
                  </a:lnTo>
                  <a:lnTo>
                    <a:pt x="1395372" y="2236277"/>
                  </a:lnTo>
                  <a:lnTo>
                    <a:pt x="1354604" y="2245170"/>
                  </a:lnTo>
                  <a:lnTo>
                    <a:pt x="1313537" y="2252556"/>
                  </a:lnTo>
                  <a:lnTo>
                    <a:pt x="1272224" y="2258425"/>
                  </a:lnTo>
                  <a:lnTo>
                    <a:pt x="1230723" y="2262770"/>
                  </a:lnTo>
                  <a:lnTo>
                    <a:pt x="1189091" y="2265584"/>
                  </a:lnTo>
                  <a:lnTo>
                    <a:pt x="1147385" y="2266864"/>
                  </a:lnTo>
                  <a:lnTo>
                    <a:pt x="1133474" y="2266949"/>
                  </a:lnTo>
                  <a:close/>
                </a:path>
              </a:pathLst>
            </a:custGeom>
            <a:solidFill>
              <a:srgbClr val="974F2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416614" y="7092534"/>
              <a:ext cx="1507086" cy="1454797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1847997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5ED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5182850" y="8953500"/>
            <a:ext cx="38100" cy="1333500"/>
          </a:xfrm>
          <a:custGeom>
            <a:avLst/>
            <a:gdLst/>
            <a:ahLst/>
            <a:cxnLst/>
            <a:rect l="l" t="t" r="r" b="b"/>
            <a:pathLst>
              <a:path w="38100" h="1333500">
                <a:moveTo>
                  <a:pt x="38099" y="1333499"/>
                </a:moveTo>
                <a:lnTo>
                  <a:pt x="0" y="1333499"/>
                </a:lnTo>
                <a:lnTo>
                  <a:pt x="0" y="0"/>
                </a:lnTo>
                <a:lnTo>
                  <a:pt x="38099" y="0"/>
                </a:lnTo>
                <a:lnTo>
                  <a:pt x="38099" y="1333499"/>
                </a:lnTo>
                <a:close/>
              </a:path>
            </a:pathLst>
          </a:custGeom>
          <a:solidFill>
            <a:srgbClr val="32323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3787964" y="444093"/>
            <a:ext cx="9664566" cy="136704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D" sz="4400" b="1" spc="70" dirty="0" smtClean="0">
                <a:solidFill>
                  <a:srgbClr val="323232"/>
                </a:solidFill>
                <a:latin typeface="Book Antiqua"/>
                <a:cs typeface="Book Antiqua"/>
              </a:rPr>
              <a:t>EFFECTIVE USE OF INDEPENDENT PRACTICE TIME</a:t>
            </a:r>
            <a:endParaRPr sz="4400" b="1" dirty="0">
              <a:latin typeface="Book Antiqua"/>
              <a:cs typeface="Book Antiqu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787964" y="2078521"/>
            <a:ext cx="14092390" cy="82407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D" sz="4800" spc="55" dirty="0" smtClean="0">
                <a:solidFill>
                  <a:srgbClr val="323232"/>
                </a:solidFill>
                <a:latin typeface="Book Antiqua"/>
                <a:cs typeface="Book Antiqua"/>
              </a:rPr>
              <a:t>1. Do not assign independent practice until you are sure students can do it.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n-ID" sz="4800" spc="55" dirty="0">
              <a:solidFill>
                <a:srgbClr val="323232"/>
              </a:solidFill>
              <a:latin typeface="Book Antiqua"/>
              <a:cs typeface="Book Antiqua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D" sz="4800" spc="55" dirty="0" smtClean="0">
                <a:solidFill>
                  <a:srgbClr val="323232"/>
                </a:solidFill>
                <a:latin typeface="Book Antiqua"/>
                <a:cs typeface="Book Antiqua"/>
              </a:rPr>
              <a:t>2. Keep independent practice assignments short.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n-ID" sz="4800" spc="55" dirty="0">
              <a:solidFill>
                <a:srgbClr val="323232"/>
              </a:solidFill>
              <a:latin typeface="Book Antiqua"/>
              <a:cs typeface="Book Antiqua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D" sz="4800" spc="55" dirty="0" smtClean="0">
                <a:solidFill>
                  <a:srgbClr val="323232"/>
                </a:solidFill>
                <a:latin typeface="Book Antiqua"/>
                <a:cs typeface="Book Antiqua"/>
              </a:rPr>
              <a:t>3. Give clear instructions.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n-ID" sz="4800" spc="55" dirty="0">
              <a:solidFill>
                <a:srgbClr val="323232"/>
              </a:solidFill>
              <a:latin typeface="Book Antiqua"/>
              <a:cs typeface="Book Antiqua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D" sz="4800" spc="55" dirty="0" smtClean="0">
                <a:solidFill>
                  <a:srgbClr val="323232"/>
                </a:solidFill>
                <a:latin typeface="Book Antiqua"/>
                <a:cs typeface="Book Antiqua"/>
              </a:rPr>
              <a:t>4. Get students started and then avoid interruptions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n-ID" sz="4800" spc="55" dirty="0">
              <a:solidFill>
                <a:srgbClr val="323232"/>
              </a:solidFill>
              <a:latin typeface="Book Antiqua"/>
              <a:cs typeface="Book Antiqua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ID" sz="4800" spc="55" dirty="0" smtClean="0">
                <a:solidFill>
                  <a:srgbClr val="323232"/>
                </a:solidFill>
                <a:latin typeface="Book Antiqua"/>
                <a:cs typeface="Book Antiqua"/>
              </a:rPr>
              <a:t>5. Monitor independent work</a:t>
            </a:r>
            <a:endParaRPr sz="4800" dirty="0">
              <a:latin typeface="Book Antiqua"/>
              <a:cs typeface="Book Antiqua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1143000" y="723900"/>
            <a:ext cx="2266950" cy="2266950"/>
            <a:chOff x="4038600" y="6686263"/>
            <a:chExt cx="2266950" cy="2266950"/>
          </a:xfrm>
        </p:grpSpPr>
        <p:sp>
          <p:nvSpPr>
            <p:cNvPr id="16" name="object 16"/>
            <p:cNvSpPr/>
            <p:nvPr/>
          </p:nvSpPr>
          <p:spPr>
            <a:xfrm>
              <a:off x="4038600" y="6686263"/>
              <a:ext cx="2266950" cy="2266950"/>
            </a:xfrm>
            <a:custGeom>
              <a:avLst/>
              <a:gdLst/>
              <a:ahLst/>
              <a:cxnLst/>
              <a:rect l="l" t="t" r="r" b="b"/>
              <a:pathLst>
                <a:path w="2266950" h="2266950">
                  <a:moveTo>
                    <a:pt x="1133474" y="2266949"/>
                  </a:moveTo>
                  <a:lnTo>
                    <a:pt x="1091755" y="2266181"/>
                  </a:lnTo>
                  <a:lnTo>
                    <a:pt x="1050091" y="2263878"/>
                  </a:lnTo>
                  <a:lnTo>
                    <a:pt x="1008539" y="2260043"/>
                  </a:lnTo>
                  <a:lnTo>
                    <a:pt x="967159" y="2254681"/>
                  </a:lnTo>
                  <a:lnTo>
                    <a:pt x="926004" y="2247800"/>
                  </a:lnTo>
                  <a:lnTo>
                    <a:pt x="885129" y="2239408"/>
                  </a:lnTo>
                  <a:lnTo>
                    <a:pt x="844590" y="2229518"/>
                  </a:lnTo>
                  <a:lnTo>
                    <a:pt x="804444" y="2218142"/>
                  </a:lnTo>
                  <a:lnTo>
                    <a:pt x="764744" y="2205297"/>
                  </a:lnTo>
                  <a:lnTo>
                    <a:pt x="725542" y="2190998"/>
                  </a:lnTo>
                  <a:lnTo>
                    <a:pt x="686893" y="2175266"/>
                  </a:lnTo>
                  <a:lnTo>
                    <a:pt x="648851" y="2158123"/>
                  </a:lnTo>
                  <a:lnTo>
                    <a:pt x="611466" y="2139592"/>
                  </a:lnTo>
                  <a:lnTo>
                    <a:pt x="574787" y="2119696"/>
                  </a:lnTo>
                  <a:lnTo>
                    <a:pt x="538864" y="2098463"/>
                  </a:lnTo>
                  <a:lnTo>
                    <a:pt x="503749" y="2075924"/>
                  </a:lnTo>
                  <a:lnTo>
                    <a:pt x="469488" y="2052108"/>
                  </a:lnTo>
                  <a:lnTo>
                    <a:pt x="436125" y="2027045"/>
                  </a:lnTo>
                  <a:lnTo>
                    <a:pt x="403707" y="2000771"/>
                  </a:lnTo>
                  <a:lnTo>
                    <a:pt x="372279" y="1973324"/>
                  </a:lnTo>
                  <a:lnTo>
                    <a:pt x="341883" y="1944738"/>
                  </a:lnTo>
                  <a:lnTo>
                    <a:pt x="312558" y="1915051"/>
                  </a:lnTo>
                  <a:lnTo>
                    <a:pt x="284346" y="1884305"/>
                  </a:lnTo>
                  <a:lnTo>
                    <a:pt x="257286" y="1852543"/>
                  </a:lnTo>
                  <a:lnTo>
                    <a:pt x="231414" y="1819807"/>
                  </a:lnTo>
                  <a:lnTo>
                    <a:pt x="206762" y="1786139"/>
                  </a:lnTo>
                  <a:lnTo>
                    <a:pt x="183367" y="1751586"/>
                  </a:lnTo>
                  <a:lnTo>
                    <a:pt x="161261" y="1716197"/>
                  </a:lnTo>
                  <a:lnTo>
                    <a:pt x="140471" y="1680019"/>
                  </a:lnTo>
                  <a:lnTo>
                    <a:pt x="121027" y="1643097"/>
                  </a:lnTo>
                  <a:lnTo>
                    <a:pt x="102955" y="1605486"/>
                  </a:lnTo>
                  <a:lnTo>
                    <a:pt x="86280" y="1567236"/>
                  </a:lnTo>
                  <a:lnTo>
                    <a:pt x="71024" y="1528399"/>
                  </a:lnTo>
                  <a:lnTo>
                    <a:pt x="57208" y="1489025"/>
                  </a:lnTo>
                  <a:lnTo>
                    <a:pt x="44850" y="1449168"/>
                  </a:lnTo>
                  <a:lnTo>
                    <a:pt x="33968" y="1408886"/>
                  </a:lnTo>
                  <a:lnTo>
                    <a:pt x="24576" y="1368231"/>
                  </a:lnTo>
                  <a:lnTo>
                    <a:pt x="16687" y="1327255"/>
                  </a:lnTo>
                  <a:lnTo>
                    <a:pt x="10311" y="1286017"/>
                  </a:lnTo>
                  <a:lnTo>
                    <a:pt x="5457" y="1244574"/>
                  </a:lnTo>
                  <a:lnTo>
                    <a:pt x="2133" y="1202981"/>
                  </a:lnTo>
                  <a:lnTo>
                    <a:pt x="341" y="1161291"/>
                  </a:lnTo>
                  <a:lnTo>
                    <a:pt x="0" y="1133474"/>
                  </a:lnTo>
                  <a:lnTo>
                    <a:pt x="85" y="1119564"/>
                  </a:lnTo>
                  <a:lnTo>
                    <a:pt x="1365" y="1077857"/>
                  </a:lnTo>
                  <a:lnTo>
                    <a:pt x="4179" y="1036226"/>
                  </a:lnTo>
                  <a:lnTo>
                    <a:pt x="8524" y="994725"/>
                  </a:lnTo>
                  <a:lnTo>
                    <a:pt x="14393" y="953412"/>
                  </a:lnTo>
                  <a:lnTo>
                    <a:pt x="21779" y="912344"/>
                  </a:lnTo>
                  <a:lnTo>
                    <a:pt x="30671" y="871577"/>
                  </a:lnTo>
                  <a:lnTo>
                    <a:pt x="41058" y="831162"/>
                  </a:lnTo>
                  <a:lnTo>
                    <a:pt x="52926" y="791157"/>
                  </a:lnTo>
                  <a:lnTo>
                    <a:pt x="66258" y="751618"/>
                  </a:lnTo>
                  <a:lnTo>
                    <a:pt x="81036" y="712597"/>
                  </a:lnTo>
                  <a:lnTo>
                    <a:pt x="97241" y="674143"/>
                  </a:lnTo>
                  <a:lnTo>
                    <a:pt x="114850" y="636313"/>
                  </a:lnTo>
                  <a:lnTo>
                    <a:pt x="133839" y="599158"/>
                  </a:lnTo>
                  <a:lnTo>
                    <a:pt x="154182" y="562727"/>
                  </a:lnTo>
                  <a:lnTo>
                    <a:pt x="175854" y="527068"/>
                  </a:lnTo>
                  <a:lnTo>
                    <a:pt x="198824" y="492231"/>
                  </a:lnTo>
                  <a:lnTo>
                    <a:pt x="223059" y="458264"/>
                  </a:lnTo>
                  <a:lnTo>
                    <a:pt x="248528" y="425213"/>
                  </a:lnTo>
                  <a:lnTo>
                    <a:pt x="275197" y="393119"/>
                  </a:lnTo>
                  <a:lnTo>
                    <a:pt x="303030" y="362029"/>
                  </a:lnTo>
                  <a:lnTo>
                    <a:pt x="331987" y="331987"/>
                  </a:lnTo>
                  <a:lnTo>
                    <a:pt x="362029" y="303030"/>
                  </a:lnTo>
                  <a:lnTo>
                    <a:pt x="393119" y="275197"/>
                  </a:lnTo>
                  <a:lnTo>
                    <a:pt x="425213" y="248528"/>
                  </a:lnTo>
                  <a:lnTo>
                    <a:pt x="458264" y="223059"/>
                  </a:lnTo>
                  <a:lnTo>
                    <a:pt x="492231" y="198824"/>
                  </a:lnTo>
                  <a:lnTo>
                    <a:pt x="527068" y="175854"/>
                  </a:lnTo>
                  <a:lnTo>
                    <a:pt x="562727" y="154182"/>
                  </a:lnTo>
                  <a:lnTo>
                    <a:pt x="599158" y="133839"/>
                  </a:lnTo>
                  <a:lnTo>
                    <a:pt x="636313" y="114850"/>
                  </a:lnTo>
                  <a:lnTo>
                    <a:pt x="674143" y="97241"/>
                  </a:lnTo>
                  <a:lnTo>
                    <a:pt x="712597" y="81036"/>
                  </a:lnTo>
                  <a:lnTo>
                    <a:pt x="751618" y="66258"/>
                  </a:lnTo>
                  <a:lnTo>
                    <a:pt x="791157" y="52926"/>
                  </a:lnTo>
                  <a:lnTo>
                    <a:pt x="831162" y="41058"/>
                  </a:lnTo>
                  <a:lnTo>
                    <a:pt x="871577" y="30671"/>
                  </a:lnTo>
                  <a:lnTo>
                    <a:pt x="912344" y="21779"/>
                  </a:lnTo>
                  <a:lnTo>
                    <a:pt x="953412" y="14393"/>
                  </a:lnTo>
                  <a:lnTo>
                    <a:pt x="994725" y="8524"/>
                  </a:lnTo>
                  <a:lnTo>
                    <a:pt x="1036226" y="4179"/>
                  </a:lnTo>
                  <a:lnTo>
                    <a:pt x="1077857" y="1365"/>
                  </a:lnTo>
                  <a:lnTo>
                    <a:pt x="1119564" y="85"/>
                  </a:lnTo>
                  <a:lnTo>
                    <a:pt x="1133474" y="0"/>
                  </a:lnTo>
                  <a:lnTo>
                    <a:pt x="1147385" y="85"/>
                  </a:lnTo>
                  <a:lnTo>
                    <a:pt x="1189091" y="1365"/>
                  </a:lnTo>
                  <a:lnTo>
                    <a:pt x="1230723" y="4179"/>
                  </a:lnTo>
                  <a:lnTo>
                    <a:pt x="1272224" y="8524"/>
                  </a:lnTo>
                  <a:lnTo>
                    <a:pt x="1313537" y="14393"/>
                  </a:lnTo>
                  <a:lnTo>
                    <a:pt x="1354604" y="21779"/>
                  </a:lnTo>
                  <a:lnTo>
                    <a:pt x="1395372" y="30671"/>
                  </a:lnTo>
                  <a:lnTo>
                    <a:pt x="1435787" y="41058"/>
                  </a:lnTo>
                  <a:lnTo>
                    <a:pt x="1475792" y="52926"/>
                  </a:lnTo>
                  <a:lnTo>
                    <a:pt x="1515331" y="66258"/>
                  </a:lnTo>
                  <a:lnTo>
                    <a:pt x="1554352" y="81036"/>
                  </a:lnTo>
                  <a:lnTo>
                    <a:pt x="1592805" y="97241"/>
                  </a:lnTo>
                  <a:lnTo>
                    <a:pt x="1630636" y="114850"/>
                  </a:lnTo>
                  <a:lnTo>
                    <a:pt x="1667791" y="133839"/>
                  </a:lnTo>
                  <a:lnTo>
                    <a:pt x="1704222" y="154182"/>
                  </a:lnTo>
                  <a:lnTo>
                    <a:pt x="1739881" y="175854"/>
                  </a:lnTo>
                  <a:lnTo>
                    <a:pt x="1774718" y="198824"/>
                  </a:lnTo>
                  <a:lnTo>
                    <a:pt x="1808685" y="223059"/>
                  </a:lnTo>
                  <a:lnTo>
                    <a:pt x="1841736" y="248528"/>
                  </a:lnTo>
                  <a:lnTo>
                    <a:pt x="1873829" y="275197"/>
                  </a:lnTo>
                  <a:lnTo>
                    <a:pt x="1904919" y="303030"/>
                  </a:lnTo>
                  <a:lnTo>
                    <a:pt x="1934962" y="331987"/>
                  </a:lnTo>
                  <a:lnTo>
                    <a:pt x="1963919" y="362029"/>
                  </a:lnTo>
                  <a:lnTo>
                    <a:pt x="1991751" y="393119"/>
                  </a:lnTo>
                  <a:lnTo>
                    <a:pt x="2018421" y="425213"/>
                  </a:lnTo>
                  <a:lnTo>
                    <a:pt x="2043890" y="458264"/>
                  </a:lnTo>
                  <a:lnTo>
                    <a:pt x="2068125" y="492231"/>
                  </a:lnTo>
                  <a:lnTo>
                    <a:pt x="2091094" y="527068"/>
                  </a:lnTo>
                  <a:lnTo>
                    <a:pt x="2112766" y="562727"/>
                  </a:lnTo>
                  <a:lnTo>
                    <a:pt x="2133110" y="599158"/>
                  </a:lnTo>
                  <a:lnTo>
                    <a:pt x="2152099" y="636313"/>
                  </a:lnTo>
                  <a:lnTo>
                    <a:pt x="2169708" y="674143"/>
                  </a:lnTo>
                  <a:lnTo>
                    <a:pt x="2185913" y="712597"/>
                  </a:lnTo>
                  <a:lnTo>
                    <a:pt x="2200691" y="751618"/>
                  </a:lnTo>
                  <a:lnTo>
                    <a:pt x="2214022" y="791157"/>
                  </a:lnTo>
                  <a:lnTo>
                    <a:pt x="2225890" y="831162"/>
                  </a:lnTo>
                  <a:lnTo>
                    <a:pt x="2236277" y="871577"/>
                  </a:lnTo>
                  <a:lnTo>
                    <a:pt x="2245170" y="912344"/>
                  </a:lnTo>
                  <a:lnTo>
                    <a:pt x="2252556" y="953412"/>
                  </a:lnTo>
                  <a:lnTo>
                    <a:pt x="2258425" y="994725"/>
                  </a:lnTo>
                  <a:lnTo>
                    <a:pt x="2262770" y="1036226"/>
                  </a:lnTo>
                  <a:lnTo>
                    <a:pt x="2265584" y="1077857"/>
                  </a:lnTo>
                  <a:lnTo>
                    <a:pt x="2266864" y="1119564"/>
                  </a:lnTo>
                  <a:lnTo>
                    <a:pt x="2266949" y="1133474"/>
                  </a:lnTo>
                  <a:lnTo>
                    <a:pt x="2266864" y="1147385"/>
                  </a:lnTo>
                  <a:lnTo>
                    <a:pt x="2265584" y="1189091"/>
                  </a:lnTo>
                  <a:lnTo>
                    <a:pt x="2262770" y="1230723"/>
                  </a:lnTo>
                  <a:lnTo>
                    <a:pt x="2258425" y="1272224"/>
                  </a:lnTo>
                  <a:lnTo>
                    <a:pt x="2252556" y="1313537"/>
                  </a:lnTo>
                  <a:lnTo>
                    <a:pt x="2245170" y="1354604"/>
                  </a:lnTo>
                  <a:lnTo>
                    <a:pt x="2236278" y="1395372"/>
                  </a:lnTo>
                  <a:lnTo>
                    <a:pt x="2225890" y="1435787"/>
                  </a:lnTo>
                  <a:lnTo>
                    <a:pt x="2214022" y="1475792"/>
                  </a:lnTo>
                  <a:lnTo>
                    <a:pt x="2200691" y="1515331"/>
                  </a:lnTo>
                  <a:lnTo>
                    <a:pt x="2185913" y="1554352"/>
                  </a:lnTo>
                  <a:lnTo>
                    <a:pt x="2169708" y="1592805"/>
                  </a:lnTo>
                  <a:lnTo>
                    <a:pt x="2152099" y="1630636"/>
                  </a:lnTo>
                  <a:lnTo>
                    <a:pt x="2133110" y="1667791"/>
                  </a:lnTo>
                  <a:lnTo>
                    <a:pt x="2112766" y="1704222"/>
                  </a:lnTo>
                  <a:lnTo>
                    <a:pt x="2091095" y="1739881"/>
                  </a:lnTo>
                  <a:lnTo>
                    <a:pt x="2068125" y="1774718"/>
                  </a:lnTo>
                  <a:lnTo>
                    <a:pt x="2043890" y="1808685"/>
                  </a:lnTo>
                  <a:lnTo>
                    <a:pt x="2018421" y="1841736"/>
                  </a:lnTo>
                  <a:lnTo>
                    <a:pt x="1991751" y="1873829"/>
                  </a:lnTo>
                  <a:lnTo>
                    <a:pt x="1963919" y="1904919"/>
                  </a:lnTo>
                  <a:lnTo>
                    <a:pt x="1934962" y="1934962"/>
                  </a:lnTo>
                  <a:lnTo>
                    <a:pt x="1904919" y="1963919"/>
                  </a:lnTo>
                  <a:lnTo>
                    <a:pt x="1873829" y="1991751"/>
                  </a:lnTo>
                  <a:lnTo>
                    <a:pt x="1841736" y="2018421"/>
                  </a:lnTo>
                  <a:lnTo>
                    <a:pt x="1808684" y="2043890"/>
                  </a:lnTo>
                  <a:lnTo>
                    <a:pt x="1774718" y="2068125"/>
                  </a:lnTo>
                  <a:lnTo>
                    <a:pt x="1739881" y="2091094"/>
                  </a:lnTo>
                  <a:lnTo>
                    <a:pt x="1704222" y="2112766"/>
                  </a:lnTo>
                  <a:lnTo>
                    <a:pt x="1667791" y="2133110"/>
                  </a:lnTo>
                  <a:lnTo>
                    <a:pt x="1630636" y="2152099"/>
                  </a:lnTo>
                  <a:lnTo>
                    <a:pt x="1592805" y="2169708"/>
                  </a:lnTo>
                  <a:lnTo>
                    <a:pt x="1554352" y="2185913"/>
                  </a:lnTo>
                  <a:lnTo>
                    <a:pt x="1515330" y="2200691"/>
                  </a:lnTo>
                  <a:lnTo>
                    <a:pt x="1475791" y="2214022"/>
                  </a:lnTo>
                  <a:lnTo>
                    <a:pt x="1435787" y="2225890"/>
                  </a:lnTo>
                  <a:lnTo>
                    <a:pt x="1395372" y="2236277"/>
                  </a:lnTo>
                  <a:lnTo>
                    <a:pt x="1354604" y="2245170"/>
                  </a:lnTo>
                  <a:lnTo>
                    <a:pt x="1313537" y="2252556"/>
                  </a:lnTo>
                  <a:lnTo>
                    <a:pt x="1272224" y="2258425"/>
                  </a:lnTo>
                  <a:lnTo>
                    <a:pt x="1230723" y="2262770"/>
                  </a:lnTo>
                  <a:lnTo>
                    <a:pt x="1189091" y="2265584"/>
                  </a:lnTo>
                  <a:lnTo>
                    <a:pt x="1147385" y="2266864"/>
                  </a:lnTo>
                  <a:lnTo>
                    <a:pt x="1133474" y="2266949"/>
                  </a:lnTo>
                  <a:close/>
                </a:path>
              </a:pathLst>
            </a:custGeom>
            <a:solidFill>
              <a:srgbClr val="974F2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416614" y="7092534"/>
              <a:ext cx="1507086" cy="145479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6091455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3810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5ED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1"/>
            <a:ext cx="18287999" cy="24193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xfrm>
            <a:off x="3657600" y="4633722"/>
            <a:ext cx="11963400" cy="23838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7400"/>
              </a:lnSpc>
              <a:spcBef>
                <a:spcPts val="100"/>
              </a:spcBef>
            </a:pPr>
            <a:r>
              <a:rPr lang="en-ID" sz="4800" spc="210" dirty="0" smtClean="0"/>
              <a:t>Practice or review spaced out over time increases retention of many kinds of knowledge. </a:t>
            </a:r>
            <a:endParaRPr sz="4800" spc="185" dirty="0"/>
          </a:p>
        </p:txBody>
      </p:sp>
      <p:sp>
        <p:nvSpPr>
          <p:cNvPr id="5" name="object 5"/>
          <p:cNvSpPr txBox="1"/>
          <p:nvPr/>
        </p:nvSpPr>
        <p:spPr>
          <a:xfrm>
            <a:off x="2132269" y="2623924"/>
            <a:ext cx="15014062" cy="968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22600"/>
              </a:lnSpc>
              <a:spcBef>
                <a:spcPts val="100"/>
              </a:spcBef>
            </a:pPr>
            <a:r>
              <a:rPr lang="en-ID" sz="5400" spc="105" dirty="0" smtClean="0">
                <a:solidFill>
                  <a:srgbClr val="C00000"/>
                </a:solidFill>
                <a:latin typeface="Book Antiqua"/>
                <a:cs typeface="Book Antiqua"/>
              </a:rPr>
              <a:t>Provide Distributed Practice and Review</a:t>
            </a:r>
          </a:p>
        </p:txBody>
      </p:sp>
    </p:spTree>
    <p:extLst>
      <p:ext uri="{BB962C8B-B14F-4D97-AF65-F5344CB8AC3E}">
        <p14:creationId xmlns:p14="http://schemas.microsoft.com/office/powerpoint/2010/main" val="36031089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3810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5ED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1"/>
            <a:ext cx="18287999" cy="24193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xfrm>
            <a:off x="3657600" y="4633722"/>
            <a:ext cx="11963400" cy="314438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7400"/>
              </a:lnSpc>
              <a:spcBef>
                <a:spcPts val="100"/>
              </a:spcBef>
            </a:pPr>
            <a:r>
              <a:rPr lang="en-ID" sz="4800" spc="210" dirty="0" smtClean="0"/>
              <a:t>Every lesson should contain an assessment of the degree to which students have mastered the objectives set for the lesson.</a:t>
            </a:r>
            <a:endParaRPr sz="4800" spc="185" dirty="0"/>
          </a:p>
        </p:txBody>
      </p:sp>
      <p:sp>
        <p:nvSpPr>
          <p:cNvPr id="5" name="object 5"/>
          <p:cNvSpPr txBox="1"/>
          <p:nvPr/>
        </p:nvSpPr>
        <p:spPr>
          <a:xfrm>
            <a:off x="2132269" y="2623924"/>
            <a:ext cx="15014062" cy="968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22600"/>
              </a:lnSpc>
              <a:spcBef>
                <a:spcPts val="100"/>
              </a:spcBef>
            </a:pPr>
            <a:r>
              <a:rPr lang="en-ID" sz="5400" spc="105" dirty="0" smtClean="0">
                <a:solidFill>
                  <a:srgbClr val="C00000"/>
                </a:solidFill>
                <a:latin typeface="Book Antiqua"/>
                <a:cs typeface="Book Antiqua"/>
              </a:rPr>
              <a:t>Asses Performance and Provide Feedback</a:t>
            </a:r>
          </a:p>
        </p:txBody>
      </p:sp>
    </p:spTree>
    <p:extLst>
      <p:ext uri="{BB962C8B-B14F-4D97-AF65-F5344CB8AC3E}">
        <p14:creationId xmlns:p14="http://schemas.microsoft.com/office/powerpoint/2010/main" val="719118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974F2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0"/>
            <a:ext cx="8001000" cy="10287000"/>
            <a:chOff x="0" y="0"/>
            <a:chExt cx="8001000" cy="10287000"/>
          </a:xfrm>
        </p:grpSpPr>
        <p:sp>
          <p:nvSpPr>
            <p:cNvPr id="4" name="object 4"/>
            <p:cNvSpPr/>
            <p:nvPr/>
          </p:nvSpPr>
          <p:spPr>
            <a:xfrm>
              <a:off x="0" y="0"/>
              <a:ext cx="6988353" cy="10286998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981699" y="3448050"/>
              <a:ext cx="2019300" cy="38100"/>
            </a:xfrm>
            <a:custGeom>
              <a:avLst/>
              <a:gdLst/>
              <a:ahLst/>
              <a:cxnLst/>
              <a:rect l="l" t="t" r="r" b="b"/>
              <a:pathLst>
                <a:path w="2019300" h="38100">
                  <a:moveTo>
                    <a:pt x="2019299" y="38099"/>
                  </a:moveTo>
                  <a:lnTo>
                    <a:pt x="0" y="38099"/>
                  </a:lnTo>
                  <a:lnTo>
                    <a:pt x="0" y="0"/>
                  </a:lnTo>
                  <a:lnTo>
                    <a:pt x="2019299" y="0"/>
                  </a:lnTo>
                  <a:lnTo>
                    <a:pt x="2019299" y="38099"/>
                  </a:lnTo>
                  <a:close/>
                </a:path>
              </a:pathLst>
            </a:custGeom>
            <a:solidFill>
              <a:srgbClr val="F5EDE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9645649" y="406070"/>
            <a:ext cx="4620260" cy="3378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3200"/>
              </a:lnSpc>
              <a:spcBef>
                <a:spcPts val="100"/>
              </a:spcBef>
            </a:pPr>
            <a:r>
              <a:rPr sz="12000" i="1" spc="-1290" dirty="0">
                <a:solidFill>
                  <a:srgbClr val="F5EDE7"/>
                </a:solidFill>
                <a:latin typeface="Garamond"/>
                <a:cs typeface="Garamond"/>
              </a:rPr>
              <a:t>Today's</a:t>
            </a:r>
            <a:endParaRPr sz="12000" dirty="0">
              <a:latin typeface="Garamond"/>
              <a:cs typeface="Garamond"/>
            </a:endParaRPr>
          </a:p>
          <a:p>
            <a:pPr marL="12700">
              <a:lnSpc>
                <a:spcPts val="13200"/>
              </a:lnSpc>
            </a:pPr>
            <a:r>
              <a:rPr sz="12000" i="1" spc="-635" dirty="0">
                <a:solidFill>
                  <a:srgbClr val="F5EDE7"/>
                </a:solidFill>
                <a:latin typeface="Garamond"/>
                <a:cs typeface="Garamond"/>
              </a:rPr>
              <a:t>Discussion</a:t>
            </a:r>
            <a:endParaRPr sz="12000" dirty="0">
              <a:latin typeface="Garamond"/>
              <a:cs typeface="Garamond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444556" y="3959504"/>
            <a:ext cx="7467600" cy="615226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84200" marR="5080" indent="-571500">
              <a:lnSpc>
                <a:spcPct val="1226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ID" sz="3600" spc="105" dirty="0" smtClean="0">
                <a:solidFill>
                  <a:srgbClr val="F5EDE7"/>
                </a:solidFill>
                <a:latin typeface="Book Antiqua"/>
                <a:cs typeface="Book Antiqua"/>
              </a:rPr>
              <a:t>What is Direct Instruction?</a:t>
            </a:r>
          </a:p>
          <a:p>
            <a:pPr marL="584200" marR="5080" indent="-571500">
              <a:lnSpc>
                <a:spcPct val="1226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ID" sz="3600" spc="105" dirty="0" smtClean="0">
                <a:solidFill>
                  <a:srgbClr val="F5EDE7"/>
                </a:solidFill>
                <a:latin typeface="Book Antiqua"/>
                <a:cs typeface="Book Antiqua"/>
              </a:rPr>
              <a:t>How is a Direct Instruction Lesson Taught?</a:t>
            </a:r>
          </a:p>
          <a:p>
            <a:pPr marL="584200" marR="5080" indent="-571500">
              <a:lnSpc>
                <a:spcPct val="1226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ID" sz="3600" spc="105" dirty="0" smtClean="0">
                <a:solidFill>
                  <a:srgbClr val="F5EDE7"/>
                </a:solidFill>
                <a:latin typeface="Book Antiqua"/>
                <a:cs typeface="Book Antiqua"/>
              </a:rPr>
              <a:t>What Does Research on Direct Instruction Methods Suggest?</a:t>
            </a:r>
          </a:p>
          <a:p>
            <a:pPr marL="584200" marR="5080" indent="-571500">
              <a:lnSpc>
                <a:spcPct val="1226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ID" sz="3600" spc="105" dirty="0" smtClean="0">
                <a:solidFill>
                  <a:srgbClr val="F5EDE7"/>
                </a:solidFill>
                <a:latin typeface="Book Antiqua"/>
                <a:cs typeface="Book Antiqua"/>
              </a:rPr>
              <a:t>How Do Students Learn and Transfer Concepts?</a:t>
            </a:r>
          </a:p>
          <a:p>
            <a:pPr marL="584200" marR="5080" indent="-571500">
              <a:lnSpc>
                <a:spcPct val="1226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ID" sz="3600" spc="105" dirty="0" smtClean="0">
                <a:solidFill>
                  <a:srgbClr val="F5EDE7"/>
                </a:solidFill>
                <a:latin typeface="Book Antiqua"/>
                <a:cs typeface="Book Antiqua"/>
              </a:rPr>
              <a:t>How Are Discussions Used in Instruction?</a:t>
            </a:r>
            <a:endParaRPr sz="3600" dirty="0">
              <a:latin typeface="Book Antiqua"/>
              <a:cs typeface="Book Antiqua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5EDE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3886200" y="1028700"/>
            <a:ext cx="8228330" cy="8229600"/>
            <a:chOff x="3886200" y="1028700"/>
            <a:chExt cx="8228330" cy="8229600"/>
          </a:xfrm>
        </p:grpSpPr>
        <p:sp>
          <p:nvSpPr>
            <p:cNvPr id="4" name="object 4"/>
            <p:cNvSpPr/>
            <p:nvPr/>
          </p:nvSpPr>
          <p:spPr>
            <a:xfrm>
              <a:off x="3886200" y="1028700"/>
              <a:ext cx="7219949" cy="8229599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0094625" y="6511271"/>
              <a:ext cx="2019300" cy="38100"/>
            </a:xfrm>
            <a:custGeom>
              <a:avLst/>
              <a:gdLst/>
              <a:ahLst/>
              <a:cxnLst/>
              <a:rect l="l" t="t" r="r" b="b"/>
              <a:pathLst>
                <a:path w="2019300" h="38100">
                  <a:moveTo>
                    <a:pt x="2019299" y="38099"/>
                  </a:moveTo>
                  <a:lnTo>
                    <a:pt x="0" y="38099"/>
                  </a:lnTo>
                  <a:lnTo>
                    <a:pt x="0" y="0"/>
                  </a:lnTo>
                  <a:lnTo>
                    <a:pt x="2019299" y="0"/>
                  </a:lnTo>
                  <a:lnTo>
                    <a:pt x="2019299" y="38099"/>
                  </a:lnTo>
                  <a:close/>
                </a:path>
              </a:pathLst>
            </a:custGeom>
            <a:solidFill>
              <a:srgbClr val="3232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2571330" y="3467100"/>
            <a:ext cx="5200649" cy="546431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2600"/>
              </a:lnSpc>
              <a:spcBef>
                <a:spcPts val="100"/>
              </a:spcBef>
            </a:pPr>
            <a:r>
              <a:rPr lang="en-ID" sz="4800" b="1" spc="114" dirty="0" smtClean="0">
                <a:solidFill>
                  <a:schemeClr val="accent2"/>
                </a:solidFill>
                <a:latin typeface="Book Antiqua"/>
                <a:cs typeface="Book Antiqua"/>
              </a:rPr>
              <a:t>WHAT DOES RESEARCH ON DIRECT INSTRUCTION METHODS SUGGEST?</a:t>
            </a:r>
            <a:endParaRPr sz="4800" b="1" dirty="0">
              <a:solidFill>
                <a:schemeClr val="accent2"/>
              </a:solidFill>
              <a:latin typeface="Book Antiqua"/>
              <a:cs typeface="Book Antiqua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028700" y="1028700"/>
            <a:ext cx="2762250" cy="8286750"/>
          </a:xfrm>
          <a:custGeom>
            <a:avLst/>
            <a:gdLst/>
            <a:ahLst/>
            <a:cxnLst/>
            <a:rect l="l" t="t" r="r" b="b"/>
            <a:pathLst>
              <a:path w="2762250" h="8286750">
                <a:moveTo>
                  <a:pt x="2762249" y="8286749"/>
                </a:moveTo>
                <a:lnTo>
                  <a:pt x="0" y="8286749"/>
                </a:lnTo>
                <a:lnTo>
                  <a:pt x="0" y="0"/>
                </a:lnTo>
                <a:lnTo>
                  <a:pt x="2762249" y="0"/>
                </a:lnTo>
                <a:lnTo>
                  <a:pt x="2762249" y="8286749"/>
                </a:lnTo>
                <a:close/>
              </a:path>
            </a:pathLst>
          </a:custGeom>
          <a:solidFill>
            <a:srgbClr val="D5B9AE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584621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5ED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143000" y="650377"/>
            <a:ext cx="8458200" cy="25058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267585" algn="l"/>
                <a:tab pos="2976880" algn="l"/>
              </a:tabLst>
            </a:pPr>
            <a:r>
              <a:rPr lang="en-ID" sz="5400" b="1" spc="-150" dirty="0" smtClean="0">
                <a:solidFill>
                  <a:srgbClr val="323232"/>
                </a:solidFill>
                <a:latin typeface="Palatino Linotype"/>
                <a:cs typeface="Palatino Linotype"/>
              </a:rPr>
              <a:t>ADVANTAGES AND LIMITATIONS OF DIRECT INSTRUCTION</a:t>
            </a:r>
            <a:endParaRPr sz="5400" dirty="0">
              <a:latin typeface="Palatino Linotype"/>
              <a:cs typeface="Palatino Linotype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6878300" y="4552950"/>
            <a:ext cx="1409700" cy="38100"/>
          </a:xfrm>
          <a:custGeom>
            <a:avLst/>
            <a:gdLst/>
            <a:ahLst/>
            <a:cxnLst/>
            <a:rect l="l" t="t" r="r" b="b"/>
            <a:pathLst>
              <a:path w="1409700" h="38100">
                <a:moveTo>
                  <a:pt x="1409699" y="38099"/>
                </a:moveTo>
                <a:lnTo>
                  <a:pt x="0" y="38099"/>
                </a:lnTo>
                <a:lnTo>
                  <a:pt x="0" y="0"/>
                </a:lnTo>
                <a:lnTo>
                  <a:pt x="1409699" y="0"/>
                </a:lnTo>
                <a:lnTo>
                  <a:pt x="1409699" y="38099"/>
                </a:lnTo>
                <a:close/>
              </a:path>
            </a:pathLst>
          </a:custGeom>
          <a:solidFill>
            <a:srgbClr val="323232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5626076"/>
              </p:ext>
            </p:extLst>
          </p:nvPr>
        </p:nvGraphicFramePr>
        <p:xfrm>
          <a:off x="2089638" y="3806568"/>
          <a:ext cx="14788662" cy="56083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394331">
                  <a:extLst>
                    <a:ext uri="{9D8B030D-6E8A-4147-A177-3AD203B41FA5}">
                      <a16:colId xmlns:a16="http://schemas.microsoft.com/office/drawing/2014/main" val="3158166052"/>
                    </a:ext>
                  </a:extLst>
                </a:gridCol>
                <a:gridCol w="7394331">
                  <a:extLst>
                    <a:ext uri="{9D8B030D-6E8A-4147-A177-3AD203B41FA5}">
                      <a16:colId xmlns:a16="http://schemas.microsoft.com/office/drawing/2014/main" val="2404640714"/>
                    </a:ext>
                  </a:extLst>
                </a:gridCol>
              </a:tblGrid>
              <a:tr h="167474">
                <a:tc>
                  <a:txBody>
                    <a:bodyPr/>
                    <a:lstStyle/>
                    <a:p>
                      <a:pPr algn="ctr"/>
                      <a:r>
                        <a:rPr lang="en-ID" sz="4800" dirty="0" smtClean="0"/>
                        <a:t>ADVANTAGES</a:t>
                      </a:r>
                      <a:endParaRPr lang="en-US" sz="4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4800" dirty="0" smtClean="0"/>
                        <a:t>LIMITATIONS</a:t>
                      </a:r>
                      <a:endParaRPr lang="en-US" sz="4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4727982"/>
                  </a:ext>
                </a:extLst>
              </a:tr>
              <a:tr h="603508">
                <a:tc>
                  <a:txBody>
                    <a:bodyPr/>
                    <a:lstStyle/>
                    <a:p>
                      <a:r>
                        <a:rPr lang="en-ID" sz="4400" dirty="0" smtClean="0">
                          <a:latin typeface="Adobe Ming Std L" panose="02020300000000000000" pitchFamily="18" charset="-128"/>
                          <a:ea typeface="Adobe Ming Std L" panose="02020300000000000000" pitchFamily="18" charset="-128"/>
                        </a:rPr>
                        <a:t>Can</a:t>
                      </a:r>
                      <a:r>
                        <a:rPr lang="en-ID" sz="4400" baseline="0" dirty="0" smtClean="0">
                          <a:latin typeface="Adobe Ming Std L" panose="02020300000000000000" pitchFamily="18" charset="-128"/>
                          <a:ea typeface="Adobe Ming Std L" panose="02020300000000000000" pitchFamily="18" charset="-128"/>
                        </a:rPr>
                        <a:t> improve the teaching of certain basic skills</a:t>
                      </a:r>
                      <a:endParaRPr lang="en-US" sz="4400" dirty="0">
                        <a:latin typeface="Adobe Ming Std L" panose="02020300000000000000" pitchFamily="18" charset="-128"/>
                        <a:ea typeface="Adobe Ming Std L" panose="02020300000000000000" pitchFamily="18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sz="4400" dirty="0" smtClean="0">
                          <a:latin typeface="Adobe Ming Std L" panose="02020300000000000000" pitchFamily="18" charset="-128"/>
                          <a:ea typeface="Adobe Ming Std L" panose="02020300000000000000" pitchFamily="18" charset="-128"/>
                        </a:rPr>
                        <a:t>The prescriptions derived from studies of effective teachers can not be applied</a:t>
                      </a:r>
                      <a:r>
                        <a:rPr lang="en-ID" sz="4400" baseline="0" dirty="0" smtClean="0">
                          <a:latin typeface="Adobe Ming Std L" panose="02020300000000000000" pitchFamily="18" charset="-128"/>
                          <a:ea typeface="Adobe Ming Std L" panose="02020300000000000000" pitchFamily="18" charset="-128"/>
                        </a:rPr>
                        <a:t> uncritically in the classroom and expected </a:t>
                      </a:r>
                      <a:r>
                        <a:rPr lang="en-ID" sz="4400" baseline="0" dirty="0" err="1" smtClean="0">
                          <a:latin typeface="Adobe Ming Std L" panose="02020300000000000000" pitchFamily="18" charset="-128"/>
                          <a:ea typeface="Adobe Ming Std L" panose="02020300000000000000" pitchFamily="18" charset="-128"/>
                        </a:rPr>
                        <a:t>ti</a:t>
                      </a:r>
                      <a:r>
                        <a:rPr lang="en-ID" sz="4400" baseline="0" dirty="0" smtClean="0">
                          <a:latin typeface="Adobe Ming Std L" panose="02020300000000000000" pitchFamily="18" charset="-128"/>
                          <a:ea typeface="Adobe Ming Std L" panose="02020300000000000000" pitchFamily="18" charset="-128"/>
                        </a:rPr>
                        <a:t> make substantial difference in student achievement</a:t>
                      </a:r>
                      <a:endParaRPr lang="en-US" sz="4400" dirty="0">
                        <a:latin typeface="Adobe Ming Std L" panose="02020300000000000000" pitchFamily="18" charset="-128"/>
                        <a:ea typeface="Adobe Ming Std L" panose="02020300000000000000" pitchFamily="18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2081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97650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5EDE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3886200" y="1028700"/>
            <a:ext cx="8228330" cy="8229600"/>
            <a:chOff x="3886200" y="1028700"/>
            <a:chExt cx="8228330" cy="8229600"/>
          </a:xfrm>
        </p:grpSpPr>
        <p:sp>
          <p:nvSpPr>
            <p:cNvPr id="4" name="object 4"/>
            <p:cNvSpPr/>
            <p:nvPr/>
          </p:nvSpPr>
          <p:spPr>
            <a:xfrm>
              <a:off x="3886200" y="1028700"/>
              <a:ext cx="7219949" cy="8229599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0094625" y="6511271"/>
              <a:ext cx="2019300" cy="38100"/>
            </a:xfrm>
            <a:custGeom>
              <a:avLst/>
              <a:gdLst/>
              <a:ahLst/>
              <a:cxnLst/>
              <a:rect l="l" t="t" r="r" b="b"/>
              <a:pathLst>
                <a:path w="2019300" h="38100">
                  <a:moveTo>
                    <a:pt x="2019299" y="38099"/>
                  </a:moveTo>
                  <a:lnTo>
                    <a:pt x="0" y="38099"/>
                  </a:lnTo>
                  <a:lnTo>
                    <a:pt x="0" y="0"/>
                  </a:lnTo>
                  <a:lnTo>
                    <a:pt x="2019299" y="0"/>
                  </a:lnTo>
                  <a:lnTo>
                    <a:pt x="2019299" y="38099"/>
                  </a:lnTo>
                  <a:close/>
                </a:path>
              </a:pathLst>
            </a:custGeom>
            <a:solidFill>
              <a:srgbClr val="3232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2600638" y="2865632"/>
            <a:ext cx="5200649" cy="561339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2600"/>
              </a:lnSpc>
              <a:spcBef>
                <a:spcPts val="100"/>
              </a:spcBef>
            </a:pPr>
            <a:r>
              <a:rPr lang="en-ID" sz="6000" b="1" spc="114" dirty="0" smtClean="0">
                <a:solidFill>
                  <a:schemeClr val="accent2"/>
                </a:solidFill>
                <a:latin typeface="Book Antiqua"/>
                <a:cs typeface="Book Antiqua"/>
              </a:rPr>
              <a:t>HOW DO STUDENTS LEARN AND TRANSFER CONCEPT?</a:t>
            </a:r>
            <a:endParaRPr sz="6000" b="1" dirty="0">
              <a:solidFill>
                <a:schemeClr val="accent2"/>
              </a:solidFill>
              <a:latin typeface="Book Antiqua"/>
              <a:cs typeface="Book Antiqua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028700" y="1028700"/>
            <a:ext cx="2762250" cy="8286750"/>
          </a:xfrm>
          <a:custGeom>
            <a:avLst/>
            <a:gdLst/>
            <a:ahLst/>
            <a:cxnLst/>
            <a:rect l="l" t="t" r="r" b="b"/>
            <a:pathLst>
              <a:path w="2762250" h="8286750">
                <a:moveTo>
                  <a:pt x="2762249" y="8286749"/>
                </a:moveTo>
                <a:lnTo>
                  <a:pt x="0" y="8286749"/>
                </a:lnTo>
                <a:lnTo>
                  <a:pt x="0" y="0"/>
                </a:lnTo>
                <a:lnTo>
                  <a:pt x="2762249" y="0"/>
                </a:lnTo>
                <a:lnTo>
                  <a:pt x="2762249" y="8286749"/>
                </a:lnTo>
                <a:close/>
              </a:path>
            </a:pathLst>
          </a:custGeom>
          <a:solidFill>
            <a:srgbClr val="D5B9AE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911285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5ED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028700" y="1028700"/>
            <a:ext cx="2762250" cy="8286750"/>
          </a:xfrm>
          <a:custGeom>
            <a:avLst/>
            <a:gdLst/>
            <a:ahLst/>
            <a:cxnLst/>
            <a:rect l="l" t="t" r="r" b="b"/>
            <a:pathLst>
              <a:path w="2762250" h="8286750">
                <a:moveTo>
                  <a:pt x="2762249" y="8286749"/>
                </a:moveTo>
                <a:lnTo>
                  <a:pt x="0" y="8286749"/>
                </a:lnTo>
                <a:lnTo>
                  <a:pt x="0" y="0"/>
                </a:lnTo>
                <a:lnTo>
                  <a:pt x="2762249" y="0"/>
                </a:lnTo>
                <a:lnTo>
                  <a:pt x="2762249" y="8286749"/>
                </a:lnTo>
                <a:close/>
              </a:path>
            </a:pathLst>
          </a:custGeom>
          <a:solidFill>
            <a:srgbClr val="D5B9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Rounded Rectangle 7"/>
          <p:cNvSpPr/>
          <p:nvPr/>
        </p:nvSpPr>
        <p:spPr>
          <a:xfrm>
            <a:off x="4114800" y="899747"/>
            <a:ext cx="5715000" cy="203248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D" sz="5400" dirty="0" smtClean="0"/>
              <a:t>Concept Learning and Teaching</a:t>
            </a:r>
            <a:endParaRPr lang="en-US" sz="5400" dirty="0"/>
          </a:p>
        </p:txBody>
      </p:sp>
      <p:sp>
        <p:nvSpPr>
          <p:cNvPr id="9" name="Rectangle 8"/>
          <p:cNvSpPr/>
          <p:nvPr/>
        </p:nvSpPr>
        <p:spPr>
          <a:xfrm>
            <a:off x="5715000" y="3867150"/>
            <a:ext cx="11430000" cy="531495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D" sz="4800" dirty="0" smtClean="0"/>
              <a:t>CONCEPT : An abstract idea that is generalized from specific examples</a:t>
            </a:r>
          </a:p>
          <a:p>
            <a:pPr algn="ctr"/>
            <a:endParaRPr lang="en-ID" sz="4800" dirty="0"/>
          </a:p>
          <a:p>
            <a:pPr algn="ctr"/>
            <a:r>
              <a:rPr lang="en-ID" sz="4800" dirty="0" smtClean="0"/>
              <a:t>Teachers might give students instances and </a:t>
            </a:r>
            <a:r>
              <a:rPr lang="en-ID" sz="4800" dirty="0" err="1" smtClean="0"/>
              <a:t>noninstances</a:t>
            </a:r>
            <a:r>
              <a:rPr lang="en-ID" sz="4800" dirty="0" smtClean="0"/>
              <a:t> a concept and later ask them  to derive or infer a definition. 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7552719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974F2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0"/>
            <a:ext cx="5562600" cy="10287000"/>
            <a:chOff x="0" y="0"/>
            <a:chExt cx="8001000" cy="10287000"/>
          </a:xfrm>
        </p:grpSpPr>
        <p:sp>
          <p:nvSpPr>
            <p:cNvPr id="4" name="object 4"/>
            <p:cNvSpPr/>
            <p:nvPr/>
          </p:nvSpPr>
          <p:spPr>
            <a:xfrm>
              <a:off x="0" y="0"/>
              <a:ext cx="6988353" cy="10286998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981699" y="3448050"/>
              <a:ext cx="2019300" cy="38100"/>
            </a:xfrm>
            <a:custGeom>
              <a:avLst/>
              <a:gdLst/>
              <a:ahLst/>
              <a:cxnLst/>
              <a:rect l="l" t="t" r="r" b="b"/>
              <a:pathLst>
                <a:path w="2019300" h="38100">
                  <a:moveTo>
                    <a:pt x="2019299" y="38099"/>
                  </a:moveTo>
                  <a:lnTo>
                    <a:pt x="0" y="38099"/>
                  </a:lnTo>
                  <a:lnTo>
                    <a:pt x="0" y="0"/>
                  </a:lnTo>
                  <a:lnTo>
                    <a:pt x="2019299" y="0"/>
                  </a:lnTo>
                  <a:lnTo>
                    <a:pt x="2019299" y="38099"/>
                  </a:lnTo>
                  <a:close/>
                </a:path>
              </a:pathLst>
            </a:custGeom>
            <a:solidFill>
              <a:srgbClr val="F5EDE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5162740" y="199643"/>
            <a:ext cx="12853345" cy="2721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n-ID" sz="8800" i="1" spc="-1290" dirty="0" smtClean="0">
                <a:solidFill>
                  <a:srgbClr val="F5EDE7"/>
                </a:solidFill>
                <a:latin typeface="Adobe Myungjo Std M" panose="02020600000000000000" pitchFamily="18" charset="-128"/>
                <a:ea typeface="Adobe Myungjo Std M" panose="02020600000000000000" pitchFamily="18" charset="-128"/>
                <a:cs typeface="Garamond"/>
              </a:rPr>
              <a:t>How are Discussions  Used  in Instruction?</a:t>
            </a:r>
            <a:endParaRPr sz="8800" dirty="0">
              <a:latin typeface="Adobe Myungjo Std M" panose="02020600000000000000" pitchFamily="18" charset="-128"/>
              <a:ea typeface="Adobe Myungjo Std M" panose="02020600000000000000" pitchFamily="18" charset="-128"/>
              <a:cs typeface="Garamond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562599" y="3775557"/>
            <a:ext cx="12053629" cy="51748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84200" marR="5080" indent="-571500">
              <a:lnSpc>
                <a:spcPct val="1226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ID" sz="5400" spc="105" dirty="0" smtClean="0">
                <a:solidFill>
                  <a:srgbClr val="F5EDE7"/>
                </a:solidFill>
                <a:latin typeface="Book Antiqua"/>
                <a:cs typeface="Book Antiqua"/>
              </a:rPr>
              <a:t>Subjective and Controversial Topics</a:t>
            </a:r>
          </a:p>
          <a:p>
            <a:pPr marL="584200" marR="5080" indent="-571500">
              <a:lnSpc>
                <a:spcPct val="1226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ID" sz="5400" spc="105" dirty="0" smtClean="0">
                <a:solidFill>
                  <a:srgbClr val="F5EDE7"/>
                </a:solidFill>
                <a:latin typeface="Book Antiqua"/>
                <a:cs typeface="Book Antiqua"/>
              </a:rPr>
              <a:t>Difficult and Novel Concepts</a:t>
            </a:r>
          </a:p>
          <a:p>
            <a:pPr marL="584200" marR="5080" indent="-571500">
              <a:lnSpc>
                <a:spcPct val="1226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ID" sz="5400" spc="105" dirty="0" smtClean="0">
                <a:solidFill>
                  <a:srgbClr val="F5EDE7"/>
                </a:solidFill>
                <a:latin typeface="Book Antiqua"/>
                <a:cs typeface="Book Antiqua"/>
              </a:rPr>
              <a:t>Affective Objectives</a:t>
            </a:r>
          </a:p>
          <a:p>
            <a:pPr marL="584200" marR="5080" indent="-571500">
              <a:lnSpc>
                <a:spcPct val="1226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ID" sz="5400" spc="105" dirty="0" smtClean="0">
                <a:solidFill>
                  <a:srgbClr val="F5EDE7"/>
                </a:solidFill>
                <a:latin typeface="Book Antiqua"/>
                <a:cs typeface="Book Antiqua"/>
              </a:rPr>
              <a:t>Whole Class Discussion</a:t>
            </a:r>
          </a:p>
          <a:p>
            <a:pPr marL="584200" marR="5080" indent="-571500">
              <a:lnSpc>
                <a:spcPct val="1226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ID" sz="5400" spc="105" dirty="0" smtClean="0">
                <a:solidFill>
                  <a:srgbClr val="F5EDE7"/>
                </a:solidFill>
                <a:latin typeface="Book Antiqua"/>
                <a:cs typeface="Book Antiqua"/>
              </a:rPr>
              <a:t>Small-Group Discussion</a:t>
            </a:r>
          </a:p>
        </p:txBody>
      </p:sp>
    </p:spTree>
    <p:extLst>
      <p:ext uri="{BB962C8B-B14F-4D97-AF65-F5344CB8AC3E}">
        <p14:creationId xmlns:p14="http://schemas.microsoft.com/office/powerpoint/2010/main" val="41229911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17585" y="3810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D5B9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943804" y="1128821"/>
            <a:ext cx="7201823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054350" algn="l"/>
              </a:tabLst>
            </a:pPr>
            <a:r>
              <a:rPr lang="en-ID" sz="3000" b="1" spc="125" dirty="0" smtClean="0">
                <a:latin typeface="Palatino Linotype"/>
                <a:cs typeface="Palatino Linotype"/>
              </a:rPr>
              <a:t>SUBJECTIVE AND CONTROVERSIAL TOPICS</a:t>
            </a:r>
            <a:endParaRPr sz="3000" dirty="0">
              <a:latin typeface="Palatino Linotype"/>
              <a:cs typeface="Palatino Linotyp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4800" y="2312746"/>
            <a:ext cx="8497429" cy="29404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26564" marR="5080" indent="-1714500">
              <a:lnSpc>
                <a:spcPct val="122600"/>
              </a:lnSpc>
              <a:spcBef>
                <a:spcPts val="100"/>
              </a:spcBef>
            </a:pPr>
            <a:r>
              <a:rPr lang="en-US" sz="2800" spc="114" dirty="0" smtClean="0">
                <a:solidFill>
                  <a:srgbClr val="323232"/>
                </a:solidFill>
                <a:latin typeface="Book Antiqua"/>
                <a:cs typeface="Book Antiqua"/>
              </a:rPr>
              <a:t>	</a:t>
            </a:r>
            <a:r>
              <a:rPr lang="en-US" sz="3200" spc="114" dirty="0" smtClean="0">
                <a:solidFill>
                  <a:srgbClr val="323232"/>
                </a:solidFill>
                <a:latin typeface="Book Antiqua"/>
                <a:cs typeface="Book Antiqua"/>
              </a:rPr>
              <a:t>Important </a:t>
            </a:r>
            <a:r>
              <a:rPr lang="en-US" sz="3200" spc="114" dirty="0">
                <a:solidFill>
                  <a:srgbClr val="323232"/>
                </a:solidFill>
                <a:latin typeface="Book Antiqua"/>
                <a:cs typeface="Book Antiqua"/>
              </a:rPr>
              <a:t>for students to discuss and understand these issues instead of simply receiving and rehearsing information or skills</a:t>
            </a:r>
            <a:endParaRPr lang="en-US" sz="3200" dirty="0">
              <a:latin typeface="Book Antiqua"/>
              <a:cs typeface="Book Antiqua"/>
            </a:endParaRPr>
          </a:p>
          <a:p>
            <a:pPr marL="1726564" marR="5080" indent="-1714500">
              <a:lnSpc>
                <a:spcPct val="122600"/>
              </a:lnSpc>
              <a:spcBef>
                <a:spcPts val="100"/>
              </a:spcBef>
            </a:pPr>
            <a:r>
              <a:rPr sz="2600" spc="114" dirty="0" smtClean="0">
                <a:solidFill>
                  <a:srgbClr val="323232"/>
                </a:solidFill>
                <a:latin typeface="Book Antiqua"/>
                <a:cs typeface="Book Antiqua"/>
              </a:rPr>
              <a:t>.</a:t>
            </a:r>
            <a:endParaRPr sz="2600" dirty="0">
              <a:latin typeface="Book Antiqua"/>
              <a:cs typeface="Book Antiqu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9518729" y="1028700"/>
            <a:ext cx="7743825" cy="4457700"/>
            <a:chOff x="9518729" y="1028700"/>
            <a:chExt cx="7743825" cy="4457700"/>
          </a:xfrm>
        </p:grpSpPr>
        <p:sp>
          <p:nvSpPr>
            <p:cNvPr id="6" name="object 6"/>
            <p:cNvSpPr/>
            <p:nvPr/>
          </p:nvSpPr>
          <p:spPr>
            <a:xfrm>
              <a:off x="10528380" y="1028700"/>
              <a:ext cx="6734175" cy="4457699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9518729" y="2423916"/>
              <a:ext cx="2019300" cy="38100"/>
            </a:xfrm>
            <a:custGeom>
              <a:avLst/>
              <a:gdLst/>
              <a:ahLst/>
              <a:cxnLst/>
              <a:rect l="l" t="t" r="r" b="b"/>
              <a:pathLst>
                <a:path w="2019300" h="38100">
                  <a:moveTo>
                    <a:pt x="2019299" y="38099"/>
                  </a:moveTo>
                  <a:lnTo>
                    <a:pt x="0" y="38099"/>
                  </a:lnTo>
                  <a:lnTo>
                    <a:pt x="0" y="0"/>
                  </a:lnTo>
                  <a:lnTo>
                    <a:pt x="2019299" y="0"/>
                  </a:lnTo>
                  <a:lnTo>
                    <a:pt x="2019299" y="38099"/>
                  </a:lnTo>
                  <a:close/>
                </a:path>
              </a:pathLst>
            </a:custGeom>
            <a:solidFill>
              <a:srgbClr val="3232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" name="object 8"/>
          <p:cNvGrpSpPr/>
          <p:nvPr/>
        </p:nvGrpSpPr>
        <p:grpSpPr>
          <a:xfrm>
            <a:off x="1016845" y="5253231"/>
            <a:ext cx="7823834" cy="4457700"/>
            <a:chOff x="1028700" y="4800992"/>
            <a:chExt cx="7823834" cy="4457700"/>
          </a:xfrm>
        </p:grpSpPr>
        <p:sp>
          <p:nvSpPr>
            <p:cNvPr id="9" name="object 9"/>
            <p:cNvSpPr/>
            <p:nvPr/>
          </p:nvSpPr>
          <p:spPr>
            <a:xfrm>
              <a:off x="1028700" y="4800992"/>
              <a:ext cx="6734174" cy="445769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833104" y="7910994"/>
              <a:ext cx="2019300" cy="38100"/>
            </a:xfrm>
            <a:custGeom>
              <a:avLst/>
              <a:gdLst/>
              <a:ahLst/>
              <a:cxnLst/>
              <a:rect l="l" t="t" r="r" b="b"/>
              <a:pathLst>
                <a:path w="2019300" h="38100">
                  <a:moveTo>
                    <a:pt x="2019299" y="38099"/>
                  </a:moveTo>
                  <a:lnTo>
                    <a:pt x="0" y="38099"/>
                  </a:lnTo>
                  <a:lnTo>
                    <a:pt x="0" y="0"/>
                  </a:lnTo>
                  <a:lnTo>
                    <a:pt x="2019299" y="0"/>
                  </a:lnTo>
                  <a:lnTo>
                    <a:pt x="2019299" y="38099"/>
                  </a:lnTo>
                  <a:close/>
                </a:path>
              </a:pathLst>
            </a:custGeom>
            <a:solidFill>
              <a:srgbClr val="3232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9500546" y="6450622"/>
            <a:ext cx="8110002" cy="37189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051810" algn="l"/>
              </a:tabLst>
            </a:pPr>
            <a:r>
              <a:rPr lang="en-ID" sz="3000" b="1" spc="45" dirty="0" smtClean="0">
                <a:solidFill>
                  <a:srgbClr val="323232"/>
                </a:solidFill>
                <a:latin typeface="Palatino Linotype"/>
                <a:cs typeface="Palatino Linotype"/>
              </a:rPr>
              <a:t>DIFFICULT AND NOVEL CONCEPT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051810" algn="l"/>
              </a:tabLst>
            </a:pPr>
            <a:r>
              <a:rPr lang="en-ID" sz="3000" b="1" spc="45" dirty="0">
                <a:solidFill>
                  <a:srgbClr val="323232"/>
                </a:solidFill>
                <a:latin typeface="Palatino Linotype"/>
                <a:cs typeface="Palatino Linotype"/>
              </a:rPr>
              <a:t> </a:t>
            </a:r>
            <a:endParaRPr lang="en-ID" sz="3000" b="1" spc="45" dirty="0" smtClean="0">
              <a:solidFill>
                <a:srgbClr val="323232"/>
              </a:solidFill>
              <a:latin typeface="Palatino Linotype"/>
              <a:cs typeface="Palatino Linotype"/>
            </a:endParaRPr>
          </a:p>
          <a:p>
            <a:r>
              <a:rPr lang="en-US" sz="3600" dirty="0"/>
              <a:t>D</a:t>
            </a:r>
            <a:r>
              <a:rPr lang="en-US" sz="3600" dirty="0" smtClean="0"/>
              <a:t>iscussions </a:t>
            </a:r>
            <a:r>
              <a:rPr lang="en-US" sz="3600" dirty="0"/>
              <a:t>can clarify </a:t>
            </a:r>
            <a:r>
              <a:rPr lang="en-US" sz="3600" dirty="0" smtClean="0"/>
              <a:t>topics that </a:t>
            </a:r>
            <a:r>
              <a:rPr lang="en-US" sz="3600" dirty="0"/>
              <a:t>do contain single right answers but which involve difficult concepts that force</a:t>
            </a:r>
          </a:p>
          <a:p>
            <a:r>
              <a:rPr lang="en-US" sz="3600" dirty="0"/>
              <a:t>students to see something in a different way</a:t>
            </a:r>
            <a:endParaRPr sz="3600" dirty="0">
              <a:latin typeface="Palatino Linotype"/>
              <a:cs typeface="Palatino Linotype"/>
            </a:endParaRPr>
          </a:p>
        </p:txBody>
      </p:sp>
    </p:spTree>
    <p:extLst>
      <p:ext uri="{BB962C8B-B14F-4D97-AF65-F5344CB8AC3E}">
        <p14:creationId xmlns:p14="http://schemas.microsoft.com/office/powerpoint/2010/main" val="270420281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723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943804" y="1128821"/>
            <a:ext cx="7201823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054350" algn="l"/>
              </a:tabLst>
            </a:pPr>
            <a:r>
              <a:rPr lang="en-ID" sz="3000" b="1" spc="125" dirty="0" smtClean="0">
                <a:latin typeface="Palatino Linotype"/>
                <a:cs typeface="Palatino Linotype"/>
              </a:rPr>
              <a:t>SMALL GROUP DISCUSSION</a:t>
            </a:r>
            <a:endParaRPr sz="3000" dirty="0">
              <a:latin typeface="Palatino Linotype"/>
              <a:cs typeface="Palatino Linotyp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4800" y="2770231"/>
            <a:ext cx="8497429" cy="185948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/>
            <a:r>
              <a:rPr lang="en-US" sz="2800" spc="114" dirty="0" smtClean="0">
                <a:solidFill>
                  <a:srgbClr val="323232"/>
                </a:solidFill>
                <a:latin typeface="Book Antiqua"/>
                <a:cs typeface="Book Antiqua"/>
              </a:rPr>
              <a:t>	</a:t>
            </a:r>
            <a:r>
              <a:rPr lang="en-US" sz="4000" dirty="0"/>
              <a:t>S</a:t>
            </a:r>
            <a:r>
              <a:rPr lang="en-US" sz="4000" dirty="0" smtClean="0"/>
              <a:t>tudents work </a:t>
            </a:r>
            <a:r>
              <a:rPr lang="en-US" sz="4000" dirty="0"/>
              <a:t>in four- to </a:t>
            </a:r>
            <a:r>
              <a:rPr lang="en-US" sz="4000" dirty="0" smtClean="0"/>
              <a:t>six-	member </a:t>
            </a:r>
            <a:r>
              <a:rPr lang="en-US" sz="4000" dirty="0"/>
              <a:t>groups to discuss</a:t>
            </a:r>
          </a:p>
          <a:p>
            <a:pPr algn="ctr"/>
            <a:r>
              <a:rPr lang="en-US" sz="4000" dirty="0" smtClean="0"/>
              <a:t>	a </a:t>
            </a:r>
            <a:r>
              <a:rPr lang="en-US" sz="4000" dirty="0"/>
              <a:t>particular topic.</a:t>
            </a:r>
            <a:r>
              <a:rPr sz="4000" spc="114" dirty="0" smtClean="0">
                <a:solidFill>
                  <a:srgbClr val="323232"/>
                </a:solidFill>
                <a:latin typeface="Book Antiqua"/>
                <a:cs typeface="Book Antiqua"/>
              </a:rPr>
              <a:t>.</a:t>
            </a:r>
            <a:endParaRPr sz="4000" dirty="0">
              <a:latin typeface="Book Antiqua"/>
              <a:cs typeface="Book Antiqu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9518729" y="1028700"/>
            <a:ext cx="7743825" cy="4457700"/>
            <a:chOff x="9518729" y="1028700"/>
            <a:chExt cx="7743825" cy="4457700"/>
          </a:xfrm>
        </p:grpSpPr>
        <p:sp>
          <p:nvSpPr>
            <p:cNvPr id="6" name="object 6"/>
            <p:cNvSpPr/>
            <p:nvPr/>
          </p:nvSpPr>
          <p:spPr>
            <a:xfrm>
              <a:off x="10528380" y="1028700"/>
              <a:ext cx="6734175" cy="4457699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9518729" y="2423916"/>
              <a:ext cx="2019300" cy="38100"/>
            </a:xfrm>
            <a:custGeom>
              <a:avLst/>
              <a:gdLst/>
              <a:ahLst/>
              <a:cxnLst/>
              <a:rect l="l" t="t" r="r" b="b"/>
              <a:pathLst>
                <a:path w="2019300" h="38100">
                  <a:moveTo>
                    <a:pt x="2019299" y="38099"/>
                  </a:moveTo>
                  <a:lnTo>
                    <a:pt x="0" y="38099"/>
                  </a:lnTo>
                  <a:lnTo>
                    <a:pt x="0" y="0"/>
                  </a:lnTo>
                  <a:lnTo>
                    <a:pt x="2019299" y="0"/>
                  </a:lnTo>
                  <a:lnTo>
                    <a:pt x="2019299" y="38099"/>
                  </a:lnTo>
                  <a:close/>
                </a:path>
              </a:pathLst>
            </a:custGeom>
            <a:solidFill>
              <a:srgbClr val="3232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42439099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723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343400" y="5143500"/>
            <a:ext cx="8497429" cy="14901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/>
            <a:r>
              <a:rPr lang="en-US" sz="9600" spc="114" dirty="0" smtClean="0">
                <a:solidFill>
                  <a:srgbClr val="323232"/>
                </a:solidFill>
                <a:latin typeface="Book Antiqua"/>
                <a:cs typeface="Book Antiqua"/>
              </a:rPr>
              <a:t>	</a:t>
            </a:r>
            <a:r>
              <a:rPr lang="en-ID" sz="9600" dirty="0" smtClean="0"/>
              <a:t>Thank you</a:t>
            </a:r>
            <a:endParaRPr sz="9600" dirty="0">
              <a:latin typeface="Book Antiqua"/>
              <a:cs typeface="Book Antiqua"/>
            </a:endParaRPr>
          </a:p>
        </p:txBody>
      </p:sp>
    </p:spTree>
    <p:extLst>
      <p:ext uri="{BB962C8B-B14F-4D97-AF65-F5344CB8AC3E}">
        <p14:creationId xmlns:p14="http://schemas.microsoft.com/office/powerpoint/2010/main" val="227377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5ED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1"/>
            <a:ext cx="18287999" cy="24193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xfrm>
            <a:off x="3657600" y="4633722"/>
            <a:ext cx="11963400" cy="31742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7400"/>
              </a:lnSpc>
              <a:spcBef>
                <a:spcPts val="100"/>
              </a:spcBef>
            </a:pPr>
            <a:r>
              <a:rPr lang="en-ID" sz="4800" spc="210" dirty="0" smtClean="0"/>
              <a:t>Approach to teaching in which the teacher transmits information directly to the students; lessons are goal oriented and structured by the teacher</a:t>
            </a:r>
            <a:endParaRPr sz="4800" spc="185" dirty="0"/>
          </a:p>
        </p:txBody>
      </p:sp>
      <p:sp>
        <p:nvSpPr>
          <p:cNvPr id="5" name="object 5"/>
          <p:cNvSpPr txBox="1"/>
          <p:nvPr/>
        </p:nvSpPr>
        <p:spPr>
          <a:xfrm>
            <a:off x="4572000" y="2525070"/>
            <a:ext cx="11816321" cy="118045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2600"/>
              </a:lnSpc>
              <a:spcBef>
                <a:spcPts val="100"/>
              </a:spcBef>
            </a:pPr>
            <a:r>
              <a:rPr lang="en-ID" sz="6600" spc="105" dirty="0" smtClean="0">
                <a:solidFill>
                  <a:srgbClr val="C00000"/>
                </a:solidFill>
                <a:latin typeface="Book Antiqua"/>
                <a:cs typeface="Book Antiqua"/>
              </a:rPr>
              <a:t>What is Direct Instruction?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5535426" y="0"/>
            <a:ext cx="2752725" cy="10287000"/>
          </a:xfrm>
          <a:custGeom>
            <a:avLst/>
            <a:gdLst/>
            <a:ahLst/>
            <a:cxnLst/>
            <a:rect l="l" t="t" r="r" b="b"/>
            <a:pathLst>
              <a:path w="2752725" h="10287000">
                <a:moveTo>
                  <a:pt x="0" y="10286999"/>
                </a:moveTo>
                <a:lnTo>
                  <a:pt x="2752570" y="10286999"/>
                </a:lnTo>
                <a:lnTo>
                  <a:pt x="2752570" y="0"/>
                </a:lnTo>
                <a:lnTo>
                  <a:pt x="0" y="0"/>
                </a:lnTo>
                <a:lnTo>
                  <a:pt x="0" y="10286999"/>
                </a:lnTo>
                <a:close/>
              </a:path>
            </a:pathLst>
          </a:custGeom>
          <a:solidFill>
            <a:srgbClr val="F5ED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0925810" cy="10287000"/>
          </a:xfrm>
          <a:custGeom>
            <a:avLst/>
            <a:gdLst/>
            <a:ahLst/>
            <a:cxnLst/>
            <a:rect l="l" t="t" r="r" b="b"/>
            <a:pathLst>
              <a:path w="10925810" h="10287000">
                <a:moveTo>
                  <a:pt x="0" y="10286999"/>
                </a:moveTo>
                <a:lnTo>
                  <a:pt x="10925328" y="10286999"/>
                </a:lnTo>
                <a:lnTo>
                  <a:pt x="10925328" y="0"/>
                </a:lnTo>
                <a:lnTo>
                  <a:pt x="0" y="0"/>
                </a:lnTo>
                <a:lnTo>
                  <a:pt x="0" y="10286999"/>
                </a:lnTo>
                <a:close/>
              </a:path>
            </a:pathLst>
          </a:custGeom>
          <a:solidFill>
            <a:srgbClr val="F5ED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778000" y="593351"/>
            <a:ext cx="5918200" cy="339836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054350" algn="l"/>
              </a:tabLst>
            </a:pPr>
            <a:r>
              <a:rPr lang="en-ID" sz="4400" b="1" spc="125" dirty="0" smtClean="0">
                <a:latin typeface="Palatino Linotype"/>
                <a:cs typeface="Palatino Linotype"/>
              </a:rPr>
              <a:t>1. State the learning objectives and orient students to the lesson.</a:t>
            </a:r>
            <a:br>
              <a:rPr lang="en-ID" sz="4400" b="1" spc="125" dirty="0" smtClean="0">
                <a:latin typeface="Palatino Linotype"/>
                <a:cs typeface="Palatino Linotype"/>
              </a:rPr>
            </a:br>
            <a:endParaRPr sz="4400" dirty="0">
              <a:latin typeface="Palatino Linotype"/>
              <a:cs typeface="Palatino Linotype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749062" y="3695700"/>
            <a:ext cx="7392034" cy="432169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0"/>
              </a:spcBef>
            </a:pPr>
            <a:endParaRPr sz="4000" dirty="0">
              <a:latin typeface="Book Antiqua"/>
              <a:cs typeface="Book Antiqua"/>
            </a:endParaRPr>
          </a:p>
          <a:p>
            <a:pPr marL="12700">
              <a:lnSpc>
                <a:spcPct val="100000"/>
              </a:lnSpc>
              <a:tabLst>
                <a:tab pos="1899285" algn="l"/>
              </a:tabLst>
            </a:pPr>
            <a:r>
              <a:rPr lang="en-ID" sz="4000" b="1" spc="30" dirty="0" smtClean="0">
                <a:solidFill>
                  <a:srgbClr val="323232"/>
                </a:solidFill>
                <a:latin typeface="Palatino Linotype"/>
                <a:cs typeface="Palatino Linotype"/>
              </a:rPr>
              <a:t>2. Review Prerequisites</a:t>
            </a:r>
            <a:endParaRPr sz="4000" dirty="0">
              <a:latin typeface="Palatino Linotype"/>
              <a:cs typeface="Palatino Linotype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4000" dirty="0">
              <a:latin typeface="Book Antiqua"/>
              <a:cs typeface="Book Antiqua"/>
            </a:endParaRPr>
          </a:p>
          <a:p>
            <a:pPr marL="12700">
              <a:lnSpc>
                <a:spcPct val="100000"/>
              </a:lnSpc>
            </a:pPr>
            <a:r>
              <a:rPr lang="en-ID" sz="4000" b="1" spc="85" dirty="0" smtClean="0">
                <a:solidFill>
                  <a:srgbClr val="323232"/>
                </a:solidFill>
                <a:latin typeface="Palatino Linotype"/>
                <a:cs typeface="Palatino Linotype"/>
              </a:rPr>
              <a:t>3. Present New Material</a:t>
            </a:r>
            <a:endParaRPr sz="4000" dirty="0">
              <a:latin typeface="Palatino Linotype"/>
              <a:cs typeface="Palatino Linotype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4000" dirty="0">
              <a:latin typeface="Book Antiqua"/>
              <a:cs typeface="Book Antiqu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2934335" algn="l"/>
              </a:tabLst>
            </a:pPr>
            <a:r>
              <a:rPr lang="en-ID" sz="4000" b="1" spc="175" dirty="0" smtClean="0">
                <a:solidFill>
                  <a:srgbClr val="323232"/>
                </a:solidFill>
                <a:latin typeface="Palatino Linotype"/>
                <a:cs typeface="Book Antiqua"/>
              </a:rPr>
              <a:t>4. Conduct learning Probes</a:t>
            </a: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2934335" algn="l"/>
              </a:tabLst>
            </a:pPr>
            <a:endParaRPr lang="en-ID" sz="4000" b="1" spc="175" dirty="0">
              <a:solidFill>
                <a:srgbClr val="323232"/>
              </a:solidFill>
              <a:latin typeface="Palatino Linotype"/>
              <a:cs typeface="Book Antiqua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10925328" y="0"/>
            <a:ext cx="6337300" cy="10287000"/>
            <a:chOff x="10925328" y="0"/>
            <a:chExt cx="6337300" cy="10287000"/>
          </a:xfrm>
        </p:grpSpPr>
        <p:sp>
          <p:nvSpPr>
            <p:cNvPr id="7" name="object 7"/>
            <p:cNvSpPr/>
            <p:nvPr/>
          </p:nvSpPr>
          <p:spPr>
            <a:xfrm>
              <a:off x="13547272" y="0"/>
              <a:ext cx="3714749" cy="10286999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0925328" y="0"/>
              <a:ext cx="4610100" cy="10287000"/>
            </a:xfrm>
            <a:custGeom>
              <a:avLst/>
              <a:gdLst/>
              <a:ahLst/>
              <a:cxnLst/>
              <a:rect l="l" t="t" r="r" b="b"/>
              <a:pathLst>
                <a:path w="4610100" h="10287000">
                  <a:moveTo>
                    <a:pt x="0" y="0"/>
                  </a:moveTo>
                  <a:lnTo>
                    <a:pt x="4610099" y="0"/>
                  </a:lnTo>
                  <a:lnTo>
                    <a:pt x="4610099" y="10286999"/>
                  </a:lnTo>
                  <a:lnTo>
                    <a:pt x="0" y="102869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5B9A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 rot="16200000">
            <a:off x="12288910" y="-717905"/>
            <a:ext cx="2954655" cy="4959350"/>
          </a:xfrm>
          <a:prstGeom prst="rect">
            <a:avLst/>
          </a:prstGeom>
        </p:spPr>
        <p:txBody>
          <a:bodyPr vert="vert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en-ID" sz="6400" spc="235" dirty="0" smtClean="0">
                <a:solidFill>
                  <a:srgbClr val="323232"/>
                </a:solidFill>
                <a:latin typeface="Book Antiqua"/>
                <a:cs typeface="Book Antiqua"/>
              </a:rPr>
              <a:t>Part of Direct Instruction</a:t>
            </a:r>
            <a:endParaRPr sz="6400" dirty="0">
              <a:latin typeface="Book Antiqua"/>
              <a:cs typeface="Book Antiqua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4478000" y="5124450"/>
            <a:ext cx="2019300" cy="38100"/>
          </a:xfrm>
          <a:custGeom>
            <a:avLst/>
            <a:gdLst/>
            <a:ahLst/>
            <a:cxnLst/>
            <a:rect l="l" t="t" r="r" b="b"/>
            <a:pathLst>
              <a:path w="2019300" h="38100">
                <a:moveTo>
                  <a:pt x="2019299" y="38099"/>
                </a:moveTo>
                <a:lnTo>
                  <a:pt x="0" y="38099"/>
                </a:lnTo>
                <a:lnTo>
                  <a:pt x="0" y="0"/>
                </a:lnTo>
                <a:lnTo>
                  <a:pt x="2019299" y="0"/>
                </a:lnTo>
                <a:lnTo>
                  <a:pt x="2019299" y="38099"/>
                </a:lnTo>
                <a:close/>
              </a:path>
            </a:pathLst>
          </a:custGeom>
          <a:solidFill>
            <a:srgbClr val="323232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09163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5535426" y="0"/>
            <a:ext cx="2752725" cy="10287000"/>
          </a:xfrm>
          <a:custGeom>
            <a:avLst/>
            <a:gdLst/>
            <a:ahLst/>
            <a:cxnLst/>
            <a:rect l="l" t="t" r="r" b="b"/>
            <a:pathLst>
              <a:path w="2752725" h="10287000">
                <a:moveTo>
                  <a:pt x="0" y="10286999"/>
                </a:moveTo>
                <a:lnTo>
                  <a:pt x="2752570" y="10286999"/>
                </a:lnTo>
                <a:lnTo>
                  <a:pt x="2752570" y="0"/>
                </a:lnTo>
                <a:lnTo>
                  <a:pt x="0" y="0"/>
                </a:lnTo>
                <a:lnTo>
                  <a:pt x="0" y="10286999"/>
                </a:lnTo>
                <a:close/>
              </a:path>
            </a:pathLst>
          </a:custGeom>
          <a:solidFill>
            <a:srgbClr val="F5ED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0925810" cy="10287000"/>
          </a:xfrm>
          <a:custGeom>
            <a:avLst/>
            <a:gdLst/>
            <a:ahLst/>
            <a:cxnLst/>
            <a:rect l="l" t="t" r="r" b="b"/>
            <a:pathLst>
              <a:path w="10925810" h="10287000">
                <a:moveTo>
                  <a:pt x="0" y="10286999"/>
                </a:moveTo>
                <a:lnTo>
                  <a:pt x="10925328" y="10286999"/>
                </a:lnTo>
                <a:lnTo>
                  <a:pt x="10925328" y="0"/>
                </a:lnTo>
                <a:lnTo>
                  <a:pt x="0" y="0"/>
                </a:lnTo>
                <a:lnTo>
                  <a:pt x="0" y="10286999"/>
                </a:lnTo>
                <a:close/>
              </a:path>
            </a:pathLst>
          </a:custGeom>
          <a:solidFill>
            <a:srgbClr val="F5ED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766647" y="2887538"/>
            <a:ext cx="7392034" cy="55528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2934335" algn="l"/>
              </a:tabLst>
            </a:pPr>
            <a:r>
              <a:rPr lang="en-ID" sz="4000" b="1" spc="175" dirty="0" smtClean="0">
                <a:solidFill>
                  <a:srgbClr val="323232"/>
                </a:solidFill>
                <a:latin typeface="Palatino Linotype"/>
                <a:cs typeface="Book Antiqua"/>
              </a:rPr>
              <a:t>5. Provide Independent Practice</a:t>
            </a: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2934335" algn="l"/>
              </a:tabLst>
            </a:pPr>
            <a:endParaRPr lang="en-ID" sz="4000" b="1" spc="175" dirty="0" smtClean="0">
              <a:solidFill>
                <a:srgbClr val="323232"/>
              </a:solidFill>
              <a:latin typeface="Palatino Linotype"/>
              <a:cs typeface="Book Antiqu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2934335" algn="l"/>
              </a:tabLst>
            </a:pPr>
            <a:r>
              <a:rPr lang="en-ID" sz="4000" b="1" spc="175" dirty="0" smtClean="0">
                <a:solidFill>
                  <a:srgbClr val="323232"/>
                </a:solidFill>
                <a:latin typeface="Palatino Linotype"/>
                <a:cs typeface="Book Antiqua"/>
              </a:rPr>
              <a:t>6. Assess Performance and Provide Feedback</a:t>
            </a: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2934335" algn="l"/>
              </a:tabLst>
            </a:pPr>
            <a:endParaRPr lang="en-ID" sz="4000" b="1" spc="175" dirty="0">
              <a:solidFill>
                <a:srgbClr val="323232"/>
              </a:solidFill>
              <a:latin typeface="Palatino Linotype"/>
              <a:cs typeface="Book Antiqua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2934335" algn="l"/>
              </a:tabLst>
            </a:pPr>
            <a:r>
              <a:rPr lang="en-ID" sz="4000" b="1" spc="175" dirty="0" smtClean="0">
                <a:solidFill>
                  <a:srgbClr val="323232"/>
                </a:solidFill>
                <a:latin typeface="Palatino Linotype"/>
                <a:cs typeface="Book Antiqua"/>
              </a:rPr>
              <a:t>7. Provide Distributed Practice and Review</a:t>
            </a: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2934335" algn="l"/>
              </a:tabLst>
            </a:pPr>
            <a:endParaRPr lang="en-ID" sz="4000" b="1" spc="175" dirty="0">
              <a:solidFill>
                <a:srgbClr val="323232"/>
              </a:solidFill>
              <a:latin typeface="Palatino Linotype"/>
              <a:cs typeface="Book Antiqua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10925328" y="0"/>
            <a:ext cx="6337300" cy="10287000"/>
            <a:chOff x="10925328" y="0"/>
            <a:chExt cx="6337300" cy="10287000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7" name="object 7"/>
            <p:cNvSpPr/>
            <p:nvPr/>
          </p:nvSpPr>
          <p:spPr>
            <a:xfrm>
              <a:off x="13547272" y="0"/>
              <a:ext cx="3714749" cy="10286999"/>
            </a:xfrm>
            <a:prstGeom prst="rect">
              <a:avLst/>
            </a:pr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0925328" y="0"/>
              <a:ext cx="4610100" cy="10287000"/>
            </a:xfrm>
            <a:custGeom>
              <a:avLst/>
              <a:gdLst/>
              <a:ahLst/>
              <a:cxnLst/>
              <a:rect l="l" t="t" r="r" b="b"/>
              <a:pathLst>
                <a:path w="4610100" h="10287000">
                  <a:moveTo>
                    <a:pt x="0" y="0"/>
                  </a:moveTo>
                  <a:lnTo>
                    <a:pt x="4610099" y="0"/>
                  </a:lnTo>
                  <a:lnTo>
                    <a:pt x="4610099" y="10286999"/>
                  </a:lnTo>
                  <a:lnTo>
                    <a:pt x="0" y="10286999"/>
                  </a:lnTo>
                  <a:lnTo>
                    <a:pt x="0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 rot="16200000">
            <a:off x="12288910" y="-717905"/>
            <a:ext cx="2954655" cy="4959350"/>
          </a:xfrm>
          <a:prstGeom prst="rect">
            <a:avLst/>
          </a:prstGeom>
        </p:spPr>
        <p:txBody>
          <a:bodyPr vert="vert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en-ID" sz="6400" spc="235" dirty="0" smtClean="0">
                <a:solidFill>
                  <a:srgbClr val="323232"/>
                </a:solidFill>
                <a:latin typeface="Book Antiqua"/>
                <a:cs typeface="Book Antiqua"/>
              </a:rPr>
              <a:t>Part of Direct Instruction</a:t>
            </a:r>
            <a:endParaRPr sz="6400" dirty="0">
              <a:latin typeface="Book Antiqua"/>
              <a:cs typeface="Book Antiqua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4478000" y="5124450"/>
            <a:ext cx="2019300" cy="38100"/>
          </a:xfrm>
          <a:custGeom>
            <a:avLst/>
            <a:gdLst/>
            <a:ahLst/>
            <a:cxnLst/>
            <a:rect l="l" t="t" r="r" b="b"/>
            <a:pathLst>
              <a:path w="2019300" h="38100">
                <a:moveTo>
                  <a:pt x="2019299" y="38099"/>
                </a:moveTo>
                <a:lnTo>
                  <a:pt x="0" y="38099"/>
                </a:lnTo>
                <a:lnTo>
                  <a:pt x="0" y="0"/>
                </a:lnTo>
                <a:lnTo>
                  <a:pt x="2019299" y="0"/>
                </a:lnTo>
                <a:lnTo>
                  <a:pt x="2019299" y="38099"/>
                </a:lnTo>
                <a:close/>
              </a:path>
            </a:pathLst>
          </a:custGeom>
          <a:solidFill>
            <a:srgbClr val="323232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686791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0" y="0"/>
            <a:ext cx="5562600" cy="10287000"/>
            <a:chOff x="0" y="0"/>
            <a:chExt cx="8001000" cy="10287000"/>
          </a:xfrm>
        </p:grpSpPr>
        <p:sp>
          <p:nvSpPr>
            <p:cNvPr id="4" name="object 4"/>
            <p:cNvSpPr/>
            <p:nvPr/>
          </p:nvSpPr>
          <p:spPr>
            <a:xfrm>
              <a:off x="0" y="0"/>
              <a:ext cx="6988353" cy="10286998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981699" y="3448050"/>
              <a:ext cx="2019300" cy="38100"/>
            </a:xfrm>
            <a:custGeom>
              <a:avLst/>
              <a:gdLst/>
              <a:ahLst/>
              <a:cxnLst/>
              <a:rect l="l" t="t" r="r" b="b"/>
              <a:pathLst>
                <a:path w="2019300" h="38100">
                  <a:moveTo>
                    <a:pt x="2019299" y="38099"/>
                  </a:moveTo>
                  <a:lnTo>
                    <a:pt x="0" y="38099"/>
                  </a:lnTo>
                  <a:lnTo>
                    <a:pt x="0" y="0"/>
                  </a:lnTo>
                  <a:lnTo>
                    <a:pt x="2019299" y="0"/>
                  </a:lnTo>
                  <a:lnTo>
                    <a:pt x="2019299" y="38099"/>
                  </a:lnTo>
                  <a:close/>
                </a:path>
              </a:pathLst>
            </a:custGeom>
            <a:solidFill>
              <a:srgbClr val="F5EDE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5562599" y="0"/>
            <a:ext cx="12853345" cy="2721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n-ID" sz="8800" i="1" spc="-1290" dirty="0" smtClean="0">
                <a:solidFill>
                  <a:schemeClr val="tx1"/>
                </a:solidFill>
                <a:latin typeface="Adobe Myungjo Std M" panose="02020600000000000000" pitchFamily="18" charset="-128"/>
                <a:ea typeface="Adobe Myungjo Std M" panose="02020600000000000000" pitchFamily="18" charset="-128"/>
                <a:cs typeface="Garamond"/>
              </a:rPr>
              <a:t>How is a Direct Instruction </a:t>
            </a:r>
            <a:br>
              <a:rPr lang="en-ID" sz="8800" i="1" spc="-1290" dirty="0" smtClean="0">
                <a:solidFill>
                  <a:schemeClr val="tx1"/>
                </a:solidFill>
                <a:latin typeface="Adobe Myungjo Std M" panose="02020600000000000000" pitchFamily="18" charset="-128"/>
                <a:ea typeface="Adobe Myungjo Std M" panose="02020600000000000000" pitchFamily="18" charset="-128"/>
                <a:cs typeface="Garamond"/>
              </a:rPr>
            </a:br>
            <a:r>
              <a:rPr lang="en-ID" sz="8800" i="1" spc="-1290" dirty="0" smtClean="0">
                <a:solidFill>
                  <a:schemeClr val="tx1"/>
                </a:solidFill>
                <a:latin typeface="Adobe Myungjo Std M" panose="02020600000000000000" pitchFamily="18" charset="-128"/>
                <a:ea typeface="Adobe Myungjo Std M" panose="02020600000000000000" pitchFamily="18" charset="-128"/>
                <a:cs typeface="Garamond"/>
              </a:rPr>
              <a:t>Lesson Taught?</a:t>
            </a:r>
            <a:endParaRPr sz="8800" dirty="0">
              <a:solidFill>
                <a:schemeClr val="tx1"/>
              </a:solidFill>
              <a:latin typeface="Adobe Myungjo Std M" panose="02020600000000000000" pitchFamily="18" charset="-128"/>
              <a:ea typeface="Adobe Myungjo Std M" panose="02020600000000000000" pitchFamily="18" charset="-128"/>
              <a:cs typeface="Garamond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779624" y="3402369"/>
            <a:ext cx="12053629" cy="6159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84200" marR="5080" indent="-571500">
              <a:lnSpc>
                <a:spcPct val="1226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ID" sz="4000" spc="105" dirty="0" smtClean="0">
                <a:latin typeface="Book Antiqua"/>
                <a:cs typeface="Book Antiqua"/>
              </a:rPr>
              <a:t>State Learning Objectives</a:t>
            </a:r>
          </a:p>
          <a:p>
            <a:pPr marL="584200" marR="5080" indent="-571500">
              <a:lnSpc>
                <a:spcPct val="1226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ID" sz="4000" spc="105" dirty="0" smtClean="0">
                <a:latin typeface="Book Antiqua"/>
                <a:cs typeface="Book Antiqua"/>
              </a:rPr>
              <a:t>Orient Students to the Lesson</a:t>
            </a:r>
          </a:p>
          <a:p>
            <a:pPr marL="584200" marR="5080" indent="-571500">
              <a:lnSpc>
                <a:spcPct val="1226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ID" sz="4000" spc="105" dirty="0" smtClean="0">
                <a:latin typeface="Book Antiqua"/>
                <a:cs typeface="Book Antiqua"/>
              </a:rPr>
              <a:t>Review Prerequisites</a:t>
            </a:r>
          </a:p>
          <a:p>
            <a:pPr marL="584200" marR="5080" indent="-571500">
              <a:lnSpc>
                <a:spcPct val="1226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ID" sz="4000" spc="105" dirty="0" smtClean="0">
                <a:latin typeface="Book Antiqua"/>
                <a:cs typeface="Book Antiqua"/>
              </a:rPr>
              <a:t>Present New Material</a:t>
            </a:r>
          </a:p>
          <a:p>
            <a:pPr marL="584200" marR="5080" indent="-571500">
              <a:lnSpc>
                <a:spcPct val="1226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ID" sz="4000" spc="105" dirty="0" smtClean="0">
                <a:latin typeface="Book Antiqua"/>
                <a:cs typeface="Book Antiqua"/>
              </a:rPr>
              <a:t>Conduct Learning Probes</a:t>
            </a:r>
          </a:p>
          <a:p>
            <a:pPr marL="584200" marR="5080" indent="-571500">
              <a:lnSpc>
                <a:spcPct val="1226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ID" sz="4000" spc="105" dirty="0" smtClean="0">
                <a:latin typeface="Book Antiqua"/>
                <a:cs typeface="Book Antiqua"/>
              </a:rPr>
              <a:t>Provide Independent Practice</a:t>
            </a:r>
          </a:p>
          <a:p>
            <a:pPr marL="584200" marR="5080" indent="-571500">
              <a:lnSpc>
                <a:spcPct val="1226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ID" sz="4000" spc="105" dirty="0" smtClean="0">
                <a:latin typeface="Book Antiqua"/>
                <a:cs typeface="Book Antiqua"/>
              </a:rPr>
              <a:t>Assess Performance and Provide Feedback</a:t>
            </a:r>
          </a:p>
          <a:p>
            <a:pPr marL="584200" marR="5080" indent="-571500">
              <a:lnSpc>
                <a:spcPct val="1226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en-ID" sz="4000" spc="105" dirty="0" smtClean="0">
                <a:latin typeface="Book Antiqua"/>
                <a:cs typeface="Book Antiqua"/>
              </a:rPr>
              <a:t>Provide Distributed Practice and </a:t>
            </a:r>
            <a:r>
              <a:rPr lang="en-ID" sz="3600" spc="105" dirty="0" smtClean="0">
                <a:latin typeface="Book Antiqua"/>
                <a:cs typeface="Book Antiqua"/>
              </a:rPr>
              <a:t>Review</a:t>
            </a:r>
          </a:p>
        </p:txBody>
      </p:sp>
    </p:spTree>
    <p:extLst>
      <p:ext uri="{BB962C8B-B14F-4D97-AF65-F5344CB8AC3E}">
        <p14:creationId xmlns:p14="http://schemas.microsoft.com/office/powerpoint/2010/main" val="36855229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rgbClr val="F5ED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1"/>
            <a:ext cx="18287999" cy="24193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xfrm>
            <a:off x="3657600" y="4633722"/>
            <a:ext cx="11963400" cy="31742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7400"/>
              </a:lnSpc>
              <a:spcBef>
                <a:spcPts val="100"/>
              </a:spcBef>
            </a:pPr>
            <a:r>
              <a:rPr lang="en-ID" sz="4800" spc="210" dirty="0" smtClean="0"/>
              <a:t>Approach to teaching in which the teacher transmits information directly to the students; lessons are goal oriented and structured by the teacher</a:t>
            </a:r>
            <a:endParaRPr sz="4800" spc="185" dirty="0"/>
          </a:p>
        </p:txBody>
      </p:sp>
      <p:sp>
        <p:nvSpPr>
          <p:cNvPr id="5" name="object 5"/>
          <p:cNvSpPr txBox="1"/>
          <p:nvPr/>
        </p:nvSpPr>
        <p:spPr>
          <a:xfrm>
            <a:off x="2132269" y="2623924"/>
            <a:ext cx="15014062" cy="103496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2600"/>
              </a:lnSpc>
              <a:spcBef>
                <a:spcPts val="100"/>
              </a:spcBef>
            </a:pPr>
            <a:r>
              <a:rPr lang="en-ID" sz="5400" spc="105" dirty="0" smtClean="0">
                <a:solidFill>
                  <a:srgbClr val="C00000"/>
                </a:solidFill>
                <a:latin typeface="Book Antiqua"/>
                <a:cs typeface="Book Antiqua"/>
              </a:rPr>
              <a:t>How is a Direct Instruction Lesson Taught?</a:t>
            </a:r>
          </a:p>
        </p:txBody>
      </p:sp>
    </p:spTree>
    <p:extLst>
      <p:ext uri="{BB962C8B-B14F-4D97-AF65-F5344CB8AC3E}">
        <p14:creationId xmlns:p14="http://schemas.microsoft.com/office/powerpoint/2010/main" val="19595364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18462" y="692727"/>
            <a:ext cx="5960745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054350" algn="l"/>
              </a:tabLst>
            </a:pPr>
            <a:r>
              <a:rPr lang="en-ID" sz="3000" b="1" spc="125" dirty="0" smtClean="0">
                <a:latin typeface="Palatino Linotype"/>
                <a:cs typeface="Palatino Linotype"/>
              </a:rPr>
              <a:t>STATE LEARNING OBJECTIVES</a:t>
            </a:r>
            <a:endParaRPr sz="3000" b="1" dirty="0">
              <a:latin typeface="Palatino Linotype"/>
              <a:cs typeface="Palatino Linotyp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-186336" y="1774771"/>
            <a:ext cx="9705065" cy="341984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26564" marR="5080" indent="-1714500" algn="just">
              <a:lnSpc>
                <a:spcPct val="122600"/>
              </a:lnSpc>
              <a:spcBef>
                <a:spcPts val="100"/>
              </a:spcBef>
            </a:pPr>
            <a:r>
              <a:rPr lang="en-ID" sz="2600" spc="114" dirty="0" smtClean="0">
                <a:solidFill>
                  <a:srgbClr val="323232"/>
                </a:solidFill>
                <a:latin typeface="Book Antiqua"/>
                <a:cs typeface="Book Antiqua"/>
              </a:rPr>
              <a:t>	</a:t>
            </a:r>
            <a:r>
              <a:rPr lang="en-ID" sz="3600" spc="114" dirty="0" smtClean="0">
                <a:solidFill>
                  <a:srgbClr val="323232"/>
                </a:solidFill>
                <a:latin typeface="Book Antiqua"/>
                <a:cs typeface="Book Antiqua"/>
              </a:rPr>
              <a:t>Setting out objectives at the beginning of the lesson is an essential step in providing a framework into which information, instruction materials, and learning</a:t>
            </a:r>
            <a:r>
              <a:rPr sz="3600" spc="114" dirty="0" smtClean="0">
                <a:solidFill>
                  <a:srgbClr val="323232"/>
                </a:solidFill>
                <a:latin typeface="Book Antiqua"/>
                <a:cs typeface="Book Antiqua"/>
              </a:rPr>
              <a:t>.</a:t>
            </a:r>
            <a:endParaRPr sz="3600" dirty="0">
              <a:latin typeface="Book Antiqua"/>
              <a:cs typeface="Book Antiqu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11037191" y="677008"/>
            <a:ext cx="6738086" cy="4457700"/>
            <a:chOff x="9518729" y="1028700"/>
            <a:chExt cx="7743825" cy="4457700"/>
          </a:xfrm>
        </p:grpSpPr>
        <p:sp>
          <p:nvSpPr>
            <p:cNvPr id="6" name="object 6"/>
            <p:cNvSpPr/>
            <p:nvPr/>
          </p:nvSpPr>
          <p:spPr>
            <a:xfrm>
              <a:off x="10528380" y="1028700"/>
              <a:ext cx="6734175" cy="4457699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9518729" y="2423916"/>
              <a:ext cx="2019300" cy="38100"/>
            </a:xfrm>
            <a:custGeom>
              <a:avLst/>
              <a:gdLst/>
              <a:ahLst/>
              <a:cxnLst/>
              <a:rect l="l" t="t" r="r" b="b"/>
              <a:pathLst>
                <a:path w="2019300" h="38100">
                  <a:moveTo>
                    <a:pt x="2019299" y="38099"/>
                  </a:moveTo>
                  <a:lnTo>
                    <a:pt x="0" y="38099"/>
                  </a:lnTo>
                  <a:lnTo>
                    <a:pt x="0" y="0"/>
                  </a:lnTo>
                  <a:lnTo>
                    <a:pt x="2019299" y="0"/>
                  </a:lnTo>
                  <a:lnTo>
                    <a:pt x="2019299" y="38099"/>
                  </a:lnTo>
                  <a:close/>
                </a:path>
              </a:pathLst>
            </a:custGeom>
            <a:solidFill>
              <a:srgbClr val="3232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" name="object 8"/>
          <p:cNvGrpSpPr/>
          <p:nvPr/>
        </p:nvGrpSpPr>
        <p:grpSpPr>
          <a:xfrm>
            <a:off x="994378" y="5511959"/>
            <a:ext cx="7008912" cy="4457700"/>
            <a:chOff x="1028700" y="4800992"/>
            <a:chExt cx="7823834" cy="4457700"/>
          </a:xfrm>
        </p:grpSpPr>
        <p:sp>
          <p:nvSpPr>
            <p:cNvPr id="9" name="object 9"/>
            <p:cNvSpPr/>
            <p:nvPr/>
          </p:nvSpPr>
          <p:spPr>
            <a:xfrm>
              <a:off x="1028700" y="4800992"/>
              <a:ext cx="6734174" cy="445769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833104" y="7910994"/>
              <a:ext cx="2019300" cy="38100"/>
            </a:xfrm>
            <a:custGeom>
              <a:avLst/>
              <a:gdLst/>
              <a:ahLst/>
              <a:cxnLst/>
              <a:rect l="l" t="t" r="r" b="b"/>
              <a:pathLst>
                <a:path w="2019300" h="38100">
                  <a:moveTo>
                    <a:pt x="2019299" y="38099"/>
                  </a:moveTo>
                  <a:lnTo>
                    <a:pt x="0" y="38099"/>
                  </a:lnTo>
                  <a:lnTo>
                    <a:pt x="0" y="0"/>
                  </a:lnTo>
                  <a:lnTo>
                    <a:pt x="2019299" y="0"/>
                  </a:lnTo>
                  <a:lnTo>
                    <a:pt x="2019299" y="38099"/>
                  </a:lnTo>
                  <a:close/>
                </a:path>
              </a:pathLst>
            </a:custGeom>
            <a:solidFill>
              <a:srgbClr val="3232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9298856" y="6240508"/>
            <a:ext cx="6181725" cy="404649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051810" algn="l"/>
              </a:tabLst>
            </a:pPr>
            <a:r>
              <a:rPr lang="en-ID" sz="3000" b="1" spc="45" dirty="0" smtClean="0">
                <a:solidFill>
                  <a:srgbClr val="323232"/>
                </a:solidFill>
                <a:latin typeface="Palatino Linotype"/>
                <a:cs typeface="Palatino Linotype"/>
              </a:rPr>
              <a:t>ORIENT STUDENT TO THE LESSON</a:t>
            </a:r>
            <a:endParaRPr sz="3000" dirty="0">
              <a:latin typeface="Palatino Linotype"/>
              <a:cs typeface="Palatino Linotype"/>
            </a:endParaRPr>
          </a:p>
          <a:p>
            <a:pPr marL="12700" marR="5080" algn="just">
              <a:lnSpc>
                <a:spcPct val="122600"/>
              </a:lnSpc>
              <a:spcBef>
                <a:spcPts val="3015"/>
              </a:spcBef>
            </a:pPr>
            <a:r>
              <a:rPr lang="en-ID" sz="3600" spc="114" dirty="0" smtClean="0">
                <a:solidFill>
                  <a:srgbClr val="323232"/>
                </a:solidFill>
                <a:latin typeface="Book Antiqua"/>
                <a:cs typeface="Book Antiqua"/>
              </a:rPr>
              <a:t>The teacher needs to establish a positive mental set, or attitude of readiness in student.</a:t>
            </a:r>
            <a:endParaRPr sz="3600" dirty="0">
              <a:latin typeface="Book Antiqua"/>
              <a:cs typeface="Book Antiqua"/>
            </a:endParaRPr>
          </a:p>
        </p:txBody>
      </p:sp>
    </p:spTree>
    <p:extLst>
      <p:ext uri="{BB962C8B-B14F-4D97-AF65-F5344CB8AC3E}">
        <p14:creationId xmlns:p14="http://schemas.microsoft.com/office/powerpoint/2010/main" val="39415133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7998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18287998" y="0"/>
                </a:lnTo>
                <a:lnTo>
                  <a:pt x="18287998" y="10286999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18462" y="692727"/>
            <a:ext cx="5960745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054350" algn="l"/>
              </a:tabLst>
            </a:pPr>
            <a:r>
              <a:rPr lang="en-ID" sz="3600" b="1" spc="125" dirty="0" smtClean="0">
                <a:latin typeface="Palatino Linotype"/>
                <a:cs typeface="Palatino Linotype"/>
              </a:rPr>
              <a:t>REVIEW PREREQUISITES</a:t>
            </a:r>
            <a:endParaRPr sz="3600" b="1" dirty="0">
              <a:latin typeface="Palatino Linotype"/>
              <a:cs typeface="Palatino Linotype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-186336" y="1774771"/>
            <a:ext cx="9705065" cy="40567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26564" marR="5080" indent="-1714500" algn="just">
              <a:lnSpc>
                <a:spcPct val="122600"/>
              </a:lnSpc>
              <a:spcBef>
                <a:spcPts val="100"/>
              </a:spcBef>
            </a:pPr>
            <a:r>
              <a:rPr lang="en-ID" sz="2600" spc="114" dirty="0" smtClean="0">
                <a:solidFill>
                  <a:srgbClr val="323232"/>
                </a:solidFill>
                <a:latin typeface="Book Antiqua"/>
                <a:cs typeface="Book Antiqua"/>
              </a:rPr>
              <a:t>	</a:t>
            </a:r>
            <a:r>
              <a:rPr lang="en-ID" sz="3600" spc="114" dirty="0" smtClean="0">
                <a:solidFill>
                  <a:srgbClr val="323232"/>
                </a:solidFill>
                <a:latin typeface="Book Antiqua"/>
                <a:cs typeface="Book Antiqua"/>
              </a:rPr>
              <a:t>Teachers need to ensure the students have mastered prerequisite skills and to link information that is already in their minds to the information you are about to present.</a:t>
            </a:r>
            <a:endParaRPr sz="3600" dirty="0">
              <a:latin typeface="Book Antiqua"/>
              <a:cs typeface="Book Antiqua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10896600" y="5134708"/>
            <a:ext cx="6738086" cy="4457700"/>
            <a:chOff x="9518729" y="1028700"/>
            <a:chExt cx="7743825" cy="4457700"/>
          </a:xfrm>
        </p:grpSpPr>
        <p:sp>
          <p:nvSpPr>
            <p:cNvPr id="6" name="object 6"/>
            <p:cNvSpPr/>
            <p:nvPr/>
          </p:nvSpPr>
          <p:spPr>
            <a:xfrm>
              <a:off x="10528380" y="1028700"/>
              <a:ext cx="6734175" cy="4457699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9518729" y="2423916"/>
              <a:ext cx="2019300" cy="38100"/>
            </a:xfrm>
            <a:custGeom>
              <a:avLst/>
              <a:gdLst/>
              <a:ahLst/>
              <a:cxnLst/>
              <a:rect l="l" t="t" r="r" b="b"/>
              <a:pathLst>
                <a:path w="2019300" h="38100">
                  <a:moveTo>
                    <a:pt x="2019299" y="38099"/>
                  </a:moveTo>
                  <a:lnTo>
                    <a:pt x="0" y="38099"/>
                  </a:lnTo>
                  <a:lnTo>
                    <a:pt x="0" y="0"/>
                  </a:lnTo>
                  <a:lnTo>
                    <a:pt x="2019299" y="0"/>
                  </a:lnTo>
                  <a:lnTo>
                    <a:pt x="2019299" y="38099"/>
                  </a:lnTo>
                  <a:close/>
                </a:path>
              </a:pathLst>
            </a:custGeom>
            <a:solidFill>
              <a:srgbClr val="32323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393750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5EDE7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816</TotalTime>
  <Words>597</Words>
  <Application>Microsoft Office PowerPoint</Application>
  <PresentationFormat>Custom</PresentationFormat>
  <Paragraphs>124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7" baseType="lpstr">
      <vt:lpstr>Adobe Ming Std L</vt:lpstr>
      <vt:lpstr>Adobe Myungjo Std M</vt:lpstr>
      <vt:lpstr>Arial</vt:lpstr>
      <vt:lpstr>Book Antiqua</vt:lpstr>
      <vt:lpstr>Calibri</vt:lpstr>
      <vt:lpstr>Garamond</vt:lpstr>
      <vt:lpstr>Palatino Linotype</vt:lpstr>
      <vt:lpstr>Times New Roman</vt:lpstr>
      <vt:lpstr>Wingdings</vt:lpstr>
      <vt:lpstr>Office Theme</vt:lpstr>
      <vt:lpstr>PowerPoint Presentation</vt:lpstr>
      <vt:lpstr>Today's Discussion</vt:lpstr>
      <vt:lpstr>PowerPoint Presentation</vt:lpstr>
      <vt:lpstr>1. State the learning objectives and orient students to the lesson. </vt:lpstr>
      <vt:lpstr>PowerPoint Presentation</vt:lpstr>
      <vt:lpstr>How is a Direct Instruction  Lesson Taught?</vt:lpstr>
      <vt:lpstr>PowerPoint Presentation</vt:lpstr>
      <vt:lpstr>STATE LEARNING OBJECTIVES</vt:lpstr>
      <vt:lpstr>REVIEW PREREQUISITES</vt:lpstr>
      <vt:lpstr>PowerPoint Presentation</vt:lpstr>
      <vt:lpstr>REVIEW PREREQUISITES</vt:lpstr>
      <vt:lpstr>CONDUCT LEARNING PROBES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How are Discussions  Used  in Instruction?</vt:lpstr>
      <vt:lpstr>SUBJECTIVE AND CONTROVERSIAL TOPICS</vt:lpstr>
      <vt:lpstr>SMALL GROUP DISCUSSION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Microsoft</cp:lastModifiedBy>
  <cp:revision>26</cp:revision>
  <dcterms:created xsi:type="dcterms:W3CDTF">2020-03-19T04:50:49Z</dcterms:created>
  <dcterms:modified xsi:type="dcterms:W3CDTF">2020-04-12T04:56:57Z</dcterms:modified>
</cp:coreProperties>
</file>