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86" r:id="rId5"/>
    <p:sldId id="288" r:id="rId6"/>
    <p:sldId id="287" r:id="rId7"/>
    <p:sldId id="282" r:id="rId8"/>
    <p:sldId id="289" r:id="rId9"/>
    <p:sldId id="290" r:id="rId10"/>
    <p:sldId id="291" r:id="rId11"/>
    <p:sldId id="292" r:id="rId12"/>
    <p:sldId id="293" r:id="rId13"/>
    <p:sldId id="295" r:id="rId14"/>
    <p:sldId id="294" r:id="rId15"/>
    <p:sldId id="296" r:id="rId16"/>
    <p:sldId id="297" r:id="rId17"/>
    <p:sldId id="298" r:id="rId18"/>
    <p:sldId id="299" r:id="rId19"/>
    <p:sldId id="284" r:id="rId20"/>
    <p:sldId id="300" r:id="rId21"/>
    <p:sldId id="301" r:id="rId22"/>
    <p:sldId id="258" r:id="rId23"/>
    <p:sldId id="302" r:id="rId24"/>
    <p:sldId id="303" r:id="rId25"/>
    <p:sldId id="304" r:id="rId26"/>
    <p:sldId id="305" r:id="rId27"/>
    <p:sldId id="306" r:id="rId28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7" d="100"/>
          <a:sy n="27" d="100"/>
        </p:scale>
        <p:origin x="96" y="5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5ADB2E-D46A-4192-AE2D-8E953C4B0065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92CE3AD-56BF-4473-9BB2-98AFAD37DBEA}">
      <dgm:prSet phldrT="[Text]"/>
      <dgm:spPr/>
      <dgm:t>
        <a:bodyPr/>
        <a:lstStyle/>
        <a:p>
          <a:r>
            <a:rPr lang="en-ID" dirty="0" smtClean="0"/>
            <a:t>Formal operations in reasoning</a:t>
          </a:r>
          <a:endParaRPr lang="en-US" dirty="0"/>
        </a:p>
      </dgm:t>
    </dgm:pt>
    <dgm:pt modelId="{91FC7205-45D3-4BB3-8904-DD6B4AE1BE00}" type="parTrans" cxnId="{2D4E7246-0FBA-4A58-8144-B361FF3D9CE8}">
      <dgm:prSet/>
      <dgm:spPr/>
      <dgm:t>
        <a:bodyPr/>
        <a:lstStyle/>
        <a:p>
          <a:endParaRPr lang="en-US"/>
        </a:p>
      </dgm:t>
    </dgm:pt>
    <dgm:pt modelId="{E54C6D39-7E95-493E-ACE9-CD60FC2899EF}" type="sibTrans" cxnId="{2D4E7246-0FBA-4A58-8144-B361FF3D9CE8}">
      <dgm:prSet/>
      <dgm:spPr/>
      <dgm:t>
        <a:bodyPr/>
        <a:lstStyle/>
        <a:p>
          <a:endParaRPr lang="en-US"/>
        </a:p>
      </dgm:t>
    </dgm:pt>
    <dgm:pt modelId="{491435C5-3720-4225-88B1-952C47A84D7F}">
      <dgm:prSet phldrT="[Text]"/>
      <dgm:spPr/>
      <dgm:t>
        <a:bodyPr/>
        <a:lstStyle/>
        <a:p>
          <a:r>
            <a:rPr lang="en-ID" dirty="0" smtClean="0"/>
            <a:t>Experience with complex problem</a:t>
          </a:r>
          <a:endParaRPr lang="en-US" dirty="0"/>
        </a:p>
      </dgm:t>
    </dgm:pt>
    <dgm:pt modelId="{82A01049-32B8-4035-9080-1468D1695FD4}" type="parTrans" cxnId="{EE23AF81-861D-44E9-82C3-523DD0F6911C}">
      <dgm:prSet/>
      <dgm:spPr/>
      <dgm:t>
        <a:bodyPr/>
        <a:lstStyle/>
        <a:p>
          <a:endParaRPr lang="en-US"/>
        </a:p>
      </dgm:t>
    </dgm:pt>
    <dgm:pt modelId="{DF99AD00-4F48-477B-AB08-308C35D2656C}" type="sibTrans" cxnId="{EE23AF81-861D-44E9-82C3-523DD0F6911C}">
      <dgm:prSet/>
      <dgm:spPr/>
      <dgm:t>
        <a:bodyPr/>
        <a:lstStyle/>
        <a:p>
          <a:endParaRPr lang="en-US"/>
        </a:p>
      </dgm:t>
    </dgm:pt>
    <dgm:pt modelId="{98CC3AC6-5FBF-477A-ABE0-CA4FDBF74D03}">
      <dgm:prSet phldrT="[Text]"/>
      <dgm:spPr/>
      <dgm:t>
        <a:bodyPr/>
        <a:lstStyle/>
        <a:p>
          <a:r>
            <a:rPr lang="en-ID" dirty="0" smtClean="0"/>
            <a:t>Demand of </a:t>
          </a:r>
          <a:r>
            <a:rPr lang="en-ID" dirty="0" err="1" smtClean="0"/>
            <a:t>dormal</a:t>
          </a:r>
          <a:r>
            <a:rPr lang="en-ID" dirty="0" smtClean="0"/>
            <a:t> instructions</a:t>
          </a:r>
          <a:endParaRPr lang="en-US" dirty="0"/>
        </a:p>
      </dgm:t>
    </dgm:pt>
    <dgm:pt modelId="{CAA64211-8110-4B7D-AE3F-EE39F8B6E9EF}" type="parTrans" cxnId="{48A3E973-7EF7-4F4C-9BC3-00BC42C90791}">
      <dgm:prSet/>
      <dgm:spPr/>
      <dgm:t>
        <a:bodyPr/>
        <a:lstStyle/>
        <a:p>
          <a:endParaRPr lang="en-US"/>
        </a:p>
      </dgm:t>
    </dgm:pt>
    <dgm:pt modelId="{FC2C379C-2BC4-40D1-990F-E3360D534F57}" type="sibTrans" cxnId="{48A3E973-7EF7-4F4C-9BC3-00BC42C90791}">
      <dgm:prSet/>
      <dgm:spPr/>
      <dgm:t>
        <a:bodyPr/>
        <a:lstStyle/>
        <a:p>
          <a:endParaRPr lang="en-US"/>
        </a:p>
      </dgm:t>
    </dgm:pt>
    <dgm:pt modelId="{EFD8BEF9-2571-41FC-BB6B-1AECEA9A43AD}">
      <dgm:prSet phldrT="[Text]"/>
      <dgm:spPr/>
      <dgm:t>
        <a:bodyPr/>
        <a:lstStyle/>
        <a:p>
          <a:r>
            <a:rPr lang="en-ID" dirty="0" smtClean="0"/>
            <a:t>Exchange and contradictions of ideas with peers</a:t>
          </a:r>
          <a:endParaRPr lang="en-US" dirty="0"/>
        </a:p>
      </dgm:t>
    </dgm:pt>
    <dgm:pt modelId="{F68CC476-5B77-48CB-AB00-3CEBA5594E79}" type="parTrans" cxnId="{23F7B43D-F63C-4085-8332-8C3AB78F31B8}">
      <dgm:prSet/>
      <dgm:spPr/>
      <dgm:t>
        <a:bodyPr/>
        <a:lstStyle/>
        <a:p>
          <a:endParaRPr lang="en-US"/>
        </a:p>
      </dgm:t>
    </dgm:pt>
    <dgm:pt modelId="{7940ABD7-4206-4507-8224-F2ADCFD5D1AB}" type="sibTrans" cxnId="{23F7B43D-F63C-4085-8332-8C3AB78F31B8}">
      <dgm:prSet/>
      <dgm:spPr/>
      <dgm:t>
        <a:bodyPr/>
        <a:lstStyle/>
        <a:p>
          <a:endParaRPr lang="en-US"/>
        </a:p>
      </dgm:t>
    </dgm:pt>
    <dgm:pt modelId="{E57B2619-41EA-4F3F-B72B-F32BC4A73644}" type="pres">
      <dgm:prSet presAssocID="{0E5ADB2E-D46A-4192-AE2D-8E953C4B006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209157-E063-4C10-AF1E-9873714377D3}" type="pres">
      <dgm:prSet presAssocID="{692CE3AD-56BF-4473-9BB2-98AFAD37DBE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B4738C-460A-485D-A09E-AFA6FD7CAAB8}" type="pres">
      <dgm:prSet presAssocID="{E54C6D39-7E95-493E-ACE9-CD60FC2899EF}" presName="sibTrans" presStyleCnt="0"/>
      <dgm:spPr/>
    </dgm:pt>
    <dgm:pt modelId="{0C0DFFBA-12A5-4C9A-AC7D-A4914DB1F47A}" type="pres">
      <dgm:prSet presAssocID="{491435C5-3720-4225-88B1-952C47A84D7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98579B-33AA-421B-AAE6-C7A556BD5471}" type="pres">
      <dgm:prSet presAssocID="{DF99AD00-4F48-477B-AB08-308C35D2656C}" presName="sibTrans" presStyleCnt="0"/>
      <dgm:spPr/>
    </dgm:pt>
    <dgm:pt modelId="{78AA5A08-726B-4085-BBD7-83CA48FA5826}" type="pres">
      <dgm:prSet presAssocID="{98CC3AC6-5FBF-477A-ABE0-CA4FDBF74D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6E19B2-3F0C-40BF-AE43-581472136902}" type="pres">
      <dgm:prSet presAssocID="{FC2C379C-2BC4-40D1-990F-E3360D534F57}" presName="sibTrans" presStyleCnt="0"/>
      <dgm:spPr/>
    </dgm:pt>
    <dgm:pt modelId="{134371FF-BEBE-45A1-98D1-CBB6F88CA637}" type="pres">
      <dgm:prSet presAssocID="{EFD8BEF9-2571-41FC-BB6B-1AECEA9A43A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378B44-E03F-4246-B59D-FBFCCB9D5761}" type="presOf" srcId="{491435C5-3720-4225-88B1-952C47A84D7F}" destId="{0C0DFFBA-12A5-4C9A-AC7D-A4914DB1F47A}" srcOrd="0" destOrd="0" presId="urn:microsoft.com/office/officeart/2005/8/layout/default"/>
    <dgm:cxn modelId="{B7A37DCB-0531-4D55-9534-4CDD4769A543}" type="presOf" srcId="{0E5ADB2E-D46A-4192-AE2D-8E953C4B0065}" destId="{E57B2619-41EA-4F3F-B72B-F32BC4A73644}" srcOrd="0" destOrd="0" presId="urn:microsoft.com/office/officeart/2005/8/layout/default"/>
    <dgm:cxn modelId="{2D4E7246-0FBA-4A58-8144-B361FF3D9CE8}" srcId="{0E5ADB2E-D46A-4192-AE2D-8E953C4B0065}" destId="{692CE3AD-56BF-4473-9BB2-98AFAD37DBEA}" srcOrd="0" destOrd="0" parTransId="{91FC7205-45D3-4BB3-8904-DD6B4AE1BE00}" sibTransId="{E54C6D39-7E95-493E-ACE9-CD60FC2899EF}"/>
    <dgm:cxn modelId="{23F7B43D-F63C-4085-8332-8C3AB78F31B8}" srcId="{0E5ADB2E-D46A-4192-AE2D-8E953C4B0065}" destId="{EFD8BEF9-2571-41FC-BB6B-1AECEA9A43AD}" srcOrd="3" destOrd="0" parTransId="{F68CC476-5B77-48CB-AB00-3CEBA5594E79}" sibTransId="{7940ABD7-4206-4507-8224-F2ADCFD5D1AB}"/>
    <dgm:cxn modelId="{48A3E973-7EF7-4F4C-9BC3-00BC42C90791}" srcId="{0E5ADB2E-D46A-4192-AE2D-8E953C4B0065}" destId="{98CC3AC6-5FBF-477A-ABE0-CA4FDBF74D03}" srcOrd="2" destOrd="0" parTransId="{CAA64211-8110-4B7D-AE3F-EE39F8B6E9EF}" sibTransId="{FC2C379C-2BC4-40D1-990F-E3360D534F57}"/>
    <dgm:cxn modelId="{EA3CF9E5-2B8E-4DF2-9A9A-62BBE4162C0B}" type="presOf" srcId="{EFD8BEF9-2571-41FC-BB6B-1AECEA9A43AD}" destId="{134371FF-BEBE-45A1-98D1-CBB6F88CA637}" srcOrd="0" destOrd="0" presId="urn:microsoft.com/office/officeart/2005/8/layout/default"/>
    <dgm:cxn modelId="{EE23AF81-861D-44E9-82C3-523DD0F6911C}" srcId="{0E5ADB2E-D46A-4192-AE2D-8E953C4B0065}" destId="{491435C5-3720-4225-88B1-952C47A84D7F}" srcOrd="1" destOrd="0" parTransId="{82A01049-32B8-4035-9080-1468D1695FD4}" sibTransId="{DF99AD00-4F48-477B-AB08-308C35D2656C}"/>
    <dgm:cxn modelId="{752DE633-BF50-4A96-A643-53EF79FD604C}" type="presOf" srcId="{98CC3AC6-5FBF-477A-ABE0-CA4FDBF74D03}" destId="{78AA5A08-726B-4085-BBD7-83CA48FA5826}" srcOrd="0" destOrd="0" presId="urn:microsoft.com/office/officeart/2005/8/layout/default"/>
    <dgm:cxn modelId="{F87EAA61-8B90-432B-B29D-E7DD09E3FEE6}" type="presOf" srcId="{692CE3AD-56BF-4473-9BB2-98AFAD37DBEA}" destId="{8A209157-E063-4C10-AF1E-9873714377D3}" srcOrd="0" destOrd="0" presId="urn:microsoft.com/office/officeart/2005/8/layout/default"/>
    <dgm:cxn modelId="{B4E54D13-9A5A-4FCF-B4A3-775C91688F94}" type="presParOf" srcId="{E57B2619-41EA-4F3F-B72B-F32BC4A73644}" destId="{8A209157-E063-4C10-AF1E-9873714377D3}" srcOrd="0" destOrd="0" presId="urn:microsoft.com/office/officeart/2005/8/layout/default"/>
    <dgm:cxn modelId="{ACF57F3A-7362-4ED4-A169-232397B5024F}" type="presParOf" srcId="{E57B2619-41EA-4F3F-B72B-F32BC4A73644}" destId="{DDB4738C-460A-485D-A09E-AFA6FD7CAAB8}" srcOrd="1" destOrd="0" presId="urn:microsoft.com/office/officeart/2005/8/layout/default"/>
    <dgm:cxn modelId="{735AF146-8119-459B-83BD-F7ABCBAF3D6C}" type="presParOf" srcId="{E57B2619-41EA-4F3F-B72B-F32BC4A73644}" destId="{0C0DFFBA-12A5-4C9A-AC7D-A4914DB1F47A}" srcOrd="2" destOrd="0" presId="urn:microsoft.com/office/officeart/2005/8/layout/default"/>
    <dgm:cxn modelId="{B17D8236-6F90-4964-87D5-A0F13CA23F10}" type="presParOf" srcId="{E57B2619-41EA-4F3F-B72B-F32BC4A73644}" destId="{8D98579B-33AA-421B-AAE6-C7A556BD5471}" srcOrd="3" destOrd="0" presId="urn:microsoft.com/office/officeart/2005/8/layout/default"/>
    <dgm:cxn modelId="{CD260E48-1D39-4D9F-82D9-FF10007A06EA}" type="presParOf" srcId="{E57B2619-41EA-4F3F-B72B-F32BC4A73644}" destId="{78AA5A08-726B-4085-BBD7-83CA48FA5826}" srcOrd="4" destOrd="0" presId="urn:microsoft.com/office/officeart/2005/8/layout/default"/>
    <dgm:cxn modelId="{31345D15-497D-4E8A-8A24-2606BFA5FA85}" type="presParOf" srcId="{E57B2619-41EA-4F3F-B72B-F32BC4A73644}" destId="{B96E19B2-3F0C-40BF-AE43-581472136902}" srcOrd="5" destOrd="0" presId="urn:microsoft.com/office/officeart/2005/8/layout/default"/>
    <dgm:cxn modelId="{30CE18FE-B447-42A7-9F4A-3BB933D6CC96}" type="presParOf" srcId="{E57B2619-41EA-4F3F-B72B-F32BC4A73644}" destId="{134371FF-BEBE-45A1-98D1-CBB6F88CA63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404352-796A-471F-830A-A327730CC7B3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CDC0699-317C-4EAE-964F-9D463B883D15}">
      <dgm:prSet phldrT="[Text]"/>
      <dgm:spPr/>
      <dgm:t>
        <a:bodyPr/>
        <a:lstStyle/>
        <a:p>
          <a:r>
            <a:rPr lang="en-ID" dirty="0" smtClean="0"/>
            <a:t>Emotional Disorders</a:t>
          </a:r>
          <a:endParaRPr lang="en-US" dirty="0"/>
        </a:p>
      </dgm:t>
    </dgm:pt>
    <dgm:pt modelId="{E2EE3F89-9D0E-45F1-AD6A-A8EB531F3152}" type="parTrans" cxnId="{209A70BA-79E3-4BBB-8781-06CE60D1697A}">
      <dgm:prSet/>
      <dgm:spPr/>
      <dgm:t>
        <a:bodyPr/>
        <a:lstStyle/>
        <a:p>
          <a:endParaRPr lang="en-US"/>
        </a:p>
      </dgm:t>
    </dgm:pt>
    <dgm:pt modelId="{CE799A76-E243-4071-BF7F-903129C4C9B6}" type="sibTrans" cxnId="{209A70BA-79E3-4BBB-8781-06CE60D1697A}">
      <dgm:prSet/>
      <dgm:spPr/>
      <dgm:t>
        <a:bodyPr/>
        <a:lstStyle/>
        <a:p>
          <a:endParaRPr lang="en-US"/>
        </a:p>
      </dgm:t>
    </dgm:pt>
    <dgm:pt modelId="{961324B5-5054-4609-A4F5-D85D754CB266}">
      <dgm:prSet phldrT="[Text]"/>
      <dgm:spPr/>
      <dgm:t>
        <a:bodyPr/>
        <a:lstStyle/>
        <a:p>
          <a:r>
            <a:rPr lang="en-ID" dirty="0" smtClean="0"/>
            <a:t>Bullying</a:t>
          </a:r>
          <a:endParaRPr lang="en-US" dirty="0"/>
        </a:p>
      </dgm:t>
    </dgm:pt>
    <dgm:pt modelId="{629281A3-E36F-455A-9624-67F9994F9845}" type="parTrans" cxnId="{CD2046F9-1D21-4989-A578-FB43BEEF21A9}">
      <dgm:prSet/>
      <dgm:spPr/>
      <dgm:t>
        <a:bodyPr/>
        <a:lstStyle/>
        <a:p>
          <a:endParaRPr lang="en-US"/>
        </a:p>
      </dgm:t>
    </dgm:pt>
    <dgm:pt modelId="{45200837-D8B1-4974-B613-3D6006E38184}" type="sibTrans" cxnId="{CD2046F9-1D21-4989-A578-FB43BEEF21A9}">
      <dgm:prSet/>
      <dgm:spPr/>
      <dgm:t>
        <a:bodyPr/>
        <a:lstStyle/>
        <a:p>
          <a:endParaRPr lang="en-US"/>
        </a:p>
      </dgm:t>
    </dgm:pt>
    <dgm:pt modelId="{6B2F467C-645A-4B1F-8B84-F38B4F70D0BE}">
      <dgm:prSet phldrT="[Text]"/>
      <dgm:spPr/>
      <dgm:t>
        <a:bodyPr/>
        <a:lstStyle/>
        <a:p>
          <a:r>
            <a:rPr lang="en-ID" dirty="0" smtClean="0"/>
            <a:t>Dropping out</a:t>
          </a:r>
          <a:endParaRPr lang="en-US" dirty="0"/>
        </a:p>
      </dgm:t>
    </dgm:pt>
    <dgm:pt modelId="{55B503FA-DC63-4A79-81B4-8EF7FDC5F071}" type="parTrans" cxnId="{E5596BE6-F040-4CCA-994D-AE4538F57E69}">
      <dgm:prSet/>
      <dgm:spPr/>
      <dgm:t>
        <a:bodyPr/>
        <a:lstStyle/>
        <a:p>
          <a:endParaRPr lang="en-US"/>
        </a:p>
      </dgm:t>
    </dgm:pt>
    <dgm:pt modelId="{835773DD-4729-4D1C-90D1-F8C0012F1118}" type="sibTrans" cxnId="{E5596BE6-F040-4CCA-994D-AE4538F57E69}">
      <dgm:prSet/>
      <dgm:spPr/>
      <dgm:t>
        <a:bodyPr/>
        <a:lstStyle/>
        <a:p>
          <a:endParaRPr lang="en-US"/>
        </a:p>
      </dgm:t>
    </dgm:pt>
    <dgm:pt modelId="{B414805B-44A3-4C83-911E-A51FF22538C2}">
      <dgm:prSet phldrT="[Text]"/>
      <dgm:spPr/>
      <dgm:t>
        <a:bodyPr/>
        <a:lstStyle/>
        <a:p>
          <a:r>
            <a:rPr lang="en-ID" dirty="0" smtClean="0"/>
            <a:t>Drug and Alcohol Abuse</a:t>
          </a:r>
          <a:endParaRPr lang="en-US" dirty="0"/>
        </a:p>
      </dgm:t>
    </dgm:pt>
    <dgm:pt modelId="{8BD61806-7FCB-477F-B3EF-15D88B6727AC}" type="parTrans" cxnId="{1036F6DD-2662-49E0-9420-30D59B8BC7E5}">
      <dgm:prSet/>
      <dgm:spPr/>
      <dgm:t>
        <a:bodyPr/>
        <a:lstStyle/>
        <a:p>
          <a:endParaRPr lang="en-US"/>
        </a:p>
      </dgm:t>
    </dgm:pt>
    <dgm:pt modelId="{155BC3B0-4D98-44EB-8A8C-70241EDB1BEE}" type="sibTrans" cxnId="{1036F6DD-2662-49E0-9420-30D59B8BC7E5}">
      <dgm:prSet/>
      <dgm:spPr/>
      <dgm:t>
        <a:bodyPr/>
        <a:lstStyle/>
        <a:p>
          <a:endParaRPr lang="en-US"/>
        </a:p>
      </dgm:t>
    </dgm:pt>
    <dgm:pt modelId="{7270A20A-C007-48EE-BD41-0CC338C98973}">
      <dgm:prSet phldrT="[Text]"/>
      <dgm:spPr/>
      <dgm:t>
        <a:bodyPr/>
        <a:lstStyle/>
        <a:p>
          <a:r>
            <a:rPr lang="en-ID" dirty="0" smtClean="0"/>
            <a:t>Delinquency</a:t>
          </a:r>
          <a:endParaRPr lang="en-US" dirty="0"/>
        </a:p>
      </dgm:t>
    </dgm:pt>
    <dgm:pt modelId="{B7E07EE4-7CE3-4586-B2E1-DEB4F31BAC0B}" type="parTrans" cxnId="{15729D1D-9535-4BB7-AB51-CC6A9FD63338}">
      <dgm:prSet/>
      <dgm:spPr/>
      <dgm:t>
        <a:bodyPr/>
        <a:lstStyle/>
        <a:p>
          <a:endParaRPr lang="en-US"/>
        </a:p>
      </dgm:t>
    </dgm:pt>
    <dgm:pt modelId="{5DA55EA0-BF4C-454C-9815-2495D9C245BC}" type="sibTrans" cxnId="{15729D1D-9535-4BB7-AB51-CC6A9FD63338}">
      <dgm:prSet/>
      <dgm:spPr/>
      <dgm:t>
        <a:bodyPr/>
        <a:lstStyle/>
        <a:p>
          <a:endParaRPr lang="en-US"/>
        </a:p>
      </dgm:t>
    </dgm:pt>
    <dgm:pt modelId="{B9D48D53-BD19-4212-819F-DB632E99F5E0}">
      <dgm:prSet phldrT="[Text]"/>
      <dgm:spPr/>
      <dgm:t>
        <a:bodyPr/>
        <a:lstStyle/>
        <a:p>
          <a:r>
            <a:rPr lang="en-ID" dirty="0" smtClean="0"/>
            <a:t>Risk of pregnancy</a:t>
          </a:r>
          <a:endParaRPr lang="en-US" dirty="0"/>
        </a:p>
      </dgm:t>
    </dgm:pt>
    <dgm:pt modelId="{B0479315-45C1-4BA9-A160-5B47CA02D912}" type="parTrans" cxnId="{AFA86133-039A-4915-8FB2-A750C6CC96B5}">
      <dgm:prSet/>
      <dgm:spPr/>
      <dgm:t>
        <a:bodyPr/>
        <a:lstStyle/>
        <a:p>
          <a:endParaRPr lang="en-US"/>
        </a:p>
      </dgm:t>
    </dgm:pt>
    <dgm:pt modelId="{F72C57A3-D462-48B9-813C-235655B5857A}" type="sibTrans" cxnId="{AFA86133-039A-4915-8FB2-A750C6CC96B5}">
      <dgm:prSet/>
      <dgm:spPr/>
      <dgm:t>
        <a:bodyPr/>
        <a:lstStyle/>
        <a:p>
          <a:endParaRPr lang="en-US"/>
        </a:p>
      </dgm:t>
    </dgm:pt>
    <dgm:pt modelId="{CBE78ABD-58E0-4A3D-A9BD-795E1E56724F}" type="pres">
      <dgm:prSet presAssocID="{83404352-796A-471F-830A-A327730CC7B3}" presName="diagram" presStyleCnt="0">
        <dgm:presLayoutVars>
          <dgm:dir/>
          <dgm:resizeHandles val="exact"/>
        </dgm:presLayoutVars>
      </dgm:prSet>
      <dgm:spPr/>
    </dgm:pt>
    <dgm:pt modelId="{989A0DC4-EEF5-4FED-A4E0-E69D68ABC1E1}" type="pres">
      <dgm:prSet presAssocID="{6CDC0699-317C-4EAE-964F-9D463B883D15}" presName="node" presStyleLbl="node1" presStyleIdx="0" presStyleCnt="6">
        <dgm:presLayoutVars>
          <dgm:bulletEnabled val="1"/>
        </dgm:presLayoutVars>
      </dgm:prSet>
      <dgm:spPr/>
    </dgm:pt>
    <dgm:pt modelId="{E86AB7BB-432A-4369-A1BC-F56AE404FECF}" type="pres">
      <dgm:prSet presAssocID="{CE799A76-E243-4071-BF7F-903129C4C9B6}" presName="sibTrans" presStyleCnt="0"/>
      <dgm:spPr/>
    </dgm:pt>
    <dgm:pt modelId="{EADC4826-F65D-4332-AC52-BA99B7EADCC6}" type="pres">
      <dgm:prSet presAssocID="{961324B5-5054-4609-A4F5-D85D754CB266}" presName="node" presStyleLbl="node1" presStyleIdx="1" presStyleCnt="6">
        <dgm:presLayoutVars>
          <dgm:bulletEnabled val="1"/>
        </dgm:presLayoutVars>
      </dgm:prSet>
      <dgm:spPr/>
    </dgm:pt>
    <dgm:pt modelId="{A3E5AE40-A1BC-4328-AA8F-F272A184A732}" type="pres">
      <dgm:prSet presAssocID="{45200837-D8B1-4974-B613-3D6006E38184}" presName="sibTrans" presStyleCnt="0"/>
      <dgm:spPr/>
    </dgm:pt>
    <dgm:pt modelId="{4FA5F6FF-1C13-46EC-90D4-A06EA28CBEE3}" type="pres">
      <dgm:prSet presAssocID="{6B2F467C-645A-4B1F-8B84-F38B4F70D0BE}" presName="node" presStyleLbl="node1" presStyleIdx="2" presStyleCnt="6">
        <dgm:presLayoutVars>
          <dgm:bulletEnabled val="1"/>
        </dgm:presLayoutVars>
      </dgm:prSet>
      <dgm:spPr/>
    </dgm:pt>
    <dgm:pt modelId="{710DB1AC-D197-4D45-9E7F-686CD98A6F0F}" type="pres">
      <dgm:prSet presAssocID="{835773DD-4729-4D1C-90D1-F8C0012F1118}" presName="sibTrans" presStyleCnt="0"/>
      <dgm:spPr/>
    </dgm:pt>
    <dgm:pt modelId="{F673416F-07C8-4066-B46A-D3B6770692E2}" type="pres">
      <dgm:prSet presAssocID="{B414805B-44A3-4C83-911E-A51FF22538C2}" presName="node" presStyleLbl="node1" presStyleIdx="3" presStyleCnt="6">
        <dgm:presLayoutVars>
          <dgm:bulletEnabled val="1"/>
        </dgm:presLayoutVars>
      </dgm:prSet>
      <dgm:spPr/>
    </dgm:pt>
    <dgm:pt modelId="{67E13555-691D-40D4-84AA-EE74AC8CDEAD}" type="pres">
      <dgm:prSet presAssocID="{155BC3B0-4D98-44EB-8A8C-70241EDB1BEE}" presName="sibTrans" presStyleCnt="0"/>
      <dgm:spPr/>
    </dgm:pt>
    <dgm:pt modelId="{3825DD7A-523B-4F6B-9EF6-1D71B0DCD501}" type="pres">
      <dgm:prSet presAssocID="{7270A20A-C007-48EE-BD41-0CC338C98973}" presName="node" presStyleLbl="node1" presStyleIdx="4" presStyleCnt="6">
        <dgm:presLayoutVars>
          <dgm:bulletEnabled val="1"/>
        </dgm:presLayoutVars>
      </dgm:prSet>
      <dgm:spPr/>
    </dgm:pt>
    <dgm:pt modelId="{0F03EA94-73A5-495B-8536-7A80F3A8620A}" type="pres">
      <dgm:prSet presAssocID="{5DA55EA0-BF4C-454C-9815-2495D9C245BC}" presName="sibTrans" presStyleCnt="0"/>
      <dgm:spPr/>
    </dgm:pt>
    <dgm:pt modelId="{B26C372E-9A2C-423C-885B-200C7DB14195}" type="pres">
      <dgm:prSet presAssocID="{B9D48D53-BD19-4212-819F-DB632E99F5E0}" presName="node" presStyleLbl="node1" presStyleIdx="5" presStyleCnt="6">
        <dgm:presLayoutVars>
          <dgm:bulletEnabled val="1"/>
        </dgm:presLayoutVars>
      </dgm:prSet>
      <dgm:spPr/>
    </dgm:pt>
  </dgm:ptLst>
  <dgm:cxnLst>
    <dgm:cxn modelId="{E5596BE6-F040-4CCA-994D-AE4538F57E69}" srcId="{83404352-796A-471F-830A-A327730CC7B3}" destId="{6B2F467C-645A-4B1F-8B84-F38B4F70D0BE}" srcOrd="2" destOrd="0" parTransId="{55B503FA-DC63-4A79-81B4-8EF7FDC5F071}" sibTransId="{835773DD-4729-4D1C-90D1-F8C0012F1118}"/>
    <dgm:cxn modelId="{15729D1D-9535-4BB7-AB51-CC6A9FD63338}" srcId="{83404352-796A-471F-830A-A327730CC7B3}" destId="{7270A20A-C007-48EE-BD41-0CC338C98973}" srcOrd="4" destOrd="0" parTransId="{B7E07EE4-7CE3-4586-B2E1-DEB4F31BAC0B}" sibTransId="{5DA55EA0-BF4C-454C-9815-2495D9C245BC}"/>
    <dgm:cxn modelId="{B98CA35A-C2DF-4EC0-A2B7-95A29C907F28}" type="presOf" srcId="{B414805B-44A3-4C83-911E-A51FF22538C2}" destId="{F673416F-07C8-4066-B46A-D3B6770692E2}" srcOrd="0" destOrd="0" presId="urn:microsoft.com/office/officeart/2005/8/layout/default"/>
    <dgm:cxn modelId="{1B19B4E2-9F63-4F1E-A00C-4C78CEC45F2A}" type="presOf" srcId="{7270A20A-C007-48EE-BD41-0CC338C98973}" destId="{3825DD7A-523B-4F6B-9EF6-1D71B0DCD501}" srcOrd="0" destOrd="0" presId="urn:microsoft.com/office/officeart/2005/8/layout/default"/>
    <dgm:cxn modelId="{9FE4F786-55B5-426B-B422-8B0B90B7EA86}" type="presOf" srcId="{B9D48D53-BD19-4212-819F-DB632E99F5E0}" destId="{B26C372E-9A2C-423C-885B-200C7DB14195}" srcOrd="0" destOrd="0" presId="urn:microsoft.com/office/officeart/2005/8/layout/default"/>
    <dgm:cxn modelId="{D6D178E0-0B75-4E05-8EDE-FB27807B5980}" type="presOf" srcId="{6CDC0699-317C-4EAE-964F-9D463B883D15}" destId="{989A0DC4-EEF5-4FED-A4E0-E69D68ABC1E1}" srcOrd="0" destOrd="0" presId="urn:microsoft.com/office/officeart/2005/8/layout/default"/>
    <dgm:cxn modelId="{40414640-DE22-4942-91D2-FDFA555D893A}" type="presOf" srcId="{961324B5-5054-4609-A4F5-D85D754CB266}" destId="{EADC4826-F65D-4332-AC52-BA99B7EADCC6}" srcOrd="0" destOrd="0" presId="urn:microsoft.com/office/officeart/2005/8/layout/default"/>
    <dgm:cxn modelId="{46790D20-E1E6-4A01-BDEC-47280C7F748A}" type="presOf" srcId="{83404352-796A-471F-830A-A327730CC7B3}" destId="{CBE78ABD-58E0-4A3D-A9BD-795E1E56724F}" srcOrd="0" destOrd="0" presId="urn:microsoft.com/office/officeart/2005/8/layout/default"/>
    <dgm:cxn modelId="{CD2046F9-1D21-4989-A578-FB43BEEF21A9}" srcId="{83404352-796A-471F-830A-A327730CC7B3}" destId="{961324B5-5054-4609-A4F5-D85D754CB266}" srcOrd="1" destOrd="0" parTransId="{629281A3-E36F-455A-9624-67F9994F9845}" sibTransId="{45200837-D8B1-4974-B613-3D6006E38184}"/>
    <dgm:cxn modelId="{56030BF6-5620-42AF-991D-691B3A2C61DB}" type="presOf" srcId="{6B2F467C-645A-4B1F-8B84-F38B4F70D0BE}" destId="{4FA5F6FF-1C13-46EC-90D4-A06EA28CBEE3}" srcOrd="0" destOrd="0" presId="urn:microsoft.com/office/officeart/2005/8/layout/default"/>
    <dgm:cxn modelId="{209A70BA-79E3-4BBB-8781-06CE60D1697A}" srcId="{83404352-796A-471F-830A-A327730CC7B3}" destId="{6CDC0699-317C-4EAE-964F-9D463B883D15}" srcOrd="0" destOrd="0" parTransId="{E2EE3F89-9D0E-45F1-AD6A-A8EB531F3152}" sibTransId="{CE799A76-E243-4071-BF7F-903129C4C9B6}"/>
    <dgm:cxn modelId="{1036F6DD-2662-49E0-9420-30D59B8BC7E5}" srcId="{83404352-796A-471F-830A-A327730CC7B3}" destId="{B414805B-44A3-4C83-911E-A51FF22538C2}" srcOrd="3" destOrd="0" parTransId="{8BD61806-7FCB-477F-B3EF-15D88B6727AC}" sibTransId="{155BC3B0-4D98-44EB-8A8C-70241EDB1BEE}"/>
    <dgm:cxn modelId="{AFA86133-039A-4915-8FB2-A750C6CC96B5}" srcId="{83404352-796A-471F-830A-A327730CC7B3}" destId="{B9D48D53-BD19-4212-819F-DB632E99F5E0}" srcOrd="5" destOrd="0" parTransId="{B0479315-45C1-4BA9-A160-5B47CA02D912}" sibTransId="{F72C57A3-D462-48B9-813C-235655B5857A}"/>
    <dgm:cxn modelId="{5660AAEA-E9CC-481E-A079-A8699895F580}" type="presParOf" srcId="{CBE78ABD-58E0-4A3D-A9BD-795E1E56724F}" destId="{989A0DC4-EEF5-4FED-A4E0-E69D68ABC1E1}" srcOrd="0" destOrd="0" presId="urn:microsoft.com/office/officeart/2005/8/layout/default"/>
    <dgm:cxn modelId="{6BD43009-9F8A-4A64-A395-CC75C3030047}" type="presParOf" srcId="{CBE78ABD-58E0-4A3D-A9BD-795E1E56724F}" destId="{E86AB7BB-432A-4369-A1BC-F56AE404FECF}" srcOrd="1" destOrd="0" presId="urn:microsoft.com/office/officeart/2005/8/layout/default"/>
    <dgm:cxn modelId="{6A412720-DAB9-43DF-86AE-2464F8709011}" type="presParOf" srcId="{CBE78ABD-58E0-4A3D-A9BD-795E1E56724F}" destId="{EADC4826-F65D-4332-AC52-BA99B7EADCC6}" srcOrd="2" destOrd="0" presId="urn:microsoft.com/office/officeart/2005/8/layout/default"/>
    <dgm:cxn modelId="{1EEB1A26-CBE2-4A38-BCC8-6CA276282F16}" type="presParOf" srcId="{CBE78ABD-58E0-4A3D-A9BD-795E1E56724F}" destId="{A3E5AE40-A1BC-4328-AA8F-F272A184A732}" srcOrd="3" destOrd="0" presId="urn:microsoft.com/office/officeart/2005/8/layout/default"/>
    <dgm:cxn modelId="{0FB956C8-6474-440B-AEC1-E504E60E2D2C}" type="presParOf" srcId="{CBE78ABD-58E0-4A3D-A9BD-795E1E56724F}" destId="{4FA5F6FF-1C13-46EC-90D4-A06EA28CBEE3}" srcOrd="4" destOrd="0" presId="urn:microsoft.com/office/officeart/2005/8/layout/default"/>
    <dgm:cxn modelId="{95DD7D20-40F7-4152-BD88-8DB5A253B8E6}" type="presParOf" srcId="{CBE78ABD-58E0-4A3D-A9BD-795E1E56724F}" destId="{710DB1AC-D197-4D45-9E7F-686CD98A6F0F}" srcOrd="5" destOrd="0" presId="urn:microsoft.com/office/officeart/2005/8/layout/default"/>
    <dgm:cxn modelId="{496056D9-074D-4547-8EFE-B26C1CA2E260}" type="presParOf" srcId="{CBE78ABD-58E0-4A3D-A9BD-795E1E56724F}" destId="{F673416F-07C8-4066-B46A-D3B6770692E2}" srcOrd="6" destOrd="0" presId="urn:microsoft.com/office/officeart/2005/8/layout/default"/>
    <dgm:cxn modelId="{8F2029E8-A84A-4637-9921-E5645A756544}" type="presParOf" srcId="{CBE78ABD-58E0-4A3D-A9BD-795E1E56724F}" destId="{67E13555-691D-40D4-84AA-EE74AC8CDEAD}" srcOrd="7" destOrd="0" presId="urn:microsoft.com/office/officeart/2005/8/layout/default"/>
    <dgm:cxn modelId="{37907DEF-C844-4147-9A03-DF02A244165D}" type="presParOf" srcId="{CBE78ABD-58E0-4A3D-A9BD-795E1E56724F}" destId="{3825DD7A-523B-4F6B-9EF6-1D71B0DCD501}" srcOrd="8" destOrd="0" presId="urn:microsoft.com/office/officeart/2005/8/layout/default"/>
    <dgm:cxn modelId="{A94B61EA-D23D-4209-A319-B5741B312853}" type="presParOf" srcId="{CBE78ABD-58E0-4A3D-A9BD-795E1E56724F}" destId="{0F03EA94-73A5-495B-8536-7A80F3A8620A}" srcOrd="9" destOrd="0" presId="urn:microsoft.com/office/officeart/2005/8/layout/default"/>
    <dgm:cxn modelId="{D19D9FC0-A54B-4A8E-9768-7BCE5BD46525}" type="presParOf" srcId="{CBE78ABD-58E0-4A3D-A9BD-795E1E56724F}" destId="{B26C372E-9A2C-423C-885B-200C7DB1419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209157-E063-4C10-AF1E-9873714377D3}">
      <dsp:nvSpPr>
        <dsp:cNvPr id="0" name=""/>
        <dsp:cNvSpPr/>
      </dsp:nvSpPr>
      <dsp:spPr>
        <a:xfrm>
          <a:off x="217187" y="1944"/>
          <a:ext cx="4569008" cy="27414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800" kern="1200" dirty="0" smtClean="0"/>
            <a:t>Formal operations in reasoning</a:t>
          </a:r>
          <a:endParaRPr lang="en-US" sz="4800" kern="1200" dirty="0"/>
        </a:p>
      </dsp:txBody>
      <dsp:txXfrm>
        <a:off x="217187" y="1944"/>
        <a:ext cx="4569008" cy="2741405"/>
      </dsp:txXfrm>
    </dsp:sp>
    <dsp:sp modelId="{0C0DFFBA-12A5-4C9A-AC7D-A4914DB1F47A}">
      <dsp:nvSpPr>
        <dsp:cNvPr id="0" name=""/>
        <dsp:cNvSpPr/>
      </dsp:nvSpPr>
      <dsp:spPr>
        <a:xfrm>
          <a:off x="5243096" y="1944"/>
          <a:ext cx="4569008" cy="274140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800" kern="1200" dirty="0" smtClean="0"/>
            <a:t>Experience with complex problem</a:t>
          </a:r>
          <a:endParaRPr lang="en-US" sz="4800" kern="1200" dirty="0"/>
        </a:p>
      </dsp:txBody>
      <dsp:txXfrm>
        <a:off x="5243096" y="1944"/>
        <a:ext cx="4569008" cy="2741405"/>
      </dsp:txXfrm>
    </dsp:sp>
    <dsp:sp modelId="{78AA5A08-726B-4085-BBD7-83CA48FA5826}">
      <dsp:nvSpPr>
        <dsp:cNvPr id="0" name=""/>
        <dsp:cNvSpPr/>
      </dsp:nvSpPr>
      <dsp:spPr>
        <a:xfrm>
          <a:off x="217187" y="3200250"/>
          <a:ext cx="4569008" cy="274140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800" kern="1200" dirty="0" smtClean="0"/>
            <a:t>Demand of </a:t>
          </a:r>
          <a:r>
            <a:rPr lang="en-ID" sz="4800" kern="1200" dirty="0" err="1" smtClean="0"/>
            <a:t>dormal</a:t>
          </a:r>
          <a:r>
            <a:rPr lang="en-ID" sz="4800" kern="1200" dirty="0" smtClean="0"/>
            <a:t> instructions</a:t>
          </a:r>
          <a:endParaRPr lang="en-US" sz="4800" kern="1200" dirty="0"/>
        </a:p>
      </dsp:txBody>
      <dsp:txXfrm>
        <a:off x="217187" y="3200250"/>
        <a:ext cx="4569008" cy="2741405"/>
      </dsp:txXfrm>
    </dsp:sp>
    <dsp:sp modelId="{134371FF-BEBE-45A1-98D1-CBB6F88CA637}">
      <dsp:nvSpPr>
        <dsp:cNvPr id="0" name=""/>
        <dsp:cNvSpPr/>
      </dsp:nvSpPr>
      <dsp:spPr>
        <a:xfrm>
          <a:off x="5243096" y="3200250"/>
          <a:ext cx="4569008" cy="274140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800" kern="1200" dirty="0" smtClean="0"/>
            <a:t>Exchange and contradictions of ideas with peers</a:t>
          </a:r>
          <a:endParaRPr lang="en-US" sz="4800" kern="1200" dirty="0"/>
        </a:p>
      </dsp:txBody>
      <dsp:txXfrm>
        <a:off x="5243096" y="3200250"/>
        <a:ext cx="4569008" cy="27414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9A0DC4-EEF5-4FED-A4E0-E69D68ABC1E1}">
      <dsp:nvSpPr>
        <dsp:cNvPr id="0" name=""/>
        <dsp:cNvSpPr/>
      </dsp:nvSpPr>
      <dsp:spPr>
        <a:xfrm>
          <a:off x="0" y="1188319"/>
          <a:ext cx="3405187" cy="204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200" kern="1200" dirty="0" smtClean="0"/>
            <a:t>Emotional Disorders</a:t>
          </a:r>
          <a:endParaRPr lang="en-US" sz="4200" kern="1200" dirty="0"/>
        </a:p>
      </dsp:txBody>
      <dsp:txXfrm>
        <a:off x="0" y="1188319"/>
        <a:ext cx="3405187" cy="2043112"/>
      </dsp:txXfrm>
    </dsp:sp>
    <dsp:sp modelId="{EADC4826-F65D-4332-AC52-BA99B7EADCC6}">
      <dsp:nvSpPr>
        <dsp:cNvPr id="0" name=""/>
        <dsp:cNvSpPr/>
      </dsp:nvSpPr>
      <dsp:spPr>
        <a:xfrm>
          <a:off x="3745706" y="1188319"/>
          <a:ext cx="3405187" cy="204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200" kern="1200" dirty="0" smtClean="0"/>
            <a:t>Bullying</a:t>
          </a:r>
          <a:endParaRPr lang="en-US" sz="4200" kern="1200" dirty="0"/>
        </a:p>
      </dsp:txBody>
      <dsp:txXfrm>
        <a:off x="3745706" y="1188319"/>
        <a:ext cx="3405187" cy="2043112"/>
      </dsp:txXfrm>
    </dsp:sp>
    <dsp:sp modelId="{4FA5F6FF-1C13-46EC-90D4-A06EA28CBEE3}">
      <dsp:nvSpPr>
        <dsp:cNvPr id="0" name=""/>
        <dsp:cNvSpPr/>
      </dsp:nvSpPr>
      <dsp:spPr>
        <a:xfrm>
          <a:off x="7491412" y="1188319"/>
          <a:ext cx="3405187" cy="204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200" kern="1200" dirty="0" smtClean="0"/>
            <a:t>Dropping out</a:t>
          </a:r>
          <a:endParaRPr lang="en-US" sz="4200" kern="1200" dirty="0"/>
        </a:p>
      </dsp:txBody>
      <dsp:txXfrm>
        <a:off x="7491412" y="1188319"/>
        <a:ext cx="3405187" cy="2043112"/>
      </dsp:txXfrm>
    </dsp:sp>
    <dsp:sp modelId="{F673416F-07C8-4066-B46A-D3B6770692E2}">
      <dsp:nvSpPr>
        <dsp:cNvPr id="0" name=""/>
        <dsp:cNvSpPr/>
      </dsp:nvSpPr>
      <dsp:spPr>
        <a:xfrm>
          <a:off x="0" y="3571950"/>
          <a:ext cx="3405187" cy="204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200" kern="1200" dirty="0" smtClean="0"/>
            <a:t>Drug and Alcohol Abuse</a:t>
          </a:r>
          <a:endParaRPr lang="en-US" sz="4200" kern="1200" dirty="0"/>
        </a:p>
      </dsp:txBody>
      <dsp:txXfrm>
        <a:off x="0" y="3571950"/>
        <a:ext cx="3405187" cy="2043112"/>
      </dsp:txXfrm>
    </dsp:sp>
    <dsp:sp modelId="{3825DD7A-523B-4F6B-9EF6-1D71B0DCD501}">
      <dsp:nvSpPr>
        <dsp:cNvPr id="0" name=""/>
        <dsp:cNvSpPr/>
      </dsp:nvSpPr>
      <dsp:spPr>
        <a:xfrm>
          <a:off x="3745706" y="3571950"/>
          <a:ext cx="3405187" cy="204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200" kern="1200" dirty="0" smtClean="0"/>
            <a:t>Delinquency</a:t>
          </a:r>
          <a:endParaRPr lang="en-US" sz="4200" kern="1200" dirty="0"/>
        </a:p>
      </dsp:txBody>
      <dsp:txXfrm>
        <a:off x="3745706" y="3571950"/>
        <a:ext cx="3405187" cy="2043112"/>
      </dsp:txXfrm>
    </dsp:sp>
    <dsp:sp modelId="{B26C372E-9A2C-423C-885B-200C7DB14195}">
      <dsp:nvSpPr>
        <dsp:cNvPr id="0" name=""/>
        <dsp:cNvSpPr/>
      </dsp:nvSpPr>
      <dsp:spPr>
        <a:xfrm>
          <a:off x="7491412" y="3571950"/>
          <a:ext cx="3405187" cy="204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4200" kern="1200" dirty="0" smtClean="0"/>
            <a:t>Risk of pregnancy</a:t>
          </a:r>
          <a:endParaRPr lang="en-US" sz="4200" kern="1200" dirty="0"/>
        </a:p>
      </dsp:txBody>
      <dsp:txXfrm>
        <a:off x="7491412" y="3571950"/>
        <a:ext cx="3405187" cy="2043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800" b="1" i="0">
                <a:solidFill>
                  <a:srgbClr val="332D29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0" b="1" i="0">
                <a:solidFill>
                  <a:srgbClr val="332D29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800" b="1" i="0">
                <a:solidFill>
                  <a:srgbClr val="332D29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800" b="1" i="0">
                <a:solidFill>
                  <a:srgbClr val="332D29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1EF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5464" y="916338"/>
            <a:ext cx="16257071" cy="2595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800" b="1" i="0">
                <a:solidFill>
                  <a:srgbClr val="332D29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5265" y="3325424"/>
            <a:ext cx="16257468" cy="3488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0" b="1" i="0">
                <a:solidFill>
                  <a:srgbClr val="332D29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4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39677" y="0"/>
            <a:ext cx="9144000" cy="10286999"/>
          </a:xfrm>
          <a:custGeom>
            <a:avLst/>
            <a:gdLst/>
            <a:ahLst/>
            <a:cxnLst/>
            <a:rect l="l" t="t" r="r" b="b"/>
            <a:pathLst>
              <a:path w="9144000" h="10287000">
                <a:moveTo>
                  <a:pt x="0" y="10286999"/>
                </a:moveTo>
                <a:lnTo>
                  <a:pt x="9143999" y="10286999"/>
                </a:lnTo>
                <a:lnTo>
                  <a:pt x="9143999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1EF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10287000"/>
          </a:xfrm>
          <a:custGeom>
            <a:avLst/>
            <a:gdLst/>
            <a:ahLst/>
            <a:cxnLst/>
            <a:rect l="l" t="t" r="r" b="b"/>
            <a:pathLst>
              <a:path w="9144000" h="10287000">
                <a:moveTo>
                  <a:pt x="0" y="0"/>
                </a:moveTo>
                <a:lnTo>
                  <a:pt x="9143999" y="0"/>
                </a:lnTo>
                <a:lnTo>
                  <a:pt x="9143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39677" y="7200900"/>
            <a:ext cx="9182100" cy="0"/>
          </a:xfrm>
          <a:custGeom>
            <a:avLst/>
            <a:gdLst/>
            <a:ahLst/>
            <a:cxnLst/>
            <a:rect l="l" t="t" r="r" b="b"/>
            <a:pathLst>
              <a:path w="9182100">
                <a:moveTo>
                  <a:pt x="0" y="0"/>
                </a:moveTo>
                <a:lnTo>
                  <a:pt x="9182099" y="0"/>
                </a:lnTo>
              </a:path>
            </a:pathLst>
          </a:custGeom>
          <a:ln w="28574">
            <a:solidFill>
              <a:srgbClr val="332D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10944" y="5651493"/>
            <a:ext cx="200025" cy="1905000"/>
          </a:xfrm>
          <a:custGeom>
            <a:avLst/>
            <a:gdLst/>
            <a:ahLst/>
            <a:cxnLst/>
            <a:rect l="l" t="t" r="r" b="b"/>
            <a:pathLst>
              <a:path w="200025" h="1905000">
                <a:moveTo>
                  <a:pt x="0" y="0"/>
                </a:moveTo>
                <a:lnTo>
                  <a:pt x="200024" y="0"/>
                </a:lnTo>
                <a:lnTo>
                  <a:pt x="200024" y="1904999"/>
                </a:lnTo>
                <a:lnTo>
                  <a:pt x="0" y="1904999"/>
                </a:lnTo>
                <a:lnTo>
                  <a:pt x="0" y="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286316" y="7706334"/>
            <a:ext cx="5645785" cy="4231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3210"/>
              </a:lnSpc>
              <a:spcBef>
                <a:spcPts val="100"/>
              </a:spcBef>
            </a:pPr>
            <a:r>
              <a:rPr lang="en-ID" sz="2800" b="1" spc="-185" dirty="0" smtClean="0">
                <a:solidFill>
                  <a:srgbClr val="332D29"/>
                </a:solidFill>
                <a:latin typeface="Book Antiqua"/>
                <a:cs typeface="Book Antiqua"/>
              </a:rPr>
              <a:t>DINDA PERMATASARI HARAHAP</a:t>
            </a:r>
            <a:endParaRPr sz="2800" dirty="0">
              <a:latin typeface="Book Antiqua"/>
              <a:cs typeface="Book Antiqu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xfrm>
            <a:off x="18288" y="540414"/>
            <a:ext cx="17272733" cy="51110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77300" marR="5080" algn="r">
              <a:lnSpc>
                <a:spcPts val="13635"/>
              </a:lnSpc>
              <a:spcBef>
                <a:spcPts val="100"/>
              </a:spcBef>
            </a:pPr>
            <a:r>
              <a:rPr lang="en-ID" sz="8800" spc="-1000" dirty="0" smtClean="0"/>
              <a:t>Development During Childhood &amp; Adolescence</a:t>
            </a:r>
            <a:endParaRPr sz="8800" spc="-1285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151181"/>
            <a:ext cx="8458200" cy="54213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80612" y="7923906"/>
            <a:ext cx="7576233" cy="2023631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indent="443230">
              <a:lnSpc>
                <a:spcPts val="7650"/>
              </a:lnSpc>
              <a:spcBef>
                <a:spcPts val="380"/>
              </a:spcBef>
            </a:pPr>
            <a:r>
              <a:rPr lang="en-ID" sz="6400" b="1" spc="254" dirty="0" smtClean="0">
                <a:solidFill>
                  <a:srgbClr val="332D29"/>
                </a:solidFill>
                <a:latin typeface="Arial Narrow"/>
                <a:cs typeface="Arial Narrow"/>
              </a:rPr>
              <a:t>Compensatory Preschool Program</a:t>
            </a:r>
            <a:endParaRPr sz="6400" dirty="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19500" y="3467927"/>
            <a:ext cx="4572000" cy="6819265"/>
          </a:xfrm>
          <a:custGeom>
            <a:avLst/>
            <a:gdLst/>
            <a:ahLst/>
            <a:cxnLst/>
            <a:rect l="l" t="t" r="r" b="b"/>
            <a:pathLst>
              <a:path w="4572000" h="6819265">
                <a:moveTo>
                  <a:pt x="0" y="0"/>
                </a:moveTo>
                <a:lnTo>
                  <a:pt x="4571999" y="0"/>
                </a:lnTo>
                <a:lnTo>
                  <a:pt x="4571999" y="6819072"/>
                </a:lnTo>
                <a:lnTo>
                  <a:pt x="0" y="6819072"/>
                </a:lnTo>
                <a:lnTo>
                  <a:pt x="0" y="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844980" y="854595"/>
            <a:ext cx="10452419" cy="5096267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2218055">
              <a:lnSpc>
                <a:spcPct val="100000"/>
              </a:lnSpc>
              <a:spcBef>
                <a:spcPts val="1340"/>
              </a:spcBef>
              <a:tabLst>
                <a:tab pos="4749800" algn="l"/>
              </a:tabLst>
            </a:pPr>
            <a:r>
              <a:rPr lang="en-US" sz="4000" b="0" dirty="0"/>
              <a:t>T</a:t>
            </a:r>
            <a:r>
              <a:rPr lang="en-US" sz="4000" b="0" dirty="0" smtClean="0"/>
              <a:t>o </a:t>
            </a:r>
            <a:r>
              <a:rPr lang="en-US" sz="4000" b="0" dirty="0"/>
              <a:t>give disadvantaged children, who are (as a group) at risk for school failure </a:t>
            </a:r>
            <a:r>
              <a:rPr lang="en-US" sz="4000" b="0" dirty="0" smtClean="0"/>
              <a:t/>
            </a:r>
            <a:br>
              <a:rPr lang="en-US" sz="4000" b="0" dirty="0" smtClean="0"/>
            </a:br>
            <a:r>
              <a:rPr lang="en-US" sz="4000" b="0" dirty="0"/>
              <a:t/>
            </a:r>
            <a:br>
              <a:rPr lang="en-US" sz="4000" b="0" dirty="0"/>
            </a:br>
            <a:r>
              <a:rPr lang="en-US" sz="4000" b="0" dirty="0"/>
              <a:t>C</a:t>
            </a:r>
            <a:r>
              <a:rPr lang="en-US" sz="4000" b="0" dirty="0" smtClean="0"/>
              <a:t>hance </a:t>
            </a:r>
            <a:r>
              <a:rPr lang="en-US" sz="4000" b="0" dirty="0"/>
              <a:t>to start their formal schooling with the same </a:t>
            </a:r>
            <a:r>
              <a:rPr lang="en-US" sz="4000" b="0" dirty="0" err="1"/>
              <a:t>preacademic</a:t>
            </a:r>
            <a:r>
              <a:rPr lang="en-US" sz="4000" b="0" dirty="0"/>
              <a:t> and social skills that middle-class children possess 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61084" y="8935722"/>
            <a:ext cx="340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40" dirty="0">
                <a:solidFill>
                  <a:srgbClr val="332D29"/>
                </a:solidFill>
                <a:latin typeface="Calibri"/>
                <a:cs typeface="Calibri"/>
              </a:rPr>
              <a:t>1</a:t>
            </a:r>
            <a:r>
              <a:rPr sz="2400" b="1" spc="75" dirty="0">
                <a:solidFill>
                  <a:srgbClr val="332D29"/>
                </a:solidFill>
                <a:latin typeface="Calibri"/>
                <a:cs typeface="Calibri"/>
              </a:rPr>
              <a:t>6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8700" y="5852928"/>
            <a:ext cx="123825" cy="1905000"/>
          </a:xfrm>
          <a:custGeom>
            <a:avLst/>
            <a:gdLst/>
            <a:ahLst/>
            <a:cxnLst/>
            <a:rect l="l" t="t" r="r" b="b"/>
            <a:pathLst>
              <a:path w="123825" h="1905000">
                <a:moveTo>
                  <a:pt x="0" y="0"/>
                </a:moveTo>
                <a:lnTo>
                  <a:pt x="123824" y="0"/>
                </a:lnTo>
                <a:lnTo>
                  <a:pt x="123824" y="1904999"/>
                </a:lnTo>
                <a:lnTo>
                  <a:pt x="0" y="1904999"/>
                </a:lnTo>
                <a:lnTo>
                  <a:pt x="0" y="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25" t="7198" r="23094" b="18560"/>
          <a:stretch/>
        </p:blipFill>
        <p:spPr>
          <a:xfrm>
            <a:off x="1941353" y="194830"/>
            <a:ext cx="4114800" cy="746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631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80612" y="7923906"/>
            <a:ext cx="7576233" cy="972061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indent="443230">
              <a:lnSpc>
                <a:spcPts val="7650"/>
              </a:lnSpc>
              <a:spcBef>
                <a:spcPts val="380"/>
              </a:spcBef>
            </a:pPr>
            <a:r>
              <a:rPr lang="en-ID" sz="6400" b="1" spc="254" dirty="0" smtClean="0">
                <a:solidFill>
                  <a:srgbClr val="332D29"/>
                </a:solidFill>
                <a:latin typeface="Arial Narrow"/>
                <a:cs typeface="Arial Narrow"/>
              </a:rPr>
              <a:t>Early Intervention</a:t>
            </a:r>
            <a:endParaRPr sz="6400" dirty="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19500" y="3467927"/>
            <a:ext cx="4572000" cy="6819265"/>
          </a:xfrm>
          <a:custGeom>
            <a:avLst/>
            <a:gdLst/>
            <a:ahLst/>
            <a:cxnLst/>
            <a:rect l="l" t="t" r="r" b="b"/>
            <a:pathLst>
              <a:path w="4572000" h="6819265">
                <a:moveTo>
                  <a:pt x="0" y="0"/>
                </a:moveTo>
                <a:lnTo>
                  <a:pt x="4571999" y="0"/>
                </a:lnTo>
                <a:lnTo>
                  <a:pt x="4571999" y="6819072"/>
                </a:lnTo>
                <a:lnTo>
                  <a:pt x="0" y="6819072"/>
                </a:lnTo>
                <a:lnTo>
                  <a:pt x="0" y="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844980" y="854595"/>
            <a:ext cx="8623619" cy="5342488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2218055">
              <a:lnSpc>
                <a:spcPct val="100000"/>
              </a:lnSpc>
              <a:spcBef>
                <a:spcPts val="1340"/>
              </a:spcBef>
              <a:tabLst>
                <a:tab pos="4749800" algn="l"/>
              </a:tabLst>
            </a:pPr>
            <a:r>
              <a:rPr lang="en-US" sz="4800" b="0" dirty="0" smtClean="0"/>
              <a:t>Is needed for children who are at the greatest risk for school failure</a:t>
            </a:r>
            <a:r>
              <a:rPr lang="en-US" sz="4800" b="0" dirty="0"/>
              <a:t/>
            </a:r>
            <a:br>
              <a:rPr lang="en-US" sz="4800" b="0" dirty="0"/>
            </a:br>
            <a:r>
              <a:rPr lang="en-US" sz="4800" b="0" dirty="0" smtClean="0"/>
              <a:t/>
            </a:r>
            <a:br>
              <a:rPr lang="en-US" sz="4800" b="0" dirty="0" smtClean="0"/>
            </a:br>
            <a:r>
              <a:rPr lang="en-US" sz="4800" b="0" dirty="0" smtClean="0"/>
              <a:t>Have been developed to start with children as young as 6 months old</a:t>
            </a:r>
            <a:endParaRPr sz="48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61084" y="8935722"/>
            <a:ext cx="340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40" dirty="0">
                <a:solidFill>
                  <a:srgbClr val="332D29"/>
                </a:solidFill>
                <a:latin typeface="Calibri"/>
                <a:cs typeface="Calibri"/>
              </a:rPr>
              <a:t>1</a:t>
            </a:r>
            <a:r>
              <a:rPr sz="2400" b="1" spc="75" dirty="0">
                <a:solidFill>
                  <a:srgbClr val="332D29"/>
                </a:solidFill>
                <a:latin typeface="Calibri"/>
                <a:cs typeface="Calibri"/>
              </a:rPr>
              <a:t>6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8700" y="5852928"/>
            <a:ext cx="123825" cy="1905000"/>
          </a:xfrm>
          <a:custGeom>
            <a:avLst/>
            <a:gdLst/>
            <a:ahLst/>
            <a:cxnLst/>
            <a:rect l="l" t="t" r="r" b="b"/>
            <a:pathLst>
              <a:path w="123825" h="1905000">
                <a:moveTo>
                  <a:pt x="0" y="0"/>
                </a:moveTo>
                <a:lnTo>
                  <a:pt x="123824" y="0"/>
                </a:lnTo>
                <a:lnTo>
                  <a:pt x="123824" y="1904999"/>
                </a:lnTo>
                <a:lnTo>
                  <a:pt x="0" y="1904999"/>
                </a:lnTo>
                <a:lnTo>
                  <a:pt x="0" y="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500" b="17157"/>
          <a:stretch/>
        </p:blipFill>
        <p:spPr>
          <a:xfrm>
            <a:off x="1766980" y="366528"/>
            <a:ext cx="3844513" cy="64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149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67800" y="7923906"/>
            <a:ext cx="9389045" cy="1036181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indent="443230">
              <a:lnSpc>
                <a:spcPts val="7650"/>
              </a:lnSpc>
              <a:spcBef>
                <a:spcPts val="380"/>
              </a:spcBef>
            </a:pPr>
            <a:r>
              <a:rPr lang="en-ID" sz="6400" b="1" spc="254" dirty="0" smtClean="0">
                <a:solidFill>
                  <a:srgbClr val="332D29"/>
                </a:solidFill>
                <a:latin typeface="Arial Narrow"/>
                <a:cs typeface="Arial Narrow"/>
              </a:rPr>
              <a:t>Kindergarten Program</a:t>
            </a:r>
            <a:endParaRPr sz="6400" dirty="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19500" y="3467927"/>
            <a:ext cx="4572000" cy="6819265"/>
          </a:xfrm>
          <a:custGeom>
            <a:avLst/>
            <a:gdLst/>
            <a:ahLst/>
            <a:cxnLst/>
            <a:rect l="l" t="t" r="r" b="b"/>
            <a:pathLst>
              <a:path w="4572000" h="6819265">
                <a:moveTo>
                  <a:pt x="0" y="0"/>
                </a:moveTo>
                <a:lnTo>
                  <a:pt x="4571999" y="0"/>
                </a:lnTo>
                <a:lnTo>
                  <a:pt x="4571999" y="6819072"/>
                </a:lnTo>
                <a:lnTo>
                  <a:pt x="0" y="6819072"/>
                </a:lnTo>
                <a:lnTo>
                  <a:pt x="0" y="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844980" y="854595"/>
            <a:ext cx="9614220" cy="5342488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2218055">
              <a:lnSpc>
                <a:spcPct val="100000"/>
              </a:lnSpc>
              <a:spcBef>
                <a:spcPts val="1340"/>
              </a:spcBef>
              <a:tabLst>
                <a:tab pos="4749800" algn="l"/>
              </a:tabLst>
            </a:pPr>
            <a:r>
              <a:rPr lang="en-US" sz="4800" b="0" dirty="0" smtClean="0"/>
              <a:t>To prepare children for formal instruction by encouraging development of their social skills</a:t>
            </a:r>
            <a:br>
              <a:rPr lang="en-US" sz="4800" b="0" dirty="0" smtClean="0"/>
            </a:br>
            <a:r>
              <a:rPr lang="en-US" sz="4800" b="0" dirty="0"/>
              <a:t/>
            </a:r>
            <a:br>
              <a:rPr lang="en-US" sz="4800" b="0" dirty="0"/>
            </a:br>
            <a:r>
              <a:rPr lang="en-US" sz="4800" b="0" dirty="0"/>
              <a:t>E</a:t>
            </a:r>
            <a:r>
              <a:rPr lang="en-US" sz="4800" b="0" dirty="0" smtClean="0"/>
              <a:t>mphasizing </a:t>
            </a:r>
            <a:r>
              <a:rPr lang="en-US" sz="4800" b="0" dirty="0" err="1" smtClean="0"/>
              <a:t>prereading</a:t>
            </a:r>
            <a:r>
              <a:rPr lang="en-US" sz="4800" b="0" dirty="0" smtClean="0"/>
              <a:t> and </a:t>
            </a:r>
            <a:r>
              <a:rPr lang="en-US" sz="4800" b="0" dirty="0" err="1" smtClean="0"/>
              <a:t>premathematical</a:t>
            </a:r>
            <a:r>
              <a:rPr lang="en-US" sz="4800" b="0" dirty="0" smtClean="0"/>
              <a:t> </a:t>
            </a:r>
            <a:r>
              <a:rPr lang="en-US" sz="4800" b="0" dirty="0" err="1" smtClean="0"/>
              <a:t>skilss</a:t>
            </a:r>
            <a:endParaRPr sz="48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8700" y="5852928"/>
            <a:ext cx="123825" cy="1905000"/>
          </a:xfrm>
          <a:custGeom>
            <a:avLst/>
            <a:gdLst/>
            <a:ahLst/>
            <a:cxnLst/>
            <a:rect l="l" t="t" r="r" b="b"/>
            <a:pathLst>
              <a:path w="123825" h="1905000">
                <a:moveTo>
                  <a:pt x="0" y="0"/>
                </a:moveTo>
                <a:lnTo>
                  <a:pt x="123824" y="0"/>
                </a:lnTo>
                <a:lnTo>
                  <a:pt x="123824" y="1904999"/>
                </a:lnTo>
                <a:lnTo>
                  <a:pt x="0" y="1904999"/>
                </a:lnTo>
                <a:lnTo>
                  <a:pt x="0" y="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97382"/>
            <a:ext cx="6845854" cy="712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663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65427" y="8420100"/>
            <a:ext cx="9389045" cy="892039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indent="443230">
              <a:lnSpc>
                <a:spcPts val="7650"/>
              </a:lnSpc>
              <a:spcBef>
                <a:spcPts val="380"/>
              </a:spcBef>
            </a:pPr>
            <a:r>
              <a:rPr lang="en-ID" sz="3600" b="1" spc="254" dirty="0" smtClean="0">
                <a:solidFill>
                  <a:srgbClr val="332D29"/>
                </a:solidFill>
                <a:latin typeface="Arial Narrow"/>
                <a:cs typeface="Arial Narrow"/>
              </a:rPr>
              <a:t>Developmentally Appropriate Practice</a:t>
            </a:r>
            <a:endParaRPr sz="3600" dirty="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19500" y="3467927"/>
            <a:ext cx="4572000" cy="6819265"/>
          </a:xfrm>
          <a:custGeom>
            <a:avLst/>
            <a:gdLst/>
            <a:ahLst/>
            <a:cxnLst/>
            <a:rect l="l" t="t" r="r" b="b"/>
            <a:pathLst>
              <a:path w="4572000" h="6819265">
                <a:moveTo>
                  <a:pt x="0" y="0"/>
                </a:moveTo>
                <a:lnTo>
                  <a:pt x="4571999" y="0"/>
                </a:lnTo>
                <a:lnTo>
                  <a:pt x="4571999" y="6819072"/>
                </a:lnTo>
                <a:lnTo>
                  <a:pt x="0" y="6819072"/>
                </a:lnTo>
                <a:lnTo>
                  <a:pt x="0" y="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844980" y="854595"/>
            <a:ext cx="9614220" cy="7558479"/>
          </a:xfrm>
          <a:prstGeom prst="rect">
            <a:avLst/>
          </a:prstGeom>
        </p:spPr>
        <p:txBody>
          <a:bodyPr vert="horz" wrap="square" lIns="0" tIns="170180" rIns="0" bIns="0" rtlCol="0">
            <a:spAutoFit/>
          </a:bodyPr>
          <a:lstStyle/>
          <a:p>
            <a:pPr marL="2218055">
              <a:lnSpc>
                <a:spcPct val="100000"/>
              </a:lnSpc>
              <a:spcBef>
                <a:spcPts val="1340"/>
              </a:spcBef>
              <a:tabLst>
                <a:tab pos="4749800" algn="l"/>
              </a:tabLst>
            </a:pPr>
            <a:r>
              <a:rPr lang="en-US" sz="4800" b="0" dirty="0" smtClean="0"/>
              <a:t>Instruction based on students’ individual characteristics and needs, not their ages</a:t>
            </a:r>
            <a:br>
              <a:rPr lang="en-US" sz="4800" b="0" dirty="0" smtClean="0"/>
            </a:br>
            <a:r>
              <a:rPr lang="en-US" sz="4800" b="0" dirty="0"/>
              <a:t/>
            </a:r>
            <a:br>
              <a:rPr lang="en-US" sz="4800" b="0" dirty="0"/>
            </a:br>
            <a:r>
              <a:rPr lang="en-US" sz="4800" b="0" dirty="0" smtClean="0"/>
              <a:t>One type of developmentally appropriate practice was developed by Maria Montessori (1870-1952)</a:t>
            </a:r>
            <a:endParaRPr sz="48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8700" y="5852928"/>
            <a:ext cx="123825" cy="1905000"/>
          </a:xfrm>
          <a:custGeom>
            <a:avLst/>
            <a:gdLst/>
            <a:ahLst/>
            <a:cxnLst/>
            <a:rect l="l" t="t" r="r" b="b"/>
            <a:pathLst>
              <a:path w="123825" h="1905000">
                <a:moveTo>
                  <a:pt x="0" y="0"/>
                </a:moveTo>
                <a:lnTo>
                  <a:pt x="123824" y="0"/>
                </a:lnTo>
                <a:lnTo>
                  <a:pt x="123824" y="1904999"/>
                </a:lnTo>
                <a:lnTo>
                  <a:pt x="0" y="1904999"/>
                </a:lnTo>
                <a:lnTo>
                  <a:pt x="0" y="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97382"/>
            <a:ext cx="6845854" cy="712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45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143500"/>
            <a:ext cx="11029950" cy="5143500"/>
          </a:xfrm>
          <a:custGeom>
            <a:avLst/>
            <a:gdLst/>
            <a:ahLst/>
            <a:cxnLst/>
            <a:rect l="l" t="t" r="r" b="b"/>
            <a:pathLst>
              <a:path w="11029950" h="5143500">
                <a:moveTo>
                  <a:pt x="0" y="5143499"/>
                </a:moveTo>
                <a:lnTo>
                  <a:pt x="0" y="0"/>
                </a:lnTo>
                <a:lnTo>
                  <a:pt x="11029570" y="0"/>
                </a:lnTo>
                <a:lnTo>
                  <a:pt x="11029570" y="5143499"/>
                </a:lnTo>
                <a:lnTo>
                  <a:pt x="0" y="5143499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81000" y="6035675"/>
            <a:ext cx="6781800" cy="308994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Physical Development during Middle Childhood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Cognitive Abilities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Socioemotional Development in Middle Childhood</a:t>
            </a:r>
            <a:endParaRPr lang="en-US" sz="4000"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81000" y="337171"/>
            <a:ext cx="9575800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pc="-610" dirty="0" smtClean="0"/>
              <a:t>We will Learn about</a:t>
            </a:r>
            <a:endParaRPr spc="-600" dirty="0"/>
          </a:p>
        </p:txBody>
      </p:sp>
      <p:sp>
        <p:nvSpPr>
          <p:cNvPr id="5" name="object 5"/>
          <p:cNvSpPr txBox="1"/>
          <p:nvPr/>
        </p:nvSpPr>
        <p:spPr>
          <a:xfrm>
            <a:off x="425108" y="2282857"/>
            <a:ext cx="7313018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400" dirty="0" smtClean="0"/>
              <a:t>How Do Children Develop during the Elementary Years?</a:t>
            </a:r>
            <a:endParaRPr sz="4400" b="1" dirty="0">
              <a:latin typeface="Arial Narrow"/>
              <a:cs typeface="Arial Narro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059640" y="5600700"/>
            <a:ext cx="0" cy="1905000"/>
          </a:xfrm>
          <a:custGeom>
            <a:avLst/>
            <a:gdLst/>
            <a:ahLst/>
            <a:cxnLst/>
            <a:rect l="l" t="t" r="r" b="b"/>
            <a:pathLst>
              <a:path h="1905000">
                <a:moveTo>
                  <a:pt x="0" y="0"/>
                </a:moveTo>
                <a:lnTo>
                  <a:pt x="0" y="1904999"/>
                </a:lnTo>
              </a:path>
            </a:pathLst>
          </a:custGeom>
          <a:ln w="28574">
            <a:solidFill>
              <a:srgbClr val="332D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6904506" y="8874125"/>
            <a:ext cx="354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75" dirty="0">
                <a:solidFill>
                  <a:srgbClr val="332D29"/>
                </a:solidFill>
                <a:latin typeface="Calibri"/>
                <a:cs typeface="Calibri"/>
              </a:rPr>
              <a:t>02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6658" y="2282857"/>
            <a:ext cx="8793088" cy="585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49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3542" y="3498324"/>
            <a:ext cx="15163800" cy="4793615"/>
          </a:xfrm>
          <a:custGeom>
            <a:avLst/>
            <a:gdLst/>
            <a:ahLst/>
            <a:cxnLst/>
            <a:rect l="l" t="t" r="r" b="b"/>
            <a:pathLst>
              <a:path w="15163800" h="4793615">
                <a:moveTo>
                  <a:pt x="0" y="4793610"/>
                </a:moveTo>
                <a:lnTo>
                  <a:pt x="0" y="0"/>
                </a:lnTo>
                <a:lnTo>
                  <a:pt x="15163799" y="0"/>
                </a:lnTo>
                <a:lnTo>
                  <a:pt x="15163799" y="4793610"/>
                </a:lnTo>
                <a:lnTo>
                  <a:pt x="0" y="479361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5411" y="425244"/>
            <a:ext cx="10633736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5400" dirty="0" smtClean="0"/>
              <a:t>Physical Development </a:t>
            </a:r>
            <a:r>
              <a:rPr lang="en-US" sz="5400" dirty="0"/>
              <a:t>in Early Childhood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91757" y="3498324"/>
            <a:ext cx="3260725" cy="433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D" sz="4000" spc="345" dirty="0">
              <a:solidFill>
                <a:srgbClr val="332D29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000" dirty="0" smtClean="0"/>
              <a:t>Girls are slightly shorter and lighter than boy until around the age of 9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-1" y="2509454"/>
            <a:ext cx="14832075" cy="169175"/>
          </a:xfrm>
          <a:custGeom>
            <a:avLst/>
            <a:gdLst/>
            <a:ahLst/>
            <a:cxnLst/>
            <a:rect l="l" t="t" r="r" b="b"/>
            <a:pathLst>
              <a:path w="15163800" h="38100">
                <a:moveTo>
                  <a:pt x="0" y="38099"/>
                </a:moveTo>
                <a:lnTo>
                  <a:pt x="15163799" y="38099"/>
                </a:lnTo>
                <a:lnTo>
                  <a:pt x="151637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1757" y="2580845"/>
            <a:ext cx="510418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547558" y="4098359"/>
            <a:ext cx="3879682" cy="38297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ID" sz="3600" dirty="0" smtClean="0"/>
              <a:t>Developed many of the basic motor skills they need for balance, running, jumping, and throwing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12829" y="2679265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321749" y="4146718"/>
            <a:ext cx="3260725" cy="25832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US" sz="3600" dirty="0" smtClean="0"/>
              <a:t>Males are 12 to 18 months behind girls in development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380612" y="2580845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8557" y="6042198"/>
            <a:ext cx="5861164" cy="390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6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3542" y="3498324"/>
            <a:ext cx="15163800" cy="4793615"/>
          </a:xfrm>
          <a:custGeom>
            <a:avLst/>
            <a:gdLst/>
            <a:ahLst/>
            <a:cxnLst/>
            <a:rect l="l" t="t" r="r" b="b"/>
            <a:pathLst>
              <a:path w="15163800" h="4793615">
                <a:moveTo>
                  <a:pt x="0" y="4793610"/>
                </a:moveTo>
                <a:lnTo>
                  <a:pt x="0" y="0"/>
                </a:lnTo>
                <a:lnTo>
                  <a:pt x="15163799" y="0"/>
                </a:lnTo>
                <a:lnTo>
                  <a:pt x="15163799" y="4793610"/>
                </a:lnTo>
                <a:lnTo>
                  <a:pt x="0" y="479361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5411" y="425244"/>
            <a:ext cx="10633736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5400" dirty="0" smtClean="0"/>
              <a:t>Cognitive Abilities in Middle </a:t>
            </a:r>
            <a:r>
              <a:rPr lang="en-US" sz="5400" dirty="0"/>
              <a:t>Childhood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91757" y="3947699"/>
            <a:ext cx="3407845" cy="3890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3600" spc="345" dirty="0" smtClean="0">
                <a:solidFill>
                  <a:srgbClr val="332D29"/>
                </a:solidFill>
                <a:latin typeface="Calibri"/>
                <a:cs typeface="Calibri"/>
              </a:rPr>
              <a:t>Transition from the stage of preoperational thought to </a:t>
            </a:r>
            <a:r>
              <a:rPr lang="en-ID" sz="3600" spc="345" dirty="0" err="1" smtClean="0">
                <a:solidFill>
                  <a:srgbClr val="332D29"/>
                </a:solidFill>
                <a:latin typeface="Calibri"/>
                <a:cs typeface="Calibri"/>
              </a:rPr>
              <a:t>te</a:t>
            </a:r>
            <a:r>
              <a:rPr lang="en-ID" sz="3600" spc="345" dirty="0" smtClean="0">
                <a:solidFill>
                  <a:srgbClr val="332D29"/>
                </a:solidFill>
                <a:latin typeface="Calibri"/>
                <a:cs typeface="Calibri"/>
              </a:rPr>
              <a:t> concrete operations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-1" y="2509454"/>
            <a:ext cx="14832075" cy="169175"/>
          </a:xfrm>
          <a:custGeom>
            <a:avLst/>
            <a:gdLst/>
            <a:ahLst/>
            <a:cxnLst/>
            <a:rect l="l" t="t" r="r" b="b"/>
            <a:pathLst>
              <a:path w="15163800" h="38100">
                <a:moveTo>
                  <a:pt x="0" y="38099"/>
                </a:moveTo>
                <a:lnTo>
                  <a:pt x="15163799" y="38099"/>
                </a:lnTo>
                <a:lnTo>
                  <a:pt x="151637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1757" y="2580845"/>
            <a:ext cx="510418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547558" y="4098359"/>
            <a:ext cx="3879682" cy="1940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ID" sz="3600" dirty="0" smtClean="0"/>
              <a:t>Rapidly developing memory and cognitive skills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12829" y="2679265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321749" y="4146718"/>
            <a:ext cx="3260725" cy="32258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US" sz="3600" dirty="0" smtClean="0"/>
              <a:t>Ability to think about their own thinking and </a:t>
            </a:r>
            <a:r>
              <a:rPr lang="en-US" sz="3600" dirty="0" err="1" smtClean="0"/>
              <a:t>ti</a:t>
            </a:r>
            <a:r>
              <a:rPr lang="en-US" sz="3600" dirty="0" smtClean="0"/>
              <a:t> learn how to learn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380612" y="2580845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7800" y="6039018"/>
            <a:ext cx="5026821" cy="360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248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3542" y="3498324"/>
            <a:ext cx="15163800" cy="4793615"/>
          </a:xfrm>
          <a:custGeom>
            <a:avLst/>
            <a:gdLst/>
            <a:ahLst/>
            <a:cxnLst/>
            <a:rect l="l" t="t" r="r" b="b"/>
            <a:pathLst>
              <a:path w="15163800" h="4793615">
                <a:moveTo>
                  <a:pt x="0" y="4793610"/>
                </a:moveTo>
                <a:lnTo>
                  <a:pt x="0" y="0"/>
                </a:lnTo>
                <a:lnTo>
                  <a:pt x="15163799" y="0"/>
                </a:lnTo>
                <a:lnTo>
                  <a:pt x="15163799" y="4793610"/>
                </a:lnTo>
                <a:lnTo>
                  <a:pt x="0" y="479361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5411" y="425244"/>
            <a:ext cx="10633736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5400" dirty="0" smtClean="0"/>
              <a:t>Socioemotional in Middle </a:t>
            </a:r>
            <a:r>
              <a:rPr lang="en-US" sz="5400" dirty="0"/>
              <a:t>Childhood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91757" y="3947699"/>
            <a:ext cx="3407845" cy="44448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3600" spc="345" dirty="0" smtClean="0">
                <a:solidFill>
                  <a:srgbClr val="332D29"/>
                </a:solidFill>
                <a:latin typeface="Calibri"/>
                <a:cs typeface="Calibri"/>
              </a:rPr>
              <a:t>Have developed skills for more complex thought, action, and social influence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-1" y="2509454"/>
            <a:ext cx="14832075" cy="169175"/>
          </a:xfrm>
          <a:custGeom>
            <a:avLst/>
            <a:gdLst/>
            <a:ahLst/>
            <a:cxnLst/>
            <a:rect l="l" t="t" r="r" b="b"/>
            <a:pathLst>
              <a:path w="15163800" h="38100">
                <a:moveTo>
                  <a:pt x="0" y="38099"/>
                </a:moveTo>
                <a:lnTo>
                  <a:pt x="15163799" y="38099"/>
                </a:lnTo>
                <a:lnTo>
                  <a:pt x="151637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1757" y="2580845"/>
            <a:ext cx="510418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547558" y="4098359"/>
            <a:ext cx="3879682" cy="2993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ID" sz="3600" dirty="0" smtClean="0"/>
              <a:t>Start trying to prove that they are grown up</a:t>
            </a:r>
          </a:p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ID" sz="3600" dirty="0" smtClean="0">
                <a:latin typeface="Calibri"/>
                <a:cs typeface="Calibri"/>
              </a:rPr>
              <a:t>I can do it my self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12829" y="2679265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321749" y="4146718"/>
            <a:ext cx="3260725" cy="25832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US" sz="3600" dirty="0" smtClean="0"/>
              <a:t>Spend more time chosen tasks, completing projects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380612" y="2580845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3" t="2792" r="29383"/>
          <a:stretch/>
        </p:blipFill>
        <p:spPr>
          <a:xfrm>
            <a:off x="12846928" y="5298976"/>
            <a:ext cx="4840828" cy="4147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98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66040"/>
            <a:ext cx="5181600" cy="3352800"/>
          </a:xfrm>
          <a:custGeom>
            <a:avLst/>
            <a:gdLst/>
            <a:ahLst/>
            <a:cxnLst/>
            <a:rect l="l" t="t" r="r" b="b"/>
            <a:pathLst>
              <a:path w="5181600" h="3352800">
                <a:moveTo>
                  <a:pt x="0" y="0"/>
                </a:moveTo>
                <a:lnTo>
                  <a:pt x="5181599" y="0"/>
                </a:lnTo>
                <a:lnTo>
                  <a:pt x="5181599" y="3352799"/>
                </a:lnTo>
                <a:lnTo>
                  <a:pt x="0" y="3352799"/>
                </a:lnTo>
                <a:lnTo>
                  <a:pt x="0" y="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625739" y="1623104"/>
            <a:ext cx="331533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3600" spc="315" dirty="0" smtClean="0">
                <a:latin typeface="Arial Narrow"/>
                <a:cs typeface="Arial Narrow"/>
              </a:rPr>
              <a:t>SELF CONCEPT</a:t>
            </a:r>
            <a:endParaRPr sz="3600" dirty="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625739" y="3151508"/>
            <a:ext cx="5383530" cy="25648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5"/>
              </a:spcBef>
            </a:pPr>
            <a:r>
              <a:rPr lang="en-ID" sz="3600" spc="30" dirty="0" smtClean="0">
                <a:solidFill>
                  <a:srgbClr val="332D29"/>
                </a:solidFill>
                <a:latin typeface="Calibri"/>
                <a:cs typeface="Calibri"/>
              </a:rPr>
              <a:t>The way in which we perceive our strengths, weakness, abilities, attitudes, and values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651542" y="7265078"/>
            <a:ext cx="5383530" cy="21966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3600" b="1" spc="300" dirty="0" smtClean="0">
                <a:solidFill>
                  <a:srgbClr val="332D29"/>
                </a:solidFill>
                <a:latin typeface="Arial Narrow"/>
                <a:cs typeface="Arial Narrow"/>
              </a:rPr>
              <a:t>SELF ESTEEM</a:t>
            </a:r>
            <a:endParaRPr sz="3600" dirty="0" smtClean="0">
              <a:latin typeface="Arial Narrow"/>
              <a:cs typeface="Arial Narrow"/>
            </a:endParaRPr>
          </a:p>
          <a:p>
            <a:pPr marL="12700" marR="5080">
              <a:lnSpc>
                <a:spcPct val="116700"/>
              </a:lnSpc>
              <a:spcBef>
                <a:spcPts val="2570"/>
              </a:spcBef>
            </a:pPr>
            <a:r>
              <a:rPr lang="en-ID" sz="3600" spc="30" dirty="0" smtClean="0">
                <a:solidFill>
                  <a:srgbClr val="332D29"/>
                </a:solidFill>
                <a:latin typeface="Calibri"/>
                <a:cs typeface="Calibri"/>
              </a:rPr>
              <a:t>How we evaluate our skills and abilities</a:t>
            </a:r>
            <a:r>
              <a:rPr sz="3600" spc="15" dirty="0" smtClean="0">
                <a:solidFill>
                  <a:srgbClr val="332D29"/>
                </a:solidFill>
                <a:latin typeface="Calibri"/>
                <a:cs typeface="Calibri"/>
              </a:rPr>
              <a:t>.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981200" y="9244014"/>
            <a:ext cx="6324600" cy="0"/>
          </a:xfrm>
          <a:custGeom>
            <a:avLst/>
            <a:gdLst/>
            <a:ahLst/>
            <a:cxnLst/>
            <a:rect l="l" t="t" r="r" b="b"/>
            <a:pathLst>
              <a:path w="6324600">
                <a:moveTo>
                  <a:pt x="0" y="0"/>
                </a:moveTo>
                <a:lnTo>
                  <a:pt x="6324599" y="0"/>
                </a:lnTo>
              </a:path>
            </a:pathLst>
          </a:custGeom>
          <a:ln w="28574">
            <a:solidFill>
              <a:srgbClr val="332D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016000" y="9026528"/>
            <a:ext cx="354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75" dirty="0">
                <a:solidFill>
                  <a:srgbClr val="332D29"/>
                </a:solidFill>
                <a:latin typeface="Calibri"/>
                <a:cs typeface="Calibri"/>
              </a:rPr>
              <a:t>05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547" y="1183008"/>
            <a:ext cx="83058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6154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143500"/>
            <a:ext cx="11029950" cy="5143500"/>
          </a:xfrm>
          <a:custGeom>
            <a:avLst/>
            <a:gdLst/>
            <a:ahLst/>
            <a:cxnLst/>
            <a:rect l="l" t="t" r="r" b="b"/>
            <a:pathLst>
              <a:path w="11029950" h="5143500">
                <a:moveTo>
                  <a:pt x="0" y="5143499"/>
                </a:moveTo>
                <a:lnTo>
                  <a:pt x="0" y="0"/>
                </a:lnTo>
                <a:lnTo>
                  <a:pt x="11029570" y="0"/>
                </a:lnTo>
                <a:lnTo>
                  <a:pt x="11029570" y="5143499"/>
                </a:lnTo>
                <a:lnTo>
                  <a:pt x="0" y="5143499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06504" y="2853790"/>
            <a:ext cx="8524132" cy="73988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Physical Development during Adolescence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Cognitive Development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Characteristics of Hypothetical Deductive Reasoning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Socioemotional Development in Adolescence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Identity Development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Self Concept and Self Esteem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Social Relationships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Emotional Development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Problems of Adolescence</a:t>
            </a:r>
            <a:endParaRPr lang="en-US"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716882" y="238708"/>
            <a:ext cx="11779918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800" b="1" dirty="0" smtClean="0"/>
              <a:t>How Do Children Develop during the High School Years?</a:t>
            </a:r>
            <a:endParaRPr sz="4800" b="1" dirty="0">
              <a:latin typeface="Arial Narrow"/>
              <a:cs typeface="Arial Narrow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399" y="2093644"/>
            <a:ext cx="7317985" cy="4878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852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143500"/>
            <a:ext cx="11029950" cy="5143500"/>
          </a:xfrm>
          <a:custGeom>
            <a:avLst/>
            <a:gdLst/>
            <a:ahLst/>
            <a:cxnLst/>
            <a:rect l="l" t="t" r="r" b="b"/>
            <a:pathLst>
              <a:path w="11029950" h="5143500">
                <a:moveTo>
                  <a:pt x="0" y="5143499"/>
                </a:moveTo>
                <a:lnTo>
                  <a:pt x="0" y="0"/>
                </a:lnTo>
                <a:lnTo>
                  <a:pt x="11029570" y="0"/>
                </a:lnTo>
                <a:lnTo>
                  <a:pt x="11029570" y="5143499"/>
                </a:lnTo>
                <a:lnTo>
                  <a:pt x="0" y="5143499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16000" y="6035675"/>
            <a:ext cx="6146800" cy="37055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4800" dirty="0" smtClean="0"/>
              <a:t>Physical Development in Early Childhood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4800" dirty="0" smtClean="0"/>
              <a:t>Language Acquisition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4800" dirty="0"/>
              <a:t>E</a:t>
            </a:r>
            <a:r>
              <a:rPr lang="en-US" sz="4800" dirty="0" smtClean="0"/>
              <a:t>motional Development</a:t>
            </a:r>
            <a:endParaRPr lang="en-US" sz="4800"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81000" y="337171"/>
            <a:ext cx="9575800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pc="-610" dirty="0" smtClean="0"/>
              <a:t>We will Learn about</a:t>
            </a:r>
            <a:endParaRPr spc="-600" dirty="0"/>
          </a:p>
        </p:txBody>
      </p:sp>
      <p:sp>
        <p:nvSpPr>
          <p:cNvPr id="5" name="object 5"/>
          <p:cNvSpPr txBox="1"/>
          <p:nvPr/>
        </p:nvSpPr>
        <p:spPr>
          <a:xfrm>
            <a:off x="425108" y="2282857"/>
            <a:ext cx="7313018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400" b="1" dirty="0" smtClean="0"/>
              <a:t>How Do Children Develop during the Preschool Years?</a:t>
            </a:r>
            <a:endParaRPr sz="4400" b="1" dirty="0">
              <a:latin typeface="Arial Narrow"/>
              <a:cs typeface="Arial Narro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059640" y="5600700"/>
            <a:ext cx="0" cy="1905000"/>
          </a:xfrm>
          <a:custGeom>
            <a:avLst/>
            <a:gdLst/>
            <a:ahLst/>
            <a:cxnLst/>
            <a:rect l="l" t="t" r="r" b="b"/>
            <a:pathLst>
              <a:path h="1905000">
                <a:moveTo>
                  <a:pt x="0" y="0"/>
                </a:moveTo>
                <a:lnTo>
                  <a:pt x="0" y="1904999"/>
                </a:lnTo>
              </a:path>
            </a:pathLst>
          </a:custGeom>
          <a:ln w="28574">
            <a:solidFill>
              <a:srgbClr val="332D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6904506" y="8874125"/>
            <a:ext cx="354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75" dirty="0">
                <a:solidFill>
                  <a:srgbClr val="332D29"/>
                </a:solidFill>
                <a:latin typeface="Calibri"/>
                <a:cs typeface="Calibri"/>
              </a:rPr>
              <a:t>02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1026" name="Picture 2" descr="https://asianparent-assets-id.dexecure.net/wp-content/uploads/sites/24/2017/11/kemampuan-yang-dipelajari-anak-T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3362310"/>
            <a:ext cx="7610840" cy="4448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8054" y="23568"/>
            <a:ext cx="6250940" cy="7237238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12700" marR="2176780">
              <a:spcBef>
                <a:spcPts val="1160"/>
              </a:spcBef>
            </a:pPr>
            <a:r>
              <a:rPr lang="en-ID" sz="4800" b="1" spc="-665" dirty="0" smtClean="0">
                <a:solidFill>
                  <a:srgbClr val="332D29"/>
                </a:solidFill>
                <a:latin typeface="Book Antiqua"/>
                <a:cs typeface="Book Antiqua"/>
              </a:rPr>
              <a:t>Physical Development during Adolescence</a:t>
            </a:r>
            <a:endParaRPr sz="4800" dirty="0">
              <a:latin typeface="Book Antiqua"/>
              <a:cs typeface="Book Antiqua"/>
            </a:endParaRPr>
          </a:p>
          <a:p>
            <a:pPr marL="12700" marR="5080">
              <a:lnSpc>
                <a:spcPct val="116700"/>
              </a:lnSpc>
              <a:spcBef>
                <a:spcPts val="4305"/>
              </a:spcBef>
            </a:pPr>
            <a:r>
              <a:rPr lang="en-ID" sz="4800" spc="30" dirty="0" smtClean="0">
                <a:solidFill>
                  <a:srgbClr val="332D29"/>
                </a:solidFill>
                <a:latin typeface="Calibri"/>
                <a:cs typeface="Calibri"/>
              </a:rPr>
              <a:t>Puberty is a series of physiological changes that render the immature organism capable of reproduction</a:t>
            </a:r>
            <a:endParaRPr sz="48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44000" y="1424362"/>
            <a:ext cx="5905500" cy="8862695"/>
          </a:xfrm>
          <a:custGeom>
            <a:avLst/>
            <a:gdLst/>
            <a:ahLst/>
            <a:cxnLst/>
            <a:rect l="l" t="t" r="r" b="b"/>
            <a:pathLst>
              <a:path w="5905500" h="8862695">
                <a:moveTo>
                  <a:pt x="5905499" y="8862636"/>
                </a:moveTo>
                <a:lnTo>
                  <a:pt x="0" y="8862636"/>
                </a:lnTo>
                <a:lnTo>
                  <a:pt x="0" y="0"/>
                </a:lnTo>
                <a:lnTo>
                  <a:pt x="5905499" y="0"/>
                </a:lnTo>
                <a:lnTo>
                  <a:pt x="5905499" y="8862636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7419" y="2476500"/>
            <a:ext cx="8801917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6963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0718" t="17707" r="21303" b="8334"/>
          <a:stretch/>
        </p:blipFill>
        <p:spPr>
          <a:xfrm>
            <a:off x="533400" y="266700"/>
            <a:ext cx="16687800" cy="967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65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4351635" cy="10287000"/>
          </a:xfrm>
          <a:custGeom>
            <a:avLst/>
            <a:gdLst/>
            <a:ahLst/>
            <a:cxnLst/>
            <a:rect l="l" t="t" r="r" b="b"/>
            <a:pathLst>
              <a:path w="14351635" h="10287000">
                <a:moveTo>
                  <a:pt x="0" y="10286999"/>
                </a:moveTo>
                <a:lnTo>
                  <a:pt x="14351621" y="10286999"/>
                </a:lnTo>
                <a:lnTo>
                  <a:pt x="14351621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1EF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351621" y="1"/>
            <a:ext cx="3937000" cy="10287000"/>
          </a:xfrm>
          <a:custGeom>
            <a:avLst/>
            <a:gdLst/>
            <a:ahLst/>
            <a:cxnLst/>
            <a:rect l="l" t="t" r="r" b="b"/>
            <a:pathLst>
              <a:path w="3937000" h="10287000">
                <a:moveTo>
                  <a:pt x="0" y="0"/>
                </a:moveTo>
                <a:lnTo>
                  <a:pt x="0" y="10286998"/>
                </a:lnTo>
                <a:lnTo>
                  <a:pt x="3936378" y="10286998"/>
                </a:lnTo>
                <a:lnTo>
                  <a:pt x="3936378" y="0"/>
                </a:lnTo>
                <a:lnTo>
                  <a:pt x="0" y="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73582" y="342900"/>
            <a:ext cx="9422765" cy="972061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380"/>
              </a:spcBef>
            </a:pPr>
            <a:r>
              <a:rPr lang="en-ID" sz="6400" b="1" spc="250" dirty="0" smtClean="0">
                <a:solidFill>
                  <a:srgbClr val="332D29"/>
                </a:solidFill>
                <a:latin typeface="Arial Narrow"/>
                <a:cs typeface="Arial Narrow"/>
              </a:rPr>
              <a:t>Cognitive Development</a:t>
            </a:r>
            <a:endParaRPr sz="6400" dirty="0">
              <a:latin typeface="Arial Narrow"/>
              <a:cs typeface="Arial Narro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184898" y="9244014"/>
            <a:ext cx="9182100" cy="0"/>
          </a:xfrm>
          <a:custGeom>
            <a:avLst/>
            <a:gdLst/>
            <a:ahLst/>
            <a:cxnLst/>
            <a:rect l="l" t="t" r="r" b="b"/>
            <a:pathLst>
              <a:path w="9182100">
                <a:moveTo>
                  <a:pt x="0" y="0"/>
                </a:moveTo>
                <a:lnTo>
                  <a:pt x="9182099" y="0"/>
                </a:lnTo>
              </a:path>
            </a:pathLst>
          </a:custGeom>
          <a:ln w="28574">
            <a:solidFill>
              <a:srgbClr val="332D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650969946"/>
              </p:ext>
            </p:extLst>
          </p:nvPr>
        </p:nvGraphicFramePr>
        <p:xfrm>
          <a:off x="1777784" y="2628900"/>
          <a:ext cx="10029292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9546" t="19792" r="23061" b="7292"/>
          <a:stretch/>
        </p:blipFill>
        <p:spPr>
          <a:xfrm>
            <a:off x="685800" y="419100"/>
            <a:ext cx="16992600" cy="952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582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6000" y="6212775"/>
            <a:ext cx="5894118" cy="2023631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7650"/>
              </a:lnSpc>
              <a:spcBef>
                <a:spcPts val="380"/>
              </a:spcBef>
            </a:pPr>
            <a:r>
              <a:rPr lang="en-ID" sz="6400" b="1" spc="285" dirty="0" smtClean="0">
                <a:solidFill>
                  <a:srgbClr val="332D29"/>
                </a:solidFill>
                <a:latin typeface="Arial Narrow"/>
                <a:cs typeface="Arial Narrow"/>
              </a:rPr>
              <a:t>Socioemotional Development</a:t>
            </a:r>
            <a:endParaRPr sz="6400" dirty="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5048250" cy="5181600"/>
          </a:xfrm>
          <a:custGeom>
            <a:avLst/>
            <a:gdLst/>
            <a:ahLst/>
            <a:cxnLst/>
            <a:rect l="l" t="t" r="r" b="b"/>
            <a:pathLst>
              <a:path w="5048250" h="5181600">
                <a:moveTo>
                  <a:pt x="0" y="5181599"/>
                </a:moveTo>
                <a:lnTo>
                  <a:pt x="5048168" y="5181599"/>
                </a:lnTo>
                <a:lnTo>
                  <a:pt x="5048168" y="0"/>
                </a:lnTo>
                <a:lnTo>
                  <a:pt x="0" y="0"/>
                </a:lnTo>
                <a:lnTo>
                  <a:pt x="0" y="5181599"/>
                </a:lnTo>
                <a:close/>
              </a:path>
            </a:pathLst>
          </a:custGeom>
          <a:solidFill>
            <a:srgbClr val="D4BFAB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48168" y="0"/>
            <a:ext cx="5086350" cy="5181600"/>
          </a:xfrm>
          <a:custGeom>
            <a:avLst/>
            <a:gdLst/>
            <a:ahLst/>
            <a:cxnLst/>
            <a:rect l="l" t="t" r="r" b="b"/>
            <a:pathLst>
              <a:path w="5086350" h="5181600">
                <a:moveTo>
                  <a:pt x="0" y="0"/>
                </a:moveTo>
                <a:lnTo>
                  <a:pt x="5086349" y="0"/>
                </a:lnTo>
                <a:lnTo>
                  <a:pt x="5086349" y="5181599"/>
                </a:lnTo>
                <a:lnTo>
                  <a:pt x="0" y="5181599"/>
                </a:lnTo>
                <a:lnTo>
                  <a:pt x="0" y="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89159" y="9501187"/>
            <a:ext cx="5800725" cy="0"/>
          </a:xfrm>
          <a:custGeom>
            <a:avLst/>
            <a:gdLst/>
            <a:ahLst/>
            <a:cxnLst/>
            <a:rect l="l" t="t" r="r" b="b"/>
            <a:pathLst>
              <a:path w="5800725">
                <a:moveTo>
                  <a:pt x="0" y="0"/>
                </a:moveTo>
                <a:lnTo>
                  <a:pt x="5800724" y="0"/>
                </a:lnTo>
              </a:path>
            </a:pathLst>
          </a:custGeom>
          <a:ln w="28574">
            <a:solidFill>
              <a:srgbClr val="332D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91662" y="5143500"/>
            <a:ext cx="5086350" cy="5143500"/>
          </a:xfrm>
          <a:custGeom>
            <a:avLst/>
            <a:gdLst/>
            <a:ahLst/>
            <a:cxnLst/>
            <a:rect l="l" t="t" r="r" b="b"/>
            <a:pathLst>
              <a:path w="5086350" h="5143500">
                <a:moveTo>
                  <a:pt x="0" y="0"/>
                </a:moveTo>
                <a:lnTo>
                  <a:pt x="5086349" y="0"/>
                </a:lnTo>
                <a:lnTo>
                  <a:pt x="5086349" y="5143499"/>
                </a:lnTo>
                <a:lnTo>
                  <a:pt x="0" y="5143499"/>
                </a:lnTo>
                <a:lnTo>
                  <a:pt x="0" y="0"/>
                </a:lnTo>
                <a:close/>
              </a:path>
            </a:pathLst>
          </a:custGeom>
          <a:solidFill>
            <a:srgbClr val="D4BFAB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277932" y="5183042"/>
            <a:ext cx="5010150" cy="5104130"/>
          </a:xfrm>
          <a:custGeom>
            <a:avLst/>
            <a:gdLst/>
            <a:ahLst/>
            <a:cxnLst/>
            <a:rect l="l" t="t" r="r" b="b"/>
            <a:pathLst>
              <a:path w="5010150" h="5104130">
                <a:moveTo>
                  <a:pt x="5010067" y="0"/>
                </a:moveTo>
                <a:lnTo>
                  <a:pt x="5010067" y="5103956"/>
                </a:lnTo>
                <a:lnTo>
                  <a:pt x="0" y="5103956"/>
                </a:lnTo>
                <a:lnTo>
                  <a:pt x="0" y="0"/>
                </a:lnTo>
                <a:lnTo>
                  <a:pt x="5010067" y="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44871" y="1178049"/>
            <a:ext cx="3243635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69925" algn="l"/>
              </a:tabLst>
            </a:pPr>
            <a:r>
              <a:rPr lang="en-ID" sz="3400" b="0" spc="440" dirty="0" smtClean="0">
                <a:latin typeface="Calibri"/>
                <a:cs typeface="Calibri"/>
              </a:rPr>
              <a:t>Adolescence</a:t>
            </a:r>
            <a:endParaRPr sz="3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4001" y="2442830"/>
            <a:ext cx="3260725" cy="19019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lang="en-ID" sz="3600" spc="25" dirty="0" err="1" smtClean="0">
                <a:solidFill>
                  <a:srgbClr val="332D29"/>
                </a:solidFill>
                <a:latin typeface="Calibri"/>
                <a:cs typeface="Calibri"/>
              </a:rPr>
              <a:t>Twant</a:t>
            </a:r>
            <a:r>
              <a:rPr lang="en-ID" sz="3600" spc="25" dirty="0" smtClean="0">
                <a:solidFill>
                  <a:srgbClr val="332D29"/>
                </a:solidFill>
                <a:latin typeface="Calibri"/>
                <a:cs typeface="Calibri"/>
              </a:rPr>
              <a:t> their parents to treat them differently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35663" y="6832815"/>
            <a:ext cx="3260725" cy="33021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69925" algn="l"/>
              </a:tabLst>
            </a:pPr>
            <a:r>
              <a:rPr lang="en-ID" sz="3400" spc="185" dirty="0" smtClean="0">
                <a:solidFill>
                  <a:srgbClr val="332D29"/>
                </a:solidFill>
                <a:latin typeface="Calibri"/>
                <a:cs typeface="Calibri"/>
              </a:rPr>
              <a:t>Adolescence will</a:t>
            </a:r>
            <a:endParaRPr sz="3400" dirty="0">
              <a:latin typeface="Calibri"/>
              <a:cs typeface="Calibri"/>
            </a:endParaRPr>
          </a:p>
          <a:p>
            <a:pPr marL="12700" marR="5080">
              <a:lnSpc>
                <a:spcPct val="116100"/>
              </a:lnSpc>
              <a:spcBef>
                <a:spcPts val="1850"/>
              </a:spcBef>
            </a:pPr>
            <a:r>
              <a:rPr lang="en-ID" sz="2800" spc="25" dirty="0" smtClean="0">
                <a:solidFill>
                  <a:srgbClr val="332D29"/>
                </a:solidFill>
                <a:latin typeface="Calibri"/>
                <a:cs typeface="Calibri"/>
              </a:rPr>
              <a:t>Tell teachers personal information they would not tell their parents</a:t>
            </a:r>
            <a:r>
              <a:rPr sz="2800" spc="20" dirty="0" smtClean="0">
                <a:solidFill>
                  <a:srgbClr val="332D29"/>
                </a:solidFill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75949" y="1178049"/>
            <a:ext cx="3260725" cy="33421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69925" algn="l"/>
              </a:tabLst>
            </a:pPr>
            <a:r>
              <a:rPr lang="en-ID" sz="3600" spc="185" dirty="0" smtClean="0">
                <a:solidFill>
                  <a:srgbClr val="332D29"/>
                </a:solidFill>
                <a:latin typeface="Calibri"/>
                <a:cs typeface="Calibri"/>
              </a:rPr>
              <a:t>Groups</a:t>
            </a:r>
            <a:endParaRPr sz="3600" dirty="0">
              <a:latin typeface="Calibri"/>
              <a:cs typeface="Calibri"/>
            </a:endParaRPr>
          </a:p>
          <a:p>
            <a:pPr marL="12700" marR="5080">
              <a:lnSpc>
                <a:spcPct val="116100"/>
              </a:lnSpc>
              <a:spcBef>
                <a:spcPts val="1850"/>
              </a:spcBef>
            </a:pPr>
            <a:r>
              <a:rPr lang="en-ID" sz="3600" spc="25" dirty="0" smtClean="0">
                <a:solidFill>
                  <a:srgbClr val="332D29"/>
                </a:solidFill>
                <a:latin typeface="Calibri"/>
                <a:cs typeface="Calibri"/>
              </a:rPr>
              <a:t>Membership in groups tends to promote feelings of self </a:t>
            </a:r>
            <a:r>
              <a:rPr lang="en-ID" sz="3600" spc="25" dirty="0" err="1" smtClean="0">
                <a:solidFill>
                  <a:srgbClr val="332D29"/>
                </a:solidFill>
                <a:latin typeface="Calibri"/>
                <a:cs typeface="Calibri"/>
              </a:rPr>
              <a:t>worrth</a:t>
            </a:r>
            <a:r>
              <a:rPr sz="3600" spc="20" dirty="0" smtClean="0">
                <a:solidFill>
                  <a:srgbClr val="332D29"/>
                </a:solidFill>
                <a:latin typeface="Calibri"/>
                <a:cs typeface="Calibri"/>
              </a:rPr>
              <a:t>.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16000" y="9207500"/>
            <a:ext cx="3403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40" dirty="0" smtClean="0">
                <a:solidFill>
                  <a:srgbClr val="332D29"/>
                </a:solidFill>
                <a:latin typeface="Calibri"/>
                <a:cs typeface="Calibri"/>
              </a:rPr>
              <a:t>1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518" y="0"/>
            <a:ext cx="8153481" cy="514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6266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2920" y="749496"/>
            <a:ext cx="7956280" cy="7234801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12700" marR="2176780">
              <a:spcBef>
                <a:spcPts val="1160"/>
              </a:spcBef>
            </a:pPr>
            <a:r>
              <a:rPr lang="en-ID" sz="5400" b="1" spc="-665" dirty="0" smtClean="0">
                <a:solidFill>
                  <a:srgbClr val="332D29"/>
                </a:solidFill>
                <a:latin typeface="Book Antiqua"/>
                <a:cs typeface="Book Antiqua"/>
              </a:rPr>
              <a:t>Emotional </a:t>
            </a:r>
            <a:r>
              <a:rPr lang="en-ID" sz="5400" b="1" spc="-665" dirty="0" smtClean="0">
                <a:solidFill>
                  <a:srgbClr val="332D29"/>
                </a:solidFill>
                <a:latin typeface="Book Antiqua"/>
                <a:cs typeface="Book Antiqua"/>
              </a:rPr>
              <a:t>De</a:t>
            </a:r>
            <a:r>
              <a:rPr lang="en-ID" sz="5400" b="1" spc="-665" dirty="0" smtClean="0">
                <a:solidFill>
                  <a:srgbClr val="332D29"/>
                </a:solidFill>
                <a:latin typeface="Book Antiqua"/>
                <a:cs typeface="Book Antiqua"/>
              </a:rPr>
              <a:t>velopment</a:t>
            </a:r>
            <a:endParaRPr sz="5400" dirty="0">
              <a:latin typeface="Book Antiqua"/>
              <a:cs typeface="Book Antiqua"/>
            </a:endParaRPr>
          </a:p>
          <a:p>
            <a:pPr marL="12700" marR="5080">
              <a:lnSpc>
                <a:spcPct val="116700"/>
              </a:lnSpc>
              <a:spcBef>
                <a:spcPts val="4305"/>
              </a:spcBef>
            </a:pPr>
            <a:r>
              <a:rPr lang="en-ID" sz="4000" spc="30" dirty="0" smtClean="0">
                <a:solidFill>
                  <a:srgbClr val="332D29"/>
                </a:solidFill>
                <a:latin typeface="Calibri"/>
                <a:cs typeface="Calibri"/>
              </a:rPr>
              <a:t>Most adolescents experience emotional conflicts at some point</a:t>
            </a:r>
          </a:p>
          <a:p>
            <a:pPr marL="12700" marR="5080">
              <a:lnSpc>
                <a:spcPct val="116700"/>
              </a:lnSpc>
              <a:spcBef>
                <a:spcPts val="4305"/>
              </a:spcBef>
            </a:pPr>
            <a:r>
              <a:rPr lang="en-ID" sz="4000" dirty="0" smtClean="0">
                <a:latin typeface="Calibri"/>
                <a:cs typeface="Calibri"/>
              </a:rPr>
              <a:t>Emotional distress is temporary and is successfully handled, but for some the stresses lead to delinquency, drug abuse, or suicide attempts</a:t>
            </a:r>
            <a:endParaRPr lang="en-ID" sz="4000" spc="30" dirty="0">
              <a:solidFill>
                <a:srgbClr val="332D29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44000" y="1424362"/>
            <a:ext cx="5905500" cy="8862695"/>
          </a:xfrm>
          <a:custGeom>
            <a:avLst/>
            <a:gdLst/>
            <a:ahLst/>
            <a:cxnLst/>
            <a:rect l="l" t="t" r="r" b="b"/>
            <a:pathLst>
              <a:path w="5905500" h="8862695">
                <a:moveTo>
                  <a:pt x="5905499" y="8862636"/>
                </a:moveTo>
                <a:lnTo>
                  <a:pt x="0" y="8862636"/>
                </a:lnTo>
                <a:lnTo>
                  <a:pt x="0" y="0"/>
                </a:lnTo>
                <a:lnTo>
                  <a:pt x="5905499" y="0"/>
                </a:lnTo>
                <a:lnTo>
                  <a:pt x="5905499" y="8862636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0" y="2933700"/>
            <a:ext cx="69342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6170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2920" y="749496"/>
            <a:ext cx="10394680" cy="979755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marL="12700" marR="2176780">
              <a:spcBef>
                <a:spcPts val="1160"/>
              </a:spcBef>
            </a:pPr>
            <a:r>
              <a:rPr lang="en-ID" sz="5400" b="1" spc="-665" dirty="0" smtClean="0">
                <a:solidFill>
                  <a:srgbClr val="332D29"/>
                </a:solidFill>
                <a:latin typeface="Book Antiqua"/>
                <a:cs typeface="Book Antiqua"/>
              </a:rPr>
              <a:t>Problems of Adolescence</a:t>
            </a:r>
            <a:endParaRPr sz="5400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963400" y="749496"/>
            <a:ext cx="5905500" cy="8862695"/>
          </a:xfrm>
          <a:custGeom>
            <a:avLst/>
            <a:gdLst/>
            <a:ahLst/>
            <a:cxnLst/>
            <a:rect l="l" t="t" r="r" b="b"/>
            <a:pathLst>
              <a:path w="5905500" h="8862695">
                <a:moveTo>
                  <a:pt x="5905499" y="8862636"/>
                </a:moveTo>
                <a:lnTo>
                  <a:pt x="0" y="8862636"/>
                </a:lnTo>
                <a:lnTo>
                  <a:pt x="0" y="0"/>
                </a:lnTo>
                <a:lnTo>
                  <a:pt x="5905499" y="0"/>
                </a:lnTo>
                <a:lnTo>
                  <a:pt x="5905499" y="8862636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75475666"/>
              </p:ext>
            </p:extLst>
          </p:nvPr>
        </p:nvGraphicFramePr>
        <p:xfrm>
          <a:off x="631960" y="2404117"/>
          <a:ext cx="10896600" cy="6803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20575" y="3406654"/>
            <a:ext cx="5391150" cy="479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471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562100"/>
            <a:ext cx="14349985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74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93389"/>
            <a:ext cx="15163800" cy="4793615"/>
          </a:xfrm>
          <a:custGeom>
            <a:avLst/>
            <a:gdLst/>
            <a:ahLst/>
            <a:cxnLst/>
            <a:rect l="l" t="t" r="r" b="b"/>
            <a:pathLst>
              <a:path w="15163800" h="4793615">
                <a:moveTo>
                  <a:pt x="0" y="4793610"/>
                </a:moveTo>
                <a:lnTo>
                  <a:pt x="0" y="0"/>
                </a:lnTo>
                <a:lnTo>
                  <a:pt x="15163799" y="0"/>
                </a:lnTo>
                <a:lnTo>
                  <a:pt x="15163799" y="4793610"/>
                </a:lnTo>
                <a:lnTo>
                  <a:pt x="0" y="479361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5411" y="425244"/>
            <a:ext cx="10633736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5400" dirty="0" smtClean="0"/>
              <a:t>Development </a:t>
            </a:r>
            <a:r>
              <a:rPr lang="en-US" sz="5400" dirty="0"/>
              <a:t>in Early Childhood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46966" y="5680720"/>
            <a:ext cx="3260725" cy="44576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D" sz="3200" spc="345" dirty="0">
              <a:solidFill>
                <a:srgbClr val="332D29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dirty="0"/>
              <a:t>S</a:t>
            </a:r>
            <a:r>
              <a:rPr lang="en-US" sz="3200" dirty="0" smtClean="0"/>
              <a:t>tart </a:t>
            </a:r>
            <a:r>
              <a:rPr lang="en-US" sz="3200" dirty="0"/>
              <a:t>to develop an understanding of el and relationships and absorb an enormous amount of information about their social and physical worlds 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5455289"/>
            <a:ext cx="15163800" cy="38100"/>
          </a:xfrm>
          <a:custGeom>
            <a:avLst/>
            <a:gdLst/>
            <a:ahLst/>
            <a:cxnLst/>
            <a:rect l="l" t="t" r="r" b="b"/>
            <a:pathLst>
              <a:path w="15163800" h="38100">
                <a:moveTo>
                  <a:pt x="0" y="38099"/>
                </a:moveTo>
                <a:lnTo>
                  <a:pt x="15163799" y="38099"/>
                </a:lnTo>
                <a:lnTo>
                  <a:pt x="151637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28785" y="5207638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73614" y="6187261"/>
            <a:ext cx="3260725" cy="34403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US" sz="3200" dirty="0"/>
              <a:t>L</a:t>
            </a:r>
            <a:r>
              <a:rPr lang="en-US" sz="3200" dirty="0" smtClean="0"/>
              <a:t>earn </a:t>
            </a:r>
            <a:r>
              <a:rPr lang="en-US" sz="3200" dirty="0"/>
              <a:t>appropriate behaviors and rules and become increasingly adept at interacting with other children. </a:t>
            </a:r>
            <a:r>
              <a:rPr sz="3200" spc="20" dirty="0" smtClean="0">
                <a:solidFill>
                  <a:srgbClr val="332D29"/>
                </a:solidFill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706529" y="5207638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0432569" y="6639595"/>
            <a:ext cx="3260725" cy="5126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ID" sz="2800" spc="25" dirty="0" smtClean="0">
                <a:solidFill>
                  <a:srgbClr val="332D29"/>
                </a:solidFill>
                <a:latin typeface="Calibri"/>
                <a:cs typeface="Calibri"/>
              </a:rPr>
              <a:t>Master motor skills 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45355" y="5207638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val 13"/>
          <p:cNvSpPr/>
          <p:nvPr/>
        </p:nvSpPr>
        <p:spPr>
          <a:xfrm>
            <a:off x="152484" y="3844835"/>
            <a:ext cx="3124115" cy="103645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4000" dirty="0" smtClean="0"/>
              <a:t>Cognitive</a:t>
            </a:r>
            <a:endParaRPr lang="en-US" sz="4000" dirty="0"/>
          </a:p>
        </p:txBody>
      </p:sp>
      <p:sp>
        <p:nvSpPr>
          <p:cNvPr id="15" name="Oval 14"/>
          <p:cNvSpPr/>
          <p:nvPr/>
        </p:nvSpPr>
        <p:spPr>
          <a:xfrm>
            <a:off x="4708636" y="3894387"/>
            <a:ext cx="2987563" cy="103645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4000" dirty="0" smtClean="0"/>
              <a:t>Social</a:t>
            </a:r>
            <a:endParaRPr lang="en-US" sz="4000" dirty="0"/>
          </a:p>
        </p:txBody>
      </p:sp>
      <p:sp>
        <p:nvSpPr>
          <p:cNvPr id="16" name="Oval 15"/>
          <p:cNvSpPr/>
          <p:nvPr/>
        </p:nvSpPr>
        <p:spPr>
          <a:xfrm>
            <a:off x="9389982" y="3776783"/>
            <a:ext cx="3030618" cy="103645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600" dirty="0" smtClean="0"/>
              <a:t>Physic</a:t>
            </a:r>
            <a:endParaRPr lang="en-US" sz="36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134" b="6287"/>
          <a:stretch/>
        </p:blipFill>
        <p:spPr>
          <a:xfrm>
            <a:off x="13639849" y="2847336"/>
            <a:ext cx="4214675" cy="4048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071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93389"/>
            <a:ext cx="15163800" cy="4793615"/>
          </a:xfrm>
          <a:custGeom>
            <a:avLst/>
            <a:gdLst/>
            <a:ahLst/>
            <a:cxnLst/>
            <a:rect l="l" t="t" r="r" b="b"/>
            <a:pathLst>
              <a:path w="15163800" h="4793615">
                <a:moveTo>
                  <a:pt x="0" y="4793610"/>
                </a:moveTo>
                <a:lnTo>
                  <a:pt x="0" y="0"/>
                </a:lnTo>
                <a:lnTo>
                  <a:pt x="15163799" y="0"/>
                </a:lnTo>
                <a:lnTo>
                  <a:pt x="15163799" y="4793610"/>
                </a:lnTo>
                <a:lnTo>
                  <a:pt x="0" y="479361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5411" y="425244"/>
            <a:ext cx="10633736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5400" dirty="0" smtClean="0"/>
              <a:t>Physical Development </a:t>
            </a:r>
            <a:r>
              <a:rPr lang="en-US" sz="5400" dirty="0"/>
              <a:t>in Early Childhood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46966" y="5680720"/>
            <a:ext cx="3260725" cy="3744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D" sz="4000" spc="345" dirty="0">
              <a:solidFill>
                <a:srgbClr val="332D29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dirty="0" smtClean="0"/>
              <a:t>Small muscle development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D" sz="4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000" dirty="0" smtClean="0">
                <a:latin typeface="Calibri"/>
                <a:cs typeface="Calibri"/>
              </a:rPr>
              <a:t>Large muscle development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5455289"/>
            <a:ext cx="15163800" cy="38100"/>
          </a:xfrm>
          <a:custGeom>
            <a:avLst/>
            <a:gdLst/>
            <a:ahLst/>
            <a:cxnLst/>
            <a:rect l="l" t="t" r="r" b="b"/>
            <a:pathLst>
              <a:path w="15163800" h="38100">
                <a:moveTo>
                  <a:pt x="0" y="38099"/>
                </a:moveTo>
                <a:lnTo>
                  <a:pt x="15163799" y="38099"/>
                </a:lnTo>
                <a:lnTo>
                  <a:pt x="151637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28785" y="5207638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954658" y="6187261"/>
            <a:ext cx="3879682" cy="25445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US" sz="3600" dirty="0"/>
              <a:t>perform s tasks such as buckling, buttoning, snapping, and zipping. </a:t>
            </a:r>
            <a:r>
              <a:rPr sz="3600" spc="20" dirty="0" smtClean="0">
                <a:solidFill>
                  <a:srgbClr val="332D29"/>
                </a:solidFill>
                <a:latin typeface="Calibri"/>
                <a:cs typeface="Calibri"/>
              </a:rPr>
              <a:t>.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706529" y="5207638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0432569" y="6639595"/>
            <a:ext cx="3260725" cy="1940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US" sz="3600" dirty="0" err="1" smtClean="0"/>
              <a:t>begining</a:t>
            </a:r>
            <a:r>
              <a:rPr lang="en-US" sz="3600" dirty="0" smtClean="0"/>
              <a:t> </a:t>
            </a:r>
            <a:r>
              <a:rPr lang="en-US" sz="3600" dirty="0"/>
              <a:t>to write letters and words. 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445355" y="5207638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474" b="-6553"/>
          <a:stretch/>
        </p:blipFill>
        <p:spPr>
          <a:xfrm>
            <a:off x="14679190" y="3435104"/>
            <a:ext cx="3476626" cy="743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100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3103" t="18749" r="11347" b="8334"/>
          <a:stretch/>
        </p:blipFill>
        <p:spPr>
          <a:xfrm>
            <a:off x="1447800" y="419100"/>
            <a:ext cx="15878991" cy="929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536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695881"/>
            <a:ext cx="15163800" cy="6585572"/>
          </a:xfrm>
          <a:custGeom>
            <a:avLst/>
            <a:gdLst/>
            <a:ahLst/>
            <a:cxnLst/>
            <a:rect l="l" t="t" r="r" b="b"/>
            <a:pathLst>
              <a:path w="15163800" h="4793615">
                <a:moveTo>
                  <a:pt x="0" y="4793610"/>
                </a:moveTo>
                <a:lnTo>
                  <a:pt x="0" y="0"/>
                </a:lnTo>
                <a:lnTo>
                  <a:pt x="15163799" y="0"/>
                </a:lnTo>
                <a:lnTo>
                  <a:pt x="15163799" y="4793610"/>
                </a:lnTo>
                <a:lnTo>
                  <a:pt x="0" y="479361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75411" y="425244"/>
            <a:ext cx="10633736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5400" dirty="0" smtClean="0"/>
              <a:t>Language Acquisition</a:t>
            </a:r>
            <a:endParaRPr lang="en-US" sz="5400" dirty="0"/>
          </a:p>
        </p:txBody>
      </p:sp>
      <p:sp>
        <p:nvSpPr>
          <p:cNvPr id="5" name="object 5"/>
          <p:cNvSpPr txBox="1"/>
          <p:nvPr/>
        </p:nvSpPr>
        <p:spPr>
          <a:xfrm>
            <a:off x="708037" y="3842254"/>
            <a:ext cx="3260725" cy="4975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D" sz="4000" spc="345" dirty="0">
              <a:solidFill>
                <a:srgbClr val="332D29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000" dirty="0" smtClean="0"/>
              <a:t>Understand their world through senses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D" sz="4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000" dirty="0" smtClean="0">
                <a:latin typeface="Calibri"/>
                <a:cs typeface="Calibri"/>
              </a:rPr>
              <a:t>Produce one word utterances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-3311" y="3400521"/>
            <a:ext cx="15163800" cy="38100"/>
          </a:xfrm>
          <a:custGeom>
            <a:avLst/>
            <a:gdLst/>
            <a:ahLst/>
            <a:cxnLst/>
            <a:rect l="l" t="t" r="r" b="b"/>
            <a:pathLst>
              <a:path w="15163800" h="38100">
                <a:moveTo>
                  <a:pt x="0" y="38099"/>
                </a:moveTo>
                <a:lnTo>
                  <a:pt x="15163799" y="38099"/>
                </a:lnTo>
                <a:lnTo>
                  <a:pt x="15163799" y="0"/>
                </a:lnTo>
                <a:lnTo>
                  <a:pt x="0" y="0"/>
                </a:lnTo>
                <a:lnTo>
                  <a:pt x="0" y="38099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14535" y="3303526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845283" y="4386376"/>
            <a:ext cx="3879682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US" sz="4000" dirty="0" smtClean="0"/>
              <a:t>Already skillful talkers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537045" y="3272024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491625" y="3842254"/>
            <a:ext cx="4002298" cy="64391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3180"/>
              </a:spcBef>
            </a:pPr>
            <a:r>
              <a:rPr lang="en-US" sz="4000" dirty="0" smtClean="0"/>
              <a:t>Use and understand an almost infinite number of sentences, can hold conversations, know bout written language</a:t>
            </a:r>
            <a:endParaRPr sz="4000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899515" y="3303526"/>
            <a:ext cx="571500" cy="570230"/>
          </a:xfrm>
          <a:custGeom>
            <a:avLst/>
            <a:gdLst/>
            <a:ahLst/>
            <a:cxnLst/>
            <a:rect l="l" t="t" r="r" b="b"/>
            <a:pathLst>
              <a:path w="571500" h="570229">
                <a:moveTo>
                  <a:pt x="313672" y="1270"/>
                </a:moveTo>
                <a:lnTo>
                  <a:pt x="257655" y="1270"/>
                </a:lnTo>
                <a:lnTo>
                  <a:pt x="264645" y="0"/>
                </a:lnTo>
                <a:lnTo>
                  <a:pt x="306682" y="0"/>
                </a:lnTo>
                <a:lnTo>
                  <a:pt x="313672" y="1270"/>
                </a:lnTo>
                <a:close/>
              </a:path>
              <a:path w="571500" h="570229">
                <a:moveTo>
                  <a:pt x="320644" y="568960"/>
                </a:moveTo>
                <a:lnTo>
                  <a:pt x="250683" y="568960"/>
                </a:lnTo>
                <a:lnTo>
                  <a:pt x="216232" y="562610"/>
                </a:lnTo>
                <a:lnTo>
                  <a:pt x="209452" y="560070"/>
                </a:lnTo>
                <a:lnTo>
                  <a:pt x="202715" y="558800"/>
                </a:lnTo>
                <a:lnTo>
                  <a:pt x="196027" y="556260"/>
                </a:lnTo>
                <a:lnTo>
                  <a:pt x="163490" y="543560"/>
                </a:lnTo>
                <a:lnTo>
                  <a:pt x="157189" y="539750"/>
                </a:lnTo>
                <a:lnTo>
                  <a:pt x="150962" y="537210"/>
                </a:lnTo>
                <a:lnTo>
                  <a:pt x="138759" y="529590"/>
                </a:lnTo>
                <a:lnTo>
                  <a:pt x="132790" y="527050"/>
                </a:lnTo>
                <a:lnTo>
                  <a:pt x="126909" y="523240"/>
                </a:lnTo>
                <a:lnTo>
                  <a:pt x="121124" y="518160"/>
                </a:lnTo>
                <a:lnTo>
                  <a:pt x="115442" y="514350"/>
                </a:lnTo>
                <a:lnTo>
                  <a:pt x="109863" y="510540"/>
                </a:lnTo>
                <a:lnTo>
                  <a:pt x="104386" y="505460"/>
                </a:lnTo>
                <a:lnTo>
                  <a:pt x="99018" y="501650"/>
                </a:lnTo>
                <a:lnTo>
                  <a:pt x="93765" y="496570"/>
                </a:lnTo>
                <a:lnTo>
                  <a:pt x="88629" y="491490"/>
                </a:lnTo>
                <a:lnTo>
                  <a:pt x="83608" y="487680"/>
                </a:lnTo>
                <a:lnTo>
                  <a:pt x="78708" y="482600"/>
                </a:lnTo>
                <a:lnTo>
                  <a:pt x="73937" y="477520"/>
                </a:lnTo>
                <a:lnTo>
                  <a:pt x="69292" y="471170"/>
                </a:lnTo>
                <a:lnTo>
                  <a:pt x="64776" y="466090"/>
                </a:lnTo>
                <a:lnTo>
                  <a:pt x="60392" y="461010"/>
                </a:lnTo>
                <a:lnTo>
                  <a:pt x="56147" y="455930"/>
                </a:lnTo>
                <a:lnTo>
                  <a:pt x="52040" y="449580"/>
                </a:lnTo>
                <a:lnTo>
                  <a:pt x="48071" y="444500"/>
                </a:lnTo>
                <a:lnTo>
                  <a:pt x="44245" y="438150"/>
                </a:lnTo>
                <a:lnTo>
                  <a:pt x="40567" y="431800"/>
                </a:lnTo>
                <a:lnTo>
                  <a:pt x="37037" y="425450"/>
                </a:lnTo>
                <a:lnTo>
                  <a:pt x="33654" y="420370"/>
                </a:lnTo>
                <a:lnTo>
                  <a:pt x="19060" y="387350"/>
                </a:lnTo>
                <a:lnTo>
                  <a:pt x="16617" y="381000"/>
                </a:lnTo>
                <a:lnTo>
                  <a:pt x="14336" y="374650"/>
                </a:lnTo>
                <a:lnTo>
                  <a:pt x="12218" y="368300"/>
                </a:lnTo>
                <a:lnTo>
                  <a:pt x="10264" y="361950"/>
                </a:lnTo>
                <a:lnTo>
                  <a:pt x="8477" y="354330"/>
                </a:lnTo>
                <a:lnTo>
                  <a:pt x="6857" y="347980"/>
                </a:lnTo>
                <a:lnTo>
                  <a:pt x="5404" y="340360"/>
                </a:lnTo>
                <a:lnTo>
                  <a:pt x="4120" y="334010"/>
                </a:lnTo>
                <a:lnTo>
                  <a:pt x="3006" y="327660"/>
                </a:lnTo>
                <a:lnTo>
                  <a:pt x="0" y="278130"/>
                </a:lnTo>
                <a:lnTo>
                  <a:pt x="257" y="270510"/>
                </a:lnTo>
                <a:lnTo>
                  <a:pt x="5404" y="229870"/>
                </a:lnTo>
                <a:lnTo>
                  <a:pt x="6857" y="222250"/>
                </a:lnTo>
                <a:lnTo>
                  <a:pt x="8477" y="215900"/>
                </a:lnTo>
                <a:lnTo>
                  <a:pt x="10264" y="208280"/>
                </a:lnTo>
                <a:lnTo>
                  <a:pt x="12218" y="201930"/>
                </a:lnTo>
                <a:lnTo>
                  <a:pt x="14336" y="195580"/>
                </a:lnTo>
                <a:lnTo>
                  <a:pt x="16617" y="189230"/>
                </a:lnTo>
                <a:lnTo>
                  <a:pt x="19060" y="182880"/>
                </a:lnTo>
                <a:lnTo>
                  <a:pt x="21665" y="175260"/>
                </a:lnTo>
                <a:lnTo>
                  <a:pt x="37037" y="144780"/>
                </a:lnTo>
                <a:lnTo>
                  <a:pt x="40567" y="138430"/>
                </a:lnTo>
                <a:lnTo>
                  <a:pt x="44245" y="132080"/>
                </a:lnTo>
                <a:lnTo>
                  <a:pt x="48071" y="125730"/>
                </a:lnTo>
                <a:lnTo>
                  <a:pt x="52040" y="120650"/>
                </a:lnTo>
                <a:lnTo>
                  <a:pt x="56147" y="114300"/>
                </a:lnTo>
                <a:lnTo>
                  <a:pt x="60392" y="109220"/>
                </a:lnTo>
                <a:lnTo>
                  <a:pt x="64776" y="104140"/>
                </a:lnTo>
                <a:lnTo>
                  <a:pt x="69292" y="99060"/>
                </a:lnTo>
                <a:lnTo>
                  <a:pt x="73937" y="92710"/>
                </a:lnTo>
                <a:lnTo>
                  <a:pt x="78708" y="87630"/>
                </a:lnTo>
                <a:lnTo>
                  <a:pt x="83608" y="82550"/>
                </a:lnTo>
                <a:lnTo>
                  <a:pt x="88629" y="78740"/>
                </a:lnTo>
                <a:lnTo>
                  <a:pt x="93765" y="73660"/>
                </a:lnTo>
                <a:lnTo>
                  <a:pt x="99018" y="68580"/>
                </a:lnTo>
                <a:lnTo>
                  <a:pt x="104386" y="64770"/>
                </a:lnTo>
                <a:lnTo>
                  <a:pt x="109863" y="59690"/>
                </a:lnTo>
                <a:lnTo>
                  <a:pt x="115442" y="55880"/>
                </a:lnTo>
                <a:lnTo>
                  <a:pt x="121124" y="52070"/>
                </a:lnTo>
                <a:lnTo>
                  <a:pt x="126909" y="46990"/>
                </a:lnTo>
                <a:lnTo>
                  <a:pt x="132790" y="43180"/>
                </a:lnTo>
                <a:lnTo>
                  <a:pt x="138759" y="40640"/>
                </a:lnTo>
                <a:lnTo>
                  <a:pt x="150962" y="33020"/>
                </a:lnTo>
                <a:lnTo>
                  <a:pt x="157189" y="30480"/>
                </a:lnTo>
                <a:lnTo>
                  <a:pt x="163490" y="26670"/>
                </a:lnTo>
                <a:lnTo>
                  <a:pt x="169864" y="24130"/>
                </a:lnTo>
                <a:lnTo>
                  <a:pt x="202715" y="11430"/>
                </a:lnTo>
                <a:lnTo>
                  <a:pt x="209452" y="10160"/>
                </a:lnTo>
                <a:lnTo>
                  <a:pt x="216232" y="7620"/>
                </a:lnTo>
                <a:lnTo>
                  <a:pt x="250683" y="1270"/>
                </a:lnTo>
                <a:lnTo>
                  <a:pt x="320644" y="1270"/>
                </a:lnTo>
                <a:lnTo>
                  <a:pt x="355095" y="7620"/>
                </a:lnTo>
                <a:lnTo>
                  <a:pt x="361875" y="10160"/>
                </a:lnTo>
                <a:lnTo>
                  <a:pt x="368612" y="11430"/>
                </a:lnTo>
                <a:lnTo>
                  <a:pt x="401463" y="24130"/>
                </a:lnTo>
                <a:lnTo>
                  <a:pt x="407837" y="26670"/>
                </a:lnTo>
                <a:lnTo>
                  <a:pt x="414138" y="30480"/>
                </a:lnTo>
                <a:lnTo>
                  <a:pt x="420365" y="33020"/>
                </a:lnTo>
                <a:lnTo>
                  <a:pt x="432568" y="40640"/>
                </a:lnTo>
                <a:lnTo>
                  <a:pt x="438537" y="43180"/>
                </a:lnTo>
                <a:lnTo>
                  <a:pt x="444418" y="46990"/>
                </a:lnTo>
                <a:lnTo>
                  <a:pt x="450202" y="52070"/>
                </a:lnTo>
                <a:lnTo>
                  <a:pt x="455885" y="55880"/>
                </a:lnTo>
                <a:lnTo>
                  <a:pt x="461464" y="59690"/>
                </a:lnTo>
                <a:lnTo>
                  <a:pt x="466941" y="64770"/>
                </a:lnTo>
                <a:lnTo>
                  <a:pt x="472309" y="68580"/>
                </a:lnTo>
                <a:lnTo>
                  <a:pt x="477562" y="73660"/>
                </a:lnTo>
                <a:lnTo>
                  <a:pt x="482698" y="78740"/>
                </a:lnTo>
                <a:lnTo>
                  <a:pt x="487719" y="82550"/>
                </a:lnTo>
                <a:lnTo>
                  <a:pt x="492619" y="87630"/>
                </a:lnTo>
                <a:lnTo>
                  <a:pt x="497390" y="92710"/>
                </a:lnTo>
                <a:lnTo>
                  <a:pt x="502035" y="99060"/>
                </a:lnTo>
                <a:lnTo>
                  <a:pt x="506551" y="104140"/>
                </a:lnTo>
                <a:lnTo>
                  <a:pt x="510935" y="109220"/>
                </a:lnTo>
                <a:lnTo>
                  <a:pt x="515180" y="114300"/>
                </a:lnTo>
                <a:lnTo>
                  <a:pt x="519287" y="120650"/>
                </a:lnTo>
                <a:lnTo>
                  <a:pt x="523256" y="125730"/>
                </a:lnTo>
                <a:lnTo>
                  <a:pt x="527082" y="132080"/>
                </a:lnTo>
                <a:lnTo>
                  <a:pt x="530760" y="138430"/>
                </a:lnTo>
                <a:lnTo>
                  <a:pt x="534290" y="144780"/>
                </a:lnTo>
                <a:lnTo>
                  <a:pt x="537672" y="149860"/>
                </a:lnTo>
                <a:lnTo>
                  <a:pt x="552267" y="182880"/>
                </a:lnTo>
                <a:lnTo>
                  <a:pt x="554710" y="189230"/>
                </a:lnTo>
                <a:lnTo>
                  <a:pt x="556991" y="195580"/>
                </a:lnTo>
                <a:lnTo>
                  <a:pt x="559109" y="201930"/>
                </a:lnTo>
                <a:lnTo>
                  <a:pt x="561063" y="208280"/>
                </a:lnTo>
                <a:lnTo>
                  <a:pt x="562850" y="215900"/>
                </a:lnTo>
                <a:lnTo>
                  <a:pt x="564470" y="222250"/>
                </a:lnTo>
                <a:lnTo>
                  <a:pt x="565923" y="229870"/>
                </a:lnTo>
                <a:lnTo>
                  <a:pt x="567207" y="236220"/>
                </a:lnTo>
                <a:lnTo>
                  <a:pt x="568321" y="242570"/>
                </a:lnTo>
                <a:lnTo>
                  <a:pt x="570038" y="256540"/>
                </a:lnTo>
                <a:lnTo>
                  <a:pt x="570639" y="264160"/>
                </a:lnTo>
                <a:lnTo>
                  <a:pt x="571069" y="270510"/>
                </a:lnTo>
                <a:lnTo>
                  <a:pt x="571327" y="278130"/>
                </a:lnTo>
                <a:lnTo>
                  <a:pt x="571327" y="292100"/>
                </a:lnTo>
                <a:lnTo>
                  <a:pt x="567207" y="334010"/>
                </a:lnTo>
                <a:lnTo>
                  <a:pt x="565923" y="340360"/>
                </a:lnTo>
                <a:lnTo>
                  <a:pt x="564470" y="347980"/>
                </a:lnTo>
                <a:lnTo>
                  <a:pt x="562850" y="354330"/>
                </a:lnTo>
                <a:lnTo>
                  <a:pt x="561063" y="361950"/>
                </a:lnTo>
                <a:lnTo>
                  <a:pt x="559109" y="368300"/>
                </a:lnTo>
                <a:lnTo>
                  <a:pt x="556991" y="374650"/>
                </a:lnTo>
                <a:lnTo>
                  <a:pt x="554710" y="381000"/>
                </a:lnTo>
                <a:lnTo>
                  <a:pt x="552267" y="387350"/>
                </a:lnTo>
                <a:lnTo>
                  <a:pt x="549662" y="394970"/>
                </a:lnTo>
                <a:lnTo>
                  <a:pt x="534290" y="425450"/>
                </a:lnTo>
                <a:lnTo>
                  <a:pt x="530760" y="431800"/>
                </a:lnTo>
                <a:lnTo>
                  <a:pt x="527082" y="438150"/>
                </a:lnTo>
                <a:lnTo>
                  <a:pt x="523256" y="444500"/>
                </a:lnTo>
                <a:lnTo>
                  <a:pt x="519287" y="449580"/>
                </a:lnTo>
                <a:lnTo>
                  <a:pt x="515180" y="455930"/>
                </a:lnTo>
                <a:lnTo>
                  <a:pt x="510935" y="461010"/>
                </a:lnTo>
                <a:lnTo>
                  <a:pt x="506551" y="466090"/>
                </a:lnTo>
                <a:lnTo>
                  <a:pt x="502035" y="471170"/>
                </a:lnTo>
                <a:lnTo>
                  <a:pt x="497390" y="477520"/>
                </a:lnTo>
                <a:lnTo>
                  <a:pt x="492619" y="482600"/>
                </a:lnTo>
                <a:lnTo>
                  <a:pt x="487719" y="487680"/>
                </a:lnTo>
                <a:lnTo>
                  <a:pt x="482698" y="491490"/>
                </a:lnTo>
                <a:lnTo>
                  <a:pt x="477562" y="496570"/>
                </a:lnTo>
                <a:lnTo>
                  <a:pt x="472309" y="501650"/>
                </a:lnTo>
                <a:lnTo>
                  <a:pt x="466941" y="505460"/>
                </a:lnTo>
                <a:lnTo>
                  <a:pt x="461464" y="510540"/>
                </a:lnTo>
                <a:lnTo>
                  <a:pt x="455885" y="514350"/>
                </a:lnTo>
                <a:lnTo>
                  <a:pt x="450202" y="518160"/>
                </a:lnTo>
                <a:lnTo>
                  <a:pt x="444418" y="523240"/>
                </a:lnTo>
                <a:lnTo>
                  <a:pt x="438537" y="527050"/>
                </a:lnTo>
                <a:lnTo>
                  <a:pt x="432568" y="529590"/>
                </a:lnTo>
                <a:lnTo>
                  <a:pt x="420365" y="537210"/>
                </a:lnTo>
                <a:lnTo>
                  <a:pt x="414138" y="539750"/>
                </a:lnTo>
                <a:lnTo>
                  <a:pt x="407837" y="543560"/>
                </a:lnTo>
                <a:lnTo>
                  <a:pt x="381930" y="553720"/>
                </a:lnTo>
                <a:lnTo>
                  <a:pt x="368612" y="558800"/>
                </a:lnTo>
                <a:lnTo>
                  <a:pt x="361875" y="560070"/>
                </a:lnTo>
                <a:lnTo>
                  <a:pt x="355095" y="562610"/>
                </a:lnTo>
                <a:lnTo>
                  <a:pt x="320644" y="568960"/>
                </a:lnTo>
                <a:close/>
              </a:path>
              <a:path w="571500" h="570229">
                <a:moveTo>
                  <a:pt x="306682" y="570230"/>
                </a:moveTo>
                <a:lnTo>
                  <a:pt x="264645" y="570230"/>
                </a:lnTo>
                <a:lnTo>
                  <a:pt x="257655" y="568960"/>
                </a:lnTo>
                <a:lnTo>
                  <a:pt x="313672" y="568960"/>
                </a:lnTo>
                <a:lnTo>
                  <a:pt x="306682" y="57023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val 3"/>
          <p:cNvSpPr/>
          <p:nvPr/>
        </p:nvSpPr>
        <p:spPr>
          <a:xfrm>
            <a:off x="342985" y="1894314"/>
            <a:ext cx="2514600" cy="124894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200" dirty="0" smtClean="0"/>
              <a:t>0-2 years</a:t>
            </a:r>
            <a:endParaRPr lang="en-US" sz="3200" dirty="0"/>
          </a:p>
        </p:txBody>
      </p:sp>
      <p:sp>
        <p:nvSpPr>
          <p:cNvPr id="14" name="Oval 13"/>
          <p:cNvSpPr/>
          <p:nvPr/>
        </p:nvSpPr>
        <p:spPr>
          <a:xfrm>
            <a:off x="4449229" y="1934145"/>
            <a:ext cx="2514600" cy="124894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200" dirty="0" smtClean="0"/>
              <a:t>3  years</a:t>
            </a:r>
            <a:endParaRPr lang="en-US" sz="3200" dirty="0"/>
          </a:p>
        </p:txBody>
      </p:sp>
      <p:sp>
        <p:nvSpPr>
          <p:cNvPr id="15" name="Oval 14"/>
          <p:cNvSpPr/>
          <p:nvPr/>
        </p:nvSpPr>
        <p:spPr>
          <a:xfrm>
            <a:off x="9759555" y="2054120"/>
            <a:ext cx="2514600" cy="124894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200" dirty="0" smtClean="0"/>
              <a:t>5-6</a:t>
            </a:r>
            <a:endParaRPr lang="en-US" sz="32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15935" y="537720"/>
            <a:ext cx="4440280" cy="6038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99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143500"/>
            <a:ext cx="11029950" cy="5143500"/>
          </a:xfrm>
          <a:custGeom>
            <a:avLst/>
            <a:gdLst/>
            <a:ahLst/>
            <a:cxnLst/>
            <a:rect l="l" t="t" r="r" b="b"/>
            <a:pathLst>
              <a:path w="11029950" h="5143500">
                <a:moveTo>
                  <a:pt x="0" y="5143499"/>
                </a:moveTo>
                <a:lnTo>
                  <a:pt x="0" y="0"/>
                </a:lnTo>
                <a:lnTo>
                  <a:pt x="11029570" y="0"/>
                </a:lnTo>
                <a:lnTo>
                  <a:pt x="11029570" y="5143499"/>
                </a:lnTo>
                <a:lnTo>
                  <a:pt x="0" y="5143499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25108" y="5506269"/>
            <a:ext cx="7848600" cy="4321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Day Care Programs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Preschools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Compensatory Preschool Program</a:t>
            </a:r>
            <a:r>
              <a:rPr lang="en-US" sz="4000" dirty="0" smtClean="0"/>
              <a:t>s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Early Intervention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Kindergarten Program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ID" sz="4000" dirty="0" smtClean="0"/>
              <a:t>Developmentally Appropriate Practice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81000" y="337171"/>
            <a:ext cx="9575800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pc="-610" dirty="0" smtClean="0"/>
              <a:t>We will Learn about</a:t>
            </a:r>
            <a:endParaRPr spc="-600" dirty="0"/>
          </a:p>
        </p:txBody>
      </p:sp>
      <p:sp>
        <p:nvSpPr>
          <p:cNvPr id="5" name="object 5"/>
          <p:cNvSpPr txBox="1"/>
          <p:nvPr/>
        </p:nvSpPr>
        <p:spPr>
          <a:xfrm>
            <a:off x="425108" y="2282857"/>
            <a:ext cx="7313018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400" b="1" dirty="0" smtClean="0"/>
              <a:t>What Kinds of Early Childhood Education Program Exist?</a:t>
            </a:r>
            <a:endParaRPr sz="4400" b="1" dirty="0">
              <a:latin typeface="Arial Narrow"/>
              <a:cs typeface="Arial Narro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059640" y="5600700"/>
            <a:ext cx="0" cy="1905000"/>
          </a:xfrm>
          <a:custGeom>
            <a:avLst/>
            <a:gdLst/>
            <a:ahLst/>
            <a:cxnLst/>
            <a:rect l="l" t="t" r="r" b="b"/>
            <a:pathLst>
              <a:path h="1905000">
                <a:moveTo>
                  <a:pt x="0" y="0"/>
                </a:moveTo>
                <a:lnTo>
                  <a:pt x="0" y="1904999"/>
                </a:lnTo>
              </a:path>
            </a:pathLst>
          </a:custGeom>
          <a:ln w="28574">
            <a:solidFill>
              <a:srgbClr val="332D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6904506" y="8874125"/>
            <a:ext cx="354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75" dirty="0">
                <a:solidFill>
                  <a:srgbClr val="332D29"/>
                </a:solidFill>
                <a:latin typeface="Calibri"/>
                <a:cs typeface="Calibri"/>
              </a:rPr>
              <a:t>02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8816" y="2224497"/>
            <a:ext cx="9055784" cy="620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49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44267" y="0"/>
            <a:ext cx="9444355" cy="10287000"/>
          </a:xfrm>
          <a:custGeom>
            <a:avLst/>
            <a:gdLst/>
            <a:ahLst/>
            <a:cxnLst/>
            <a:rect l="l" t="t" r="r" b="b"/>
            <a:pathLst>
              <a:path w="9444355" h="10287000">
                <a:moveTo>
                  <a:pt x="0" y="10286999"/>
                </a:moveTo>
                <a:lnTo>
                  <a:pt x="9443731" y="10286999"/>
                </a:lnTo>
                <a:lnTo>
                  <a:pt x="9443731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1EF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2338705" cy="10287000"/>
          </a:xfrm>
          <a:custGeom>
            <a:avLst/>
            <a:gdLst/>
            <a:ahLst/>
            <a:cxnLst/>
            <a:rect l="l" t="t" r="r" b="b"/>
            <a:pathLst>
              <a:path w="2338705" h="10287000">
                <a:moveTo>
                  <a:pt x="0" y="10286999"/>
                </a:moveTo>
                <a:lnTo>
                  <a:pt x="2338693" y="10286999"/>
                </a:lnTo>
                <a:lnTo>
                  <a:pt x="2338693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1EF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844267" y="9244012"/>
            <a:ext cx="7272655" cy="0"/>
          </a:xfrm>
          <a:custGeom>
            <a:avLst/>
            <a:gdLst/>
            <a:ahLst/>
            <a:cxnLst/>
            <a:rect l="l" t="t" r="r" b="b"/>
            <a:pathLst>
              <a:path w="7272655">
                <a:moveTo>
                  <a:pt x="0" y="0"/>
                </a:moveTo>
                <a:lnTo>
                  <a:pt x="7272031" y="0"/>
                </a:lnTo>
              </a:path>
            </a:pathLst>
          </a:custGeom>
          <a:ln w="28574">
            <a:solidFill>
              <a:srgbClr val="332D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" y="0"/>
            <a:ext cx="9478764" cy="10287000"/>
          </a:xfrm>
          <a:custGeom>
            <a:avLst/>
            <a:gdLst/>
            <a:ahLst/>
            <a:cxnLst/>
            <a:rect l="l" t="t" r="r" b="b"/>
            <a:pathLst>
              <a:path w="6505575" h="10287000">
                <a:moveTo>
                  <a:pt x="0" y="0"/>
                </a:moveTo>
                <a:lnTo>
                  <a:pt x="6505574" y="0"/>
                </a:lnTo>
                <a:lnTo>
                  <a:pt x="6505574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248220" y="248891"/>
            <a:ext cx="5605145" cy="1982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6400" dirty="0" smtClean="0">
                <a:latin typeface="Arial Narrow"/>
                <a:cs typeface="Arial Narrow"/>
              </a:rPr>
              <a:t>DAY CARE PROGRAM</a:t>
            </a:r>
            <a:endParaRPr sz="6400" dirty="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15464" y="916338"/>
            <a:ext cx="16257071" cy="644373"/>
          </a:xfrm>
          <a:prstGeom prst="rect">
            <a:avLst/>
          </a:prstGeom>
        </p:spPr>
        <p:txBody>
          <a:bodyPr vert="horz" wrap="square" lIns="0" tIns="89501" rIns="0" bIns="0" rtlCol="0">
            <a:spAutoFit/>
          </a:bodyPr>
          <a:lstStyle/>
          <a:p>
            <a:pPr marL="14076680">
              <a:lnSpc>
                <a:spcPct val="100000"/>
              </a:lnSpc>
              <a:spcBef>
                <a:spcPts val="100"/>
              </a:spcBef>
            </a:pPr>
            <a:endParaRPr sz="3600" dirty="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2961" y="2621951"/>
            <a:ext cx="5921375" cy="61324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400" dirty="0" smtClean="0">
                <a:latin typeface="Calibri"/>
                <a:cs typeface="Calibri"/>
              </a:rPr>
              <a:t>Exist for children from infancy on, and organized preschool programs sometimes take children as young as 2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D" sz="4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400" dirty="0" smtClean="0">
                <a:latin typeface="Calibri"/>
                <a:cs typeface="Calibri"/>
              </a:rPr>
              <a:t>Provide Child-care services for working parents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917516" y="8900157"/>
            <a:ext cx="354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75" dirty="0">
                <a:solidFill>
                  <a:srgbClr val="332D29"/>
                </a:solidFill>
                <a:latin typeface="Calibri"/>
                <a:cs typeface="Calibri"/>
              </a:rPr>
              <a:t>07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110944" y="4850766"/>
            <a:ext cx="200025" cy="1905000"/>
          </a:xfrm>
          <a:custGeom>
            <a:avLst/>
            <a:gdLst/>
            <a:ahLst/>
            <a:cxnLst/>
            <a:rect l="l" t="t" r="r" b="b"/>
            <a:pathLst>
              <a:path w="200025" h="1905000">
                <a:moveTo>
                  <a:pt x="0" y="0"/>
                </a:moveTo>
                <a:lnTo>
                  <a:pt x="200024" y="0"/>
                </a:lnTo>
                <a:lnTo>
                  <a:pt x="200024" y="1904999"/>
                </a:lnTo>
                <a:lnTo>
                  <a:pt x="0" y="1904999"/>
                </a:lnTo>
                <a:lnTo>
                  <a:pt x="0" y="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88" b="13212"/>
          <a:stretch/>
        </p:blipFill>
        <p:spPr>
          <a:xfrm>
            <a:off x="0" y="3699824"/>
            <a:ext cx="9478765" cy="539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20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44267" y="0"/>
            <a:ext cx="9444355" cy="10287000"/>
          </a:xfrm>
          <a:custGeom>
            <a:avLst/>
            <a:gdLst/>
            <a:ahLst/>
            <a:cxnLst/>
            <a:rect l="l" t="t" r="r" b="b"/>
            <a:pathLst>
              <a:path w="9444355" h="10287000">
                <a:moveTo>
                  <a:pt x="0" y="10286999"/>
                </a:moveTo>
                <a:lnTo>
                  <a:pt x="9443731" y="10286999"/>
                </a:lnTo>
                <a:lnTo>
                  <a:pt x="9443731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1EF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2338705" cy="10287000"/>
          </a:xfrm>
          <a:custGeom>
            <a:avLst/>
            <a:gdLst/>
            <a:ahLst/>
            <a:cxnLst/>
            <a:rect l="l" t="t" r="r" b="b"/>
            <a:pathLst>
              <a:path w="2338705" h="10287000">
                <a:moveTo>
                  <a:pt x="0" y="10286999"/>
                </a:moveTo>
                <a:lnTo>
                  <a:pt x="2338693" y="10286999"/>
                </a:lnTo>
                <a:lnTo>
                  <a:pt x="2338693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1EF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844267" y="9244012"/>
            <a:ext cx="7272655" cy="0"/>
          </a:xfrm>
          <a:custGeom>
            <a:avLst/>
            <a:gdLst/>
            <a:ahLst/>
            <a:cxnLst/>
            <a:rect l="l" t="t" r="r" b="b"/>
            <a:pathLst>
              <a:path w="7272655">
                <a:moveTo>
                  <a:pt x="0" y="0"/>
                </a:moveTo>
                <a:lnTo>
                  <a:pt x="7272031" y="0"/>
                </a:lnTo>
              </a:path>
            </a:pathLst>
          </a:custGeom>
          <a:ln w="28574">
            <a:solidFill>
              <a:srgbClr val="332D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" y="0"/>
            <a:ext cx="9478764" cy="10287000"/>
          </a:xfrm>
          <a:custGeom>
            <a:avLst/>
            <a:gdLst/>
            <a:ahLst/>
            <a:cxnLst/>
            <a:rect l="l" t="t" r="r" b="b"/>
            <a:pathLst>
              <a:path w="6505575" h="10287000">
                <a:moveTo>
                  <a:pt x="0" y="0"/>
                </a:moveTo>
                <a:lnTo>
                  <a:pt x="6505574" y="0"/>
                </a:lnTo>
                <a:lnTo>
                  <a:pt x="6505574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D4BF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248220" y="248891"/>
            <a:ext cx="560514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6400" dirty="0" smtClean="0">
                <a:latin typeface="Arial Narrow"/>
                <a:cs typeface="Arial Narrow"/>
              </a:rPr>
              <a:t>PRESCHOOL</a:t>
            </a:r>
            <a:endParaRPr sz="6400" dirty="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015464" y="916338"/>
            <a:ext cx="16257071" cy="644373"/>
          </a:xfrm>
          <a:prstGeom prst="rect">
            <a:avLst/>
          </a:prstGeom>
        </p:spPr>
        <p:txBody>
          <a:bodyPr vert="horz" wrap="square" lIns="0" tIns="89501" rIns="0" bIns="0" rtlCol="0">
            <a:spAutoFit/>
          </a:bodyPr>
          <a:lstStyle/>
          <a:p>
            <a:pPr marL="14076680">
              <a:lnSpc>
                <a:spcPct val="100000"/>
              </a:lnSpc>
              <a:spcBef>
                <a:spcPts val="100"/>
              </a:spcBef>
            </a:pPr>
            <a:endParaRPr sz="3600" dirty="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2961" y="2621951"/>
            <a:ext cx="5921375" cy="33983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400" dirty="0" smtClean="0">
                <a:latin typeface="Calibri"/>
                <a:cs typeface="Calibri"/>
              </a:rPr>
              <a:t>Provide a planned program designed to foster the social and cognitive development of young children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917516" y="8900157"/>
            <a:ext cx="354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75" dirty="0">
                <a:solidFill>
                  <a:srgbClr val="332D29"/>
                </a:solidFill>
                <a:latin typeface="Calibri"/>
                <a:cs typeface="Calibri"/>
              </a:rPr>
              <a:t>07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110944" y="4850766"/>
            <a:ext cx="200025" cy="1905000"/>
          </a:xfrm>
          <a:custGeom>
            <a:avLst/>
            <a:gdLst/>
            <a:ahLst/>
            <a:cxnLst/>
            <a:rect l="l" t="t" r="r" b="b"/>
            <a:pathLst>
              <a:path w="200025" h="1905000">
                <a:moveTo>
                  <a:pt x="0" y="0"/>
                </a:moveTo>
                <a:lnTo>
                  <a:pt x="200024" y="0"/>
                </a:lnTo>
                <a:lnTo>
                  <a:pt x="200024" y="1904999"/>
                </a:lnTo>
                <a:lnTo>
                  <a:pt x="0" y="1904999"/>
                </a:lnTo>
                <a:lnTo>
                  <a:pt x="0" y="0"/>
                </a:lnTo>
                <a:close/>
              </a:path>
            </a:pathLst>
          </a:custGeom>
          <a:solidFill>
            <a:srgbClr val="332D2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142" y="2901098"/>
            <a:ext cx="8381999" cy="557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809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</TotalTime>
  <Words>634</Words>
  <Application>Microsoft Office PowerPoint</Application>
  <PresentationFormat>Custom</PresentationFormat>
  <Paragraphs>120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 Narrow</vt:lpstr>
      <vt:lpstr>Book Antiqua</vt:lpstr>
      <vt:lpstr>Calibri</vt:lpstr>
      <vt:lpstr>Wingdings</vt:lpstr>
      <vt:lpstr>Office Theme</vt:lpstr>
      <vt:lpstr>PowerPoint Presentation</vt:lpstr>
      <vt:lpstr>We will Learn about</vt:lpstr>
      <vt:lpstr>Development in Early Childhood</vt:lpstr>
      <vt:lpstr>Physical Development in Early Childhood</vt:lpstr>
      <vt:lpstr>PowerPoint Presentation</vt:lpstr>
      <vt:lpstr>Language Acquisition</vt:lpstr>
      <vt:lpstr>We will Learn about</vt:lpstr>
      <vt:lpstr>PowerPoint Presentation</vt:lpstr>
      <vt:lpstr>PowerPoint Presentation</vt:lpstr>
      <vt:lpstr>To give disadvantaged children, who are (as a group) at risk for school failure   Chance to start their formal schooling with the same preacademic and social skills that middle-class children possess </vt:lpstr>
      <vt:lpstr>Is needed for children who are at the greatest risk for school failure  Have been developed to start with children as young as 6 months old</vt:lpstr>
      <vt:lpstr>To prepare children for formal instruction by encouraging development of their social skills  Emphasizing prereading and premathematical skilss</vt:lpstr>
      <vt:lpstr>Instruction based on students’ individual characteristics and needs, not their ages  One type of developmentally appropriate practice was developed by Maria Montessori (1870-1952)</vt:lpstr>
      <vt:lpstr>We will Learn about</vt:lpstr>
      <vt:lpstr>Physical Development in Early Childhood</vt:lpstr>
      <vt:lpstr>Cognitive Abilities in Middle Childhood</vt:lpstr>
      <vt:lpstr>Socioemotional in Middle Childhood</vt:lpstr>
      <vt:lpstr>SELF CONCEPT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Adolescence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</cp:lastModifiedBy>
  <cp:revision>25</cp:revision>
  <dcterms:created xsi:type="dcterms:W3CDTF">2020-03-19T06:31:58Z</dcterms:created>
  <dcterms:modified xsi:type="dcterms:W3CDTF">2020-04-03T14:53:17Z</dcterms:modified>
</cp:coreProperties>
</file>