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329" r:id="rId3"/>
    <p:sldId id="330" r:id="rId4"/>
    <p:sldId id="335" r:id="rId5"/>
    <p:sldId id="336" r:id="rId6"/>
    <p:sldId id="337" r:id="rId7"/>
    <p:sldId id="338" r:id="rId8"/>
    <p:sldId id="339" r:id="rId9"/>
    <p:sldId id="340" r:id="rId10"/>
    <p:sldId id="371" r:id="rId11"/>
    <p:sldId id="285" r:id="rId12"/>
    <p:sldId id="372" r:id="rId13"/>
    <p:sldId id="373" r:id="rId14"/>
    <p:sldId id="374" r:id="rId15"/>
    <p:sldId id="375" r:id="rId16"/>
    <p:sldId id="384" r:id="rId17"/>
    <p:sldId id="376" r:id="rId18"/>
    <p:sldId id="377" r:id="rId19"/>
    <p:sldId id="378" r:id="rId20"/>
    <p:sldId id="379" r:id="rId21"/>
    <p:sldId id="325" r:id="rId22"/>
    <p:sldId id="326" r:id="rId23"/>
    <p:sldId id="380" r:id="rId24"/>
    <p:sldId id="381" r:id="rId25"/>
    <p:sldId id="383" r:id="rId26"/>
    <p:sldId id="327" r:id="rId27"/>
    <p:sldId id="282" r:id="rId28"/>
    <p:sldId id="386" r:id="rId29"/>
    <p:sldId id="387" r:id="rId30"/>
    <p:sldId id="385" r:id="rId31"/>
    <p:sldId id="388" r:id="rId32"/>
    <p:sldId id="389" r:id="rId33"/>
    <p:sldId id="279" r:id="rId34"/>
    <p:sldId id="341" r:id="rId35"/>
    <p:sldId id="390" r:id="rId36"/>
    <p:sldId id="392" r:id="rId37"/>
    <p:sldId id="393" r:id="rId38"/>
    <p:sldId id="394" r:id="rId39"/>
    <p:sldId id="401" r:id="rId40"/>
    <p:sldId id="396" r:id="rId41"/>
    <p:sldId id="395" r:id="rId42"/>
    <p:sldId id="397" r:id="rId43"/>
    <p:sldId id="398" r:id="rId44"/>
    <p:sldId id="399" r:id="rId45"/>
    <p:sldId id="400" r:id="rId46"/>
    <p:sldId id="403" r:id="rId47"/>
    <p:sldId id="404" r:id="rId48"/>
    <p:sldId id="405" r:id="rId49"/>
    <p:sldId id="407" r:id="rId50"/>
    <p:sldId id="391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9D5"/>
    <a:srgbClr val="F3C900"/>
    <a:srgbClr val="FFD000"/>
    <a:srgbClr val="40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821D7-CE0C-4B06-B8D6-BCC190BFEC0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58049A-94BD-4E40-8080-9622979A68B2}">
      <dgm:prSet phldrT="[Text]"/>
      <dgm:spPr/>
      <dgm:t>
        <a:bodyPr/>
        <a:lstStyle/>
        <a:p>
          <a:r>
            <a:rPr lang="en-US" dirty="0" smtClean="0"/>
            <a:t>The role of maturity and learning</a:t>
          </a:r>
          <a:endParaRPr lang="en-US" dirty="0"/>
        </a:p>
      </dgm:t>
    </dgm:pt>
    <dgm:pt modelId="{C44598A2-0A90-4389-8FE7-F9064C3E9BC0}" type="parTrans" cxnId="{4F866A7F-057D-47BB-9FAC-BE18DE565736}">
      <dgm:prSet/>
      <dgm:spPr/>
      <dgm:t>
        <a:bodyPr/>
        <a:lstStyle/>
        <a:p>
          <a:endParaRPr lang="en-US"/>
        </a:p>
      </dgm:t>
    </dgm:pt>
    <dgm:pt modelId="{2E20C3C7-F5EF-4A50-BA0E-AC697CAE8226}" type="sibTrans" cxnId="{4F866A7F-057D-47BB-9FAC-BE18DE565736}">
      <dgm:prSet/>
      <dgm:spPr/>
      <dgm:t>
        <a:bodyPr/>
        <a:lstStyle/>
        <a:p>
          <a:endParaRPr lang="en-US"/>
        </a:p>
      </dgm:t>
    </dgm:pt>
    <dgm:pt modelId="{21EFC157-7474-423E-9C90-DA7572FF5063}">
      <dgm:prSet phldrT="[Text]"/>
      <dgm:spPr/>
      <dgm:t>
        <a:bodyPr/>
        <a:lstStyle/>
        <a:p>
          <a:r>
            <a:rPr lang="en-US" dirty="0" smtClean="0"/>
            <a:t>There is a pattern and can be predicted</a:t>
          </a:r>
          <a:endParaRPr lang="en-US" dirty="0"/>
        </a:p>
      </dgm:t>
    </dgm:pt>
    <dgm:pt modelId="{54005659-38CF-4760-BE39-9104FB1CF902}" type="parTrans" cxnId="{C8CB06E1-AEC8-454E-B3EB-EB5E82157170}">
      <dgm:prSet/>
      <dgm:spPr/>
      <dgm:t>
        <a:bodyPr/>
        <a:lstStyle/>
        <a:p>
          <a:endParaRPr lang="en-US"/>
        </a:p>
      </dgm:t>
    </dgm:pt>
    <dgm:pt modelId="{13D30EEC-8772-4CEA-A849-4B080F7FD2E5}" type="sibTrans" cxnId="{C8CB06E1-AEC8-454E-B3EB-EB5E82157170}">
      <dgm:prSet/>
      <dgm:spPr/>
      <dgm:t>
        <a:bodyPr/>
        <a:lstStyle/>
        <a:p>
          <a:endParaRPr lang="en-US"/>
        </a:p>
      </dgm:t>
    </dgm:pt>
    <dgm:pt modelId="{2D9B372C-B334-4831-A1B5-A3F78F5717D7}">
      <dgm:prSet phldrT="[Text]"/>
      <dgm:spPr/>
      <dgm:t>
        <a:bodyPr/>
        <a:lstStyle/>
        <a:p>
          <a:r>
            <a:rPr lang="en-US" dirty="0" smtClean="0"/>
            <a:t>Individual differences</a:t>
          </a:r>
          <a:endParaRPr lang="en-US" dirty="0"/>
        </a:p>
      </dgm:t>
    </dgm:pt>
    <dgm:pt modelId="{67ECEF85-E404-4871-84FF-0ACF23AD5CB7}" type="parTrans" cxnId="{EAB45AAB-6FF3-45EF-BD37-19DD0A720FCC}">
      <dgm:prSet/>
      <dgm:spPr/>
      <dgm:t>
        <a:bodyPr/>
        <a:lstStyle/>
        <a:p>
          <a:endParaRPr lang="en-US"/>
        </a:p>
      </dgm:t>
    </dgm:pt>
    <dgm:pt modelId="{40DA948A-4D76-4CD4-B431-32330B3955FF}" type="sibTrans" cxnId="{EAB45AAB-6FF3-45EF-BD37-19DD0A720FCC}">
      <dgm:prSet/>
      <dgm:spPr/>
      <dgm:t>
        <a:bodyPr/>
        <a:lstStyle/>
        <a:p>
          <a:endParaRPr lang="en-US"/>
        </a:p>
      </dgm:t>
    </dgm:pt>
    <dgm:pt modelId="{E9D26813-251B-4CF7-BB72-F3D49E6B8B87}">
      <dgm:prSet phldrT="[Text]"/>
      <dgm:spPr/>
      <dgm:t>
        <a:bodyPr/>
        <a:lstStyle/>
        <a:p>
          <a:r>
            <a:rPr lang="en-US" dirty="0" smtClean="0"/>
            <a:t>Each stage has different behavior and characteristic</a:t>
          </a:r>
          <a:endParaRPr lang="en-US" dirty="0"/>
        </a:p>
      </dgm:t>
    </dgm:pt>
    <dgm:pt modelId="{09386079-E391-42CE-80E6-A468A0B2AD4F}" type="parTrans" cxnId="{A888B7D9-8406-4922-9498-9815D5B2D12D}">
      <dgm:prSet/>
      <dgm:spPr/>
      <dgm:t>
        <a:bodyPr/>
        <a:lstStyle/>
        <a:p>
          <a:endParaRPr lang="en-US"/>
        </a:p>
      </dgm:t>
    </dgm:pt>
    <dgm:pt modelId="{8175DEA1-8908-46BD-B916-44371D232072}" type="sibTrans" cxnId="{A888B7D9-8406-4922-9498-9815D5B2D12D}">
      <dgm:prSet/>
      <dgm:spPr/>
      <dgm:t>
        <a:bodyPr/>
        <a:lstStyle/>
        <a:p>
          <a:endParaRPr lang="en-US"/>
        </a:p>
      </dgm:t>
    </dgm:pt>
    <dgm:pt modelId="{9B11E816-1BED-4D3A-B64A-355395390C5C}">
      <dgm:prSet phldrT="[Text]"/>
      <dgm:spPr/>
      <dgm:t>
        <a:bodyPr/>
        <a:lstStyle/>
        <a:p>
          <a:r>
            <a:rPr lang="en-US" dirty="0" smtClean="0"/>
            <a:t>Each stage has risk</a:t>
          </a:r>
          <a:endParaRPr lang="en-US" dirty="0"/>
        </a:p>
      </dgm:t>
    </dgm:pt>
    <dgm:pt modelId="{0283077F-08FB-44DB-86A2-0167A92B36C4}" type="parTrans" cxnId="{15B3E5BC-2CF8-40C8-B9F8-16B793DD50A4}">
      <dgm:prSet/>
      <dgm:spPr/>
      <dgm:t>
        <a:bodyPr/>
        <a:lstStyle/>
        <a:p>
          <a:endParaRPr lang="en-US"/>
        </a:p>
      </dgm:t>
    </dgm:pt>
    <dgm:pt modelId="{37809F4C-F8C8-4780-93C8-91528AD3D68B}" type="sibTrans" cxnId="{15B3E5BC-2CF8-40C8-B9F8-16B793DD50A4}">
      <dgm:prSet/>
      <dgm:spPr/>
      <dgm:t>
        <a:bodyPr/>
        <a:lstStyle/>
        <a:p>
          <a:endParaRPr lang="en-US"/>
        </a:p>
      </dgm:t>
    </dgm:pt>
    <dgm:pt modelId="{A5FBC1E3-0684-43BF-96A3-7711EC3B7D89}" type="pres">
      <dgm:prSet presAssocID="{801821D7-CE0C-4B06-B8D6-BCC190BFEC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4631A3-53AE-471E-8BAD-53ABA48EE83B}" type="pres">
      <dgm:prSet presAssocID="{9958049A-94BD-4E40-8080-9622979A68B2}" presName="node" presStyleLbl="node1" presStyleIdx="0" presStyleCnt="5" custLinFactNeighborY="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ACCD6-E862-47BF-94E8-E91FE48472BA}" type="pres">
      <dgm:prSet presAssocID="{2E20C3C7-F5EF-4A50-BA0E-AC697CAE8226}" presName="sibTrans" presStyleCnt="0"/>
      <dgm:spPr/>
    </dgm:pt>
    <dgm:pt modelId="{7F2EC50E-84CA-4745-82EF-B725A8A31560}" type="pres">
      <dgm:prSet presAssocID="{21EFC157-7474-423E-9C90-DA7572FF50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C054E-8F62-4CD4-8133-898A25B3E3F9}" type="pres">
      <dgm:prSet presAssocID="{13D30EEC-8772-4CEA-A849-4B080F7FD2E5}" presName="sibTrans" presStyleCnt="0"/>
      <dgm:spPr/>
    </dgm:pt>
    <dgm:pt modelId="{D83915A2-709D-4D99-AC1A-08407DCB5693}" type="pres">
      <dgm:prSet presAssocID="{2D9B372C-B334-4831-A1B5-A3F78F5717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0B051-94A8-41B4-A4AD-D526C93862C8}" type="pres">
      <dgm:prSet presAssocID="{40DA948A-4D76-4CD4-B431-32330B3955FF}" presName="sibTrans" presStyleCnt="0"/>
      <dgm:spPr/>
    </dgm:pt>
    <dgm:pt modelId="{6E0BF5B0-4B2D-4994-8F6E-AE22E0A88C00}" type="pres">
      <dgm:prSet presAssocID="{E9D26813-251B-4CF7-BB72-F3D49E6B8B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A059-E043-4C38-BE1E-5E88E2445E84}" type="pres">
      <dgm:prSet presAssocID="{8175DEA1-8908-46BD-B916-44371D232072}" presName="sibTrans" presStyleCnt="0"/>
      <dgm:spPr/>
    </dgm:pt>
    <dgm:pt modelId="{91A3EEAB-2DEB-4A23-9F47-1F47142EF057}" type="pres">
      <dgm:prSet presAssocID="{9B11E816-1BED-4D3A-B64A-355395390C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E6EFC9-66E1-4CA6-A82E-BEB1E1A784D5}" type="presOf" srcId="{9958049A-94BD-4E40-8080-9622979A68B2}" destId="{7D4631A3-53AE-471E-8BAD-53ABA48EE83B}" srcOrd="0" destOrd="0" presId="urn:microsoft.com/office/officeart/2005/8/layout/default"/>
    <dgm:cxn modelId="{EAB45AAB-6FF3-45EF-BD37-19DD0A720FCC}" srcId="{801821D7-CE0C-4B06-B8D6-BCC190BFEC05}" destId="{2D9B372C-B334-4831-A1B5-A3F78F5717D7}" srcOrd="2" destOrd="0" parTransId="{67ECEF85-E404-4871-84FF-0ACF23AD5CB7}" sibTransId="{40DA948A-4D76-4CD4-B431-32330B3955FF}"/>
    <dgm:cxn modelId="{79A103A0-2383-4144-AECE-015E53E152EC}" type="presOf" srcId="{2D9B372C-B334-4831-A1B5-A3F78F5717D7}" destId="{D83915A2-709D-4D99-AC1A-08407DCB5693}" srcOrd="0" destOrd="0" presId="urn:microsoft.com/office/officeart/2005/8/layout/default"/>
    <dgm:cxn modelId="{32F70E67-1234-4FDF-A3CF-BE17C75CE847}" type="presOf" srcId="{801821D7-CE0C-4B06-B8D6-BCC190BFEC05}" destId="{A5FBC1E3-0684-43BF-96A3-7711EC3B7D89}" srcOrd="0" destOrd="0" presId="urn:microsoft.com/office/officeart/2005/8/layout/default"/>
    <dgm:cxn modelId="{18CF8E36-9C5D-4009-9FF9-269C5BBC4F32}" type="presOf" srcId="{E9D26813-251B-4CF7-BB72-F3D49E6B8B87}" destId="{6E0BF5B0-4B2D-4994-8F6E-AE22E0A88C00}" srcOrd="0" destOrd="0" presId="urn:microsoft.com/office/officeart/2005/8/layout/default"/>
    <dgm:cxn modelId="{15B3E5BC-2CF8-40C8-B9F8-16B793DD50A4}" srcId="{801821D7-CE0C-4B06-B8D6-BCC190BFEC05}" destId="{9B11E816-1BED-4D3A-B64A-355395390C5C}" srcOrd="4" destOrd="0" parTransId="{0283077F-08FB-44DB-86A2-0167A92B36C4}" sibTransId="{37809F4C-F8C8-4780-93C8-91528AD3D68B}"/>
    <dgm:cxn modelId="{7C8D5EFE-395C-4417-AF2A-748F84072DB1}" type="presOf" srcId="{9B11E816-1BED-4D3A-B64A-355395390C5C}" destId="{91A3EEAB-2DEB-4A23-9F47-1F47142EF057}" srcOrd="0" destOrd="0" presId="urn:microsoft.com/office/officeart/2005/8/layout/default"/>
    <dgm:cxn modelId="{C8CB06E1-AEC8-454E-B3EB-EB5E82157170}" srcId="{801821D7-CE0C-4B06-B8D6-BCC190BFEC05}" destId="{21EFC157-7474-423E-9C90-DA7572FF5063}" srcOrd="1" destOrd="0" parTransId="{54005659-38CF-4760-BE39-9104FB1CF902}" sibTransId="{13D30EEC-8772-4CEA-A849-4B080F7FD2E5}"/>
    <dgm:cxn modelId="{A81F8665-4C81-4C4C-9DA6-93E264201282}" type="presOf" srcId="{21EFC157-7474-423E-9C90-DA7572FF5063}" destId="{7F2EC50E-84CA-4745-82EF-B725A8A31560}" srcOrd="0" destOrd="0" presId="urn:microsoft.com/office/officeart/2005/8/layout/default"/>
    <dgm:cxn modelId="{4F866A7F-057D-47BB-9FAC-BE18DE565736}" srcId="{801821D7-CE0C-4B06-B8D6-BCC190BFEC05}" destId="{9958049A-94BD-4E40-8080-9622979A68B2}" srcOrd="0" destOrd="0" parTransId="{C44598A2-0A90-4389-8FE7-F9064C3E9BC0}" sibTransId="{2E20C3C7-F5EF-4A50-BA0E-AC697CAE8226}"/>
    <dgm:cxn modelId="{A888B7D9-8406-4922-9498-9815D5B2D12D}" srcId="{801821D7-CE0C-4B06-B8D6-BCC190BFEC05}" destId="{E9D26813-251B-4CF7-BB72-F3D49E6B8B87}" srcOrd="3" destOrd="0" parTransId="{09386079-E391-42CE-80E6-A468A0B2AD4F}" sibTransId="{8175DEA1-8908-46BD-B916-44371D232072}"/>
    <dgm:cxn modelId="{4571A6B4-4539-4D80-966E-FBDE1BD665D6}" type="presParOf" srcId="{A5FBC1E3-0684-43BF-96A3-7711EC3B7D89}" destId="{7D4631A3-53AE-471E-8BAD-53ABA48EE83B}" srcOrd="0" destOrd="0" presId="urn:microsoft.com/office/officeart/2005/8/layout/default"/>
    <dgm:cxn modelId="{0809916A-F2E0-45F3-9196-7C46ADAC279B}" type="presParOf" srcId="{A5FBC1E3-0684-43BF-96A3-7711EC3B7D89}" destId="{4D6ACCD6-E862-47BF-94E8-E91FE48472BA}" srcOrd="1" destOrd="0" presId="urn:microsoft.com/office/officeart/2005/8/layout/default"/>
    <dgm:cxn modelId="{5221F322-D821-457C-AD9F-E66EF2D9FEDB}" type="presParOf" srcId="{A5FBC1E3-0684-43BF-96A3-7711EC3B7D89}" destId="{7F2EC50E-84CA-4745-82EF-B725A8A31560}" srcOrd="2" destOrd="0" presId="urn:microsoft.com/office/officeart/2005/8/layout/default"/>
    <dgm:cxn modelId="{5B1112D5-D78F-43CB-B3A3-52B4DBE1F048}" type="presParOf" srcId="{A5FBC1E3-0684-43BF-96A3-7711EC3B7D89}" destId="{6A3C054E-8F62-4CD4-8133-898A25B3E3F9}" srcOrd="3" destOrd="0" presId="urn:microsoft.com/office/officeart/2005/8/layout/default"/>
    <dgm:cxn modelId="{77BCB79D-67FC-4640-8252-2058A9D2B0E7}" type="presParOf" srcId="{A5FBC1E3-0684-43BF-96A3-7711EC3B7D89}" destId="{D83915A2-709D-4D99-AC1A-08407DCB5693}" srcOrd="4" destOrd="0" presId="urn:microsoft.com/office/officeart/2005/8/layout/default"/>
    <dgm:cxn modelId="{9FCDB8C7-3C5F-47C5-8EB3-89D022D15017}" type="presParOf" srcId="{A5FBC1E3-0684-43BF-96A3-7711EC3B7D89}" destId="{6AE0B051-94A8-41B4-A4AD-D526C93862C8}" srcOrd="5" destOrd="0" presId="urn:microsoft.com/office/officeart/2005/8/layout/default"/>
    <dgm:cxn modelId="{726F1E6C-AC96-4892-BA58-BA4D0FB0E92A}" type="presParOf" srcId="{A5FBC1E3-0684-43BF-96A3-7711EC3B7D89}" destId="{6E0BF5B0-4B2D-4994-8F6E-AE22E0A88C00}" srcOrd="6" destOrd="0" presId="urn:microsoft.com/office/officeart/2005/8/layout/default"/>
    <dgm:cxn modelId="{63F43958-B954-4E79-920F-77C5DBBB64BD}" type="presParOf" srcId="{A5FBC1E3-0684-43BF-96A3-7711EC3B7D89}" destId="{3C25A059-E043-4C38-BE1E-5E88E2445E84}" srcOrd="7" destOrd="0" presId="urn:microsoft.com/office/officeart/2005/8/layout/default"/>
    <dgm:cxn modelId="{CCE31E9E-1A60-46AB-99A8-0A8BFE384CC3}" type="presParOf" srcId="{A5FBC1E3-0684-43BF-96A3-7711EC3B7D89}" destId="{91A3EEAB-2DEB-4A23-9F47-1F47142EF0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0DF4B-68F9-4755-A563-9A90FDAE75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AC4170-5FC0-4046-A5C2-E60EA02B4428}">
      <dgm:prSet phldrT="[Text]"/>
      <dgm:spPr/>
      <dgm:t>
        <a:bodyPr/>
        <a:lstStyle/>
        <a:p>
          <a:r>
            <a:rPr lang="en-US" dirty="0" smtClean="0"/>
            <a:t>Development is influenced by culture</a:t>
          </a:r>
          <a:endParaRPr lang="en-US" dirty="0"/>
        </a:p>
      </dgm:t>
    </dgm:pt>
    <dgm:pt modelId="{D4889B3B-900A-4F17-9DE6-5434E7A2F0BC}" type="parTrans" cxnId="{DD8F93E2-A161-4600-A291-95D8075AC863}">
      <dgm:prSet/>
      <dgm:spPr/>
      <dgm:t>
        <a:bodyPr/>
        <a:lstStyle/>
        <a:p>
          <a:endParaRPr lang="en-US"/>
        </a:p>
      </dgm:t>
    </dgm:pt>
    <dgm:pt modelId="{1AFDFFC7-D257-4EBE-A5F2-65C6F52B0910}" type="sibTrans" cxnId="{DD8F93E2-A161-4600-A291-95D8075AC863}">
      <dgm:prSet/>
      <dgm:spPr/>
      <dgm:t>
        <a:bodyPr/>
        <a:lstStyle/>
        <a:p>
          <a:endParaRPr lang="en-US"/>
        </a:p>
      </dgm:t>
    </dgm:pt>
    <dgm:pt modelId="{81DDC7B3-BF9E-45F3-A938-5A4C23CF502F}">
      <dgm:prSet phldrT="[Text]"/>
      <dgm:spPr/>
      <dgm:t>
        <a:bodyPr/>
        <a:lstStyle/>
        <a:p>
          <a:r>
            <a:rPr lang="en-US" dirty="0" smtClean="0"/>
            <a:t>Social expectation on each stage</a:t>
          </a:r>
          <a:endParaRPr lang="en-US" dirty="0"/>
        </a:p>
      </dgm:t>
    </dgm:pt>
    <dgm:pt modelId="{852EF476-89DA-47D5-A197-7C32A9235115}" type="parTrans" cxnId="{0C27138F-68B9-42AD-94A5-0D420D69235D}">
      <dgm:prSet/>
      <dgm:spPr/>
      <dgm:t>
        <a:bodyPr/>
        <a:lstStyle/>
        <a:p>
          <a:endParaRPr lang="en-US"/>
        </a:p>
      </dgm:t>
    </dgm:pt>
    <dgm:pt modelId="{711AC264-3C2C-4B10-A142-81B074863EEC}" type="sibTrans" cxnId="{0C27138F-68B9-42AD-94A5-0D420D69235D}">
      <dgm:prSet/>
      <dgm:spPr/>
      <dgm:t>
        <a:bodyPr/>
        <a:lstStyle/>
        <a:p>
          <a:endParaRPr lang="en-US"/>
        </a:p>
      </dgm:t>
    </dgm:pt>
    <dgm:pt modelId="{09118178-FB28-44E3-A176-227B46D2E719}">
      <dgm:prSet phldrT="[Text]"/>
      <dgm:spPr/>
      <dgm:t>
        <a:bodyPr/>
        <a:lstStyle/>
        <a:p>
          <a:r>
            <a:rPr lang="en-US" dirty="0" smtClean="0"/>
            <a:t>Task must be completed on each stage</a:t>
          </a:r>
          <a:endParaRPr lang="en-US" dirty="0"/>
        </a:p>
      </dgm:t>
    </dgm:pt>
    <dgm:pt modelId="{E7F74C49-50CA-429D-B1DF-47BE87D707AB}" type="parTrans" cxnId="{0272F0BE-ED0F-43B5-B868-3C3B22B76D5A}">
      <dgm:prSet/>
      <dgm:spPr/>
      <dgm:t>
        <a:bodyPr/>
        <a:lstStyle/>
        <a:p>
          <a:endParaRPr lang="en-US"/>
        </a:p>
      </dgm:t>
    </dgm:pt>
    <dgm:pt modelId="{3138F133-3DB3-4C26-B814-63A8C4424E19}" type="sibTrans" cxnId="{0272F0BE-ED0F-43B5-B868-3C3B22B76D5A}">
      <dgm:prSet/>
      <dgm:spPr/>
      <dgm:t>
        <a:bodyPr/>
        <a:lstStyle/>
        <a:p>
          <a:endParaRPr lang="en-US"/>
        </a:p>
      </dgm:t>
    </dgm:pt>
    <dgm:pt modelId="{194A5606-1B92-4C5F-9A14-8EEA264EC638}" type="pres">
      <dgm:prSet presAssocID="{EFD0DF4B-68F9-4755-A563-9A90FDAE75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A302C9-13D6-49B9-89F3-4AA231F0B465}" type="pres">
      <dgm:prSet presAssocID="{84AC4170-5FC0-4046-A5C2-E60EA02B44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0F9BA-58FA-49A9-B112-E94361AFAE2A}" type="pres">
      <dgm:prSet presAssocID="{1AFDFFC7-D257-4EBE-A5F2-65C6F52B0910}" presName="sibTrans" presStyleCnt="0"/>
      <dgm:spPr/>
      <dgm:t>
        <a:bodyPr/>
        <a:lstStyle/>
        <a:p>
          <a:endParaRPr lang="en-US"/>
        </a:p>
      </dgm:t>
    </dgm:pt>
    <dgm:pt modelId="{339A1900-CBE8-459A-8523-15F7665BFACC}" type="pres">
      <dgm:prSet presAssocID="{81DDC7B3-BF9E-45F3-A938-5A4C23CF50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96E0D-19F3-407B-8F28-529076F169F9}" type="pres">
      <dgm:prSet presAssocID="{711AC264-3C2C-4B10-A142-81B074863EEC}" presName="sibTrans" presStyleCnt="0"/>
      <dgm:spPr/>
      <dgm:t>
        <a:bodyPr/>
        <a:lstStyle/>
        <a:p>
          <a:endParaRPr lang="en-US"/>
        </a:p>
      </dgm:t>
    </dgm:pt>
    <dgm:pt modelId="{C81EBBCB-978E-4EDF-B445-8B6B0CEECE3F}" type="pres">
      <dgm:prSet presAssocID="{09118178-FB28-44E3-A176-227B46D2E7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081AC-3CE3-4471-9B16-C0EF2D5CC8AB}" type="presOf" srcId="{EFD0DF4B-68F9-4755-A563-9A90FDAE759D}" destId="{194A5606-1B92-4C5F-9A14-8EEA264EC638}" srcOrd="0" destOrd="0" presId="urn:microsoft.com/office/officeart/2005/8/layout/default"/>
    <dgm:cxn modelId="{DD8F93E2-A161-4600-A291-95D8075AC863}" srcId="{EFD0DF4B-68F9-4755-A563-9A90FDAE759D}" destId="{84AC4170-5FC0-4046-A5C2-E60EA02B4428}" srcOrd="0" destOrd="0" parTransId="{D4889B3B-900A-4F17-9DE6-5434E7A2F0BC}" sibTransId="{1AFDFFC7-D257-4EBE-A5F2-65C6F52B0910}"/>
    <dgm:cxn modelId="{942AF042-E478-4169-A996-86A4D3E549CE}" type="presOf" srcId="{09118178-FB28-44E3-A176-227B46D2E719}" destId="{C81EBBCB-978E-4EDF-B445-8B6B0CEECE3F}" srcOrd="0" destOrd="0" presId="urn:microsoft.com/office/officeart/2005/8/layout/default"/>
    <dgm:cxn modelId="{C7C177EE-4388-4D27-94FA-F8889B8934C9}" type="presOf" srcId="{84AC4170-5FC0-4046-A5C2-E60EA02B4428}" destId="{81A302C9-13D6-49B9-89F3-4AA231F0B465}" srcOrd="0" destOrd="0" presId="urn:microsoft.com/office/officeart/2005/8/layout/default"/>
    <dgm:cxn modelId="{0C27138F-68B9-42AD-94A5-0D420D69235D}" srcId="{EFD0DF4B-68F9-4755-A563-9A90FDAE759D}" destId="{81DDC7B3-BF9E-45F3-A938-5A4C23CF502F}" srcOrd="1" destOrd="0" parTransId="{852EF476-89DA-47D5-A197-7C32A9235115}" sibTransId="{711AC264-3C2C-4B10-A142-81B074863EEC}"/>
    <dgm:cxn modelId="{453D6C75-97A8-4337-AC0A-A7208B514F75}" type="presOf" srcId="{81DDC7B3-BF9E-45F3-A938-5A4C23CF502F}" destId="{339A1900-CBE8-459A-8523-15F7665BFACC}" srcOrd="0" destOrd="0" presId="urn:microsoft.com/office/officeart/2005/8/layout/default"/>
    <dgm:cxn modelId="{0272F0BE-ED0F-43B5-B868-3C3B22B76D5A}" srcId="{EFD0DF4B-68F9-4755-A563-9A90FDAE759D}" destId="{09118178-FB28-44E3-A176-227B46D2E719}" srcOrd="2" destOrd="0" parTransId="{E7F74C49-50CA-429D-B1DF-47BE87D707AB}" sibTransId="{3138F133-3DB3-4C26-B814-63A8C4424E19}"/>
    <dgm:cxn modelId="{C7D33A56-E9B1-4633-91D7-24D2E6A39EEA}" type="presParOf" srcId="{194A5606-1B92-4C5F-9A14-8EEA264EC638}" destId="{81A302C9-13D6-49B9-89F3-4AA231F0B465}" srcOrd="0" destOrd="0" presId="urn:microsoft.com/office/officeart/2005/8/layout/default"/>
    <dgm:cxn modelId="{94F68391-04B2-45C5-8BF1-7494E983497E}" type="presParOf" srcId="{194A5606-1B92-4C5F-9A14-8EEA264EC638}" destId="{BCF0F9BA-58FA-49A9-B112-E94361AFAE2A}" srcOrd="1" destOrd="0" presId="urn:microsoft.com/office/officeart/2005/8/layout/default"/>
    <dgm:cxn modelId="{8E74387C-42CE-4E3A-82B4-A12E7EC3C50C}" type="presParOf" srcId="{194A5606-1B92-4C5F-9A14-8EEA264EC638}" destId="{339A1900-CBE8-459A-8523-15F7665BFACC}" srcOrd="2" destOrd="0" presId="urn:microsoft.com/office/officeart/2005/8/layout/default"/>
    <dgm:cxn modelId="{074D2B35-1DFD-4770-8AEC-53ACE559EEBC}" type="presParOf" srcId="{194A5606-1B92-4C5F-9A14-8EEA264EC638}" destId="{99B96E0D-19F3-407B-8F28-529076F169F9}" srcOrd="3" destOrd="0" presId="urn:microsoft.com/office/officeart/2005/8/layout/default"/>
    <dgm:cxn modelId="{1E20906F-D5CA-4829-8F6A-D0BD1222FD1A}" type="presParOf" srcId="{194A5606-1B92-4C5F-9A14-8EEA264EC638}" destId="{C81EBBCB-978E-4EDF-B445-8B6B0CEECE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48F45-0CC1-4B72-BCDC-8C7E577A3E5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75D7FF30-F338-4737-895D-D245CE11429A}">
      <dgm:prSet phldrT="[Text]"/>
      <dgm:spPr/>
      <dgm:t>
        <a:bodyPr/>
        <a:lstStyle/>
        <a:p>
          <a:r>
            <a:rPr lang="en-US" dirty="0" smtClean="0"/>
            <a:t>Brain</a:t>
          </a:r>
          <a:endParaRPr lang="en-US" dirty="0"/>
        </a:p>
      </dgm:t>
    </dgm:pt>
    <dgm:pt modelId="{04076692-65DF-46A6-83ED-72D043B2909E}" type="parTrans" cxnId="{00C9743D-A337-4C61-9B10-5F6C067EFDDA}">
      <dgm:prSet/>
      <dgm:spPr/>
      <dgm:t>
        <a:bodyPr/>
        <a:lstStyle/>
        <a:p>
          <a:endParaRPr lang="en-US"/>
        </a:p>
      </dgm:t>
    </dgm:pt>
    <dgm:pt modelId="{27907680-BF14-4C62-96B3-0EF14EFA6A77}" type="sibTrans" cxnId="{00C9743D-A337-4C61-9B10-5F6C067EFDDA}">
      <dgm:prSet/>
      <dgm:spPr/>
      <dgm:t>
        <a:bodyPr/>
        <a:lstStyle/>
        <a:p>
          <a:endParaRPr lang="en-US"/>
        </a:p>
      </dgm:t>
    </dgm:pt>
    <dgm:pt modelId="{820C0280-0F88-4049-A668-E1B38B39C795}">
      <dgm:prSet phldrT="[Text]"/>
      <dgm:spPr/>
      <dgm:t>
        <a:bodyPr/>
        <a:lstStyle/>
        <a:p>
          <a:r>
            <a:rPr lang="en-US" dirty="0" smtClean="0"/>
            <a:t>Piaget Theory</a:t>
          </a:r>
          <a:endParaRPr lang="en-US" dirty="0"/>
        </a:p>
      </dgm:t>
    </dgm:pt>
    <dgm:pt modelId="{E08722E6-602C-40AA-A670-35B8725C0891}" type="parTrans" cxnId="{C1E1930D-734E-40E8-AE5E-07EFFD8F87D1}">
      <dgm:prSet/>
      <dgm:spPr/>
      <dgm:t>
        <a:bodyPr/>
        <a:lstStyle/>
        <a:p>
          <a:endParaRPr lang="en-US"/>
        </a:p>
      </dgm:t>
    </dgm:pt>
    <dgm:pt modelId="{A1279CFD-ABB3-4DAF-9A2C-10A800543620}" type="sibTrans" cxnId="{C1E1930D-734E-40E8-AE5E-07EFFD8F87D1}">
      <dgm:prSet/>
      <dgm:spPr/>
      <dgm:t>
        <a:bodyPr/>
        <a:lstStyle/>
        <a:p>
          <a:endParaRPr lang="en-US"/>
        </a:p>
      </dgm:t>
    </dgm:pt>
    <dgm:pt modelId="{334FDB91-7DCB-43C9-86FD-90641D904A66}">
      <dgm:prSet phldrT="[Text]"/>
      <dgm:spPr/>
      <dgm:t>
        <a:bodyPr/>
        <a:lstStyle/>
        <a:p>
          <a:r>
            <a:rPr lang="en-US" dirty="0" smtClean="0"/>
            <a:t>Vygotsky</a:t>
          </a:r>
          <a:endParaRPr lang="en-US" dirty="0"/>
        </a:p>
      </dgm:t>
    </dgm:pt>
    <dgm:pt modelId="{83F1C175-F19B-4D85-972A-1289D5956ED1}" type="parTrans" cxnId="{68D5FF35-90D1-42FA-9C62-41A9FE75C4F2}">
      <dgm:prSet/>
      <dgm:spPr/>
      <dgm:t>
        <a:bodyPr/>
        <a:lstStyle/>
        <a:p>
          <a:endParaRPr lang="en-US"/>
        </a:p>
      </dgm:t>
    </dgm:pt>
    <dgm:pt modelId="{ED17266B-3801-4679-AC21-E832AA4A0359}" type="sibTrans" cxnId="{68D5FF35-90D1-42FA-9C62-41A9FE75C4F2}">
      <dgm:prSet/>
      <dgm:spPr/>
      <dgm:t>
        <a:bodyPr/>
        <a:lstStyle/>
        <a:p>
          <a:endParaRPr lang="en-US"/>
        </a:p>
      </dgm:t>
    </dgm:pt>
    <dgm:pt modelId="{2C6E9E2C-45E9-46DA-9C30-701CC31675E9}" type="pres">
      <dgm:prSet presAssocID="{F0348F45-0CC1-4B72-BCDC-8C7E577A3E56}" presName="Name0" presStyleCnt="0">
        <dgm:presLayoutVars>
          <dgm:dir/>
          <dgm:resizeHandles val="exact"/>
        </dgm:presLayoutVars>
      </dgm:prSet>
      <dgm:spPr/>
    </dgm:pt>
    <dgm:pt modelId="{74816DBD-303A-4DAD-AA18-0A7806286EE9}" type="pres">
      <dgm:prSet presAssocID="{75D7FF30-F338-4737-895D-D245CE11429A}" presName="composite" presStyleCnt="0"/>
      <dgm:spPr/>
    </dgm:pt>
    <dgm:pt modelId="{166AAB88-C48C-4002-BEE7-4C5AA57A68C0}" type="pres">
      <dgm:prSet presAssocID="{75D7FF30-F338-4737-895D-D245CE11429A}" presName="bgChev" presStyleLbl="node1" presStyleIdx="0" presStyleCnt="3"/>
      <dgm:spPr/>
    </dgm:pt>
    <dgm:pt modelId="{42937E73-221D-46B9-9716-F929FBB3A7BB}" type="pres">
      <dgm:prSet presAssocID="{75D7FF30-F338-4737-895D-D245CE11429A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43FB9-C3B0-434B-A60F-B20391EED3B4}" type="pres">
      <dgm:prSet presAssocID="{27907680-BF14-4C62-96B3-0EF14EFA6A77}" presName="compositeSpace" presStyleCnt="0"/>
      <dgm:spPr/>
    </dgm:pt>
    <dgm:pt modelId="{5121290F-2E14-4A56-85E8-8CB01741596C}" type="pres">
      <dgm:prSet presAssocID="{820C0280-0F88-4049-A668-E1B38B39C795}" presName="composite" presStyleCnt="0"/>
      <dgm:spPr/>
    </dgm:pt>
    <dgm:pt modelId="{C5A19377-67DE-4D85-801A-3547B6AEDC53}" type="pres">
      <dgm:prSet presAssocID="{820C0280-0F88-4049-A668-E1B38B39C795}" presName="bgChev" presStyleLbl="node1" presStyleIdx="1" presStyleCnt="3"/>
      <dgm:spPr/>
    </dgm:pt>
    <dgm:pt modelId="{84B235D5-774C-4B92-8F93-90C082FCFD19}" type="pres">
      <dgm:prSet presAssocID="{820C0280-0F88-4049-A668-E1B38B39C795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E07C-60E0-4E98-879B-A0320B133DB3}" type="pres">
      <dgm:prSet presAssocID="{A1279CFD-ABB3-4DAF-9A2C-10A800543620}" presName="compositeSpace" presStyleCnt="0"/>
      <dgm:spPr/>
    </dgm:pt>
    <dgm:pt modelId="{EE3CE80B-9711-46A8-ACCE-2C3C87120D58}" type="pres">
      <dgm:prSet presAssocID="{334FDB91-7DCB-43C9-86FD-90641D904A66}" presName="composite" presStyleCnt="0"/>
      <dgm:spPr/>
    </dgm:pt>
    <dgm:pt modelId="{A0F23DCD-1D1F-45B7-A579-2420E1B14850}" type="pres">
      <dgm:prSet presAssocID="{334FDB91-7DCB-43C9-86FD-90641D904A66}" presName="bgChev" presStyleLbl="node1" presStyleIdx="2" presStyleCnt="3"/>
      <dgm:spPr/>
    </dgm:pt>
    <dgm:pt modelId="{CC874362-024C-4218-92B9-F1B62617BDB7}" type="pres">
      <dgm:prSet presAssocID="{334FDB91-7DCB-43C9-86FD-90641D904A66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F8E56-D60C-4E9C-8A08-3A54EB313362}" type="presOf" srcId="{75D7FF30-F338-4737-895D-D245CE11429A}" destId="{42937E73-221D-46B9-9716-F929FBB3A7BB}" srcOrd="0" destOrd="0" presId="urn:microsoft.com/office/officeart/2005/8/layout/chevronAccent+Icon"/>
    <dgm:cxn modelId="{C1E1930D-734E-40E8-AE5E-07EFFD8F87D1}" srcId="{F0348F45-0CC1-4B72-BCDC-8C7E577A3E56}" destId="{820C0280-0F88-4049-A668-E1B38B39C795}" srcOrd="1" destOrd="0" parTransId="{E08722E6-602C-40AA-A670-35B8725C0891}" sibTransId="{A1279CFD-ABB3-4DAF-9A2C-10A800543620}"/>
    <dgm:cxn modelId="{68D5FF35-90D1-42FA-9C62-41A9FE75C4F2}" srcId="{F0348F45-0CC1-4B72-BCDC-8C7E577A3E56}" destId="{334FDB91-7DCB-43C9-86FD-90641D904A66}" srcOrd="2" destOrd="0" parTransId="{83F1C175-F19B-4D85-972A-1289D5956ED1}" sibTransId="{ED17266B-3801-4679-AC21-E832AA4A0359}"/>
    <dgm:cxn modelId="{DF8C2025-905F-4A11-B517-6C5DBAA337DE}" type="presOf" srcId="{334FDB91-7DCB-43C9-86FD-90641D904A66}" destId="{CC874362-024C-4218-92B9-F1B62617BDB7}" srcOrd="0" destOrd="0" presId="urn:microsoft.com/office/officeart/2005/8/layout/chevronAccent+Icon"/>
    <dgm:cxn modelId="{9D7A37D6-7EC8-4AA1-A40E-D43AAB482226}" type="presOf" srcId="{F0348F45-0CC1-4B72-BCDC-8C7E577A3E56}" destId="{2C6E9E2C-45E9-46DA-9C30-701CC31675E9}" srcOrd="0" destOrd="0" presId="urn:microsoft.com/office/officeart/2005/8/layout/chevronAccent+Icon"/>
    <dgm:cxn modelId="{00C9743D-A337-4C61-9B10-5F6C067EFDDA}" srcId="{F0348F45-0CC1-4B72-BCDC-8C7E577A3E56}" destId="{75D7FF30-F338-4737-895D-D245CE11429A}" srcOrd="0" destOrd="0" parTransId="{04076692-65DF-46A6-83ED-72D043B2909E}" sibTransId="{27907680-BF14-4C62-96B3-0EF14EFA6A77}"/>
    <dgm:cxn modelId="{9E6892F1-31EF-4E0C-AD3B-CF98DEA3F77D}" type="presOf" srcId="{820C0280-0F88-4049-A668-E1B38B39C795}" destId="{84B235D5-774C-4B92-8F93-90C082FCFD19}" srcOrd="0" destOrd="0" presId="urn:microsoft.com/office/officeart/2005/8/layout/chevronAccent+Icon"/>
    <dgm:cxn modelId="{E017E623-E67D-4008-BCCE-CB665964791B}" type="presParOf" srcId="{2C6E9E2C-45E9-46DA-9C30-701CC31675E9}" destId="{74816DBD-303A-4DAD-AA18-0A7806286EE9}" srcOrd="0" destOrd="0" presId="urn:microsoft.com/office/officeart/2005/8/layout/chevronAccent+Icon"/>
    <dgm:cxn modelId="{E40C3142-BE57-4CDA-9061-55674EDA7B6C}" type="presParOf" srcId="{74816DBD-303A-4DAD-AA18-0A7806286EE9}" destId="{166AAB88-C48C-4002-BEE7-4C5AA57A68C0}" srcOrd="0" destOrd="0" presId="urn:microsoft.com/office/officeart/2005/8/layout/chevronAccent+Icon"/>
    <dgm:cxn modelId="{29B455ED-2127-46AF-8212-1FA39E9F4C1F}" type="presParOf" srcId="{74816DBD-303A-4DAD-AA18-0A7806286EE9}" destId="{42937E73-221D-46B9-9716-F929FBB3A7BB}" srcOrd="1" destOrd="0" presId="urn:microsoft.com/office/officeart/2005/8/layout/chevronAccent+Icon"/>
    <dgm:cxn modelId="{988FA077-6867-48BA-B1A1-8EA0006A0485}" type="presParOf" srcId="{2C6E9E2C-45E9-46DA-9C30-701CC31675E9}" destId="{5BF43FB9-C3B0-434B-A60F-B20391EED3B4}" srcOrd="1" destOrd="0" presId="urn:microsoft.com/office/officeart/2005/8/layout/chevronAccent+Icon"/>
    <dgm:cxn modelId="{53947BAB-0A85-4299-BAC9-58ADD621C5CB}" type="presParOf" srcId="{2C6E9E2C-45E9-46DA-9C30-701CC31675E9}" destId="{5121290F-2E14-4A56-85E8-8CB01741596C}" srcOrd="2" destOrd="0" presId="urn:microsoft.com/office/officeart/2005/8/layout/chevronAccent+Icon"/>
    <dgm:cxn modelId="{05ED5EEE-85BF-4454-965F-594A0AF709CA}" type="presParOf" srcId="{5121290F-2E14-4A56-85E8-8CB01741596C}" destId="{C5A19377-67DE-4D85-801A-3547B6AEDC53}" srcOrd="0" destOrd="0" presId="urn:microsoft.com/office/officeart/2005/8/layout/chevronAccent+Icon"/>
    <dgm:cxn modelId="{FC0380DC-C31E-4B14-8232-2299DD8CC21F}" type="presParOf" srcId="{5121290F-2E14-4A56-85E8-8CB01741596C}" destId="{84B235D5-774C-4B92-8F93-90C082FCFD19}" srcOrd="1" destOrd="0" presId="urn:microsoft.com/office/officeart/2005/8/layout/chevronAccent+Icon"/>
    <dgm:cxn modelId="{0F4FDA3E-A255-46BF-B918-FCA026861D7C}" type="presParOf" srcId="{2C6E9E2C-45E9-46DA-9C30-701CC31675E9}" destId="{B25DE07C-60E0-4E98-879B-A0320B133DB3}" srcOrd="3" destOrd="0" presId="urn:microsoft.com/office/officeart/2005/8/layout/chevronAccent+Icon"/>
    <dgm:cxn modelId="{DAC6E185-F59A-4777-A463-4844A4337A73}" type="presParOf" srcId="{2C6E9E2C-45E9-46DA-9C30-701CC31675E9}" destId="{EE3CE80B-9711-46A8-ACCE-2C3C87120D58}" srcOrd="4" destOrd="0" presId="urn:microsoft.com/office/officeart/2005/8/layout/chevronAccent+Icon"/>
    <dgm:cxn modelId="{627D5578-690B-4A02-BB65-BC52ABE1C282}" type="presParOf" srcId="{EE3CE80B-9711-46A8-ACCE-2C3C87120D58}" destId="{A0F23DCD-1D1F-45B7-A579-2420E1B14850}" srcOrd="0" destOrd="0" presId="urn:microsoft.com/office/officeart/2005/8/layout/chevronAccent+Icon"/>
    <dgm:cxn modelId="{7CA32BFA-349E-4767-B848-12D271D6F5BA}" type="presParOf" srcId="{EE3CE80B-9711-46A8-ACCE-2C3C87120D58}" destId="{CC874362-024C-4218-92B9-F1B62617BDB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619EE-9918-4802-BBC7-2DB75DF07066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E23DBB-8DE1-4B50-9934-DE355808B8A8}">
      <dgm:prSet phldrT="[Text]"/>
      <dgm:spPr/>
      <dgm:t>
        <a:bodyPr/>
        <a:lstStyle/>
        <a:p>
          <a:r>
            <a:rPr lang="en-US" dirty="0" smtClean="0"/>
            <a:t>Environment that stimulates children’s brain</a:t>
          </a:r>
          <a:endParaRPr lang="en-US" dirty="0"/>
        </a:p>
      </dgm:t>
    </dgm:pt>
    <dgm:pt modelId="{92D3B5F0-511C-47EF-BDBA-AF52B8ABB5EB}" type="parTrans" cxnId="{74AC96BE-A039-49B5-A5FF-CF9CD0C82AA9}">
      <dgm:prSet/>
      <dgm:spPr/>
      <dgm:t>
        <a:bodyPr/>
        <a:lstStyle/>
        <a:p>
          <a:endParaRPr lang="en-US"/>
        </a:p>
      </dgm:t>
    </dgm:pt>
    <dgm:pt modelId="{DC5BE80C-0631-4BB4-9FB4-FC8EDA48262E}" type="sibTrans" cxnId="{74AC96BE-A039-49B5-A5FF-CF9CD0C82AA9}">
      <dgm:prSet/>
      <dgm:spPr/>
      <dgm:t>
        <a:bodyPr/>
        <a:lstStyle/>
        <a:p>
          <a:endParaRPr lang="en-US"/>
        </a:p>
      </dgm:t>
    </dgm:pt>
    <dgm:pt modelId="{E807E74C-49B4-49D3-96ED-DD25206DAEE4}">
      <dgm:prSet phldrT="[Text]"/>
      <dgm:spPr/>
      <dgm:t>
        <a:bodyPr/>
        <a:lstStyle/>
        <a:p>
          <a:r>
            <a:rPr lang="en-US" dirty="0" smtClean="0"/>
            <a:t>The</a:t>
          </a:r>
          <a:r>
            <a:rPr lang="en-US" baseline="0" dirty="0" smtClean="0"/>
            <a:t> expectation of their changing</a:t>
          </a:r>
          <a:endParaRPr lang="en-US" dirty="0"/>
        </a:p>
      </dgm:t>
    </dgm:pt>
    <dgm:pt modelId="{E648BEA6-EDE6-40F4-BDF1-B68A06D13293}" type="parTrans" cxnId="{1206EA78-84E5-4E78-804A-49AAD02355EE}">
      <dgm:prSet/>
      <dgm:spPr/>
      <dgm:t>
        <a:bodyPr/>
        <a:lstStyle/>
        <a:p>
          <a:endParaRPr lang="en-US"/>
        </a:p>
      </dgm:t>
    </dgm:pt>
    <dgm:pt modelId="{441A0746-E2B4-4B97-A609-CC6C95B20073}" type="sibTrans" cxnId="{1206EA78-84E5-4E78-804A-49AAD02355EE}">
      <dgm:prSet/>
      <dgm:spPr/>
      <dgm:t>
        <a:bodyPr/>
        <a:lstStyle/>
        <a:p>
          <a:endParaRPr lang="en-US"/>
        </a:p>
      </dgm:t>
    </dgm:pt>
    <dgm:pt modelId="{C32E667E-EAF2-4576-B754-A100EEF40FCF}">
      <dgm:prSet phldrT="[Text]"/>
      <dgm:spPr/>
      <dgm:t>
        <a:bodyPr/>
        <a:lstStyle/>
        <a:p>
          <a:r>
            <a:rPr lang="en-US" dirty="0" err="1" smtClean="0"/>
            <a:t>Sesnitive</a:t>
          </a:r>
          <a:r>
            <a:rPr lang="en-US" dirty="0" smtClean="0"/>
            <a:t> period</a:t>
          </a:r>
          <a:endParaRPr lang="en-US" dirty="0"/>
        </a:p>
      </dgm:t>
    </dgm:pt>
    <dgm:pt modelId="{3AD723F8-1383-49F7-8F76-4808259DF97A}" type="parTrans" cxnId="{5D5DE3AE-CFAC-4485-BA8D-1E8782F578C8}">
      <dgm:prSet/>
      <dgm:spPr/>
      <dgm:t>
        <a:bodyPr/>
        <a:lstStyle/>
        <a:p>
          <a:endParaRPr lang="en-US"/>
        </a:p>
      </dgm:t>
    </dgm:pt>
    <dgm:pt modelId="{BFAD667A-A4D7-471F-9921-BDBA7E6C4C6F}" type="sibTrans" cxnId="{5D5DE3AE-CFAC-4485-BA8D-1E8782F578C8}">
      <dgm:prSet/>
      <dgm:spPr/>
      <dgm:t>
        <a:bodyPr/>
        <a:lstStyle/>
        <a:p>
          <a:endParaRPr lang="en-US"/>
        </a:p>
      </dgm:t>
    </dgm:pt>
    <dgm:pt modelId="{0723A615-50CA-449A-86D7-CD903F2A2217}">
      <dgm:prSet phldrT="[Text]"/>
      <dgm:spPr/>
      <dgm:t>
        <a:bodyPr/>
        <a:lstStyle/>
        <a:p>
          <a:r>
            <a:rPr lang="en-US" dirty="0" smtClean="0"/>
            <a:t>The learning process is happen when the </a:t>
          </a:r>
          <a:r>
            <a:rPr lang="en-US" dirty="0" err="1" smtClean="0"/>
            <a:t>synaps</a:t>
          </a:r>
          <a:r>
            <a:rPr lang="en-US" dirty="0" smtClean="0"/>
            <a:t> become consistent</a:t>
          </a:r>
          <a:endParaRPr lang="en-US" dirty="0"/>
        </a:p>
      </dgm:t>
    </dgm:pt>
    <dgm:pt modelId="{D9A2D469-697E-4498-9583-BE12A3026451}" type="parTrans" cxnId="{58663905-AA54-42D2-B356-8E676AA7FF5F}">
      <dgm:prSet/>
      <dgm:spPr/>
      <dgm:t>
        <a:bodyPr/>
        <a:lstStyle/>
        <a:p>
          <a:endParaRPr lang="en-US"/>
        </a:p>
      </dgm:t>
    </dgm:pt>
    <dgm:pt modelId="{60AFEF4F-D8C2-4D89-85B2-AA043F2A350D}" type="sibTrans" cxnId="{58663905-AA54-42D2-B356-8E676AA7FF5F}">
      <dgm:prSet/>
      <dgm:spPr/>
      <dgm:t>
        <a:bodyPr/>
        <a:lstStyle/>
        <a:p>
          <a:endParaRPr lang="en-US"/>
        </a:p>
      </dgm:t>
    </dgm:pt>
    <dgm:pt modelId="{91D1266B-0BD5-4B5D-B2C9-A46ADAF69A6B}" type="pres">
      <dgm:prSet presAssocID="{188619EE-9918-4802-BBC7-2DB75DF070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59715-9333-46F9-8517-19F42C446EBB}" type="pres">
      <dgm:prSet presAssocID="{188619EE-9918-4802-BBC7-2DB75DF07066}" presName="diamond" presStyleLbl="bgShp" presStyleIdx="0" presStyleCnt="1"/>
      <dgm:spPr/>
    </dgm:pt>
    <dgm:pt modelId="{A742C476-BE47-495F-AEA4-6313960F7209}" type="pres">
      <dgm:prSet presAssocID="{188619EE-9918-4802-BBC7-2DB75DF0706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F782A-2199-436D-8809-C8159226731B}" type="pres">
      <dgm:prSet presAssocID="{188619EE-9918-4802-BBC7-2DB75DF0706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D02C9-39F1-449B-BB0A-481E56562982}" type="pres">
      <dgm:prSet presAssocID="{188619EE-9918-4802-BBC7-2DB75DF07066}" presName="quad3" presStyleLbl="node1" presStyleIdx="2" presStyleCnt="4" custLinFactNeighborX="3846" custLinFactNeighborY="-2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47FE5-88E6-4648-9CBF-00BAC3267F17}" type="pres">
      <dgm:prSet presAssocID="{188619EE-9918-4802-BBC7-2DB75DF0706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DE3AE-CFAC-4485-BA8D-1E8782F578C8}" srcId="{188619EE-9918-4802-BBC7-2DB75DF07066}" destId="{C32E667E-EAF2-4576-B754-A100EEF40FCF}" srcOrd="2" destOrd="0" parTransId="{3AD723F8-1383-49F7-8F76-4808259DF97A}" sibTransId="{BFAD667A-A4D7-471F-9921-BDBA7E6C4C6F}"/>
    <dgm:cxn modelId="{AE75308A-18EF-4452-BEFC-7727BA9FE1EB}" type="presOf" srcId="{0723A615-50CA-449A-86D7-CD903F2A2217}" destId="{A6147FE5-88E6-4648-9CBF-00BAC3267F17}" srcOrd="0" destOrd="0" presId="urn:microsoft.com/office/officeart/2005/8/layout/matrix3"/>
    <dgm:cxn modelId="{1206EA78-84E5-4E78-804A-49AAD02355EE}" srcId="{188619EE-9918-4802-BBC7-2DB75DF07066}" destId="{E807E74C-49B4-49D3-96ED-DD25206DAEE4}" srcOrd="1" destOrd="0" parTransId="{E648BEA6-EDE6-40F4-BDF1-B68A06D13293}" sibTransId="{441A0746-E2B4-4B97-A609-CC6C95B20073}"/>
    <dgm:cxn modelId="{C13006AC-F3B4-4650-B0E1-BFEC667C27D0}" type="presOf" srcId="{E807E74C-49B4-49D3-96ED-DD25206DAEE4}" destId="{1D2F782A-2199-436D-8809-C8159226731B}" srcOrd="0" destOrd="0" presId="urn:microsoft.com/office/officeart/2005/8/layout/matrix3"/>
    <dgm:cxn modelId="{886F21A6-5A12-4E37-A446-76CD63F67B9E}" type="presOf" srcId="{7FE23DBB-8DE1-4B50-9934-DE355808B8A8}" destId="{A742C476-BE47-495F-AEA4-6313960F7209}" srcOrd="0" destOrd="0" presId="urn:microsoft.com/office/officeart/2005/8/layout/matrix3"/>
    <dgm:cxn modelId="{29C1F10D-DFD0-437F-A314-F2ED231E9FA8}" type="presOf" srcId="{C32E667E-EAF2-4576-B754-A100EEF40FCF}" destId="{099D02C9-39F1-449B-BB0A-481E56562982}" srcOrd="0" destOrd="0" presId="urn:microsoft.com/office/officeart/2005/8/layout/matrix3"/>
    <dgm:cxn modelId="{01B978F0-2B48-4867-9B60-071FE31F7DC4}" type="presOf" srcId="{188619EE-9918-4802-BBC7-2DB75DF07066}" destId="{91D1266B-0BD5-4B5D-B2C9-A46ADAF69A6B}" srcOrd="0" destOrd="0" presId="urn:microsoft.com/office/officeart/2005/8/layout/matrix3"/>
    <dgm:cxn modelId="{58663905-AA54-42D2-B356-8E676AA7FF5F}" srcId="{188619EE-9918-4802-BBC7-2DB75DF07066}" destId="{0723A615-50CA-449A-86D7-CD903F2A2217}" srcOrd="3" destOrd="0" parTransId="{D9A2D469-697E-4498-9583-BE12A3026451}" sibTransId="{60AFEF4F-D8C2-4D89-85B2-AA043F2A350D}"/>
    <dgm:cxn modelId="{74AC96BE-A039-49B5-A5FF-CF9CD0C82AA9}" srcId="{188619EE-9918-4802-BBC7-2DB75DF07066}" destId="{7FE23DBB-8DE1-4B50-9934-DE355808B8A8}" srcOrd="0" destOrd="0" parTransId="{92D3B5F0-511C-47EF-BDBA-AF52B8ABB5EB}" sibTransId="{DC5BE80C-0631-4BB4-9FB4-FC8EDA48262E}"/>
    <dgm:cxn modelId="{08909063-A4EE-40D8-A840-96AF075B43F8}" type="presParOf" srcId="{91D1266B-0BD5-4B5D-B2C9-A46ADAF69A6B}" destId="{4C759715-9333-46F9-8517-19F42C446EBB}" srcOrd="0" destOrd="0" presId="urn:microsoft.com/office/officeart/2005/8/layout/matrix3"/>
    <dgm:cxn modelId="{3861E3F8-80C4-49D4-84DC-F7554BA6C100}" type="presParOf" srcId="{91D1266B-0BD5-4B5D-B2C9-A46ADAF69A6B}" destId="{A742C476-BE47-495F-AEA4-6313960F7209}" srcOrd="1" destOrd="0" presId="urn:microsoft.com/office/officeart/2005/8/layout/matrix3"/>
    <dgm:cxn modelId="{75EB2ACF-CD19-45E7-A08D-27D9B6CF9643}" type="presParOf" srcId="{91D1266B-0BD5-4B5D-B2C9-A46ADAF69A6B}" destId="{1D2F782A-2199-436D-8809-C8159226731B}" srcOrd="2" destOrd="0" presId="urn:microsoft.com/office/officeart/2005/8/layout/matrix3"/>
    <dgm:cxn modelId="{FEACFA4B-55A7-475A-B3B1-3E15ED5E387A}" type="presParOf" srcId="{91D1266B-0BD5-4B5D-B2C9-A46ADAF69A6B}" destId="{099D02C9-39F1-449B-BB0A-481E56562982}" srcOrd="3" destOrd="0" presId="urn:microsoft.com/office/officeart/2005/8/layout/matrix3"/>
    <dgm:cxn modelId="{2061E983-0424-42C2-BBA8-B6052A2845DE}" type="presParOf" srcId="{91D1266B-0BD5-4B5D-B2C9-A46ADAF69A6B}" destId="{A6147FE5-88E6-4648-9CBF-00BAC3267F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631A3-53AE-471E-8BAD-53ABA48EE83B}">
      <dsp:nvSpPr>
        <dsp:cNvPr id="0" name=""/>
        <dsp:cNvSpPr/>
      </dsp:nvSpPr>
      <dsp:spPr>
        <a:xfrm>
          <a:off x="0" y="57875"/>
          <a:ext cx="2740918" cy="164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role of maturity and learning</a:t>
          </a:r>
          <a:endParaRPr lang="en-US" sz="2700" kern="1200" dirty="0"/>
        </a:p>
      </dsp:txBody>
      <dsp:txXfrm>
        <a:off x="0" y="57875"/>
        <a:ext cx="2740918" cy="1644550"/>
      </dsp:txXfrm>
    </dsp:sp>
    <dsp:sp modelId="{7F2EC50E-84CA-4745-82EF-B725A8A31560}">
      <dsp:nvSpPr>
        <dsp:cNvPr id="0" name=""/>
        <dsp:cNvSpPr/>
      </dsp:nvSpPr>
      <dsp:spPr>
        <a:xfrm>
          <a:off x="3015009" y="44028"/>
          <a:ext cx="2740918" cy="1644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There is a pattern and can be predicted</a:t>
          </a:r>
          <a:endParaRPr lang="en-US" sz="2700" kern="1200" dirty="0"/>
        </a:p>
      </dsp:txBody>
      <dsp:txXfrm>
        <a:off x="3015009" y="44028"/>
        <a:ext cx="2740918" cy="1644550"/>
      </dsp:txXfrm>
    </dsp:sp>
    <dsp:sp modelId="{D83915A2-709D-4D99-AC1A-08407DCB5693}">
      <dsp:nvSpPr>
        <dsp:cNvPr id="0" name=""/>
        <dsp:cNvSpPr/>
      </dsp:nvSpPr>
      <dsp:spPr>
        <a:xfrm>
          <a:off x="6030019" y="44028"/>
          <a:ext cx="2740918" cy="1644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Individual differences</a:t>
          </a:r>
          <a:endParaRPr lang="en-US" sz="2700" kern="1200" dirty="0"/>
        </a:p>
      </dsp:txBody>
      <dsp:txXfrm>
        <a:off x="6030019" y="44028"/>
        <a:ext cx="2740918" cy="1644550"/>
      </dsp:txXfrm>
    </dsp:sp>
    <dsp:sp modelId="{6E0BF5B0-4B2D-4994-8F6E-AE22E0A88C00}">
      <dsp:nvSpPr>
        <dsp:cNvPr id="0" name=""/>
        <dsp:cNvSpPr/>
      </dsp:nvSpPr>
      <dsp:spPr>
        <a:xfrm>
          <a:off x="1507504" y="1962670"/>
          <a:ext cx="2740918" cy="1644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Each stage has different behavior and characteristic</a:t>
          </a:r>
          <a:endParaRPr lang="en-US" sz="2700" kern="1200" dirty="0"/>
        </a:p>
      </dsp:txBody>
      <dsp:txXfrm>
        <a:off x="1507504" y="1962670"/>
        <a:ext cx="2740918" cy="1644550"/>
      </dsp:txXfrm>
    </dsp:sp>
    <dsp:sp modelId="{91A3EEAB-2DEB-4A23-9F47-1F47142EF057}">
      <dsp:nvSpPr>
        <dsp:cNvPr id="0" name=""/>
        <dsp:cNvSpPr/>
      </dsp:nvSpPr>
      <dsp:spPr>
        <a:xfrm>
          <a:off x="4522514" y="1962670"/>
          <a:ext cx="2740918" cy="1644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Each stage has risk</a:t>
          </a:r>
          <a:endParaRPr lang="en-US" sz="2700" kern="1200" dirty="0"/>
        </a:p>
      </dsp:txBody>
      <dsp:txXfrm>
        <a:off x="4522514" y="1962670"/>
        <a:ext cx="2740918" cy="164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302C9-13D6-49B9-89F3-4AA231F0B465}">
      <dsp:nvSpPr>
        <dsp:cNvPr id="0" name=""/>
        <dsp:cNvSpPr/>
      </dsp:nvSpPr>
      <dsp:spPr>
        <a:xfrm>
          <a:off x="1440052" y="2272"/>
          <a:ext cx="2805158" cy="1683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Development is influenced by culture</a:t>
          </a:r>
          <a:endParaRPr lang="en-US" sz="3400" kern="1200" dirty="0"/>
        </a:p>
      </dsp:txBody>
      <dsp:txXfrm>
        <a:off x="1440052" y="2272"/>
        <a:ext cx="2805158" cy="1683095"/>
      </dsp:txXfrm>
    </dsp:sp>
    <dsp:sp modelId="{339A1900-CBE8-459A-8523-15F7665BFACC}">
      <dsp:nvSpPr>
        <dsp:cNvPr id="0" name=""/>
        <dsp:cNvSpPr/>
      </dsp:nvSpPr>
      <dsp:spPr>
        <a:xfrm>
          <a:off x="4525726" y="2272"/>
          <a:ext cx="2805158" cy="1683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Social expectation on each stage</a:t>
          </a:r>
          <a:endParaRPr lang="en-US" sz="3400" kern="1200" dirty="0"/>
        </a:p>
      </dsp:txBody>
      <dsp:txXfrm>
        <a:off x="4525726" y="2272"/>
        <a:ext cx="2805158" cy="1683095"/>
      </dsp:txXfrm>
    </dsp:sp>
    <dsp:sp modelId="{C81EBBCB-978E-4EDF-B445-8B6B0CEECE3F}">
      <dsp:nvSpPr>
        <dsp:cNvPr id="0" name=""/>
        <dsp:cNvSpPr/>
      </dsp:nvSpPr>
      <dsp:spPr>
        <a:xfrm>
          <a:off x="2982889" y="1965882"/>
          <a:ext cx="2805158" cy="16830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Task must be completed on each stage</a:t>
          </a:r>
          <a:endParaRPr lang="en-US" sz="3400" kern="1200" dirty="0"/>
        </a:p>
      </dsp:txBody>
      <dsp:txXfrm>
        <a:off x="2982889" y="1965882"/>
        <a:ext cx="2805158" cy="1683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AAB88-C48C-4002-BEE7-4C5AA57A68C0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7E73-221D-46B9-9716-F929FBB3A7BB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Brain</a:t>
          </a:r>
          <a:endParaRPr lang="en-US" sz="2300" kern="1200" dirty="0"/>
        </a:p>
      </dsp:txBody>
      <dsp:txXfrm>
        <a:off x="666183" y="2389980"/>
        <a:ext cx="1966775" cy="869646"/>
      </dsp:txXfrm>
    </dsp:sp>
    <dsp:sp modelId="{C5A19377-67DE-4D85-801A-3547B6AEDC53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235D5-774C-4B92-8F93-90C082FCFD19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Piaget Theory</a:t>
          </a:r>
          <a:endParaRPr lang="en-US" sz="2300" kern="1200" dirty="0"/>
        </a:p>
      </dsp:txBody>
      <dsp:txXfrm>
        <a:off x="3399699" y="2389980"/>
        <a:ext cx="1966775" cy="869646"/>
      </dsp:txXfrm>
    </dsp:sp>
    <dsp:sp modelId="{A0F23DCD-1D1F-45B7-A579-2420E1B14850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74362-024C-4218-92B9-F1B62617BDB7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Vygotsky</a:t>
          </a:r>
          <a:endParaRPr lang="en-US" sz="2300" kern="1200" dirty="0"/>
        </a:p>
      </dsp:txBody>
      <dsp:txXfrm>
        <a:off x="6133216" y="2389980"/>
        <a:ext cx="1966775" cy="869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59715-9333-46F9-8517-19F42C446EBB}">
      <dsp:nvSpPr>
        <dsp:cNvPr id="0" name=""/>
        <dsp:cNvSpPr/>
      </dsp:nvSpPr>
      <dsp:spPr>
        <a:xfrm>
          <a:off x="1399983" y="0"/>
          <a:ext cx="4661803" cy="46618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2C476-BE47-495F-AEA4-6313960F7209}">
      <dsp:nvSpPr>
        <dsp:cNvPr id="0" name=""/>
        <dsp:cNvSpPr/>
      </dsp:nvSpPr>
      <dsp:spPr>
        <a:xfrm>
          <a:off x="1842854" y="442871"/>
          <a:ext cx="1818103" cy="1818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Environment that stimulates children’s brain</a:t>
          </a:r>
          <a:endParaRPr lang="en-US" sz="1700" kern="1200" dirty="0"/>
        </a:p>
      </dsp:txBody>
      <dsp:txXfrm>
        <a:off x="1931606" y="531623"/>
        <a:ext cx="1640599" cy="1640599"/>
      </dsp:txXfrm>
    </dsp:sp>
    <dsp:sp modelId="{1D2F782A-2199-436D-8809-C8159226731B}">
      <dsp:nvSpPr>
        <dsp:cNvPr id="0" name=""/>
        <dsp:cNvSpPr/>
      </dsp:nvSpPr>
      <dsp:spPr>
        <a:xfrm>
          <a:off x="3800812" y="442871"/>
          <a:ext cx="1818103" cy="181810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</a:t>
          </a:r>
          <a:r>
            <a:rPr lang="en-US" sz="1700" kern="1200" baseline="0" dirty="0" smtClean="0"/>
            <a:t> expectation of their changing</a:t>
          </a:r>
          <a:endParaRPr lang="en-US" sz="1700" kern="1200" dirty="0"/>
        </a:p>
      </dsp:txBody>
      <dsp:txXfrm>
        <a:off x="3889564" y="531623"/>
        <a:ext cx="1640599" cy="1640599"/>
      </dsp:txXfrm>
    </dsp:sp>
    <dsp:sp modelId="{099D02C9-39F1-449B-BB0A-481E56562982}">
      <dsp:nvSpPr>
        <dsp:cNvPr id="0" name=""/>
        <dsp:cNvSpPr/>
      </dsp:nvSpPr>
      <dsp:spPr>
        <a:xfrm>
          <a:off x="1912779" y="2362139"/>
          <a:ext cx="1818103" cy="181810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Sesnitive</a:t>
          </a:r>
          <a:r>
            <a:rPr lang="en-US" sz="1700" kern="1200" dirty="0" smtClean="0"/>
            <a:t> period</a:t>
          </a:r>
          <a:endParaRPr lang="en-US" sz="1700" kern="1200" dirty="0"/>
        </a:p>
      </dsp:txBody>
      <dsp:txXfrm>
        <a:off x="2001531" y="2450891"/>
        <a:ext cx="1640599" cy="1640599"/>
      </dsp:txXfrm>
    </dsp:sp>
    <dsp:sp modelId="{A6147FE5-88E6-4648-9CBF-00BAC3267F17}">
      <dsp:nvSpPr>
        <dsp:cNvPr id="0" name=""/>
        <dsp:cNvSpPr/>
      </dsp:nvSpPr>
      <dsp:spPr>
        <a:xfrm>
          <a:off x="3800812" y="2400828"/>
          <a:ext cx="1818103" cy="18181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learning process is happen when the </a:t>
          </a:r>
          <a:r>
            <a:rPr lang="en-US" sz="1700" kern="1200" dirty="0" err="1" smtClean="0"/>
            <a:t>synaps</a:t>
          </a:r>
          <a:r>
            <a:rPr lang="en-US" sz="1700" kern="1200" dirty="0" smtClean="0"/>
            <a:t> become consistent</a:t>
          </a:r>
          <a:endParaRPr lang="en-US" sz="1700" kern="1200" dirty="0"/>
        </a:p>
      </dsp:txBody>
      <dsp:txXfrm>
        <a:off x="3889564" y="2489580"/>
        <a:ext cx="1640599" cy="164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7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8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8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16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97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7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7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7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97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F0112-DDD4-4126-8461-C5DB6FCD75EC}" type="slidenum">
              <a:rPr lang="ko-KR" altLang="en-US" smtClean="0"/>
              <a:pPr/>
              <a:t>46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1014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25BE8-8A0C-4C45-BAF4-CD26B827860B}" type="slidenum">
              <a:rPr lang="ko-KR" altLang="en-US" smtClean="0"/>
              <a:pPr/>
              <a:t>47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6707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3E30E-1F8D-4F42-B3E7-03E5D54FC4FF}" type="slidenum">
              <a:rPr lang="ko-KR" altLang="en-US" smtClean="0"/>
              <a:pPr/>
              <a:t>48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731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610-C6A0-4240-8CD7-145CC5303DF6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4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D4A6-8929-4757-A97A-0F1C9D011903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7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C339-D138-4D93-8865-2FE9E24FAA75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2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25C9-2637-41D5-B6BB-0FF0A0665172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48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9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17AA-37BA-42E6-8703-DD965FD4A172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5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5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5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76CA-3CD3-42F2-8A05-C5EF3BF5385F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5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59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960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61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962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6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C1A-7312-4E59-982F-D0585574532C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6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6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2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050E-41FA-40A5-9E99-468A0D643879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2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5A06-2BBC-4DE1-BB53-B14D9F1C32D4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6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6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96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45E4-C344-41E1-BF70-8D54774A60FC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7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7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3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3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9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5D6A-018B-439F-9EAC-72B8B8189473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9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9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C28EAAA7-D69F-4A26-9CB3-DBD450B7B7A2}" type="datetime1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75F3C3A-4CFF-45E7-A74F-3D5C546B81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700" y="6066872"/>
            <a:ext cx="6661533" cy="151200"/>
          </a:xfrm>
          <a:prstGeom prst="rect">
            <a:avLst/>
          </a:prstGeom>
        </p:spPr>
      </p:pic>
      <p:sp>
        <p:nvSpPr>
          <p:cNvPr id="1048586" name="文本框 7"/>
          <p:cNvSpPr txBox="1"/>
          <p:nvPr/>
        </p:nvSpPr>
        <p:spPr>
          <a:xfrm>
            <a:off x="2441700" y="3934209"/>
            <a:ext cx="709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Theories of Development</a:t>
            </a:r>
            <a:endParaRPr lang="zh-CN" altLang="en-US" sz="4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2954191" y="4819033"/>
            <a:ext cx="5636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Dinda</a:t>
            </a:r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000" b="1" dirty="0" err="1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Permatasari</a:t>
            </a:r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000" b="1" dirty="0" err="1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Harahap</a:t>
            </a:r>
            <a:endParaRPr lang="en-US" altLang="zh-CN" sz="2000" b="1" dirty="0" smtClean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Lecturer </a:t>
            </a:r>
          </a:p>
          <a:p>
            <a:pPr algn="ctr"/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Faculty of Psychology </a:t>
            </a:r>
            <a:r>
              <a:rPr lang="en-US" altLang="zh-CN" sz="2000" b="1" dirty="0" err="1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Universitas</a:t>
            </a:r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Medan Area</a:t>
            </a:r>
          </a:p>
          <a:p>
            <a:pPr algn="ctr"/>
            <a:r>
              <a:rPr lang="en-US" altLang="zh-CN" sz="2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dinda@staff.uma.ac.id</a:t>
            </a:r>
            <a:endParaRPr lang="zh-CN" altLang="en-US" sz="2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Harahap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Dinda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150578"/>
            <a:ext cx="9966517" cy="270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文本框 31"/>
          <p:cNvSpPr txBox="1"/>
          <p:nvPr/>
        </p:nvSpPr>
        <p:spPr>
          <a:xfrm>
            <a:off x="2809068" y="438021"/>
            <a:ext cx="653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Why do We Learn bout Child Development</a:t>
            </a:r>
            <a:endParaRPr lang="zh-CN" altLang="en-US" sz="28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18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650" y="1073575"/>
            <a:ext cx="5550547" cy="126000"/>
          </a:xfrm>
          <a:prstGeom prst="rect">
            <a:avLst/>
          </a:prstGeom>
        </p:spPr>
      </p:pic>
      <p:sp>
        <p:nvSpPr>
          <p:cNvPr id="1048699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700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701" name="Freeform 59"/>
          <p:cNvSpPr/>
          <p:nvPr/>
        </p:nvSpPr>
        <p:spPr bwMode="auto">
          <a:xfrm>
            <a:off x="6262120" y="3953885"/>
            <a:ext cx="938780" cy="816709"/>
          </a:xfrm>
          <a:custGeom>
            <a:avLst/>
            <a:gdLst>
              <a:gd name="T0" fmla="*/ 0 w 323"/>
              <a:gd name="T1" fmla="*/ 247 h 281"/>
              <a:gd name="T2" fmla="*/ 84 w 323"/>
              <a:gd name="T3" fmla="*/ 63 h 281"/>
              <a:gd name="T4" fmla="*/ 314 w 323"/>
              <a:gd name="T5" fmla="*/ 17 h 281"/>
              <a:gd name="T6" fmla="*/ 22 w 323"/>
              <a:gd name="T7" fmla="*/ 272 h 281"/>
              <a:gd name="T8" fmla="*/ 203 w 323"/>
              <a:gd name="T9" fmla="*/ 120 h 281"/>
              <a:gd name="T10" fmla="*/ 0 w 323"/>
              <a:gd name="T11" fmla="*/ 24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3" h="281">
                <a:moveTo>
                  <a:pt x="0" y="247"/>
                </a:moveTo>
                <a:cubicBezTo>
                  <a:pt x="0" y="247"/>
                  <a:pt x="7" y="126"/>
                  <a:pt x="84" y="63"/>
                </a:cubicBezTo>
                <a:cubicBezTo>
                  <a:pt x="161" y="0"/>
                  <a:pt x="213" y="60"/>
                  <a:pt x="314" y="17"/>
                </a:cubicBezTo>
                <a:cubicBezTo>
                  <a:pt x="314" y="17"/>
                  <a:pt x="323" y="281"/>
                  <a:pt x="22" y="272"/>
                </a:cubicBezTo>
                <a:cubicBezTo>
                  <a:pt x="22" y="272"/>
                  <a:pt x="167" y="199"/>
                  <a:pt x="203" y="120"/>
                </a:cubicBezTo>
                <a:cubicBezTo>
                  <a:pt x="203" y="120"/>
                  <a:pt x="141" y="200"/>
                  <a:pt x="0" y="247"/>
                </a:cubicBez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2" name="Freeform 60"/>
          <p:cNvSpPr/>
          <p:nvPr/>
        </p:nvSpPr>
        <p:spPr bwMode="auto">
          <a:xfrm>
            <a:off x="5285556" y="3564422"/>
            <a:ext cx="909715" cy="1107353"/>
          </a:xfrm>
          <a:custGeom>
            <a:avLst/>
            <a:gdLst>
              <a:gd name="T0" fmla="*/ 281 w 313"/>
              <a:gd name="T1" fmla="*/ 381 h 381"/>
              <a:gd name="T2" fmla="*/ 95 w 313"/>
              <a:gd name="T3" fmla="*/ 280 h 381"/>
              <a:gd name="T4" fmla="*/ 15 w 313"/>
              <a:gd name="T5" fmla="*/ 0 h 381"/>
              <a:gd name="T6" fmla="*/ 112 w 313"/>
              <a:gd name="T7" fmla="*/ 67 h 381"/>
              <a:gd name="T8" fmla="*/ 313 w 313"/>
              <a:gd name="T9" fmla="*/ 355 h 381"/>
              <a:gd name="T10" fmla="*/ 108 w 313"/>
              <a:gd name="T11" fmla="*/ 157 h 381"/>
              <a:gd name="T12" fmla="*/ 281 w 313"/>
              <a:gd name="T13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3" h="381">
                <a:moveTo>
                  <a:pt x="281" y="381"/>
                </a:moveTo>
                <a:cubicBezTo>
                  <a:pt x="281" y="381"/>
                  <a:pt x="164" y="378"/>
                  <a:pt x="95" y="280"/>
                </a:cubicBezTo>
                <a:cubicBezTo>
                  <a:pt x="26" y="182"/>
                  <a:pt x="0" y="110"/>
                  <a:pt x="15" y="0"/>
                </a:cubicBezTo>
                <a:cubicBezTo>
                  <a:pt x="15" y="0"/>
                  <a:pt x="36" y="43"/>
                  <a:pt x="112" y="67"/>
                </a:cubicBezTo>
                <a:cubicBezTo>
                  <a:pt x="188" y="90"/>
                  <a:pt x="291" y="146"/>
                  <a:pt x="313" y="355"/>
                </a:cubicBezTo>
                <a:cubicBezTo>
                  <a:pt x="313" y="355"/>
                  <a:pt x="171" y="253"/>
                  <a:pt x="108" y="157"/>
                </a:cubicBezTo>
                <a:cubicBezTo>
                  <a:pt x="108" y="157"/>
                  <a:pt x="154" y="276"/>
                  <a:pt x="281" y="381"/>
                </a:cubicBez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3" name="Freeform 61"/>
          <p:cNvSpPr/>
          <p:nvPr/>
        </p:nvSpPr>
        <p:spPr bwMode="auto">
          <a:xfrm>
            <a:off x="6468477" y="3329000"/>
            <a:ext cx="717890" cy="619072"/>
          </a:xfrm>
          <a:custGeom>
            <a:avLst/>
            <a:gdLst>
              <a:gd name="T0" fmla="*/ 3 w 247"/>
              <a:gd name="T1" fmla="*/ 196 h 213"/>
              <a:gd name="T2" fmla="*/ 54 w 247"/>
              <a:gd name="T3" fmla="*/ 52 h 213"/>
              <a:gd name="T4" fmla="*/ 223 w 247"/>
              <a:gd name="T5" fmla="*/ 3 h 213"/>
              <a:gd name="T6" fmla="*/ 21 w 247"/>
              <a:gd name="T7" fmla="*/ 213 h 213"/>
              <a:gd name="T8" fmla="*/ 147 w 247"/>
              <a:gd name="T9" fmla="*/ 87 h 213"/>
              <a:gd name="T10" fmla="*/ 3 w 247"/>
              <a:gd name="T11" fmla="*/ 19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13">
                <a:moveTo>
                  <a:pt x="3" y="196"/>
                </a:moveTo>
                <a:cubicBezTo>
                  <a:pt x="3" y="196"/>
                  <a:pt x="0" y="105"/>
                  <a:pt x="54" y="52"/>
                </a:cubicBezTo>
                <a:cubicBezTo>
                  <a:pt x="108" y="0"/>
                  <a:pt x="150" y="42"/>
                  <a:pt x="223" y="3"/>
                </a:cubicBezTo>
                <a:cubicBezTo>
                  <a:pt x="223" y="3"/>
                  <a:pt x="247" y="200"/>
                  <a:pt x="21" y="213"/>
                </a:cubicBezTo>
                <a:cubicBezTo>
                  <a:pt x="21" y="213"/>
                  <a:pt x="125" y="149"/>
                  <a:pt x="147" y="87"/>
                </a:cubicBezTo>
                <a:cubicBezTo>
                  <a:pt x="147" y="87"/>
                  <a:pt x="105" y="151"/>
                  <a:pt x="3" y="196"/>
                </a:cubicBez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4" name="Freeform 62"/>
          <p:cNvSpPr/>
          <p:nvPr/>
        </p:nvSpPr>
        <p:spPr bwMode="auto">
          <a:xfrm>
            <a:off x="6340594" y="2590764"/>
            <a:ext cx="770206" cy="796364"/>
          </a:xfrm>
          <a:custGeom>
            <a:avLst/>
            <a:gdLst>
              <a:gd name="T0" fmla="*/ 40 w 265"/>
              <a:gd name="T1" fmla="*/ 266 h 274"/>
              <a:gd name="T2" fmla="*/ 28 w 265"/>
              <a:gd name="T3" fmla="*/ 114 h 274"/>
              <a:gd name="T4" fmla="*/ 162 w 265"/>
              <a:gd name="T5" fmla="*/ 0 h 274"/>
              <a:gd name="T6" fmla="*/ 63 w 265"/>
              <a:gd name="T7" fmla="*/ 274 h 274"/>
              <a:gd name="T8" fmla="*/ 127 w 265"/>
              <a:gd name="T9" fmla="*/ 108 h 274"/>
              <a:gd name="T10" fmla="*/ 40 w 265"/>
              <a:gd name="T11" fmla="*/ 26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274">
                <a:moveTo>
                  <a:pt x="40" y="266"/>
                </a:moveTo>
                <a:cubicBezTo>
                  <a:pt x="40" y="266"/>
                  <a:pt x="0" y="184"/>
                  <a:pt x="28" y="114"/>
                </a:cubicBezTo>
                <a:cubicBezTo>
                  <a:pt x="56" y="44"/>
                  <a:pt x="112" y="65"/>
                  <a:pt x="162" y="0"/>
                </a:cubicBezTo>
                <a:cubicBezTo>
                  <a:pt x="162" y="0"/>
                  <a:pt x="265" y="170"/>
                  <a:pt x="63" y="274"/>
                </a:cubicBezTo>
                <a:cubicBezTo>
                  <a:pt x="63" y="274"/>
                  <a:pt x="132" y="173"/>
                  <a:pt x="127" y="108"/>
                </a:cubicBezTo>
                <a:cubicBezTo>
                  <a:pt x="127" y="108"/>
                  <a:pt x="115" y="183"/>
                  <a:pt x="40" y="2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5" name="Freeform 63"/>
          <p:cNvSpPr/>
          <p:nvPr/>
        </p:nvSpPr>
        <p:spPr bwMode="auto">
          <a:xfrm>
            <a:off x="5898814" y="3061608"/>
            <a:ext cx="558036" cy="1002722"/>
          </a:xfrm>
          <a:custGeom>
            <a:avLst/>
            <a:gdLst>
              <a:gd name="T0" fmla="*/ 109 w 192"/>
              <a:gd name="T1" fmla="*/ 345 h 345"/>
              <a:gd name="T2" fmla="*/ 15 w 192"/>
              <a:gd name="T3" fmla="*/ 217 h 345"/>
              <a:gd name="T4" fmla="*/ 51 w 192"/>
              <a:gd name="T5" fmla="*/ 0 h 345"/>
              <a:gd name="T6" fmla="*/ 95 w 192"/>
              <a:gd name="T7" fmla="*/ 77 h 345"/>
              <a:gd name="T8" fmla="*/ 139 w 192"/>
              <a:gd name="T9" fmla="*/ 338 h 345"/>
              <a:gd name="T10" fmla="*/ 64 w 192"/>
              <a:gd name="T11" fmla="*/ 137 h 345"/>
              <a:gd name="T12" fmla="*/ 109 w 192"/>
              <a:gd name="T13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45">
                <a:moveTo>
                  <a:pt x="109" y="345"/>
                </a:moveTo>
                <a:cubicBezTo>
                  <a:pt x="109" y="345"/>
                  <a:pt x="31" y="306"/>
                  <a:pt x="15" y="217"/>
                </a:cubicBezTo>
                <a:cubicBezTo>
                  <a:pt x="0" y="128"/>
                  <a:pt x="5" y="71"/>
                  <a:pt x="51" y="0"/>
                </a:cubicBezTo>
                <a:cubicBezTo>
                  <a:pt x="51" y="0"/>
                  <a:pt x="51" y="36"/>
                  <a:pt x="95" y="77"/>
                </a:cubicBezTo>
                <a:cubicBezTo>
                  <a:pt x="139" y="117"/>
                  <a:pt x="192" y="188"/>
                  <a:pt x="139" y="338"/>
                </a:cubicBezTo>
                <a:cubicBezTo>
                  <a:pt x="139" y="338"/>
                  <a:pt x="76" y="222"/>
                  <a:pt x="64" y="137"/>
                </a:cubicBezTo>
                <a:cubicBezTo>
                  <a:pt x="64" y="137"/>
                  <a:pt x="56" y="233"/>
                  <a:pt x="109" y="345"/>
                </a:cubicBez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6" name="Freeform 64"/>
          <p:cNvSpPr/>
          <p:nvPr/>
        </p:nvSpPr>
        <p:spPr bwMode="auto">
          <a:xfrm>
            <a:off x="4986192" y="4866507"/>
            <a:ext cx="1894999" cy="1505535"/>
          </a:xfrm>
          <a:custGeom>
            <a:avLst/>
            <a:gdLst>
              <a:gd name="T0" fmla="*/ 222 w 652"/>
              <a:gd name="T1" fmla="*/ 0 h 518"/>
              <a:gd name="T2" fmla="*/ 170 w 652"/>
              <a:gd name="T3" fmla="*/ 67 h 518"/>
              <a:gd name="T4" fmla="*/ 13 w 652"/>
              <a:gd name="T5" fmla="*/ 278 h 518"/>
              <a:gd name="T6" fmla="*/ 117 w 652"/>
              <a:gd name="T7" fmla="*/ 518 h 518"/>
              <a:gd name="T8" fmla="*/ 233 w 652"/>
              <a:gd name="T9" fmla="*/ 347 h 518"/>
              <a:gd name="T10" fmla="*/ 497 w 652"/>
              <a:gd name="T11" fmla="*/ 231 h 518"/>
              <a:gd name="T12" fmla="*/ 637 w 652"/>
              <a:gd name="T13" fmla="*/ 40 h 518"/>
              <a:gd name="T14" fmla="*/ 608 w 652"/>
              <a:gd name="T15" fmla="*/ 30 h 518"/>
              <a:gd name="T16" fmla="*/ 539 w 652"/>
              <a:gd name="T17" fmla="*/ 116 h 518"/>
              <a:gd name="T18" fmla="*/ 387 w 652"/>
              <a:gd name="T19" fmla="*/ 223 h 518"/>
              <a:gd name="T20" fmla="*/ 195 w 652"/>
              <a:gd name="T21" fmla="*/ 213 h 518"/>
              <a:gd name="T22" fmla="*/ 210 w 652"/>
              <a:gd name="T23" fmla="*/ 118 h 518"/>
              <a:gd name="T24" fmla="*/ 222 w 652"/>
              <a:gd name="T25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518">
                <a:moveTo>
                  <a:pt x="222" y="0"/>
                </a:moveTo>
                <a:cubicBezTo>
                  <a:pt x="222" y="0"/>
                  <a:pt x="226" y="20"/>
                  <a:pt x="170" y="67"/>
                </a:cubicBezTo>
                <a:cubicBezTo>
                  <a:pt x="113" y="114"/>
                  <a:pt x="26" y="197"/>
                  <a:pt x="13" y="278"/>
                </a:cubicBezTo>
                <a:cubicBezTo>
                  <a:pt x="0" y="359"/>
                  <a:pt x="35" y="430"/>
                  <a:pt x="117" y="518"/>
                </a:cubicBezTo>
                <a:cubicBezTo>
                  <a:pt x="117" y="518"/>
                  <a:pt x="116" y="391"/>
                  <a:pt x="233" y="347"/>
                </a:cubicBezTo>
                <a:cubicBezTo>
                  <a:pt x="350" y="303"/>
                  <a:pt x="427" y="295"/>
                  <a:pt x="497" y="231"/>
                </a:cubicBezTo>
                <a:cubicBezTo>
                  <a:pt x="568" y="167"/>
                  <a:pt x="623" y="55"/>
                  <a:pt x="637" y="40"/>
                </a:cubicBezTo>
                <a:cubicBezTo>
                  <a:pt x="652" y="25"/>
                  <a:pt x="628" y="23"/>
                  <a:pt x="608" y="30"/>
                </a:cubicBezTo>
                <a:cubicBezTo>
                  <a:pt x="588" y="37"/>
                  <a:pt x="561" y="83"/>
                  <a:pt x="539" y="116"/>
                </a:cubicBezTo>
                <a:cubicBezTo>
                  <a:pt x="516" y="149"/>
                  <a:pt x="477" y="190"/>
                  <a:pt x="387" y="223"/>
                </a:cubicBezTo>
                <a:cubicBezTo>
                  <a:pt x="297" y="256"/>
                  <a:pt x="240" y="244"/>
                  <a:pt x="195" y="213"/>
                </a:cubicBezTo>
                <a:cubicBezTo>
                  <a:pt x="150" y="182"/>
                  <a:pt x="193" y="135"/>
                  <a:pt x="210" y="118"/>
                </a:cubicBezTo>
                <a:cubicBezTo>
                  <a:pt x="227" y="100"/>
                  <a:pt x="279" y="56"/>
                  <a:pt x="222" y="0"/>
                </a:cubicBez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7" name="文本框 18"/>
          <p:cNvSpPr txBox="1"/>
          <p:nvPr/>
        </p:nvSpPr>
        <p:spPr>
          <a:xfrm>
            <a:off x="1725618" y="4234203"/>
            <a:ext cx="239887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2. Golden Age Moment</a:t>
            </a:r>
            <a:endParaRPr lang="zh-CN" altLang="en-US" sz="16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09" name="文本框 21"/>
          <p:cNvSpPr txBox="1"/>
          <p:nvPr/>
        </p:nvSpPr>
        <p:spPr>
          <a:xfrm>
            <a:off x="1751046" y="2470227"/>
            <a:ext cx="2398875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 smtClean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1. Understanding children development so you can understand the good method for them</a:t>
            </a:r>
            <a:endParaRPr lang="zh-CN" altLang="en-US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11" name="文本框 24"/>
          <p:cNvSpPr txBox="1"/>
          <p:nvPr/>
        </p:nvSpPr>
        <p:spPr>
          <a:xfrm>
            <a:off x="1780877" y="5456541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smtClean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3. Special Growth and Life Changing</a:t>
            </a:r>
            <a:endParaRPr lang="zh-CN" altLang="en-US" sz="1600" b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13" name="文本框 27"/>
          <p:cNvSpPr txBox="1"/>
          <p:nvPr/>
        </p:nvSpPr>
        <p:spPr>
          <a:xfrm>
            <a:off x="8218693" y="2856508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lang="en-US" altLang="zh-CN" sz="1600" b="1" dirty="0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. Developmental Milestone</a:t>
            </a:r>
            <a:endParaRPr lang="zh-CN" altLang="en-US" sz="16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15" name="文本框 30"/>
          <p:cNvSpPr txBox="1"/>
          <p:nvPr/>
        </p:nvSpPr>
        <p:spPr>
          <a:xfrm>
            <a:off x="8218693" y="4959719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5. What else?</a:t>
            </a:r>
            <a:endParaRPr lang="zh-CN" altLang="en-US" sz="2400" b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5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8" y="3834650"/>
            <a:ext cx="6661533" cy="151200"/>
          </a:xfrm>
          <a:prstGeom prst="rect">
            <a:avLst/>
          </a:prstGeom>
        </p:spPr>
      </p:pic>
      <p:sp>
        <p:nvSpPr>
          <p:cNvPr id="1048616" name="文本框 31"/>
          <p:cNvSpPr txBox="1"/>
          <p:nvPr/>
        </p:nvSpPr>
        <p:spPr>
          <a:xfrm>
            <a:off x="833168" y="4239100"/>
            <a:ext cx="10999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Changing of biology, cognitive, and socio emotional aspects</a:t>
            </a:r>
          </a:p>
          <a:p>
            <a:pPr algn="ctr"/>
            <a:r>
              <a:rPr lang="en-US" altLang="zh-CN" sz="32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w</a:t>
            </a:r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hich started from fertilization till throughout the life span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24" y="514350"/>
            <a:ext cx="4762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1048616" name="文本框 31"/>
          <p:cNvSpPr txBox="1"/>
          <p:nvPr/>
        </p:nvSpPr>
        <p:spPr>
          <a:xfrm>
            <a:off x="4377388" y="5229056"/>
            <a:ext cx="396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PROCESS AND PERIOD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65" y="1164445"/>
            <a:ext cx="6264417" cy="35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719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720" name="Freeform 5"/>
          <p:cNvSpPr/>
          <p:nvPr/>
        </p:nvSpPr>
        <p:spPr bwMode="auto">
          <a:xfrm>
            <a:off x="10102456" y="1843584"/>
            <a:ext cx="1589165" cy="1591375"/>
          </a:xfrm>
          <a:custGeom>
            <a:avLst/>
            <a:gdLst>
              <a:gd name="T0" fmla="*/ 606 w 606"/>
              <a:gd name="T1" fmla="*/ 67 h 607"/>
              <a:gd name="T2" fmla="*/ 606 w 606"/>
              <a:gd name="T3" fmla="*/ 323 h 607"/>
              <a:gd name="T4" fmla="*/ 606 w 606"/>
              <a:gd name="T5" fmla="*/ 323 h 607"/>
              <a:gd name="T6" fmla="*/ 303 w 606"/>
              <a:gd name="T7" fmla="*/ 607 h 607"/>
              <a:gd name="T8" fmla="*/ 0 w 606"/>
              <a:gd name="T9" fmla="*/ 304 h 607"/>
              <a:gd name="T10" fmla="*/ 303 w 606"/>
              <a:gd name="T11" fmla="*/ 0 h 607"/>
              <a:gd name="T12" fmla="*/ 539 w 606"/>
              <a:gd name="T13" fmla="*/ 0 h 607"/>
              <a:gd name="T14" fmla="*/ 606 w 606"/>
              <a:gd name="T15" fmla="*/ 6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6" h="607">
                <a:moveTo>
                  <a:pt x="606" y="67"/>
                </a:moveTo>
                <a:cubicBezTo>
                  <a:pt x="606" y="323"/>
                  <a:pt x="606" y="323"/>
                  <a:pt x="606" y="323"/>
                </a:cubicBezTo>
                <a:cubicBezTo>
                  <a:pt x="606" y="323"/>
                  <a:pt x="606" y="323"/>
                  <a:pt x="606" y="323"/>
                </a:cubicBezTo>
                <a:cubicBezTo>
                  <a:pt x="596" y="481"/>
                  <a:pt x="464" y="607"/>
                  <a:pt x="303" y="607"/>
                </a:cubicBezTo>
                <a:cubicBezTo>
                  <a:pt x="136" y="607"/>
                  <a:pt x="0" y="471"/>
                  <a:pt x="0" y="304"/>
                </a:cubicBezTo>
                <a:cubicBezTo>
                  <a:pt x="0" y="136"/>
                  <a:pt x="136" y="0"/>
                  <a:pt x="303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576" y="0"/>
                  <a:pt x="606" y="30"/>
                  <a:pt x="606" y="67"/>
                </a:cubicBez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21" name="Oval 6"/>
          <p:cNvSpPr>
            <a:spLocks noChangeArrowheads="1"/>
          </p:cNvSpPr>
          <p:nvPr/>
        </p:nvSpPr>
        <p:spPr bwMode="auto">
          <a:xfrm>
            <a:off x="10269882" y="2011009"/>
            <a:ext cx="1254313" cy="125652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22" name="Freeform 5"/>
          <p:cNvSpPr/>
          <p:nvPr/>
        </p:nvSpPr>
        <p:spPr bwMode="auto">
          <a:xfrm rot="10800000" flipH="1">
            <a:off x="555969" y="459171"/>
            <a:ext cx="1589165" cy="1591375"/>
          </a:xfrm>
          <a:custGeom>
            <a:avLst/>
            <a:gdLst>
              <a:gd name="T0" fmla="*/ 606 w 606"/>
              <a:gd name="T1" fmla="*/ 67 h 607"/>
              <a:gd name="T2" fmla="*/ 606 w 606"/>
              <a:gd name="T3" fmla="*/ 323 h 607"/>
              <a:gd name="T4" fmla="*/ 606 w 606"/>
              <a:gd name="T5" fmla="*/ 323 h 607"/>
              <a:gd name="T6" fmla="*/ 303 w 606"/>
              <a:gd name="T7" fmla="*/ 607 h 607"/>
              <a:gd name="T8" fmla="*/ 0 w 606"/>
              <a:gd name="T9" fmla="*/ 304 h 607"/>
              <a:gd name="T10" fmla="*/ 303 w 606"/>
              <a:gd name="T11" fmla="*/ 0 h 607"/>
              <a:gd name="T12" fmla="*/ 539 w 606"/>
              <a:gd name="T13" fmla="*/ 0 h 607"/>
              <a:gd name="T14" fmla="*/ 606 w 606"/>
              <a:gd name="T15" fmla="*/ 6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6" h="607">
                <a:moveTo>
                  <a:pt x="606" y="67"/>
                </a:moveTo>
                <a:cubicBezTo>
                  <a:pt x="606" y="323"/>
                  <a:pt x="606" y="323"/>
                  <a:pt x="606" y="323"/>
                </a:cubicBezTo>
                <a:cubicBezTo>
                  <a:pt x="606" y="323"/>
                  <a:pt x="606" y="323"/>
                  <a:pt x="606" y="323"/>
                </a:cubicBezTo>
                <a:cubicBezTo>
                  <a:pt x="596" y="481"/>
                  <a:pt x="464" y="607"/>
                  <a:pt x="303" y="607"/>
                </a:cubicBezTo>
                <a:cubicBezTo>
                  <a:pt x="136" y="607"/>
                  <a:pt x="0" y="471"/>
                  <a:pt x="0" y="304"/>
                </a:cubicBezTo>
                <a:cubicBezTo>
                  <a:pt x="0" y="136"/>
                  <a:pt x="136" y="0"/>
                  <a:pt x="303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576" y="0"/>
                  <a:pt x="606" y="30"/>
                  <a:pt x="606" y="67"/>
                </a:cubicBez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723" name="Oval 6"/>
          <p:cNvSpPr>
            <a:spLocks noChangeArrowheads="1"/>
          </p:cNvSpPr>
          <p:nvPr/>
        </p:nvSpPr>
        <p:spPr bwMode="auto">
          <a:xfrm>
            <a:off x="736137" y="626596"/>
            <a:ext cx="1254313" cy="125652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71" name="Group 22"/>
          <p:cNvGrpSpPr/>
          <p:nvPr/>
        </p:nvGrpSpPr>
        <p:grpSpPr>
          <a:xfrm>
            <a:off x="1033350" y="997547"/>
            <a:ext cx="634401" cy="634401"/>
            <a:chOff x="10996613" y="1925638"/>
            <a:chExt cx="534987" cy="534988"/>
          </a:xfrm>
          <a:solidFill>
            <a:srgbClr val="90C9D5"/>
          </a:solidFill>
        </p:grpSpPr>
        <p:sp>
          <p:nvSpPr>
            <p:cNvPr id="104872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2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72" name="Group 27"/>
          <p:cNvGrpSpPr/>
          <p:nvPr/>
        </p:nvGrpSpPr>
        <p:grpSpPr>
          <a:xfrm>
            <a:off x="10625018" y="2192656"/>
            <a:ext cx="544041" cy="638164"/>
            <a:chOff x="1671638" y="5013325"/>
            <a:chExt cx="458787" cy="538162"/>
          </a:xfrm>
          <a:solidFill>
            <a:srgbClr val="F3C900"/>
          </a:solidFill>
        </p:grpSpPr>
        <p:sp>
          <p:nvSpPr>
            <p:cNvPr id="104873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3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73" name="组合 27"/>
          <p:cNvGrpSpPr/>
          <p:nvPr/>
        </p:nvGrpSpPr>
        <p:grpSpPr>
          <a:xfrm>
            <a:off x="1281728" y="416303"/>
            <a:ext cx="4000222" cy="685031"/>
            <a:chOff x="1626835" y="2349127"/>
            <a:chExt cx="2492110" cy="582604"/>
          </a:xfrm>
        </p:grpSpPr>
        <p:sp>
          <p:nvSpPr>
            <p:cNvPr id="1048734" name="文本框 28"/>
            <p:cNvSpPr txBox="1"/>
            <p:nvPr/>
          </p:nvSpPr>
          <p:spPr>
            <a:xfrm>
              <a:off x="1806000" y="2349127"/>
              <a:ext cx="2133781" cy="3402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Biological Process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735" name="文本框 29"/>
            <p:cNvSpPr txBox="1"/>
            <p:nvPr/>
          </p:nvSpPr>
          <p:spPr>
            <a:xfrm>
              <a:off x="1626835" y="2687681"/>
              <a:ext cx="2492110" cy="2440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1048736" name="文本框 33"/>
          <p:cNvSpPr txBox="1"/>
          <p:nvPr/>
        </p:nvSpPr>
        <p:spPr>
          <a:xfrm>
            <a:off x="6797085" y="2273659"/>
            <a:ext cx="30754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Cognitive Process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8828" y="10180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changing of child’s body which underlie brain development, height and weight, motoric skills, the changing of puberty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6456" y="2927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changing of thinking, intelligence, and children language</a:t>
            </a:r>
          </a:p>
          <a:p>
            <a:r>
              <a:rPr lang="en-US" dirty="0" smtClean="0"/>
              <a:t>Ex : poem, creative strategy for mathematic, speech</a:t>
            </a:r>
            <a:endParaRPr lang="en-US" dirty="0"/>
          </a:p>
        </p:txBody>
      </p:sp>
      <p:sp>
        <p:nvSpPr>
          <p:cNvPr id="23" name="Freeform 5"/>
          <p:cNvSpPr/>
          <p:nvPr/>
        </p:nvSpPr>
        <p:spPr bwMode="auto">
          <a:xfrm flipH="1">
            <a:off x="817090" y="4508303"/>
            <a:ext cx="1589165" cy="1591375"/>
          </a:xfrm>
          <a:custGeom>
            <a:avLst/>
            <a:gdLst>
              <a:gd name="T0" fmla="*/ 606 w 606"/>
              <a:gd name="T1" fmla="*/ 67 h 607"/>
              <a:gd name="T2" fmla="*/ 606 w 606"/>
              <a:gd name="T3" fmla="*/ 323 h 607"/>
              <a:gd name="T4" fmla="*/ 606 w 606"/>
              <a:gd name="T5" fmla="*/ 323 h 607"/>
              <a:gd name="T6" fmla="*/ 303 w 606"/>
              <a:gd name="T7" fmla="*/ 607 h 607"/>
              <a:gd name="T8" fmla="*/ 0 w 606"/>
              <a:gd name="T9" fmla="*/ 304 h 607"/>
              <a:gd name="T10" fmla="*/ 303 w 606"/>
              <a:gd name="T11" fmla="*/ 0 h 607"/>
              <a:gd name="T12" fmla="*/ 539 w 606"/>
              <a:gd name="T13" fmla="*/ 0 h 607"/>
              <a:gd name="T14" fmla="*/ 606 w 606"/>
              <a:gd name="T15" fmla="*/ 6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6" h="607">
                <a:moveTo>
                  <a:pt x="606" y="67"/>
                </a:moveTo>
                <a:cubicBezTo>
                  <a:pt x="606" y="323"/>
                  <a:pt x="606" y="323"/>
                  <a:pt x="606" y="323"/>
                </a:cubicBezTo>
                <a:cubicBezTo>
                  <a:pt x="606" y="323"/>
                  <a:pt x="606" y="323"/>
                  <a:pt x="606" y="323"/>
                </a:cubicBezTo>
                <a:cubicBezTo>
                  <a:pt x="596" y="481"/>
                  <a:pt x="464" y="607"/>
                  <a:pt x="303" y="607"/>
                </a:cubicBezTo>
                <a:cubicBezTo>
                  <a:pt x="136" y="607"/>
                  <a:pt x="0" y="471"/>
                  <a:pt x="0" y="304"/>
                </a:cubicBezTo>
                <a:cubicBezTo>
                  <a:pt x="0" y="136"/>
                  <a:pt x="136" y="0"/>
                  <a:pt x="303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576" y="0"/>
                  <a:pt x="606" y="30"/>
                  <a:pt x="606" y="67"/>
                </a:cubicBez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984515" y="4703826"/>
            <a:ext cx="1254313" cy="125652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Freeform 19"/>
          <p:cNvSpPr>
            <a:spLocks noEditPoints="1"/>
          </p:cNvSpPr>
          <p:nvPr/>
        </p:nvSpPr>
        <p:spPr bwMode="auto">
          <a:xfrm>
            <a:off x="1187715" y="5139375"/>
            <a:ext cx="598634" cy="636282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rgbClr val="90C9D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文本框 28"/>
          <p:cNvSpPr txBox="1"/>
          <p:nvPr/>
        </p:nvSpPr>
        <p:spPr>
          <a:xfrm>
            <a:off x="2149383" y="4308248"/>
            <a:ext cx="342504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Socioemotional Process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27957" y="48410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Children relationship with people, family, peers, emotional changing, personality, parenting,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1048616" name="文本框 31"/>
          <p:cNvSpPr txBox="1"/>
          <p:nvPr/>
        </p:nvSpPr>
        <p:spPr>
          <a:xfrm>
            <a:off x="3332716" y="5229056"/>
            <a:ext cx="6055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DEVELOPMENTAL PERIOD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69998"/>
            <a:ext cx="4114800" cy="276462"/>
          </a:xfrm>
        </p:spPr>
        <p:txBody>
          <a:bodyPr/>
          <a:lstStyle/>
          <a:p>
            <a:r>
              <a:rPr lang="en-US" altLang="zh-CN" smtClean="0"/>
              <a:t>Harahap Dinda 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4633" r="7320" b="12221"/>
          <a:stretch/>
        </p:blipFill>
        <p:spPr>
          <a:xfrm>
            <a:off x="4148919" y="941696"/>
            <a:ext cx="3684896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048624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25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26" name="Freeform 181"/>
          <p:cNvSpPr/>
          <p:nvPr/>
        </p:nvSpPr>
        <p:spPr bwMode="auto">
          <a:xfrm>
            <a:off x="1074748" y="3283864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7" name="Freeform 182"/>
          <p:cNvSpPr/>
          <p:nvPr/>
        </p:nvSpPr>
        <p:spPr bwMode="auto">
          <a:xfrm>
            <a:off x="3088561" y="4437525"/>
            <a:ext cx="2015852" cy="1157739"/>
          </a:xfrm>
          <a:custGeom>
            <a:avLst/>
            <a:gdLst>
              <a:gd name="T0" fmla="*/ 0 w 989"/>
              <a:gd name="T1" fmla="*/ 0 h 568"/>
              <a:gd name="T2" fmla="*/ 495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5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8" name="Freeform 183"/>
          <p:cNvSpPr/>
          <p:nvPr/>
        </p:nvSpPr>
        <p:spPr bwMode="auto">
          <a:xfrm>
            <a:off x="5104414" y="3283864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29" name="Freeform 184"/>
          <p:cNvSpPr/>
          <p:nvPr/>
        </p:nvSpPr>
        <p:spPr bwMode="auto">
          <a:xfrm>
            <a:off x="7118227" y="4437525"/>
            <a:ext cx="2015852" cy="1157739"/>
          </a:xfrm>
          <a:custGeom>
            <a:avLst/>
            <a:gdLst>
              <a:gd name="T0" fmla="*/ 0 w 989"/>
              <a:gd name="T1" fmla="*/ 0 h 568"/>
              <a:gd name="T2" fmla="*/ 494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4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0" name="Freeform 185"/>
          <p:cNvSpPr/>
          <p:nvPr/>
        </p:nvSpPr>
        <p:spPr bwMode="auto">
          <a:xfrm>
            <a:off x="9134079" y="3283864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1" name="Freeform 186"/>
          <p:cNvSpPr>
            <a:spLocks noEditPoints="1"/>
          </p:cNvSpPr>
          <p:nvPr/>
        </p:nvSpPr>
        <p:spPr bwMode="auto">
          <a:xfrm>
            <a:off x="9969770" y="3724130"/>
            <a:ext cx="342430" cy="497339"/>
          </a:xfrm>
          <a:custGeom>
            <a:avLst/>
            <a:gdLst>
              <a:gd name="T0" fmla="*/ 22 w 84"/>
              <a:gd name="T1" fmla="*/ 94 h 122"/>
              <a:gd name="T2" fmla="*/ 23 w 84"/>
              <a:gd name="T3" fmla="*/ 100 h 122"/>
              <a:gd name="T4" fmla="*/ 42 w 84"/>
              <a:gd name="T5" fmla="*/ 104 h 122"/>
              <a:gd name="T6" fmla="*/ 60 w 84"/>
              <a:gd name="T7" fmla="*/ 100 h 122"/>
              <a:gd name="T8" fmla="*/ 61 w 84"/>
              <a:gd name="T9" fmla="*/ 94 h 122"/>
              <a:gd name="T10" fmla="*/ 42 w 84"/>
              <a:gd name="T11" fmla="*/ 98 h 122"/>
              <a:gd name="T12" fmla="*/ 22 w 84"/>
              <a:gd name="T13" fmla="*/ 94 h 122"/>
              <a:gd name="T14" fmla="*/ 24 w 84"/>
              <a:gd name="T15" fmla="*/ 106 h 122"/>
              <a:gd name="T16" fmla="*/ 25 w 84"/>
              <a:gd name="T17" fmla="*/ 112 h 122"/>
              <a:gd name="T18" fmla="*/ 31 w 84"/>
              <a:gd name="T19" fmla="*/ 116 h 122"/>
              <a:gd name="T20" fmla="*/ 31 w 84"/>
              <a:gd name="T21" fmla="*/ 119 h 122"/>
              <a:gd name="T22" fmla="*/ 42 w 84"/>
              <a:gd name="T23" fmla="*/ 122 h 122"/>
              <a:gd name="T24" fmla="*/ 52 w 84"/>
              <a:gd name="T25" fmla="*/ 119 h 122"/>
              <a:gd name="T26" fmla="*/ 53 w 84"/>
              <a:gd name="T27" fmla="*/ 116 h 122"/>
              <a:gd name="T28" fmla="*/ 59 w 84"/>
              <a:gd name="T29" fmla="*/ 112 h 122"/>
              <a:gd name="T30" fmla="*/ 59 w 84"/>
              <a:gd name="T31" fmla="*/ 106 h 122"/>
              <a:gd name="T32" fmla="*/ 42 w 84"/>
              <a:gd name="T33" fmla="*/ 109 h 122"/>
              <a:gd name="T34" fmla="*/ 24 w 84"/>
              <a:gd name="T35" fmla="*/ 106 h 122"/>
              <a:gd name="T36" fmla="*/ 42 w 84"/>
              <a:gd name="T37" fmla="*/ 0 h 122"/>
              <a:gd name="T38" fmla="*/ 0 w 84"/>
              <a:gd name="T39" fmla="*/ 42 h 122"/>
              <a:gd name="T40" fmla="*/ 20 w 84"/>
              <a:gd name="T41" fmla="*/ 78 h 122"/>
              <a:gd name="T42" fmla="*/ 22 w 84"/>
              <a:gd name="T43" fmla="*/ 89 h 122"/>
              <a:gd name="T44" fmla="*/ 42 w 84"/>
              <a:gd name="T45" fmla="*/ 93 h 122"/>
              <a:gd name="T46" fmla="*/ 62 w 84"/>
              <a:gd name="T47" fmla="*/ 89 h 122"/>
              <a:gd name="T48" fmla="*/ 63 w 84"/>
              <a:gd name="T49" fmla="*/ 78 h 122"/>
              <a:gd name="T50" fmla="*/ 84 w 84"/>
              <a:gd name="T51" fmla="*/ 42 h 122"/>
              <a:gd name="T52" fmla="*/ 42 w 84"/>
              <a:gd name="T53" fmla="*/ 0 h 122"/>
              <a:gd name="T54" fmla="*/ 57 w 84"/>
              <a:gd name="T55" fmla="*/ 73 h 122"/>
              <a:gd name="T56" fmla="*/ 56 w 84"/>
              <a:gd name="T57" fmla="*/ 83 h 122"/>
              <a:gd name="T58" fmla="*/ 42 w 84"/>
              <a:gd name="T59" fmla="*/ 85 h 122"/>
              <a:gd name="T60" fmla="*/ 27 w 84"/>
              <a:gd name="T61" fmla="*/ 83 h 122"/>
              <a:gd name="T62" fmla="*/ 26 w 84"/>
              <a:gd name="T63" fmla="*/ 73 h 122"/>
              <a:gd name="T64" fmla="*/ 7 w 84"/>
              <a:gd name="T65" fmla="*/ 42 h 122"/>
              <a:gd name="T66" fmla="*/ 42 w 84"/>
              <a:gd name="T67" fmla="*/ 8 h 122"/>
              <a:gd name="T68" fmla="*/ 76 w 84"/>
              <a:gd name="T69" fmla="*/ 42 h 122"/>
              <a:gd name="T70" fmla="*/ 57 w 84"/>
              <a:gd name="T71" fmla="*/ 73 h 122"/>
              <a:gd name="T72" fmla="*/ 42 w 84"/>
              <a:gd name="T73" fmla="*/ 18 h 122"/>
              <a:gd name="T74" fmla="*/ 44 w 84"/>
              <a:gd name="T75" fmla="*/ 15 h 122"/>
              <a:gd name="T76" fmla="*/ 42 w 84"/>
              <a:gd name="T77" fmla="*/ 13 h 122"/>
              <a:gd name="T78" fmla="*/ 13 w 84"/>
              <a:gd name="T79" fmla="*/ 42 h 122"/>
              <a:gd name="T80" fmla="*/ 15 w 84"/>
              <a:gd name="T81" fmla="*/ 44 h 122"/>
              <a:gd name="T82" fmla="*/ 17 w 84"/>
              <a:gd name="T83" fmla="*/ 42 h 122"/>
              <a:gd name="T84" fmla="*/ 42 w 84"/>
              <a:gd name="T85" fmla="*/ 18 h 122"/>
              <a:gd name="T86" fmla="*/ 51 w 84"/>
              <a:gd name="T87" fmla="*/ 58 h 122"/>
              <a:gd name="T88" fmla="*/ 42 w 84"/>
              <a:gd name="T89" fmla="*/ 41 h 122"/>
              <a:gd name="T90" fmla="*/ 32 w 84"/>
              <a:gd name="T91" fmla="*/ 58 h 122"/>
              <a:gd name="T92" fmla="*/ 28 w 84"/>
              <a:gd name="T93" fmla="*/ 49 h 122"/>
              <a:gd name="T94" fmla="*/ 22 w 84"/>
              <a:gd name="T95" fmla="*/ 52 h 122"/>
              <a:gd name="T96" fmla="*/ 32 w 84"/>
              <a:gd name="T97" fmla="*/ 72 h 122"/>
              <a:gd name="T98" fmla="*/ 42 w 84"/>
              <a:gd name="T99" fmla="*/ 55 h 122"/>
              <a:gd name="T100" fmla="*/ 51 w 84"/>
              <a:gd name="T101" fmla="*/ 72 h 122"/>
              <a:gd name="T102" fmla="*/ 61 w 84"/>
              <a:gd name="T103" fmla="*/ 52 h 122"/>
              <a:gd name="T104" fmla="*/ 55 w 84"/>
              <a:gd name="T105" fmla="*/ 49 h 122"/>
              <a:gd name="T106" fmla="*/ 51 w 84"/>
              <a:gd name="T107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122">
                <a:moveTo>
                  <a:pt x="22" y="94"/>
                </a:moveTo>
                <a:cubicBezTo>
                  <a:pt x="23" y="100"/>
                  <a:pt x="23" y="100"/>
                  <a:pt x="23" y="100"/>
                </a:cubicBezTo>
                <a:cubicBezTo>
                  <a:pt x="29" y="103"/>
                  <a:pt x="35" y="104"/>
                  <a:pt x="42" y="104"/>
                </a:cubicBezTo>
                <a:cubicBezTo>
                  <a:pt x="48" y="104"/>
                  <a:pt x="55" y="103"/>
                  <a:pt x="60" y="100"/>
                </a:cubicBezTo>
                <a:cubicBezTo>
                  <a:pt x="61" y="94"/>
                  <a:pt x="61" y="94"/>
                  <a:pt x="61" y="94"/>
                </a:cubicBezTo>
                <a:cubicBezTo>
                  <a:pt x="55" y="96"/>
                  <a:pt x="49" y="98"/>
                  <a:pt x="42" y="98"/>
                </a:cubicBezTo>
                <a:cubicBezTo>
                  <a:pt x="35" y="98"/>
                  <a:pt x="28" y="96"/>
                  <a:pt x="22" y="94"/>
                </a:cubicBezTo>
                <a:close/>
                <a:moveTo>
                  <a:pt x="24" y="106"/>
                </a:moveTo>
                <a:cubicBezTo>
                  <a:pt x="25" y="112"/>
                  <a:pt x="25" y="112"/>
                  <a:pt x="25" y="112"/>
                </a:cubicBezTo>
                <a:cubicBezTo>
                  <a:pt x="25" y="112"/>
                  <a:pt x="26" y="114"/>
                  <a:pt x="31" y="116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19"/>
                  <a:pt x="33" y="122"/>
                  <a:pt x="42" y="122"/>
                </a:cubicBezTo>
                <a:cubicBezTo>
                  <a:pt x="50" y="122"/>
                  <a:pt x="52" y="119"/>
                  <a:pt x="52" y="11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14"/>
                  <a:pt x="59" y="112"/>
                  <a:pt x="59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4" y="108"/>
                  <a:pt x="48" y="109"/>
                  <a:pt x="42" y="109"/>
                </a:cubicBezTo>
                <a:cubicBezTo>
                  <a:pt x="35" y="109"/>
                  <a:pt x="29" y="108"/>
                  <a:pt x="24" y="106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8" y="71"/>
                  <a:pt x="20" y="78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1"/>
                  <a:pt x="34" y="93"/>
                  <a:pt x="42" y="93"/>
                </a:cubicBezTo>
                <a:cubicBezTo>
                  <a:pt x="49" y="93"/>
                  <a:pt x="56" y="91"/>
                  <a:pt x="62" y="89"/>
                </a:cubicBezTo>
                <a:cubicBezTo>
                  <a:pt x="63" y="78"/>
                  <a:pt x="63" y="78"/>
                  <a:pt x="63" y="78"/>
                </a:cubicBezTo>
                <a:cubicBezTo>
                  <a:pt x="75" y="71"/>
                  <a:pt x="84" y="57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  <a:moveTo>
                  <a:pt x="57" y="73"/>
                </a:move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2" y="85"/>
                  <a:pt x="42" y="85"/>
                </a:cubicBezTo>
                <a:cubicBezTo>
                  <a:pt x="31" y="85"/>
                  <a:pt x="27" y="83"/>
                  <a:pt x="27" y="83"/>
                </a:cubicBezTo>
                <a:cubicBezTo>
                  <a:pt x="26" y="73"/>
                  <a:pt x="26" y="73"/>
                  <a:pt x="26" y="73"/>
                </a:cubicBezTo>
                <a:cubicBezTo>
                  <a:pt x="15" y="67"/>
                  <a:pt x="7" y="56"/>
                  <a:pt x="7" y="42"/>
                </a:cubicBezTo>
                <a:cubicBezTo>
                  <a:pt x="7" y="23"/>
                  <a:pt x="23" y="8"/>
                  <a:pt x="42" y="8"/>
                </a:cubicBezTo>
                <a:cubicBezTo>
                  <a:pt x="61" y="8"/>
                  <a:pt x="76" y="23"/>
                  <a:pt x="76" y="42"/>
                </a:cubicBezTo>
                <a:cubicBezTo>
                  <a:pt x="76" y="56"/>
                  <a:pt x="68" y="67"/>
                  <a:pt x="57" y="73"/>
                </a:cubicBezTo>
                <a:close/>
                <a:moveTo>
                  <a:pt x="42" y="18"/>
                </a:moveTo>
                <a:cubicBezTo>
                  <a:pt x="43" y="18"/>
                  <a:pt x="44" y="17"/>
                  <a:pt x="44" y="15"/>
                </a:cubicBezTo>
                <a:cubicBezTo>
                  <a:pt x="44" y="14"/>
                  <a:pt x="43" y="13"/>
                  <a:pt x="42" y="13"/>
                </a:cubicBezTo>
                <a:cubicBezTo>
                  <a:pt x="26" y="13"/>
                  <a:pt x="13" y="26"/>
                  <a:pt x="13" y="42"/>
                </a:cubicBezTo>
                <a:cubicBezTo>
                  <a:pt x="13" y="43"/>
                  <a:pt x="14" y="44"/>
                  <a:pt x="15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29"/>
                  <a:pt x="28" y="18"/>
                  <a:pt x="42" y="18"/>
                </a:cubicBezTo>
                <a:close/>
                <a:moveTo>
                  <a:pt x="51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32" y="58"/>
                  <a:pt x="32" y="58"/>
                  <a:pt x="32" y="58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52"/>
                  <a:pt x="22" y="52"/>
                  <a:pt x="22" y="52"/>
                </a:cubicBezTo>
                <a:cubicBezTo>
                  <a:pt x="32" y="72"/>
                  <a:pt x="32" y="72"/>
                  <a:pt x="32" y="72"/>
                </a:cubicBezTo>
                <a:cubicBezTo>
                  <a:pt x="42" y="55"/>
                  <a:pt x="42" y="55"/>
                  <a:pt x="42" y="55"/>
                </a:cubicBezTo>
                <a:cubicBezTo>
                  <a:pt x="51" y="72"/>
                  <a:pt x="51" y="72"/>
                  <a:pt x="51" y="72"/>
                </a:cubicBezTo>
                <a:cubicBezTo>
                  <a:pt x="61" y="52"/>
                  <a:pt x="61" y="52"/>
                  <a:pt x="61" y="52"/>
                </a:cubicBezTo>
                <a:cubicBezTo>
                  <a:pt x="55" y="49"/>
                  <a:pt x="55" y="49"/>
                  <a:pt x="55" y="49"/>
                </a:cubicBezTo>
                <a:lnTo>
                  <a:pt x="51" y="5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2" name="Freeform 187"/>
          <p:cNvSpPr>
            <a:spLocks noEditPoints="1"/>
          </p:cNvSpPr>
          <p:nvPr/>
        </p:nvSpPr>
        <p:spPr bwMode="auto">
          <a:xfrm>
            <a:off x="3861069" y="4637276"/>
            <a:ext cx="468803" cy="399501"/>
          </a:xfrm>
          <a:custGeom>
            <a:avLst/>
            <a:gdLst>
              <a:gd name="T0" fmla="*/ 5 w 115"/>
              <a:gd name="T1" fmla="*/ 94 h 98"/>
              <a:gd name="T2" fmla="*/ 9 w 115"/>
              <a:gd name="T3" fmla="*/ 98 h 98"/>
              <a:gd name="T4" fmla="*/ 31 w 115"/>
              <a:gd name="T5" fmla="*/ 98 h 98"/>
              <a:gd name="T6" fmla="*/ 31 w 115"/>
              <a:gd name="T7" fmla="*/ 54 h 98"/>
              <a:gd name="T8" fmla="*/ 5 w 115"/>
              <a:gd name="T9" fmla="*/ 79 h 98"/>
              <a:gd name="T10" fmla="*/ 5 w 115"/>
              <a:gd name="T11" fmla="*/ 94 h 98"/>
              <a:gd name="T12" fmla="*/ 41 w 115"/>
              <a:gd name="T13" fmla="*/ 64 h 98"/>
              <a:gd name="T14" fmla="*/ 41 w 115"/>
              <a:gd name="T15" fmla="*/ 98 h 98"/>
              <a:gd name="T16" fmla="*/ 66 w 115"/>
              <a:gd name="T17" fmla="*/ 98 h 98"/>
              <a:gd name="T18" fmla="*/ 66 w 115"/>
              <a:gd name="T19" fmla="*/ 67 h 98"/>
              <a:gd name="T20" fmla="*/ 55 w 115"/>
              <a:gd name="T21" fmla="*/ 78 h 98"/>
              <a:gd name="T22" fmla="*/ 41 w 115"/>
              <a:gd name="T23" fmla="*/ 64 h 98"/>
              <a:gd name="T24" fmla="*/ 92 w 115"/>
              <a:gd name="T25" fmla="*/ 2 h 98"/>
              <a:gd name="T26" fmla="*/ 88 w 115"/>
              <a:gd name="T27" fmla="*/ 7 h 98"/>
              <a:gd name="T28" fmla="*/ 93 w 115"/>
              <a:gd name="T29" fmla="*/ 12 h 98"/>
              <a:gd name="T30" fmla="*/ 98 w 115"/>
              <a:gd name="T31" fmla="*/ 11 h 98"/>
              <a:gd name="T32" fmla="*/ 55 w 115"/>
              <a:gd name="T33" fmla="*/ 54 h 98"/>
              <a:gd name="T34" fmla="*/ 31 w 115"/>
              <a:gd name="T35" fmla="*/ 29 h 98"/>
              <a:gd name="T36" fmla="*/ 2 w 115"/>
              <a:gd name="T37" fmla="*/ 58 h 98"/>
              <a:gd name="T38" fmla="*/ 2 w 115"/>
              <a:gd name="T39" fmla="*/ 64 h 98"/>
              <a:gd name="T40" fmla="*/ 8 w 115"/>
              <a:gd name="T41" fmla="*/ 64 h 98"/>
              <a:gd name="T42" fmla="*/ 31 w 115"/>
              <a:gd name="T43" fmla="*/ 42 h 98"/>
              <a:gd name="T44" fmla="*/ 55 w 115"/>
              <a:gd name="T45" fmla="*/ 66 h 98"/>
              <a:gd name="T46" fmla="*/ 104 w 115"/>
              <a:gd name="T47" fmla="*/ 18 h 98"/>
              <a:gd name="T48" fmla="*/ 104 w 115"/>
              <a:gd name="T49" fmla="*/ 23 h 98"/>
              <a:gd name="T50" fmla="*/ 108 w 115"/>
              <a:gd name="T51" fmla="*/ 28 h 98"/>
              <a:gd name="T52" fmla="*/ 108 w 115"/>
              <a:gd name="T53" fmla="*/ 28 h 98"/>
              <a:gd name="T54" fmla="*/ 113 w 115"/>
              <a:gd name="T55" fmla="*/ 23 h 98"/>
              <a:gd name="T56" fmla="*/ 115 w 115"/>
              <a:gd name="T57" fmla="*/ 0 h 98"/>
              <a:gd name="T58" fmla="*/ 92 w 115"/>
              <a:gd name="T59" fmla="*/ 2 h 98"/>
              <a:gd name="T60" fmla="*/ 77 w 115"/>
              <a:gd name="T61" fmla="*/ 57 h 98"/>
              <a:gd name="T62" fmla="*/ 77 w 115"/>
              <a:gd name="T63" fmla="*/ 98 h 98"/>
              <a:gd name="T64" fmla="*/ 98 w 115"/>
              <a:gd name="T65" fmla="*/ 98 h 98"/>
              <a:gd name="T66" fmla="*/ 102 w 115"/>
              <a:gd name="T67" fmla="*/ 94 h 98"/>
              <a:gd name="T68" fmla="*/ 102 w 115"/>
              <a:gd name="T69" fmla="*/ 32 h 98"/>
              <a:gd name="T70" fmla="*/ 80 w 115"/>
              <a:gd name="T71" fmla="*/ 54 h 98"/>
              <a:gd name="T72" fmla="*/ 77 w 115"/>
              <a:gd name="T73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98">
                <a:moveTo>
                  <a:pt x="5" y="94"/>
                </a:moveTo>
                <a:cubicBezTo>
                  <a:pt x="5" y="96"/>
                  <a:pt x="7" y="98"/>
                  <a:pt x="9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54"/>
                  <a:pt x="31" y="54"/>
                  <a:pt x="31" y="54"/>
                </a:cubicBezTo>
                <a:cubicBezTo>
                  <a:pt x="5" y="79"/>
                  <a:pt x="5" y="79"/>
                  <a:pt x="5" y="79"/>
                </a:cubicBezTo>
                <a:lnTo>
                  <a:pt x="5" y="94"/>
                </a:lnTo>
                <a:close/>
                <a:moveTo>
                  <a:pt x="41" y="64"/>
                </a:moveTo>
                <a:cubicBezTo>
                  <a:pt x="41" y="98"/>
                  <a:pt x="41" y="98"/>
                  <a:pt x="41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67"/>
                  <a:pt x="66" y="67"/>
                  <a:pt x="66" y="67"/>
                </a:cubicBezTo>
                <a:cubicBezTo>
                  <a:pt x="55" y="78"/>
                  <a:pt x="55" y="78"/>
                  <a:pt x="55" y="78"/>
                </a:cubicBezTo>
                <a:lnTo>
                  <a:pt x="41" y="64"/>
                </a:lnTo>
                <a:close/>
                <a:moveTo>
                  <a:pt x="92" y="2"/>
                </a:moveTo>
                <a:cubicBezTo>
                  <a:pt x="89" y="3"/>
                  <a:pt x="88" y="5"/>
                  <a:pt x="88" y="7"/>
                </a:cubicBezTo>
                <a:cubicBezTo>
                  <a:pt x="88" y="10"/>
                  <a:pt x="90" y="12"/>
                  <a:pt x="93" y="12"/>
                </a:cubicBezTo>
                <a:cubicBezTo>
                  <a:pt x="98" y="11"/>
                  <a:pt x="98" y="11"/>
                  <a:pt x="98" y="11"/>
                </a:cubicBezTo>
                <a:cubicBezTo>
                  <a:pt x="55" y="54"/>
                  <a:pt x="55" y="54"/>
                  <a:pt x="55" y="54"/>
                </a:cubicBezTo>
                <a:cubicBezTo>
                  <a:pt x="31" y="29"/>
                  <a:pt x="31" y="29"/>
                  <a:pt x="31" y="29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9"/>
                  <a:pt x="0" y="62"/>
                  <a:pt x="2" y="64"/>
                </a:cubicBezTo>
                <a:cubicBezTo>
                  <a:pt x="4" y="66"/>
                  <a:pt x="6" y="66"/>
                  <a:pt x="8" y="64"/>
                </a:cubicBezTo>
                <a:cubicBezTo>
                  <a:pt x="31" y="42"/>
                  <a:pt x="31" y="42"/>
                  <a:pt x="31" y="42"/>
                </a:cubicBezTo>
                <a:cubicBezTo>
                  <a:pt x="55" y="66"/>
                  <a:pt x="55" y="66"/>
                  <a:pt x="55" y="66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5"/>
                  <a:pt x="105" y="27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8"/>
                  <a:pt x="113" y="26"/>
                  <a:pt x="113" y="23"/>
                </a:cubicBezTo>
                <a:cubicBezTo>
                  <a:pt x="115" y="0"/>
                  <a:pt x="115" y="0"/>
                  <a:pt x="115" y="0"/>
                </a:cubicBezTo>
                <a:lnTo>
                  <a:pt x="92" y="2"/>
                </a:lnTo>
                <a:close/>
                <a:moveTo>
                  <a:pt x="77" y="57"/>
                </a:moveTo>
                <a:cubicBezTo>
                  <a:pt x="77" y="98"/>
                  <a:pt x="77" y="98"/>
                  <a:pt x="77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0" y="98"/>
                  <a:pt x="102" y="96"/>
                  <a:pt x="102" y="94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80" y="54"/>
                  <a:pt x="80" y="54"/>
                  <a:pt x="80" y="54"/>
                </a:cubicBezTo>
                <a:lnTo>
                  <a:pt x="77" y="5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3" name="Freeform 188"/>
          <p:cNvSpPr>
            <a:spLocks noEditPoints="1"/>
          </p:cNvSpPr>
          <p:nvPr/>
        </p:nvSpPr>
        <p:spPr bwMode="auto">
          <a:xfrm>
            <a:off x="1898211" y="3760820"/>
            <a:ext cx="370966" cy="468803"/>
          </a:xfrm>
          <a:custGeom>
            <a:avLst/>
            <a:gdLst>
              <a:gd name="T0" fmla="*/ 130 w 182"/>
              <a:gd name="T1" fmla="*/ 38 h 230"/>
              <a:gd name="T2" fmla="*/ 30 w 182"/>
              <a:gd name="T3" fmla="*/ 38 h 230"/>
              <a:gd name="T4" fmla="*/ 30 w 182"/>
              <a:gd name="T5" fmla="*/ 52 h 230"/>
              <a:gd name="T6" fmla="*/ 130 w 182"/>
              <a:gd name="T7" fmla="*/ 52 h 230"/>
              <a:gd name="T8" fmla="*/ 130 w 182"/>
              <a:gd name="T9" fmla="*/ 38 h 230"/>
              <a:gd name="T10" fmla="*/ 130 w 182"/>
              <a:gd name="T11" fmla="*/ 66 h 230"/>
              <a:gd name="T12" fmla="*/ 30 w 182"/>
              <a:gd name="T13" fmla="*/ 66 h 230"/>
              <a:gd name="T14" fmla="*/ 30 w 182"/>
              <a:gd name="T15" fmla="*/ 80 h 230"/>
              <a:gd name="T16" fmla="*/ 130 w 182"/>
              <a:gd name="T17" fmla="*/ 80 h 230"/>
              <a:gd name="T18" fmla="*/ 130 w 182"/>
              <a:gd name="T19" fmla="*/ 66 h 230"/>
              <a:gd name="T20" fmla="*/ 162 w 182"/>
              <a:gd name="T21" fmla="*/ 20 h 230"/>
              <a:gd name="T22" fmla="*/ 162 w 182"/>
              <a:gd name="T23" fmla="*/ 0 h 230"/>
              <a:gd name="T24" fmla="*/ 0 w 182"/>
              <a:gd name="T25" fmla="*/ 0 h 230"/>
              <a:gd name="T26" fmla="*/ 0 w 182"/>
              <a:gd name="T27" fmla="*/ 210 h 230"/>
              <a:gd name="T28" fmla="*/ 20 w 182"/>
              <a:gd name="T29" fmla="*/ 210 h 230"/>
              <a:gd name="T30" fmla="*/ 20 w 182"/>
              <a:gd name="T31" fmla="*/ 230 h 230"/>
              <a:gd name="T32" fmla="*/ 182 w 182"/>
              <a:gd name="T33" fmla="*/ 230 h 230"/>
              <a:gd name="T34" fmla="*/ 182 w 182"/>
              <a:gd name="T35" fmla="*/ 20 h 230"/>
              <a:gd name="T36" fmla="*/ 162 w 182"/>
              <a:gd name="T37" fmla="*/ 20 h 230"/>
              <a:gd name="T38" fmla="*/ 10 w 182"/>
              <a:gd name="T39" fmla="*/ 198 h 230"/>
              <a:gd name="T40" fmla="*/ 10 w 182"/>
              <a:gd name="T41" fmla="*/ 12 h 230"/>
              <a:gd name="T42" fmla="*/ 150 w 182"/>
              <a:gd name="T43" fmla="*/ 12 h 230"/>
              <a:gd name="T44" fmla="*/ 150 w 182"/>
              <a:gd name="T45" fmla="*/ 150 h 230"/>
              <a:gd name="T46" fmla="*/ 102 w 182"/>
              <a:gd name="T47" fmla="*/ 150 h 230"/>
              <a:gd name="T48" fmla="*/ 102 w 182"/>
              <a:gd name="T49" fmla="*/ 198 h 230"/>
              <a:gd name="T50" fmla="*/ 10 w 182"/>
              <a:gd name="T51" fmla="*/ 198 h 230"/>
              <a:gd name="T52" fmla="*/ 170 w 182"/>
              <a:gd name="T53" fmla="*/ 218 h 230"/>
              <a:gd name="T54" fmla="*/ 30 w 182"/>
              <a:gd name="T55" fmla="*/ 218 h 230"/>
              <a:gd name="T56" fmla="*/ 30 w 182"/>
              <a:gd name="T57" fmla="*/ 210 h 230"/>
              <a:gd name="T58" fmla="*/ 108 w 182"/>
              <a:gd name="T59" fmla="*/ 210 h 230"/>
              <a:gd name="T60" fmla="*/ 162 w 182"/>
              <a:gd name="T61" fmla="*/ 156 h 230"/>
              <a:gd name="T62" fmla="*/ 162 w 182"/>
              <a:gd name="T63" fmla="*/ 32 h 230"/>
              <a:gd name="T64" fmla="*/ 170 w 182"/>
              <a:gd name="T65" fmla="*/ 32 h 230"/>
              <a:gd name="T66" fmla="*/ 170 w 182"/>
              <a:gd name="T67" fmla="*/ 218 h 230"/>
              <a:gd name="T68" fmla="*/ 30 w 182"/>
              <a:gd name="T69" fmla="*/ 136 h 230"/>
              <a:gd name="T70" fmla="*/ 80 w 182"/>
              <a:gd name="T71" fmla="*/ 136 h 230"/>
              <a:gd name="T72" fmla="*/ 80 w 182"/>
              <a:gd name="T73" fmla="*/ 122 h 230"/>
              <a:gd name="T74" fmla="*/ 30 w 182"/>
              <a:gd name="T75" fmla="*/ 122 h 230"/>
              <a:gd name="T76" fmla="*/ 30 w 182"/>
              <a:gd name="T77" fmla="*/ 136 h 230"/>
              <a:gd name="T78" fmla="*/ 130 w 182"/>
              <a:gd name="T79" fmla="*/ 94 h 230"/>
              <a:gd name="T80" fmla="*/ 30 w 182"/>
              <a:gd name="T81" fmla="*/ 94 h 230"/>
              <a:gd name="T82" fmla="*/ 30 w 182"/>
              <a:gd name="T83" fmla="*/ 108 h 230"/>
              <a:gd name="T84" fmla="*/ 130 w 182"/>
              <a:gd name="T85" fmla="*/ 108 h 230"/>
              <a:gd name="T86" fmla="*/ 130 w 182"/>
              <a:gd name="T87" fmla="*/ 9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2" h="230">
                <a:moveTo>
                  <a:pt x="130" y="38"/>
                </a:moveTo>
                <a:lnTo>
                  <a:pt x="30" y="38"/>
                </a:lnTo>
                <a:lnTo>
                  <a:pt x="30" y="52"/>
                </a:lnTo>
                <a:lnTo>
                  <a:pt x="130" y="52"/>
                </a:lnTo>
                <a:lnTo>
                  <a:pt x="130" y="38"/>
                </a:lnTo>
                <a:close/>
                <a:moveTo>
                  <a:pt x="130" y="66"/>
                </a:moveTo>
                <a:lnTo>
                  <a:pt x="30" y="66"/>
                </a:lnTo>
                <a:lnTo>
                  <a:pt x="30" y="80"/>
                </a:lnTo>
                <a:lnTo>
                  <a:pt x="130" y="80"/>
                </a:lnTo>
                <a:lnTo>
                  <a:pt x="130" y="66"/>
                </a:lnTo>
                <a:close/>
                <a:moveTo>
                  <a:pt x="162" y="20"/>
                </a:moveTo>
                <a:lnTo>
                  <a:pt x="162" y="0"/>
                </a:lnTo>
                <a:lnTo>
                  <a:pt x="0" y="0"/>
                </a:lnTo>
                <a:lnTo>
                  <a:pt x="0" y="210"/>
                </a:lnTo>
                <a:lnTo>
                  <a:pt x="20" y="210"/>
                </a:lnTo>
                <a:lnTo>
                  <a:pt x="20" y="230"/>
                </a:lnTo>
                <a:lnTo>
                  <a:pt x="182" y="230"/>
                </a:lnTo>
                <a:lnTo>
                  <a:pt x="182" y="20"/>
                </a:lnTo>
                <a:lnTo>
                  <a:pt x="162" y="20"/>
                </a:lnTo>
                <a:close/>
                <a:moveTo>
                  <a:pt x="10" y="198"/>
                </a:moveTo>
                <a:lnTo>
                  <a:pt x="10" y="12"/>
                </a:lnTo>
                <a:lnTo>
                  <a:pt x="150" y="12"/>
                </a:lnTo>
                <a:lnTo>
                  <a:pt x="150" y="150"/>
                </a:lnTo>
                <a:lnTo>
                  <a:pt x="102" y="150"/>
                </a:lnTo>
                <a:lnTo>
                  <a:pt x="102" y="198"/>
                </a:lnTo>
                <a:lnTo>
                  <a:pt x="10" y="198"/>
                </a:lnTo>
                <a:close/>
                <a:moveTo>
                  <a:pt x="170" y="218"/>
                </a:moveTo>
                <a:lnTo>
                  <a:pt x="30" y="218"/>
                </a:lnTo>
                <a:lnTo>
                  <a:pt x="30" y="210"/>
                </a:lnTo>
                <a:lnTo>
                  <a:pt x="108" y="210"/>
                </a:lnTo>
                <a:lnTo>
                  <a:pt x="162" y="156"/>
                </a:lnTo>
                <a:lnTo>
                  <a:pt x="162" y="32"/>
                </a:lnTo>
                <a:lnTo>
                  <a:pt x="170" y="32"/>
                </a:lnTo>
                <a:lnTo>
                  <a:pt x="170" y="218"/>
                </a:lnTo>
                <a:close/>
                <a:moveTo>
                  <a:pt x="30" y="136"/>
                </a:moveTo>
                <a:lnTo>
                  <a:pt x="80" y="136"/>
                </a:lnTo>
                <a:lnTo>
                  <a:pt x="80" y="122"/>
                </a:lnTo>
                <a:lnTo>
                  <a:pt x="30" y="122"/>
                </a:lnTo>
                <a:lnTo>
                  <a:pt x="30" y="136"/>
                </a:lnTo>
                <a:close/>
                <a:moveTo>
                  <a:pt x="130" y="94"/>
                </a:moveTo>
                <a:lnTo>
                  <a:pt x="30" y="94"/>
                </a:lnTo>
                <a:lnTo>
                  <a:pt x="30" y="108"/>
                </a:lnTo>
                <a:lnTo>
                  <a:pt x="130" y="108"/>
                </a:lnTo>
                <a:lnTo>
                  <a:pt x="130" y="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4" name="Freeform 189"/>
          <p:cNvSpPr>
            <a:spLocks noEditPoints="1"/>
          </p:cNvSpPr>
          <p:nvPr/>
        </p:nvSpPr>
        <p:spPr bwMode="auto">
          <a:xfrm>
            <a:off x="7917232" y="4645429"/>
            <a:ext cx="419884" cy="415808"/>
          </a:xfrm>
          <a:custGeom>
            <a:avLst/>
            <a:gdLst>
              <a:gd name="T0" fmla="*/ 36 w 103"/>
              <a:gd name="T1" fmla="*/ 61 h 102"/>
              <a:gd name="T2" fmla="*/ 67 w 103"/>
              <a:gd name="T3" fmla="*/ 61 h 102"/>
              <a:gd name="T4" fmla="*/ 74 w 103"/>
              <a:gd name="T5" fmla="*/ 57 h 102"/>
              <a:gd name="T6" fmla="*/ 29 w 103"/>
              <a:gd name="T7" fmla="*/ 57 h 102"/>
              <a:gd name="T8" fmla="*/ 36 w 103"/>
              <a:gd name="T9" fmla="*/ 61 h 102"/>
              <a:gd name="T10" fmla="*/ 50 w 103"/>
              <a:gd name="T11" fmla="*/ 71 h 102"/>
              <a:gd name="T12" fmla="*/ 52 w 103"/>
              <a:gd name="T13" fmla="*/ 71 h 102"/>
              <a:gd name="T14" fmla="*/ 59 w 103"/>
              <a:gd name="T15" fmla="*/ 66 h 102"/>
              <a:gd name="T16" fmla="*/ 43 w 103"/>
              <a:gd name="T17" fmla="*/ 66 h 102"/>
              <a:gd name="T18" fmla="*/ 50 w 103"/>
              <a:gd name="T19" fmla="*/ 71 h 102"/>
              <a:gd name="T20" fmla="*/ 21 w 103"/>
              <a:gd name="T21" fmla="*/ 51 h 102"/>
              <a:gd name="T22" fmla="*/ 22 w 103"/>
              <a:gd name="T23" fmla="*/ 52 h 102"/>
              <a:gd name="T24" fmla="*/ 81 w 103"/>
              <a:gd name="T25" fmla="*/ 52 h 102"/>
              <a:gd name="T26" fmla="*/ 82 w 103"/>
              <a:gd name="T27" fmla="*/ 51 h 102"/>
              <a:gd name="T28" fmla="*/ 82 w 103"/>
              <a:gd name="T29" fmla="*/ 47 h 102"/>
              <a:gd name="T30" fmla="*/ 21 w 103"/>
              <a:gd name="T31" fmla="*/ 47 h 102"/>
              <a:gd name="T32" fmla="*/ 21 w 103"/>
              <a:gd name="T33" fmla="*/ 51 h 102"/>
              <a:gd name="T34" fmla="*/ 100 w 103"/>
              <a:gd name="T35" fmla="*/ 32 h 102"/>
              <a:gd name="T36" fmla="*/ 55 w 103"/>
              <a:gd name="T37" fmla="*/ 2 h 102"/>
              <a:gd name="T38" fmla="*/ 48 w 103"/>
              <a:gd name="T39" fmla="*/ 2 h 102"/>
              <a:gd name="T40" fmla="*/ 3 w 103"/>
              <a:gd name="T41" fmla="*/ 32 h 102"/>
              <a:gd name="T42" fmla="*/ 0 w 103"/>
              <a:gd name="T43" fmla="*/ 38 h 102"/>
              <a:gd name="T44" fmla="*/ 0 w 103"/>
              <a:gd name="T45" fmla="*/ 96 h 102"/>
              <a:gd name="T46" fmla="*/ 6 w 103"/>
              <a:gd name="T47" fmla="*/ 102 h 102"/>
              <a:gd name="T48" fmla="*/ 96 w 103"/>
              <a:gd name="T49" fmla="*/ 102 h 102"/>
              <a:gd name="T50" fmla="*/ 103 w 103"/>
              <a:gd name="T51" fmla="*/ 96 h 102"/>
              <a:gd name="T52" fmla="*/ 103 w 103"/>
              <a:gd name="T53" fmla="*/ 38 h 102"/>
              <a:gd name="T54" fmla="*/ 100 w 103"/>
              <a:gd name="T55" fmla="*/ 32 h 102"/>
              <a:gd name="T56" fmla="*/ 96 w 103"/>
              <a:gd name="T57" fmla="*/ 47 h 102"/>
              <a:gd name="T58" fmla="*/ 51 w 103"/>
              <a:gd name="T59" fmla="*/ 77 h 102"/>
              <a:gd name="T60" fmla="*/ 6 w 103"/>
              <a:gd name="T61" fmla="*/ 47 h 102"/>
              <a:gd name="T62" fmla="*/ 6 w 103"/>
              <a:gd name="T63" fmla="*/ 41 h 102"/>
              <a:gd name="T64" fmla="*/ 10 w 103"/>
              <a:gd name="T65" fmla="*/ 37 h 102"/>
              <a:gd name="T66" fmla="*/ 93 w 103"/>
              <a:gd name="T67" fmla="*/ 37 h 102"/>
              <a:gd name="T68" fmla="*/ 96 w 103"/>
              <a:gd name="T69" fmla="*/ 41 h 102"/>
              <a:gd name="T70" fmla="*/ 96 w 103"/>
              <a:gd name="T71" fmla="*/ 4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" h="102">
                <a:moveTo>
                  <a:pt x="36" y="61"/>
                </a:moveTo>
                <a:cubicBezTo>
                  <a:pt x="67" y="61"/>
                  <a:pt x="67" y="61"/>
                  <a:pt x="67" y="61"/>
                </a:cubicBezTo>
                <a:cubicBezTo>
                  <a:pt x="74" y="57"/>
                  <a:pt x="74" y="57"/>
                  <a:pt x="74" y="57"/>
                </a:cubicBezTo>
                <a:cubicBezTo>
                  <a:pt x="29" y="57"/>
                  <a:pt x="29" y="57"/>
                  <a:pt x="29" y="57"/>
                </a:cubicBezTo>
                <a:lnTo>
                  <a:pt x="36" y="61"/>
                </a:lnTo>
                <a:close/>
                <a:moveTo>
                  <a:pt x="50" y="71"/>
                </a:moveTo>
                <a:cubicBezTo>
                  <a:pt x="52" y="71"/>
                  <a:pt x="52" y="71"/>
                  <a:pt x="52" y="71"/>
                </a:cubicBezTo>
                <a:cubicBezTo>
                  <a:pt x="59" y="66"/>
                  <a:pt x="59" y="66"/>
                  <a:pt x="59" y="66"/>
                </a:cubicBezTo>
                <a:cubicBezTo>
                  <a:pt x="43" y="66"/>
                  <a:pt x="43" y="66"/>
                  <a:pt x="43" y="66"/>
                </a:cubicBezTo>
                <a:lnTo>
                  <a:pt x="50" y="71"/>
                </a:lnTo>
                <a:close/>
                <a:moveTo>
                  <a:pt x="21" y="51"/>
                </a:moveTo>
                <a:cubicBezTo>
                  <a:pt x="22" y="52"/>
                  <a:pt x="22" y="52"/>
                  <a:pt x="22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47"/>
                  <a:pt x="82" y="47"/>
                  <a:pt x="82" y="47"/>
                </a:cubicBezTo>
                <a:cubicBezTo>
                  <a:pt x="21" y="47"/>
                  <a:pt x="21" y="47"/>
                  <a:pt x="21" y="47"/>
                </a:cubicBezTo>
                <a:lnTo>
                  <a:pt x="21" y="51"/>
                </a:lnTo>
                <a:close/>
                <a:moveTo>
                  <a:pt x="100" y="32"/>
                </a:move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3" y="32"/>
                  <a:pt x="3" y="32"/>
                  <a:pt x="3" y="32"/>
                </a:cubicBezTo>
                <a:cubicBezTo>
                  <a:pt x="1" y="34"/>
                  <a:pt x="0" y="36"/>
                  <a:pt x="0" y="3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3" y="102"/>
                  <a:pt x="6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100" y="102"/>
                  <a:pt x="103" y="100"/>
                  <a:pt x="103" y="96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6"/>
                  <a:pt x="102" y="34"/>
                  <a:pt x="100" y="32"/>
                </a:cubicBezTo>
                <a:close/>
                <a:moveTo>
                  <a:pt x="96" y="47"/>
                </a:moveTo>
                <a:cubicBezTo>
                  <a:pt x="51" y="77"/>
                  <a:pt x="51" y="77"/>
                  <a:pt x="51" y="7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9"/>
                  <a:pt x="8" y="37"/>
                  <a:pt x="10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5" y="37"/>
                  <a:pt x="96" y="39"/>
                  <a:pt x="96" y="41"/>
                </a:cubicBezTo>
                <a:lnTo>
                  <a:pt x="96" y="4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5" name="Freeform 190"/>
          <p:cNvSpPr>
            <a:spLocks noEditPoints="1"/>
          </p:cNvSpPr>
          <p:nvPr/>
        </p:nvSpPr>
        <p:spPr bwMode="auto">
          <a:xfrm>
            <a:off x="5903417" y="3748589"/>
            <a:ext cx="415808" cy="464726"/>
          </a:xfrm>
          <a:custGeom>
            <a:avLst/>
            <a:gdLst>
              <a:gd name="T0" fmla="*/ 55 w 102"/>
              <a:gd name="T1" fmla="*/ 63 h 114"/>
              <a:gd name="T2" fmla="*/ 55 w 102"/>
              <a:gd name="T3" fmla="*/ 63 h 114"/>
              <a:gd name="T4" fmla="*/ 55 w 102"/>
              <a:gd name="T5" fmla="*/ 40 h 114"/>
              <a:gd name="T6" fmla="*/ 51 w 102"/>
              <a:gd name="T7" fmla="*/ 35 h 114"/>
              <a:gd name="T8" fmla="*/ 47 w 102"/>
              <a:gd name="T9" fmla="*/ 40 h 114"/>
              <a:gd name="T10" fmla="*/ 47 w 102"/>
              <a:gd name="T11" fmla="*/ 63 h 114"/>
              <a:gd name="T12" fmla="*/ 51 w 102"/>
              <a:gd name="T13" fmla="*/ 67 h 114"/>
              <a:gd name="T14" fmla="*/ 52 w 102"/>
              <a:gd name="T15" fmla="*/ 67 h 114"/>
              <a:gd name="T16" fmla="*/ 72 w 102"/>
              <a:gd name="T17" fmla="*/ 87 h 114"/>
              <a:gd name="T18" fmla="*/ 74 w 102"/>
              <a:gd name="T19" fmla="*/ 88 h 114"/>
              <a:gd name="T20" fmla="*/ 76 w 102"/>
              <a:gd name="T21" fmla="*/ 87 h 114"/>
              <a:gd name="T22" fmla="*/ 76 w 102"/>
              <a:gd name="T23" fmla="*/ 84 h 114"/>
              <a:gd name="T24" fmla="*/ 55 w 102"/>
              <a:gd name="T25" fmla="*/ 63 h 114"/>
              <a:gd name="T26" fmla="*/ 83 w 102"/>
              <a:gd name="T27" fmla="*/ 23 h 114"/>
              <a:gd name="T28" fmla="*/ 86 w 102"/>
              <a:gd name="T29" fmla="*/ 18 h 114"/>
              <a:gd name="T30" fmla="*/ 87 w 102"/>
              <a:gd name="T31" fmla="*/ 18 h 114"/>
              <a:gd name="T32" fmla="*/ 89 w 102"/>
              <a:gd name="T33" fmla="*/ 19 h 114"/>
              <a:gd name="T34" fmla="*/ 91 w 102"/>
              <a:gd name="T35" fmla="*/ 17 h 114"/>
              <a:gd name="T36" fmla="*/ 93 w 102"/>
              <a:gd name="T37" fmla="*/ 13 h 114"/>
              <a:gd name="T38" fmla="*/ 92 w 102"/>
              <a:gd name="T39" fmla="*/ 9 h 114"/>
              <a:gd name="T40" fmla="*/ 78 w 102"/>
              <a:gd name="T41" fmla="*/ 1 h 114"/>
              <a:gd name="T42" fmla="*/ 73 w 102"/>
              <a:gd name="T43" fmla="*/ 2 h 114"/>
              <a:gd name="T44" fmla="*/ 71 w 102"/>
              <a:gd name="T45" fmla="*/ 5 h 114"/>
              <a:gd name="T46" fmla="*/ 71 w 102"/>
              <a:gd name="T47" fmla="*/ 8 h 114"/>
              <a:gd name="T48" fmla="*/ 72 w 102"/>
              <a:gd name="T49" fmla="*/ 10 h 114"/>
              <a:gd name="T50" fmla="*/ 73 w 102"/>
              <a:gd name="T51" fmla="*/ 10 h 114"/>
              <a:gd name="T52" fmla="*/ 71 w 102"/>
              <a:gd name="T53" fmla="*/ 15 h 114"/>
              <a:gd name="T54" fmla="*/ 51 w 102"/>
              <a:gd name="T55" fmla="*/ 11 h 114"/>
              <a:gd name="T56" fmla="*/ 31 w 102"/>
              <a:gd name="T57" fmla="*/ 15 h 114"/>
              <a:gd name="T58" fmla="*/ 29 w 102"/>
              <a:gd name="T59" fmla="*/ 10 h 114"/>
              <a:gd name="T60" fmla="*/ 30 w 102"/>
              <a:gd name="T61" fmla="*/ 10 h 114"/>
              <a:gd name="T62" fmla="*/ 31 w 102"/>
              <a:gd name="T63" fmla="*/ 8 h 114"/>
              <a:gd name="T64" fmla="*/ 31 w 102"/>
              <a:gd name="T65" fmla="*/ 5 h 114"/>
              <a:gd name="T66" fmla="*/ 29 w 102"/>
              <a:gd name="T67" fmla="*/ 2 h 114"/>
              <a:gd name="T68" fmla="*/ 24 w 102"/>
              <a:gd name="T69" fmla="*/ 1 h 114"/>
              <a:gd name="T70" fmla="*/ 10 w 102"/>
              <a:gd name="T71" fmla="*/ 9 h 114"/>
              <a:gd name="T72" fmla="*/ 9 w 102"/>
              <a:gd name="T73" fmla="*/ 13 h 114"/>
              <a:gd name="T74" fmla="*/ 11 w 102"/>
              <a:gd name="T75" fmla="*/ 17 h 114"/>
              <a:gd name="T76" fmla="*/ 13 w 102"/>
              <a:gd name="T77" fmla="*/ 19 h 114"/>
              <a:gd name="T78" fmla="*/ 15 w 102"/>
              <a:gd name="T79" fmla="*/ 18 h 114"/>
              <a:gd name="T80" fmla="*/ 16 w 102"/>
              <a:gd name="T81" fmla="*/ 18 h 114"/>
              <a:gd name="T82" fmla="*/ 19 w 102"/>
              <a:gd name="T83" fmla="*/ 23 h 114"/>
              <a:gd name="T84" fmla="*/ 0 w 102"/>
              <a:gd name="T85" fmla="*/ 63 h 114"/>
              <a:gd name="T86" fmla="*/ 51 w 102"/>
              <a:gd name="T87" fmla="*/ 114 h 114"/>
              <a:gd name="T88" fmla="*/ 102 w 102"/>
              <a:gd name="T89" fmla="*/ 63 h 114"/>
              <a:gd name="T90" fmla="*/ 83 w 102"/>
              <a:gd name="T91" fmla="*/ 23 h 114"/>
              <a:gd name="T92" fmla="*/ 51 w 102"/>
              <a:gd name="T93" fmla="*/ 104 h 114"/>
              <a:gd name="T94" fmla="*/ 10 w 102"/>
              <a:gd name="T95" fmla="*/ 63 h 114"/>
              <a:gd name="T96" fmla="*/ 51 w 102"/>
              <a:gd name="T97" fmla="*/ 21 h 114"/>
              <a:gd name="T98" fmla="*/ 92 w 102"/>
              <a:gd name="T99" fmla="*/ 63 h 114"/>
              <a:gd name="T100" fmla="*/ 51 w 102"/>
              <a:gd name="T101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4">
                <a:moveTo>
                  <a:pt x="55" y="63"/>
                </a:moveTo>
                <a:cubicBezTo>
                  <a:pt x="55" y="63"/>
                  <a:pt x="55" y="63"/>
                  <a:pt x="55" y="63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37"/>
                  <a:pt x="53" y="35"/>
                  <a:pt x="51" y="35"/>
                </a:cubicBezTo>
                <a:cubicBezTo>
                  <a:pt x="49" y="35"/>
                  <a:pt x="47" y="37"/>
                  <a:pt x="47" y="40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5"/>
                  <a:pt x="76" y="84"/>
                </a:cubicBezTo>
                <a:lnTo>
                  <a:pt x="55" y="63"/>
                </a:lnTo>
                <a:close/>
                <a:moveTo>
                  <a:pt x="83" y="23"/>
                </a:moveTo>
                <a:cubicBezTo>
                  <a:pt x="86" y="18"/>
                  <a:pt x="86" y="18"/>
                  <a:pt x="86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9"/>
                  <a:pt x="88" y="19"/>
                  <a:pt x="89" y="19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7" y="13"/>
                  <a:pt x="31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8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2" y="18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32"/>
                  <a:pt x="0" y="46"/>
                  <a:pt x="0" y="63"/>
                </a:cubicBezTo>
                <a:cubicBezTo>
                  <a:pt x="0" y="91"/>
                  <a:pt x="23" y="114"/>
                  <a:pt x="51" y="114"/>
                </a:cubicBezTo>
                <a:cubicBezTo>
                  <a:pt x="79" y="114"/>
                  <a:pt x="102" y="91"/>
                  <a:pt x="102" y="63"/>
                </a:cubicBezTo>
                <a:cubicBezTo>
                  <a:pt x="102" y="46"/>
                  <a:pt x="94" y="32"/>
                  <a:pt x="83" y="23"/>
                </a:cubicBezTo>
                <a:close/>
                <a:moveTo>
                  <a:pt x="51" y="104"/>
                </a:moveTo>
                <a:cubicBezTo>
                  <a:pt x="28" y="104"/>
                  <a:pt x="10" y="85"/>
                  <a:pt x="10" y="63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3"/>
                </a:cubicBezTo>
                <a:cubicBezTo>
                  <a:pt x="92" y="85"/>
                  <a:pt x="74" y="104"/>
                  <a:pt x="51" y="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6" name="文本框 22"/>
          <p:cNvSpPr txBox="1"/>
          <p:nvPr/>
        </p:nvSpPr>
        <p:spPr>
          <a:xfrm>
            <a:off x="2903618" y="2725376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Early Childhood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(2-5 </a:t>
            </a:r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38" name="文本框 25"/>
          <p:cNvSpPr txBox="1"/>
          <p:nvPr/>
        </p:nvSpPr>
        <p:spPr>
          <a:xfrm>
            <a:off x="6966464" y="2712107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Adolescence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(10-12 and 18-21)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40" name="文本框 28"/>
          <p:cNvSpPr txBox="1"/>
          <p:nvPr/>
        </p:nvSpPr>
        <p:spPr>
          <a:xfrm>
            <a:off x="8900783" y="5069937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Adult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(20-30 </a:t>
            </a:r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42" name="文本框 33"/>
          <p:cNvSpPr txBox="1"/>
          <p:nvPr/>
        </p:nvSpPr>
        <p:spPr>
          <a:xfrm>
            <a:off x="4911883" y="5069937"/>
            <a:ext cx="23988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Midle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and The end of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Childhood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(6-11 </a:t>
            </a:r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yo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644" name="文本框 36"/>
          <p:cNvSpPr txBox="1"/>
          <p:nvPr/>
        </p:nvSpPr>
        <p:spPr>
          <a:xfrm>
            <a:off x="850710" y="5069937"/>
            <a:ext cx="239887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Infantil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(18-24 </a:t>
            </a:r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mo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24" name="文本框 31"/>
          <p:cNvSpPr txBox="1"/>
          <p:nvPr/>
        </p:nvSpPr>
        <p:spPr>
          <a:xfrm>
            <a:off x="4227189" y="744892"/>
            <a:ext cx="351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LIFE STAGE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Cloud Callout 2"/>
          <p:cNvSpPr/>
          <p:nvPr/>
        </p:nvSpPr>
        <p:spPr>
          <a:xfrm>
            <a:off x="3193576" y="272955"/>
            <a:ext cx="6237027" cy="270009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DISCUSSION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Try to find out the characteristic on each stages!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3" y="2963222"/>
            <a:ext cx="3446060" cy="3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1048616" name="文本框 31"/>
          <p:cNvSpPr txBox="1"/>
          <p:nvPr/>
        </p:nvSpPr>
        <p:spPr>
          <a:xfrm>
            <a:off x="3497025" y="5229056"/>
            <a:ext cx="572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DEVELOPMENTAL ISSUE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5" y="745441"/>
            <a:ext cx="6096000" cy="38385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69998"/>
            <a:ext cx="4114800" cy="276462"/>
          </a:xfrm>
        </p:spPr>
        <p:txBody>
          <a:bodyPr/>
          <a:lstStyle/>
          <a:p>
            <a:r>
              <a:rPr lang="en-US" altLang="zh-CN" smtClean="0"/>
              <a:t>Harahap Dinda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92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矩形 11"/>
          <p:cNvSpPr/>
          <p:nvPr/>
        </p:nvSpPr>
        <p:spPr>
          <a:xfrm>
            <a:off x="2115344" y="-3080094"/>
            <a:ext cx="1048121" cy="1148214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71" name="矩形 12"/>
          <p:cNvSpPr/>
          <p:nvPr/>
        </p:nvSpPr>
        <p:spPr>
          <a:xfrm>
            <a:off x="3298018" y="-3080094"/>
            <a:ext cx="1048121" cy="1148214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72" name="椭圆 9"/>
          <p:cNvSpPr/>
          <p:nvPr/>
        </p:nvSpPr>
        <p:spPr>
          <a:xfrm>
            <a:off x="1049888" y="2495330"/>
            <a:ext cx="775696" cy="789281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3" name="Freeform 26"/>
          <p:cNvSpPr>
            <a:spLocks noEditPoints="1"/>
          </p:cNvSpPr>
          <p:nvPr/>
        </p:nvSpPr>
        <p:spPr bwMode="auto">
          <a:xfrm>
            <a:off x="1240670" y="2712551"/>
            <a:ext cx="336385" cy="359607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76" name="椭圆 15"/>
          <p:cNvSpPr/>
          <p:nvPr/>
        </p:nvSpPr>
        <p:spPr>
          <a:xfrm>
            <a:off x="1049888" y="540290"/>
            <a:ext cx="775696" cy="789281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7" name="Freeform 48"/>
          <p:cNvSpPr>
            <a:spLocks noEditPoints="1"/>
          </p:cNvSpPr>
          <p:nvPr/>
        </p:nvSpPr>
        <p:spPr bwMode="auto">
          <a:xfrm>
            <a:off x="1228298" y="730019"/>
            <a:ext cx="364773" cy="355275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84" name="文本框 23"/>
          <p:cNvSpPr txBox="1"/>
          <p:nvPr/>
        </p:nvSpPr>
        <p:spPr>
          <a:xfrm>
            <a:off x="2422275" y="682586"/>
            <a:ext cx="2847327" cy="390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b="1" dirty="0" smtClean="0">
                <a:solidFill>
                  <a:srgbClr val="002060"/>
                </a:solidFill>
                <a:ea typeface="+mj-ea"/>
                <a:cs typeface="Calibri" panose="020F0502020204030204" charset="0"/>
              </a:rPr>
              <a:t>Nature and Nurture</a:t>
            </a:r>
            <a:endParaRPr lang="en-US" altLang="zh-CN" b="1" dirty="0">
              <a:solidFill>
                <a:srgbClr val="002060"/>
              </a:solidFill>
              <a:ea typeface="+mj-ea"/>
              <a:cs typeface="Calibri" panose="020F0502020204030204" charset="0"/>
            </a:endParaRPr>
          </a:p>
        </p:txBody>
      </p:sp>
      <p:sp>
        <p:nvSpPr>
          <p:cNvPr id="1048885" name="文本框 24"/>
          <p:cNvSpPr txBox="1"/>
          <p:nvPr/>
        </p:nvSpPr>
        <p:spPr>
          <a:xfrm>
            <a:off x="2346320" y="2571292"/>
            <a:ext cx="2847327" cy="7058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Continuity and Discontinuity Issue</a:t>
            </a:r>
            <a:endParaRPr lang="en-US" altLang="zh-CN" b="1" dirty="0">
              <a:solidFill>
                <a:srgbClr val="00206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887" name="文本框 26"/>
          <p:cNvSpPr txBox="1"/>
          <p:nvPr/>
        </p:nvSpPr>
        <p:spPr>
          <a:xfrm>
            <a:off x="2422275" y="1210480"/>
            <a:ext cx="5165880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Does the development influenced by nature or nurture?</a:t>
            </a:r>
          </a:p>
          <a:p>
            <a:pPr>
              <a:lnSpc>
                <a:spcPct val="114000"/>
              </a:lnSpc>
            </a:pPr>
            <a:endParaRPr lang="en-US" altLang="zh-CN" dirty="0">
              <a:solidFill>
                <a:srgbClr val="00206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888" name="文本框 27"/>
          <p:cNvSpPr txBox="1"/>
          <p:nvPr/>
        </p:nvSpPr>
        <p:spPr>
          <a:xfrm>
            <a:off x="2346320" y="3284611"/>
            <a:ext cx="8790254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dirty="0"/>
              <a:t>Proponents of the continuity view say that development is a continuous process that is gradual and cumulative. For example, a child learns to crawl, and then to stand and then to </a:t>
            </a:r>
            <a:r>
              <a:rPr lang="en-US" dirty="0" smtClean="0"/>
              <a:t>walk.</a:t>
            </a:r>
            <a:endParaRPr lang="en-US" altLang="zh-CN" sz="1600" dirty="0">
              <a:solidFill>
                <a:srgbClr val="00206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6184" y="6670300"/>
            <a:ext cx="3646658" cy="329251"/>
          </a:xfrm>
        </p:spPr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980234" y="4870375"/>
            <a:ext cx="848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Open Sans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Open Sans"/>
              </a:rPr>
              <a:t>discontinuity view of development believes that people pass through stages of life that are qualitatively different from each other. </a:t>
            </a:r>
            <a:endParaRPr lang="en-US" sz="2000" dirty="0" smtClean="0">
              <a:solidFill>
                <a:srgbClr val="00206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8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椭圆 13"/>
          <p:cNvSpPr/>
          <p:nvPr/>
        </p:nvSpPr>
        <p:spPr>
          <a:xfrm>
            <a:off x="1069676" y="666983"/>
            <a:ext cx="775696" cy="789281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4" name="Freeform 36"/>
          <p:cNvSpPr>
            <a:spLocks noEditPoints="1"/>
          </p:cNvSpPr>
          <p:nvPr/>
        </p:nvSpPr>
        <p:spPr bwMode="auto">
          <a:xfrm>
            <a:off x="1222769" y="859055"/>
            <a:ext cx="356256" cy="358163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8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8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5" name="文本框 25"/>
          <p:cNvSpPr txBox="1"/>
          <p:nvPr/>
        </p:nvSpPr>
        <p:spPr>
          <a:xfrm>
            <a:off x="2425709" y="674398"/>
            <a:ext cx="2847327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Early Experiences</a:t>
            </a:r>
            <a:endParaRPr lang="en-US" altLang="zh-CN" sz="2000" b="1" dirty="0">
              <a:solidFill>
                <a:srgbClr val="00206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6" name="文本框 28"/>
          <p:cNvSpPr txBox="1"/>
          <p:nvPr/>
        </p:nvSpPr>
        <p:spPr>
          <a:xfrm>
            <a:off x="2425710" y="1061624"/>
            <a:ext cx="5913073" cy="9103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Experience plays an essential role in building brain architecture after birth</a:t>
            </a:r>
            <a:endParaRPr lang="en-US" altLang="zh-CN" sz="2400" dirty="0">
              <a:solidFill>
                <a:srgbClr val="002060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7C2A5"/>
              </a:clrFrom>
              <a:clrTo>
                <a:srgbClr val="C7C2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3" y="2449484"/>
            <a:ext cx="310896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5B2"/>
              </a:clrFrom>
              <a:clrTo>
                <a:srgbClr val="F6F5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13394" r="-182" b="13879"/>
          <a:stretch/>
        </p:blipFill>
        <p:spPr>
          <a:xfrm>
            <a:off x="253537" y="24938"/>
            <a:ext cx="3726873" cy="20781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181599" y="1496291"/>
            <a:ext cx="4821383" cy="6068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Dinda</a:t>
            </a:r>
            <a:r>
              <a:rPr lang="en-US" b="1" dirty="0" smtClean="0"/>
              <a:t> </a:t>
            </a:r>
            <a:r>
              <a:rPr lang="en-US" b="1" dirty="0" err="1" smtClean="0"/>
              <a:t>Permatasari</a:t>
            </a:r>
            <a:r>
              <a:rPr lang="en-US" b="1" dirty="0" smtClean="0"/>
              <a:t> </a:t>
            </a:r>
            <a:r>
              <a:rPr lang="en-US" b="1" dirty="0" err="1" smtClean="0"/>
              <a:t>Harahap</a:t>
            </a:r>
            <a:r>
              <a:rPr lang="en-US" b="1" dirty="0" smtClean="0"/>
              <a:t>, </a:t>
            </a:r>
            <a:r>
              <a:rPr lang="en-US" b="1" dirty="0" err="1" smtClean="0"/>
              <a:t>M.Psi</a:t>
            </a:r>
            <a:r>
              <a:rPr lang="en-US" b="1" dirty="0" smtClean="0"/>
              <a:t>, </a:t>
            </a:r>
            <a:r>
              <a:rPr lang="en-US" b="1" dirty="0" err="1" smtClean="0"/>
              <a:t>Psikolog</a:t>
            </a:r>
            <a:endParaRPr lang="id-ID" b="1" dirty="0"/>
          </a:p>
        </p:txBody>
      </p:sp>
      <p:sp>
        <p:nvSpPr>
          <p:cNvPr id="6" name="Oval 5"/>
          <p:cNvSpPr/>
          <p:nvPr/>
        </p:nvSpPr>
        <p:spPr>
          <a:xfrm>
            <a:off x="4170218" y="2743200"/>
            <a:ext cx="1745673" cy="7481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Lecturer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6580910" y="2743199"/>
            <a:ext cx="2022762" cy="748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Psychologist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9268691" y="2743199"/>
            <a:ext cx="1745673" cy="7481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Writer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1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3645" y="5343021"/>
            <a:ext cx="506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DEVELOPMENT AND EDUCATION</a:t>
            </a:r>
            <a:endParaRPr lang="zh-CN" altLang="en-US" sz="28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783" y="582603"/>
            <a:ext cx="4180600" cy="49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文本框 31"/>
          <p:cNvSpPr txBox="1"/>
          <p:nvPr/>
        </p:nvSpPr>
        <p:spPr>
          <a:xfrm>
            <a:off x="4436477" y="438021"/>
            <a:ext cx="3278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Related Issue</a:t>
            </a:r>
            <a:endParaRPr lang="zh-CN" altLang="en-US" sz="4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1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048870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71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72" name="椭圆 9"/>
          <p:cNvSpPr/>
          <p:nvPr/>
        </p:nvSpPr>
        <p:spPr>
          <a:xfrm>
            <a:off x="778895" y="3599835"/>
            <a:ext cx="875277" cy="916837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3" name="Freeform 26"/>
          <p:cNvSpPr>
            <a:spLocks noEditPoints="1"/>
          </p:cNvSpPr>
          <p:nvPr/>
        </p:nvSpPr>
        <p:spPr bwMode="auto">
          <a:xfrm>
            <a:off x="1026748" y="3858859"/>
            <a:ext cx="379569" cy="398788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74" name="椭圆 13"/>
          <p:cNvSpPr/>
          <p:nvPr/>
        </p:nvSpPr>
        <p:spPr>
          <a:xfrm>
            <a:off x="754670" y="4900412"/>
            <a:ext cx="875277" cy="875277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5" name="Freeform 36"/>
          <p:cNvSpPr>
            <a:spLocks noEditPoints="1"/>
          </p:cNvSpPr>
          <p:nvPr/>
        </p:nvSpPr>
        <p:spPr bwMode="auto">
          <a:xfrm>
            <a:off x="998447" y="5126455"/>
            <a:ext cx="401991" cy="397187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8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8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76" name="椭圆 15"/>
          <p:cNvSpPr/>
          <p:nvPr/>
        </p:nvSpPr>
        <p:spPr>
          <a:xfrm>
            <a:off x="754670" y="1880903"/>
            <a:ext cx="875277" cy="875277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7" name="Freeform 48"/>
          <p:cNvSpPr>
            <a:spLocks noEditPoints="1"/>
          </p:cNvSpPr>
          <p:nvPr/>
        </p:nvSpPr>
        <p:spPr bwMode="auto">
          <a:xfrm>
            <a:off x="985833" y="2117920"/>
            <a:ext cx="411601" cy="393984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78" name="椭圆 17"/>
          <p:cNvSpPr/>
          <p:nvPr/>
        </p:nvSpPr>
        <p:spPr>
          <a:xfrm>
            <a:off x="6164079" y="2511904"/>
            <a:ext cx="875277" cy="875277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79" name="Freeform 31"/>
          <p:cNvSpPr>
            <a:spLocks noEditPoints="1"/>
          </p:cNvSpPr>
          <p:nvPr/>
        </p:nvSpPr>
        <p:spPr bwMode="auto">
          <a:xfrm>
            <a:off x="6466106" y="2802899"/>
            <a:ext cx="317109" cy="398789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82" name="椭圆 21"/>
          <p:cNvSpPr/>
          <p:nvPr/>
        </p:nvSpPr>
        <p:spPr>
          <a:xfrm>
            <a:off x="6164080" y="4141986"/>
            <a:ext cx="875277" cy="875277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 panose="020F0502020204030204" charset="0"/>
            </a:endParaRPr>
          </a:p>
        </p:txBody>
      </p:sp>
      <p:sp>
        <p:nvSpPr>
          <p:cNvPr id="1048883" name="Freeform 16"/>
          <p:cNvSpPr>
            <a:spLocks noEditPoints="1"/>
          </p:cNvSpPr>
          <p:nvPr/>
        </p:nvSpPr>
        <p:spPr bwMode="auto">
          <a:xfrm>
            <a:off x="6382792" y="4368423"/>
            <a:ext cx="466543" cy="372053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7D31"/>
              </a:solidFill>
              <a:cs typeface="Calibri" panose="020F0502020204030204" charset="0"/>
            </a:endParaRPr>
          </a:p>
        </p:txBody>
      </p:sp>
      <p:sp>
        <p:nvSpPr>
          <p:cNvPr id="1048884" name="文本框 23"/>
          <p:cNvSpPr txBox="1"/>
          <p:nvPr/>
        </p:nvSpPr>
        <p:spPr>
          <a:xfrm>
            <a:off x="1785155" y="1988959"/>
            <a:ext cx="3212855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ea typeface="+mj-ea"/>
                <a:cs typeface="Calibri" panose="020F0502020204030204" charset="0"/>
              </a:rPr>
              <a:t>Learning process and understanding human development</a:t>
            </a:r>
            <a:endParaRPr lang="en-US" altLang="zh-CN" sz="2000" dirty="0"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885" name="文本框 24"/>
          <p:cNvSpPr txBox="1"/>
          <p:nvPr/>
        </p:nvSpPr>
        <p:spPr>
          <a:xfrm>
            <a:off x="1834313" y="3459726"/>
            <a:ext cx="3212855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cs typeface="Calibri" panose="020F0502020204030204" charset="0"/>
              </a:rPr>
              <a:t>Different characteristic of Children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cs typeface="Calibri" panose="020F0502020204030204" charset="0"/>
              </a:rPr>
              <a:t>Age, skill, prior knowledge</a:t>
            </a:r>
            <a:endParaRPr lang="en-US" altLang="zh-CN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86" name="文本框 25"/>
          <p:cNvSpPr txBox="1"/>
          <p:nvPr/>
        </p:nvSpPr>
        <p:spPr>
          <a:xfrm>
            <a:off x="1867770" y="5126455"/>
            <a:ext cx="3212855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ea typeface="+mj-ea"/>
                <a:cs typeface="Calibri" panose="020F0502020204030204" charset="0"/>
              </a:rPr>
              <a:t>Competence teacher</a:t>
            </a:r>
            <a:endParaRPr lang="en-US" altLang="zh-CN" sz="2000" dirty="0"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887" name="文本框 26"/>
          <p:cNvSpPr txBox="1"/>
          <p:nvPr/>
        </p:nvSpPr>
        <p:spPr>
          <a:xfrm>
            <a:off x="7555091" y="2613201"/>
            <a:ext cx="3212855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ea typeface="+mj-ea"/>
                <a:cs typeface="Calibri" panose="020F0502020204030204" charset="0"/>
              </a:rPr>
              <a:t>Splintered Development</a:t>
            </a:r>
            <a:endParaRPr lang="en-US" altLang="zh-CN" sz="2000" dirty="0"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048888" name="文本框 27"/>
          <p:cNvSpPr txBox="1"/>
          <p:nvPr/>
        </p:nvSpPr>
        <p:spPr>
          <a:xfrm>
            <a:off x="7592095" y="4167716"/>
            <a:ext cx="3212855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ea typeface="+mj-ea"/>
                <a:cs typeface="Calibri" panose="020F0502020204030204" charset="0"/>
              </a:rPr>
              <a:t>Brain development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>
                <a:latin typeface="Calibri" panose="020F0502020204030204" charset="0"/>
                <a:ea typeface="+mj-ea"/>
                <a:cs typeface="Calibri" panose="020F0502020204030204" charset="0"/>
              </a:rPr>
              <a:t>(reading and writing)</a:t>
            </a:r>
            <a:endParaRPr lang="en-US" altLang="zh-CN" sz="2000" dirty="0"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9" grpId="0"/>
      <p:bldP spid="1048872" grpId="0" animBg="1"/>
      <p:bldP spid="1048873" grpId="0" animBg="1"/>
      <p:bldP spid="1048874" grpId="0" animBg="1"/>
      <p:bldP spid="1048875" grpId="0" animBg="1"/>
      <p:bldP spid="1048876" grpId="0" animBg="1"/>
      <p:bldP spid="1048878" grpId="0" animBg="1"/>
      <p:bldP spid="1048879" grpId="0" animBg="1"/>
      <p:bldP spid="1048882" grpId="0" animBg="1"/>
      <p:bldP spid="1048883" grpId="0" animBg="1"/>
      <p:bldP spid="1048884" grpId="0"/>
      <p:bldP spid="1048885" grpId="0"/>
      <p:bldP spid="1048886" grpId="0"/>
      <p:bldP spid="1048887" grpId="0"/>
      <p:bldP spid="10488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02730" y="387926"/>
            <a:ext cx="2590800" cy="8949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Cognitive Development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297871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3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1048681" name="文本框 31"/>
          <p:cNvSpPr txBox="1"/>
          <p:nvPr/>
        </p:nvSpPr>
        <p:spPr>
          <a:xfrm>
            <a:off x="3726864" y="5305720"/>
            <a:ext cx="4761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Brain</a:t>
            </a:r>
            <a:endParaRPr lang="zh-CN" altLang="en-US" sz="66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75" y="97144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017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53" y="391164"/>
            <a:ext cx="7970293" cy="5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文本框 31"/>
          <p:cNvSpPr txBox="1"/>
          <p:nvPr/>
        </p:nvSpPr>
        <p:spPr>
          <a:xfrm>
            <a:off x="3552032" y="438021"/>
            <a:ext cx="5047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Neuroplasticity</a:t>
            </a:r>
            <a:endParaRPr lang="zh-CN" altLang="en-US" sz="6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1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048829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30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33" name="Oval 33"/>
          <p:cNvSpPr/>
          <p:nvPr/>
        </p:nvSpPr>
        <p:spPr>
          <a:xfrm>
            <a:off x="5956012" y="2589863"/>
            <a:ext cx="269043" cy="269043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048836" name="Oval 34"/>
          <p:cNvSpPr/>
          <p:nvPr/>
        </p:nvSpPr>
        <p:spPr>
          <a:xfrm>
            <a:off x="7525629" y="4098951"/>
            <a:ext cx="269043" cy="269043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048839" name="Oval 35"/>
          <p:cNvSpPr/>
          <p:nvPr/>
        </p:nvSpPr>
        <p:spPr>
          <a:xfrm>
            <a:off x="6021890" y="5609225"/>
            <a:ext cx="269043" cy="269043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048842" name="Oval 36"/>
          <p:cNvSpPr/>
          <p:nvPr/>
        </p:nvSpPr>
        <p:spPr>
          <a:xfrm>
            <a:off x="4416541" y="4098951"/>
            <a:ext cx="269043" cy="269043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1048843" name="文本框 26"/>
          <p:cNvSpPr txBox="1"/>
          <p:nvPr/>
        </p:nvSpPr>
        <p:spPr>
          <a:xfrm>
            <a:off x="596630" y="2231464"/>
            <a:ext cx="4088954" cy="1039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 algn="ctr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Neuroplasticity – or brain plasticity – is the ability of the brain to modify its connections or re-wire itself. </a:t>
            </a:r>
            <a:endParaRPr lang="en-US" altLang="zh-CN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45" name="文本框 30"/>
          <p:cNvSpPr txBox="1"/>
          <p:nvPr/>
        </p:nvSpPr>
        <p:spPr>
          <a:xfrm>
            <a:off x="577465" y="4588068"/>
            <a:ext cx="4042268" cy="16532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 algn="ctr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/>
              <a:t>Without this ability, any brain, not just the human brain, would be unable to develop from infancy through to adulthood or recover from brain injury</a:t>
            </a:r>
            <a:endParaRPr lang="en-US" altLang="zh-CN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25" y="2616618"/>
            <a:ext cx="5027084" cy="27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文本框 31"/>
          <p:cNvSpPr txBox="1"/>
          <p:nvPr/>
        </p:nvSpPr>
        <p:spPr>
          <a:xfrm>
            <a:off x="2747138" y="44389"/>
            <a:ext cx="669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Brain Cells and Neuron</a:t>
            </a:r>
            <a:endParaRPr lang="zh-CN" altLang="en-US" sz="4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1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25" y="934052"/>
            <a:ext cx="5550547" cy="126000"/>
          </a:xfrm>
          <a:prstGeom prst="rect">
            <a:avLst/>
          </a:prstGeom>
        </p:spPr>
      </p:pic>
      <p:sp>
        <p:nvSpPr>
          <p:cNvPr id="1048870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871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9" y="1814930"/>
            <a:ext cx="9990161" cy="43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7560859" y="1214651"/>
            <a:ext cx="2770496" cy="832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Myelin is related with the coordination of hand and sight till age 4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66209" r="42884" b="1164"/>
          <a:stretch/>
        </p:blipFill>
        <p:spPr>
          <a:xfrm>
            <a:off x="2380397" y="2665861"/>
            <a:ext cx="3316406" cy="1405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0859" y="2852383"/>
            <a:ext cx="2770496" cy="793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Myelin can influence the focus of children 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560859" y="4412775"/>
            <a:ext cx="2770496" cy="832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Myelin is in frontal lobe of human brain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21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文本框 31"/>
          <p:cNvSpPr txBox="1"/>
          <p:nvPr/>
        </p:nvSpPr>
        <p:spPr>
          <a:xfrm>
            <a:off x="3644596" y="438021"/>
            <a:ext cx="4862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Connection </a:t>
            </a:r>
            <a:r>
              <a:rPr lang="en-US" altLang="zh-CN" sz="28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</a:t>
            </a:r>
            <a:r>
              <a:rPr lang="en-US" altLang="zh-CN" sz="28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mong </a:t>
            </a:r>
            <a:r>
              <a:rPr lang="en-US" altLang="zh-CN" sz="28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</a:t>
            </a:r>
            <a:r>
              <a:rPr lang="en-US" altLang="zh-CN" sz="28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euron</a:t>
            </a:r>
            <a:endParaRPr lang="zh-CN" altLang="en-US" sz="28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26" y="1134579"/>
            <a:ext cx="5550547" cy="12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96" y="1867983"/>
            <a:ext cx="4376382" cy="32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26869" r="-280" b="44444"/>
          <a:stretch/>
        </p:blipFill>
        <p:spPr>
          <a:xfrm>
            <a:off x="3170372" y="1569493"/>
            <a:ext cx="5835083" cy="43186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27" y="695467"/>
            <a:ext cx="7437746" cy="5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0" y="1222185"/>
            <a:ext cx="4395218" cy="3292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7044" y="2988860"/>
            <a:ext cx="4094329" cy="491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Amigdala</a:t>
            </a:r>
            <a:endParaRPr lang="en-US" dirty="0"/>
          </a:p>
          <a:p>
            <a:pPr algn="ctr"/>
            <a:r>
              <a:rPr lang="en-US" dirty="0" smtClean="0"/>
              <a:t>Processing information about emotion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885898" y="3909856"/>
            <a:ext cx="2745475" cy="9078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Prefrontal Cortex</a:t>
            </a:r>
            <a:endParaRPr lang="en-US" dirty="0"/>
          </a:p>
          <a:p>
            <a:pPr algn="ctr"/>
            <a:r>
              <a:rPr lang="en-US" dirty="0" smtClean="0"/>
              <a:t>Higher level cognitive : decision making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6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172D5A"/>
              </a:clrFrom>
              <a:clrTo>
                <a:srgbClr val="172D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2216268"/>
            <a:ext cx="7929350" cy="3979816"/>
          </a:xfrm>
          <a:prstGeom prst="rect">
            <a:avLst/>
          </a:prstGeom>
        </p:spPr>
      </p:pic>
      <p:sp>
        <p:nvSpPr>
          <p:cNvPr id="4" name="文本框 31"/>
          <p:cNvSpPr txBox="1"/>
          <p:nvPr/>
        </p:nvSpPr>
        <p:spPr>
          <a:xfrm>
            <a:off x="4706234" y="287295"/>
            <a:ext cx="2779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Left vs Right</a:t>
            </a:r>
            <a:endParaRPr lang="en-US" altLang="zh-CN" sz="40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altLang="zh-CN" sz="4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Brain</a:t>
            </a: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26" y="1528928"/>
            <a:ext cx="5550547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701" y="5710167"/>
            <a:ext cx="6661533" cy="151200"/>
          </a:xfrm>
          <a:prstGeom prst="rect">
            <a:avLst/>
          </a:prstGeom>
        </p:spPr>
      </p:pic>
      <p:sp>
        <p:nvSpPr>
          <p:cNvPr id="1048919" name="文本框 7"/>
          <p:cNvSpPr txBox="1"/>
          <p:nvPr/>
        </p:nvSpPr>
        <p:spPr>
          <a:xfrm>
            <a:off x="2225971" y="4137431"/>
            <a:ext cx="7092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Brain and Children’ Education</a:t>
            </a:r>
            <a:endParaRPr lang="zh-CN" altLang="en-US" sz="5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 b="10838"/>
          <a:stretch/>
        </p:blipFill>
        <p:spPr>
          <a:xfrm>
            <a:off x="3322093" y="531303"/>
            <a:ext cx="4831307" cy="356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2975" y="513865"/>
            <a:ext cx="7582469" cy="740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 sz="3600" dirty="0" smtClean="0"/>
              <a:t>Educational Practice and Human Brain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2422409"/>
              </p:ext>
            </p:extLst>
          </p:nvPr>
        </p:nvGraphicFramePr>
        <p:xfrm>
          <a:off x="1858781" y="1289292"/>
          <a:ext cx="7461770" cy="466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701" y="5710167"/>
            <a:ext cx="6661533" cy="151200"/>
          </a:xfrm>
          <a:prstGeom prst="rect">
            <a:avLst/>
          </a:prstGeom>
        </p:spPr>
      </p:pic>
      <p:sp>
        <p:nvSpPr>
          <p:cNvPr id="1048919" name="文本框 7"/>
          <p:cNvSpPr txBox="1"/>
          <p:nvPr/>
        </p:nvSpPr>
        <p:spPr>
          <a:xfrm>
            <a:off x="2225971" y="4137431"/>
            <a:ext cx="7092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Piaget Theory Cognitive Development</a:t>
            </a:r>
            <a:endParaRPr lang="zh-CN" altLang="en-US" sz="5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0CACA"/>
              </a:clrFrom>
              <a:clrTo>
                <a:srgbClr val="70C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 b="17178"/>
          <a:stretch/>
        </p:blipFill>
        <p:spPr>
          <a:xfrm>
            <a:off x="3679209" y="482448"/>
            <a:ext cx="4474191" cy="31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ABDDE4"/>
              </a:clrFrom>
              <a:clrTo>
                <a:srgbClr val="ABDD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8" t="44095" r="31012" b="-4062"/>
          <a:stretch/>
        </p:blipFill>
        <p:spPr>
          <a:xfrm>
            <a:off x="1009934" y="1514900"/>
            <a:ext cx="2620370" cy="30843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39989" y="1337479"/>
            <a:ext cx="5336274" cy="2975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 Jean Piaget (1896 – 1980)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Was born in </a:t>
            </a:r>
            <a:r>
              <a:rPr lang="en-US" dirty="0" err="1" smtClean="0"/>
              <a:t>Nauchatel</a:t>
            </a:r>
            <a:r>
              <a:rPr lang="en-US" dirty="0" smtClean="0"/>
              <a:t>, Switzerland, 9 August 1896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writer in 10 </a:t>
            </a:r>
            <a:r>
              <a:rPr lang="en-US" dirty="0" err="1" smtClean="0"/>
              <a:t>y.o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PhD in 22 </a:t>
            </a:r>
            <a:r>
              <a:rPr lang="en-US" dirty="0" err="1" smtClean="0"/>
              <a:t>y.o</a:t>
            </a:r>
            <a:r>
              <a:rPr lang="en-US" dirty="0" smtClean="0"/>
              <a:t> in zoology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1914 – 1918 Formal Education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1918 – 1921 From Scientist to Psychologist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17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82" y="588346"/>
            <a:ext cx="3724275" cy="5572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06722" y="2579427"/>
            <a:ext cx="2715905" cy="15421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Cognitive Process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878147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818867"/>
            <a:ext cx="11027391" cy="5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738875"/>
            <a:ext cx="8213109" cy="54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32"/>
          <p:cNvPicPr>
            <a:picLocks noChangeAspect="1"/>
          </p:cNvPicPr>
          <p:nvPr/>
        </p:nvPicPr>
        <p:blipFill rotWithShape="1">
          <a:blip r:embed="rId6"/>
          <a:srcRect r="43866" b="35615"/>
          <a:stretch>
            <a:fillRect/>
          </a:stretch>
        </p:blipFill>
        <p:spPr>
          <a:xfrm>
            <a:off x="469450" y="178474"/>
            <a:ext cx="2924382" cy="2107526"/>
          </a:xfrm>
          <a:prstGeom prst="rect">
            <a:avLst/>
          </a:prstGeom>
        </p:spPr>
      </p:pic>
      <p:sp>
        <p:nvSpPr>
          <p:cNvPr id="1048666" name="文本框 31"/>
          <p:cNvSpPr txBox="1"/>
          <p:nvPr/>
        </p:nvSpPr>
        <p:spPr>
          <a:xfrm>
            <a:off x="3233571" y="244797"/>
            <a:ext cx="5700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We’ll learn about</a:t>
            </a:r>
          </a:p>
        </p:txBody>
      </p:sp>
      <p:pic>
        <p:nvPicPr>
          <p:cNvPr id="2097176" name="图片 7"/>
          <p:cNvPicPr>
            <a:picLocks noChangeAspect="1"/>
          </p:cNvPicPr>
          <p:nvPr/>
        </p:nvPicPr>
        <p:blipFill rotWithShape="1">
          <a:blip r:embed="rId6"/>
          <a:srcRect l="54783"/>
          <a:stretch>
            <a:fillRect/>
          </a:stretch>
        </p:blipFill>
        <p:spPr>
          <a:xfrm rot="5400000" flipH="1">
            <a:off x="9460646" y="-261480"/>
            <a:ext cx="2355628" cy="3273334"/>
          </a:xfrm>
          <a:prstGeom prst="rect">
            <a:avLst/>
          </a:prstGeom>
        </p:spPr>
      </p:pic>
      <p:pic>
        <p:nvPicPr>
          <p:cNvPr id="209717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627" y="1571307"/>
            <a:ext cx="5550547" cy="126000"/>
          </a:xfrm>
          <a:prstGeom prst="rect">
            <a:avLst/>
          </a:prstGeom>
        </p:spPr>
      </p:pic>
      <p:sp>
        <p:nvSpPr>
          <p:cNvPr id="1048667" name="矩形 11"/>
          <p:cNvSpPr/>
          <p:nvPr/>
        </p:nvSpPr>
        <p:spPr>
          <a:xfrm>
            <a:off x="2431169" y="-1799479"/>
            <a:ext cx="1182674" cy="1273318"/>
          </a:xfrm>
          <a:prstGeom prst="rect">
            <a:avLst/>
          </a:prstGeom>
          <a:solidFill>
            <a:srgbClr val="90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68" name="矩形 12"/>
          <p:cNvSpPr/>
          <p:nvPr/>
        </p:nvSpPr>
        <p:spPr>
          <a:xfrm>
            <a:off x="3613843" y="-1799479"/>
            <a:ext cx="1182674" cy="1273318"/>
          </a:xfrm>
          <a:prstGeom prst="rect">
            <a:avLst/>
          </a:prstGeom>
          <a:solidFill>
            <a:srgbClr val="F3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69" name="PA_任意多边形 12"/>
          <p:cNvSpPr/>
          <p:nvPr>
            <p:custDataLst>
              <p:tags r:id="rId1"/>
            </p:custDataLst>
          </p:nvPr>
        </p:nvSpPr>
        <p:spPr bwMode="auto">
          <a:xfrm>
            <a:off x="3868074" y="4459222"/>
            <a:ext cx="1711478" cy="2405054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70" name="PA_任意多边形 13"/>
          <p:cNvSpPr/>
          <p:nvPr>
            <p:custDataLst>
              <p:tags r:id="rId2"/>
            </p:custDataLst>
          </p:nvPr>
        </p:nvSpPr>
        <p:spPr bwMode="auto">
          <a:xfrm>
            <a:off x="4918267" y="3526965"/>
            <a:ext cx="1075465" cy="3337311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71" name="PA_任意多边形 14"/>
          <p:cNvSpPr/>
          <p:nvPr>
            <p:custDataLst>
              <p:tags r:id="rId3"/>
            </p:custDataLst>
          </p:nvPr>
        </p:nvSpPr>
        <p:spPr bwMode="auto">
          <a:xfrm>
            <a:off x="6567969" y="4459222"/>
            <a:ext cx="1710074" cy="2405054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charset="0"/>
            </a:endParaRPr>
          </a:p>
        </p:txBody>
      </p:sp>
      <p:sp>
        <p:nvSpPr>
          <p:cNvPr id="1048672" name="PA_任意多边形 15"/>
          <p:cNvSpPr/>
          <p:nvPr>
            <p:custDataLst>
              <p:tags r:id="rId4"/>
            </p:custDataLst>
          </p:nvPr>
        </p:nvSpPr>
        <p:spPr bwMode="auto">
          <a:xfrm>
            <a:off x="6153788" y="3526965"/>
            <a:ext cx="1074062" cy="3337311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charset="0"/>
            </a:endParaRPr>
          </a:p>
        </p:txBody>
      </p:sp>
      <p:grpSp>
        <p:nvGrpSpPr>
          <p:cNvPr id="54" name="组合 45"/>
          <p:cNvGrpSpPr/>
          <p:nvPr/>
        </p:nvGrpSpPr>
        <p:grpSpPr>
          <a:xfrm>
            <a:off x="154881" y="2236865"/>
            <a:ext cx="3238951" cy="1815882"/>
            <a:chOff x="1643984" y="2349127"/>
            <a:chExt cx="2881022" cy="1615211"/>
          </a:xfrm>
        </p:grpSpPr>
        <p:sp>
          <p:nvSpPr>
            <p:cNvPr id="1048673" name="文本框 46"/>
            <p:cNvSpPr txBox="1"/>
            <p:nvPr/>
          </p:nvSpPr>
          <p:spPr>
            <a:xfrm>
              <a:off x="1806000" y="2349127"/>
              <a:ext cx="2719006" cy="16152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1. Explore the meaning of HUMAN DEVELOPMENT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674" name="文本框 47"/>
            <p:cNvSpPr txBox="1"/>
            <p:nvPr/>
          </p:nvSpPr>
          <p:spPr>
            <a:xfrm>
              <a:off x="1643984" y="2588640"/>
              <a:ext cx="2492110" cy="2440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55" name="组合 48"/>
          <p:cNvGrpSpPr/>
          <p:nvPr/>
        </p:nvGrpSpPr>
        <p:grpSpPr>
          <a:xfrm>
            <a:off x="7391209" y="2213748"/>
            <a:ext cx="3581715" cy="1306730"/>
            <a:chOff x="1643984" y="1670365"/>
            <a:chExt cx="3185908" cy="1162326"/>
          </a:xfrm>
        </p:grpSpPr>
        <p:sp>
          <p:nvSpPr>
            <p:cNvPr id="1048675" name="文本框 49"/>
            <p:cNvSpPr txBox="1"/>
            <p:nvPr/>
          </p:nvSpPr>
          <p:spPr>
            <a:xfrm>
              <a:off x="2023004" y="1670365"/>
              <a:ext cx="2806888" cy="739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3. DEVELOPMENTAL ISSUE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48676" name="文本框 50"/>
            <p:cNvSpPr txBox="1"/>
            <p:nvPr/>
          </p:nvSpPr>
          <p:spPr>
            <a:xfrm>
              <a:off x="1643984" y="2588641"/>
              <a:ext cx="2492110" cy="2440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24" name="组合 37"/>
          <p:cNvGrpSpPr/>
          <p:nvPr/>
        </p:nvGrpSpPr>
        <p:grpSpPr>
          <a:xfrm>
            <a:off x="5103595" y="2296789"/>
            <a:ext cx="2053383" cy="1586702"/>
            <a:chOff x="817563" y="393700"/>
            <a:chExt cx="3854451" cy="246062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2338388" y="2359025"/>
              <a:ext cx="415925" cy="479425"/>
            </a:xfrm>
            <a:prstGeom prst="ellipse">
              <a:avLst/>
            </a:prstGeom>
            <a:solidFill>
              <a:srgbClr val="40B1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297113" y="2359025"/>
              <a:ext cx="271463" cy="479425"/>
            </a:xfrm>
            <a:prstGeom prst="ellipse">
              <a:avLst/>
            </a:prstGeom>
            <a:solidFill>
              <a:srgbClr val="90C9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1824038" y="393700"/>
              <a:ext cx="1457325" cy="1787525"/>
            </a:xfrm>
            <a:custGeom>
              <a:avLst/>
              <a:gdLst>
                <a:gd name="T0" fmla="*/ 464 w 747"/>
                <a:gd name="T1" fmla="*/ 864 h 915"/>
                <a:gd name="T2" fmla="*/ 550 w 747"/>
                <a:gd name="T3" fmla="*/ 657 h 915"/>
                <a:gd name="T4" fmla="*/ 682 w 747"/>
                <a:gd name="T5" fmla="*/ 467 h 915"/>
                <a:gd name="T6" fmla="*/ 536 w 747"/>
                <a:gd name="T7" fmla="*/ 60 h 915"/>
                <a:gd name="T8" fmla="*/ 163 w 747"/>
                <a:gd name="T9" fmla="*/ 73 h 915"/>
                <a:gd name="T10" fmla="*/ 20 w 747"/>
                <a:gd name="T11" fmla="*/ 256 h 915"/>
                <a:gd name="T12" fmla="*/ 15 w 747"/>
                <a:gd name="T13" fmla="*/ 409 h 915"/>
                <a:gd name="T14" fmla="*/ 43 w 747"/>
                <a:gd name="T15" fmla="*/ 458 h 915"/>
                <a:gd name="T16" fmla="*/ 123 w 747"/>
                <a:gd name="T17" fmla="*/ 455 h 915"/>
                <a:gd name="T18" fmla="*/ 152 w 747"/>
                <a:gd name="T19" fmla="*/ 304 h 915"/>
                <a:gd name="T20" fmla="*/ 346 w 747"/>
                <a:gd name="T21" fmla="*/ 145 h 915"/>
                <a:gd name="T22" fmla="*/ 538 w 747"/>
                <a:gd name="T23" fmla="*/ 226 h 915"/>
                <a:gd name="T24" fmla="*/ 429 w 747"/>
                <a:gd name="T25" fmla="*/ 613 h 915"/>
                <a:gd name="T26" fmla="*/ 353 w 747"/>
                <a:gd name="T27" fmla="*/ 838 h 915"/>
                <a:gd name="T28" fmla="*/ 434 w 747"/>
                <a:gd name="T29" fmla="*/ 896 h 915"/>
                <a:gd name="T30" fmla="*/ 464 w 747"/>
                <a:gd name="T31" fmla="*/ 86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7" h="915">
                  <a:moveTo>
                    <a:pt x="464" y="864"/>
                  </a:moveTo>
                  <a:cubicBezTo>
                    <a:pt x="478" y="836"/>
                    <a:pt x="449" y="773"/>
                    <a:pt x="550" y="657"/>
                  </a:cubicBezTo>
                  <a:cubicBezTo>
                    <a:pt x="591" y="609"/>
                    <a:pt x="658" y="527"/>
                    <a:pt x="682" y="467"/>
                  </a:cubicBezTo>
                  <a:cubicBezTo>
                    <a:pt x="747" y="304"/>
                    <a:pt x="678" y="136"/>
                    <a:pt x="536" y="60"/>
                  </a:cubicBezTo>
                  <a:cubicBezTo>
                    <a:pt x="425" y="0"/>
                    <a:pt x="272" y="9"/>
                    <a:pt x="163" y="73"/>
                  </a:cubicBezTo>
                  <a:cubicBezTo>
                    <a:pt x="97" y="111"/>
                    <a:pt x="46" y="183"/>
                    <a:pt x="20" y="256"/>
                  </a:cubicBezTo>
                  <a:cubicBezTo>
                    <a:pt x="3" y="305"/>
                    <a:pt x="0" y="360"/>
                    <a:pt x="15" y="409"/>
                  </a:cubicBezTo>
                  <a:cubicBezTo>
                    <a:pt x="21" y="427"/>
                    <a:pt x="29" y="445"/>
                    <a:pt x="43" y="458"/>
                  </a:cubicBezTo>
                  <a:cubicBezTo>
                    <a:pt x="68" y="482"/>
                    <a:pt x="100" y="480"/>
                    <a:pt x="123" y="455"/>
                  </a:cubicBezTo>
                  <a:cubicBezTo>
                    <a:pt x="171" y="405"/>
                    <a:pt x="142" y="365"/>
                    <a:pt x="152" y="304"/>
                  </a:cubicBezTo>
                  <a:cubicBezTo>
                    <a:pt x="167" y="215"/>
                    <a:pt x="260" y="145"/>
                    <a:pt x="346" y="145"/>
                  </a:cubicBezTo>
                  <a:cubicBezTo>
                    <a:pt x="421" y="145"/>
                    <a:pt x="489" y="163"/>
                    <a:pt x="538" y="226"/>
                  </a:cubicBezTo>
                  <a:cubicBezTo>
                    <a:pt x="658" y="381"/>
                    <a:pt x="523" y="497"/>
                    <a:pt x="429" y="613"/>
                  </a:cubicBezTo>
                  <a:cubicBezTo>
                    <a:pt x="377" y="678"/>
                    <a:pt x="339" y="754"/>
                    <a:pt x="353" y="838"/>
                  </a:cubicBezTo>
                  <a:cubicBezTo>
                    <a:pt x="359" y="873"/>
                    <a:pt x="393" y="915"/>
                    <a:pt x="434" y="896"/>
                  </a:cubicBezTo>
                  <a:cubicBezTo>
                    <a:pt x="448" y="889"/>
                    <a:pt x="457" y="878"/>
                    <a:pt x="464" y="864"/>
                  </a:cubicBezTo>
                </a:path>
              </a:pathLst>
            </a:custGeom>
            <a:solidFill>
              <a:srgbClr val="40B1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1739901" y="398463"/>
              <a:ext cx="1404938" cy="1646237"/>
            </a:xfrm>
            <a:custGeom>
              <a:avLst/>
              <a:gdLst>
                <a:gd name="T0" fmla="*/ 447 w 720"/>
                <a:gd name="T1" fmla="*/ 796 h 843"/>
                <a:gd name="T2" fmla="*/ 529 w 720"/>
                <a:gd name="T3" fmla="*/ 605 h 843"/>
                <a:gd name="T4" fmla="*/ 657 w 720"/>
                <a:gd name="T5" fmla="*/ 430 h 843"/>
                <a:gd name="T6" fmla="*/ 516 w 720"/>
                <a:gd name="T7" fmla="*/ 55 h 843"/>
                <a:gd name="T8" fmla="*/ 157 w 720"/>
                <a:gd name="T9" fmla="*/ 66 h 843"/>
                <a:gd name="T10" fmla="*/ 19 w 720"/>
                <a:gd name="T11" fmla="*/ 235 h 843"/>
                <a:gd name="T12" fmla="*/ 14 w 720"/>
                <a:gd name="T13" fmla="*/ 377 h 843"/>
                <a:gd name="T14" fmla="*/ 41 w 720"/>
                <a:gd name="T15" fmla="*/ 422 h 843"/>
                <a:gd name="T16" fmla="*/ 118 w 720"/>
                <a:gd name="T17" fmla="*/ 419 h 843"/>
                <a:gd name="T18" fmla="*/ 146 w 720"/>
                <a:gd name="T19" fmla="*/ 280 h 843"/>
                <a:gd name="T20" fmla="*/ 333 w 720"/>
                <a:gd name="T21" fmla="*/ 133 h 843"/>
                <a:gd name="T22" fmla="*/ 518 w 720"/>
                <a:gd name="T23" fmla="*/ 208 h 843"/>
                <a:gd name="T24" fmla="*/ 413 w 720"/>
                <a:gd name="T25" fmla="*/ 565 h 843"/>
                <a:gd name="T26" fmla="*/ 340 w 720"/>
                <a:gd name="T27" fmla="*/ 772 h 843"/>
                <a:gd name="T28" fmla="*/ 418 w 720"/>
                <a:gd name="T29" fmla="*/ 825 h 843"/>
                <a:gd name="T30" fmla="*/ 447 w 720"/>
                <a:gd name="T31" fmla="*/ 79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" h="843">
                  <a:moveTo>
                    <a:pt x="447" y="796"/>
                  </a:moveTo>
                  <a:cubicBezTo>
                    <a:pt x="460" y="770"/>
                    <a:pt x="432" y="712"/>
                    <a:pt x="529" y="605"/>
                  </a:cubicBezTo>
                  <a:cubicBezTo>
                    <a:pt x="569" y="561"/>
                    <a:pt x="634" y="485"/>
                    <a:pt x="657" y="430"/>
                  </a:cubicBezTo>
                  <a:cubicBezTo>
                    <a:pt x="720" y="280"/>
                    <a:pt x="653" y="125"/>
                    <a:pt x="516" y="55"/>
                  </a:cubicBezTo>
                  <a:cubicBezTo>
                    <a:pt x="409" y="0"/>
                    <a:pt x="262" y="8"/>
                    <a:pt x="157" y="66"/>
                  </a:cubicBezTo>
                  <a:cubicBezTo>
                    <a:pt x="93" y="102"/>
                    <a:pt x="44" y="168"/>
                    <a:pt x="19" y="235"/>
                  </a:cubicBezTo>
                  <a:cubicBezTo>
                    <a:pt x="3" y="281"/>
                    <a:pt x="0" y="331"/>
                    <a:pt x="14" y="377"/>
                  </a:cubicBezTo>
                  <a:cubicBezTo>
                    <a:pt x="20" y="393"/>
                    <a:pt x="28" y="410"/>
                    <a:pt x="41" y="422"/>
                  </a:cubicBezTo>
                  <a:cubicBezTo>
                    <a:pt x="65" y="444"/>
                    <a:pt x="96" y="442"/>
                    <a:pt x="118" y="419"/>
                  </a:cubicBezTo>
                  <a:cubicBezTo>
                    <a:pt x="164" y="373"/>
                    <a:pt x="136" y="336"/>
                    <a:pt x="146" y="280"/>
                  </a:cubicBezTo>
                  <a:cubicBezTo>
                    <a:pt x="161" y="198"/>
                    <a:pt x="250" y="133"/>
                    <a:pt x="333" y="133"/>
                  </a:cubicBezTo>
                  <a:cubicBezTo>
                    <a:pt x="405" y="133"/>
                    <a:pt x="471" y="150"/>
                    <a:pt x="518" y="208"/>
                  </a:cubicBezTo>
                  <a:cubicBezTo>
                    <a:pt x="633" y="351"/>
                    <a:pt x="504" y="457"/>
                    <a:pt x="413" y="565"/>
                  </a:cubicBezTo>
                  <a:cubicBezTo>
                    <a:pt x="363" y="624"/>
                    <a:pt x="326" y="695"/>
                    <a:pt x="340" y="772"/>
                  </a:cubicBezTo>
                  <a:cubicBezTo>
                    <a:pt x="345" y="804"/>
                    <a:pt x="378" y="843"/>
                    <a:pt x="418" y="825"/>
                  </a:cubicBezTo>
                  <a:cubicBezTo>
                    <a:pt x="431" y="819"/>
                    <a:pt x="440" y="809"/>
                    <a:pt x="447" y="796"/>
                  </a:cubicBezTo>
                </a:path>
              </a:pathLst>
            </a:custGeom>
            <a:solidFill>
              <a:srgbClr val="90C9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649413" y="466725"/>
              <a:ext cx="1500188" cy="1755775"/>
            </a:xfrm>
            <a:custGeom>
              <a:avLst/>
              <a:gdLst>
                <a:gd name="T0" fmla="*/ 254 w 768"/>
                <a:gd name="T1" fmla="*/ 0 h 899"/>
                <a:gd name="T2" fmla="*/ 168 w 768"/>
                <a:gd name="T3" fmla="*/ 37 h 899"/>
                <a:gd name="T4" fmla="*/ 21 w 768"/>
                <a:gd name="T5" fmla="*/ 224 h 899"/>
                <a:gd name="T6" fmla="*/ 16 w 768"/>
                <a:gd name="T7" fmla="*/ 381 h 899"/>
                <a:gd name="T8" fmla="*/ 44 w 768"/>
                <a:gd name="T9" fmla="*/ 431 h 899"/>
                <a:gd name="T10" fmla="*/ 127 w 768"/>
                <a:gd name="T11" fmla="*/ 428 h 899"/>
                <a:gd name="T12" fmla="*/ 156 w 768"/>
                <a:gd name="T13" fmla="*/ 273 h 899"/>
                <a:gd name="T14" fmla="*/ 356 w 768"/>
                <a:gd name="T15" fmla="*/ 110 h 899"/>
                <a:gd name="T16" fmla="*/ 553 w 768"/>
                <a:gd name="T17" fmla="*/ 193 h 899"/>
                <a:gd name="T18" fmla="*/ 441 w 768"/>
                <a:gd name="T19" fmla="*/ 590 h 899"/>
                <a:gd name="T20" fmla="*/ 363 w 768"/>
                <a:gd name="T21" fmla="*/ 819 h 899"/>
                <a:gd name="T22" fmla="*/ 446 w 768"/>
                <a:gd name="T23" fmla="*/ 879 h 899"/>
                <a:gd name="T24" fmla="*/ 477 w 768"/>
                <a:gd name="T25" fmla="*/ 846 h 899"/>
                <a:gd name="T26" fmla="*/ 565 w 768"/>
                <a:gd name="T27" fmla="*/ 634 h 899"/>
                <a:gd name="T28" fmla="*/ 701 w 768"/>
                <a:gd name="T29" fmla="*/ 440 h 899"/>
                <a:gd name="T30" fmla="*/ 551 w 768"/>
                <a:gd name="T31" fmla="*/ 24 h 899"/>
                <a:gd name="T32" fmla="*/ 505 w 768"/>
                <a:gd name="T33" fmla="*/ 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" h="899">
                  <a:moveTo>
                    <a:pt x="254" y="0"/>
                  </a:moveTo>
                  <a:cubicBezTo>
                    <a:pt x="223" y="9"/>
                    <a:pt x="194" y="21"/>
                    <a:pt x="168" y="37"/>
                  </a:cubicBezTo>
                  <a:cubicBezTo>
                    <a:pt x="99" y="76"/>
                    <a:pt x="47" y="150"/>
                    <a:pt x="21" y="224"/>
                  </a:cubicBezTo>
                  <a:cubicBezTo>
                    <a:pt x="3" y="274"/>
                    <a:pt x="0" y="330"/>
                    <a:pt x="16" y="381"/>
                  </a:cubicBezTo>
                  <a:cubicBezTo>
                    <a:pt x="21" y="400"/>
                    <a:pt x="30" y="418"/>
                    <a:pt x="44" y="431"/>
                  </a:cubicBezTo>
                  <a:cubicBezTo>
                    <a:pt x="70" y="456"/>
                    <a:pt x="103" y="453"/>
                    <a:pt x="127" y="428"/>
                  </a:cubicBezTo>
                  <a:cubicBezTo>
                    <a:pt x="175" y="376"/>
                    <a:pt x="145" y="336"/>
                    <a:pt x="156" y="273"/>
                  </a:cubicBezTo>
                  <a:cubicBezTo>
                    <a:pt x="172" y="182"/>
                    <a:pt x="267" y="110"/>
                    <a:pt x="356" y="110"/>
                  </a:cubicBezTo>
                  <a:cubicBezTo>
                    <a:pt x="433" y="110"/>
                    <a:pt x="503" y="129"/>
                    <a:pt x="553" y="193"/>
                  </a:cubicBezTo>
                  <a:cubicBezTo>
                    <a:pt x="676" y="352"/>
                    <a:pt x="538" y="470"/>
                    <a:pt x="441" y="590"/>
                  </a:cubicBezTo>
                  <a:cubicBezTo>
                    <a:pt x="387" y="655"/>
                    <a:pt x="349" y="734"/>
                    <a:pt x="363" y="819"/>
                  </a:cubicBezTo>
                  <a:cubicBezTo>
                    <a:pt x="369" y="855"/>
                    <a:pt x="404" y="899"/>
                    <a:pt x="446" y="879"/>
                  </a:cubicBezTo>
                  <a:cubicBezTo>
                    <a:pt x="460" y="872"/>
                    <a:pt x="470" y="860"/>
                    <a:pt x="477" y="846"/>
                  </a:cubicBezTo>
                  <a:cubicBezTo>
                    <a:pt x="491" y="817"/>
                    <a:pt x="461" y="753"/>
                    <a:pt x="565" y="634"/>
                  </a:cubicBezTo>
                  <a:cubicBezTo>
                    <a:pt x="608" y="585"/>
                    <a:pt x="677" y="501"/>
                    <a:pt x="701" y="440"/>
                  </a:cubicBezTo>
                  <a:cubicBezTo>
                    <a:pt x="768" y="273"/>
                    <a:pt x="697" y="102"/>
                    <a:pt x="551" y="24"/>
                  </a:cubicBezTo>
                  <a:cubicBezTo>
                    <a:pt x="536" y="16"/>
                    <a:pt x="521" y="9"/>
                    <a:pt x="505" y="4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252663" y="428625"/>
              <a:ext cx="261938" cy="14287"/>
            </a:xfrm>
            <a:custGeom>
              <a:avLst/>
              <a:gdLst>
                <a:gd name="T0" fmla="*/ 134 w 134"/>
                <a:gd name="T1" fmla="*/ 7 h 7"/>
                <a:gd name="T2" fmla="*/ 0 w 134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7">
                  <a:moveTo>
                    <a:pt x="134" y="7"/>
                  </a:moveTo>
                  <a:cubicBezTo>
                    <a:pt x="90" y="0"/>
                    <a:pt x="45" y="0"/>
                    <a:pt x="0" y="7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2176463" y="2359025"/>
              <a:ext cx="481013" cy="479425"/>
            </a:xfrm>
            <a:prstGeom prst="ellipse">
              <a:avLst/>
            </a:pr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289301" y="2328863"/>
              <a:ext cx="473075" cy="525462"/>
            </a:xfrm>
            <a:custGeom>
              <a:avLst/>
              <a:gdLst>
                <a:gd name="T0" fmla="*/ 224 w 242"/>
                <a:gd name="T1" fmla="*/ 164 h 269"/>
                <a:gd name="T2" fmla="*/ 154 w 242"/>
                <a:gd name="T3" fmla="*/ 16 h 269"/>
                <a:gd name="T4" fmla="*/ 18 w 242"/>
                <a:gd name="T5" fmla="*/ 105 h 269"/>
                <a:gd name="T6" fmla="*/ 87 w 242"/>
                <a:gd name="T7" fmla="*/ 253 h 269"/>
                <a:gd name="T8" fmla="*/ 224 w 242"/>
                <a:gd name="T9" fmla="*/ 16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69">
                  <a:moveTo>
                    <a:pt x="224" y="164"/>
                  </a:moveTo>
                  <a:cubicBezTo>
                    <a:pt x="242" y="98"/>
                    <a:pt x="211" y="32"/>
                    <a:pt x="154" y="16"/>
                  </a:cubicBezTo>
                  <a:cubicBezTo>
                    <a:pt x="98" y="0"/>
                    <a:pt x="37" y="40"/>
                    <a:pt x="18" y="105"/>
                  </a:cubicBezTo>
                  <a:cubicBezTo>
                    <a:pt x="0" y="171"/>
                    <a:pt x="31" y="237"/>
                    <a:pt x="87" y="253"/>
                  </a:cubicBezTo>
                  <a:cubicBezTo>
                    <a:pt x="144" y="269"/>
                    <a:pt x="205" y="229"/>
                    <a:pt x="224" y="164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251201" y="2308225"/>
              <a:ext cx="331788" cy="503237"/>
            </a:xfrm>
            <a:custGeom>
              <a:avLst/>
              <a:gdLst>
                <a:gd name="T0" fmla="*/ 152 w 170"/>
                <a:gd name="T1" fmla="*/ 148 h 257"/>
                <a:gd name="T2" fmla="*/ 118 w 170"/>
                <a:gd name="T3" fmla="*/ 10 h 257"/>
                <a:gd name="T4" fmla="*/ 18 w 170"/>
                <a:gd name="T5" fmla="*/ 110 h 257"/>
                <a:gd name="T6" fmla="*/ 51 w 170"/>
                <a:gd name="T7" fmla="*/ 247 h 257"/>
                <a:gd name="T8" fmla="*/ 152 w 170"/>
                <a:gd name="T9" fmla="*/ 1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57">
                  <a:moveTo>
                    <a:pt x="152" y="148"/>
                  </a:moveTo>
                  <a:cubicBezTo>
                    <a:pt x="170" y="82"/>
                    <a:pt x="155" y="21"/>
                    <a:pt x="118" y="10"/>
                  </a:cubicBezTo>
                  <a:cubicBezTo>
                    <a:pt x="81" y="0"/>
                    <a:pt x="37" y="44"/>
                    <a:pt x="18" y="110"/>
                  </a:cubicBezTo>
                  <a:cubicBezTo>
                    <a:pt x="0" y="175"/>
                    <a:pt x="15" y="237"/>
                    <a:pt x="51" y="247"/>
                  </a:cubicBezTo>
                  <a:cubicBezTo>
                    <a:pt x="88" y="257"/>
                    <a:pt x="133" y="213"/>
                    <a:pt x="152" y="148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3238501" y="434975"/>
              <a:ext cx="1433513" cy="1768475"/>
            </a:xfrm>
            <a:custGeom>
              <a:avLst/>
              <a:gdLst>
                <a:gd name="T0" fmla="*/ 309 w 734"/>
                <a:gd name="T1" fmla="*/ 874 h 905"/>
                <a:gd name="T2" fmla="*/ 448 w 734"/>
                <a:gd name="T3" fmla="*/ 699 h 905"/>
                <a:gd name="T4" fmla="*/ 627 w 734"/>
                <a:gd name="T5" fmla="*/ 552 h 905"/>
                <a:gd name="T6" fmla="*/ 597 w 734"/>
                <a:gd name="T7" fmla="*/ 120 h 905"/>
                <a:gd name="T8" fmla="*/ 235 w 734"/>
                <a:gd name="T9" fmla="*/ 31 h 905"/>
                <a:gd name="T10" fmla="*/ 48 w 734"/>
                <a:gd name="T11" fmla="*/ 168 h 905"/>
                <a:gd name="T12" fmla="*/ 1 w 734"/>
                <a:gd name="T13" fmla="*/ 315 h 905"/>
                <a:gd name="T14" fmla="*/ 14 w 734"/>
                <a:gd name="T15" fmla="*/ 369 h 905"/>
                <a:gd name="T16" fmla="*/ 92 w 734"/>
                <a:gd name="T17" fmla="*/ 388 h 905"/>
                <a:gd name="T18" fmla="*/ 161 w 734"/>
                <a:gd name="T19" fmla="*/ 250 h 905"/>
                <a:gd name="T20" fmla="*/ 392 w 734"/>
                <a:gd name="T21" fmla="*/ 150 h 905"/>
                <a:gd name="T22" fmla="*/ 554 w 734"/>
                <a:gd name="T23" fmla="*/ 280 h 905"/>
                <a:gd name="T24" fmla="*/ 343 w 734"/>
                <a:gd name="T25" fmla="*/ 624 h 905"/>
                <a:gd name="T26" fmla="*/ 209 w 734"/>
                <a:gd name="T27" fmla="*/ 819 h 905"/>
                <a:gd name="T28" fmla="*/ 271 w 734"/>
                <a:gd name="T29" fmla="*/ 897 h 905"/>
                <a:gd name="T30" fmla="*/ 309 w 734"/>
                <a:gd name="T31" fmla="*/ 87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4" h="905">
                  <a:moveTo>
                    <a:pt x="309" y="874"/>
                  </a:moveTo>
                  <a:cubicBezTo>
                    <a:pt x="330" y="851"/>
                    <a:pt x="319" y="783"/>
                    <a:pt x="448" y="699"/>
                  </a:cubicBezTo>
                  <a:cubicBezTo>
                    <a:pt x="501" y="664"/>
                    <a:pt x="588" y="603"/>
                    <a:pt x="627" y="552"/>
                  </a:cubicBezTo>
                  <a:cubicBezTo>
                    <a:pt x="734" y="413"/>
                    <a:pt x="713" y="233"/>
                    <a:pt x="597" y="120"/>
                  </a:cubicBezTo>
                  <a:cubicBezTo>
                    <a:pt x="507" y="33"/>
                    <a:pt x="357" y="0"/>
                    <a:pt x="235" y="31"/>
                  </a:cubicBezTo>
                  <a:cubicBezTo>
                    <a:pt x="160" y="50"/>
                    <a:pt x="92" y="105"/>
                    <a:pt x="48" y="168"/>
                  </a:cubicBezTo>
                  <a:cubicBezTo>
                    <a:pt x="18" y="211"/>
                    <a:pt x="0" y="263"/>
                    <a:pt x="1" y="315"/>
                  </a:cubicBezTo>
                  <a:cubicBezTo>
                    <a:pt x="1" y="334"/>
                    <a:pt x="5" y="353"/>
                    <a:pt x="14" y="369"/>
                  </a:cubicBezTo>
                  <a:cubicBezTo>
                    <a:pt x="32" y="399"/>
                    <a:pt x="63" y="406"/>
                    <a:pt x="92" y="388"/>
                  </a:cubicBezTo>
                  <a:cubicBezTo>
                    <a:pt x="151" y="353"/>
                    <a:pt x="134" y="306"/>
                    <a:pt x="161" y="250"/>
                  </a:cubicBezTo>
                  <a:cubicBezTo>
                    <a:pt x="200" y="169"/>
                    <a:pt x="309" y="127"/>
                    <a:pt x="392" y="150"/>
                  </a:cubicBezTo>
                  <a:cubicBezTo>
                    <a:pt x="463" y="170"/>
                    <a:pt x="524" y="207"/>
                    <a:pt x="554" y="280"/>
                  </a:cubicBezTo>
                  <a:cubicBezTo>
                    <a:pt x="627" y="463"/>
                    <a:pt x="466" y="537"/>
                    <a:pt x="343" y="624"/>
                  </a:cubicBezTo>
                  <a:cubicBezTo>
                    <a:pt x="276" y="671"/>
                    <a:pt x="219" y="735"/>
                    <a:pt x="209" y="819"/>
                  </a:cubicBezTo>
                  <a:cubicBezTo>
                    <a:pt x="205" y="854"/>
                    <a:pt x="226" y="905"/>
                    <a:pt x="271" y="897"/>
                  </a:cubicBezTo>
                  <a:cubicBezTo>
                    <a:pt x="286" y="895"/>
                    <a:pt x="299" y="886"/>
                    <a:pt x="309" y="874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3170238" y="407988"/>
              <a:ext cx="1381125" cy="1630362"/>
            </a:xfrm>
            <a:custGeom>
              <a:avLst/>
              <a:gdLst>
                <a:gd name="T0" fmla="*/ 304 w 707"/>
                <a:gd name="T1" fmla="*/ 808 h 835"/>
                <a:gd name="T2" fmla="*/ 435 w 707"/>
                <a:gd name="T3" fmla="*/ 647 h 835"/>
                <a:gd name="T4" fmla="*/ 606 w 707"/>
                <a:gd name="T5" fmla="*/ 514 h 835"/>
                <a:gd name="T6" fmla="*/ 573 w 707"/>
                <a:gd name="T7" fmla="*/ 114 h 835"/>
                <a:gd name="T8" fmla="*/ 223 w 707"/>
                <a:gd name="T9" fmla="*/ 28 h 835"/>
                <a:gd name="T10" fmla="*/ 45 w 707"/>
                <a:gd name="T11" fmla="*/ 153 h 835"/>
                <a:gd name="T12" fmla="*/ 2 w 707"/>
                <a:gd name="T13" fmla="*/ 288 h 835"/>
                <a:gd name="T14" fmla="*/ 15 w 707"/>
                <a:gd name="T15" fmla="*/ 338 h 835"/>
                <a:gd name="T16" fmla="*/ 91 w 707"/>
                <a:gd name="T17" fmla="*/ 356 h 835"/>
                <a:gd name="T18" fmla="*/ 155 w 707"/>
                <a:gd name="T19" fmla="*/ 230 h 835"/>
                <a:gd name="T20" fmla="*/ 375 w 707"/>
                <a:gd name="T21" fmla="*/ 139 h 835"/>
                <a:gd name="T22" fmla="*/ 532 w 707"/>
                <a:gd name="T23" fmla="*/ 262 h 835"/>
                <a:gd name="T24" fmla="*/ 334 w 707"/>
                <a:gd name="T25" fmla="*/ 577 h 835"/>
                <a:gd name="T26" fmla="*/ 207 w 707"/>
                <a:gd name="T27" fmla="*/ 756 h 835"/>
                <a:gd name="T28" fmla="*/ 268 w 707"/>
                <a:gd name="T29" fmla="*/ 829 h 835"/>
                <a:gd name="T30" fmla="*/ 304 w 707"/>
                <a:gd name="T31" fmla="*/ 808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7" h="835">
                  <a:moveTo>
                    <a:pt x="304" y="808"/>
                  </a:moveTo>
                  <a:cubicBezTo>
                    <a:pt x="324" y="787"/>
                    <a:pt x="313" y="724"/>
                    <a:pt x="435" y="647"/>
                  </a:cubicBezTo>
                  <a:cubicBezTo>
                    <a:pt x="486" y="616"/>
                    <a:pt x="569" y="561"/>
                    <a:pt x="606" y="514"/>
                  </a:cubicBezTo>
                  <a:cubicBezTo>
                    <a:pt x="707" y="386"/>
                    <a:pt x="685" y="219"/>
                    <a:pt x="573" y="114"/>
                  </a:cubicBezTo>
                  <a:cubicBezTo>
                    <a:pt x="485" y="32"/>
                    <a:pt x="340" y="0"/>
                    <a:pt x="223" y="28"/>
                  </a:cubicBezTo>
                  <a:cubicBezTo>
                    <a:pt x="152" y="44"/>
                    <a:pt x="87" y="95"/>
                    <a:pt x="45" y="153"/>
                  </a:cubicBezTo>
                  <a:cubicBezTo>
                    <a:pt x="17" y="192"/>
                    <a:pt x="0" y="239"/>
                    <a:pt x="2" y="288"/>
                  </a:cubicBezTo>
                  <a:cubicBezTo>
                    <a:pt x="3" y="305"/>
                    <a:pt x="6" y="323"/>
                    <a:pt x="15" y="338"/>
                  </a:cubicBezTo>
                  <a:cubicBezTo>
                    <a:pt x="33" y="366"/>
                    <a:pt x="63" y="372"/>
                    <a:pt x="91" y="356"/>
                  </a:cubicBezTo>
                  <a:cubicBezTo>
                    <a:pt x="147" y="324"/>
                    <a:pt x="130" y="281"/>
                    <a:pt x="155" y="230"/>
                  </a:cubicBezTo>
                  <a:cubicBezTo>
                    <a:pt x="191" y="155"/>
                    <a:pt x="295" y="117"/>
                    <a:pt x="375" y="139"/>
                  </a:cubicBezTo>
                  <a:cubicBezTo>
                    <a:pt x="444" y="159"/>
                    <a:pt x="503" y="194"/>
                    <a:pt x="532" y="262"/>
                  </a:cubicBezTo>
                  <a:cubicBezTo>
                    <a:pt x="605" y="431"/>
                    <a:pt x="451" y="498"/>
                    <a:pt x="334" y="577"/>
                  </a:cubicBezTo>
                  <a:cubicBezTo>
                    <a:pt x="270" y="620"/>
                    <a:pt x="216" y="678"/>
                    <a:pt x="207" y="756"/>
                  </a:cubicBezTo>
                  <a:cubicBezTo>
                    <a:pt x="204" y="789"/>
                    <a:pt x="225" y="835"/>
                    <a:pt x="268" y="829"/>
                  </a:cubicBezTo>
                  <a:cubicBezTo>
                    <a:pt x="282" y="827"/>
                    <a:pt x="294" y="819"/>
                    <a:pt x="304" y="808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3067051" y="395288"/>
              <a:ext cx="1455738" cy="1803400"/>
            </a:xfrm>
            <a:custGeom>
              <a:avLst/>
              <a:gdLst>
                <a:gd name="T0" fmla="*/ 588 w 745"/>
                <a:gd name="T1" fmla="*/ 99 h 923"/>
                <a:gd name="T2" fmla="*/ 241 w 745"/>
                <a:gd name="T3" fmla="*/ 29 h 923"/>
                <a:gd name="T4" fmla="*/ 49 w 745"/>
                <a:gd name="T5" fmla="*/ 169 h 923"/>
                <a:gd name="T6" fmla="*/ 1 w 745"/>
                <a:gd name="T7" fmla="*/ 319 h 923"/>
                <a:gd name="T8" fmla="*/ 15 w 745"/>
                <a:gd name="T9" fmla="*/ 375 h 923"/>
                <a:gd name="T10" fmla="*/ 95 w 745"/>
                <a:gd name="T11" fmla="*/ 394 h 923"/>
                <a:gd name="T12" fmla="*/ 166 w 745"/>
                <a:gd name="T13" fmla="*/ 254 h 923"/>
                <a:gd name="T14" fmla="*/ 402 w 745"/>
                <a:gd name="T15" fmla="*/ 151 h 923"/>
                <a:gd name="T16" fmla="*/ 569 w 745"/>
                <a:gd name="T17" fmla="*/ 285 h 923"/>
                <a:gd name="T18" fmla="*/ 354 w 745"/>
                <a:gd name="T19" fmla="*/ 635 h 923"/>
                <a:gd name="T20" fmla="*/ 216 w 745"/>
                <a:gd name="T21" fmla="*/ 835 h 923"/>
                <a:gd name="T22" fmla="*/ 280 w 745"/>
                <a:gd name="T23" fmla="*/ 915 h 923"/>
                <a:gd name="T24" fmla="*/ 319 w 745"/>
                <a:gd name="T25" fmla="*/ 892 h 923"/>
                <a:gd name="T26" fmla="*/ 461 w 745"/>
                <a:gd name="T27" fmla="*/ 712 h 923"/>
                <a:gd name="T28" fmla="*/ 645 w 745"/>
                <a:gd name="T29" fmla="*/ 563 h 923"/>
                <a:gd name="T30" fmla="*/ 644 w 745"/>
                <a:gd name="T31" fmla="*/ 15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923">
                  <a:moveTo>
                    <a:pt x="588" y="99"/>
                  </a:moveTo>
                  <a:cubicBezTo>
                    <a:pt x="494" y="26"/>
                    <a:pt x="355" y="0"/>
                    <a:pt x="241" y="29"/>
                  </a:cubicBezTo>
                  <a:cubicBezTo>
                    <a:pt x="165" y="49"/>
                    <a:pt x="94" y="105"/>
                    <a:pt x="49" y="169"/>
                  </a:cubicBezTo>
                  <a:cubicBezTo>
                    <a:pt x="18" y="213"/>
                    <a:pt x="0" y="266"/>
                    <a:pt x="1" y="319"/>
                  </a:cubicBezTo>
                  <a:cubicBezTo>
                    <a:pt x="2" y="338"/>
                    <a:pt x="5" y="358"/>
                    <a:pt x="15" y="375"/>
                  </a:cubicBezTo>
                  <a:cubicBezTo>
                    <a:pt x="33" y="406"/>
                    <a:pt x="66" y="412"/>
                    <a:pt x="95" y="394"/>
                  </a:cubicBezTo>
                  <a:cubicBezTo>
                    <a:pt x="156" y="358"/>
                    <a:pt x="138" y="311"/>
                    <a:pt x="166" y="254"/>
                  </a:cubicBezTo>
                  <a:cubicBezTo>
                    <a:pt x="205" y="170"/>
                    <a:pt x="317" y="127"/>
                    <a:pt x="402" y="151"/>
                  </a:cubicBezTo>
                  <a:cubicBezTo>
                    <a:pt x="476" y="172"/>
                    <a:pt x="539" y="210"/>
                    <a:pt x="569" y="285"/>
                  </a:cubicBezTo>
                  <a:cubicBezTo>
                    <a:pt x="645" y="471"/>
                    <a:pt x="479" y="547"/>
                    <a:pt x="354" y="635"/>
                  </a:cubicBezTo>
                  <a:cubicBezTo>
                    <a:pt x="284" y="684"/>
                    <a:pt x="226" y="749"/>
                    <a:pt x="216" y="835"/>
                  </a:cubicBezTo>
                  <a:cubicBezTo>
                    <a:pt x="212" y="871"/>
                    <a:pt x="233" y="923"/>
                    <a:pt x="280" y="915"/>
                  </a:cubicBezTo>
                  <a:cubicBezTo>
                    <a:pt x="295" y="913"/>
                    <a:pt x="308" y="904"/>
                    <a:pt x="319" y="892"/>
                  </a:cubicBezTo>
                  <a:cubicBezTo>
                    <a:pt x="340" y="868"/>
                    <a:pt x="329" y="798"/>
                    <a:pt x="461" y="712"/>
                  </a:cubicBezTo>
                  <a:cubicBezTo>
                    <a:pt x="515" y="677"/>
                    <a:pt x="605" y="615"/>
                    <a:pt x="645" y="563"/>
                  </a:cubicBezTo>
                  <a:cubicBezTo>
                    <a:pt x="745" y="433"/>
                    <a:pt x="736" y="269"/>
                    <a:pt x="644" y="154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3133726" y="2289175"/>
              <a:ext cx="534988" cy="533400"/>
            </a:xfrm>
            <a:custGeom>
              <a:avLst/>
              <a:gdLst>
                <a:gd name="T0" fmla="*/ 255 w 274"/>
                <a:gd name="T1" fmla="*/ 170 h 273"/>
                <a:gd name="T2" fmla="*/ 170 w 274"/>
                <a:gd name="T3" fmla="*/ 18 h 273"/>
                <a:gd name="T4" fmla="*/ 19 w 274"/>
                <a:gd name="T5" fmla="*/ 103 h 273"/>
                <a:gd name="T6" fmla="*/ 103 w 274"/>
                <a:gd name="T7" fmla="*/ 255 h 273"/>
                <a:gd name="T8" fmla="*/ 255 w 274"/>
                <a:gd name="T9" fmla="*/ 1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255" y="170"/>
                  </a:moveTo>
                  <a:cubicBezTo>
                    <a:pt x="274" y="105"/>
                    <a:pt x="236" y="37"/>
                    <a:pt x="170" y="18"/>
                  </a:cubicBezTo>
                  <a:cubicBezTo>
                    <a:pt x="105" y="0"/>
                    <a:pt x="37" y="38"/>
                    <a:pt x="19" y="103"/>
                  </a:cubicBezTo>
                  <a:cubicBezTo>
                    <a:pt x="0" y="168"/>
                    <a:pt x="38" y="236"/>
                    <a:pt x="103" y="255"/>
                  </a:cubicBezTo>
                  <a:cubicBezTo>
                    <a:pt x="169" y="273"/>
                    <a:pt x="237" y="235"/>
                    <a:pt x="255" y="170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1698626" y="2219325"/>
              <a:ext cx="282575" cy="300037"/>
            </a:xfrm>
            <a:custGeom>
              <a:avLst/>
              <a:gdLst>
                <a:gd name="T0" fmla="*/ 121 w 145"/>
                <a:gd name="T1" fmla="*/ 39 h 154"/>
                <a:gd name="T2" fmla="*/ 29 w 145"/>
                <a:gd name="T3" fmla="*/ 21 h 154"/>
                <a:gd name="T4" fmla="*/ 24 w 145"/>
                <a:gd name="T5" fmla="*/ 115 h 154"/>
                <a:gd name="T6" fmla="*/ 116 w 145"/>
                <a:gd name="T7" fmla="*/ 133 h 154"/>
                <a:gd name="T8" fmla="*/ 121 w 145"/>
                <a:gd name="T9" fmla="*/ 3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4">
                  <a:moveTo>
                    <a:pt x="121" y="39"/>
                  </a:moveTo>
                  <a:cubicBezTo>
                    <a:pt x="97" y="9"/>
                    <a:pt x="56" y="0"/>
                    <a:pt x="29" y="21"/>
                  </a:cubicBezTo>
                  <a:cubicBezTo>
                    <a:pt x="2" y="42"/>
                    <a:pt x="0" y="84"/>
                    <a:pt x="24" y="115"/>
                  </a:cubicBezTo>
                  <a:cubicBezTo>
                    <a:pt x="48" y="146"/>
                    <a:pt x="89" y="154"/>
                    <a:pt x="116" y="133"/>
                  </a:cubicBezTo>
                  <a:cubicBezTo>
                    <a:pt x="143" y="112"/>
                    <a:pt x="145" y="70"/>
                    <a:pt x="121" y="39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1668463" y="2273300"/>
              <a:ext cx="238125" cy="271462"/>
            </a:xfrm>
            <a:custGeom>
              <a:avLst/>
              <a:gdLst>
                <a:gd name="T0" fmla="*/ 92 w 122"/>
                <a:gd name="T1" fmla="*/ 45 h 139"/>
                <a:gd name="T2" fmla="*/ 17 w 122"/>
                <a:gd name="T3" fmla="*/ 14 h 139"/>
                <a:gd name="T4" fmla="*/ 29 w 122"/>
                <a:gd name="T5" fmla="*/ 94 h 139"/>
                <a:gd name="T6" fmla="*/ 104 w 122"/>
                <a:gd name="T7" fmla="*/ 126 h 139"/>
                <a:gd name="T8" fmla="*/ 92 w 122"/>
                <a:gd name="T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">
                  <a:moveTo>
                    <a:pt x="92" y="45"/>
                  </a:moveTo>
                  <a:cubicBezTo>
                    <a:pt x="68" y="14"/>
                    <a:pt x="35" y="0"/>
                    <a:pt x="17" y="14"/>
                  </a:cubicBezTo>
                  <a:cubicBezTo>
                    <a:pt x="0" y="27"/>
                    <a:pt x="5" y="63"/>
                    <a:pt x="29" y="94"/>
                  </a:cubicBezTo>
                  <a:cubicBezTo>
                    <a:pt x="53" y="125"/>
                    <a:pt x="87" y="139"/>
                    <a:pt x="104" y="126"/>
                  </a:cubicBezTo>
                  <a:cubicBezTo>
                    <a:pt x="122" y="112"/>
                    <a:pt x="116" y="76"/>
                    <a:pt x="92" y="45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892176" y="1273175"/>
              <a:ext cx="850900" cy="890587"/>
            </a:xfrm>
            <a:custGeom>
              <a:avLst/>
              <a:gdLst>
                <a:gd name="T0" fmla="*/ 434 w 436"/>
                <a:gd name="T1" fmla="*/ 407 h 456"/>
                <a:gd name="T2" fmla="*/ 400 w 436"/>
                <a:gd name="T3" fmla="*/ 283 h 456"/>
                <a:gd name="T4" fmla="*/ 393 w 436"/>
                <a:gd name="T5" fmla="*/ 149 h 456"/>
                <a:gd name="T6" fmla="*/ 183 w 436"/>
                <a:gd name="T7" fmla="*/ 15 h 456"/>
                <a:gd name="T8" fmla="*/ 17 w 436"/>
                <a:gd name="T9" fmla="*/ 153 h 456"/>
                <a:gd name="T10" fmla="*/ 17 w 436"/>
                <a:gd name="T11" fmla="*/ 287 h 456"/>
                <a:gd name="T12" fmla="*/ 69 w 436"/>
                <a:gd name="T13" fmla="*/ 359 h 456"/>
                <a:gd name="T14" fmla="*/ 99 w 436"/>
                <a:gd name="T15" fmla="*/ 372 h 456"/>
                <a:gd name="T16" fmla="*/ 134 w 436"/>
                <a:gd name="T17" fmla="*/ 342 h 456"/>
                <a:gd name="T18" fmla="*/ 94 w 436"/>
                <a:gd name="T19" fmla="*/ 263 h 456"/>
                <a:gd name="T20" fmla="*/ 126 w 436"/>
                <a:gd name="T21" fmla="*/ 121 h 456"/>
                <a:gd name="T22" fmla="*/ 242 w 436"/>
                <a:gd name="T23" fmla="*/ 90 h 456"/>
                <a:gd name="T24" fmla="*/ 330 w 436"/>
                <a:gd name="T25" fmla="*/ 306 h 456"/>
                <a:gd name="T26" fmla="*/ 375 w 436"/>
                <a:gd name="T27" fmla="*/ 435 h 456"/>
                <a:gd name="T28" fmla="*/ 432 w 436"/>
                <a:gd name="T29" fmla="*/ 433 h 456"/>
                <a:gd name="T30" fmla="*/ 434 w 436"/>
                <a:gd name="T31" fmla="*/ 40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456">
                  <a:moveTo>
                    <a:pt x="434" y="407"/>
                  </a:moveTo>
                  <a:cubicBezTo>
                    <a:pt x="431" y="390"/>
                    <a:pt x="395" y="371"/>
                    <a:pt x="400" y="283"/>
                  </a:cubicBezTo>
                  <a:cubicBezTo>
                    <a:pt x="402" y="246"/>
                    <a:pt x="404" y="185"/>
                    <a:pt x="393" y="149"/>
                  </a:cubicBezTo>
                  <a:cubicBezTo>
                    <a:pt x="365" y="52"/>
                    <a:pt x="274" y="0"/>
                    <a:pt x="183" y="15"/>
                  </a:cubicBezTo>
                  <a:cubicBezTo>
                    <a:pt x="111" y="27"/>
                    <a:pt x="44" y="86"/>
                    <a:pt x="17" y="153"/>
                  </a:cubicBezTo>
                  <a:cubicBezTo>
                    <a:pt x="0" y="194"/>
                    <a:pt x="3" y="245"/>
                    <a:pt x="17" y="287"/>
                  </a:cubicBezTo>
                  <a:cubicBezTo>
                    <a:pt x="26" y="316"/>
                    <a:pt x="44" y="342"/>
                    <a:pt x="69" y="359"/>
                  </a:cubicBezTo>
                  <a:cubicBezTo>
                    <a:pt x="78" y="365"/>
                    <a:pt x="88" y="370"/>
                    <a:pt x="99" y="372"/>
                  </a:cubicBezTo>
                  <a:cubicBezTo>
                    <a:pt x="119" y="374"/>
                    <a:pt x="132" y="361"/>
                    <a:pt x="134" y="342"/>
                  </a:cubicBezTo>
                  <a:cubicBezTo>
                    <a:pt x="138" y="302"/>
                    <a:pt x="111" y="294"/>
                    <a:pt x="94" y="263"/>
                  </a:cubicBezTo>
                  <a:cubicBezTo>
                    <a:pt x="69" y="217"/>
                    <a:pt x="87" y="152"/>
                    <a:pt x="126" y="121"/>
                  </a:cubicBezTo>
                  <a:cubicBezTo>
                    <a:pt x="160" y="95"/>
                    <a:pt x="198" y="79"/>
                    <a:pt x="242" y="90"/>
                  </a:cubicBezTo>
                  <a:cubicBezTo>
                    <a:pt x="352" y="119"/>
                    <a:pt x="331" y="219"/>
                    <a:pt x="330" y="306"/>
                  </a:cubicBezTo>
                  <a:cubicBezTo>
                    <a:pt x="329" y="354"/>
                    <a:pt x="339" y="402"/>
                    <a:pt x="375" y="435"/>
                  </a:cubicBezTo>
                  <a:cubicBezTo>
                    <a:pt x="390" y="449"/>
                    <a:pt x="420" y="456"/>
                    <a:pt x="432" y="433"/>
                  </a:cubicBezTo>
                  <a:cubicBezTo>
                    <a:pt x="436" y="425"/>
                    <a:pt x="436" y="416"/>
                    <a:pt x="434" y="407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844551" y="1312863"/>
              <a:ext cx="798513" cy="830262"/>
            </a:xfrm>
            <a:custGeom>
              <a:avLst/>
              <a:gdLst>
                <a:gd name="T0" fmla="*/ 407 w 409"/>
                <a:gd name="T1" fmla="*/ 379 h 425"/>
                <a:gd name="T2" fmla="*/ 377 w 409"/>
                <a:gd name="T3" fmla="*/ 263 h 425"/>
                <a:gd name="T4" fmla="*/ 374 w 409"/>
                <a:gd name="T5" fmla="*/ 138 h 425"/>
                <a:gd name="T6" fmla="*/ 177 w 409"/>
                <a:gd name="T7" fmla="*/ 16 h 425"/>
                <a:gd name="T8" fmla="*/ 17 w 409"/>
                <a:gd name="T9" fmla="*/ 149 h 425"/>
                <a:gd name="T10" fmla="*/ 14 w 409"/>
                <a:gd name="T11" fmla="*/ 275 h 425"/>
                <a:gd name="T12" fmla="*/ 62 w 409"/>
                <a:gd name="T13" fmla="*/ 341 h 425"/>
                <a:gd name="T14" fmla="*/ 90 w 409"/>
                <a:gd name="T15" fmla="*/ 352 h 425"/>
                <a:gd name="T16" fmla="*/ 124 w 409"/>
                <a:gd name="T17" fmla="*/ 323 h 425"/>
                <a:gd name="T18" fmla="*/ 88 w 409"/>
                <a:gd name="T19" fmla="*/ 250 h 425"/>
                <a:gd name="T20" fmla="*/ 121 w 409"/>
                <a:gd name="T21" fmla="*/ 117 h 425"/>
                <a:gd name="T22" fmla="*/ 231 w 409"/>
                <a:gd name="T23" fmla="*/ 85 h 425"/>
                <a:gd name="T24" fmla="*/ 310 w 409"/>
                <a:gd name="T25" fmla="*/ 285 h 425"/>
                <a:gd name="T26" fmla="*/ 350 w 409"/>
                <a:gd name="T27" fmla="*/ 406 h 425"/>
                <a:gd name="T28" fmla="*/ 405 w 409"/>
                <a:gd name="T29" fmla="*/ 403 h 425"/>
                <a:gd name="T30" fmla="*/ 407 w 409"/>
                <a:gd name="T31" fmla="*/ 37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425">
                  <a:moveTo>
                    <a:pt x="407" y="379"/>
                  </a:moveTo>
                  <a:cubicBezTo>
                    <a:pt x="404" y="362"/>
                    <a:pt x="371" y="346"/>
                    <a:pt x="377" y="263"/>
                  </a:cubicBezTo>
                  <a:cubicBezTo>
                    <a:pt x="380" y="228"/>
                    <a:pt x="383" y="171"/>
                    <a:pt x="374" y="138"/>
                  </a:cubicBezTo>
                  <a:cubicBezTo>
                    <a:pt x="349" y="47"/>
                    <a:pt x="264" y="0"/>
                    <a:pt x="177" y="16"/>
                  </a:cubicBezTo>
                  <a:cubicBezTo>
                    <a:pt x="108" y="29"/>
                    <a:pt x="44" y="85"/>
                    <a:pt x="17" y="149"/>
                  </a:cubicBezTo>
                  <a:cubicBezTo>
                    <a:pt x="0" y="188"/>
                    <a:pt x="1" y="235"/>
                    <a:pt x="14" y="275"/>
                  </a:cubicBezTo>
                  <a:cubicBezTo>
                    <a:pt x="23" y="301"/>
                    <a:pt x="39" y="325"/>
                    <a:pt x="62" y="341"/>
                  </a:cubicBezTo>
                  <a:cubicBezTo>
                    <a:pt x="70" y="346"/>
                    <a:pt x="80" y="351"/>
                    <a:pt x="90" y="352"/>
                  </a:cubicBezTo>
                  <a:cubicBezTo>
                    <a:pt x="109" y="353"/>
                    <a:pt x="122" y="341"/>
                    <a:pt x="124" y="323"/>
                  </a:cubicBezTo>
                  <a:cubicBezTo>
                    <a:pt x="129" y="286"/>
                    <a:pt x="103" y="279"/>
                    <a:pt x="88" y="250"/>
                  </a:cubicBezTo>
                  <a:cubicBezTo>
                    <a:pt x="65" y="207"/>
                    <a:pt x="83" y="146"/>
                    <a:pt x="121" y="117"/>
                  </a:cubicBezTo>
                  <a:cubicBezTo>
                    <a:pt x="154" y="91"/>
                    <a:pt x="190" y="76"/>
                    <a:pt x="231" y="85"/>
                  </a:cubicBezTo>
                  <a:cubicBezTo>
                    <a:pt x="335" y="110"/>
                    <a:pt x="314" y="204"/>
                    <a:pt x="310" y="285"/>
                  </a:cubicBezTo>
                  <a:cubicBezTo>
                    <a:pt x="308" y="330"/>
                    <a:pt x="317" y="375"/>
                    <a:pt x="350" y="406"/>
                  </a:cubicBezTo>
                  <a:cubicBezTo>
                    <a:pt x="364" y="419"/>
                    <a:pt x="393" y="425"/>
                    <a:pt x="405" y="403"/>
                  </a:cubicBezTo>
                  <a:cubicBezTo>
                    <a:pt x="409" y="395"/>
                    <a:pt x="409" y="387"/>
                    <a:pt x="407" y="379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817563" y="1323975"/>
              <a:ext cx="871538" cy="912812"/>
            </a:xfrm>
            <a:custGeom>
              <a:avLst/>
              <a:gdLst>
                <a:gd name="T0" fmla="*/ 444 w 446"/>
                <a:gd name="T1" fmla="*/ 417 h 467"/>
                <a:gd name="T2" fmla="*/ 410 w 446"/>
                <a:gd name="T3" fmla="*/ 289 h 467"/>
                <a:gd name="T4" fmla="*/ 403 w 446"/>
                <a:gd name="T5" fmla="*/ 153 h 467"/>
                <a:gd name="T6" fmla="*/ 187 w 446"/>
                <a:gd name="T7" fmla="*/ 16 h 467"/>
                <a:gd name="T8" fmla="*/ 17 w 446"/>
                <a:gd name="T9" fmla="*/ 158 h 467"/>
                <a:gd name="T10" fmla="*/ 16 w 446"/>
                <a:gd name="T11" fmla="*/ 295 h 467"/>
                <a:gd name="T12" fmla="*/ 70 w 446"/>
                <a:gd name="T13" fmla="*/ 369 h 467"/>
                <a:gd name="T14" fmla="*/ 100 w 446"/>
                <a:gd name="T15" fmla="*/ 381 h 467"/>
                <a:gd name="T16" fmla="*/ 137 w 446"/>
                <a:gd name="T17" fmla="*/ 351 h 467"/>
                <a:gd name="T18" fmla="*/ 95 w 446"/>
                <a:gd name="T19" fmla="*/ 270 h 467"/>
                <a:gd name="T20" fmla="*/ 129 w 446"/>
                <a:gd name="T21" fmla="*/ 125 h 467"/>
                <a:gd name="T22" fmla="*/ 248 w 446"/>
                <a:gd name="T23" fmla="*/ 93 h 467"/>
                <a:gd name="T24" fmla="*/ 337 w 446"/>
                <a:gd name="T25" fmla="*/ 313 h 467"/>
                <a:gd name="T26" fmla="*/ 383 w 446"/>
                <a:gd name="T27" fmla="*/ 446 h 467"/>
                <a:gd name="T28" fmla="*/ 442 w 446"/>
                <a:gd name="T29" fmla="*/ 443 h 467"/>
                <a:gd name="T30" fmla="*/ 444 w 446"/>
                <a:gd name="T31" fmla="*/ 41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467">
                  <a:moveTo>
                    <a:pt x="444" y="417"/>
                  </a:moveTo>
                  <a:cubicBezTo>
                    <a:pt x="441" y="399"/>
                    <a:pt x="404" y="380"/>
                    <a:pt x="410" y="289"/>
                  </a:cubicBezTo>
                  <a:cubicBezTo>
                    <a:pt x="412" y="252"/>
                    <a:pt x="414" y="189"/>
                    <a:pt x="403" y="153"/>
                  </a:cubicBezTo>
                  <a:cubicBezTo>
                    <a:pt x="375" y="53"/>
                    <a:pt x="281" y="0"/>
                    <a:pt x="187" y="16"/>
                  </a:cubicBezTo>
                  <a:cubicBezTo>
                    <a:pt x="113" y="29"/>
                    <a:pt x="45" y="89"/>
                    <a:pt x="17" y="158"/>
                  </a:cubicBezTo>
                  <a:cubicBezTo>
                    <a:pt x="0" y="200"/>
                    <a:pt x="2" y="252"/>
                    <a:pt x="16" y="295"/>
                  </a:cubicBezTo>
                  <a:cubicBezTo>
                    <a:pt x="26" y="324"/>
                    <a:pt x="44" y="351"/>
                    <a:pt x="70" y="369"/>
                  </a:cubicBezTo>
                  <a:cubicBezTo>
                    <a:pt x="79" y="375"/>
                    <a:pt x="89" y="380"/>
                    <a:pt x="100" y="381"/>
                  </a:cubicBezTo>
                  <a:cubicBezTo>
                    <a:pt x="121" y="383"/>
                    <a:pt x="135" y="370"/>
                    <a:pt x="137" y="351"/>
                  </a:cubicBezTo>
                  <a:cubicBezTo>
                    <a:pt x="141" y="310"/>
                    <a:pt x="113" y="302"/>
                    <a:pt x="95" y="270"/>
                  </a:cubicBezTo>
                  <a:cubicBezTo>
                    <a:pt x="70" y="223"/>
                    <a:pt x="88" y="156"/>
                    <a:pt x="129" y="125"/>
                  </a:cubicBezTo>
                  <a:cubicBezTo>
                    <a:pt x="164" y="97"/>
                    <a:pt x="203" y="81"/>
                    <a:pt x="248" y="93"/>
                  </a:cubicBezTo>
                  <a:cubicBezTo>
                    <a:pt x="360" y="122"/>
                    <a:pt x="339" y="224"/>
                    <a:pt x="337" y="313"/>
                  </a:cubicBezTo>
                  <a:cubicBezTo>
                    <a:pt x="336" y="362"/>
                    <a:pt x="346" y="411"/>
                    <a:pt x="383" y="446"/>
                  </a:cubicBezTo>
                  <a:cubicBezTo>
                    <a:pt x="398" y="460"/>
                    <a:pt x="430" y="467"/>
                    <a:pt x="442" y="443"/>
                  </a:cubicBezTo>
                  <a:cubicBezTo>
                    <a:pt x="446" y="435"/>
                    <a:pt x="446" y="426"/>
                    <a:pt x="444" y="417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1624013" y="2259013"/>
              <a:ext cx="312738" cy="312737"/>
            </a:xfrm>
            <a:custGeom>
              <a:avLst/>
              <a:gdLst>
                <a:gd name="T0" fmla="*/ 136 w 160"/>
                <a:gd name="T1" fmla="*/ 36 h 160"/>
                <a:gd name="T2" fmla="*/ 37 w 160"/>
                <a:gd name="T3" fmla="*/ 24 h 160"/>
                <a:gd name="T4" fmla="*/ 24 w 160"/>
                <a:gd name="T5" fmla="*/ 123 h 160"/>
                <a:gd name="T6" fmla="*/ 124 w 160"/>
                <a:gd name="T7" fmla="*/ 136 h 160"/>
                <a:gd name="T8" fmla="*/ 136 w 160"/>
                <a:gd name="T9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0">
                  <a:moveTo>
                    <a:pt x="136" y="36"/>
                  </a:moveTo>
                  <a:cubicBezTo>
                    <a:pt x="112" y="5"/>
                    <a:pt x="68" y="0"/>
                    <a:pt x="37" y="24"/>
                  </a:cubicBezTo>
                  <a:cubicBezTo>
                    <a:pt x="6" y="48"/>
                    <a:pt x="0" y="92"/>
                    <a:pt x="24" y="123"/>
                  </a:cubicBezTo>
                  <a:cubicBezTo>
                    <a:pt x="48" y="154"/>
                    <a:pt x="93" y="160"/>
                    <a:pt x="124" y="136"/>
                  </a:cubicBezTo>
                  <a:cubicBezTo>
                    <a:pt x="155" y="112"/>
                    <a:pt x="160" y="67"/>
                    <a:pt x="136" y="36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charset="0"/>
              </a:endParaRPr>
            </a:p>
          </p:txBody>
        </p:sp>
      </p:grpSp>
      <p:grpSp>
        <p:nvGrpSpPr>
          <p:cNvPr id="44" name="组合 48"/>
          <p:cNvGrpSpPr/>
          <p:nvPr/>
        </p:nvGrpSpPr>
        <p:grpSpPr>
          <a:xfrm>
            <a:off x="622590" y="5195620"/>
            <a:ext cx="2801722" cy="830997"/>
            <a:chOff x="1643984" y="2349127"/>
            <a:chExt cx="2492110" cy="739165"/>
          </a:xfrm>
        </p:grpSpPr>
        <p:sp>
          <p:nvSpPr>
            <p:cNvPr id="45" name="文本框 49"/>
            <p:cNvSpPr txBox="1"/>
            <p:nvPr/>
          </p:nvSpPr>
          <p:spPr>
            <a:xfrm>
              <a:off x="1806000" y="2349127"/>
              <a:ext cx="2133781" cy="739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2. PROCESS AND PERIOD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6" name="文本框 50"/>
            <p:cNvSpPr txBox="1"/>
            <p:nvPr/>
          </p:nvSpPr>
          <p:spPr>
            <a:xfrm>
              <a:off x="1643984" y="2588641"/>
              <a:ext cx="2492110" cy="2440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grpSp>
        <p:nvGrpSpPr>
          <p:cNvPr id="47" name="组合 48"/>
          <p:cNvGrpSpPr/>
          <p:nvPr/>
        </p:nvGrpSpPr>
        <p:grpSpPr>
          <a:xfrm>
            <a:off x="8692044" y="4771079"/>
            <a:ext cx="2801722" cy="830997"/>
            <a:chOff x="1643984" y="2349127"/>
            <a:chExt cx="2492110" cy="739165"/>
          </a:xfrm>
        </p:grpSpPr>
        <p:sp>
          <p:nvSpPr>
            <p:cNvPr id="48" name="文本框 49"/>
            <p:cNvSpPr txBox="1"/>
            <p:nvPr/>
          </p:nvSpPr>
          <p:spPr>
            <a:xfrm>
              <a:off x="1806000" y="2349127"/>
              <a:ext cx="2133781" cy="739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charset="0"/>
                  <a:cs typeface="Calibri" panose="020F0502020204030204" charset="0"/>
                </a:rPr>
                <a:t>4.DEVELOPMENT AND EDUCATION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9" name="文本框 50"/>
            <p:cNvSpPr txBox="1"/>
            <p:nvPr/>
          </p:nvSpPr>
          <p:spPr>
            <a:xfrm>
              <a:off x="1643984" y="2588641"/>
              <a:ext cx="2492110" cy="2440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701" y="5710167"/>
            <a:ext cx="6661533" cy="151200"/>
          </a:xfrm>
          <a:prstGeom prst="rect">
            <a:avLst/>
          </a:prstGeom>
        </p:spPr>
      </p:pic>
      <p:sp>
        <p:nvSpPr>
          <p:cNvPr id="1048919" name="文本框 7"/>
          <p:cNvSpPr txBox="1"/>
          <p:nvPr/>
        </p:nvSpPr>
        <p:spPr>
          <a:xfrm>
            <a:off x="2225971" y="4137431"/>
            <a:ext cx="7092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Vygotsky Sociocultural Theory</a:t>
            </a:r>
            <a:endParaRPr lang="zh-CN" altLang="en-US" sz="5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0CACA"/>
              </a:clrFrom>
              <a:clrTo>
                <a:srgbClr val="70C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 b="17178"/>
          <a:stretch/>
        </p:blipFill>
        <p:spPr>
          <a:xfrm>
            <a:off x="3679209" y="482448"/>
            <a:ext cx="4474191" cy="31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6056"/>
          <a:stretch/>
        </p:blipFill>
        <p:spPr>
          <a:xfrm>
            <a:off x="1682768" y="2089369"/>
            <a:ext cx="3339608" cy="28461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84999" y="1188720"/>
            <a:ext cx="4102971" cy="4145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 smtClean="0"/>
              <a:t>LEV SEMYONOVICH VYGOTSKY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1896 - 1934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Was born on November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 1896 in Russia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Moscow Institute 1925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287029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0075"/>
            <a:ext cx="7620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03" y="477670"/>
            <a:ext cx="7634287" cy="56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1701" y="5710167"/>
            <a:ext cx="6661533" cy="151200"/>
          </a:xfrm>
          <a:prstGeom prst="rect">
            <a:avLst/>
          </a:prstGeom>
        </p:spPr>
      </p:pic>
      <p:sp>
        <p:nvSpPr>
          <p:cNvPr id="1048919" name="文本框 7"/>
          <p:cNvSpPr txBox="1"/>
          <p:nvPr/>
        </p:nvSpPr>
        <p:spPr>
          <a:xfrm>
            <a:off x="2225971" y="4723864"/>
            <a:ext cx="709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Language Development</a:t>
            </a:r>
            <a:endParaRPr lang="zh-CN" altLang="en-US" sz="5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3" y="1032952"/>
            <a:ext cx="7806518" cy="36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104096"/>
            <a:ext cx="10768083" cy="47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0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809625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6313" y="1731963"/>
            <a:ext cx="1511300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38250" y="2000250"/>
            <a:ext cx="107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0-3</a:t>
            </a:r>
          </a:p>
          <a:p>
            <a:pPr algn="ctr"/>
            <a:r>
              <a:rPr lang="en-US" altLang="zh-CN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y.o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671763" y="4518025"/>
            <a:ext cx="69675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309938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76625" y="1731963"/>
            <a:ext cx="1511300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692525" y="1981200"/>
            <a:ext cx="10795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3-4</a:t>
            </a:r>
          </a:p>
          <a:p>
            <a:pPr algn="ctr"/>
            <a:r>
              <a:rPr lang="en-US" altLang="zh-CN" dirty="0" err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y.o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10250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75350" y="1731963"/>
            <a:ext cx="1512888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192838" y="1981200"/>
            <a:ext cx="1077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5</a:t>
            </a:r>
          </a:p>
          <a:p>
            <a:pPr algn="ctr"/>
            <a:r>
              <a:rPr lang="en-US" altLang="zh-CN" dirty="0" err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y.o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5313" y="3857625"/>
            <a:ext cx="2124075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Knowing book from its cover</a:t>
            </a:r>
            <a:r>
              <a:rPr lang="id-ID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emergent literacy</a:t>
            </a:r>
            <a:r>
              <a:rPr lang="id-ID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games of word/song</a:t>
            </a:r>
            <a:r>
              <a:rPr lang="id-ID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listening to the story telling, write letter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208338" y="3827463"/>
            <a:ext cx="2125662" cy="118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Knowing alphabet, sound has a different sound, interesting to the book, writing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29288" y="3827463"/>
            <a:ext cx="2125662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Capital letter</a:t>
            </a:r>
            <a:r>
              <a:rPr lang="id-ID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write their name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1452563" y="3500438"/>
            <a:ext cx="317500" cy="2476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4111625" y="3571875"/>
            <a:ext cx="319088" cy="2476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10800000">
            <a:off x="6640513" y="3571875"/>
            <a:ext cx="317500" cy="2476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12"/>
          <p:cNvSpPr/>
          <p:nvPr/>
        </p:nvSpPr>
        <p:spPr>
          <a:xfrm>
            <a:off x="8382000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13"/>
          <p:cNvSpPr/>
          <p:nvPr/>
        </p:nvSpPr>
        <p:spPr>
          <a:xfrm>
            <a:off x="8547100" y="1731963"/>
            <a:ext cx="1512888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文本框 14"/>
          <p:cNvSpPr txBox="1">
            <a:spLocks noChangeArrowheads="1"/>
          </p:cNvSpPr>
          <p:nvPr/>
        </p:nvSpPr>
        <p:spPr bwMode="auto">
          <a:xfrm>
            <a:off x="8764588" y="1981200"/>
            <a:ext cx="1077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32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</a:t>
            </a:r>
            <a:r>
              <a:rPr lang="id-ID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6</a:t>
            </a:r>
          </a:p>
          <a:p>
            <a:pPr algn="ctr"/>
            <a:r>
              <a:rPr lang="en-US" altLang="zh-CN" dirty="0" err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y.o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8301038" y="3827463"/>
            <a:ext cx="2125662" cy="118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Read syllable, predict a moment in book story, writing </a:t>
            </a:r>
            <a:r>
              <a:rPr lang="en-US" altLang="zh-CN" sz="1400" dirty="0" err="1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meaningfull</a:t>
            </a: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 word</a:t>
            </a:r>
          </a:p>
        </p:txBody>
      </p:sp>
      <p:sp>
        <p:nvSpPr>
          <p:cNvPr id="32" name="等腰三角形 20"/>
          <p:cNvSpPr/>
          <p:nvPr/>
        </p:nvSpPr>
        <p:spPr>
          <a:xfrm rot="10800000">
            <a:off x="9212263" y="3571875"/>
            <a:ext cx="317500" cy="24765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6" name="直接连接符 1"/>
          <p:cNvCxnSpPr/>
          <p:nvPr/>
        </p:nvCxnSpPr>
        <p:spPr>
          <a:xfrm>
            <a:off x="22860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"/>
          <p:cNvCxnSpPr/>
          <p:nvPr/>
        </p:nvCxnSpPr>
        <p:spPr>
          <a:xfrm>
            <a:off x="711708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"/>
          <p:cNvSpPr/>
          <p:nvPr/>
        </p:nvSpPr>
        <p:spPr>
          <a:xfrm>
            <a:off x="4964084" y="182880"/>
            <a:ext cx="2392680" cy="77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Children Language Development</a:t>
            </a:r>
            <a:endParaRPr lang="zh-CN" altLang="en-US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360133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8" grpId="0" animBg="1"/>
      <p:bldP spid="29" grpId="0" animBg="1"/>
      <p:bldP spid="30" grpId="0"/>
      <p:bldP spid="31" grpId="0"/>
      <p:bldP spid="32" grpId="0" animBg="1"/>
      <p:bldP spid="3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373188" y="1903413"/>
            <a:ext cx="1931987" cy="1741487"/>
          </a:xfrm>
          <a:custGeom>
            <a:avLst/>
            <a:gdLst>
              <a:gd name="T0" fmla="*/ 2147483647 w 2740"/>
              <a:gd name="T1" fmla="*/ 2147483647 h 2446"/>
              <a:gd name="T2" fmla="*/ 2147483647 w 2740"/>
              <a:gd name="T3" fmla="*/ 2147483647 h 2446"/>
              <a:gd name="T4" fmla="*/ 2147483647 w 2740"/>
              <a:gd name="T5" fmla="*/ 2147483647 h 2446"/>
              <a:gd name="T6" fmla="*/ 2147483647 w 2740"/>
              <a:gd name="T7" fmla="*/ 2147483647 h 2446"/>
              <a:gd name="T8" fmla="*/ 2147483647 w 2740"/>
              <a:gd name="T9" fmla="*/ 2147483647 h 2446"/>
              <a:gd name="T10" fmla="*/ 2147483647 w 2740"/>
              <a:gd name="T11" fmla="*/ 2147483647 h 2446"/>
              <a:gd name="T12" fmla="*/ 2147483647 w 2740"/>
              <a:gd name="T13" fmla="*/ 2147483647 h 2446"/>
              <a:gd name="T14" fmla="*/ 0 w 2740"/>
              <a:gd name="T15" fmla="*/ 2147483647 h 2446"/>
              <a:gd name="T16" fmla="*/ 2147483647 w 2740"/>
              <a:gd name="T17" fmla="*/ 2147483647 h 2446"/>
              <a:gd name="T18" fmla="*/ 2147483647 w 2740"/>
              <a:gd name="T19" fmla="*/ 2147483647 h 2446"/>
              <a:gd name="T20" fmla="*/ 2147483647 w 2740"/>
              <a:gd name="T21" fmla="*/ 2147483647 h 2446"/>
              <a:gd name="T22" fmla="*/ 2147483647 w 2740"/>
              <a:gd name="T23" fmla="*/ 2147483647 h 2446"/>
              <a:gd name="T24" fmla="*/ 2147483647 w 2740"/>
              <a:gd name="T25" fmla="*/ 2147483647 h 2446"/>
              <a:gd name="T26" fmla="*/ 2147483647 w 2740"/>
              <a:gd name="T27" fmla="*/ 2147483647 h 2446"/>
              <a:gd name="T28" fmla="*/ 2147483647 w 2740"/>
              <a:gd name="T29" fmla="*/ 2147483647 h 2446"/>
              <a:gd name="T30" fmla="*/ 2147483647 w 2740"/>
              <a:gd name="T31" fmla="*/ 2147483647 h 2446"/>
              <a:gd name="T32" fmla="*/ 2147483647 w 2740"/>
              <a:gd name="T33" fmla="*/ 2147483647 h 2446"/>
              <a:gd name="T34" fmla="*/ 2147483647 w 2740"/>
              <a:gd name="T35" fmla="*/ 2147483647 h 2446"/>
              <a:gd name="T36" fmla="*/ 2147483647 w 2740"/>
              <a:gd name="T37" fmla="*/ 2147483647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id-ID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52563" y="2363788"/>
            <a:ext cx="1200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d-ID" altLang="zh-CN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</a:t>
            </a:r>
          </a:p>
          <a:p>
            <a:pPr algn="ctr"/>
            <a:r>
              <a:rPr lang="id-ID" altLang="zh-CN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id-ID" altLang="zh-CN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Biologi</a:t>
            </a:r>
            <a:r>
              <a:rPr lang="en-US" altLang="zh-CN" b="1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cal</a:t>
            </a:r>
            <a:endParaRPr lang="zh-CN" altLang="en-US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3079750" y="1165225"/>
            <a:ext cx="8034338" cy="1544638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967038" y="2855913"/>
            <a:ext cx="1931987" cy="1741487"/>
          </a:xfrm>
          <a:custGeom>
            <a:avLst/>
            <a:gdLst>
              <a:gd name="T0" fmla="*/ 2147483647 w 2740"/>
              <a:gd name="T1" fmla="*/ 2147483647 h 2446"/>
              <a:gd name="T2" fmla="*/ 2147483647 w 2740"/>
              <a:gd name="T3" fmla="*/ 2147483647 h 2446"/>
              <a:gd name="T4" fmla="*/ 2147483647 w 2740"/>
              <a:gd name="T5" fmla="*/ 2147483647 h 2446"/>
              <a:gd name="T6" fmla="*/ 2147483647 w 2740"/>
              <a:gd name="T7" fmla="*/ 2147483647 h 2446"/>
              <a:gd name="T8" fmla="*/ 2147483647 w 2740"/>
              <a:gd name="T9" fmla="*/ 2147483647 h 2446"/>
              <a:gd name="T10" fmla="*/ 2147483647 w 2740"/>
              <a:gd name="T11" fmla="*/ 2147483647 h 2446"/>
              <a:gd name="T12" fmla="*/ 2147483647 w 2740"/>
              <a:gd name="T13" fmla="*/ 2147483647 h 2446"/>
              <a:gd name="T14" fmla="*/ 0 w 2740"/>
              <a:gd name="T15" fmla="*/ 2147483647 h 2446"/>
              <a:gd name="T16" fmla="*/ 2147483647 w 2740"/>
              <a:gd name="T17" fmla="*/ 2147483647 h 2446"/>
              <a:gd name="T18" fmla="*/ 2147483647 w 2740"/>
              <a:gd name="T19" fmla="*/ 2147483647 h 2446"/>
              <a:gd name="T20" fmla="*/ 2147483647 w 2740"/>
              <a:gd name="T21" fmla="*/ 2147483647 h 2446"/>
              <a:gd name="T22" fmla="*/ 2147483647 w 2740"/>
              <a:gd name="T23" fmla="*/ 2147483647 h 2446"/>
              <a:gd name="T24" fmla="*/ 2147483647 w 2740"/>
              <a:gd name="T25" fmla="*/ 2147483647 h 2446"/>
              <a:gd name="T26" fmla="*/ 2147483647 w 2740"/>
              <a:gd name="T27" fmla="*/ 2147483647 h 2446"/>
              <a:gd name="T28" fmla="*/ 2147483647 w 2740"/>
              <a:gd name="T29" fmla="*/ 2147483647 h 2446"/>
              <a:gd name="T30" fmla="*/ 2147483647 w 2740"/>
              <a:gd name="T31" fmla="*/ 2147483647 h 2446"/>
              <a:gd name="T32" fmla="*/ 2147483647 w 2740"/>
              <a:gd name="T33" fmla="*/ 2147483647 h 2446"/>
              <a:gd name="T34" fmla="*/ 2147483647 w 2740"/>
              <a:gd name="T35" fmla="*/ 2147483647 h 2446"/>
              <a:gd name="T36" fmla="*/ 2147483647 w 2740"/>
              <a:gd name="T37" fmla="*/ 2147483647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id-ID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373188" y="3783013"/>
            <a:ext cx="1931987" cy="1741487"/>
          </a:xfrm>
          <a:custGeom>
            <a:avLst/>
            <a:gdLst>
              <a:gd name="T0" fmla="*/ 2147483647 w 2740"/>
              <a:gd name="T1" fmla="*/ 2147483647 h 2446"/>
              <a:gd name="T2" fmla="*/ 2147483647 w 2740"/>
              <a:gd name="T3" fmla="*/ 2147483647 h 2446"/>
              <a:gd name="T4" fmla="*/ 2147483647 w 2740"/>
              <a:gd name="T5" fmla="*/ 2147483647 h 2446"/>
              <a:gd name="T6" fmla="*/ 2147483647 w 2740"/>
              <a:gd name="T7" fmla="*/ 2147483647 h 2446"/>
              <a:gd name="T8" fmla="*/ 2147483647 w 2740"/>
              <a:gd name="T9" fmla="*/ 2147483647 h 2446"/>
              <a:gd name="T10" fmla="*/ 2147483647 w 2740"/>
              <a:gd name="T11" fmla="*/ 2147483647 h 2446"/>
              <a:gd name="T12" fmla="*/ 2147483647 w 2740"/>
              <a:gd name="T13" fmla="*/ 2147483647 h 2446"/>
              <a:gd name="T14" fmla="*/ 0 w 2740"/>
              <a:gd name="T15" fmla="*/ 2147483647 h 2446"/>
              <a:gd name="T16" fmla="*/ 2147483647 w 2740"/>
              <a:gd name="T17" fmla="*/ 2147483647 h 2446"/>
              <a:gd name="T18" fmla="*/ 2147483647 w 2740"/>
              <a:gd name="T19" fmla="*/ 2147483647 h 2446"/>
              <a:gd name="T20" fmla="*/ 2147483647 w 2740"/>
              <a:gd name="T21" fmla="*/ 2147483647 h 2446"/>
              <a:gd name="T22" fmla="*/ 2147483647 w 2740"/>
              <a:gd name="T23" fmla="*/ 2147483647 h 2446"/>
              <a:gd name="T24" fmla="*/ 2147483647 w 2740"/>
              <a:gd name="T25" fmla="*/ 2147483647 h 2446"/>
              <a:gd name="T26" fmla="*/ 2147483647 w 2740"/>
              <a:gd name="T27" fmla="*/ 2147483647 h 2446"/>
              <a:gd name="T28" fmla="*/ 2147483647 w 2740"/>
              <a:gd name="T29" fmla="*/ 2147483647 h 2446"/>
              <a:gd name="T30" fmla="*/ 2147483647 w 2740"/>
              <a:gd name="T31" fmla="*/ 2147483647 h 2446"/>
              <a:gd name="T32" fmla="*/ 2147483647 w 2740"/>
              <a:gd name="T33" fmla="*/ 2147483647 h 2446"/>
              <a:gd name="T34" fmla="*/ 2147483647 w 2740"/>
              <a:gd name="T35" fmla="*/ 2147483647 h 2446"/>
              <a:gd name="T36" fmla="*/ 2147483647 w 2740"/>
              <a:gd name="T37" fmla="*/ 2147483647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endParaRPr lang="id-ID"/>
          </a:p>
        </p:txBody>
      </p:sp>
      <p:sp>
        <p:nvSpPr>
          <p:cNvPr id="10" name="矩形 3"/>
          <p:cNvSpPr/>
          <p:nvPr/>
        </p:nvSpPr>
        <p:spPr>
          <a:xfrm>
            <a:off x="4968875" y="2943225"/>
            <a:ext cx="6145213" cy="1544638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3079750" y="4721225"/>
            <a:ext cx="8034338" cy="1544638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11"/>
          <p:cNvGrpSpPr/>
          <p:nvPr/>
        </p:nvGrpSpPr>
        <p:grpSpPr>
          <a:xfrm>
            <a:off x="2727500" y="2557185"/>
            <a:ext cx="480379" cy="433115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221796" y="2306669"/>
              <a:ext cx="201512" cy="311623"/>
            </a:xfrm>
            <a:prstGeom prst="rect">
              <a:avLst/>
            </a:prstGeom>
            <a:grp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b="1" dirty="0">
                  <a:solidFill>
                    <a:srgbClr val="FFC000"/>
                  </a:solidFill>
                </a:rPr>
                <a:t>1</a:t>
              </a:r>
              <a:endParaRPr lang="zh-CN" altLang="en-US" sz="27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238500" y="3286125"/>
            <a:ext cx="106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id-ID" altLang="zh-CN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Family</a:t>
            </a:r>
            <a:endParaRPr lang="zh-CN" altLang="en-US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2" name="组合 15"/>
          <p:cNvGrpSpPr/>
          <p:nvPr/>
        </p:nvGrpSpPr>
        <p:grpSpPr>
          <a:xfrm>
            <a:off x="4305477" y="3510697"/>
            <a:ext cx="480379" cy="433115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2221796" y="2306669"/>
              <a:ext cx="201512" cy="311623"/>
            </a:xfrm>
            <a:prstGeom prst="rect">
              <a:avLst/>
            </a:prstGeom>
            <a:grp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b="1" dirty="0">
                  <a:solidFill>
                    <a:srgbClr val="FFC000"/>
                  </a:solidFill>
                </a:rPr>
                <a:t>2</a:t>
              </a:r>
              <a:endParaRPr lang="zh-CN" altLang="en-US" sz="27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666875" y="4243388"/>
            <a:ext cx="985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id-ID" altLang="zh-CN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School</a:t>
            </a:r>
            <a:endParaRPr lang="zh-CN" altLang="en-US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2727325" y="4437063"/>
            <a:ext cx="481013" cy="433387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715" name="TextBox 18"/>
            <p:cNvSpPr txBox="1">
              <a:spLocks noChangeArrowheads="1"/>
            </p:cNvSpPr>
            <p:nvPr/>
          </p:nvSpPr>
          <p:spPr bwMode="auto">
            <a:xfrm>
              <a:off x="2221796" y="2306669"/>
              <a:ext cx="201512" cy="3116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700" b="1" dirty="0">
                  <a:solidFill>
                    <a:srgbClr val="FFC000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700" b="1" dirty="0">
                <a:solidFill>
                  <a:srgbClr val="FFC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881438" y="1500188"/>
            <a:ext cx="6572250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1863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growing of mouth, </a:t>
            </a:r>
            <a:r>
              <a:rPr lang="en-US" altLang="zh-CN" sz="1600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tounge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, position of </a:t>
            </a:r>
            <a:r>
              <a:rPr lang="en-US" altLang="zh-CN" sz="1600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laring</a:t>
            </a:r>
            <a:endParaRPr lang="en-US" altLang="zh-CN" sz="1600" dirty="0" smtClean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>
              <a:lnSpc>
                <a:spcPts val="1863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Brain structural ex </a:t>
            </a:r>
            <a:r>
              <a:rPr lang="en-US" altLang="zh-CN" sz="1600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frontral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and temporal </a:t>
            </a:r>
            <a:r>
              <a:rPr lang="en-US" altLang="zh-CN" sz="1600" dirty="0" err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lobus</a:t>
            </a:r>
            <a:endParaRPr lang="en-US" altLang="zh-CN" sz="16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5595938" y="3000375"/>
            <a:ext cx="5072062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1863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Literacy activity at home</a:t>
            </a:r>
            <a:endParaRPr lang="id-ID" altLang="zh-CN" sz="16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just">
              <a:lnSpc>
                <a:spcPts val="1863"/>
              </a:lnSpc>
            </a:pPr>
            <a:endParaRPr lang="id-ID" altLang="zh-CN" sz="16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3952875" y="5072063"/>
            <a:ext cx="5800725" cy="2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1863"/>
              </a:lnSpc>
            </a:pPr>
            <a:r>
              <a:rPr lang="id-ID" altLang="zh-CN" sz="16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Scaffolding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by the teacher at school</a:t>
            </a:r>
            <a:endParaRPr lang="en-US" altLang="zh-CN" sz="16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26" name="直接连接符 1"/>
          <p:cNvCxnSpPr/>
          <p:nvPr/>
        </p:nvCxnSpPr>
        <p:spPr>
          <a:xfrm>
            <a:off x="22860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"/>
          <p:cNvCxnSpPr/>
          <p:nvPr/>
        </p:nvCxnSpPr>
        <p:spPr>
          <a:xfrm>
            <a:off x="711708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3"/>
          <p:cNvSpPr/>
          <p:nvPr/>
        </p:nvSpPr>
        <p:spPr>
          <a:xfrm>
            <a:off x="4964084" y="182880"/>
            <a:ext cx="2392680" cy="77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8C0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Language Development is Influenced by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630504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5" grpId="0"/>
      <p:bldP spid="19" grpId="0"/>
      <p:bldP spid="23" grpId="0"/>
      <p:bldP spid="24" grpId="0"/>
      <p:bldP spid="25" grpId="0"/>
      <p:bldP spid="2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809625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6313" y="1731963"/>
            <a:ext cx="1511300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38250" y="2000250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Fonologi</a:t>
            </a:r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671763" y="4518025"/>
            <a:ext cx="69675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952750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19438" y="1731963"/>
            <a:ext cx="1511300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335338" y="1981200"/>
            <a:ext cx="107950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 altLang="zh-CN" sz="14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id-ID" altLang="zh-CN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Morfologi</a:t>
            </a:r>
            <a:endParaRPr lang="zh-CN" altLang="en-US" sz="14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67313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32413" y="1731963"/>
            <a:ext cx="1512887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67375" y="2071688"/>
            <a:ext cx="1077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</a:p>
          <a:p>
            <a:r>
              <a:rPr lang="id-ID" altLang="zh-CN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Sintaks</a:t>
            </a:r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5313" y="3857625"/>
            <a:ext cx="2124075" cy="3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Sound in language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51150" y="3827463"/>
            <a:ext cx="2125663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Smallest unit in language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086350" y="3827463"/>
            <a:ext cx="2125663" cy="3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Word -&gt; sentence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1452563" y="3500438"/>
            <a:ext cx="317500" cy="247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3754438" y="3571875"/>
            <a:ext cx="319087" cy="247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10800000">
            <a:off x="5997575" y="3571875"/>
            <a:ext cx="317500" cy="247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12"/>
          <p:cNvSpPr/>
          <p:nvPr/>
        </p:nvSpPr>
        <p:spPr>
          <a:xfrm>
            <a:off x="7381875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13"/>
          <p:cNvSpPr/>
          <p:nvPr/>
        </p:nvSpPr>
        <p:spPr>
          <a:xfrm>
            <a:off x="7546975" y="1731963"/>
            <a:ext cx="1512888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文本框 14"/>
          <p:cNvSpPr txBox="1">
            <a:spLocks noChangeArrowheads="1"/>
          </p:cNvSpPr>
          <p:nvPr/>
        </p:nvSpPr>
        <p:spPr bwMode="auto">
          <a:xfrm>
            <a:off x="7764463" y="1981200"/>
            <a:ext cx="1189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Semantik</a:t>
            </a:r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7300913" y="3827463"/>
            <a:ext cx="2125662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Understanding the meaning of words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2" name="等腰三角形 20"/>
          <p:cNvSpPr/>
          <p:nvPr/>
        </p:nvSpPr>
        <p:spPr>
          <a:xfrm rot="10800000">
            <a:off x="8212138" y="3571875"/>
            <a:ext cx="317500" cy="247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椭圆 12"/>
          <p:cNvSpPr/>
          <p:nvPr/>
        </p:nvSpPr>
        <p:spPr>
          <a:xfrm>
            <a:off x="9453563" y="1571625"/>
            <a:ext cx="1844675" cy="18446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椭圆 13"/>
          <p:cNvSpPr/>
          <p:nvPr/>
        </p:nvSpPr>
        <p:spPr>
          <a:xfrm>
            <a:off x="9618663" y="1731963"/>
            <a:ext cx="1512887" cy="1512887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矩形 17"/>
          <p:cNvSpPr>
            <a:spLocks noChangeArrowheads="1"/>
          </p:cNvSpPr>
          <p:nvPr/>
        </p:nvSpPr>
        <p:spPr bwMode="auto">
          <a:xfrm>
            <a:off x="9372600" y="3827463"/>
            <a:ext cx="2125663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Using language in daily life</a:t>
            </a:r>
            <a:endParaRPr lang="zh-CN" altLang="en-US" sz="14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4" name="等腰三角形 20"/>
          <p:cNvSpPr/>
          <p:nvPr/>
        </p:nvSpPr>
        <p:spPr>
          <a:xfrm rot="10800000">
            <a:off x="10283825" y="3571875"/>
            <a:ext cx="317500" cy="2476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文本框 14"/>
          <p:cNvSpPr txBox="1">
            <a:spLocks noChangeArrowheads="1"/>
          </p:cNvSpPr>
          <p:nvPr/>
        </p:nvSpPr>
        <p:spPr bwMode="auto">
          <a:xfrm>
            <a:off x="9810750" y="1928813"/>
            <a:ext cx="1189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zh-CN" sz="16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Pragmatik</a:t>
            </a:r>
            <a:endParaRPr lang="zh-CN" altLang="en-US" sz="16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6" name="直接连接符 1"/>
          <p:cNvCxnSpPr/>
          <p:nvPr/>
        </p:nvCxnSpPr>
        <p:spPr>
          <a:xfrm>
            <a:off x="22860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2"/>
          <p:cNvCxnSpPr/>
          <p:nvPr/>
        </p:nvCxnSpPr>
        <p:spPr>
          <a:xfrm>
            <a:off x="7117080" y="474345"/>
            <a:ext cx="4846320" cy="0"/>
          </a:xfrm>
          <a:prstGeom prst="line">
            <a:avLst/>
          </a:prstGeom>
          <a:ln w="19050" cmpd="sng">
            <a:solidFill>
              <a:srgbClr val="F8C00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"/>
          <p:cNvSpPr/>
          <p:nvPr/>
        </p:nvSpPr>
        <p:spPr>
          <a:xfrm>
            <a:off x="4964084" y="182880"/>
            <a:ext cx="2392680" cy="77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8C0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Language Development Aspect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1654285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8" grpId="0" animBg="1"/>
      <p:bldP spid="29" grpId="0" animBg="1"/>
      <p:bldP spid="30" grpId="0"/>
      <p:bldP spid="31" grpId="0"/>
      <p:bldP spid="32" grpId="0" animBg="1"/>
      <p:bldP spid="26" grpId="0" animBg="1"/>
      <p:bldP spid="27" grpId="0" animBg="1"/>
      <p:bldP spid="33" grpId="0"/>
      <p:bldP spid="34" grpId="0" animBg="1"/>
      <p:bldP spid="35" grpId="0"/>
      <p:bldP spid="38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  <p:sp>
        <p:nvSpPr>
          <p:cNvPr id="3" name="Cloud Callout 2"/>
          <p:cNvSpPr/>
          <p:nvPr/>
        </p:nvSpPr>
        <p:spPr>
          <a:xfrm>
            <a:off x="2977486" y="1897039"/>
            <a:ext cx="6237027" cy="270009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TUGAS AKHIR</a:t>
            </a:r>
          </a:p>
          <a:p>
            <a:pPr algn="ctr"/>
            <a:r>
              <a:rPr lang="en-US" sz="2400" dirty="0" err="1" smtClean="0"/>
              <a:t>Membuat</a:t>
            </a:r>
            <a:r>
              <a:rPr lang="en-US" sz="2400" dirty="0" smtClean="0"/>
              <a:t> Film </a:t>
            </a:r>
            <a:r>
              <a:rPr lang="en-US" sz="2400" dirty="0" err="1" smtClean="0"/>
              <a:t>Edukasi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Konten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diupload</a:t>
            </a:r>
            <a:r>
              <a:rPr lang="en-US" sz="2400" dirty="0" smtClean="0"/>
              <a:t> di YOUTUBE</a:t>
            </a:r>
          </a:p>
        </p:txBody>
      </p:sp>
    </p:spTree>
    <p:extLst>
      <p:ext uri="{BB962C8B-B14F-4D97-AF65-F5344CB8AC3E}">
        <p14:creationId xmlns:p14="http://schemas.microsoft.com/office/powerpoint/2010/main" val="235519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1048616" name="文本框 31"/>
          <p:cNvSpPr txBox="1"/>
          <p:nvPr/>
        </p:nvSpPr>
        <p:spPr>
          <a:xfrm>
            <a:off x="1414331" y="5229056"/>
            <a:ext cx="9892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EXPLORATION THE MEANING OF HUMAN DEVELOPMENT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5" y="745441"/>
            <a:ext cx="6096000" cy="38385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3"/>
          <p:cNvGrpSpPr/>
          <p:nvPr/>
        </p:nvGrpSpPr>
        <p:grpSpPr>
          <a:xfrm>
            <a:off x="1701947" y="203966"/>
            <a:ext cx="7242235" cy="4507606"/>
            <a:chOff x="-642827" y="-801142"/>
            <a:chExt cx="13477653" cy="8460283"/>
          </a:xfrm>
        </p:grpSpPr>
        <p:pic>
          <p:nvPicPr>
            <p:cNvPr id="209722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2827" y="-801142"/>
              <a:ext cx="13477653" cy="8460283"/>
            </a:xfrm>
            <a:prstGeom prst="rect">
              <a:avLst/>
            </a:prstGeom>
          </p:spPr>
        </p:pic>
        <p:pic>
          <p:nvPicPr>
            <p:cNvPr id="2097224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354" y="119835"/>
              <a:ext cx="7723292" cy="6618329"/>
            </a:xfrm>
            <a:prstGeom prst="rect">
              <a:avLst/>
            </a:prstGeom>
          </p:spPr>
        </p:pic>
      </p:grpSp>
      <p:pic>
        <p:nvPicPr>
          <p:cNvPr id="209722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41701" y="5710167"/>
            <a:ext cx="6661533" cy="151200"/>
          </a:xfrm>
          <a:prstGeom prst="rect">
            <a:avLst/>
          </a:prstGeom>
        </p:spPr>
      </p:pic>
      <p:sp>
        <p:nvSpPr>
          <p:cNvPr id="1048919" name="文本框 7"/>
          <p:cNvSpPr txBox="1"/>
          <p:nvPr/>
        </p:nvSpPr>
        <p:spPr>
          <a:xfrm>
            <a:off x="2225971" y="4137431"/>
            <a:ext cx="709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Thank you </a:t>
            </a:r>
            <a:endParaRPr lang="zh-CN" altLang="en-US" sz="5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72" y="4633871"/>
            <a:ext cx="4320000" cy="98066"/>
          </a:xfrm>
          <a:prstGeom prst="rect">
            <a:avLst/>
          </a:prstGeom>
        </p:spPr>
      </p:pic>
      <p:sp>
        <p:nvSpPr>
          <p:cNvPr id="1048589" name="矩形 11"/>
          <p:cNvSpPr/>
          <p:nvPr/>
        </p:nvSpPr>
        <p:spPr>
          <a:xfrm>
            <a:off x="835403" y="5012586"/>
            <a:ext cx="47787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What do you think about</a:t>
            </a: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HUMAN DEVELOPMENT?</a:t>
            </a:r>
            <a:endParaRPr lang="zh-CN" altLang="en-US" sz="3200" b="1" dirty="0">
              <a:solidFill>
                <a:srgbClr val="FF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0" name="文本框 12"/>
          <p:cNvSpPr txBox="1"/>
          <p:nvPr/>
        </p:nvSpPr>
        <p:spPr>
          <a:xfrm>
            <a:off x="8747924" y="1214988"/>
            <a:ext cx="259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Life changing?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1" name="文本框 13"/>
          <p:cNvSpPr txBox="1"/>
          <p:nvPr/>
        </p:nvSpPr>
        <p:spPr>
          <a:xfrm>
            <a:off x="8846376" y="2560953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Experiences?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2" name="文本框 14"/>
          <p:cNvSpPr txBox="1"/>
          <p:nvPr/>
        </p:nvSpPr>
        <p:spPr>
          <a:xfrm>
            <a:off x="9151284" y="3938551"/>
            <a:ext cx="1878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Maturity?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593" name="文本框 15"/>
          <p:cNvSpPr txBox="1"/>
          <p:nvPr/>
        </p:nvSpPr>
        <p:spPr>
          <a:xfrm>
            <a:off x="8704537" y="5309768"/>
            <a:ext cx="2679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Anything else?</a:t>
            </a:r>
            <a:endParaRPr lang="zh-CN" altLang="en-US" sz="32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15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18" y="5248615"/>
            <a:ext cx="978341" cy="747239"/>
          </a:xfrm>
          <a:prstGeom prst="rect">
            <a:avLst/>
          </a:prstGeom>
        </p:spPr>
      </p:pic>
      <p:pic>
        <p:nvPicPr>
          <p:cNvPr id="2097157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92" y="3827170"/>
            <a:ext cx="1435504" cy="757647"/>
          </a:xfrm>
          <a:prstGeom prst="rect">
            <a:avLst/>
          </a:prstGeom>
        </p:spPr>
      </p:pic>
      <p:pic>
        <p:nvPicPr>
          <p:cNvPr id="2097158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455" y="1046096"/>
            <a:ext cx="1243379" cy="672458"/>
          </a:xfrm>
          <a:prstGeom prst="rect">
            <a:avLst/>
          </a:prstGeom>
        </p:spPr>
      </p:pic>
      <p:pic>
        <p:nvPicPr>
          <p:cNvPr id="2097159" name="图片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820" y="2234515"/>
            <a:ext cx="1276539" cy="108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0" y="1560655"/>
            <a:ext cx="5223164" cy="270803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  <p:bldP spid="1048590" grpId="0"/>
      <p:bldP spid="1048591" grpId="0"/>
      <p:bldP spid="1048592" grpId="0"/>
      <p:bldP spid="1048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81483" y="415945"/>
            <a:ext cx="7460115" cy="101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 dirty="0" smtClean="0"/>
              <a:t>8 Facts about Development</a:t>
            </a:r>
            <a:endParaRPr lang="id-ID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997637"/>
              </p:ext>
            </p:extLst>
          </p:nvPr>
        </p:nvGraphicFramePr>
        <p:xfrm>
          <a:off x="1836420" y="192024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47973"/>
              </p:ext>
            </p:extLst>
          </p:nvPr>
        </p:nvGraphicFramePr>
        <p:xfrm>
          <a:off x="1562100" y="201168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781483" y="415945"/>
            <a:ext cx="7460115" cy="10166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 dirty="0" smtClean="0"/>
              <a:t>8 Facts about Development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76409" y="4830936"/>
            <a:ext cx="6661533" cy="15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5148" y="5343021"/>
            <a:ext cx="29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CHILD DEVELOPMENT</a:t>
            </a:r>
            <a:endParaRPr lang="zh-CN" altLang="en-US" sz="24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68" y="1503218"/>
            <a:ext cx="2857500" cy="2743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altLang="zh-CN" smtClean="0"/>
              <a:t>Harahap Dinda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890</Words>
  <Application>Microsoft Office PowerPoint</Application>
  <PresentationFormat>Widescreen</PresentationFormat>
  <Paragraphs>215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Microsoft YaHei</vt:lpstr>
      <vt:lpstr>Microsoft YaHei</vt:lpstr>
      <vt:lpstr>Arial</vt:lpstr>
      <vt:lpstr>Calibri</vt:lpstr>
      <vt:lpstr>Open Sans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Administrator</cp:lastModifiedBy>
  <cp:revision>83</cp:revision>
  <dcterms:created xsi:type="dcterms:W3CDTF">2018-04-20T00:32:00Z</dcterms:created>
  <dcterms:modified xsi:type="dcterms:W3CDTF">2020-03-13T03:07:33Z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2052-11.1.0.8980</vt:lpwstr>
  </property>
</Properties>
</file>