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78" r:id="rId5"/>
    <p:sldId id="258" r:id="rId6"/>
    <p:sldId id="274" r:id="rId7"/>
    <p:sldId id="275" r:id="rId8"/>
    <p:sldId id="276" r:id="rId9"/>
    <p:sldId id="280" r:id="rId10"/>
    <p:sldId id="282" r:id="rId11"/>
    <p:sldId id="283" r:id="rId12"/>
    <p:sldId id="284" r:id="rId13"/>
    <p:sldId id="281" r:id="rId14"/>
    <p:sldId id="285" r:id="rId15"/>
    <p:sldId id="279" r:id="rId16"/>
    <p:sldId id="286" r:id="rId17"/>
    <p:sldId id="287" r:id="rId18"/>
    <p:sldId id="288" r:id="rId19"/>
    <p:sldId id="289" r:id="rId20"/>
    <p:sldId id="290" r:id="rId21"/>
    <p:sldId id="291" r:id="rId22"/>
    <p:sldId id="292" r:id="rId23"/>
    <p:sldId id="293" r:id="rId24"/>
    <p:sldId id="294" r:id="rId25"/>
  </p:sldIdLst>
  <p:sldSz cx="18288000" cy="10287000"/>
  <p:notesSz cx="18288000" cy="10287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24" y="5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559DB8-EB29-4176-961D-97E9C608F245}"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43AE2ED0-53FF-4357-9DE3-F99DE712B2C1}">
      <dgm:prSet phldrT="[Text]"/>
      <dgm:spPr/>
      <dgm:t>
        <a:bodyPr/>
        <a:lstStyle/>
        <a:p>
          <a:r>
            <a:rPr lang="en-ID" dirty="0" smtClean="0"/>
            <a:t>Parenting</a:t>
          </a:r>
          <a:endParaRPr lang="en-US" dirty="0"/>
        </a:p>
      </dgm:t>
    </dgm:pt>
    <dgm:pt modelId="{8B3BA950-05FF-4B38-B142-2C21B06F5A50}" type="parTrans" cxnId="{978D4FE5-FA09-4B5F-B6E4-CFCBFE5A126E}">
      <dgm:prSet/>
      <dgm:spPr/>
      <dgm:t>
        <a:bodyPr/>
        <a:lstStyle/>
        <a:p>
          <a:endParaRPr lang="en-US"/>
        </a:p>
      </dgm:t>
    </dgm:pt>
    <dgm:pt modelId="{E7929167-60A0-4DBE-9911-21022DFDD3A7}" type="sibTrans" cxnId="{978D4FE5-FA09-4B5F-B6E4-CFCBFE5A126E}">
      <dgm:prSet/>
      <dgm:spPr/>
      <dgm:t>
        <a:bodyPr/>
        <a:lstStyle/>
        <a:p>
          <a:endParaRPr lang="en-US"/>
        </a:p>
      </dgm:t>
    </dgm:pt>
    <dgm:pt modelId="{77ADAC78-FA5E-4507-AC56-2AE5ABB2AF6E}">
      <dgm:prSet phldrT="[Text]"/>
      <dgm:spPr/>
      <dgm:t>
        <a:bodyPr/>
        <a:lstStyle/>
        <a:p>
          <a:r>
            <a:rPr lang="en-ID" dirty="0" smtClean="0"/>
            <a:t>Communicating</a:t>
          </a:r>
          <a:endParaRPr lang="en-US" dirty="0"/>
        </a:p>
      </dgm:t>
    </dgm:pt>
    <dgm:pt modelId="{5F8B123A-F456-40CD-94ED-62BB5A3425CB}" type="parTrans" cxnId="{30461921-618D-4A0B-A33B-36D96C70D04D}">
      <dgm:prSet/>
      <dgm:spPr/>
      <dgm:t>
        <a:bodyPr/>
        <a:lstStyle/>
        <a:p>
          <a:endParaRPr lang="en-US"/>
        </a:p>
      </dgm:t>
    </dgm:pt>
    <dgm:pt modelId="{3C599455-8B9B-46B4-ACE4-828A000A3FEC}" type="sibTrans" cxnId="{30461921-618D-4A0B-A33B-36D96C70D04D}">
      <dgm:prSet/>
      <dgm:spPr/>
      <dgm:t>
        <a:bodyPr/>
        <a:lstStyle/>
        <a:p>
          <a:endParaRPr lang="en-US"/>
        </a:p>
      </dgm:t>
    </dgm:pt>
    <dgm:pt modelId="{C67B2101-2402-4E67-836D-3D21E228AEF5}">
      <dgm:prSet phldrT="[Text]"/>
      <dgm:spPr/>
      <dgm:t>
        <a:bodyPr/>
        <a:lstStyle/>
        <a:p>
          <a:r>
            <a:rPr lang="en-ID" dirty="0" smtClean="0"/>
            <a:t>Volunteering</a:t>
          </a:r>
          <a:endParaRPr lang="en-US" dirty="0"/>
        </a:p>
      </dgm:t>
    </dgm:pt>
    <dgm:pt modelId="{9FB01118-1006-4B28-9EAA-7008DB6997A5}" type="parTrans" cxnId="{2C9212A9-6BA8-4121-B2C2-78DA93102F57}">
      <dgm:prSet/>
      <dgm:spPr/>
      <dgm:t>
        <a:bodyPr/>
        <a:lstStyle/>
        <a:p>
          <a:endParaRPr lang="en-US"/>
        </a:p>
      </dgm:t>
    </dgm:pt>
    <dgm:pt modelId="{0A481540-6550-4A9C-AEB8-D8733249AAF0}" type="sibTrans" cxnId="{2C9212A9-6BA8-4121-B2C2-78DA93102F57}">
      <dgm:prSet/>
      <dgm:spPr/>
      <dgm:t>
        <a:bodyPr/>
        <a:lstStyle/>
        <a:p>
          <a:endParaRPr lang="en-US"/>
        </a:p>
      </dgm:t>
    </dgm:pt>
    <dgm:pt modelId="{027F6F89-80B2-484B-B368-C22578F6CA0B}">
      <dgm:prSet phldrT="[Text]"/>
      <dgm:spPr/>
      <dgm:t>
        <a:bodyPr/>
        <a:lstStyle/>
        <a:p>
          <a:r>
            <a:rPr lang="en-ID" dirty="0" smtClean="0"/>
            <a:t>Learning at Home</a:t>
          </a:r>
          <a:endParaRPr lang="en-US" dirty="0"/>
        </a:p>
      </dgm:t>
    </dgm:pt>
    <dgm:pt modelId="{F8BC9858-2414-44C9-9F0D-3E239B0728BD}" type="parTrans" cxnId="{429C17E1-4F23-42C0-886A-1991579ADDDC}">
      <dgm:prSet/>
      <dgm:spPr/>
      <dgm:t>
        <a:bodyPr/>
        <a:lstStyle/>
        <a:p>
          <a:endParaRPr lang="en-US"/>
        </a:p>
      </dgm:t>
    </dgm:pt>
    <dgm:pt modelId="{F846492C-F198-44AE-9342-48920831B084}" type="sibTrans" cxnId="{429C17E1-4F23-42C0-886A-1991579ADDDC}">
      <dgm:prSet/>
      <dgm:spPr/>
      <dgm:t>
        <a:bodyPr/>
        <a:lstStyle/>
        <a:p>
          <a:endParaRPr lang="en-US"/>
        </a:p>
      </dgm:t>
    </dgm:pt>
    <dgm:pt modelId="{57657565-A21E-4A38-AB42-EAA267987CAF}">
      <dgm:prSet phldrT="[Text]"/>
      <dgm:spPr/>
      <dgm:t>
        <a:bodyPr/>
        <a:lstStyle/>
        <a:p>
          <a:r>
            <a:rPr lang="en-ID" dirty="0" smtClean="0"/>
            <a:t>Decision Making</a:t>
          </a:r>
          <a:endParaRPr lang="en-US" dirty="0"/>
        </a:p>
      </dgm:t>
    </dgm:pt>
    <dgm:pt modelId="{DCC84247-E330-46D0-AD59-FDF8CD731F2E}" type="parTrans" cxnId="{2D7E7D55-B118-4FC9-8C32-DC840EC6F35C}">
      <dgm:prSet/>
      <dgm:spPr/>
      <dgm:t>
        <a:bodyPr/>
        <a:lstStyle/>
        <a:p>
          <a:endParaRPr lang="en-US"/>
        </a:p>
      </dgm:t>
    </dgm:pt>
    <dgm:pt modelId="{6DB468B5-CF50-43F0-96BE-BBE3DEFA7CCA}" type="sibTrans" cxnId="{2D7E7D55-B118-4FC9-8C32-DC840EC6F35C}">
      <dgm:prSet/>
      <dgm:spPr/>
      <dgm:t>
        <a:bodyPr/>
        <a:lstStyle/>
        <a:p>
          <a:endParaRPr lang="en-US"/>
        </a:p>
      </dgm:t>
    </dgm:pt>
    <dgm:pt modelId="{03CC60A5-D54C-4A4A-B45C-3996FDF801C1}">
      <dgm:prSet phldrT="[Text]"/>
      <dgm:spPr/>
      <dgm:t>
        <a:bodyPr/>
        <a:lstStyle/>
        <a:p>
          <a:r>
            <a:rPr lang="en-ID" dirty="0" smtClean="0"/>
            <a:t>Collaborating with the Community</a:t>
          </a:r>
          <a:endParaRPr lang="en-US" dirty="0"/>
        </a:p>
      </dgm:t>
    </dgm:pt>
    <dgm:pt modelId="{002D1422-66DB-48C5-ACC7-514FAE1E182B}" type="parTrans" cxnId="{2C018D39-8848-481B-81BC-434CFDD5A3EE}">
      <dgm:prSet/>
      <dgm:spPr/>
      <dgm:t>
        <a:bodyPr/>
        <a:lstStyle/>
        <a:p>
          <a:endParaRPr lang="en-US"/>
        </a:p>
      </dgm:t>
    </dgm:pt>
    <dgm:pt modelId="{754C8674-3A76-4461-838E-622D947393F9}" type="sibTrans" cxnId="{2C018D39-8848-481B-81BC-434CFDD5A3EE}">
      <dgm:prSet/>
      <dgm:spPr/>
      <dgm:t>
        <a:bodyPr/>
        <a:lstStyle/>
        <a:p>
          <a:endParaRPr lang="en-US"/>
        </a:p>
      </dgm:t>
    </dgm:pt>
    <dgm:pt modelId="{BAA8BB17-D969-441F-A44B-481F22A467DD}" type="pres">
      <dgm:prSet presAssocID="{74559DB8-EB29-4176-961D-97E9C608F245}" presName="diagram" presStyleCnt="0">
        <dgm:presLayoutVars>
          <dgm:dir/>
          <dgm:resizeHandles val="exact"/>
        </dgm:presLayoutVars>
      </dgm:prSet>
      <dgm:spPr/>
    </dgm:pt>
    <dgm:pt modelId="{2EEC932F-B857-46B0-957A-E4F9F61E34BB}" type="pres">
      <dgm:prSet presAssocID="{43AE2ED0-53FF-4357-9DE3-F99DE712B2C1}" presName="node" presStyleLbl="node1" presStyleIdx="0" presStyleCnt="6">
        <dgm:presLayoutVars>
          <dgm:bulletEnabled val="1"/>
        </dgm:presLayoutVars>
      </dgm:prSet>
      <dgm:spPr/>
    </dgm:pt>
    <dgm:pt modelId="{DD36B297-90C9-4B14-93D8-C57CA0FA1269}" type="pres">
      <dgm:prSet presAssocID="{E7929167-60A0-4DBE-9911-21022DFDD3A7}" presName="sibTrans" presStyleCnt="0"/>
      <dgm:spPr/>
    </dgm:pt>
    <dgm:pt modelId="{80F20B98-B4E1-466E-B941-55DFFAFF34C7}" type="pres">
      <dgm:prSet presAssocID="{77ADAC78-FA5E-4507-AC56-2AE5ABB2AF6E}" presName="node" presStyleLbl="node1" presStyleIdx="1" presStyleCnt="6">
        <dgm:presLayoutVars>
          <dgm:bulletEnabled val="1"/>
        </dgm:presLayoutVars>
      </dgm:prSet>
      <dgm:spPr/>
    </dgm:pt>
    <dgm:pt modelId="{B0F328D5-1C2A-4408-832C-23AB9F9988A0}" type="pres">
      <dgm:prSet presAssocID="{3C599455-8B9B-46B4-ACE4-828A000A3FEC}" presName="sibTrans" presStyleCnt="0"/>
      <dgm:spPr/>
    </dgm:pt>
    <dgm:pt modelId="{5E3D3CD4-BCB0-4288-AEFC-ACBD1AF67EB7}" type="pres">
      <dgm:prSet presAssocID="{C67B2101-2402-4E67-836D-3D21E228AEF5}" presName="node" presStyleLbl="node1" presStyleIdx="2" presStyleCnt="6">
        <dgm:presLayoutVars>
          <dgm:bulletEnabled val="1"/>
        </dgm:presLayoutVars>
      </dgm:prSet>
      <dgm:spPr/>
      <dgm:t>
        <a:bodyPr/>
        <a:lstStyle/>
        <a:p>
          <a:endParaRPr lang="en-US"/>
        </a:p>
      </dgm:t>
    </dgm:pt>
    <dgm:pt modelId="{55889340-A83F-47CD-A20C-7BE474262181}" type="pres">
      <dgm:prSet presAssocID="{0A481540-6550-4A9C-AEB8-D8733249AAF0}" presName="sibTrans" presStyleCnt="0"/>
      <dgm:spPr/>
    </dgm:pt>
    <dgm:pt modelId="{8D694EF7-CBE8-44F3-B357-F16B2B2CB3A6}" type="pres">
      <dgm:prSet presAssocID="{027F6F89-80B2-484B-B368-C22578F6CA0B}" presName="node" presStyleLbl="node1" presStyleIdx="3" presStyleCnt="6">
        <dgm:presLayoutVars>
          <dgm:bulletEnabled val="1"/>
        </dgm:presLayoutVars>
      </dgm:prSet>
      <dgm:spPr/>
    </dgm:pt>
    <dgm:pt modelId="{6C4874D2-9DBB-4071-8E4A-37AA1C6C6800}" type="pres">
      <dgm:prSet presAssocID="{F846492C-F198-44AE-9342-48920831B084}" presName="sibTrans" presStyleCnt="0"/>
      <dgm:spPr/>
    </dgm:pt>
    <dgm:pt modelId="{8E11FBBD-E5DB-4099-92FD-361F487C316A}" type="pres">
      <dgm:prSet presAssocID="{57657565-A21E-4A38-AB42-EAA267987CAF}" presName="node" presStyleLbl="node1" presStyleIdx="4" presStyleCnt="6">
        <dgm:presLayoutVars>
          <dgm:bulletEnabled val="1"/>
        </dgm:presLayoutVars>
      </dgm:prSet>
      <dgm:spPr/>
    </dgm:pt>
    <dgm:pt modelId="{184D079A-F822-4C24-8F58-FDC4EB39B2B9}" type="pres">
      <dgm:prSet presAssocID="{6DB468B5-CF50-43F0-96BE-BBE3DEFA7CCA}" presName="sibTrans" presStyleCnt="0"/>
      <dgm:spPr/>
    </dgm:pt>
    <dgm:pt modelId="{697BB589-2664-4022-BD01-A1A5D3B6EDEC}" type="pres">
      <dgm:prSet presAssocID="{03CC60A5-D54C-4A4A-B45C-3996FDF801C1}" presName="node" presStyleLbl="node1" presStyleIdx="5" presStyleCnt="6">
        <dgm:presLayoutVars>
          <dgm:bulletEnabled val="1"/>
        </dgm:presLayoutVars>
      </dgm:prSet>
      <dgm:spPr/>
      <dgm:t>
        <a:bodyPr/>
        <a:lstStyle/>
        <a:p>
          <a:endParaRPr lang="en-US"/>
        </a:p>
      </dgm:t>
    </dgm:pt>
  </dgm:ptLst>
  <dgm:cxnLst>
    <dgm:cxn modelId="{B6CF6BF7-8B13-4CA6-8AFF-55306E6C1508}" type="presOf" srcId="{027F6F89-80B2-484B-B368-C22578F6CA0B}" destId="{8D694EF7-CBE8-44F3-B357-F16B2B2CB3A6}" srcOrd="0" destOrd="0" presId="urn:microsoft.com/office/officeart/2005/8/layout/default"/>
    <dgm:cxn modelId="{30461921-618D-4A0B-A33B-36D96C70D04D}" srcId="{74559DB8-EB29-4176-961D-97E9C608F245}" destId="{77ADAC78-FA5E-4507-AC56-2AE5ABB2AF6E}" srcOrd="1" destOrd="0" parTransId="{5F8B123A-F456-40CD-94ED-62BB5A3425CB}" sibTransId="{3C599455-8B9B-46B4-ACE4-828A000A3FEC}"/>
    <dgm:cxn modelId="{CB3AE15D-A1C4-4DE9-880A-725AC0975028}" type="presOf" srcId="{C67B2101-2402-4E67-836D-3D21E228AEF5}" destId="{5E3D3CD4-BCB0-4288-AEFC-ACBD1AF67EB7}" srcOrd="0" destOrd="0" presId="urn:microsoft.com/office/officeart/2005/8/layout/default"/>
    <dgm:cxn modelId="{429C17E1-4F23-42C0-886A-1991579ADDDC}" srcId="{74559DB8-EB29-4176-961D-97E9C608F245}" destId="{027F6F89-80B2-484B-B368-C22578F6CA0B}" srcOrd="3" destOrd="0" parTransId="{F8BC9858-2414-44C9-9F0D-3E239B0728BD}" sibTransId="{F846492C-F198-44AE-9342-48920831B084}"/>
    <dgm:cxn modelId="{2C9212A9-6BA8-4121-B2C2-78DA93102F57}" srcId="{74559DB8-EB29-4176-961D-97E9C608F245}" destId="{C67B2101-2402-4E67-836D-3D21E228AEF5}" srcOrd="2" destOrd="0" parTransId="{9FB01118-1006-4B28-9EAA-7008DB6997A5}" sibTransId="{0A481540-6550-4A9C-AEB8-D8733249AAF0}"/>
    <dgm:cxn modelId="{2D7E7D55-B118-4FC9-8C32-DC840EC6F35C}" srcId="{74559DB8-EB29-4176-961D-97E9C608F245}" destId="{57657565-A21E-4A38-AB42-EAA267987CAF}" srcOrd="4" destOrd="0" parTransId="{DCC84247-E330-46D0-AD59-FDF8CD731F2E}" sibTransId="{6DB468B5-CF50-43F0-96BE-BBE3DEFA7CCA}"/>
    <dgm:cxn modelId="{9158F9D3-BC14-4864-BDF8-31E2221D76D8}" type="presOf" srcId="{77ADAC78-FA5E-4507-AC56-2AE5ABB2AF6E}" destId="{80F20B98-B4E1-466E-B941-55DFFAFF34C7}" srcOrd="0" destOrd="0" presId="urn:microsoft.com/office/officeart/2005/8/layout/default"/>
    <dgm:cxn modelId="{6329AC61-E7DD-4F9E-A84D-4AB586950197}" type="presOf" srcId="{57657565-A21E-4A38-AB42-EAA267987CAF}" destId="{8E11FBBD-E5DB-4099-92FD-361F487C316A}" srcOrd="0" destOrd="0" presId="urn:microsoft.com/office/officeart/2005/8/layout/default"/>
    <dgm:cxn modelId="{58ADDBDD-03BC-4843-9A77-A672C147ED3C}" type="presOf" srcId="{43AE2ED0-53FF-4357-9DE3-F99DE712B2C1}" destId="{2EEC932F-B857-46B0-957A-E4F9F61E34BB}" srcOrd="0" destOrd="0" presId="urn:microsoft.com/office/officeart/2005/8/layout/default"/>
    <dgm:cxn modelId="{2C018D39-8848-481B-81BC-434CFDD5A3EE}" srcId="{74559DB8-EB29-4176-961D-97E9C608F245}" destId="{03CC60A5-D54C-4A4A-B45C-3996FDF801C1}" srcOrd="5" destOrd="0" parTransId="{002D1422-66DB-48C5-ACC7-514FAE1E182B}" sibTransId="{754C8674-3A76-4461-838E-622D947393F9}"/>
    <dgm:cxn modelId="{098B153C-8E63-49F1-AD21-19BFB79F0105}" type="presOf" srcId="{74559DB8-EB29-4176-961D-97E9C608F245}" destId="{BAA8BB17-D969-441F-A44B-481F22A467DD}" srcOrd="0" destOrd="0" presId="urn:microsoft.com/office/officeart/2005/8/layout/default"/>
    <dgm:cxn modelId="{978D4FE5-FA09-4B5F-B6E4-CFCBFE5A126E}" srcId="{74559DB8-EB29-4176-961D-97E9C608F245}" destId="{43AE2ED0-53FF-4357-9DE3-F99DE712B2C1}" srcOrd="0" destOrd="0" parTransId="{8B3BA950-05FF-4B38-B142-2C21B06F5A50}" sibTransId="{E7929167-60A0-4DBE-9911-21022DFDD3A7}"/>
    <dgm:cxn modelId="{15357997-87F0-4142-82F9-8A8F4E74C4A1}" type="presOf" srcId="{03CC60A5-D54C-4A4A-B45C-3996FDF801C1}" destId="{697BB589-2664-4022-BD01-A1A5D3B6EDEC}" srcOrd="0" destOrd="0" presId="urn:microsoft.com/office/officeart/2005/8/layout/default"/>
    <dgm:cxn modelId="{4627A311-4DEE-4237-9597-B0CFACD6D1B5}" type="presParOf" srcId="{BAA8BB17-D969-441F-A44B-481F22A467DD}" destId="{2EEC932F-B857-46B0-957A-E4F9F61E34BB}" srcOrd="0" destOrd="0" presId="urn:microsoft.com/office/officeart/2005/8/layout/default"/>
    <dgm:cxn modelId="{C63C120C-0BC4-4AE0-BBDB-680121CF6B0A}" type="presParOf" srcId="{BAA8BB17-D969-441F-A44B-481F22A467DD}" destId="{DD36B297-90C9-4B14-93D8-C57CA0FA1269}" srcOrd="1" destOrd="0" presId="urn:microsoft.com/office/officeart/2005/8/layout/default"/>
    <dgm:cxn modelId="{01683897-B87B-4A51-930B-BA76EED9AD41}" type="presParOf" srcId="{BAA8BB17-D969-441F-A44B-481F22A467DD}" destId="{80F20B98-B4E1-466E-B941-55DFFAFF34C7}" srcOrd="2" destOrd="0" presId="urn:microsoft.com/office/officeart/2005/8/layout/default"/>
    <dgm:cxn modelId="{E531733D-D304-4169-989A-E0D2B1E5B25F}" type="presParOf" srcId="{BAA8BB17-D969-441F-A44B-481F22A467DD}" destId="{B0F328D5-1C2A-4408-832C-23AB9F9988A0}" srcOrd="3" destOrd="0" presId="urn:microsoft.com/office/officeart/2005/8/layout/default"/>
    <dgm:cxn modelId="{78FADE7A-4DE7-4938-96E7-4AAAFC8802EC}" type="presParOf" srcId="{BAA8BB17-D969-441F-A44B-481F22A467DD}" destId="{5E3D3CD4-BCB0-4288-AEFC-ACBD1AF67EB7}" srcOrd="4" destOrd="0" presId="urn:microsoft.com/office/officeart/2005/8/layout/default"/>
    <dgm:cxn modelId="{32342E2A-E957-425C-BFF0-60B80F50D744}" type="presParOf" srcId="{BAA8BB17-D969-441F-A44B-481F22A467DD}" destId="{55889340-A83F-47CD-A20C-7BE474262181}" srcOrd="5" destOrd="0" presId="urn:microsoft.com/office/officeart/2005/8/layout/default"/>
    <dgm:cxn modelId="{A1C2FA34-A4B5-4958-BBEA-399A86570669}" type="presParOf" srcId="{BAA8BB17-D969-441F-A44B-481F22A467DD}" destId="{8D694EF7-CBE8-44F3-B357-F16B2B2CB3A6}" srcOrd="6" destOrd="0" presId="urn:microsoft.com/office/officeart/2005/8/layout/default"/>
    <dgm:cxn modelId="{5CEDBAFD-9C03-4B16-B835-690B036D30C1}" type="presParOf" srcId="{BAA8BB17-D969-441F-A44B-481F22A467DD}" destId="{6C4874D2-9DBB-4071-8E4A-37AA1C6C6800}" srcOrd="7" destOrd="0" presId="urn:microsoft.com/office/officeart/2005/8/layout/default"/>
    <dgm:cxn modelId="{C8C51822-13F3-4EC6-BBB7-FB3C4BB87B64}" type="presParOf" srcId="{BAA8BB17-D969-441F-A44B-481F22A467DD}" destId="{8E11FBBD-E5DB-4099-92FD-361F487C316A}" srcOrd="8" destOrd="0" presId="urn:microsoft.com/office/officeart/2005/8/layout/default"/>
    <dgm:cxn modelId="{70585B8D-F09B-4B10-99FF-2BFB83A64B7C}" type="presParOf" srcId="{BAA8BB17-D969-441F-A44B-481F22A467DD}" destId="{184D079A-F822-4C24-8F58-FDC4EB39B2B9}" srcOrd="9" destOrd="0" presId="urn:microsoft.com/office/officeart/2005/8/layout/default"/>
    <dgm:cxn modelId="{04857FBB-6484-4FA9-822B-44CF1CB13D00}" type="presParOf" srcId="{BAA8BB17-D969-441F-A44B-481F22A467DD}" destId="{697BB589-2664-4022-BD01-A1A5D3B6EDE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559DB8-EB29-4176-961D-97E9C608F245}"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43AE2ED0-53FF-4357-9DE3-F99DE712B2C1}">
      <dgm:prSet phldrT="[Text]"/>
      <dgm:spPr/>
      <dgm:t>
        <a:bodyPr/>
        <a:lstStyle/>
        <a:p>
          <a:r>
            <a:rPr lang="en-ID" dirty="0" smtClean="0"/>
            <a:t>English Immersion</a:t>
          </a:r>
          <a:endParaRPr lang="en-US" dirty="0"/>
        </a:p>
      </dgm:t>
    </dgm:pt>
    <dgm:pt modelId="{8B3BA950-05FF-4B38-B142-2C21B06F5A50}" type="parTrans" cxnId="{978D4FE5-FA09-4B5F-B6E4-CFCBFE5A126E}">
      <dgm:prSet/>
      <dgm:spPr/>
      <dgm:t>
        <a:bodyPr/>
        <a:lstStyle/>
        <a:p>
          <a:endParaRPr lang="en-US"/>
        </a:p>
      </dgm:t>
    </dgm:pt>
    <dgm:pt modelId="{E7929167-60A0-4DBE-9911-21022DFDD3A7}" type="sibTrans" cxnId="{978D4FE5-FA09-4B5F-B6E4-CFCBFE5A126E}">
      <dgm:prSet/>
      <dgm:spPr/>
      <dgm:t>
        <a:bodyPr/>
        <a:lstStyle/>
        <a:p>
          <a:endParaRPr lang="en-US"/>
        </a:p>
      </dgm:t>
    </dgm:pt>
    <dgm:pt modelId="{77ADAC78-FA5E-4507-AC56-2AE5ABB2AF6E}">
      <dgm:prSet phldrT="[Text]"/>
      <dgm:spPr/>
      <dgm:t>
        <a:bodyPr/>
        <a:lstStyle/>
        <a:p>
          <a:r>
            <a:rPr lang="en-ID" dirty="0" smtClean="0"/>
            <a:t>Transitional bilingual education</a:t>
          </a:r>
          <a:endParaRPr lang="en-US" dirty="0"/>
        </a:p>
      </dgm:t>
    </dgm:pt>
    <dgm:pt modelId="{5F8B123A-F456-40CD-94ED-62BB5A3425CB}" type="parTrans" cxnId="{30461921-618D-4A0B-A33B-36D96C70D04D}">
      <dgm:prSet/>
      <dgm:spPr/>
      <dgm:t>
        <a:bodyPr/>
        <a:lstStyle/>
        <a:p>
          <a:endParaRPr lang="en-US"/>
        </a:p>
      </dgm:t>
    </dgm:pt>
    <dgm:pt modelId="{3C599455-8B9B-46B4-ACE4-828A000A3FEC}" type="sibTrans" cxnId="{30461921-618D-4A0B-A33B-36D96C70D04D}">
      <dgm:prSet/>
      <dgm:spPr/>
      <dgm:t>
        <a:bodyPr/>
        <a:lstStyle/>
        <a:p>
          <a:endParaRPr lang="en-US"/>
        </a:p>
      </dgm:t>
    </dgm:pt>
    <dgm:pt modelId="{C67B2101-2402-4E67-836D-3D21E228AEF5}">
      <dgm:prSet phldrT="[Text]"/>
      <dgm:spPr/>
      <dgm:t>
        <a:bodyPr/>
        <a:lstStyle/>
        <a:p>
          <a:r>
            <a:rPr lang="en-ID" dirty="0" smtClean="0"/>
            <a:t>Paired bilingual education</a:t>
          </a:r>
          <a:endParaRPr lang="en-US" dirty="0"/>
        </a:p>
      </dgm:t>
    </dgm:pt>
    <dgm:pt modelId="{9FB01118-1006-4B28-9EAA-7008DB6997A5}" type="parTrans" cxnId="{2C9212A9-6BA8-4121-B2C2-78DA93102F57}">
      <dgm:prSet/>
      <dgm:spPr/>
      <dgm:t>
        <a:bodyPr/>
        <a:lstStyle/>
        <a:p>
          <a:endParaRPr lang="en-US"/>
        </a:p>
      </dgm:t>
    </dgm:pt>
    <dgm:pt modelId="{0A481540-6550-4A9C-AEB8-D8733249AAF0}" type="sibTrans" cxnId="{2C9212A9-6BA8-4121-B2C2-78DA93102F57}">
      <dgm:prSet/>
      <dgm:spPr/>
      <dgm:t>
        <a:bodyPr/>
        <a:lstStyle/>
        <a:p>
          <a:endParaRPr lang="en-US"/>
        </a:p>
      </dgm:t>
    </dgm:pt>
    <dgm:pt modelId="{027F6F89-80B2-484B-B368-C22578F6CA0B}">
      <dgm:prSet phldrT="[Text]"/>
      <dgm:spPr/>
      <dgm:t>
        <a:bodyPr/>
        <a:lstStyle/>
        <a:p>
          <a:r>
            <a:rPr lang="en-ID" dirty="0" smtClean="0"/>
            <a:t>Two way bilingual education</a:t>
          </a:r>
          <a:endParaRPr lang="en-US" dirty="0"/>
        </a:p>
      </dgm:t>
    </dgm:pt>
    <dgm:pt modelId="{F8BC9858-2414-44C9-9F0D-3E239B0728BD}" type="parTrans" cxnId="{429C17E1-4F23-42C0-886A-1991579ADDDC}">
      <dgm:prSet/>
      <dgm:spPr/>
      <dgm:t>
        <a:bodyPr/>
        <a:lstStyle/>
        <a:p>
          <a:endParaRPr lang="en-US"/>
        </a:p>
      </dgm:t>
    </dgm:pt>
    <dgm:pt modelId="{F846492C-F198-44AE-9342-48920831B084}" type="sibTrans" cxnId="{429C17E1-4F23-42C0-886A-1991579ADDDC}">
      <dgm:prSet/>
      <dgm:spPr/>
      <dgm:t>
        <a:bodyPr/>
        <a:lstStyle/>
        <a:p>
          <a:endParaRPr lang="en-US"/>
        </a:p>
      </dgm:t>
    </dgm:pt>
    <dgm:pt modelId="{BAA8BB17-D969-441F-A44B-481F22A467DD}" type="pres">
      <dgm:prSet presAssocID="{74559DB8-EB29-4176-961D-97E9C608F245}" presName="diagram" presStyleCnt="0">
        <dgm:presLayoutVars>
          <dgm:dir/>
          <dgm:resizeHandles val="exact"/>
        </dgm:presLayoutVars>
      </dgm:prSet>
      <dgm:spPr/>
    </dgm:pt>
    <dgm:pt modelId="{2EEC932F-B857-46B0-957A-E4F9F61E34BB}" type="pres">
      <dgm:prSet presAssocID="{43AE2ED0-53FF-4357-9DE3-F99DE712B2C1}" presName="node" presStyleLbl="node1" presStyleIdx="0" presStyleCnt="4">
        <dgm:presLayoutVars>
          <dgm:bulletEnabled val="1"/>
        </dgm:presLayoutVars>
      </dgm:prSet>
      <dgm:spPr/>
    </dgm:pt>
    <dgm:pt modelId="{DD36B297-90C9-4B14-93D8-C57CA0FA1269}" type="pres">
      <dgm:prSet presAssocID="{E7929167-60A0-4DBE-9911-21022DFDD3A7}" presName="sibTrans" presStyleCnt="0"/>
      <dgm:spPr/>
    </dgm:pt>
    <dgm:pt modelId="{80F20B98-B4E1-466E-B941-55DFFAFF34C7}" type="pres">
      <dgm:prSet presAssocID="{77ADAC78-FA5E-4507-AC56-2AE5ABB2AF6E}" presName="node" presStyleLbl="node1" presStyleIdx="1" presStyleCnt="4">
        <dgm:presLayoutVars>
          <dgm:bulletEnabled val="1"/>
        </dgm:presLayoutVars>
      </dgm:prSet>
      <dgm:spPr/>
    </dgm:pt>
    <dgm:pt modelId="{B0F328D5-1C2A-4408-832C-23AB9F9988A0}" type="pres">
      <dgm:prSet presAssocID="{3C599455-8B9B-46B4-ACE4-828A000A3FEC}" presName="sibTrans" presStyleCnt="0"/>
      <dgm:spPr/>
    </dgm:pt>
    <dgm:pt modelId="{5E3D3CD4-BCB0-4288-AEFC-ACBD1AF67EB7}" type="pres">
      <dgm:prSet presAssocID="{C67B2101-2402-4E67-836D-3D21E228AEF5}" presName="node" presStyleLbl="node1" presStyleIdx="2" presStyleCnt="4">
        <dgm:presLayoutVars>
          <dgm:bulletEnabled val="1"/>
        </dgm:presLayoutVars>
      </dgm:prSet>
      <dgm:spPr/>
      <dgm:t>
        <a:bodyPr/>
        <a:lstStyle/>
        <a:p>
          <a:endParaRPr lang="en-US"/>
        </a:p>
      </dgm:t>
    </dgm:pt>
    <dgm:pt modelId="{55889340-A83F-47CD-A20C-7BE474262181}" type="pres">
      <dgm:prSet presAssocID="{0A481540-6550-4A9C-AEB8-D8733249AAF0}" presName="sibTrans" presStyleCnt="0"/>
      <dgm:spPr/>
    </dgm:pt>
    <dgm:pt modelId="{8D694EF7-CBE8-44F3-B357-F16B2B2CB3A6}" type="pres">
      <dgm:prSet presAssocID="{027F6F89-80B2-484B-B368-C22578F6CA0B}" presName="node" presStyleLbl="node1" presStyleIdx="3" presStyleCnt="4">
        <dgm:presLayoutVars>
          <dgm:bulletEnabled val="1"/>
        </dgm:presLayoutVars>
      </dgm:prSet>
      <dgm:spPr/>
    </dgm:pt>
  </dgm:ptLst>
  <dgm:cxnLst>
    <dgm:cxn modelId="{58ADDBDD-03BC-4843-9A77-A672C147ED3C}" type="presOf" srcId="{43AE2ED0-53FF-4357-9DE3-F99DE712B2C1}" destId="{2EEC932F-B857-46B0-957A-E4F9F61E34BB}" srcOrd="0" destOrd="0" presId="urn:microsoft.com/office/officeart/2005/8/layout/default"/>
    <dgm:cxn modelId="{429C17E1-4F23-42C0-886A-1991579ADDDC}" srcId="{74559DB8-EB29-4176-961D-97E9C608F245}" destId="{027F6F89-80B2-484B-B368-C22578F6CA0B}" srcOrd="3" destOrd="0" parTransId="{F8BC9858-2414-44C9-9F0D-3E239B0728BD}" sibTransId="{F846492C-F198-44AE-9342-48920831B084}"/>
    <dgm:cxn modelId="{098B153C-8E63-49F1-AD21-19BFB79F0105}" type="presOf" srcId="{74559DB8-EB29-4176-961D-97E9C608F245}" destId="{BAA8BB17-D969-441F-A44B-481F22A467DD}" srcOrd="0" destOrd="0" presId="urn:microsoft.com/office/officeart/2005/8/layout/default"/>
    <dgm:cxn modelId="{9158F9D3-BC14-4864-BDF8-31E2221D76D8}" type="presOf" srcId="{77ADAC78-FA5E-4507-AC56-2AE5ABB2AF6E}" destId="{80F20B98-B4E1-466E-B941-55DFFAFF34C7}" srcOrd="0" destOrd="0" presId="urn:microsoft.com/office/officeart/2005/8/layout/default"/>
    <dgm:cxn modelId="{B6CF6BF7-8B13-4CA6-8AFF-55306E6C1508}" type="presOf" srcId="{027F6F89-80B2-484B-B368-C22578F6CA0B}" destId="{8D694EF7-CBE8-44F3-B357-F16B2B2CB3A6}" srcOrd="0" destOrd="0" presId="urn:microsoft.com/office/officeart/2005/8/layout/default"/>
    <dgm:cxn modelId="{CB3AE15D-A1C4-4DE9-880A-725AC0975028}" type="presOf" srcId="{C67B2101-2402-4E67-836D-3D21E228AEF5}" destId="{5E3D3CD4-BCB0-4288-AEFC-ACBD1AF67EB7}" srcOrd="0" destOrd="0" presId="urn:microsoft.com/office/officeart/2005/8/layout/default"/>
    <dgm:cxn modelId="{30461921-618D-4A0B-A33B-36D96C70D04D}" srcId="{74559DB8-EB29-4176-961D-97E9C608F245}" destId="{77ADAC78-FA5E-4507-AC56-2AE5ABB2AF6E}" srcOrd="1" destOrd="0" parTransId="{5F8B123A-F456-40CD-94ED-62BB5A3425CB}" sibTransId="{3C599455-8B9B-46B4-ACE4-828A000A3FEC}"/>
    <dgm:cxn modelId="{2C9212A9-6BA8-4121-B2C2-78DA93102F57}" srcId="{74559DB8-EB29-4176-961D-97E9C608F245}" destId="{C67B2101-2402-4E67-836D-3D21E228AEF5}" srcOrd="2" destOrd="0" parTransId="{9FB01118-1006-4B28-9EAA-7008DB6997A5}" sibTransId="{0A481540-6550-4A9C-AEB8-D8733249AAF0}"/>
    <dgm:cxn modelId="{978D4FE5-FA09-4B5F-B6E4-CFCBFE5A126E}" srcId="{74559DB8-EB29-4176-961D-97E9C608F245}" destId="{43AE2ED0-53FF-4357-9DE3-F99DE712B2C1}" srcOrd="0" destOrd="0" parTransId="{8B3BA950-05FF-4B38-B142-2C21B06F5A50}" sibTransId="{E7929167-60A0-4DBE-9911-21022DFDD3A7}"/>
    <dgm:cxn modelId="{4627A311-4DEE-4237-9597-B0CFACD6D1B5}" type="presParOf" srcId="{BAA8BB17-D969-441F-A44B-481F22A467DD}" destId="{2EEC932F-B857-46B0-957A-E4F9F61E34BB}" srcOrd="0" destOrd="0" presId="urn:microsoft.com/office/officeart/2005/8/layout/default"/>
    <dgm:cxn modelId="{C63C120C-0BC4-4AE0-BBDB-680121CF6B0A}" type="presParOf" srcId="{BAA8BB17-D969-441F-A44B-481F22A467DD}" destId="{DD36B297-90C9-4B14-93D8-C57CA0FA1269}" srcOrd="1" destOrd="0" presId="urn:microsoft.com/office/officeart/2005/8/layout/default"/>
    <dgm:cxn modelId="{01683897-B87B-4A51-930B-BA76EED9AD41}" type="presParOf" srcId="{BAA8BB17-D969-441F-A44B-481F22A467DD}" destId="{80F20B98-B4E1-466E-B941-55DFFAFF34C7}" srcOrd="2" destOrd="0" presId="urn:microsoft.com/office/officeart/2005/8/layout/default"/>
    <dgm:cxn modelId="{E531733D-D304-4169-989A-E0D2B1E5B25F}" type="presParOf" srcId="{BAA8BB17-D969-441F-A44B-481F22A467DD}" destId="{B0F328D5-1C2A-4408-832C-23AB9F9988A0}" srcOrd="3" destOrd="0" presId="urn:microsoft.com/office/officeart/2005/8/layout/default"/>
    <dgm:cxn modelId="{78FADE7A-4DE7-4938-96E7-4AAAFC8802EC}" type="presParOf" srcId="{BAA8BB17-D969-441F-A44B-481F22A467DD}" destId="{5E3D3CD4-BCB0-4288-AEFC-ACBD1AF67EB7}" srcOrd="4" destOrd="0" presId="urn:microsoft.com/office/officeart/2005/8/layout/default"/>
    <dgm:cxn modelId="{32342E2A-E957-425C-BFF0-60B80F50D744}" type="presParOf" srcId="{BAA8BB17-D969-441F-A44B-481F22A467DD}" destId="{55889340-A83F-47CD-A20C-7BE474262181}" srcOrd="5" destOrd="0" presId="urn:microsoft.com/office/officeart/2005/8/layout/default"/>
    <dgm:cxn modelId="{A1C2FA34-A4B5-4958-BBEA-399A86570669}" type="presParOf" srcId="{BAA8BB17-D969-441F-A44B-481F22A467DD}" destId="{8D694EF7-CBE8-44F3-B357-F16B2B2CB3A6}"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EC932F-B857-46B0-957A-E4F9F61E34BB}">
      <dsp:nvSpPr>
        <dsp:cNvPr id="0" name=""/>
        <dsp:cNvSpPr/>
      </dsp:nvSpPr>
      <dsp:spPr>
        <a:xfrm>
          <a:off x="0" y="176760"/>
          <a:ext cx="4176485" cy="2505891"/>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en-ID" sz="4700" kern="1200" dirty="0" smtClean="0"/>
            <a:t>Parenting</a:t>
          </a:r>
          <a:endParaRPr lang="en-US" sz="4700" kern="1200" dirty="0"/>
        </a:p>
      </dsp:txBody>
      <dsp:txXfrm>
        <a:off x="0" y="176760"/>
        <a:ext cx="4176485" cy="2505891"/>
      </dsp:txXfrm>
    </dsp:sp>
    <dsp:sp modelId="{80F20B98-B4E1-466E-B941-55DFFAFF34C7}">
      <dsp:nvSpPr>
        <dsp:cNvPr id="0" name=""/>
        <dsp:cNvSpPr/>
      </dsp:nvSpPr>
      <dsp:spPr>
        <a:xfrm>
          <a:off x="4594134" y="176760"/>
          <a:ext cx="4176485" cy="2505891"/>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en-ID" sz="4700" kern="1200" dirty="0" smtClean="0"/>
            <a:t>Communicating</a:t>
          </a:r>
          <a:endParaRPr lang="en-US" sz="4700" kern="1200" dirty="0"/>
        </a:p>
      </dsp:txBody>
      <dsp:txXfrm>
        <a:off x="4594134" y="176760"/>
        <a:ext cx="4176485" cy="2505891"/>
      </dsp:txXfrm>
    </dsp:sp>
    <dsp:sp modelId="{5E3D3CD4-BCB0-4288-AEFC-ACBD1AF67EB7}">
      <dsp:nvSpPr>
        <dsp:cNvPr id="0" name=""/>
        <dsp:cNvSpPr/>
      </dsp:nvSpPr>
      <dsp:spPr>
        <a:xfrm>
          <a:off x="9188269" y="176760"/>
          <a:ext cx="4176485" cy="2505891"/>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en-ID" sz="4700" kern="1200" dirty="0" smtClean="0"/>
            <a:t>Volunteering</a:t>
          </a:r>
          <a:endParaRPr lang="en-US" sz="4700" kern="1200" dirty="0"/>
        </a:p>
      </dsp:txBody>
      <dsp:txXfrm>
        <a:off x="9188269" y="176760"/>
        <a:ext cx="4176485" cy="2505891"/>
      </dsp:txXfrm>
    </dsp:sp>
    <dsp:sp modelId="{8D694EF7-CBE8-44F3-B357-F16B2B2CB3A6}">
      <dsp:nvSpPr>
        <dsp:cNvPr id="0" name=""/>
        <dsp:cNvSpPr/>
      </dsp:nvSpPr>
      <dsp:spPr>
        <a:xfrm>
          <a:off x="0" y="3100300"/>
          <a:ext cx="4176485" cy="250589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en-ID" sz="4700" kern="1200" dirty="0" smtClean="0"/>
            <a:t>Learning at Home</a:t>
          </a:r>
          <a:endParaRPr lang="en-US" sz="4700" kern="1200" dirty="0"/>
        </a:p>
      </dsp:txBody>
      <dsp:txXfrm>
        <a:off x="0" y="3100300"/>
        <a:ext cx="4176485" cy="2505891"/>
      </dsp:txXfrm>
    </dsp:sp>
    <dsp:sp modelId="{8E11FBBD-E5DB-4099-92FD-361F487C316A}">
      <dsp:nvSpPr>
        <dsp:cNvPr id="0" name=""/>
        <dsp:cNvSpPr/>
      </dsp:nvSpPr>
      <dsp:spPr>
        <a:xfrm>
          <a:off x="4594134" y="3100300"/>
          <a:ext cx="4176485" cy="250589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en-ID" sz="4700" kern="1200" dirty="0" smtClean="0"/>
            <a:t>Decision Making</a:t>
          </a:r>
          <a:endParaRPr lang="en-US" sz="4700" kern="1200" dirty="0"/>
        </a:p>
      </dsp:txBody>
      <dsp:txXfrm>
        <a:off x="4594134" y="3100300"/>
        <a:ext cx="4176485" cy="2505891"/>
      </dsp:txXfrm>
    </dsp:sp>
    <dsp:sp modelId="{697BB589-2664-4022-BD01-A1A5D3B6EDEC}">
      <dsp:nvSpPr>
        <dsp:cNvPr id="0" name=""/>
        <dsp:cNvSpPr/>
      </dsp:nvSpPr>
      <dsp:spPr>
        <a:xfrm>
          <a:off x="9188269" y="3100300"/>
          <a:ext cx="4176485" cy="2505891"/>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en-ID" sz="4700" kern="1200" dirty="0" smtClean="0"/>
            <a:t>Collaborating with the Community</a:t>
          </a:r>
          <a:endParaRPr lang="en-US" sz="4700" kern="1200" dirty="0"/>
        </a:p>
      </dsp:txBody>
      <dsp:txXfrm>
        <a:off x="9188269" y="3100300"/>
        <a:ext cx="4176485" cy="25058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EC932F-B857-46B0-957A-E4F9F61E34BB}">
      <dsp:nvSpPr>
        <dsp:cNvPr id="0" name=""/>
        <dsp:cNvSpPr/>
      </dsp:nvSpPr>
      <dsp:spPr>
        <a:xfrm>
          <a:off x="2016133" y="2849"/>
          <a:ext cx="4444042" cy="2666425"/>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lvl="0" algn="ctr" defTabSz="2355850">
            <a:lnSpc>
              <a:spcPct val="90000"/>
            </a:lnSpc>
            <a:spcBef>
              <a:spcPct val="0"/>
            </a:spcBef>
            <a:spcAft>
              <a:spcPct val="35000"/>
            </a:spcAft>
          </a:pPr>
          <a:r>
            <a:rPr lang="en-ID" sz="5300" kern="1200" dirty="0" smtClean="0"/>
            <a:t>English Immersion</a:t>
          </a:r>
          <a:endParaRPr lang="en-US" sz="5300" kern="1200" dirty="0"/>
        </a:p>
      </dsp:txBody>
      <dsp:txXfrm>
        <a:off x="2016133" y="2849"/>
        <a:ext cx="4444042" cy="2666425"/>
      </dsp:txXfrm>
    </dsp:sp>
    <dsp:sp modelId="{80F20B98-B4E1-466E-B941-55DFFAFF34C7}">
      <dsp:nvSpPr>
        <dsp:cNvPr id="0" name=""/>
        <dsp:cNvSpPr/>
      </dsp:nvSpPr>
      <dsp:spPr>
        <a:xfrm>
          <a:off x="6904579" y="2849"/>
          <a:ext cx="4444042" cy="2666425"/>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lvl="0" algn="ctr" defTabSz="2355850">
            <a:lnSpc>
              <a:spcPct val="90000"/>
            </a:lnSpc>
            <a:spcBef>
              <a:spcPct val="0"/>
            </a:spcBef>
            <a:spcAft>
              <a:spcPct val="35000"/>
            </a:spcAft>
          </a:pPr>
          <a:r>
            <a:rPr lang="en-ID" sz="5300" kern="1200" dirty="0" smtClean="0"/>
            <a:t>Transitional bilingual education</a:t>
          </a:r>
          <a:endParaRPr lang="en-US" sz="5300" kern="1200" dirty="0"/>
        </a:p>
      </dsp:txBody>
      <dsp:txXfrm>
        <a:off x="6904579" y="2849"/>
        <a:ext cx="4444042" cy="2666425"/>
      </dsp:txXfrm>
    </dsp:sp>
    <dsp:sp modelId="{5E3D3CD4-BCB0-4288-AEFC-ACBD1AF67EB7}">
      <dsp:nvSpPr>
        <dsp:cNvPr id="0" name=""/>
        <dsp:cNvSpPr/>
      </dsp:nvSpPr>
      <dsp:spPr>
        <a:xfrm>
          <a:off x="2016133" y="3113678"/>
          <a:ext cx="4444042" cy="2666425"/>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lvl="0" algn="ctr" defTabSz="2355850">
            <a:lnSpc>
              <a:spcPct val="90000"/>
            </a:lnSpc>
            <a:spcBef>
              <a:spcPct val="0"/>
            </a:spcBef>
            <a:spcAft>
              <a:spcPct val="35000"/>
            </a:spcAft>
          </a:pPr>
          <a:r>
            <a:rPr lang="en-ID" sz="5300" kern="1200" dirty="0" smtClean="0"/>
            <a:t>Paired bilingual education</a:t>
          </a:r>
          <a:endParaRPr lang="en-US" sz="5300" kern="1200" dirty="0"/>
        </a:p>
      </dsp:txBody>
      <dsp:txXfrm>
        <a:off x="2016133" y="3113678"/>
        <a:ext cx="4444042" cy="2666425"/>
      </dsp:txXfrm>
    </dsp:sp>
    <dsp:sp modelId="{8D694EF7-CBE8-44F3-B357-F16B2B2CB3A6}">
      <dsp:nvSpPr>
        <dsp:cNvPr id="0" name=""/>
        <dsp:cNvSpPr/>
      </dsp:nvSpPr>
      <dsp:spPr>
        <a:xfrm>
          <a:off x="6904579" y="3113678"/>
          <a:ext cx="4444042" cy="2666425"/>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lvl="0" algn="ctr" defTabSz="2355850">
            <a:lnSpc>
              <a:spcPct val="90000"/>
            </a:lnSpc>
            <a:spcBef>
              <a:spcPct val="0"/>
            </a:spcBef>
            <a:spcAft>
              <a:spcPct val="35000"/>
            </a:spcAft>
          </a:pPr>
          <a:r>
            <a:rPr lang="en-ID" sz="5300" kern="1200" dirty="0" smtClean="0"/>
            <a:t>Two way bilingual education</a:t>
          </a:r>
          <a:endParaRPr lang="en-US" sz="5300" kern="1200" dirty="0"/>
        </a:p>
      </dsp:txBody>
      <dsp:txXfrm>
        <a:off x="6904579" y="3113678"/>
        <a:ext cx="4444042" cy="266642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186E62"/>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0000" b="1" i="0">
                <a:solidFill>
                  <a:schemeClr val="bg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rgbClr val="186E62"/>
          </a:solidFill>
        </p:spPr>
        <p:txBody>
          <a:bodyPr wrap="square" lIns="0" tIns="0" rIns="0" bIns="0" rtlCol="0"/>
          <a:lstStyle/>
          <a:p>
            <a:endParaRPr/>
          </a:p>
        </p:txBody>
      </p:sp>
      <p:sp>
        <p:nvSpPr>
          <p:cNvPr id="17" name="bk object 17"/>
          <p:cNvSpPr/>
          <p:nvPr/>
        </p:nvSpPr>
        <p:spPr>
          <a:xfrm>
            <a:off x="12094971" y="1013704"/>
            <a:ext cx="5075555" cy="8234680"/>
          </a:xfrm>
          <a:custGeom>
            <a:avLst/>
            <a:gdLst/>
            <a:ahLst/>
            <a:cxnLst/>
            <a:rect l="l" t="t" r="r" b="b"/>
            <a:pathLst>
              <a:path w="5075555" h="8234680">
                <a:moveTo>
                  <a:pt x="4538988" y="8234167"/>
                </a:moveTo>
                <a:lnTo>
                  <a:pt x="536235" y="8234167"/>
                </a:lnTo>
                <a:lnTo>
                  <a:pt x="487527" y="8231973"/>
                </a:lnTo>
                <a:lnTo>
                  <a:pt x="440024" y="8225517"/>
                </a:lnTo>
                <a:lnTo>
                  <a:pt x="393917" y="8214992"/>
                </a:lnTo>
                <a:lnTo>
                  <a:pt x="349398" y="8200589"/>
                </a:lnTo>
                <a:lnTo>
                  <a:pt x="306658" y="8182497"/>
                </a:lnTo>
                <a:lnTo>
                  <a:pt x="265888" y="8160909"/>
                </a:lnTo>
                <a:lnTo>
                  <a:pt x="227279" y="8136016"/>
                </a:lnTo>
                <a:lnTo>
                  <a:pt x="191024" y="8108009"/>
                </a:lnTo>
                <a:lnTo>
                  <a:pt x="157313" y="8077078"/>
                </a:lnTo>
                <a:lnTo>
                  <a:pt x="126338" y="8043416"/>
                </a:lnTo>
                <a:lnTo>
                  <a:pt x="98291" y="8007213"/>
                </a:lnTo>
                <a:lnTo>
                  <a:pt x="73362" y="7968659"/>
                </a:lnTo>
                <a:lnTo>
                  <a:pt x="51743" y="7927948"/>
                </a:lnTo>
                <a:lnTo>
                  <a:pt x="33626" y="7885269"/>
                </a:lnTo>
                <a:lnTo>
                  <a:pt x="19201" y="7840813"/>
                </a:lnTo>
                <a:lnTo>
                  <a:pt x="8661" y="7794772"/>
                </a:lnTo>
                <a:lnTo>
                  <a:pt x="2197" y="7747338"/>
                </a:lnTo>
                <a:lnTo>
                  <a:pt x="0" y="7698700"/>
                </a:lnTo>
                <a:lnTo>
                  <a:pt x="0" y="535466"/>
                </a:lnTo>
                <a:lnTo>
                  <a:pt x="2197" y="486829"/>
                </a:lnTo>
                <a:lnTo>
                  <a:pt x="8661" y="439394"/>
                </a:lnTo>
                <a:lnTo>
                  <a:pt x="19201" y="393353"/>
                </a:lnTo>
                <a:lnTo>
                  <a:pt x="33626" y="348898"/>
                </a:lnTo>
                <a:lnTo>
                  <a:pt x="51743" y="306218"/>
                </a:lnTo>
                <a:lnTo>
                  <a:pt x="73362" y="265507"/>
                </a:lnTo>
                <a:lnTo>
                  <a:pt x="98291" y="226954"/>
                </a:lnTo>
                <a:lnTo>
                  <a:pt x="126338" y="190750"/>
                </a:lnTo>
                <a:lnTo>
                  <a:pt x="157313" y="157088"/>
                </a:lnTo>
                <a:lnTo>
                  <a:pt x="191024" y="126157"/>
                </a:lnTo>
                <a:lnTo>
                  <a:pt x="227279" y="98150"/>
                </a:lnTo>
                <a:lnTo>
                  <a:pt x="265888" y="73257"/>
                </a:lnTo>
                <a:lnTo>
                  <a:pt x="306658" y="51669"/>
                </a:lnTo>
                <a:lnTo>
                  <a:pt x="349398" y="33578"/>
                </a:lnTo>
                <a:lnTo>
                  <a:pt x="393917" y="19174"/>
                </a:lnTo>
                <a:lnTo>
                  <a:pt x="440024" y="8649"/>
                </a:lnTo>
                <a:lnTo>
                  <a:pt x="487527" y="2194"/>
                </a:lnTo>
                <a:lnTo>
                  <a:pt x="536235" y="0"/>
                </a:lnTo>
                <a:lnTo>
                  <a:pt x="4538988" y="0"/>
                </a:lnTo>
                <a:lnTo>
                  <a:pt x="4587696" y="2194"/>
                </a:lnTo>
                <a:lnTo>
                  <a:pt x="4635199" y="8649"/>
                </a:lnTo>
                <a:lnTo>
                  <a:pt x="4681306" y="19174"/>
                </a:lnTo>
                <a:lnTo>
                  <a:pt x="4725825" y="33578"/>
                </a:lnTo>
                <a:lnTo>
                  <a:pt x="4768565" y="51669"/>
                </a:lnTo>
                <a:lnTo>
                  <a:pt x="4809335" y="73257"/>
                </a:lnTo>
                <a:lnTo>
                  <a:pt x="4847944" y="98150"/>
                </a:lnTo>
                <a:lnTo>
                  <a:pt x="4884199" y="126157"/>
                </a:lnTo>
                <a:lnTo>
                  <a:pt x="4917910" y="157088"/>
                </a:lnTo>
                <a:lnTo>
                  <a:pt x="4948885" y="190750"/>
                </a:lnTo>
                <a:lnTo>
                  <a:pt x="4976932" y="226954"/>
                </a:lnTo>
                <a:lnTo>
                  <a:pt x="5001861" y="265507"/>
                </a:lnTo>
                <a:lnTo>
                  <a:pt x="5023480" y="306218"/>
                </a:lnTo>
                <a:lnTo>
                  <a:pt x="5041597" y="348898"/>
                </a:lnTo>
                <a:lnTo>
                  <a:pt x="5056022" y="393353"/>
                </a:lnTo>
                <a:lnTo>
                  <a:pt x="5066562" y="439394"/>
                </a:lnTo>
                <a:lnTo>
                  <a:pt x="5073026" y="486829"/>
                </a:lnTo>
                <a:lnTo>
                  <a:pt x="5075224" y="535466"/>
                </a:lnTo>
                <a:lnTo>
                  <a:pt x="5075224" y="7698700"/>
                </a:lnTo>
                <a:lnTo>
                  <a:pt x="5073026" y="7747338"/>
                </a:lnTo>
                <a:lnTo>
                  <a:pt x="5066562" y="7794772"/>
                </a:lnTo>
                <a:lnTo>
                  <a:pt x="5056022" y="7840813"/>
                </a:lnTo>
                <a:lnTo>
                  <a:pt x="5041597" y="7885269"/>
                </a:lnTo>
                <a:lnTo>
                  <a:pt x="5023480" y="7927948"/>
                </a:lnTo>
                <a:lnTo>
                  <a:pt x="5001861" y="7968659"/>
                </a:lnTo>
                <a:lnTo>
                  <a:pt x="4976932" y="8007213"/>
                </a:lnTo>
                <a:lnTo>
                  <a:pt x="4948885" y="8043416"/>
                </a:lnTo>
                <a:lnTo>
                  <a:pt x="4917910" y="8077078"/>
                </a:lnTo>
                <a:lnTo>
                  <a:pt x="4884199" y="8108009"/>
                </a:lnTo>
                <a:lnTo>
                  <a:pt x="4847944" y="8136016"/>
                </a:lnTo>
                <a:lnTo>
                  <a:pt x="4809335" y="8160909"/>
                </a:lnTo>
                <a:lnTo>
                  <a:pt x="4768565" y="8182497"/>
                </a:lnTo>
                <a:lnTo>
                  <a:pt x="4725825" y="8200589"/>
                </a:lnTo>
                <a:lnTo>
                  <a:pt x="4681306" y="8214992"/>
                </a:lnTo>
                <a:lnTo>
                  <a:pt x="4635199" y="8225517"/>
                </a:lnTo>
                <a:lnTo>
                  <a:pt x="4587696" y="8231973"/>
                </a:lnTo>
                <a:lnTo>
                  <a:pt x="4538988" y="8234167"/>
                </a:lnTo>
                <a:close/>
              </a:path>
            </a:pathLst>
          </a:custGeom>
          <a:solidFill>
            <a:srgbClr val="2E4494"/>
          </a:solidFill>
        </p:spPr>
        <p:txBody>
          <a:bodyPr wrap="square" lIns="0" tIns="0" rIns="0" bIns="0" rtlCol="0"/>
          <a:lstStyle/>
          <a:p>
            <a:endParaRPr/>
          </a:p>
        </p:txBody>
      </p:sp>
      <p:sp>
        <p:nvSpPr>
          <p:cNvPr id="18" name="bk object 18"/>
          <p:cNvSpPr/>
          <p:nvPr/>
        </p:nvSpPr>
        <p:spPr>
          <a:xfrm>
            <a:off x="15456224" y="7430351"/>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rgbClr val="ECBC9D"/>
          </a:solidFill>
        </p:spPr>
        <p:txBody>
          <a:bodyPr wrap="square" lIns="0" tIns="0" rIns="0" bIns="0" rtlCol="0"/>
          <a:lstStyle/>
          <a:p>
            <a:endParaRPr/>
          </a:p>
        </p:txBody>
      </p:sp>
      <p:sp>
        <p:nvSpPr>
          <p:cNvPr id="19" name="bk object 19"/>
          <p:cNvSpPr/>
          <p:nvPr/>
        </p:nvSpPr>
        <p:spPr>
          <a:xfrm>
            <a:off x="1128144" y="1013471"/>
            <a:ext cx="13761085" cy="8246109"/>
          </a:xfrm>
          <a:custGeom>
            <a:avLst/>
            <a:gdLst/>
            <a:ahLst/>
            <a:cxnLst/>
            <a:rect l="l" t="t" r="r" b="b"/>
            <a:pathLst>
              <a:path w="13761085" h="8246109">
                <a:moveTo>
                  <a:pt x="13392905" y="8245982"/>
                </a:moveTo>
                <a:lnTo>
                  <a:pt x="368085" y="8245982"/>
                </a:lnTo>
                <a:lnTo>
                  <a:pt x="322004" y="8243105"/>
                </a:lnTo>
                <a:lnTo>
                  <a:pt x="277606" y="8234706"/>
                </a:lnTo>
                <a:lnTo>
                  <a:pt x="235239" y="8221135"/>
                </a:lnTo>
                <a:lnTo>
                  <a:pt x="195252" y="8202741"/>
                </a:lnTo>
                <a:lnTo>
                  <a:pt x="157993" y="8179872"/>
                </a:lnTo>
                <a:lnTo>
                  <a:pt x="123812" y="8152877"/>
                </a:lnTo>
                <a:lnTo>
                  <a:pt x="93056" y="8122105"/>
                </a:lnTo>
                <a:lnTo>
                  <a:pt x="66075" y="8087906"/>
                </a:lnTo>
                <a:lnTo>
                  <a:pt x="43218" y="8050628"/>
                </a:lnTo>
                <a:lnTo>
                  <a:pt x="24833" y="8010619"/>
                </a:lnTo>
                <a:lnTo>
                  <a:pt x="11269" y="7968230"/>
                </a:lnTo>
                <a:lnTo>
                  <a:pt x="2875" y="7923809"/>
                </a:lnTo>
                <a:lnTo>
                  <a:pt x="0" y="7877705"/>
                </a:lnTo>
                <a:lnTo>
                  <a:pt x="0" y="368276"/>
                </a:lnTo>
                <a:lnTo>
                  <a:pt x="2875" y="322172"/>
                </a:lnTo>
                <a:lnTo>
                  <a:pt x="11269" y="277751"/>
                </a:lnTo>
                <a:lnTo>
                  <a:pt x="24833" y="235362"/>
                </a:lnTo>
                <a:lnTo>
                  <a:pt x="43218" y="195354"/>
                </a:lnTo>
                <a:lnTo>
                  <a:pt x="66075" y="158075"/>
                </a:lnTo>
                <a:lnTo>
                  <a:pt x="93056" y="123876"/>
                </a:lnTo>
                <a:lnTo>
                  <a:pt x="123812" y="93104"/>
                </a:lnTo>
                <a:lnTo>
                  <a:pt x="157993" y="66110"/>
                </a:lnTo>
                <a:lnTo>
                  <a:pt x="195252" y="43240"/>
                </a:lnTo>
                <a:lnTo>
                  <a:pt x="235239" y="24846"/>
                </a:lnTo>
                <a:lnTo>
                  <a:pt x="277606" y="11275"/>
                </a:lnTo>
                <a:lnTo>
                  <a:pt x="322004" y="2877"/>
                </a:lnTo>
                <a:lnTo>
                  <a:pt x="368085" y="0"/>
                </a:lnTo>
                <a:lnTo>
                  <a:pt x="13392905" y="0"/>
                </a:lnTo>
                <a:lnTo>
                  <a:pt x="13438985" y="2877"/>
                </a:lnTo>
                <a:lnTo>
                  <a:pt x="13483383" y="11275"/>
                </a:lnTo>
                <a:lnTo>
                  <a:pt x="13525750" y="24846"/>
                </a:lnTo>
                <a:lnTo>
                  <a:pt x="13565737" y="43240"/>
                </a:lnTo>
                <a:lnTo>
                  <a:pt x="13602996" y="66110"/>
                </a:lnTo>
                <a:lnTo>
                  <a:pt x="13637178" y="93104"/>
                </a:lnTo>
                <a:lnTo>
                  <a:pt x="13667933" y="123876"/>
                </a:lnTo>
                <a:lnTo>
                  <a:pt x="13694914" y="158075"/>
                </a:lnTo>
                <a:lnTo>
                  <a:pt x="13717771" y="195354"/>
                </a:lnTo>
                <a:lnTo>
                  <a:pt x="13736156" y="235362"/>
                </a:lnTo>
                <a:lnTo>
                  <a:pt x="13749720" y="277751"/>
                </a:lnTo>
                <a:lnTo>
                  <a:pt x="13758114" y="322172"/>
                </a:lnTo>
                <a:lnTo>
                  <a:pt x="13760990" y="368276"/>
                </a:lnTo>
                <a:lnTo>
                  <a:pt x="13760990" y="7877705"/>
                </a:lnTo>
                <a:lnTo>
                  <a:pt x="13758114" y="7923809"/>
                </a:lnTo>
                <a:lnTo>
                  <a:pt x="13749720" y="7968230"/>
                </a:lnTo>
                <a:lnTo>
                  <a:pt x="13736156" y="8010619"/>
                </a:lnTo>
                <a:lnTo>
                  <a:pt x="13717771" y="8050628"/>
                </a:lnTo>
                <a:lnTo>
                  <a:pt x="13694914" y="8087906"/>
                </a:lnTo>
                <a:lnTo>
                  <a:pt x="13667933" y="8122105"/>
                </a:lnTo>
                <a:lnTo>
                  <a:pt x="13637178" y="8152877"/>
                </a:lnTo>
                <a:lnTo>
                  <a:pt x="13602996" y="8179872"/>
                </a:lnTo>
                <a:lnTo>
                  <a:pt x="13565737" y="8202741"/>
                </a:lnTo>
                <a:lnTo>
                  <a:pt x="13525750" y="8221135"/>
                </a:lnTo>
                <a:lnTo>
                  <a:pt x="13483383" y="8234706"/>
                </a:lnTo>
                <a:lnTo>
                  <a:pt x="13438985" y="8243105"/>
                </a:lnTo>
                <a:lnTo>
                  <a:pt x="13392905" y="8245982"/>
                </a:lnTo>
                <a:close/>
              </a:path>
            </a:pathLst>
          </a:custGeom>
          <a:solidFill>
            <a:srgbClr val="FFFFFF"/>
          </a:solidFill>
        </p:spPr>
        <p:txBody>
          <a:bodyPr wrap="square" lIns="0" tIns="0" rIns="0" bIns="0" rtlCol="0"/>
          <a:lstStyle/>
          <a:p>
            <a:endParaRPr/>
          </a:p>
        </p:txBody>
      </p:sp>
      <p:sp>
        <p:nvSpPr>
          <p:cNvPr id="20" name="bk object 20"/>
          <p:cNvSpPr/>
          <p:nvPr/>
        </p:nvSpPr>
        <p:spPr>
          <a:xfrm>
            <a:off x="13601842" y="1013471"/>
            <a:ext cx="1285240" cy="1285240"/>
          </a:xfrm>
          <a:custGeom>
            <a:avLst/>
            <a:gdLst/>
            <a:ahLst/>
            <a:cxnLst/>
            <a:rect l="l" t="t" r="r" b="b"/>
            <a:pathLst>
              <a:path w="1285240" h="1285239">
                <a:moveTo>
                  <a:pt x="0" y="0"/>
                </a:moveTo>
                <a:lnTo>
                  <a:pt x="1285035" y="0"/>
                </a:lnTo>
                <a:lnTo>
                  <a:pt x="1285035" y="1285035"/>
                </a:lnTo>
                <a:lnTo>
                  <a:pt x="0" y="1285035"/>
                </a:lnTo>
                <a:lnTo>
                  <a:pt x="0" y="0"/>
                </a:lnTo>
                <a:close/>
              </a:path>
            </a:pathLst>
          </a:custGeom>
          <a:solidFill>
            <a:srgbClr val="FFFFFF"/>
          </a:solidFill>
        </p:spPr>
        <p:txBody>
          <a:bodyPr wrap="square" lIns="0" tIns="0" rIns="0" bIns="0" rtlCol="0"/>
          <a:lstStyle/>
          <a:p>
            <a:endParaRPr/>
          </a:p>
        </p:txBody>
      </p:sp>
      <p:sp>
        <p:nvSpPr>
          <p:cNvPr id="21" name="bk object 21"/>
          <p:cNvSpPr/>
          <p:nvPr/>
        </p:nvSpPr>
        <p:spPr>
          <a:xfrm>
            <a:off x="13601442" y="7975824"/>
            <a:ext cx="1285240" cy="1285240"/>
          </a:xfrm>
          <a:custGeom>
            <a:avLst/>
            <a:gdLst/>
            <a:ahLst/>
            <a:cxnLst/>
            <a:rect l="l" t="t" r="r" b="b"/>
            <a:pathLst>
              <a:path w="1285240" h="1285240">
                <a:moveTo>
                  <a:pt x="0" y="0"/>
                </a:moveTo>
                <a:lnTo>
                  <a:pt x="1285035" y="0"/>
                </a:lnTo>
                <a:lnTo>
                  <a:pt x="1285035" y="1285035"/>
                </a:lnTo>
                <a:lnTo>
                  <a:pt x="0" y="1285035"/>
                </a:lnTo>
                <a:lnTo>
                  <a:pt x="0" y="0"/>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6500" b="1" i="0">
                <a:solidFill>
                  <a:srgbClr val="186E62"/>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186E62"/>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028700" y="1028700"/>
            <a:ext cx="16218581" cy="8245982"/>
          </a:xfrm>
          <a:prstGeom prst="rect">
            <a:avLst/>
          </a:prstGeom>
          <a:blipFill>
            <a:blip r:embed="rId2" cstate="print"/>
            <a:stretch>
              <a:fillRect/>
            </a:stretch>
          </a:blip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620186" y="1803526"/>
            <a:ext cx="9047627" cy="1016000"/>
          </a:xfrm>
          <a:prstGeom prst="rect">
            <a:avLst/>
          </a:prstGeom>
        </p:spPr>
        <p:txBody>
          <a:bodyPr wrap="square" lIns="0" tIns="0" rIns="0" bIns="0">
            <a:spAutoFit/>
          </a:bodyPr>
          <a:lstStyle>
            <a:lvl1pPr>
              <a:defRPr sz="6500" b="1" i="0">
                <a:solidFill>
                  <a:srgbClr val="186E62"/>
                </a:solidFill>
                <a:latin typeface="Calibri"/>
                <a:cs typeface="Calibri"/>
              </a:defRPr>
            </a:lvl1pPr>
          </a:lstStyle>
          <a:p>
            <a:endParaRPr/>
          </a:p>
        </p:txBody>
      </p:sp>
      <p:sp>
        <p:nvSpPr>
          <p:cNvPr id="3" name="Holder 3"/>
          <p:cNvSpPr>
            <a:spLocks noGrp="1"/>
          </p:cNvSpPr>
          <p:nvPr>
            <p:ph type="body" idx="1"/>
          </p:nvPr>
        </p:nvSpPr>
        <p:spPr>
          <a:xfrm>
            <a:off x="1957792" y="1674047"/>
            <a:ext cx="14372415" cy="3302000"/>
          </a:xfrm>
          <a:prstGeom prst="rect">
            <a:avLst/>
          </a:prstGeom>
        </p:spPr>
        <p:txBody>
          <a:bodyPr wrap="square" lIns="0" tIns="0" rIns="0" bIns="0">
            <a:spAutoFit/>
          </a:bodyPr>
          <a:lstStyle>
            <a:lvl1pPr>
              <a:defRPr sz="10000" b="1" i="0">
                <a:solidFill>
                  <a:schemeClr val="bg1"/>
                </a:solidFill>
                <a:latin typeface="Calibri"/>
                <a:cs typeface="Calibri"/>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4/3/2020</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34143" y="828969"/>
            <a:ext cx="16218535" cy="8246109"/>
          </a:xfrm>
          <a:custGeom>
            <a:avLst/>
            <a:gdLst/>
            <a:ahLst/>
            <a:cxnLst/>
            <a:rect l="l" t="t" r="r" b="b"/>
            <a:pathLst>
              <a:path w="16218535" h="8246109">
                <a:moveTo>
                  <a:pt x="15850898" y="8245982"/>
                </a:moveTo>
                <a:lnTo>
                  <a:pt x="367263" y="8245982"/>
                </a:lnTo>
                <a:lnTo>
                  <a:pt x="321286" y="8243105"/>
                </a:lnTo>
                <a:lnTo>
                  <a:pt x="276987" y="8234706"/>
                </a:lnTo>
                <a:lnTo>
                  <a:pt x="234714" y="8221135"/>
                </a:lnTo>
                <a:lnTo>
                  <a:pt x="194816" y="8202741"/>
                </a:lnTo>
                <a:lnTo>
                  <a:pt x="157640" y="8179872"/>
                </a:lnTo>
                <a:lnTo>
                  <a:pt x="123535" y="8152877"/>
                </a:lnTo>
                <a:lnTo>
                  <a:pt x="92848" y="8122105"/>
                </a:lnTo>
                <a:lnTo>
                  <a:pt x="65928" y="8087906"/>
                </a:lnTo>
                <a:lnTo>
                  <a:pt x="43121" y="8050628"/>
                </a:lnTo>
                <a:lnTo>
                  <a:pt x="24778" y="8010619"/>
                </a:lnTo>
                <a:lnTo>
                  <a:pt x="11244" y="7968230"/>
                </a:lnTo>
                <a:lnTo>
                  <a:pt x="2869" y="7923809"/>
                </a:lnTo>
                <a:lnTo>
                  <a:pt x="0" y="7877705"/>
                </a:lnTo>
                <a:lnTo>
                  <a:pt x="0" y="368276"/>
                </a:lnTo>
                <a:lnTo>
                  <a:pt x="2869" y="322172"/>
                </a:lnTo>
                <a:lnTo>
                  <a:pt x="11244" y="277751"/>
                </a:lnTo>
                <a:lnTo>
                  <a:pt x="24778" y="235362"/>
                </a:lnTo>
                <a:lnTo>
                  <a:pt x="43121" y="195354"/>
                </a:lnTo>
                <a:lnTo>
                  <a:pt x="65928" y="158075"/>
                </a:lnTo>
                <a:lnTo>
                  <a:pt x="92848" y="123876"/>
                </a:lnTo>
                <a:lnTo>
                  <a:pt x="123535" y="93104"/>
                </a:lnTo>
                <a:lnTo>
                  <a:pt x="157640" y="66110"/>
                </a:lnTo>
                <a:lnTo>
                  <a:pt x="194816" y="43240"/>
                </a:lnTo>
                <a:lnTo>
                  <a:pt x="234714" y="24846"/>
                </a:lnTo>
                <a:lnTo>
                  <a:pt x="276987" y="11275"/>
                </a:lnTo>
                <a:lnTo>
                  <a:pt x="321286" y="2877"/>
                </a:lnTo>
                <a:lnTo>
                  <a:pt x="367263" y="0"/>
                </a:lnTo>
                <a:lnTo>
                  <a:pt x="15850898" y="0"/>
                </a:lnTo>
                <a:lnTo>
                  <a:pt x="15896876" y="2877"/>
                </a:lnTo>
                <a:lnTo>
                  <a:pt x="15941175" y="11275"/>
                </a:lnTo>
                <a:lnTo>
                  <a:pt x="15983447" y="24846"/>
                </a:lnTo>
                <a:lnTo>
                  <a:pt x="16023345" y="43240"/>
                </a:lnTo>
                <a:lnTo>
                  <a:pt x="16060521" y="66110"/>
                </a:lnTo>
                <a:lnTo>
                  <a:pt x="16094626" y="93104"/>
                </a:lnTo>
                <a:lnTo>
                  <a:pt x="16125313" y="123876"/>
                </a:lnTo>
                <a:lnTo>
                  <a:pt x="16152233" y="158075"/>
                </a:lnTo>
                <a:lnTo>
                  <a:pt x="16175040" y="195354"/>
                </a:lnTo>
                <a:lnTo>
                  <a:pt x="16193383" y="235362"/>
                </a:lnTo>
                <a:lnTo>
                  <a:pt x="16206917" y="277751"/>
                </a:lnTo>
                <a:lnTo>
                  <a:pt x="16215292" y="322172"/>
                </a:lnTo>
                <a:lnTo>
                  <a:pt x="16218161" y="368276"/>
                </a:lnTo>
                <a:lnTo>
                  <a:pt x="16218161" y="7877705"/>
                </a:lnTo>
                <a:lnTo>
                  <a:pt x="16215292" y="7923809"/>
                </a:lnTo>
                <a:lnTo>
                  <a:pt x="16206917" y="7968230"/>
                </a:lnTo>
                <a:lnTo>
                  <a:pt x="16193383" y="8010619"/>
                </a:lnTo>
                <a:lnTo>
                  <a:pt x="16175040" y="8050628"/>
                </a:lnTo>
                <a:lnTo>
                  <a:pt x="16152233" y="8087906"/>
                </a:lnTo>
                <a:lnTo>
                  <a:pt x="16125313" y="8122105"/>
                </a:lnTo>
                <a:lnTo>
                  <a:pt x="16094626" y="8152877"/>
                </a:lnTo>
                <a:lnTo>
                  <a:pt x="16060521" y="8179872"/>
                </a:lnTo>
                <a:lnTo>
                  <a:pt x="16023345" y="8202741"/>
                </a:lnTo>
                <a:lnTo>
                  <a:pt x="15983447" y="8221135"/>
                </a:lnTo>
                <a:lnTo>
                  <a:pt x="15941175" y="8234706"/>
                </a:lnTo>
                <a:lnTo>
                  <a:pt x="15896876" y="8243105"/>
                </a:lnTo>
                <a:lnTo>
                  <a:pt x="15850898" y="8245982"/>
                </a:lnTo>
                <a:close/>
              </a:path>
            </a:pathLst>
          </a:custGeom>
          <a:solidFill>
            <a:schemeClr val="accent4">
              <a:lumMod val="50000"/>
            </a:schemeClr>
          </a:solidFill>
        </p:spPr>
        <p:txBody>
          <a:bodyPr wrap="square" lIns="0" tIns="0" rIns="0" bIns="0" rtlCol="0"/>
          <a:lstStyle/>
          <a:p>
            <a:endParaRPr/>
          </a:p>
        </p:txBody>
      </p:sp>
      <p:sp>
        <p:nvSpPr>
          <p:cNvPr id="3" name="object 3"/>
          <p:cNvSpPr/>
          <p:nvPr/>
        </p:nvSpPr>
        <p:spPr>
          <a:xfrm>
            <a:off x="381218" y="6241953"/>
            <a:ext cx="16225519" cy="2626360"/>
          </a:xfrm>
          <a:custGeom>
            <a:avLst/>
            <a:gdLst/>
            <a:ahLst/>
            <a:cxnLst/>
            <a:rect l="l" t="t" r="r" b="b"/>
            <a:pathLst>
              <a:path w="16225519" h="2626359">
                <a:moveTo>
                  <a:pt x="16224976" y="368276"/>
                </a:moveTo>
                <a:lnTo>
                  <a:pt x="16224976" y="2257832"/>
                </a:lnTo>
                <a:lnTo>
                  <a:pt x="16222104" y="2303937"/>
                </a:lnTo>
                <a:lnTo>
                  <a:pt x="16213718" y="2348358"/>
                </a:lnTo>
                <a:lnTo>
                  <a:pt x="16200169" y="2390747"/>
                </a:lnTo>
                <a:lnTo>
                  <a:pt x="16181803" y="2430755"/>
                </a:lnTo>
                <a:lnTo>
                  <a:pt x="16158969" y="2468033"/>
                </a:lnTo>
                <a:lnTo>
                  <a:pt x="16132016" y="2502233"/>
                </a:lnTo>
                <a:lnTo>
                  <a:pt x="16101292" y="2533004"/>
                </a:lnTo>
                <a:lnTo>
                  <a:pt x="16067146" y="2559999"/>
                </a:lnTo>
                <a:lnTo>
                  <a:pt x="16029926" y="2582868"/>
                </a:lnTo>
                <a:lnTo>
                  <a:pt x="15989980" y="2601263"/>
                </a:lnTo>
                <a:lnTo>
                  <a:pt x="15947656" y="2614834"/>
                </a:lnTo>
                <a:lnTo>
                  <a:pt x="15903304" y="2623232"/>
                </a:lnTo>
                <a:lnTo>
                  <a:pt x="15857272" y="2626109"/>
                </a:lnTo>
                <a:lnTo>
                  <a:pt x="367705" y="2626109"/>
                </a:lnTo>
                <a:lnTo>
                  <a:pt x="321672" y="2623232"/>
                </a:lnTo>
                <a:lnTo>
                  <a:pt x="277320" y="2614834"/>
                </a:lnTo>
                <a:lnTo>
                  <a:pt x="234997" y="2601263"/>
                </a:lnTo>
                <a:lnTo>
                  <a:pt x="195051" y="2582868"/>
                </a:lnTo>
                <a:lnTo>
                  <a:pt x="157830" y="2559999"/>
                </a:lnTo>
                <a:lnTo>
                  <a:pt x="123684" y="2533004"/>
                </a:lnTo>
                <a:lnTo>
                  <a:pt x="92960" y="2502233"/>
                </a:lnTo>
                <a:lnTo>
                  <a:pt x="66007" y="2468033"/>
                </a:lnTo>
                <a:lnTo>
                  <a:pt x="43173" y="2430755"/>
                </a:lnTo>
                <a:lnTo>
                  <a:pt x="24807" y="2390747"/>
                </a:lnTo>
                <a:lnTo>
                  <a:pt x="11258" y="2348358"/>
                </a:lnTo>
                <a:lnTo>
                  <a:pt x="2872" y="2303937"/>
                </a:lnTo>
                <a:lnTo>
                  <a:pt x="0" y="2257832"/>
                </a:lnTo>
                <a:lnTo>
                  <a:pt x="0" y="368276"/>
                </a:lnTo>
                <a:lnTo>
                  <a:pt x="2872" y="322172"/>
                </a:lnTo>
                <a:lnTo>
                  <a:pt x="11258" y="277751"/>
                </a:lnTo>
                <a:lnTo>
                  <a:pt x="24807" y="235362"/>
                </a:lnTo>
                <a:lnTo>
                  <a:pt x="43173" y="195354"/>
                </a:lnTo>
                <a:lnTo>
                  <a:pt x="66007" y="158075"/>
                </a:lnTo>
                <a:lnTo>
                  <a:pt x="92960" y="123876"/>
                </a:lnTo>
                <a:lnTo>
                  <a:pt x="123684" y="93104"/>
                </a:lnTo>
                <a:lnTo>
                  <a:pt x="157830" y="66110"/>
                </a:lnTo>
                <a:lnTo>
                  <a:pt x="195051" y="43240"/>
                </a:lnTo>
                <a:lnTo>
                  <a:pt x="234997" y="24846"/>
                </a:lnTo>
                <a:lnTo>
                  <a:pt x="277320" y="11275"/>
                </a:lnTo>
                <a:lnTo>
                  <a:pt x="321672" y="2877"/>
                </a:lnTo>
                <a:lnTo>
                  <a:pt x="367705" y="0"/>
                </a:lnTo>
                <a:lnTo>
                  <a:pt x="15857272" y="0"/>
                </a:lnTo>
                <a:lnTo>
                  <a:pt x="15903304" y="2877"/>
                </a:lnTo>
                <a:lnTo>
                  <a:pt x="15947656" y="11275"/>
                </a:lnTo>
                <a:lnTo>
                  <a:pt x="15989980" y="24846"/>
                </a:lnTo>
                <a:lnTo>
                  <a:pt x="16029926" y="43240"/>
                </a:lnTo>
                <a:lnTo>
                  <a:pt x="16067146" y="66110"/>
                </a:lnTo>
                <a:lnTo>
                  <a:pt x="16101292" y="93104"/>
                </a:lnTo>
                <a:lnTo>
                  <a:pt x="16132016" y="123876"/>
                </a:lnTo>
                <a:lnTo>
                  <a:pt x="16158969" y="158075"/>
                </a:lnTo>
                <a:lnTo>
                  <a:pt x="16181803" y="195354"/>
                </a:lnTo>
                <a:lnTo>
                  <a:pt x="16200169" y="235362"/>
                </a:lnTo>
                <a:lnTo>
                  <a:pt x="16213718" y="277751"/>
                </a:lnTo>
                <a:lnTo>
                  <a:pt x="16222104" y="322172"/>
                </a:lnTo>
                <a:lnTo>
                  <a:pt x="16224976" y="368276"/>
                </a:lnTo>
                <a:close/>
              </a:path>
            </a:pathLst>
          </a:custGeom>
          <a:solidFill>
            <a:schemeClr val="bg1"/>
          </a:solidFill>
        </p:spPr>
        <p:txBody>
          <a:bodyPr wrap="square" lIns="0" tIns="0" rIns="0" bIns="0" rtlCol="0"/>
          <a:lstStyle/>
          <a:p>
            <a:endParaRPr/>
          </a:p>
        </p:txBody>
      </p:sp>
      <p:sp>
        <p:nvSpPr>
          <p:cNvPr id="5" name="object 5"/>
          <p:cNvSpPr/>
          <p:nvPr/>
        </p:nvSpPr>
        <p:spPr>
          <a:xfrm>
            <a:off x="1028700" y="6634823"/>
            <a:ext cx="1285240" cy="1285240"/>
          </a:xfrm>
          <a:custGeom>
            <a:avLst/>
            <a:gdLst/>
            <a:ahLst/>
            <a:cxnLst/>
            <a:rect l="l" t="t" r="r" b="b"/>
            <a:pathLst>
              <a:path w="1285239" h="1285240">
                <a:moveTo>
                  <a:pt x="0" y="1285035"/>
                </a:moveTo>
                <a:lnTo>
                  <a:pt x="0" y="0"/>
                </a:lnTo>
                <a:lnTo>
                  <a:pt x="1285035" y="0"/>
                </a:lnTo>
                <a:lnTo>
                  <a:pt x="1285035" y="1285035"/>
                </a:lnTo>
                <a:lnTo>
                  <a:pt x="0" y="1285035"/>
                </a:lnTo>
                <a:close/>
              </a:path>
            </a:pathLst>
          </a:custGeom>
          <a:solidFill>
            <a:schemeClr val="accent4">
              <a:lumMod val="50000"/>
            </a:schemeClr>
          </a:solidFill>
        </p:spPr>
        <p:txBody>
          <a:bodyPr wrap="square" lIns="0" tIns="0" rIns="0" bIns="0" rtlCol="0"/>
          <a:lstStyle/>
          <a:p>
            <a:endParaRPr>
              <a:solidFill>
                <a:schemeClr val="accent4">
                  <a:lumMod val="75000"/>
                </a:schemeClr>
              </a:solidFill>
            </a:endParaRPr>
          </a:p>
        </p:txBody>
      </p:sp>
      <p:sp>
        <p:nvSpPr>
          <p:cNvPr id="6" name="object 6"/>
          <p:cNvSpPr txBox="1">
            <a:spLocks noGrp="1"/>
          </p:cNvSpPr>
          <p:nvPr>
            <p:ph type="body" idx="1"/>
          </p:nvPr>
        </p:nvSpPr>
        <p:spPr>
          <a:xfrm>
            <a:off x="2234322" y="701626"/>
            <a:ext cx="14372415" cy="1597873"/>
          </a:xfrm>
          <a:prstGeom prst="rect">
            <a:avLst/>
          </a:prstGeom>
        </p:spPr>
        <p:txBody>
          <a:bodyPr vert="horz" wrap="square" lIns="0" tIns="12700" rIns="0" bIns="0" rtlCol="0">
            <a:spAutoFit/>
          </a:bodyPr>
          <a:lstStyle/>
          <a:p>
            <a:pPr marL="12700" marR="5080">
              <a:lnSpc>
                <a:spcPct val="107500"/>
              </a:lnSpc>
              <a:spcBef>
                <a:spcPts val="100"/>
              </a:spcBef>
            </a:pPr>
            <a:r>
              <a:rPr lang="en-ID" spc="1000" dirty="0" smtClean="0"/>
              <a:t>Student Diversity</a:t>
            </a:r>
            <a:endParaRPr spc="1195" dirty="0"/>
          </a:p>
        </p:txBody>
      </p:sp>
      <p:sp>
        <p:nvSpPr>
          <p:cNvPr id="7" name="object 7"/>
          <p:cNvSpPr txBox="1"/>
          <p:nvPr/>
        </p:nvSpPr>
        <p:spPr>
          <a:xfrm>
            <a:off x="1957792" y="6634823"/>
            <a:ext cx="10877814" cy="2143664"/>
          </a:xfrm>
          <a:prstGeom prst="rect">
            <a:avLst/>
          </a:prstGeom>
        </p:spPr>
        <p:txBody>
          <a:bodyPr vert="horz" wrap="square" lIns="0" tIns="12700" rIns="0" bIns="0" rtlCol="0">
            <a:spAutoFit/>
          </a:bodyPr>
          <a:lstStyle/>
          <a:p>
            <a:pPr marL="12700" marR="5080" algn="ctr">
              <a:lnSpc>
                <a:spcPct val="113900"/>
              </a:lnSpc>
              <a:spcBef>
                <a:spcPts val="100"/>
              </a:spcBef>
            </a:pPr>
            <a:r>
              <a:rPr lang="en-ID" sz="4000" spc="-190" dirty="0" err="1" smtClean="0">
                <a:solidFill>
                  <a:schemeClr val="accent4">
                    <a:lumMod val="75000"/>
                  </a:schemeClr>
                </a:solidFill>
                <a:latin typeface="Arial Narrow" panose="020B0606020202030204" pitchFamily="34" charset="0"/>
                <a:cs typeface="Arial Black"/>
              </a:rPr>
              <a:t>Dinda</a:t>
            </a:r>
            <a:r>
              <a:rPr lang="en-ID" sz="4000" spc="-190" dirty="0" smtClean="0">
                <a:solidFill>
                  <a:schemeClr val="accent4">
                    <a:lumMod val="75000"/>
                  </a:schemeClr>
                </a:solidFill>
                <a:latin typeface="Arial Narrow" panose="020B0606020202030204" pitchFamily="34" charset="0"/>
                <a:cs typeface="Arial Black"/>
              </a:rPr>
              <a:t> </a:t>
            </a:r>
            <a:r>
              <a:rPr lang="en-ID" sz="4000" spc="-190" dirty="0" err="1" smtClean="0">
                <a:solidFill>
                  <a:schemeClr val="accent4">
                    <a:lumMod val="75000"/>
                  </a:schemeClr>
                </a:solidFill>
                <a:latin typeface="Arial Narrow" panose="020B0606020202030204" pitchFamily="34" charset="0"/>
                <a:cs typeface="Arial Black"/>
              </a:rPr>
              <a:t>Permatasari</a:t>
            </a:r>
            <a:r>
              <a:rPr lang="en-ID" sz="4000" spc="-190" dirty="0" smtClean="0">
                <a:solidFill>
                  <a:schemeClr val="accent4">
                    <a:lumMod val="75000"/>
                  </a:schemeClr>
                </a:solidFill>
                <a:latin typeface="Arial Narrow" panose="020B0606020202030204" pitchFamily="34" charset="0"/>
                <a:cs typeface="Arial Black"/>
              </a:rPr>
              <a:t> </a:t>
            </a:r>
            <a:r>
              <a:rPr lang="en-ID" sz="4000" spc="-190" dirty="0" err="1" smtClean="0">
                <a:solidFill>
                  <a:schemeClr val="accent4">
                    <a:lumMod val="75000"/>
                  </a:schemeClr>
                </a:solidFill>
                <a:latin typeface="Arial Narrow" panose="020B0606020202030204" pitchFamily="34" charset="0"/>
                <a:cs typeface="Arial Black"/>
              </a:rPr>
              <a:t>Harahap</a:t>
            </a:r>
            <a:endParaRPr lang="en-ID" sz="4000" spc="-190" dirty="0" smtClean="0">
              <a:solidFill>
                <a:schemeClr val="accent4">
                  <a:lumMod val="75000"/>
                </a:schemeClr>
              </a:solidFill>
              <a:latin typeface="Arial Narrow" panose="020B0606020202030204" pitchFamily="34" charset="0"/>
              <a:cs typeface="Arial Black"/>
            </a:endParaRPr>
          </a:p>
          <a:p>
            <a:pPr marL="12700" marR="5080" algn="ctr">
              <a:lnSpc>
                <a:spcPct val="113900"/>
              </a:lnSpc>
              <a:spcBef>
                <a:spcPts val="100"/>
              </a:spcBef>
            </a:pPr>
            <a:r>
              <a:rPr lang="en-ID" sz="4000" spc="-190" dirty="0" smtClean="0">
                <a:solidFill>
                  <a:schemeClr val="accent4">
                    <a:lumMod val="75000"/>
                  </a:schemeClr>
                </a:solidFill>
                <a:latin typeface="Arial Narrow" panose="020B0606020202030204" pitchFamily="34" charset="0"/>
                <a:cs typeface="Arial Black"/>
              </a:rPr>
              <a:t>Faculty of Psychology </a:t>
            </a:r>
            <a:r>
              <a:rPr lang="en-ID" sz="4000" spc="-190" dirty="0" err="1" smtClean="0">
                <a:solidFill>
                  <a:schemeClr val="accent4">
                    <a:lumMod val="75000"/>
                  </a:schemeClr>
                </a:solidFill>
                <a:latin typeface="Arial Narrow" panose="020B0606020202030204" pitchFamily="34" charset="0"/>
                <a:cs typeface="Arial Black"/>
              </a:rPr>
              <a:t>Universitas</a:t>
            </a:r>
            <a:r>
              <a:rPr lang="en-ID" sz="4000" spc="-190" dirty="0" smtClean="0">
                <a:solidFill>
                  <a:schemeClr val="accent4">
                    <a:lumMod val="75000"/>
                  </a:schemeClr>
                </a:solidFill>
                <a:latin typeface="Arial Narrow" panose="020B0606020202030204" pitchFamily="34" charset="0"/>
                <a:cs typeface="Arial Black"/>
              </a:rPr>
              <a:t> Medan Area</a:t>
            </a:r>
          </a:p>
          <a:p>
            <a:pPr marL="12700" marR="5080" algn="ctr">
              <a:lnSpc>
                <a:spcPct val="113900"/>
              </a:lnSpc>
              <a:spcBef>
                <a:spcPts val="100"/>
              </a:spcBef>
            </a:pPr>
            <a:r>
              <a:rPr lang="en-ID" sz="4000" spc="-190" dirty="0">
                <a:solidFill>
                  <a:schemeClr val="accent4">
                    <a:lumMod val="75000"/>
                  </a:schemeClr>
                </a:solidFill>
                <a:latin typeface="Arial Narrow" panose="020B0606020202030204" pitchFamily="34" charset="0"/>
                <a:cs typeface="Arial Black"/>
              </a:rPr>
              <a:t>d</a:t>
            </a:r>
            <a:r>
              <a:rPr lang="en-ID" sz="4000" spc="-190" dirty="0" smtClean="0">
                <a:solidFill>
                  <a:schemeClr val="accent4">
                    <a:lumMod val="75000"/>
                  </a:schemeClr>
                </a:solidFill>
                <a:latin typeface="Arial Narrow" panose="020B0606020202030204" pitchFamily="34" charset="0"/>
                <a:cs typeface="Arial Black"/>
              </a:rPr>
              <a:t>inda</a:t>
            </a:r>
            <a:r>
              <a:rPr lang="en-ID" sz="4000" spc="-190" dirty="0" smtClean="0">
                <a:solidFill>
                  <a:schemeClr val="accent4">
                    <a:lumMod val="75000"/>
                  </a:schemeClr>
                </a:solidFill>
                <a:latin typeface="Arial Narrow" panose="020B0606020202030204" pitchFamily="34" charset="0"/>
                <a:cs typeface="Arial Black"/>
              </a:rPr>
              <a:t>@staff.uma.ac.id</a:t>
            </a:r>
            <a:endParaRPr sz="4000" dirty="0">
              <a:solidFill>
                <a:schemeClr val="accent4">
                  <a:lumMod val="75000"/>
                </a:schemeClr>
              </a:solidFill>
              <a:latin typeface="Arial Narrow" panose="020B0606020202030204" pitchFamily="34" charset="0"/>
              <a:cs typeface="Arial Black"/>
            </a:endParaRPr>
          </a:p>
        </p:txBody>
      </p:sp>
      <p:sp>
        <p:nvSpPr>
          <p:cNvPr id="8" name="object 8"/>
          <p:cNvSpPr/>
          <p:nvPr/>
        </p:nvSpPr>
        <p:spPr>
          <a:xfrm>
            <a:off x="15010296" y="7116005"/>
            <a:ext cx="1609725" cy="1609725"/>
          </a:xfrm>
          <a:custGeom>
            <a:avLst/>
            <a:gdLst/>
            <a:ahLst/>
            <a:cxnLst/>
            <a:rect l="l" t="t" r="r" b="b"/>
            <a:pathLst>
              <a:path w="1609725" h="1609725">
                <a:moveTo>
                  <a:pt x="1609703" y="1609724"/>
                </a:moveTo>
                <a:lnTo>
                  <a:pt x="804852" y="1609724"/>
                </a:lnTo>
                <a:lnTo>
                  <a:pt x="757559" y="1608358"/>
                </a:lnTo>
                <a:lnTo>
                  <a:pt x="710986" y="1604309"/>
                </a:lnTo>
                <a:lnTo>
                  <a:pt x="665209" y="1597653"/>
                </a:lnTo>
                <a:lnTo>
                  <a:pt x="620302" y="1588466"/>
                </a:lnTo>
                <a:lnTo>
                  <a:pt x="576341" y="1576823"/>
                </a:lnTo>
                <a:lnTo>
                  <a:pt x="533402" y="1562799"/>
                </a:lnTo>
                <a:lnTo>
                  <a:pt x="491560" y="1546471"/>
                </a:lnTo>
                <a:lnTo>
                  <a:pt x="450891" y="1527913"/>
                </a:lnTo>
                <a:lnTo>
                  <a:pt x="411470" y="1507201"/>
                </a:lnTo>
                <a:lnTo>
                  <a:pt x="373373" y="1484411"/>
                </a:lnTo>
                <a:lnTo>
                  <a:pt x="336675" y="1459618"/>
                </a:lnTo>
                <a:lnTo>
                  <a:pt x="301451" y="1432897"/>
                </a:lnTo>
                <a:lnTo>
                  <a:pt x="267777" y="1404325"/>
                </a:lnTo>
                <a:lnTo>
                  <a:pt x="235729" y="1373976"/>
                </a:lnTo>
                <a:lnTo>
                  <a:pt x="205382" y="1341926"/>
                </a:lnTo>
                <a:lnTo>
                  <a:pt x="176812" y="1308251"/>
                </a:lnTo>
                <a:lnTo>
                  <a:pt x="150093" y="1273026"/>
                </a:lnTo>
                <a:lnTo>
                  <a:pt x="125301" y="1236326"/>
                </a:lnTo>
                <a:lnTo>
                  <a:pt x="102513" y="1198228"/>
                </a:lnTo>
                <a:lnTo>
                  <a:pt x="81803" y="1158806"/>
                </a:lnTo>
                <a:lnTo>
                  <a:pt x="63247" y="1118137"/>
                </a:lnTo>
                <a:lnTo>
                  <a:pt x="46920" y="1076295"/>
                </a:lnTo>
                <a:lnTo>
                  <a:pt x="32897" y="1033356"/>
                </a:lnTo>
                <a:lnTo>
                  <a:pt x="21255" y="989395"/>
                </a:lnTo>
                <a:lnTo>
                  <a:pt x="12069" y="944489"/>
                </a:lnTo>
                <a:lnTo>
                  <a:pt x="5414" y="898713"/>
                </a:lnTo>
                <a:lnTo>
                  <a:pt x="1366" y="852141"/>
                </a:lnTo>
                <a:lnTo>
                  <a:pt x="0" y="804851"/>
                </a:lnTo>
                <a:lnTo>
                  <a:pt x="1366" y="757560"/>
                </a:lnTo>
                <a:lnTo>
                  <a:pt x="5414" y="710989"/>
                </a:lnTo>
                <a:lnTo>
                  <a:pt x="12069" y="665213"/>
                </a:lnTo>
                <a:lnTo>
                  <a:pt x="21255" y="620307"/>
                </a:lnTo>
                <a:lnTo>
                  <a:pt x="32897" y="576347"/>
                </a:lnTo>
                <a:lnTo>
                  <a:pt x="46919" y="533409"/>
                </a:lnTo>
                <a:lnTo>
                  <a:pt x="63246" y="491568"/>
                </a:lnTo>
                <a:lnTo>
                  <a:pt x="81803" y="450899"/>
                </a:lnTo>
                <a:lnTo>
                  <a:pt x="102513" y="411479"/>
                </a:lnTo>
                <a:lnTo>
                  <a:pt x="125301" y="373381"/>
                </a:lnTo>
                <a:lnTo>
                  <a:pt x="150092" y="336683"/>
                </a:lnTo>
                <a:lnTo>
                  <a:pt x="176811" y="301459"/>
                </a:lnTo>
                <a:lnTo>
                  <a:pt x="205382" y="267785"/>
                </a:lnTo>
                <a:lnTo>
                  <a:pt x="235729" y="235737"/>
                </a:lnTo>
                <a:lnTo>
                  <a:pt x="267777" y="205389"/>
                </a:lnTo>
                <a:lnTo>
                  <a:pt x="301451" y="176818"/>
                </a:lnTo>
                <a:lnTo>
                  <a:pt x="336674" y="150098"/>
                </a:lnTo>
                <a:lnTo>
                  <a:pt x="373372" y="125306"/>
                </a:lnTo>
                <a:lnTo>
                  <a:pt x="411470" y="102517"/>
                </a:lnTo>
                <a:lnTo>
                  <a:pt x="450891" y="81806"/>
                </a:lnTo>
                <a:lnTo>
                  <a:pt x="491560" y="63249"/>
                </a:lnTo>
                <a:lnTo>
                  <a:pt x="533402" y="46922"/>
                </a:lnTo>
                <a:lnTo>
                  <a:pt x="576341" y="32899"/>
                </a:lnTo>
                <a:lnTo>
                  <a:pt x="620301" y="21256"/>
                </a:lnTo>
                <a:lnTo>
                  <a:pt x="665208" y="12070"/>
                </a:lnTo>
                <a:lnTo>
                  <a:pt x="710986" y="5414"/>
                </a:lnTo>
                <a:lnTo>
                  <a:pt x="757559" y="1366"/>
                </a:lnTo>
                <a:lnTo>
                  <a:pt x="804852" y="0"/>
                </a:lnTo>
                <a:lnTo>
                  <a:pt x="852139" y="1366"/>
                </a:lnTo>
                <a:lnTo>
                  <a:pt x="898707" y="5414"/>
                </a:lnTo>
                <a:lnTo>
                  <a:pt x="944481" y="12070"/>
                </a:lnTo>
                <a:lnTo>
                  <a:pt x="989384" y="21256"/>
                </a:lnTo>
                <a:lnTo>
                  <a:pt x="1033342" y="32899"/>
                </a:lnTo>
                <a:lnTo>
                  <a:pt x="1076279" y="46922"/>
                </a:lnTo>
                <a:lnTo>
                  <a:pt x="1118119" y="63249"/>
                </a:lnTo>
                <a:lnTo>
                  <a:pt x="1158788" y="81806"/>
                </a:lnTo>
                <a:lnTo>
                  <a:pt x="1198208" y="102517"/>
                </a:lnTo>
                <a:lnTo>
                  <a:pt x="1236305" y="125306"/>
                </a:lnTo>
                <a:lnTo>
                  <a:pt x="1273004" y="150098"/>
                </a:lnTo>
                <a:lnTo>
                  <a:pt x="1308228" y="176818"/>
                </a:lnTo>
                <a:lnTo>
                  <a:pt x="1341903" y="205389"/>
                </a:lnTo>
                <a:lnTo>
                  <a:pt x="1373953" y="235737"/>
                </a:lnTo>
                <a:lnTo>
                  <a:pt x="1404301" y="267785"/>
                </a:lnTo>
                <a:lnTo>
                  <a:pt x="1432874" y="301459"/>
                </a:lnTo>
                <a:lnTo>
                  <a:pt x="1459594" y="336683"/>
                </a:lnTo>
                <a:lnTo>
                  <a:pt x="1484388" y="373381"/>
                </a:lnTo>
                <a:lnTo>
                  <a:pt x="1507178" y="411479"/>
                </a:lnTo>
                <a:lnTo>
                  <a:pt x="1527890" y="450899"/>
                </a:lnTo>
                <a:lnTo>
                  <a:pt x="1546448" y="491568"/>
                </a:lnTo>
                <a:lnTo>
                  <a:pt x="1562777" y="533409"/>
                </a:lnTo>
                <a:lnTo>
                  <a:pt x="1576801" y="576347"/>
                </a:lnTo>
                <a:lnTo>
                  <a:pt x="1588444" y="620307"/>
                </a:lnTo>
                <a:lnTo>
                  <a:pt x="1597632" y="665213"/>
                </a:lnTo>
                <a:lnTo>
                  <a:pt x="1604288" y="710989"/>
                </a:lnTo>
                <a:lnTo>
                  <a:pt x="1608337" y="757560"/>
                </a:lnTo>
                <a:lnTo>
                  <a:pt x="1609703" y="804851"/>
                </a:lnTo>
                <a:lnTo>
                  <a:pt x="1609703" y="1609724"/>
                </a:lnTo>
                <a:close/>
              </a:path>
            </a:pathLst>
          </a:custGeom>
          <a:solidFill>
            <a:schemeClr val="accent4">
              <a:lumMod val="50000"/>
            </a:schemeClr>
          </a:solidFill>
        </p:spPr>
        <p:txBody>
          <a:bodyPr wrap="square" lIns="0" tIns="0" rIns="0" bIns="0" rtlCol="0"/>
          <a:lstStyle/>
          <a:p>
            <a:endParaRPr>
              <a:solidFill>
                <a:schemeClr val="accent4">
                  <a:lumMod val="75000"/>
                </a:schemeClr>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57792" y="2299499"/>
            <a:ext cx="13587008" cy="394245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a:ln>
            <a:solidFill>
              <a:schemeClr val="bg1"/>
            </a:solidFill>
          </a:ln>
        </p:spPr>
        <p:txBody>
          <a:bodyPr wrap="square" lIns="0" tIns="0" rIns="0" bIns="0" rtlCol="0"/>
          <a:lstStyle/>
          <a:p>
            <a:endParaRPr/>
          </a:p>
        </p:txBody>
      </p:sp>
      <p:sp>
        <p:nvSpPr>
          <p:cNvPr id="4" name="object 4"/>
          <p:cNvSpPr/>
          <p:nvPr/>
        </p:nvSpPr>
        <p:spPr>
          <a:xfrm>
            <a:off x="6609534" y="2394766"/>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sp>
        <p:nvSpPr>
          <p:cNvPr id="10" name="object 10"/>
          <p:cNvSpPr txBox="1"/>
          <p:nvPr/>
        </p:nvSpPr>
        <p:spPr>
          <a:xfrm>
            <a:off x="1703977" y="686645"/>
            <a:ext cx="13409338" cy="801310"/>
          </a:xfrm>
          <a:prstGeom prst="rect">
            <a:avLst/>
          </a:prstGeom>
        </p:spPr>
        <p:txBody>
          <a:bodyPr vert="horz" wrap="square" lIns="0" tIns="12700" rIns="0" bIns="0" rtlCol="0">
            <a:spAutoFit/>
          </a:bodyPr>
          <a:lstStyle/>
          <a:p>
            <a:pPr marL="12700" marR="5080">
              <a:lnSpc>
                <a:spcPct val="113300"/>
              </a:lnSpc>
              <a:spcBef>
                <a:spcPts val="100"/>
              </a:spcBef>
            </a:pPr>
            <a:r>
              <a:rPr lang="en-US" sz="4800" b="1" dirty="0">
                <a:solidFill>
                  <a:schemeClr val="bg1"/>
                </a:solidFill>
                <a:latin typeface="Adobe Fan Heiti Std B" panose="020B0700000000000000" pitchFamily="34" charset="-128"/>
                <a:ea typeface="Adobe Fan Heiti Std B" panose="020B0700000000000000" pitchFamily="34" charset="-128"/>
              </a:rPr>
              <a:t>The Link between Income and Summer Learning</a:t>
            </a:r>
            <a:endParaRPr lang="en-US" sz="4800" dirty="0">
              <a:solidFill>
                <a:schemeClr val="bg1"/>
              </a:solidFill>
              <a:latin typeface="Adobe Fan Heiti Std B" panose="020B0700000000000000" pitchFamily="34" charset="-128"/>
              <a:ea typeface="Adobe Fan Heiti Std B" panose="020B0700000000000000" pitchFamily="34" charset="-128"/>
              <a:cs typeface="Arial Black"/>
            </a:endParaRPr>
          </a:p>
        </p:txBody>
      </p:sp>
      <p:sp>
        <p:nvSpPr>
          <p:cNvPr id="7" name="Oval 6"/>
          <p:cNvSpPr/>
          <p:nvPr/>
        </p:nvSpPr>
        <p:spPr>
          <a:xfrm>
            <a:off x="1371600" y="2394766"/>
            <a:ext cx="2895600" cy="1529534"/>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D" sz="3200" b="1" dirty="0" smtClean="0"/>
              <a:t>LOW SES</a:t>
            </a:r>
            <a:endParaRPr lang="en-US" sz="3200" b="1" dirty="0"/>
          </a:p>
        </p:txBody>
      </p:sp>
      <p:sp>
        <p:nvSpPr>
          <p:cNvPr id="11" name="Oval 10"/>
          <p:cNvSpPr/>
          <p:nvPr/>
        </p:nvSpPr>
        <p:spPr>
          <a:xfrm>
            <a:off x="5513046" y="2394766"/>
            <a:ext cx="2895600" cy="1529534"/>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D" sz="2800" b="1" dirty="0" smtClean="0"/>
              <a:t>HIGH SES</a:t>
            </a:r>
            <a:endParaRPr lang="en-US" sz="2800" dirty="0"/>
          </a:p>
        </p:txBody>
      </p:sp>
      <p:sp>
        <p:nvSpPr>
          <p:cNvPr id="8" name="Arc 7"/>
          <p:cNvSpPr/>
          <p:nvPr/>
        </p:nvSpPr>
        <p:spPr>
          <a:xfrm rot="8111633">
            <a:off x="3134656" y="375465"/>
            <a:ext cx="3790134" cy="4038600"/>
          </a:xfrm>
          <a:prstGeom prst="arc">
            <a:avLst/>
          </a:prstGeom>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bg1"/>
              </a:solidFill>
            </a:endParaRPr>
          </a:p>
        </p:txBody>
      </p:sp>
      <p:sp>
        <p:nvSpPr>
          <p:cNvPr id="12" name="Rounded Rectangle 11"/>
          <p:cNvSpPr/>
          <p:nvPr/>
        </p:nvSpPr>
        <p:spPr>
          <a:xfrm>
            <a:off x="2841171" y="4730308"/>
            <a:ext cx="4504327" cy="1772040"/>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3200" dirty="0">
                <a:solidFill>
                  <a:schemeClr val="tx1"/>
                </a:solidFill>
              </a:rPr>
              <a:t>P</a:t>
            </a:r>
            <a:r>
              <a:rPr lang="en-US" sz="3200" dirty="0" smtClean="0">
                <a:solidFill>
                  <a:schemeClr val="tx1"/>
                </a:solidFill>
              </a:rPr>
              <a:t>rogress </a:t>
            </a:r>
            <a:r>
              <a:rPr lang="en-US" sz="3200" dirty="0">
                <a:solidFill>
                  <a:schemeClr val="tx1"/>
                </a:solidFill>
              </a:rPr>
              <a:t>in academic achievement during the school </a:t>
            </a:r>
            <a:r>
              <a:rPr lang="en-US" sz="3200" dirty="0" smtClean="0">
                <a:solidFill>
                  <a:schemeClr val="tx1"/>
                </a:solidFill>
              </a:rPr>
              <a:t>year</a:t>
            </a:r>
            <a:endParaRPr lang="en-US" sz="3200" dirty="0">
              <a:solidFill>
                <a:schemeClr val="tx1"/>
              </a:solidFill>
            </a:endParaRPr>
          </a:p>
        </p:txBody>
      </p:sp>
      <p:sp>
        <p:nvSpPr>
          <p:cNvPr id="13" name="Oval 12"/>
          <p:cNvSpPr/>
          <p:nvPr/>
        </p:nvSpPr>
        <p:spPr>
          <a:xfrm>
            <a:off x="10972800" y="2174599"/>
            <a:ext cx="3810000" cy="2337214"/>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ID" sz="3600" dirty="0"/>
              <a:t>E</a:t>
            </a:r>
            <a:r>
              <a:rPr lang="en-ID" sz="3600" dirty="0" smtClean="0"/>
              <a:t>nvironment</a:t>
            </a:r>
            <a:endParaRPr lang="en-US" sz="3600" dirty="0"/>
          </a:p>
        </p:txBody>
      </p:sp>
      <p:cxnSp>
        <p:nvCxnSpPr>
          <p:cNvPr id="20" name="Straight Arrow Connector 19"/>
          <p:cNvCxnSpPr/>
          <p:nvPr/>
        </p:nvCxnSpPr>
        <p:spPr>
          <a:xfrm flipH="1">
            <a:off x="10515600" y="4730308"/>
            <a:ext cx="2286000" cy="1556192"/>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12877800" y="4730308"/>
            <a:ext cx="2235515" cy="1403792"/>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8408646" y="6286500"/>
            <a:ext cx="3707154" cy="18288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2800" dirty="0"/>
              <a:t>academic</a:t>
            </a:r>
          </a:p>
          <a:p>
            <a:pPr algn="ctr"/>
            <a:r>
              <a:rPr lang="en-US" sz="2800" dirty="0"/>
              <a:t>readiness for school</a:t>
            </a:r>
            <a:r>
              <a:rPr lang="en-US" dirty="0"/>
              <a:t>,</a:t>
            </a:r>
          </a:p>
        </p:txBody>
      </p:sp>
      <p:sp>
        <p:nvSpPr>
          <p:cNvPr id="24" name="Rectangle 23"/>
          <p:cNvSpPr/>
          <p:nvPr/>
        </p:nvSpPr>
        <p:spPr>
          <a:xfrm>
            <a:off x="12929223" y="6164593"/>
            <a:ext cx="3707154" cy="18288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2800" dirty="0"/>
              <a:t>the level of achievement throughout </a:t>
            </a:r>
            <a:r>
              <a:rPr lang="en-US" sz="2800" dirty="0" smtClean="0"/>
              <a:t>students</a:t>
            </a:r>
            <a:endParaRPr lang="en-US" sz="2800" dirty="0"/>
          </a:p>
        </p:txBody>
      </p:sp>
      <p:cxnSp>
        <p:nvCxnSpPr>
          <p:cNvPr id="26" name="Straight Connector 25"/>
          <p:cNvCxnSpPr/>
          <p:nvPr/>
        </p:nvCxnSpPr>
        <p:spPr>
          <a:xfrm flipH="1">
            <a:off x="6023495" y="2174599"/>
            <a:ext cx="4492105" cy="7201854"/>
          </a:xfrm>
          <a:prstGeom prst="line">
            <a:avLst/>
          </a:prstGeom>
          <a:ln>
            <a:solidFill>
              <a:schemeClr val="bg1"/>
            </a:solidFill>
          </a:ln>
        </p:spPr>
        <p:style>
          <a:lnRef idx="3">
            <a:schemeClr val="accent4"/>
          </a:lnRef>
          <a:fillRef idx="0">
            <a:schemeClr val="accent4"/>
          </a:fillRef>
          <a:effectRef idx="2">
            <a:schemeClr val="accent4"/>
          </a:effectRef>
          <a:fontRef idx="minor">
            <a:schemeClr val="tx1"/>
          </a:fontRef>
        </p:style>
      </p:cxnSp>
      <p:cxnSp>
        <p:nvCxnSpPr>
          <p:cNvPr id="28" name="Straight Arrow Connector 27"/>
          <p:cNvCxnSpPr/>
          <p:nvPr/>
        </p:nvCxnSpPr>
        <p:spPr>
          <a:xfrm>
            <a:off x="7722846" y="9481849"/>
            <a:ext cx="1739277"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9632355" y="9048151"/>
            <a:ext cx="3987177" cy="76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D" sz="3200" dirty="0">
                <a:solidFill>
                  <a:schemeClr val="tx1"/>
                </a:solidFill>
              </a:rPr>
              <a:t>I</a:t>
            </a:r>
            <a:r>
              <a:rPr lang="en-ID" sz="3200" dirty="0" smtClean="0">
                <a:solidFill>
                  <a:schemeClr val="tx1"/>
                </a:solidFill>
              </a:rPr>
              <a:t>nfluence</a:t>
            </a:r>
            <a:endParaRPr lang="en-US" sz="3200" dirty="0">
              <a:solidFill>
                <a:schemeClr val="tx1"/>
              </a:solidFill>
            </a:endParaRPr>
          </a:p>
        </p:txBody>
      </p:sp>
    </p:spTree>
    <p:extLst>
      <p:ext uri="{BB962C8B-B14F-4D97-AF65-F5344CB8AC3E}">
        <p14:creationId xmlns:p14="http://schemas.microsoft.com/office/powerpoint/2010/main" val="3073459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a:ln>
            <a:solidFill>
              <a:schemeClr val="bg1"/>
            </a:solidFill>
          </a:ln>
        </p:spPr>
        <p:txBody>
          <a:bodyPr wrap="square" lIns="0" tIns="0" rIns="0" bIns="0" rtlCol="0"/>
          <a:lstStyle/>
          <a:p>
            <a:endParaRPr/>
          </a:p>
        </p:txBody>
      </p:sp>
      <p:sp>
        <p:nvSpPr>
          <p:cNvPr id="4" name="object 4"/>
          <p:cNvSpPr/>
          <p:nvPr/>
        </p:nvSpPr>
        <p:spPr>
          <a:xfrm>
            <a:off x="6609534" y="2394766"/>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sp>
        <p:nvSpPr>
          <p:cNvPr id="10" name="object 10"/>
          <p:cNvSpPr txBox="1"/>
          <p:nvPr/>
        </p:nvSpPr>
        <p:spPr>
          <a:xfrm>
            <a:off x="1693091" y="508034"/>
            <a:ext cx="13409338" cy="805029"/>
          </a:xfrm>
          <a:prstGeom prst="rect">
            <a:avLst/>
          </a:prstGeom>
        </p:spPr>
        <p:txBody>
          <a:bodyPr vert="horz" wrap="square" lIns="0" tIns="12700" rIns="0" bIns="0" rtlCol="0">
            <a:spAutoFit/>
          </a:bodyPr>
          <a:lstStyle/>
          <a:p>
            <a:pPr marL="12700" marR="5080">
              <a:lnSpc>
                <a:spcPct val="113300"/>
              </a:lnSpc>
              <a:spcBef>
                <a:spcPts val="100"/>
              </a:spcBef>
            </a:pPr>
            <a:r>
              <a:rPr lang="en-US" sz="4800" b="1" dirty="0">
                <a:solidFill>
                  <a:schemeClr val="bg1"/>
                </a:solidFill>
              </a:rPr>
              <a:t>The Role of Schools as Middle-Class Institution</a:t>
            </a:r>
            <a:endParaRPr lang="en-US" sz="4800" dirty="0">
              <a:solidFill>
                <a:schemeClr val="bg1"/>
              </a:solidFill>
              <a:latin typeface="Adobe Fan Heiti Std B" panose="020B0700000000000000" pitchFamily="34" charset="-128"/>
              <a:ea typeface="Adobe Fan Heiti Std B" panose="020B0700000000000000" pitchFamily="34" charset="-128"/>
              <a:cs typeface="Arial Black"/>
            </a:endParaRPr>
          </a:p>
        </p:txBody>
      </p:sp>
      <p:sp>
        <p:nvSpPr>
          <p:cNvPr id="7" name="Oval 6"/>
          <p:cNvSpPr/>
          <p:nvPr/>
        </p:nvSpPr>
        <p:spPr>
          <a:xfrm>
            <a:off x="1408883" y="3560246"/>
            <a:ext cx="5029200" cy="1529534"/>
          </a:xfrm>
          <a:prstGeom prst="ellipse">
            <a:avLst/>
          </a:prstGeom>
          <a:solidFill>
            <a:schemeClr val="bg1"/>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en-US" sz="3200" dirty="0" smtClean="0">
                <a:solidFill>
                  <a:schemeClr val="tx1"/>
                </a:solidFill>
              </a:rPr>
              <a:t>Children should do their own work.</a:t>
            </a:r>
            <a:endParaRPr lang="en-US" sz="4800" dirty="0">
              <a:solidFill>
                <a:schemeClr val="tx1"/>
              </a:solidFill>
            </a:endParaRPr>
          </a:p>
        </p:txBody>
      </p:sp>
      <p:sp>
        <p:nvSpPr>
          <p:cNvPr id="11" name="Oval 10"/>
          <p:cNvSpPr/>
          <p:nvPr/>
        </p:nvSpPr>
        <p:spPr>
          <a:xfrm>
            <a:off x="1513839" y="5349945"/>
            <a:ext cx="5029200" cy="1828956"/>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3200" dirty="0" smtClean="0"/>
              <a:t>Helping </a:t>
            </a:r>
            <a:r>
              <a:rPr lang="en-US" sz="3200" dirty="0"/>
              <a:t>others </a:t>
            </a:r>
            <a:r>
              <a:rPr lang="en-US" sz="3200" dirty="0" smtClean="0"/>
              <a:t>is often </a:t>
            </a:r>
            <a:r>
              <a:rPr lang="en-US" sz="3200" dirty="0"/>
              <a:t>defined as cheat</a:t>
            </a:r>
          </a:p>
        </p:txBody>
      </p:sp>
      <p:sp>
        <p:nvSpPr>
          <p:cNvPr id="3" name="Rectangle 2"/>
          <p:cNvSpPr/>
          <p:nvPr/>
        </p:nvSpPr>
        <p:spPr>
          <a:xfrm>
            <a:off x="3923483" y="1673631"/>
            <a:ext cx="8420917" cy="1337831"/>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r>
              <a:rPr lang="en-US" sz="3600" dirty="0" smtClean="0">
                <a:solidFill>
                  <a:schemeClr val="bg1"/>
                </a:solidFill>
              </a:rPr>
              <a:t>The </a:t>
            </a:r>
            <a:r>
              <a:rPr lang="en-US" sz="3600" dirty="0">
                <a:solidFill>
                  <a:schemeClr val="bg1"/>
                </a:solidFill>
              </a:rPr>
              <a:t>school overwhelmingly represents the </a:t>
            </a:r>
            <a:r>
              <a:rPr lang="en-US" sz="3600" dirty="0" smtClean="0">
                <a:solidFill>
                  <a:schemeClr val="bg1"/>
                </a:solidFill>
              </a:rPr>
              <a:t>values and </a:t>
            </a:r>
            <a:r>
              <a:rPr lang="en-US" sz="3600" dirty="0">
                <a:solidFill>
                  <a:schemeClr val="bg1"/>
                </a:solidFill>
              </a:rPr>
              <a:t>expectations of the middle class</a:t>
            </a:r>
          </a:p>
        </p:txBody>
      </p:sp>
      <p:sp>
        <p:nvSpPr>
          <p:cNvPr id="5" name="Oval 4"/>
          <p:cNvSpPr/>
          <p:nvPr/>
        </p:nvSpPr>
        <p:spPr>
          <a:xfrm>
            <a:off x="1372146" y="7598234"/>
            <a:ext cx="5237388" cy="1669568"/>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3200" dirty="0"/>
              <a:t>A</a:t>
            </a:r>
            <a:r>
              <a:rPr lang="en-US" sz="3200" dirty="0" smtClean="0"/>
              <a:t>re </a:t>
            </a:r>
            <a:r>
              <a:rPr lang="en-US" sz="3200" dirty="0"/>
              <a:t>expected to compete for grades,</a:t>
            </a:r>
          </a:p>
        </p:txBody>
      </p:sp>
      <p:cxnSp>
        <p:nvCxnSpPr>
          <p:cNvPr id="9" name="Straight Connector 8"/>
          <p:cNvCxnSpPr/>
          <p:nvPr/>
        </p:nvCxnSpPr>
        <p:spPr>
          <a:xfrm>
            <a:off x="6609534" y="3855081"/>
            <a:ext cx="253446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9144000" y="3924300"/>
            <a:ext cx="0" cy="450871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766808" y="8391013"/>
            <a:ext cx="253446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Cloud 17"/>
          <p:cNvSpPr/>
          <p:nvPr/>
        </p:nvSpPr>
        <p:spPr>
          <a:xfrm>
            <a:off x="9944918" y="3924300"/>
            <a:ext cx="3810000" cy="3041068"/>
          </a:xfrm>
          <a:prstGeom prst="cloud">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ID" sz="3600" dirty="0" smtClean="0"/>
              <a:t>Middle Class</a:t>
            </a:r>
            <a:endParaRPr lang="en-US" sz="3600" dirty="0"/>
          </a:p>
        </p:txBody>
      </p:sp>
    </p:spTree>
    <p:extLst>
      <p:ext uri="{BB962C8B-B14F-4D97-AF65-F5344CB8AC3E}">
        <p14:creationId xmlns:p14="http://schemas.microsoft.com/office/powerpoint/2010/main" val="2787252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a:ln>
            <a:solidFill>
              <a:schemeClr val="bg1"/>
            </a:solidFill>
          </a:ln>
        </p:spPr>
        <p:txBody>
          <a:bodyPr wrap="square" lIns="0" tIns="0" rIns="0" bIns="0" rtlCol="0"/>
          <a:lstStyle/>
          <a:p>
            <a:endParaRPr/>
          </a:p>
        </p:txBody>
      </p:sp>
      <p:sp>
        <p:nvSpPr>
          <p:cNvPr id="4" name="object 4"/>
          <p:cNvSpPr/>
          <p:nvPr/>
        </p:nvSpPr>
        <p:spPr>
          <a:xfrm>
            <a:off x="6609534" y="2394766"/>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sp>
        <p:nvSpPr>
          <p:cNvPr id="10" name="object 10"/>
          <p:cNvSpPr txBox="1"/>
          <p:nvPr/>
        </p:nvSpPr>
        <p:spPr>
          <a:xfrm>
            <a:off x="1693091" y="508034"/>
            <a:ext cx="13409338" cy="805029"/>
          </a:xfrm>
          <a:prstGeom prst="rect">
            <a:avLst/>
          </a:prstGeom>
        </p:spPr>
        <p:txBody>
          <a:bodyPr vert="horz" wrap="square" lIns="0" tIns="12700" rIns="0" bIns="0" rtlCol="0">
            <a:spAutoFit/>
          </a:bodyPr>
          <a:lstStyle/>
          <a:p>
            <a:pPr marL="12700" marR="5080">
              <a:lnSpc>
                <a:spcPct val="113300"/>
              </a:lnSpc>
              <a:spcBef>
                <a:spcPts val="100"/>
              </a:spcBef>
            </a:pPr>
            <a:r>
              <a:rPr lang="en-US" sz="4800" b="1" dirty="0">
                <a:solidFill>
                  <a:schemeClr val="bg1"/>
                </a:solidFill>
              </a:rPr>
              <a:t>The Role of Schools as Middle-Class Institution</a:t>
            </a:r>
            <a:endParaRPr lang="en-US" sz="4800" dirty="0">
              <a:solidFill>
                <a:schemeClr val="bg1"/>
              </a:solidFill>
              <a:latin typeface="Adobe Fan Heiti Std B" panose="020B0700000000000000" pitchFamily="34" charset="-128"/>
              <a:ea typeface="Adobe Fan Heiti Std B" panose="020B0700000000000000" pitchFamily="34" charset="-128"/>
              <a:cs typeface="Arial Black"/>
            </a:endParaRPr>
          </a:p>
        </p:txBody>
      </p:sp>
      <p:sp>
        <p:nvSpPr>
          <p:cNvPr id="7" name="Oval 6"/>
          <p:cNvSpPr/>
          <p:nvPr/>
        </p:nvSpPr>
        <p:spPr>
          <a:xfrm>
            <a:off x="763140" y="2147774"/>
            <a:ext cx="6780660" cy="3132368"/>
          </a:xfrm>
          <a:prstGeom prst="ellipse">
            <a:avLst/>
          </a:prstGeom>
          <a:solidFill>
            <a:schemeClr val="bg1"/>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en-US" sz="3200" dirty="0">
                <a:solidFill>
                  <a:schemeClr val="tx1"/>
                </a:solidFill>
              </a:rPr>
              <a:t>are less willing to compete and are </a:t>
            </a:r>
            <a:r>
              <a:rPr lang="en-US" sz="3200" dirty="0" smtClean="0">
                <a:solidFill>
                  <a:schemeClr val="tx1"/>
                </a:solidFill>
              </a:rPr>
              <a:t>more interested </a:t>
            </a:r>
            <a:r>
              <a:rPr lang="en-US" sz="3200" dirty="0">
                <a:solidFill>
                  <a:schemeClr val="tx1"/>
                </a:solidFill>
              </a:rPr>
              <a:t>in </a:t>
            </a:r>
            <a:r>
              <a:rPr lang="en-US" sz="3200" dirty="0" smtClean="0">
                <a:solidFill>
                  <a:schemeClr val="tx1"/>
                </a:solidFill>
              </a:rPr>
              <a:t>cooperating with </a:t>
            </a:r>
            <a:r>
              <a:rPr lang="en-US" sz="3200" dirty="0">
                <a:solidFill>
                  <a:schemeClr val="tx1"/>
                </a:solidFill>
              </a:rPr>
              <a:t>their </a:t>
            </a:r>
            <a:r>
              <a:rPr lang="en-US" sz="3200" dirty="0" smtClean="0">
                <a:solidFill>
                  <a:schemeClr val="tx1"/>
                </a:solidFill>
              </a:rPr>
              <a:t>peer</a:t>
            </a:r>
            <a:r>
              <a:rPr lang="en-US" sz="3200" dirty="0" smtClean="0">
                <a:solidFill>
                  <a:schemeClr val="tx1"/>
                </a:solidFill>
              </a:rPr>
              <a:t>.</a:t>
            </a:r>
            <a:endParaRPr lang="en-US" sz="3200" dirty="0">
              <a:solidFill>
                <a:schemeClr val="tx1"/>
              </a:solidFill>
            </a:endParaRPr>
          </a:p>
        </p:txBody>
      </p:sp>
      <p:sp>
        <p:nvSpPr>
          <p:cNvPr id="11" name="Oval 10"/>
          <p:cNvSpPr/>
          <p:nvPr/>
        </p:nvSpPr>
        <p:spPr>
          <a:xfrm>
            <a:off x="874668" y="6114854"/>
            <a:ext cx="6669132" cy="3828442"/>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3200" dirty="0" smtClean="0">
                <a:solidFill>
                  <a:schemeClr val="tx1"/>
                </a:solidFill>
              </a:rPr>
              <a:t>learned </a:t>
            </a:r>
            <a:r>
              <a:rPr lang="en-US" sz="3200" dirty="0">
                <a:solidFill>
                  <a:schemeClr val="tx1"/>
                </a:solidFill>
              </a:rPr>
              <a:t>from an early age to rely on their communities, </a:t>
            </a:r>
            <a:r>
              <a:rPr lang="en-US" sz="3200" dirty="0" smtClean="0">
                <a:solidFill>
                  <a:schemeClr val="tx1"/>
                </a:solidFill>
              </a:rPr>
              <a:t>friends, and </a:t>
            </a:r>
            <a:r>
              <a:rPr lang="en-US" sz="3200" dirty="0">
                <a:solidFill>
                  <a:schemeClr val="tx1"/>
                </a:solidFill>
              </a:rPr>
              <a:t>family and </a:t>
            </a:r>
            <a:r>
              <a:rPr lang="en-US" sz="3200" dirty="0" smtClean="0">
                <a:solidFill>
                  <a:schemeClr val="tx1"/>
                </a:solidFill>
              </a:rPr>
              <a:t>have always </a:t>
            </a:r>
            <a:r>
              <a:rPr lang="en-US" sz="3200" dirty="0">
                <a:solidFill>
                  <a:schemeClr val="tx1"/>
                </a:solidFill>
              </a:rPr>
              <a:t>also helped and been helped by </a:t>
            </a:r>
            <a:r>
              <a:rPr lang="en-US" sz="3200" dirty="0" smtClean="0">
                <a:solidFill>
                  <a:schemeClr val="tx1"/>
                </a:solidFill>
              </a:rPr>
              <a:t>others</a:t>
            </a:r>
            <a:endParaRPr lang="en-US" sz="3200" dirty="0">
              <a:solidFill>
                <a:schemeClr val="tx1"/>
              </a:solidFill>
            </a:endParaRPr>
          </a:p>
        </p:txBody>
      </p:sp>
      <p:cxnSp>
        <p:nvCxnSpPr>
          <p:cNvPr id="9" name="Straight Connector 8"/>
          <p:cNvCxnSpPr/>
          <p:nvPr/>
        </p:nvCxnSpPr>
        <p:spPr>
          <a:xfrm>
            <a:off x="6609534" y="3855081"/>
            <a:ext cx="253446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9144000" y="3924300"/>
            <a:ext cx="0" cy="450871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766808" y="8391013"/>
            <a:ext cx="253446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Cloud 17"/>
          <p:cNvSpPr/>
          <p:nvPr/>
        </p:nvSpPr>
        <p:spPr>
          <a:xfrm>
            <a:off x="9944918" y="3924300"/>
            <a:ext cx="3810000" cy="3041068"/>
          </a:xfrm>
          <a:prstGeom prst="cloud">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ID" sz="3600" dirty="0" smtClean="0"/>
              <a:t>Low Class</a:t>
            </a:r>
            <a:endParaRPr lang="en-US" sz="3600" dirty="0"/>
          </a:p>
        </p:txBody>
      </p:sp>
    </p:spTree>
    <p:extLst>
      <p:ext uri="{BB962C8B-B14F-4D97-AF65-F5344CB8AC3E}">
        <p14:creationId xmlns:p14="http://schemas.microsoft.com/office/powerpoint/2010/main" val="3124508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495300"/>
            <a:ext cx="11277600" cy="830997"/>
          </a:xfrm>
        </p:spPr>
        <p:txBody>
          <a:bodyPr/>
          <a:lstStyle/>
          <a:p>
            <a:r>
              <a:rPr lang="en-US" sz="5400" dirty="0">
                <a:solidFill>
                  <a:schemeClr val="accent4">
                    <a:lumMod val="50000"/>
                  </a:schemeClr>
                </a:solidFill>
              </a:rPr>
              <a:t>The Role of Child-Rearing Practices</a:t>
            </a:r>
            <a:endParaRPr lang="en-US" sz="5400" dirty="0">
              <a:solidFill>
                <a:schemeClr val="accent4">
                  <a:lumMod val="50000"/>
                </a:schemeClr>
              </a:solidFill>
            </a:endParaRPr>
          </a:p>
        </p:txBody>
      </p:sp>
      <p:sp>
        <p:nvSpPr>
          <p:cNvPr id="4" name="Rounded Rectangle 3"/>
          <p:cNvSpPr/>
          <p:nvPr/>
        </p:nvSpPr>
        <p:spPr>
          <a:xfrm>
            <a:off x="1295400" y="2324100"/>
            <a:ext cx="11811000" cy="29718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r>
              <a:rPr lang="en-US" sz="3600" dirty="0" smtClean="0"/>
              <a:t>Focused </a:t>
            </a:r>
            <a:r>
              <a:rPr lang="en-US" sz="3600" dirty="0"/>
              <a:t>on the differences in </a:t>
            </a:r>
            <a:r>
              <a:rPr lang="en-US" sz="3600" dirty="0" err="1" smtClean="0"/>
              <a:t>chlid</a:t>
            </a:r>
            <a:r>
              <a:rPr lang="en-US" sz="3600" dirty="0" smtClean="0"/>
              <a:t>-rearing </a:t>
            </a:r>
            <a:r>
              <a:rPr lang="en-US" sz="3600" dirty="0"/>
              <a:t>practices between </a:t>
            </a:r>
            <a:r>
              <a:rPr lang="en-US" sz="3600" dirty="0" smtClean="0"/>
              <a:t>the average </a:t>
            </a:r>
            <a:r>
              <a:rPr lang="en-US" sz="3600" dirty="0"/>
              <a:t>middle-class family and the average working-class or lower-class family</a:t>
            </a:r>
          </a:p>
        </p:txBody>
      </p:sp>
      <p:sp>
        <p:nvSpPr>
          <p:cNvPr id="5" name="Rounded Rectangle 4"/>
          <p:cNvSpPr/>
          <p:nvPr/>
        </p:nvSpPr>
        <p:spPr>
          <a:xfrm>
            <a:off x="3810000" y="5836503"/>
            <a:ext cx="11658600" cy="3657600"/>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just"/>
            <a:r>
              <a:rPr lang="en-US" sz="3600" dirty="0" smtClean="0">
                <a:solidFill>
                  <a:schemeClr val="accent4">
                    <a:lumMod val="50000"/>
                  </a:schemeClr>
                </a:solidFill>
              </a:rPr>
              <a:t>Middle-class </a:t>
            </a:r>
            <a:r>
              <a:rPr lang="en-US" sz="3600" dirty="0">
                <a:solidFill>
                  <a:schemeClr val="accent4">
                    <a:lumMod val="50000"/>
                  </a:schemeClr>
                </a:solidFill>
              </a:rPr>
              <a:t>children are </a:t>
            </a:r>
            <a:r>
              <a:rPr lang="en-US" sz="3600" dirty="0" smtClean="0">
                <a:solidFill>
                  <a:schemeClr val="accent4">
                    <a:lumMod val="50000"/>
                  </a:schemeClr>
                </a:solidFill>
              </a:rPr>
              <a:t>lately </a:t>
            </a:r>
            <a:r>
              <a:rPr lang="en-US" sz="3600" dirty="0">
                <a:solidFill>
                  <a:schemeClr val="accent4">
                    <a:lumMod val="50000"/>
                  </a:schemeClr>
                </a:solidFill>
              </a:rPr>
              <a:t>to be good at following </a:t>
            </a:r>
            <a:r>
              <a:rPr lang="en-US" sz="3600" dirty="0" smtClean="0">
                <a:solidFill>
                  <a:schemeClr val="accent4">
                    <a:lumMod val="50000"/>
                  </a:schemeClr>
                </a:solidFill>
              </a:rPr>
              <a:t>directions, explaining and</a:t>
            </a:r>
            <a:r>
              <a:rPr lang="en-US" sz="3600" dirty="0">
                <a:solidFill>
                  <a:schemeClr val="accent4">
                    <a:lumMod val="50000"/>
                  </a:schemeClr>
                </a:solidFill>
              </a:rPr>
              <a:t> u</a:t>
            </a:r>
            <a:r>
              <a:rPr lang="en-US" sz="3600" dirty="0" smtClean="0">
                <a:solidFill>
                  <a:schemeClr val="accent4">
                    <a:lumMod val="50000"/>
                  </a:schemeClr>
                </a:solidFill>
              </a:rPr>
              <a:t>nderstanding </a:t>
            </a:r>
            <a:r>
              <a:rPr lang="en-US" sz="3600" dirty="0">
                <a:solidFill>
                  <a:schemeClr val="accent4">
                    <a:lumMod val="50000"/>
                  </a:schemeClr>
                </a:solidFill>
              </a:rPr>
              <a:t>reasons, and comprehending and using </a:t>
            </a:r>
            <a:r>
              <a:rPr lang="en-US" sz="3600" dirty="0" smtClean="0">
                <a:solidFill>
                  <a:schemeClr val="accent4">
                    <a:lumMod val="50000"/>
                  </a:schemeClr>
                </a:solidFill>
              </a:rPr>
              <a:t>complex language</a:t>
            </a:r>
            <a:r>
              <a:rPr lang="en-US" sz="3600" dirty="0">
                <a:solidFill>
                  <a:schemeClr val="accent4">
                    <a:lumMod val="50000"/>
                  </a:schemeClr>
                </a:solidFill>
              </a:rPr>
              <a:t>, while </a:t>
            </a:r>
            <a:r>
              <a:rPr lang="en-US" sz="3600" dirty="0" smtClean="0">
                <a:solidFill>
                  <a:schemeClr val="accent4">
                    <a:lumMod val="50000"/>
                  </a:schemeClr>
                </a:solidFill>
              </a:rPr>
              <a:t>working-class </a:t>
            </a:r>
            <a:r>
              <a:rPr lang="en-US" sz="3600" dirty="0">
                <a:solidFill>
                  <a:schemeClr val="accent4">
                    <a:lumMod val="50000"/>
                  </a:schemeClr>
                </a:solidFill>
              </a:rPr>
              <a:t>or lower-class children may have less experience in </a:t>
            </a:r>
            <a:r>
              <a:rPr lang="en-US" sz="3600" dirty="0" smtClean="0">
                <a:solidFill>
                  <a:schemeClr val="accent4">
                    <a:lumMod val="50000"/>
                  </a:schemeClr>
                </a:solidFill>
              </a:rPr>
              <a:t>all these areas</a:t>
            </a:r>
            <a:endParaRPr lang="en-US" sz="3600" dirty="0">
              <a:solidFill>
                <a:schemeClr val="accent4">
                  <a:lumMod val="50000"/>
                </a:schemeClr>
              </a:solidFill>
            </a:endParaRPr>
          </a:p>
        </p:txBody>
      </p:sp>
    </p:spTree>
    <p:extLst>
      <p:ext uri="{BB962C8B-B14F-4D97-AF65-F5344CB8AC3E}">
        <p14:creationId xmlns:p14="http://schemas.microsoft.com/office/powerpoint/2010/main" val="3060956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a:ln>
            <a:solidFill>
              <a:schemeClr val="bg1"/>
            </a:solidFill>
          </a:ln>
        </p:spPr>
        <p:txBody>
          <a:bodyPr wrap="square" lIns="0" tIns="0" rIns="0" bIns="0" rtlCol="0"/>
          <a:lstStyle/>
          <a:p>
            <a:endParaRPr/>
          </a:p>
        </p:txBody>
      </p:sp>
      <p:sp>
        <p:nvSpPr>
          <p:cNvPr id="4" name="object 4"/>
          <p:cNvSpPr/>
          <p:nvPr/>
        </p:nvSpPr>
        <p:spPr>
          <a:xfrm>
            <a:off x="6609534" y="2394766"/>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sp>
        <p:nvSpPr>
          <p:cNvPr id="10" name="object 10"/>
          <p:cNvSpPr txBox="1"/>
          <p:nvPr/>
        </p:nvSpPr>
        <p:spPr>
          <a:xfrm>
            <a:off x="1693091" y="508034"/>
            <a:ext cx="13409338" cy="805029"/>
          </a:xfrm>
          <a:prstGeom prst="rect">
            <a:avLst/>
          </a:prstGeom>
        </p:spPr>
        <p:txBody>
          <a:bodyPr vert="horz" wrap="square" lIns="0" tIns="12700" rIns="0" bIns="0" rtlCol="0">
            <a:spAutoFit/>
          </a:bodyPr>
          <a:lstStyle/>
          <a:p>
            <a:pPr marL="12700" marR="5080">
              <a:lnSpc>
                <a:spcPct val="113300"/>
              </a:lnSpc>
              <a:spcBef>
                <a:spcPts val="100"/>
              </a:spcBef>
            </a:pPr>
            <a:r>
              <a:rPr lang="en-US" sz="4800" b="1" dirty="0" smtClean="0">
                <a:solidFill>
                  <a:schemeClr val="bg1"/>
                </a:solidFill>
              </a:rPr>
              <a:t>School, Family, and Community Partnership</a:t>
            </a:r>
            <a:endParaRPr lang="en-US" sz="4800" dirty="0">
              <a:solidFill>
                <a:schemeClr val="bg1"/>
              </a:solidFill>
              <a:latin typeface="Adobe Fan Heiti Std B" panose="020B0700000000000000" pitchFamily="34" charset="-128"/>
              <a:ea typeface="Adobe Fan Heiti Std B" panose="020B0700000000000000" pitchFamily="34" charset="-128"/>
              <a:cs typeface="Arial Black"/>
            </a:endParaRPr>
          </a:p>
        </p:txBody>
      </p:sp>
      <p:sp>
        <p:nvSpPr>
          <p:cNvPr id="3" name="Rectangle 2"/>
          <p:cNvSpPr/>
          <p:nvPr/>
        </p:nvSpPr>
        <p:spPr>
          <a:xfrm>
            <a:off x="2789643" y="2394766"/>
            <a:ext cx="11794309" cy="1337831"/>
          </a:xfrm>
          <a:prstGeom prst="rect">
            <a:avLst/>
          </a:prstGeom>
          <a:solidFill>
            <a:schemeClr val="bg1"/>
          </a:solidFill>
          <a:ln>
            <a:solidFill>
              <a:schemeClr val="bg1"/>
            </a:solidFill>
          </a:ln>
        </p:spPr>
        <p:style>
          <a:lnRef idx="3">
            <a:schemeClr val="lt1"/>
          </a:lnRef>
          <a:fillRef idx="1">
            <a:schemeClr val="accent4"/>
          </a:fillRef>
          <a:effectRef idx="1">
            <a:schemeClr val="accent4"/>
          </a:effectRef>
          <a:fontRef idx="minor">
            <a:schemeClr val="lt1"/>
          </a:fontRef>
        </p:style>
        <p:txBody>
          <a:bodyPr rtlCol="0" anchor="ctr"/>
          <a:lstStyle/>
          <a:p>
            <a:pPr algn="ctr"/>
            <a:r>
              <a:rPr lang="en-US" sz="3600" dirty="0" smtClean="0">
                <a:solidFill>
                  <a:schemeClr val="tx1"/>
                </a:solidFill>
              </a:rPr>
              <a:t>Six types </a:t>
            </a:r>
            <a:r>
              <a:rPr lang="en-US" sz="3600" dirty="0">
                <a:solidFill>
                  <a:schemeClr val="tx1"/>
                </a:solidFill>
              </a:rPr>
              <a:t>of involvement schools might </a:t>
            </a:r>
            <a:r>
              <a:rPr lang="en-US" sz="3600" dirty="0" smtClean="0">
                <a:solidFill>
                  <a:schemeClr val="tx1"/>
                </a:solidFill>
              </a:rPr>
              <a:t>emphasize </a:t>
            </a:r>
            <a:r>
              <a:rPr lang="en-US" sz="3600" dirty="0">
                <a:solidFill>
                  <a:schemeClr val="tx1"/>
                </a:solidFill>
              </a:rPr>
              <a:t>in a </a:t>
            </a:r>
            <a:r>
              <a:rPr lang="en-US" sz="3600" dirty="0" smtClean="0">
                <a:solidFill>
                  <a:schemeClr val="tx1"/>
                </a:solidFill>
              </a:rPr>
              <a:t>comprehensive </a:t>
            </a:r>
            <a:r>
              <a:rPr lang="en-US" sz="3600" dirty="0">
                <a:solidFill>
                  <a:schemeClr val="tx1"/>
                </a:solidFill>
              </a:rPr>
              <a:t>partnership with parents</a:t>
            </a:r>
          </a:p>
        </p:txBody>
      </p:sp>
      <p:graphicFrame>
        <p:nvGraphicFramePr>
          <p:cNvPr id="6" name="Diagram 5"/>
          <p:cNvGraphicFramePr/>
          <p:nvPr>
            <p:extLst>
              <p:ext uri="{D42A27DB-BD31-4B8C-83A1-F6EECF244321}">
                <p14:modId xmlns:p14="http://schemas.microsoft.com/office/powerpoint/2010/main" val="2409025436"/>
              </p:ext>
            </p:extLst>
          </p:nvPr>
        </p:nvGraphicFramePr>
        <p:xfrm>
          <a:off x="2004421" y="4168586"/>
          <a:ext cx="13364755" cy="57829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73037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p:spPr>
        <p:txBody>
          <a:bodyPr wrap="square" lIns="0" tIns="0" rIns="0" bIns="0" rtlCol="0"/>
          <a:lstStyle/>
          <a:p>
            <a:endParaRPr/>
          </a:p>
        </p:txBody>
      </p:sp>
      <p:sp>
        <p:nvSpPr>
          <p:cNvPr id="4" name="object 4"/>
          <p:cNvSpPr/>
          <p:nvPr/>
        </p:nvSpPr>
        <p:spPr>
          <a:xfrm>
            <a:off x="6885305" y="1584101"/>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sp>
        <p:nvSpPr>
          <p:cNvPr id="5" name="object 5"/>
          <p:cNvSpPr/>
          <p:nvPr/>
        </p:nvSpPr>
        <p:spPr>
          <a:xfrm>
            <a:off x="1028700" y="3058014"/>
            <a:ext cx="7324090" cy="6212840"/>
          </a:xfrm>
          <a:custGeom>
            <a:avLst/>
            <a:gdLst/>
            <a:ahLst/>
            <a:cxnLst/>
            <a:rect l="l" t="t" r="r" b="b"/>
            <a:pathLst>
              <a:path w="7324090" h="6212840">
                <a:moveTo>
                  <a:pt x="6956025" y="6212620"/>
                </a:moveTo>
                <a:lnTo>
                  <a:pt x="367481" y="6212620"/>
                </a:lnTo>
                <a:lnTo>
                  <a:pt x="321476" y="6209743"/>
                </a:lnTo>
                <a:lnTo>
                  <a:pt x="277151" y="6201344"/>
                </a:lnTo>
                <a:lnTo>
                  <a:pt x="234853" y="6187773"/>
                </a:lnTo>
                <a:lnTo>
                  <a:pt x="194932" y="6169379"/>
                </a:lnTo>
                <a:lnTo>
                  <a:pt x="157734" y="6146510"/>
                </a:lnTo>
                <a:lnTo>
                  <a:pt x="123608" y="6119515"/>
                </a:lnTo>
                <a:lnTo>
                  <a:pt x="92903" y="6088743"/>
                </a:lnTo>
                <a:lnTo>
                  <a:pt x="65967" y="6054544"/>
                </a:lnTo>
                <a:lnTo>
                  <a:pt x="43147" y="6017266"/>
                </a:lnTo>
                <a:lnTo>
                  <a:pt x="24792" y="5977258"/>
                </a:lnTo>
                <a:lnTo>
                  <a:pt x="11251" y="5934869"/>
                </a:lnTo>
                <a:lnTo>
                  <a:pt x="2870" y="5890448"/>
                </a:lnTo>
                <a:lnTo>
                  <a:pt x="0" y="5844344"/>
                </a:lnTo>
                <a:lnTo>
                  <a:pt x="0" y="368275"/>
                </a:lnTo>
                <a:lnTo>
                  <a:pt x="2870" y="322171"/>
                </a:lnTo>
                <a:lnTo>
                  <a:pt x="11251" y="277750"/>
                </a:lnTo>
                <a:lnTo>
                  <a:pt x="24792" y="235361"/>
                </a:lnTo>
                <a:lnTo>
                  <a:pt x="43147" y="195353"/>
                </a:lnTo>
                <a:lnTo>
                  <a:pt x="65967" y="158075"/>
                </a:lnTo>
                <a:lnTo>
                  <a:pt x="92903" y="123876"/>
                </a:lnTo>
                <a:lnTo>
                  <a:pt x="123608" y="93104"/>
                </a:lnTo>
                <a:lnTo>
                  <a:pt x="157734" y="66109"/>
                </a:lnTo>
                <a:lnTo>
                  <a:pt x="194932" y="43240"/>
                </a:lnTo>
                <a:lnTo>
                  <a:pt x="234853" y="24846"/>
                </a:lnTo>
                <a:lnTo>
                  <a:pt x="277151" y="11275"/>
                </a:lnTo>
                <a:lnTo>
                  <a:pt x="321476" y="2877"/>
                </a:lnTo>
                <a:lnTo>
                  <a:pt x="367481" y="0"/>
                </a:lnTo>
                <a:lnTo>
                  <a:pt x="6956025" y="0"/>
                </a:lnTo>
                <a:lnTo>
                  <a:pt x="7002030" y="2877"/>
                </a:lnTo>
                <a:lnTo>
                  <a:pt x="7046355" y="11275"/>
                </a:lnTo>
                <a:lnTo>
                  <a:pt x="7088653" y="24846"/>
                </a:lnTo>
                <a:lnTo>
                  <a:pt x="7128574" y="43240"/>
                </a:lnTo>
                <a:lnTo>
                  <a:pt x="7165772" y="66109"/>
                </a:lnTo>
                <a:lnTo>
                  <a:pt x="7199898" y="93104"/>
                </a:lnTo>
                <a:lnTo>
                  <a:pt x="7230603" y="123876"/>
                </a:lnTo>
                <a:lnTo>
                  <a:pt x="7257539" y="158075"/>
                </a:lnTo>
                <a:lnTo>
                  <a:pt x="7280359" y="195353"/>
                </a:lnTo>
                <a:lnTo>
                  <a:pt x="7298714" y="235361"/>
                </a:lnTo>
                <a:lnTo>
                  <a:pt x="7312256" y="277750"/>
                </a:lnTo>
                <a:lnTo>
                  <a:pt x="7320636" y="322171"/>
                </a:lnTo>
                <a:lnTo>
                  <a:pt x="7323507" y="368275"/>
                </a:lnTo>
                <a:lnTo>
                  <a:pt x="7323507" y="5844344"/>
                </a:lnTo>
                <a:lnTo>
                  <a:pt x="7320636" y="5890448"/>
                </a:lnTo>
                <a:lnTo>
                  <a:pt x="7312256" y="5934869"/>
                </a:lnTo>
                <a:lnTo>
                  <a:pt x="7298714" y="5977258"/>
                </a:lnTo>
                <a:lnTo>
                  <a:pt x="7280359" y="6017266"/>
                </a:lnTo>
                <a:lnTo>
                  <a:pt x="7257539" y="6054544"/>
                </a:lnTo>
                <a:lnTo>
                  <a:pt x="7230603" y="6088743"/>
                </a:lnTo>
                <a:lnTo>
                  <a:pt x="7199898" y="6119515"/>
                </a:lnTo>
                <a:lnTo>
                  <a:pt x="7165772" y="6146510"/>
                </a:lnTo>
                <a:lnTo>
                  <a:pt x="7128574" y="6169379"/>
                </a:lnTo>
                <a:lnTo>
                  <a:pt x="7088653" y="6187773"/>
                </a:lnTo>
                <a:lnTo>
                  <a:pt x="7046355" y="6201344"/>
                </a:lnTo>
                <a:lnTo>
                  <a:pt x="7002030" y="6209743"/>
                </a:lnTo>
                <a:lnTo>
                  <a:pt x="6956025" y="6212620"/>
                </a:lnTo>
                <a:close/>
              </a:path>
            </a:pathLst>
          </a:custGeom>
          <a:solidFill>
            <a:srgbClr val="FFFFFF"/>
          </a:solidFill>
        </p:spPr>
        <p:txBody>
          <a:bodyPr wrap="square" lIns="0" tIns="0" rIns="0" bIns="0" rtlCol="0"/>
          <a:lstStyle/>
          <a:p>
            <a:endParaRPr/>
          </a:p>
        </p:txBody>
      </p:sp>
      <p:sp>
        <p:nvSpPr>
          <p:cNvPr id="6" name="object 6"/>
          <p:cNvSpPr/>
          <p:nvPr/>
        </p:nvSpPr>
        <p:spPr>
          <a:xfrm>
            <a:off x="1028700" y="3058005"/>
            <a:ext cx="1285240" cy="1285240"/>
          </a:xfrm>
          <a:custGeom>
            <a:avLst/>
            <a:gdLst/>
            <a:ahLst/>
            <a:cxnLst/>
            <a:rect l="l" t="t" r="r" b="b"/>
            <a:pathLst>
              <a:path w="1285239" h="1285239">
                <a:moveTo>
                  <a:pt x="0" y="0"/>
                </a:moveTo>
                <a:lnTo>
                  <a:pt x="1285035" y="0"/>
                </a:lnTo>
                <a:lnTo>
                  <a:pt x="1285035" y="1285035"/>
                </a:lnTo>
                <a:lnTo>
                  <a:pt x="0" y="1285035"/>
                </a:lnTo>
                <a:lnTo>
                  <a:pt x="0" y="0"/>
                </a:lnTo>
                <a:close/>
              </a:path>
            </a:pathLst>
          </a:custGeom>
          <a:solidFill>
            <a:srgbClr val="FFFFFF"/>
          </a:solidFill>
        </p:spPr>
        <p:txBody>
          <a:bodyPr wrap="square" lIns="0" tIns="0" rIns="0" bIns="0" rtlCol="0"/>
          <a:lstStyle/>
          <a:p>
            <a:endParaRPr/>
          </a:p>
        </p:txBody>
      </p:sp>
      <p:sp>
        <p:nvSpPr>
          <p:cNvPr id="7" name="object 7"/>
          <p:cNvSpPr/>
          <p:nvPr/>
        </p:nvSpPr>
        <p:spPr>
          <a:xfrm>
            <a:off x="7063378" y="3058005"/>
            <a:ext cx="1285240" cy="1285240"/>
          </a:xfrm>
          <a:custGeom>
            <a:avLst/>
            <a:gdLst/>
            <a:ahLst/>
            <a:cxnLst/>
            <a:rect l="l" t="t" r="r" b="b"/>
            <a:pathLst>
              <a:path w="1285240" h="1285239">
                <a:moveTo>
                  <a:pt x="0" y="0"/>
                </a:moveTo>
                <a:lnTo>
                  <a:pt x="1285035" y="0"/>
                </a:lnTo>
                <a:lnTo>
                  <a:pt x="1285035" y="1285035"/>
                </a:lnTo>
                <a:lnTo>
                  <a:pt x="0" y="1285035"/>
                </a:lnTo>
                <a:lnTo>
                  <a:pt x="0" y="0"/>
                </a:lnTo>
                <a:close/>
              </a:path>
            </a:pathLst>
          </a:custGeom>
          <a:solidFill>
            <a:srgbClr val="FFFFFF"/>
          </a:solidFill>
        </p:spPr>
        <p:txBody>
          <a:bodyPr wrap="square" lIns="0" tIns="0" rIns="0" bIns="0" rtlCol="0"/>
          <a:lstStyle/>
          <a:p>
            <a:endParaRPr/>
          </a:p>
        </p:txBody>
      </p:sp>
      <p:sp>
        <p:nvSpPr>
          <p:cNvPr id="9" name="object 9"/>
          <p:cNvSpPr txBox="1"/>
          <p:nvPr/>
        </p:nvSpPr>
        <p:spPr>
          <a:xfrm>
            <a:off x="9381490" y="4370459"/>
            <a:ext cx="7336974" cy="2043508"/>
          </a:xfrm>
          <a:prstGeom prst="rect">
            <a:avLst/>
          </a:prstGeom>
        </p:spPr>
        <p:txBody>
          <a:bodyPr vert="horz" wrap="square" lIns="0" tIns="12065" rIns="0" bIns="0" rtlCol="0">
            <a:spAutoFit/>
          </a:bodyPr>
          <a:lstStyle/>
          <a:p>
            <a:pPr algn="just"/>
            <a:r>
              <a:rPr lang="en-US" sz="4400" dirty="0" smtClean="0">
                <a:solidFill>
                  <a:schemeClr val="bg1"/>
                </a:solidFill>
                <a:latin typeface="Monotype Corsiva" panose="03010101010201010101" pitchFamily="66" charset="0"/>
              </a:rPr>
              <a:t>School can do a great deal to enable children from low income families to succeed in school</a:t>
            </a:r>
            <a:endParaRPr sz="4400" dirty="0">
              <a:solidFill>
                <a:schemeClr val="bg1"/>
              </a:solidFill>
              <a:latin typeface="Monotype Corsiva" panose="03010101010201010101" pitchFamily="66" charset="0"/>
              <a:cs typeface="Arial Black"/>
            </a:endParaRPr>
          </a:p>
        </p:txBody>
      </p:sp>
      <p:sp>
        <p:nvSpPr>
          <p:cNvPr id="10" name="object 10"/>
          <p:cNvSpPr txBox="1"/>
          <p:nvPr/>
        </p:nvSpPr>
        <p:spPr>
          <a:xfrm>
            <a:off x="1671320" y="3634437"/>
            <a:ext cx="6125707" cy="4629472"/>
          </a:xfrm>
          <a:prstGeom prst="rect">
            <a:avLst/>
          </a:prstGeom>
        </p:spPr>
        <p:txBody>
          <a:bodyPr vert="horz" wrap="square" lIns="0" tIns="12700" rIns="0" bIns="0" rtlCol="0">
            <a:spAutoFit/>
          </a:bodyPr>
          <a:lstStyle/>
          <a:p>
            <a:r>
              <a:rPr lang="en-US" sz="6000" b="1" dirty="0"/>
              <a:t>Is the Low Achievement of </a:t>
            </a:r>
            <a:r>
              <a:rPr lang="en-US" sz="6000" b="1" dirty="0" smtClean="0"/>
              <a:t>Children From Low-Income </a:t>
            </a:r>
            <a:r>
              <a:rPr lang="en-US" sz="6000" b="1" dirty="0"/>
              <a:t>Groups Inevitable?</a:t>
            </a:r>
            <a:endParaRPr sz="6000" dirty="0">
              <a:latin typeface="Calibri"/>
              <a:cs typeface="Calibri"/>
            </a:endParaRPr>
          </a:p>
        </p:txBody>
      </p:sp>
    </p:spTree>
    <p:extLst>
      <p:ext uri="{BB962C8B-B14F-4D97-AF65-F5344CB8AC3E}">
        <p14:creationId xmlns:p14="http://schemas.microsoft.com/office/powerpoint/2010/main" val="1415522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19100"/>
            <a:ext cx="14782800" cy="2000548"/>
          </a:xfrm>
        </p:spPr>
        <p:txBody>
          <a:bodyPr/>
          <a:lstStyle/>
          <a:p>
            <a:r>
              <a:rPr lang="en-US" dirty="0" smtClean="0">
                <a:solidFill>
                  <a:schemeClr val="accent4">
                    <a:lumMod val="75000"/>
                  </a:schemeClr>
                </a:solidFill>
              </a:rPr>
              <a:t>HOW DO </a:t>
            </a:r>
            <a:r>
              <a:rPr lang="en-US" dirty="0" err="1" smtClean="0">
                <a:solidFill>
                  <a:schemeClr val="accent4">
                    <a:lumMod val="75000"/>
                  </a:schemeClr>
                </a:solidFill>
              </a:rPr>
              <a:t>ETHNlClTY</a:t>
            </a:r>
            <a:r>
              <a:rPr lang="en-US" dirty="0" smtClean="0">
                <a:solidFill>
                  <a:schemeClr val="accent4">
                    <a:lumMod val="75000"/>
                  </a:schemeClr>
                </a:solidFill>
              </a:rPr>
              <a:t> </a:t>
            </a:r>
            <a:r>
              <a:rPr lang="en-US" dirty="0">
                <a:solidFill>
                  <a:schemeClr val="accent4">
                    <a:lumMod val="75000"/>
                  </a:schemeClr>
                </a:solidFill>
              </a:rPr>
              <a:t>AND RACE AFFECT </a:t>
            </a:r>
            <a:r>
              <a:rPr lang="en-US" dirty="0" smtClean="0">
                <a:solidFill>
                  <a:schemeClr val="accent4">
                    <a:lumMod val="75000"/>
                  </a:schemeClr>
                </a:solidFill>
              </a:rPr>
              <a:t>STUDENTS‘ SCHOOL </a:t>
            </a:r>
            <a:r>
              <a:rPr lang="en-US" dirty="0">
                <a:solidFill>
                  <a:schemeClr val="accent4">
                    <a:lumMod val="75000"/>
                  </a:schemeClr>
                </a:solidFill>
              </a:rPr>
              <a:t>EXPERIENCES?</a:t>
            </a:r>
            <a:endParaRPr lang="en-US" dirty="0">
              <a:solidFill>
                <a:schemeClr val="accent4">
                  <a:lumMod val="75000"/>
                </a:schemeClr>
              </a:solidFill>
            </a:endParaRPr>
          </a:p>
        </p:txBody>
      </p:sp>
      <p:sp>
        <p:nvSpPr>
          <p:cNvPr id="3" name="Oval 2"/>
          <p:cNvSpPr/>
          <p:nvPr/>
        </p:nvSpPr>
        <p:spPr>
          <a:xfrm>
            <a:off x="762000" y="3009900"/>
            <a:ext cx="3200400" cy="17526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ID" sz="4000" dirty="0" smtClean="0"/>
              <a:t>Ethnic Group</a:t>
            </a:r>
            <a:endParaRPr lang="en-US" sz="4000" dirty="0"/>
          </a:p>
        </p:txBody>
      </p:sp>
      <p:sp>
        <p:nvSpPr>
          <p:cNvPr id="4" name="Rectangle 3"/>
          <p:cNvSpPr/>
          <p:nvPr/>
        </p:nvSpPr>
        <p:spPr>
          <a:xfrm>
            <a:off x="4572000" y="2781300"/>
            <a:ext cx="11277600" cy="28194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r>
              <a:rPr lang="en-US" sz="3600" dirty="0"/>
              <a:t>one in which individuals have a shared sense of </a:t>
            </a:r>
            <a:r>
              <a:rPr lang="en-US" sz="3600" dirty="0" smtClean="0"/>
              <a:t>identity, usually </a:t>
            </a:r>
            <a:r>
              <a:rPr lang="en-US" sz="3600" dirty="0"/>
              <a:t>because of a common place of origin (such as Swedish</a:t>
            </a:r>
            <a:r>
              <a:rPr lang="en-US" sz="3600" dirty="0" smtClean="0"/>
              <a:t>, Greek Americans</a:t>
            </a:r>
            <a:r>
              <a:rPr lang="en-US" sz="3600" dirty="0"/>
              <a:t>), </a:t>
            </a:r>
            <a:r>
              <a:rPr lang="en-US" sz="3600" dirty="0" smtClean="0"/>
              <a:t>religion, </a:t>
            </a:r>
            <a:r>
              <a:rPr lang="en-US" sz="3600" dirty="0"/>
              <a:t>or race (such as </a:t>
            </a:r>
            <a:r>
              <a:rPr lang="en-US" sz="3600" dirty="0" err="1" smtClean="0"/>
              <a:t>Africanor</a:t>
            </a:r>
            <a:r>
              <a:rPr lang="en-US" sz="3600" dirty="0" smtClean="0"/>
              <a:t> </a:t>
            </a:r>
            <a:r>
              <a:rPr lang="en-US" sz="3600" dirty="0"/>
              <a:t>Asian Americans).</a:t>
            </a:r>
          </a:p>
        </p:txBody>
      </p:sp>
      <p:sp>
        <p:nvSpPr>
          <p:cNvPr id="5" name="Oval 4"/>
          <p:cNvSpPr/>
          <p:nvPr/>
        </p:nvSpPr>
        <p:spPr>
          <a:xfrm>
            <a:off x="751114" y="6591300"/>
            <a:ext cx="3200400" cy="17526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ID" sz="4000" dirty="0" smtClean="0"/>
              <a:t>Race</a:t>
            </a:r>
            <a:endParaRPr lang="en-US" sz="4000" dirty="0"/>
          </a:p>
        </p:txBody>
      </p:sp>
      <p:sp>
        <p:nvSpPr>
          <p:cNvPr id="6" name="Rectangle 5"/>
          <p:cNvSpPr/>
          <p:nvPr/>
        </p:nvSpPr>
        <p:spPr>
          <a:xfrm>
            <a:off x="4572000" y="6896100"/>
            <a:ext cx="11506200" cy="19050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r>
              <a:rPr lang="en-US" sz="3600" dirty="0"/>
              <a:t>refers only </a:t>
            </a:r>
            <a:r>
              <a:rPr lang="en-US" sz="3600" dirty="0" smtClean="0"/>
              <a:t>to physical </a:t>
            </a:r>
            <a:r>
              <a:rPr lang="en-US" sz="3600" dirty="0"/>
              <a:t>characteristics, such as skin color.</a:t>
            </a:r>
          </a:p>
        </p:txBody>
      </p:sp>
    </p:spTree>
    <p:extLst>
      <p:ext uri="{BB962C8B-B14F-4D97-AF65-F5344CB8AC3E}">
        <p14:creationId xmlns:p14="http://schemas.microsoft.com/office/powerpoint/2010/main" val="2767169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19100"/>
            <a:ext cx="14782800" cy="1661993"/>
          </a:xfrm>
        </p:spPr>
        <p:txBody>
          <a:bodyPr/>
          <a:lstStyle/>
          <a:p>
            <a:r>
              <a:rPr lang="en-US" sz="5400" dirty="0" smtClean="0">
                <a:solidFill>
                  <a:schemeClr val="accent4">
                    <a:lumMod val="75000"/>
                  </a:schemeClr>
                </a:solidFill>
              </a:rPr>
              <a:t>WHY HAVE STUDENTS FROM UNDER-REPRESENTED GROUPS LAGGED IN ACHIEVEMENT?</a:t>
            </a:r>
            <a:endParaRPr lang="en-US" sz="5400" dirty="0">
              <a:solidFill>
                <a:schemeClr val="accent4">
                  <a:lumMod val="75000"/>
                </a:schemeClr>
              </a:solidFill>
            </a:endParaRPr>
          </a:p>
        </p:txBody>
      </p:sp>
      <p:pic>
        <p:nvPicPr>
          <p:cNvPr id="7" name="Picture 6"/>
          <p:cNvPicPr>
            <a:picLocks noChangeAspect="1"/>
          </p:cNvPicPr>
          <p:nvPr/>
        </p:nvPicPr>
        <p:blipFill rotWithShape="1">
          <a:blip r:embed="rId2"/>
          <a:srcRect l="13920" t="19038" r="10762" b="14584"/>
          <a:stretch/>
        </p:blipFill>
        <p:spPr>
          <a:xfrm>
            <a:off x="1371600" y="2400300"/>
            <a:ext cx="15087599" cy="7162800"/>
          </a:xfrm>
          <a:prstGeom prst="rect">
            <a:avLst/>
          </a:prstGeom>
        </p:spPr>
      </p:pic>
    </p:spTree>
    <p:extLst>
      <p:ext uri="{BB962C8B-B14F-4D97-AF65-F5344CB8AC3E}">
        <p14:creationId xmlns:p14="http://schemas.microsoft.com/office/powerpoint/2010/main" val="310439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p:spPr>
        <p:txBody>
          <a:bodyPr wrap="square" lIns="0" tIns="0" rIns="0" bIns="0" rtlCol="0"/>
          <a:lstStyle/>
          <a:p>
            <a:endParaRPr/>
          </a:p>
        </p:txBody>
      </p:sp>
      <p:sp>
        <p:nvSpPr>
          <p:cNvPr id="3" name="object 3"/>
          <p:cNvSpPr/>
          <p:nvPr/>
        </p:nvSpPr>
        <p:spPr>
          <a:xfrm>
            <a:off x="932725" y="1938080"/>
            <a:ext cx="7312659" cy="6705562"/>
          </a:xfrm>
          <a:custGeom>
            <a:avLst/>
            <a:gdLst/>
            <a:ahLst/>
            <a:cxnLst/>
            <a:rect l="l" t="t" r="r" b="b"/>
            <a:pathLst>
              <a:path w="7312659" h="8232775">
                <a:moveTo>
                  <a:pt x="6944363" y="8232701"/>
                </a:moveTo>
                <a:lnTo>
                  <a:pt x="368276" y="8232701"/>
                </a:lnTo>
                <a:lnTo>
                  <a:pt x="322172" y="8229828"/>
                </a:lnTo>
                <a:lnTo>
                  <a:pt x="277751" y="8221443"/>
                </a:lnTo>
                <a:lnTo>
                  <a:pt x="235362" y="8207894"/>
                </a:lnTo>
                <a:lnTo>
                  <a:pt x="195354" y="8189529"/>
                </a:lnTo>
                <a:lnTo>
                  <a:pt x="158075" y="8166697"/>
                </a:lnTo>
                <a:lnTo>
                  <a:pt x="123876" y="8139746"/>
                </a:lnTo>
                <a:lnTo>
                  <a:pt x="93104" y="8109024"/>
                </a:lnTo>
                <a:lnTo>
                  <a:pt x="66110" y="8074879"/>
                </a:lnTo>
                <a:lnTo>
                  <a:pt x="43240" y="8037661"/>
                </a:lnTo>
                <a:lnTo>
                  <a:pt x="24846" y="7997717"/>
                </a:lnTo>
                <a:lnTo>
                  <a:pt x="11275" y="7955397"/>
                </a:lnTo>
                <a:lnTo>
                  <a:pt x="2877" y="7911047"/>
                </a:lnTo>
                <a:lnTo>
                  <a:pt x="0" y="7865017"/>
                </a:lnTo>
                <a:lnTo>
                  <a:pt x="0" y="367683"/>
                </a:lnTo>
                <a:lnTo>
                  <a:pt x="2877" y="321653"/>
                </a:lnTo>
                <a:lnTo>
                  <a:pt x="11275" y="277303"/>
                </a:lnTo>
                <a:lnTo>
                  <a:pt x="24846" y="234983"/>
                </a:lnTo>
                <a:lnTo>
                  <a:pt x="43240" y="195039"/>
                </a:lnTo>
                <a:lnTo>
                  <a:pt x="66110" y="157821"/>
                </a:lnTo>
                <a:lnTo>
                  <a:pt x="93104" y="123676"/>
                </a:lnTo>
                <a:lnTo>
                  <a:pt x="123876" y="92954"/>
                </a:lnTo>
                <a:lnTo>
                  <a:pt x="158075" y="66003"/>
                </a:lnTo>
                <a:lnTo>
                  <a:pt x="195354" y="43171"/>
                </a:lnTo>
                <a:lnTo>
                  <a:pt x="235362" y="24806"/>
                </a:lnTo>
                <a:lnTo>
                  <a:pt x="277751" y="11257"/>
                </a:lnTo>
                <a:lnTo>
                  <a:pt x="322172" y="2872"/>
                </a:lnTo>
                <a:lnTo>
                  <a:pt x="368276" y="0"/>
                </a:lnTo>
                <a:lnTo>
                  <a:pt x="6944363" y="0"/>
                </a:lnTo>
                <a:lnTo>
                  <a:pt x="6990467" y="2872"/>
                </a:lnTo>
                <a:lnTo>
                  <a:pt x="7034888" y="11257"/>
                </a:lnTo>
                <a:lnTo>
                  <a:pt x="7077277" y="24806"/>
                </a:lnTo>
                <a:lnTo>
                  <a:pt x="7117285" y="43171"/>
                </a:lnTo>
                <a:lnTo>
                  <a:pt x="7154563" y="66003"/>
                </a:lnTo>
                <a:lnTo>
                  <a:pt x="7188763" y="92954"/>
                </a:lnTo>
                <a:lnTo>
                  <a:pt x="7219534" y="123676"/>
                </a:lnTo>
                <a:lnTo>
                  <a:pt x="7246529" y="157821"/>
                </a:lnTo>
                <a:lnTo>
                  <a:pt x="7269398" y="195039"/>
                </a:lnTo>
                <a:lnTo>
                  <a:pt x="7287793" y="234983"/>
                </a:lnTo>
                <a:lnTo>
                  <a:pt x="7301364" y="277303"/>
                </a:lnTo>
                <a:lnTo>
                  <a:pt x="7309762" y="321653"/>
                </a:lnTo>
                <a:lnTo>
                  <a:pt x="7312639" y="367683"/>
                </a:lnTo>
                <a:lnTo>
                  <a:pt x="7312639" y="7865017"/>
                </a:lnTo>
                <a:lnTo>
                  <a:pt x="7309762" y="7911047"/>
                </a:lnTo>
                <a:lnTo>
                  <a:pt x="7301364" y="7955397"/>
                </a:lnTo>
                <a:lnTo>
                  <a:pt x="7287793" y="7997717"/>
                </a:lnTo>
                <a:lnTo>
                  <a:pt x="7269398" y="8037661"/>
                </a:lnTo>
                <a:lnTo>
                  <a:pt x="7246529" y="8074879"/>
                </a:lnTo>
                <a:lnTo>
                  <a:pt x="7219534" y="8109024"/>
                </a:lnTo>
                <a:lnTo>
                  <a:pt x="7188763" y="8139746"/>
                </a:lnTo>
                <a:lnTo>
                  <a:pt x="7154563" y="8166697"/>
                </a:lnTo>
                <a:lnTo>
                  <a:pt x="7117285" y="8189529"/>
                </a:lnTo>
                <a:lnTo>
                  <a:pt x="7077277" y="8207894"/>
                </a:lnTo>
                <a:lnTo>
                  <a:pt x="7034888" y="8221443"/>
                </a:lnTo>
                <a:lnTo>
                  <a:pt x="6990467" y="8229828"/>
                </a:lnTo>
                <a:lnTo>
                  <a:pt x="6944363" y="8232701"/>
                </a:lnTo>
                <a:close/>
              </a:path>
            </a:pathLst>
          </a:custGeom>
          <a:solidFill>
            <a:schemeClr val="bg1"/>
          </a:solidFill>
        </p:spPr>
        <p:txBody>
          <a:bodyPr wrap="square" lIns="0" tIns="0" rIns="0" bIns="0" rtlCol="0"/>
          <a:lstStyle/>
          <a:p>
            <a:endParaRPr/>
          </a:p>
        </p:txBody>
      </p:sp>
      <p:sp>
        <p:nvSpPr>
          <p:cNvPr id="4" name="object 4"/>
          <p:cNvSpPr/>
          <p:nvPr/>
        </p:nvSpPr>
        <p:spPr>
          <a:xfrm>
            <a:off x="6609534" y="2394766"/>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sp>
        <p:nvSpPr>
          <p:cNvPr id="5" name="object 5"/>
          <p:cNvSpPr/>
          <p:nvPr/>
        </p:nvSpPr>
        <p:spPr>
          <a:xfrm>
            <a:off x="996043" y="2436527"/>
            <a:ext cx="6286500" cy="5413948"/>
          </a:xfrm>
          <a:custGeom>
            <a:avLst/>
            <a:gdLst/>
            <a:ahLst/>
            <a:cxnLst/>
            <a:rect l="l" t="t" r="r" b="b"/>
            <a:pathLst>
              <a:path w="7324090" h="6212840">
                <a:moveTo>
                  <a:pt x="6956025" y="6212620"/>
                </a:moveTo>
                <a:lnTo>
                  <a:pt x="367481" y="6212620"/>
                </a:lnTo>
                <a:lnTo>
                  <a:pt x="321476" y="6209743"/>
                </a:lnTo>
                <a:lnTo>
                  <a:pt x="277151" y="6201344"/>
                </a:lnTo>
                <a:lnTo>
                  <a:pt x="234853" y="6187773"/>
                </a:lnTo>
                <a:lnTo>
                  <a:pt x="194932" y="6169379"/>
                </a:lnTo>
                <a:lnTo>
                  <a:pt x="157734" y="6146510"/>
                </a:lnTo>
                <a:lnTo>
                  <a:pt x="123608" y="6119515"/>
                </a:lnTo>
                <a:lnTo>
                  <a:pt x="92903" y="6088743"/>
                </a:lnTo>
                <a:lnTo>
                  <a:pt x="65967" y="6054544"/>
                </a:lnTo>
                <a:lnTo>
                  <a:pt x="43147" y="6017266"/>
                </a:lnTo>
                <a:lnTo>
                  <a:pt x="24792" y="5977258"/>
                </a:lnTo>
                <a:lnTo>
                  <a:pt x="11251" y="5934869"/>
                </a:lnTo>
                <a:lnTo>
                  <a:pt x="2870" y="5890448"/>
                </a:lnTo>
                <a:lnTo>
                  <a:pt x="0" y="5844344"/>
                </a:lnTo>
                <a:lnTo>
                  <a:pt x="0" y="368275"/>
                </a:lnTo>
                <a:lnTo>
                  <a:pt x="2870" y="322171"/>
                </a:lnTo>
                <a:lnTo>
                  <a:pt x="11251" y="277750"/>
                </a:lnTo>
                <a:lnTo>
                  <a:pt x="24792" y="235361"/>
                </a:lnTo>
                <a:lnTo>
                  <a:pt x="43147" y="195353"/>
                </a:lnTo>
                <a:lnTo>
                  <a:pt x="65967" y="158075"/>
                </a:lnTo>
                <a:lnTo>
                  <a:pt x="92903" y="123876"/>
                </a:lnTo>
                <a:lnTo>
                  <a:pt x="123608" y="93104"/>
                </a:lnTo>
                <a:lnTo>
                  <a:pt x="157734" y="66109"/>
                </a:lnTo>
                <a:lnTo>
                  <a:pt x="194932" y="43240"/>
                </a:lnTo>
                <a:lnTo>
                  <a:pt x="234853" y="24846"/>
                </a:lnTo>
                <a:lnTo>
                  <a:pt x="277151" y="11275"/>
                </a:lnTo>
                <a:lnTo>
                  <a:pt x="321476" y="2877"/>
                </a:lnTo>
                <a:lnTo>
                  <a:pt x="367481" y="0"/>
                </a:lnTo>
                <a:lnTo>
                  <a:pt x="6956025" y="0"/>
                </a:lnTo>
                <a:lnTo>
                  <a:pt x="7002030" y="2877"/>
                </a:lnTo>
                <a:lnTo>
                  <a:pt x="7046355" y="11275"/>
                </a:lnTo>
                <a:lnTo>
                  <a:pt x="7088653" y="24846"/>
                </a:lnTo>
                <a:lnTo>
                  <a:pt x="7128574" y="43240"/>
                </a:lnTo>
                <a:lnTo>
                  <a:pt x="7165772" y="66109"/>
                </a:lnTo>
                <a:lnTo>
                  <a:pt x="7199898" y="93104"/>
                </a:lnTo>
                <a:lnTo>
                  <a:pt x="7230603" y="123876"/>
                </a:lnTo>
                <a:lnTo>
                  <a:pt x="7257539" y="158075"/>
                </a:lnTo>
                <a:lnTo>
                  <a:pt x="7280359" y="195353"/>
                </a:lnTo>
                <a:lnTo>
                  <a:pt x="7298714" y="235361"/>
                </a:lnTo>
                <a:lnTo>
                  <a:pt x="7312256" y="277750"/>
                </a:lnTo>
                <a:lnTo>
                  <a:pt x="7320636" y="322171"/>
                </a:lnTo>
                <a:lnTo>
                  <a:pt x="7323507" y="368275"/>
                </a:lnTo>
                <a:lnTo>
                  <a:pt x="7323507" y="5844344"/>
                </a:lnTo>
                <a:lnTo>
                  <a:pt x="7320636" y="5890448"/>
                </a:lnTo>
                <a:lnTo>
                  <a:pt x="7312256" y="5934869"/>
                </a:lnTo>
                <a:lnTo>
                  <a:pt x="7298714" y="5977258"/>
                </a:lnTo>
                <a:lnTo>
                  <a:pt x="7280359" y="6017266"/>
                </a:lnTo>
                <a:lnTo>
                  <a:pt x="7257539" y="6054544"/>
                </a:lnTo>
                <a:lnTo>
                  <a:pt x="7230603" y="6088743"/>
                </a:lnTo>
                <a:lnTo>
                  <a:pt x="7199898" y="6119515"/>
                </a:lnTo>
                <a:lnTo>
                  <a:pt x="7165772" y="6146510"/>
                </a:lnTo>
                <a:lnTo>
                  <a:pt x="7128574" y="6169379"/>
                </a:lnTo>
                <a:lnTo>
                  <a:pt x="7088653" y="6187773"/>
                </a:lnTo>
                <a:lnTo>
                  <a:pt x="7046355" y="6201344"/>
                </a:lnTo>
                <a:lnTo>
                  <a:pt x="7002030" y="6209743"/>
                </a:lnTo>
                <a:lnTo>
                  <a:pt x="6956025" y="6212620"/>
                </a:lnTo>
                <a:close/>
              </a:path>
            </a:pathLst>
          </a:custGeom>
          <a:solidFill>
            <a:srgbClr val="FFFFFF"/>
          </a:solidFill>
        </p:spPr>
        <p:txBody>
          <a:bodyPr wrap="square" lIns="0" tIns="0" rIns="0" bIns="0" rtlCol="0"/>
          <a:lstStyle/>
          <a:p>
            <a:endParaRPr/>
          </a:p>
        </p:txBody>
      </p:sp>
      <p:sp>
        <p:nvSpPr>
          <p:cNvPr id="6" name="object 6"/>
          <p:cNvSpPr/>
          <p:nvPr/>
        </p:nvSpPr>
        <p:spPr>
          <a:xfrm>
            <a:off x="1028700" y="3058005"/>
            <a:ext cx="1285240" cy="1285240"/>
          </a:xfrm>
          <a:custGeom>
            <a:avLst/>
            <a:gdLst/>
            <a:ahLst/>
            <a:cxnLst/>
            <a:rect l="l" t="t" r="r" b="b"/>
            <a:pathLst>
              <a:path w="1285239" h="1285239">
                <a:moveTo>
                  <a:pt x="0" y="0"/>
                </a:moveTo>
                <a:lnTo>
                  <a:pt x="1285035" y="0"/>
                </a:lnTo>
                <a:lnTo>
                  <a:pt x="1285035" y="1285035"/>
                </a:lnTo>
                <a:lnTo>
                  <a:pt x="0" y="1285035"/>
                </a:lnTo>
                <a:lnTo>
                  <a:pt x="0" y="0"/>
                </a:lnTo>
                <a:close/>
              </a:path>
            </a:pathLst>
          </a:custGeom>
          <a:solidFill>
            <a:srgbClr val="FFFFFF"/>
          </a:solidFill>
        </p:spPr>
        <p:txBody>
          <a:bodyPr wrap="square" lIns="0" tIns="0" rIns="0" bIns="0" rtlCol="0"/>
          <a:lstStyle/>
          <a:p>
            <a:endParaRPr/>
          </a:p>
        </p:txBody>
      </p:sp>
      <p:sp>
        <p:nvSpPr>
          <p:cNvPr id="9" name="object 9"/>
          <p:cNvSpPr txBox="1"/>
          <p:nvPr/>
        </p:nvSpPr>
        <p:spPr>
          <a:xfrm>
            <a:off x="8851403" y="3594916"/>
            <a:ext cx="8033748" cy="2474395"/>
          </a:xfrm>
          <a:prstGeom prst="rect">
            <a:avLst/>
          </a:prstGeom>
        </p:spPr>
        <p:txBody>
          <a:bodyPr vert="horz" wrap="square" lIns="0" tIns="12065" rIns="0" bIns="0" rtlCol="0">
            <a:spAutoFit/>
          </a:bodyPr>
          <a:lstStyle/>
          <a:p>
            <a:r>
              <a:rPr lang="en-US" sz="4000" b="1" dirty="0">
                <a:solidFill>
                  <a:schemeClr val="bg1"/>
                </a:solidFill>
              </a:rPr>
              <a:t>S</a:t>
            </a:r>
            <a:r>
              <a:rPr lang="en-US" sz="4000" dirty="0" smtClean="0">
                <a:solidFill>
                  <a:schemeClr val="bg1"/>
                </a:solidFill>
              </a:rPr>
              <a:t>tudents </a:t>
            </a:r>
            <a:r>
              <a:rPr lang="en-US" sz="4000" dirty="0">
                <a:solidFill>
                  <a:schemeClr val="bg1"/>
                </a:solidFill>
              </a:rPr>
              <a:t>with limited </a:t>
            </a:r>
            <a:r>
              <a:rPr lang="en-US" sz="4000" dirty="0" smtClean="0">
                <a:solidFill>
                  <a:schemeClr val="bg1"/>
                </a:solidFill>
              </a:rPr>
              <a:t>English proficiency </a:t>
            </a:r>
            <a:r>
              <a:rPr lang="en-US" sz="4000" dirty="0">
                <a:solidFill>
                  <a:schemeClr val="bg1"/>
                </a:solidFill>
              </a:rPr>
              <a:t>present a dilemma to the </a:t>
            </a:r>
            <a:r>
              <a:rPr lang="en-US" sz="4000" dirty="0" smtClean="0">
                <a:solidFill>
                  <a:schemeClr val="bg1"/>
                </a:solidFill>
              </a:rPr>
              <a:t>educational system</a:t>
            </a:r>
          </a:p>
          <a:p>
            <a:endParaRPr lang="en-ID" sz="4000" dirty="0">
              <a:solidFill>
                <a:schemeClr val="bg1"/>
              </a:solidFill>
              <a:latin typeface="Arial Black"/>
              <a:cs typeface="Arial Black"/>
            </a:endParaRPr>
          </a:p>
        </p:txBody>
      </p:sp>
      <p:sp>
        <p:nvSpPr>
          <p:cNvPr id="10" name="object 10"/>
          <p:cNvSpPr txBox="1"/>
          <p:nvPr/>
        </p:nvSpPr>
        <p:spPr>
          <a:xfrm>
            <a:off x="1602062" y="2784251"/>
            <a:ext cx="6125707" cy="4167808"/>
          </a:xfrm>
          <a:prstGeom prst="rect">
            <a:avLst/>
          </a:prstGeom>
        </p:spPr>
        <p:txBody>
          <a:bodyPr vert="horz" wrap="square" lIns="0" tIns="12700" rIns="0" bIns="0" rtlCol="0">
            <a:spAutoFit/>
          </a:bodyPr>
          <a:lstStyle/>
          <a:p>
            <a:r>
              <a:rPr lang="en-ID" sz="5400" b="1" dirty="0" smtClean="0"/>
              <a:t>How Do Language Differences and Bilingual Programs Affect Student Achievement?</a:t>
            </a:r>
            <a:endParaRPr lang="en-US" sz="5400" dirty="0">
              <a:latin typeface="Arial Black"/>
              <a:cs typeface="Arial Black"/>
            </a:endParaRPr>
          </a:p>
        </p:txBody>
      </p:sp>
    </p:spTree>
    <p:extLst>
      <p:ext uri="{BB962C8B-B14F-4D97-AF65-F5344CB8AC3E}">
        <p14:creationId xmlns:p14="http://schemas.microsoft.com/office/powerpoint/2010/main" val="3435057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a:ln>
            <a:solidFill>
              <a:schemeClr val="bg1"/>
            </a:solidFill>
          </a:ln>
        </p:spPr>
        <p:txBody>
          <a:bodyPr wrap="square" lIns="0" tIns="0" rIns="0" bIns="0" rtlCol="0"/>
          <a:lstStyle/>
          <a:p>
            <a:endParaRPr/>
          </a:p>
        </p:txBody>
      </p:sp>
      <p:sp>
        <p:nvSpPr>
          <p:cNvPr id="4" name="object 4"/>
          <p:cNvSpPr/>
          <p:nvPr/>
        </p:nvSpPr>
        <p:spPr>
          <a:xfrm>
            <a:off x="6609534" y="2394766"/>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sp>
        <p:nvSpPr>
          <p:cNvPr id="10" name="object 10"/>
          <p:cNvSpPr txBox="1"/>
          <p:nvPr/>
        </p:nvSpPr>
        <p:spPr>
          <a:xfrm>
            <a:off x="1693091" y="508034"/>
            <a:ext cx="13409338" cy="805029"/>
          </a:xfrm>
          <a:prstGeom prst="rect">
            <a:avLst/>
          </a:prstGeom>
        </p:spPr>
        <p:txBody>
          <a:bodyPr vert="horz" wrap="square" lIns="0" tIns="12700" rIns="0" bIns="0" rtlCol="0">
            <a:spAutoFit/>
          </a:bodyPr>
          <a:lstStyle/>
          <a:p>
            <a:pPr marL="12700" marR="5080">
              <a:lnSpc>
                <a:spcPct val="113300"/>
              </a:lnSpc>
              <a:spcBef>
                <a:spcPts val="100"/>
              </a:spcBef>
            </a:pPr>
            <a:r>
              <a:rPr lang="en-US" sz="4800" b="1" dirty="0" smtClean="0">
                <a:solidFill>
                  <a:schemeClr val="bg1"/>
                </a:solidFill>
              </a:rPr>
              <a:t>Bilingual Education</a:t>
            </a:r>
            <a:endParaRPr lang="en-US" sz="4800" dirty="0">
              <a:solidFill>
                <a:schemeClr val="bg1"/>
              </a:solidFill>
              <a:latin typeface="Adobe Fan Heiti Std B" panose="020B0700000000000000" pitchFamily="34" charset="-128"/>
              <a:ea typeface="Adobe Fan Heiti Std B" panose="020B0700000000000000" pitchFamily="34" charset="-128"/>
              <a:cs typeface="Arial Black"/>
            </a:endParaRPr>
          </a:p>
        </p:txBody>
      </p:sp>
      <p:graphicFrame>
        <p:nvGraphicFramePr>
          <p:cNvPr id="6" name="Diagram 5"/>
          <p:cNvGraphicFramePr/>
          <p:nvPr>
            <p:extLst>
              <p:ext uri="{D42A27DB-BD31-4B8C-83A1-F6EECF244321}">
                <p14:modId xmlns:p14="http://schemas.microsoft.com/office/powerpoint/2010/main" val="3508306182"/>
              </p:ext>
            </p:extLst>
          </p:nvPr>
        </p:nvGraphicFramePr>
        <p:xfrm>
          <a:off x="1759445" y="2394766"/>
          <a:ext cx="13364755" cy="57829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8018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p:spPr>
        <p:txBody>
          <a:bodyPr wrap="square" lIns="0" tIns="0" rIns="0" bIns="0" rtlCol="0"/>
          <a:lstStyle/>
          <a:p>
            <a:endParaRPr/>
          </a:p>
        </p:txBody>
      </p:sp>
      <p:sp>
        <p:nvSpPr>
          <p:cNvPr id="3" name="object 3"/>
          <p:cNvSpPr/>
          <p:nvPr/>
        </p:nvSpPr>
        <p:spPr>
          <a:xfrm>
            <a:off x="838200" y="1364251"/>
            <a:ext cx="16221927" cy="8260098"/>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2043594" y="2476084"/>
            <a:ext cx="1038860" cy="1092200"/>
          </a:xfrm>
          <a:prstGeom prst="rect">
            <a:avLst/>
          </a:prstGeom>
        </p:spPr>
        <p:txBody>
          <a:bodyPr vert="horz" wrap="square" lIns="0" tIns="12065" rIns="0" bIns="0" rtlCol="0">
            <a:spAutoFit/>
          </a:bodyPr>
          <a:lstStyle/>
          <a:p>
            <a:pPr marL="12700">
              <a:lnSpc>
                <a:spcPct val="100000"/>
              </a:lnSpc>
              <a:spcBef>
                <a:spcPts val="95"/>
              </a:spcBef>
            </a:pPr>
            <a:r>
              <a:rPr sz="7000" b="1" spc="1535" dirty="0">
                <a:solidFill>
                  <a:srgbClr val="FFFFFF"/>
                </a:solidFill>
                <a:latin typeface="Calibri"/>
                <a:cs typeface="Calibri"/>
              </a:rPr>
              <a:t>0</a:t>
            </a:r>
            <a:r>
              <a:rPr sz="7000" b="1" spc="-660" dirty="0">
                <a:solidFill>
                  <a:srgbClr val="FFFFFF"/>
                </a:solidFill>
                <a:latin typeface="Calibri"/>
                <a:cs typeface="Calibri"/>
              </a:rPr>
              <a:t>1</a:t>
            </a:r>
            <a:endParaRPr sz="7000">
              <a:latin typeface="Calibri"/>
              <a:cs typeface="Calibri"/>
            </a:endParaRPr>
          </a:p>
        </p:txBody>
      </p:sp>
      <p:sp>
        <p:nvSpPr>
          <p:cNvPr id="5" name="object 5"/>
          <p:cNvSpPr txBox="1">
            <a:spLocks noGrp="1"/>
          </p:cNvSpPr>
          <p:nvPr>
            <p:ph type="title"/>
          </p:nvPr>
        </p:nvSpPr>
        <p:spPr>
          <a:xfrm>
            <a:off x="8763000" y="2328776"/>
            <a:ext cx="7687527" cy="751488"/>
          </a:xfrm>
          <a:prstGeom prst="rect">
            <a:avLst/>
          </a:prstGeom>
        </p:spPr>
        <p:txBody>
          <a:bodyPr vert="horz" wrap="square" lIns="0" tIns="12700" rIns="0" bIns="0" rtlCol="0">
            <a:spAutoFit/>
          </a:bodyPr>
          <a:lstStyle/>
          <a:p>
            <a:pPr marL="12700">
              <a:lnSpc>
                <a:spcPct val="100000"/>
              </a:lnSpc>
              <a:spcBef>
                <a:spcPts val="100"/>
              </a:spcBef>
            </a:pPr>
            <a:r>
              <a:rPr lang="en-ID" sz="4800" spc="710" dirty="0" smtClean="0">
                <a:solidFill>
                  <a:schemeClr val="accent4">
                    <a:lumMod val="50000"/>
                  </a:schemeClr>
                </a:solidFill>
              </a:rPr>
              <a:t>We Will Learn About </a:t>
            </a:r>
            <a:endParaRPr sz="4800" spc="710" dirty="0">
              <a:solidFill>
                <a:schemeClr val="accent4">
                  <a:lumMod val="50000"/>
                </a:schemeClr>
              </a:solidFill>
            </a:endParaRPr>
          </a:p>
        </p:txBody>
      </p:sp>
      <p:sp>
        <p:nvSpPr>
          <p:cNvPr id="6" name="object 6"/>
          <p:cNvSpPr txBox="1"/>
          <p:nvPr/>
        </p:nvSpPr>
        <p:spPr>
          <a:xfrm>
            <a:off x="5409959" y="4402100"/>
            <a:ext cx="1341120" cy="1092200"/>
          </a:xfrm>
          <a:prstGeom prst="rect">
            <a:avLst/>
          </a:prstGeom>
        </p:spPr>
        <p:txBody>
          <a:bodyPr vert="horz" wrap="square" lIns="0" tIns="12065" rIns="0" bIns="0" rtlCol="0">
            <a:spAutoFit/>
          </a:bodyPr>
          <a:lstStyle/>
          <a:p>
            <a:pPr marL="12700">
              <a:lnSpc>
                <a:spcPct val="100000"/>
              </a:lnSpc>
              <a:spcBef>
                <a:spcPts val="95"/>
              </a:spcBef>
            </a:pPr>
            <a:r>
              <a:rPr sz="7000" b="1" spc="1535" dirty="0">
                <a:solidFill>
                  <a:srgbClr val="FFFFFF"/>
                </a:solidFill>
                <a:latin typeface="Calibri"/>
                <a:cs typeface="Calibri"/>
              </a:rPr>
              <a:t>0</a:t>
            </a:r>
            <a:r>
              <a:rPr sz="7000" b="1" spc="1720" dirty="0">
                <a:solidFill>
                  <a:srgbClr val="FFFFFF"/>
                </a:solidFill>
                <a:latin typeface="Calibri"/>
                <a:cs typeface="Calibri"/>
              </a:rPr>
              <a:t>2</a:t>
            </a:r>
            <a:endParaRPr sz="7000">
              <a:latin typeface="Calibri"/>
              <a:cs typeface="Calibri"/>
            </a:endParaRPr>
          </a:p>
        </p:txBody>
      </p:sp>
      <p:sp>
        <p:nvSpPr>
          <p:cNvPr id="7" name="object 7"/>
          <p:cNvSpPr txBox="1"/>
          <p:nvPr/>
        </p:nvSpPr>
        <p:spPr>
          <a:xfrm>
            <a:off x="1931762" y="6477099"/>
            <a:ext cx="1263015" cy="1092200"/>
          </a:xfrm>
          <a:prstGeom prst="rect">
            <a:avLst/>
          </a:prstGeom>
        </p:spPr>
        <p:txBody>
          <a:bodyPr vert="horz" wrap="square" lIns="0" tIns="12065" rIns="0" bIns="0" rtlCol="0">
            <a:spAutoFit/>
          </a:bodyPr>
          <a:lstStyle/>
          <a:p>
            <a:pPr marL="12700">
              <a:lnSpc>
                <a:spcPct val="100000"/>
              </a:lnSpc>
              <a:spcBef>
                <a:spcPts val="95"/>
              </a:spcBef>
            </a:pPr>
            <a:r>
              <a:rPr sz="7000" b="1" spc="1535" dirty="0">
                <a:solidFill>
                  <a:srgbClr val="FFFFFF"/>
                </a:solidFill>
                <a:latin typeface="Calibri"/>
                <a:cs typeface="Calibri"/>
              </a:rPr>
              <a:t>0</a:t>
            </a:r>
            <a:r>
              <a:rPr sz="7000" b="1" spc="1105" dirty="0">
                <a:solidFill>
                  <a:srgbClr val="FFFFFF"/>
                </a:solidFill>
                <a:latin typeface="Calibri"/>
                <a:cs typeface="Calibri"/>
              </a:rPr>
              <a:t>3</a:t>
            </a:r>
            <a:endParaRPr sz="7000">
              <a:latin typeface="Calibri"/>
              <a:cs typeface="Calibri"/>
            </a:endParaRPr>
          </a:p>
        </p:txBody>
      </p:sp>
      <p:sp>
        <p:nvSpPr>
          <p:cNvPr id="8" name="object 8"/>
          <p:cNvSpPr txBox="1"/>
          <p:nvPr/>
        </p:nvSpPr>
        <p:spPr>
          <a:xfrm>
            <a:off x="10242643" y="3742915"/>
            <a:ext cx="5427345" cy="1094915"/>
          </a:xfrm>
          <a:prstGeom prst="rect">
            <a:avLst/>
          </a:prstGeom>
        </p:spPr>
        <p:txBody>
          <a:bodyPr vert="horz" wrap="square" lIns="0" tIns="12700" rIns="0" bIns="0" rtlCol="0">
            <a:spAutoFit/>
          </a:bodyPr>
          <a:lstStyle/>
          <a:p>
            <a:pPr marL="12700" marR="5080">
              <a:lnSpc>
                <a:spcPct val="113300"/>
              </a:lnSpc>
              <a:spcBef>
                <a:spcPts val="100"/>
              </a:spcBef>
            </a:pPr>
            <a:r>
              <a:rPr lang="en-ID" sz="3200" dirty="0" smtClean="0"/>
              <a:t>What is the Impact of Culture on Teaching and Learning?</a:t>
            </a:r>
            <a:endParaRPr sz="3200" dirty="0">
              <a:latin typeface="Arial Black"/>
              <a:cs typeface="Arial Black"/>
            </a:endParaRPr>
          </a:p>
        </p:txBody>
      </p:sp>
      <p:sp>
        <p:nvSpPr>
          <p:cNvPr id="9" name="object 9"/>
          <p:cNvSpPr txBox="1"/>
          <p:nvPr/>
        </p:nvSpPr>
        <p:spPr>
          <a:xfrm>
            <a:off x="10242643" y="5612219"/>
            <a:ext cx="5368925" cy="1651349"/>
          </a:xfrm>
          <a:prstGeom prst="rect">
            <a:avLst/>
          </a:prstGeom>
        </p:spPr>
        <p:txBody>
          <a:bodyPr vert="horz" wrap="square" lIns="0" tIns="12700" rIns="0" bIns="0" rtlCol="0">
            <a:spAutoFit/>
          </a:bodyPr>
          <a:lstStyle/>
          <a:p>
            <a:pPr marL="12700" marR="5080">
              <a:lnSpc>
                <a:spcPct val="113300"/>
              </a:lnSpc>
              <a:spcBef>
                <a:spcPts val="100"/>
              </a:spcBef>
            </a:pPr>
            <a:r>
              <a:rPr lang="en-ID" sz="3200" dirty="0" smtClean="0"/>
              <a:t>How Does Socioeconomic Status Affect Student Achievement?</a:t>
            </a:r>
            <a:endParaRPr sz="3200" dirty="0">
              <a:latin typeface="Arial Black"/>
              <a:cs typeface="Arial Black"/>
            </a:endParaRPr>
          </a:p>
        </p:txBody>
      </p:sp>
      <p:sp>
        <p:nvSpPr>
          <p:cNvPr id="10" name="object 10"/>
          <p:cNvSpPr txBox="1"/>
          <p:nvPr/>
        </p:nvSpPr>
        <p:spPr>
          <a:xfrm>
            <a:off x="10267661" y="7688879"/>
            <a:ext cx="5741670" cy="1094915"/>
          </a:xfrm>
          <a:prstGeom prst="rect">
            <a:avLst/>
          </a:prstGeom>
        </p:spPr>
        <p:txBody>
          <a:bodyPr vert="horz" wrap="square" lIns="0" tIns="12700" rIns="0" bIns="0" rtlCol="0">
            <a:spAutoFit/>
          </a:bodyPr>
          <a:lstStyle/>
          <a:p>
            <a:pPr marL="12700" marR="5080" algn="just">
              <a:lnSpc>
                <a:spcPct val="113300"/>
              </a:lnSpc>
              <a:spcBef>
                <a:spcPts val="100"/>
              </a:spcBef>
            </a:pPr>
            <a:r>
              <a:rPr lang="en-ID" sz="3200" dirty="0" smtClean="0"/>
              <a:t>School Family and Community Partnerships</a:t>
            </a:r>
            <a:endParaRPr sz="3200" dirty="0">
              <a:latin typeface="Arial Black"/>
              <a:cs typeface="Arial Black"/>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p:spPr>
        <p:txBody>
          <a:bodyPr wrap="square" lIns="0" tIns="0" rIns="0" bIns="0" rtlCol="0"/>
          <a:lstStyle/>
          <a:p>
            <a:endParaRPr dirty="0"/>
          </a:p>
        </p:txBody>
      </p:sp>
      <p:sp>
        <p:nvSpPr>
          <p:cNvPr id="3" name="object 3"/>
          <p:cNvSpPr/>
          <p:nvPr/>
        </p:nvSpPr>
        <p:spPr>
          <a:xfrm>
            <a:off x="932725" y="1938080"/>
            <a:ext cx="7312659" cy="6705562"/>
          </a:xfrm>
          <a:custGeom>
            <a:avLst/>
            <a:gdLst/>
            <a:ahLst/>
            <a:cxnLst/>
            <a:rect l="l" t="t" r="r" b="b"/>
            <a:pathLst>
              <a:path w="7312659" h="8232775">
                <a:moveTo>
                  <a:pt x="6944363" y="8232701"/>
                </a:moveTo>
                <a:lnTo>
                  <a:pt x="368276" y="8232701"/>
                </a:lnTo>
                <a:lnTo>
                  <a:pt x="322172" y="8229828"/>
                </a:lnTo>
                <a:lnTo>
                  <a:pt x="277751" y="8221443"/>
                </a:lnTo>
                <a:lnTo>
                  <a:pt x="235362" y="8207894"/>
                </a:lnTo>
                <a:lnTo>
                  <a:pt x="195354" y="8189529"/>
                </a:lnTo>
                <a:lnTo>
                  <a:pt x="158075" y="8166697"/>
                </a:lnTo>
                <a:lnTo>
                  <a:pt x="123876" y="8139746"/>
                </a:lnTo>
                <a:lnTo>
                  <a:pt x="93104" y="8109024"/>
                </a:lnTo>
                <a:lnTo>
                  <a:pt x="66110" y="8074879"/>
                </a:lnTo>
                <a:lnTo>
                  <a:pt x="43240" y="8037661"/>
                </a:lnTo>
                <a:lnTo>
                  <a:pt x="24846" y="7997717"/>
                </a:lnTo>
                <a:lnTo>
                  <a:pt x="11275" y="7955397"/>
                </a:lnTo>
                <a:lnTo>
                  <a:pt x="2877" y="7911047"/>
                </a:lnTo>
                <a:lnTo>
                  <a:pt x="0" y="7865017"/>
                </a:lnTo>
                <a:lnTo>
                  <a:pt x="0" y="367683"/>
                </a:lnTo>
                <a:lnTo>
                  <a:pt x="2877" y="321653"/>
                </a:lnTo>
                <a:lnTo>
                  <a:pt x="11275" y="277303"/>
                </a:lnTo>
                <a:lnTo>
                  <a:pt x="24846" y="234983"/>
                </a:lnTo>
                <a:lnTo>
                  <a:pt x="43240" y="195039"/>
                </a:lnTo>
                <a:lnTo>
                  <a:pt x="66110" y="157821"/>
                </a:lnTo>
                <a:lnTo>
                  <a:pt x="93104" y="123676"/>
                </a:lnTo>
                <a:lnTo>
                  <a:pt x="123876" y="92954"/>
                </a:lnTo>
                <a:lnTo>
                  <a:pt x="158075" y="66003"/>
                </a:lnTo>
                <a:lnTo>
                  <a:pt x="195354" y="43171"/>
                </a:lnTo>
                <a:lnTo>
                  <a:pt x="235362" y="24806"/>
                </a:lnTo>
                <a:lnTo>
                  <a:pt x="277751" y="11257"/>
                </a:lnTo>
                <a:lnTo>
                  <a:pt x="322172" y="2872"/>
                </a:lnTo>
                <a:lnTo>
                  <a:pt x="368276" y="0"/>
                </a:lnTo>
                <a:lnTo>
                  <a:pt x="6944363" y="0"/>
                </a:lnTo>
                <a:lnTo>
                  <a:pt x="6990467" y="2872"/>
                </a:lnTo>
                <a:lnTo>
                  <a:pt x="7034888" y="11257"/>
                </a:lnTo>
                <a:lnTo>
                  <a:pt x="7077277" y="24806"/>
                </a:lnTo>
                <a:lnTo>
                  <a:pt x="7117285" y="43171"/>
                </a:lnTo>
                <a:lnTo>
                  <a:pt x="7154563" y="66003"/>
                </a:lnTo>
                <a:lnTo>
                  <a:pt x="7188763" y="92954"/>
                </a:lnTo>
                <a:lnTo>
                  <a:pt x="7219534" y="123676"/>
                </a:lnTo>
                <a:lnTo>
                  <a:pt x="7246529" y="157821"/>
                </a:lnTo>
                <a:lnTo>
                  <a:pt x="7269398" y="195039"/>
                </a:lnTo>
                <a:lnTo>
                  <a:pt x="7287793" y="234983"/>
                </a:lnTo>
                <a:lnTo>
                  <a:pt x="7301364" y="277303"/>
                </a:lnTo>
                <a:lnTo>
                  <a:pt x="7309762" y="321653"/>
                </a:lnTo>
                <a:lnTo>
                  <a:pt x="7312639" y="367683"/>
                </a:lnTo>
                <a:lnTo>
                  <a:pt x="7312639" y="7865017"/>
                </a:lnTo>
                <a:lnTo>
                  <a:pt x="7309762" y="7911047"/>
                </a:lnTo>
                <a:lnTo>
                  <a:pt x="7301364" y="7955397"/>
                </a:lnTo>
                <a:lnTo>
                  <a:pt x="7287793" y="7997717"/>
                </a:lnTo>
                <a:lnTo>
                  <a:pt x="7269398" y="8037661"/>
                </a:lnTo>
                <a:lnTo>
                  <a:pt x="7246529" y="8074879"/>
                </a:lnTo>
                <a:lnTo>
                  <a:pt x="7219534" y="8109024"/>
                </a:lnTo>
                <a:lnTo>
                  <a:pt x="7188763" y="8139746"/>
                </a:lnTo>
                <a:lnTo>
                  <a:pt x="7154563" y="8166697"/>
                </a:lnTo>
                <a:lnTo>
                  <a:pt x="7117285" y="8189529"/>
                </a:lnTo>
                <a:lnTo>
                  <a:pt x="7077277" y="8207894"/>
                </a:lnTo>
                <a:lnTo>
                  <a:pt x="7034888" y="8221443"/>
                </a:lnTo>
                <a:lnTo>
                  <a:pt x="6990467" y="8229828"/>
                </a:lnTo>
                <a:lnTo>
                  <a:pt x="6944363" y="8232701"/>
                </a:lnTo>
                <a:close/>
              </a:path>
            </a:pathLst>
          </a:custGeom>
          <a:solidFill>
            <a:schemeClr val="bg1"/>
          </a:solidFill>
        </p:spPr>
        <p:txBody>
          <a:bodyPr wrap="square" lIns="0" tIns="0" rIns="0" bIns="0" rtlCol="0"/>
          <a:lstStyle/>
          <a:p>
            <a:endParaRPr/>
          </a:p>
        </p:txBody>
      </p:sp>
      <p:sp>
        <p:nvSpPr>
          <p:cNvPr id="4" name="object 4"/>
          <p:cNvSpPr/>
          <p:nvPr/>
        </p:nvSpPr>
        <p:spPr>
          <a:xfrm>
            <a:off x="6609534" y="2394766"/>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sp>
        <p:nvSpPr>
          <p:cNvPr id="5" name="object 5"/>
          <p:cNvSpPr/>
          <p:nvPr/>
        </p:nvSpPr>
        <p:spPr>
          <a:xfrm>
            <a:off x="996043" y="2436527"/>
            <a:ext cx="6286500" cy="5413948"/>
          </a:xfrm>
          <a:custGeom>
            <a:avLst/>
            <a:gdLst/>
            <a:ahLst/>
            <a:cxnLst/>
            <a:rect l="l" t="t" r="r" b="b"/>
            <a:pathLst>
              <a:path w="7324090" h="6212840">
                <a:moveTo>
                  <a:pt x="6956025" y="6212620"/>
                </a:moveTo>
                <a:lnTo>
                  <a:pt x="367481" y="6212620"/>
                </a:lnTo>
                <a:lnTo>
                  <a:pt x="321476" y="6209743"/>
                </a:lnTo>
                <a:lnTo>
                  <a:pt x="277151" y="6201344"/>
                </a:lnTo>
                <a:lnTo>
                  <a:pt x="234853" y="6187773"/>
                </a:lnTo>
                <a:lnTo>
                  <a:pt x="194932" y="6169379"/>
                </a:lnTo>
                <a:lnTo>
                  <a:pt x="157734" y="6146510"/>
                </a:lnTo>
                <a:lnTo>
                  <a:pt x="123608" y="6119515"/>
                </a:lnTo>
                <a:lnTo>
                  <a:pt x="92903" y="6088743"/>
                </a:lnTo>
                <a:lnTo>
                  <a:pt x="65967" y="6054544"/>
                </a:lnTo>
                <a:lnTo>
                  <a:pt x="43147" y="6017266"/>
                </a:lnTo>
                <a:lnTo>
                  <a:pt x="24792" y="5977258"/>
                </a:lnTo>
                <a:lnTo>
                  <a:pt x="11251" y="5934869"/>
                </a:lnTo>
                <a:lnTo>
                  <a:pt x="2870" y="5890448"/>
                </a:lnTo>
                <a:lnTo>
                  <a:pt x="0" y="5844344"/>
                </a:lnTo>
                <a:lnTo>
                  <a:pt x="0" y="368275"/>
                </a:lnTo>
                <a:lnTo>
                  <a:pt x="2870" y="322171"/>
                </a:lnTo>
                <a:lnTo>
                  <a:pt x="11251" y="277750"/>
                </a:lnTo>
                <a:lnTo>
                  <a:pt x="24792" y="235361"/>
                </a:lnTo>
                <a:lnTo>
                  <a:pt x="43147" y="195353"/>
                </a:lnTo>
                <a:lnTo>
                  <a:pt x="65967" y="158075"/>
                </a:lnTo>
                <a:lnTo>
                  <a:pt x="92903" y="123876"/>
                </a:lnTo>
                <a:lnTo>
                  <a:pt x="123608" y="93104"/>
                </a:lnTo>
                <a:lnTo>
                  <a:pt x="157734" y="66109"/>
                </a:lnTo>
                <a:lnTo>
                  <a:pt x="194932" y="43240"/>
                </a:lnTo>
                <a:lnTo>
                  <a:pt x="234853" y="24846"/>
                </a:lnTo>
                <a:lnTo>
                  <a:pt x="277151" y="11275"/>
                </a:lnTo>
                <a:lnTo>
                  <a:pt x="321476" y="2877"/>
                </a:lnTo>
                <a:lnTo>
                  <a:pt x="367481" y="0"/>
                </a:lnTo>
                <a:lnTo>
                  <a:pt x="6956025" y="0"/>
                </a:lnTo>
                <a:lnTo>
                  <a:pt x="7002030" y="2877"/>
                </a:lnTo>
                <a:lnTo>
                  <a:pt x="7046355" y="11275"/>
                </a:lnTo>
                <a:lnTo>
                  <a:pt x="7088653" y="24846"/>
                </a:lnTo>
                <a:lnTo>
                  <a:pt x="7128574" y="43240"/>
                </a:lnTo>
                <a:lnTo>
                  <a:pt x="7165772" y="66109"/>
                </a:lnTo>
                <a:lnTo>
                  <a:pt x="7199898" y="93104"/>
                </a:lnTo>
                <a:lnTo>
                  <a:pt x="7230603" y="123876"/>
                </a:lnTo>
                <a:lnTo>
                  <a:pt x="7257539" y="158075"/>
                </a:lnTo>
                <a:lnTo>
                  <a:pt x="7280359" y="195353"/>
                </a:lnTo>
                <a:lnTo>
                  <a:pt x="7298714" y="235361"/>
                </a:lnTo>
                <a:lnTo>
                  <a:pt x="7312256" y="277750"/>
                </a:lnTo>
                <a:lnTo>
                  <a:pt x="7320636" y="322171"/>
                </a:lnTo>
                <a:lnTo>
                  <a:pt x="7323507" y="368275"/>
                </a:lnTo>
                <a:lnTo>
                  <a:pt x="7323507" y="5844344"/>
                </a:lnTo>
                <a:lnTo>
                  <a:pt x="7320636" y="5890448"/>
                </a:lnTo>
                <a:lnTo>
                  <a:pt x="7312256" y="5934869"/>
                </a:lnTo>
                <a:lnTo>
                  <a:pt x="7298714" y="5977258"/>
                </a:lnTo>
                <a:lnTo>
                  <a:pt x="7280359" y="6017266"/>
                </a:lnTo>
                <a:lnTo>
                  <a:pt x="7257539" y="6054544"/>
                </a:lnTo>
                <a:lnTo>
                  <a:pt x="7230603" y="6088743"/>
                </a:lnTo>
                <a:lnTo>
                  <a:pt x="7199898" y="6119515"/>
                </a:lnTo>
                <a:lnTo>
                  <a:pt x="7165772" y="6146510"/>
                </a:lnTo>
                <a:lnTo>
                  <a:pt x="7128574" y="6169379"/>
                </a:lnTo>
                <a:lnTo>
                  <a:pt x="7088653" y="6187773"/>
                </a:lnTo>
                <a:lnTo>
                  <a:pt x="7046355" y="6201344"/>
                </a:lnTo>
                <a:lnTo>
                  <a:pt x="7002030" y="6209743"/>
                </a:lnTo>
                <a:lnTo>
                  <a:pt x="6956025" y="6212620"/>
                </a:lnTo>
                <a:close/>
              </a:path>
            </a:pathLst>
          </a:custGeom>
          <a:solidFill>
            <a:srgbClr val="FFFFFF"/>
          </a:solidFill>
        </p:spPr>
        <p:txBody>
          <a:bodyPr wrap="square" lIns="0" tIns="0" rIns="0" bIns="0" rtlCol="0"/>
          <a:lstStyle/>
          <a:p>
            <a:endParaRPr/>
          </a:p>
        </p:txBody>
      </p:sp>
      <p:sp>
        <p:nvSpPr>
          <p:cNvPr id="6" name="object 6"/>
          <p:cNvSpPr/>
          <p:nvPr/>
        </p:nvSpPr>
        <p:spPr>
          <a:xfrm>
            <a:off x="1028700" y="3058005"/>
            <a:ext cx="1285240" cy="1285240"/>
          </a:xfrm>
          <a:custGeom>
            <a:avLst/>
            <a:gdLst/>
            <a:ahLst/>
            <a:cxnLst/>
            <a:rect l="l" t="t" r="r" b="b"/>
            <a:pathLst>
              <a:path w="1285239" h="1285239">
                <a:moveTo>
                  <a:pt x="0" y="0"/>
                </a:moveTo>
                <a:lnTo>
                  <a:pt x="1285035" y="0"/>
                </a:lnTo>
                <a:lnTo>
                  <a:pt x="1285035" y="1285035"/>
                </a:lnTo>
                <a:lnTo>
                  <a:pt x="0" y="1285035"/>
                </a:lnTo>
                <a:lnTo>
                  <a:pt x="0" y="0"/>
                </a:lnTo>
                <a:close/>
              </a:path>
            </a:pathLst>
          </a:custGeom>
          <a:solidFill>
            <a:srgbClr val="FFFFFF"/>
          </a:solidFill>
        </p:spPr>
        <p:txBody>
          <a:bodyPr wrap="square" lIns="0" tIns="0" rIns="0" bIns="0" rtlCol="0"/>
          <a:lstStyle/>
          <a:p>
            <a:endParaRPr/>
          </a:p>
        </p:txBody>
      </p:sp>
      <p:sp>
        <p:nvSpPr>
          <p:cNvPr id="9" name="object 9"/>
          <p:cNvSpPr txBox="1"/>
          <p:nvPr/>
        </p:nvSpPr>
        <p:spPr>
          <a:xfrm>
            <a:off x="8790466" y="1570050"/>
            <a:ext cx="8033748" cy="6783267"/>
          </a:xfrm>
          <a:prstGeom prst="rect">
            <a:avLst/>
          </a:prstGeom>
        </p:spPr>
        <p:txBody>
          <a:bodyPr vert="horz" wrap="square" lIns="0" tIns="12065" rIns="0" bIns="0" rtlCol="0">
            <a:spAutoFit/>
          </a:bodyPr>
          <a:lstStyle/>
          <a:p>
            <a:pPr algn="ctr"/>
            <a:r>
              <a:rPr lang="en-US" sz="4000" dirty="0">
                <a:solidFill>
                  <a:schemeClr val="bg1"/>
                </a:solidFill>
              </a:rPr>
              <a:t>M</a:t>
            </a:r>
            <a:r>
              <a:rPr lang="en-US" sz="4000" dirty="0" smtClean="0">
                <a:solidFill>
                  <a:schemeClr val="bg1"/>
                </a:solidFill>
              </a:rPr>
              <a:t>ulticultural education as encompassing all policies and practices schools might use to improve educational outcomes not only for students of different ethnic, social class, and religious backgrounds, but also for students of different genders and exceptionalities (e.g., children who have mental retardation, hearing loss, or vision loss or who are</a:t>
            </a:r>
          </a:p>
          <a:p>
            <a:pPr algn="ctr"/>
            <a:r>
              <a:rPr lang="en-US" sz="4000" dirty="0" smtClean="0">
                <a:solidFill>
                  <a:schemeClr val="bg1"/>
                </a:solidFill>
              </a:rPr>
              <a:t>gifted).</a:t>
            </a:r>
            <a:endParaRPr lang="en-ID" sz="4000" dirty="0">
              <a:solidFill>
                <a:schemeClr val="bg1"/>
              </a:solidFill>
              <a:latin typeface="Arial Black"/>
              <a:cs typeface="Arial Black"/>
            </a:endParaRPr>
          </a:p>
        </p:txBody>
      </p:sp>
      <p:sp>
        <p:nvSpPr>
          <p:cNvPr id="10" name="object 10"/>
          <p:cNvSpPr txBox="1"/>
          <p:nvPr/>
        </p:nvSpPr>
        <p:spPr>
          <a:xfrm>
            <a:off x="1541125" y="3902420"/>
            <a:ext cx="6125707" cy="1674817"/>
          </a:xfrm>
          <a:prstGeom prst="rect">
            <a:avLst/>
          </a:prstGeom>
        </p:spPr>
        <p:txBody>
          <a:bodyPr vert="horz" wrap="square" lIns="0" tIns="12700" rIns="0" bIns="0" rtlCol="0">
            <a:spAutoFit/>
          </a:bodyPr>
          <a:lstStyle/>
          <a:p>
            <a:r>
              <a:rPr lang="en-ID" sz="5400" b="1" dirty="0" smtClean="0"/>
              <a:t>What is Multicultural Education?</a:t>
            </a:r>
            <a:endParaRPr lang="en-US" sz="5400" dirty="0">
              <a:latin typeface="Arial Black"/>
              <a:cs typeface="Arial Black"/>
            </a:endParaRPr>
          </a:p>
        </p:txBody>
      </p:sp>
    </p:spTree>
    <p:extLst>
      <p:ext uri="{BB962C8B-B14F-4D97-AF65-F5344CB8AC3E}">
        <p14:creationId xmlns:p14="http://schemas.microsoft.com/office/powerpoint/2010/main" val="19505790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a:ln>
            <a:solidFill>
              <a:schemeClr val="bg1"/>
            </a:solidFill>
          </a:ln>
        </p:spPr>
        <p:txBody>
          <a:bodyPr wrap="square" lIns="0" tIns="0" rIns="0" bIns="0" rtlCol="0"/>
          <a:lstStyle/>
          <a:p>
            <a:endParaRPr/>
          </a:p>
        </p:txBody>
      </p:sp>
      <p:sp>
        <p:nvSpPr>
          <p:cNvPr id="4" name="object 4"/>
          <p:cNvSpPr/>
          <p:nvPr/>
        </p:nvSpPr>
        <p:spPr>
          <a:xfrm>
            <a:off x="6609534" y="2394766"/>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pic>
        <p:nvPicPr>
          <p:cNvPr id="5" name="Picture 4"/>
          <p:cNvPicPr>
            <a:picLocks noChangeAspect="1"/>
          </p:cNvPicPr>
          <p:nvPr/>
        </p:nvPicPr>
        <p:blipFill rotWithShape="1">
          <a:blip r:embed="rId2"/>
          <a:srcRect l="17338" t="22590" r="33905" b="11382"/>
          <a:stretch/>
        </p:blipFill>
        <p:spPr>
          <a:xfrm>
            <a:off x="609600" y="546100"/>
            <a:ext cx="16078200" cy="9017000"/>
          </a:xfrm>
          <a:prstGeom prst="rect">
            <a:avLst/>
          </a:prstGeom>
        </p:spPr>
      </p:pic>
    </p:spTree>
    <p:extLst>
      <p:ext uri="{BB962C8B-B14F-4D97-AF65-F5344CB8AC3E}">
        <p14:creationId xmlns:p14="http://schemas.microsoft.com/office/powerpoint/2010/main" val="23954504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p:spPr>
        <p:txBody>
          <a:bodyPr wrap="square" lIns="0" tIns="0" rIns="0" bIns="0" rtlCol="0"/>
          <a:lstStyle/>
          <a:p>
            <a:endParaRPr dirty="0"/>
          </a:p>
        </p:txBody>
      </p:sp>
      <p:sp>
        <p:nvSpPr>
          <p:cNvPr id="3" name="object 3"/>
          <p:cNvSpPr/>
          <p:nvPr/>
        </p:nvSpPr>
        <p:spPr>
          <a:xfrm>
            <a:off x="932725" y="1938080"/>
            <a:ext cx="7312659" cy="6705562"/>
          </a:xfrm>
          <a:custGeom>
            <a:avLst/>
            <a:gdLst/>
            <a:ahLst/>
            <a:cxnLst/>
            <a:rect l="l" t="t" r="r" b="b"/>
            <a:pathLst>
              <a:path w="7312659" h="8232775">
                <a:moveTo>
                  <a:pt x="6944363" y="8232701"/>
                </a:moveTo>
                <a:lnTo>
                  <a:pt x="368276" y="8232701"/>
                </a:lnTo>
                <a:lnTo>
                  <a:pt x="322172" y="8229828"/>
                </a:lnTo>
                <a:lnTo>
                  <a:pt x="277751" y="8221443"/>
                </a:lnTo>
                <a:lnTo>
                  <a:pt x="235362" y="8207894"/>
                </a:lnTo>
                <a:lnTo>
                  <a:pt x="195354" y="8189529"/>
                </a:lnTo>
                <a:lnTo>
                  <a:pt x="158075" y="8166697"/>
                </a:lnTo>
                <a:lnTo>
                  <a:pt x="123876" y="8139746"/>
                </a:lnTo>
                <a:lnTo>
                  <a:pt x="93104" y="8109024"/>
                </a:lnTo>
                <a:lnTo>
                  <a:pt x="66110" y="8074879"/>
                </a:lnTo>
                <a:lnTo>
                  <a:pt x="43240" y="8037661"/>
                </a:lnTo>
                <a:lnTo>
                  <a:pt x="24846" y="7997717"/>
                </a:lnTo>
                <a:lnTo>
                  <a:pt x="11275" y="7955397"/>
                </a:lnTo>
                <a:lnTo>
                  <a:pt x="2877" y="7911047"/>
                </a:lnTo>
                <a:lnTo>
                  <a:pt x="0" y="7865017"/>
                </a:lnTo>
                <a:lnTo>
                  <a:pt x="0" y="367683"/>
                </a:lnTo>
                <a:lnTo>
                  <a:pt x="2877" y="321653"/>
                </a:lnTo>
                <a:lnTo>
                  <a:pt x="11275" y="277303"/>
                </a:lnTo>
                <a:lnTo>
                  <a:pt x="24846" y="234983"/>
                </a:lnTo>
                <a:lnTo>
                  <a:pt x="43240" y="195039"/>
                </a:lnTo>
                <a:lnTo>
                  <a:pt x="66110" y="157821"/>
                </a:lnTo>
                <a:lnTo>
                  <a:pt x="93104" y="123676"/>
                </a:lnTo>
                <a:lnTo>
                  <a:pt x="123876" y="92954"/>
                </a:lnTo>
                <a:lnTo>
                  <a:pt x="158075" y="66003"/>
                </a:lnTo>
                <a:lnTo>
                  <a:pt x="195354" y="43171"/>
                </a:lnTo>
                <a:lnTo>
                  <a:pt x="235362" y="24806"/>
                </a:lnTo>
                <a:lnTo>
                  <a:pt x="277751" y="11257"/>
                </a:lnTo>
                <a:lnTo>
                  <a:pt x="322172" y="2872"/>
                </a:lnTo>
                <a:lnTo>
                  <a:pt x="368276" y="0"/>
                </a:lnTo>
                <a:lnTo>
                  <a:pt x="6944363" y="0"/>
                </a:lnTo>
                <a:lnTo>
                  <a:pt x="6990467" y="2872"/>
                </a:lnTo>
                <a:lnTo>
                  <a:pt x="7034888" y="11257"/>
                </a:lnTo>
                <a:lnTo>
                  <a:pt x="7077277" y="24806"/>
                </a:lnTo>
                <a:lnTo>
                  <a:pt x="7117285" y="43171"/>
                </a:lnTo>
                <a:lnTo>
                  <a:pt x="7154563" y="66003"/>
                </a:lnTo>
                <a:lnTo>
                  <a:pt x="7188763" y="92954"/>
                </a:lnTo>
                <a:lnTo>
                  <a:pt x="7219534" y="123676"/>
                </a:lnTo>
                <a:lnTo>
                  <a:pt x="7246529" y="157821"/>
                </a:lnTo>
                <a:lnTo>
                  <a:pt x="7269398" y="195039"/>
                </a:lnTo>
                <a:lnTo>
                  <a:pt x="7287793" y="234983"/>
                </a:lnTo>
                <a:lnTo>
                  <a:pt x="7301364" y="277303"/>
                </a:lnTo>
                <a:lnTo>
                  <a:pt x="7309762" y="321653"/>
                </a:lnTo>
                <a:lnTo>
                  <a:pt x="7312639" y="367683"/>
                </a:lnTo>
                <a:lnTo>
                  <a:pt x="7312639" y="7865017"/>
                </a:lnTo>
                <a:lnTo>
                  <a:pt x="7309762" y="7911047"/>
                </a:lnTo>
                <a:lnTo>
                  <a:pt x="7301364" y="7955397"/>
                </a:lnTo>
                <a:lnTo>
                  <a:pt x="7287793" y="7997717"/>
                </a:lnTo>
                <a:lnTo>
                  <a:pt x="7269398" y="8037661"/>
                </a:lnTo>
                <a:lnTo>
                  <a:pt x="7246529" y="8074879"/>
                </a:lnTo>
                <a:lnTo>
                  <a:pt x="7219534" y="8109024"/>
                </a:lnTo>
                <a:lnTo>
                  <a:pt x="7188763" y="8139746"/>
                </a:lnTo>
                <a:lnTo>
                  <a:pt x="7154563" y="8166697"/>
                </a:lnTo>
                <a:lnTo>
                  <a:pt x="7117285" y="8189529"/>
                </a:lnTo>
                <a:lnTo>
                  <a:pt x="7077277" y="8207894"/>
                </a:lnTo>
                <a:lnTo>
                  <a:pt x="7034888" y="8221443"/>
                </a:lnTo>
                <a:lnTo>
                  <a:pt x="6990467" y="8229828"/>
                </a:lnTo>
                <a:lnTo>
                  <a:pt x="6944363" y="8232701"/>
                </a:lnTo>
                <a:close/>
              </a:path>
            </a:pathLst>
          </a:custGeom>
          <a:solidFill>
            <a:schemeClr val="bg1"/>
          </a:solidFill>
        </p:spPr>
        <p:txBody>
          <a:bodyPr wrap="square" lIns="0" tIns="0" rIns="0" bIns="0" rtlCol="0"/>
          <a:lstStyle/>
          <a:p>
            <a:endParaRPr/>
          </a:p>
        </p:txBody>
      </p:sp>
      <p:sp>
        <p:nvSpPr>
          <p:cNvPr id="4" name="object 4"/>
          <p:cNvSpPr/>
          <p:nvPr/>
        </p:nvSpPr>
        <p:spPr>
          <a:xfrm>
            <a:off x="6609534" y="2394766"/>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sp>
        <p:nvSpPr>
          <p:cNvPr id="5" name="object 5"/>
          <p:cNvSpPr/>
          <p:nvPr/>
        </p:nvSpPr>
        <p:spPr>
          <a:xfrm>
            <a:off x="996043" y="2436527"/>
            <a:ext cx="6286500" cy="5413948"/>
          </a:xfrm>
          <a:custGeom>
            <a:avLst/>
            <a:gdLst/>
            <a:ahLst/>
            <a:cxnLst/>
            <a:rect l="l" t="t" r="r" b="b"/>
            <a:pathLst>
              <a:path w="7324090" h="6212840">
                <a:moveTo>
                  <a:pt x="6956025" y="6212620"/>
                </a:moveTo>
                <a:lnTo>
                  <a:pt x="367481" y="6212620"/>
                </a:lnTo>
                <a:lnTo>
                  <a:pt x="321476" y="6209743"/>
                </a:lnTo>
                <a:lnTo>
                  <a:pt x="277151" y="6201344"/>
                </a:lnTo>
                <a:lnTo>
                  <a:pt x="234853" y="6187773"/>
                </a:lnTo>
                <a:lnTo>
                  <a:pt x="194932" y="6169379"/>
                </a:lnTo>
                <a:lnTo>
                  <a:pt x="157734" y="6146510"/>
                </a:lnTo>
                <a:lnTo>
                  <a:pt x="123608" y="6119515"/>
                </a:lnTo>
                <a:lnTo>
                  <a:pt x="92903" y="6088743"/>
                </a:lnTo>
                <a:lnTo>
                  <a:pt x="65967" y="6054544"/>
                </a:lnTo>
                <a:lnTo>
                  <a:pt x="43147" y="6017266"/>
                </a:lnTo>
                <a:lnTo>
                  <a:pt x="24792" y="5977258"/>
                </a:lnTo>
                <a:lnTo>
                  <a:pt x="11251" y="5934869"/>
                </a:lnTo>
                <a:lnTo>
                  <a:pt x="2870" y="5890448"/>
                </a:lnTo>
                <a:lnTo>
                  <a:pt x="0" y="5844344"/>
                </a:lnTo>
                <a:lnTo>
                  <a:pt x="0" y="368275"/>
                </a:lnTo>
                <a:lnTo>
                  <a:pt x="2870" y="322171"/>
                </a:lnTo>
                <a:lnTo>
                  <a:pt x="11251" y="277750"/>
                </a:lnTo>
                <a:lnTo>
                  <a:pt x="24792" y="235361"/>
                </a:lnTo>
                <a:lnTo>
                  <a:pt x="43147" y="195353"/>
                </a:lnTo>
                <a:lnTo>
                  <a:pt x="65967" y="158075"/>
                </a:lnTo>
                <a:lnTo>
                  <a:pt x="92903" y="123876"/>
                </a:lnTo>
                <a:lnTo>
                  <a:pt x="123608" y="93104"/>
                </a:lnTo>
                <a:lnTo>
                  <a:pt x="157734" y="66109"/>
                </a:lnTo>
                <a:lnTo>
                  <a:pt x="194932" y="43240"/>
                </a:lnTo>
                <a:lnTo>
                  <a:pt x="234853" y="24846"/>
                </a:lnTo>
                <a:lnTo>
                  <a:pt x="277151" y="11275"/>
                </a:lnTo>
                <a:lnTo>
                  <a:pt x="321476" y="2877"/>
                </a:lnTo>
                <a:lnTo>
                  <a:pt x="367481" y="0"/>
                </a:lnTo>
                <a:lnTo>
                  <a:pt x="6956025" y="0"/>
                </a:lnTo>
                <a:lnTo>
                  <a:pt x="7002030" y="2877"/>
                </a:lnTo>
                <a:lnTo>
                  <a:pt x="7046355" y="11275"/>
                </a:lnTo>
                <a:lnTo>
                  <a:pt x="7088653" y="24846"/>
                </a:lnTo>
                <a:lnTo>
                  <a:pt x="7128574" y="43240"/>
                </a:lnTo>
                <a:lnTo>
                  <a:pt x="7165772" y="66109"/>
                </a:lnTo>
                <a:lnTo>
                  <a:pt x="7199898" y="93104"/>
                </a:lnTo>
                <a:lnTo>
                  <a:pt x="7230603" y="123876"/>
                </a:lnTo>
                <a:lnTo>
                  <a:pt x="7257539" y="158075"/>
                </a:lnTo>
                <a:lnTo>
                  <a:pt x="7280359" y="195353"/>
                </a:lnTo>
                <a:lnTo>
                  <a:pt x="7298714" y="235361"/>
                </a:lnTo>
                <a:lnTo>
                  <a:pt x="7312256" y="277750"/>
                </a:lnTo>
                <a:lnTo>
                  <a:pt x="7320636" y="322171"/>
                </a:lnTo>
                <a:lnTo>
                  <a:pt x="7323507" y="368275"/>
                </a:lnTo>
                <a:lnTo>
                  <a:pt x="7323507" y="5844344"/>
                </a:lnTo>
                <a:lnTo>
                  <a:pt x="7320636" y="5890448"/>
                </a:lnTo>
                <a:lnTo>
                  <a:pt x="7312256" y="5934869"/>
                </a:lnTo>
                <a:lnTo>
                  <a:pt x="7298714" y="5977258"/>
                </a:lnTo>
                <a:lnTo>
                  <a:pt x="7280359" y="6017266"/>
                </a:lnTo>
                <a:lnTo>
                  <a:pt x="7257539" y="6054544"/>
                </a:lnTo>
                <a:lnTo>
                  <a:pt x="7230603" y="6088743"/>
                </a:lnTo>
                <a:lnTo>
                  <a:pt x="7199898" y="6119515"/>
                </a:lnTo>
                <a:lnTo>
                  <a:pt x="7165772" y="6146510"/>
                </a:lnTo>
                <a:lnTo>
                  <a:pt x="7128574" y="6169379"/>
                </a:lnTo>
                <a:lnTo>
                  <a:pt x="7088653" y="6187773"/>
                </a:lnTo>
                <a:lnTo>
                  <a:pt x="7046355" y="6201344"/>
                </a:lnTo>
                <a:lnTo>
                  <a:pt x="7002030" y="6209743"/>
                </a:lnTo>
                <a:lnTo>
                  <a:pt x="6956025" y="6212620"/>
                </a:lnTo>
                <a:close/>
              </a:path>
            </a:pathLst>
          </a:custGeom>
          <a:solidFill>
            <a:srgbClr val="FFFFFF"/>
          </a:solidFill>
        </p:spPr>
        <p:txBody>
          <a:bodyPr wrap="square" lIns="0" tIns="0" rIns="0" bIns="0" rtlCol="0"/>
          <a:lstStyle/>
          <a:p>
            <a:endParaRPr/>
          </a:p>
        </p:txBody>
      </p:sp>
      <p:sp>
        <p:nvSpPr>
          <p:cNvPr id="6" name="object 6"/>
          <p:cNvSpPr/>
          <p:nvPr/>
        </p:nvSpPr>
        <p:spPr>
          <a:xfrm>
            <a:off x="1028700" y="3058005"/>
            <a:ext cx="1285240" cy="1285240"/>
          </a:xfrm>
          <a:custGeom>
            <a:avLst/>
            <a:gdLst/>
            <a:ahLst/>
            <a:cxnLst/>
            <a:rect l="l" t="t" r="r" b="b"/>
            <a:pathLst>
              <a:path w="1285239" h="1285239">
                <a:moveTo>
                  <a:pt x="0" y="0"/>
                </a:moveTo>
                <a:lnTo>
                  <a:pt x="1285035" y="0"/>
                </a:lnTo>
                <a:lnTo>
                  <a:pt x="1285035" y="1285035"/>
                </a:lnTo>
                <a:lnTo>
                  <a:pt x="0" y="1285035"/>
                </a:lnTo>
                <a:lnTo>
                  <a:pt x="0" y="0"/>
                </a:lnTo>
                <a:close/>
              </a:path>
            </a:pathLst>
          </a:custGeom>
          <a:solidFill>
            <a:srgbClr val="FFFFFF"/>
          </a:solidFill>
        </p:spPr>
        <p:txBody>
          <a:bodyPr wrap="square" lIns="0" tIns="0" rIns="0" bIns="0" rtlCol="0"/>
          <a:lstStyle/>
          <a:p>
            <a:endParaRPr/>
          </a:p>
        </p:txBody>
      </p:sp>
      <p:sp>
        <p:nvSpPr>
          <p:cNvPr id="9" name="object 9"/>
          <p:cNvSpPr txBox="1"/>
          <p:nvPr/>
        </p:nvSpPr>
        <p:spPr>
          <a:xfrm>
            <a:off x="9145452" y="3700625"/>
            <a:ext cx="8033748" cy="2720617"/>
          </a:xfrm>
          <a:prstGeom prst="rect">
            <a:avLst/>
          </a:prstGeom>
        </p:spPr>
        <p:txBody>
          <a:bodyPr vert="horz" wrap="square" lIns="0" tIns="12065" rIns="0" bIns="0" rtlCol="0">
            <a:spAutoFit/>
          </a:bodyPr>
          <a:lstStyle/>
          <a:p>
            <a:r>
              <a:rPr lang="en-US" sz="4400" dirty="0" smtClean="0">
                <a:solidFill>
                  <a:schemeClr val="bg1"/>
                </a:solidFill>
              </a:rPr>
              <a:t>Gender </a:t>
            </a:r>
            <a:r>
              <a:rPr lang="en-US" sz="4400" dirty="0">
                <a:solidFill>
                  <a:schemeClr val="bg1"/>
                </a:solidFill>
              </a:rPr>
              <a:t>roles are among the first that individuals learn and that all societies treat </a:t>
            </a:r>
            <a:r>
              <a:rPr lang="en-US" sz="4400" dirty="0" smtClean="0">
                <a:solidFill>
                  <a:schemeClr val="bg1"/>
                </a:solidFill>
              </a:rPr>
              <a:t>males differently </a:t>
            </a:r>
            <a:r>
              <a:rPr lang="en-US" sz="4400" dirty="0">
                <a:solidFill>
                  <a:schemeClr val="bg1"/>
                </a:solidFill>
              </a:rPr>
              <a:t>from females</a:t>
            </a:r>
            <a:endParaRPr lang="en-ID" sz="4400" dirty="0">
              <a:solidFill>
                <a:schemeClr val="bg1"/>
              </a:solidFill>
              <a:latin typeface="Arial Black"/>
              <a:cs typeface="Arial Black"/>
            </a:endParaRPr>
          </a:p>
        </p:txBody>
      </p:sp>
      <p:sp>
        <p:nvSpPr>
          <p:cNvPr id="10" name="object 10"/>
          <p:cNvSpPr txBox="1"/>
          <p:nvPr/>
        </p:nvSpPr>
        <p:spPr>
          <a:xfrm>
            <a:off x="1541125" y="3902420"/>
            <a:ext cx="6125707" cy="3336811"/>
          </a:xfrm>
          <a:prstGeom prst="rect">
            <a:avLst/>
          </a:prstGeom>
        </p:spPr>
        <p:txBody>
          <a:bodyPr vert="horz" wrap="square" lIns="0" tIns="12700" rIns="0" bIns="0" rtlCol="0">
            <a:spAutoFit/>
          </a:bodyPr>
          <a:lstStyle/>
          <a:p>
            <a:r>
              <a:rPr lang="en-ID" sz="5400" b="1" dirty="0" smtClean="0"/>
              <a:t>How do Gender and Gender Bias Affect Students’ School Experiences?</a:t>
            </a:r>
            <a:endParaRPr lang="en-US" sz="5400" dirty="0">
              <a:latin typeface="Arial Black"/>
              <a:cs typeface="Arial Black"/>
            </a:endParaRPr>
          </a:p>
        </p:txBody>
      </p:sp>
    </p:spTree>
    <p:extLst>
      <p:ext uri="{BB962C8B-B14F-4D97-AF65-F5344CB8AC3E}">
        <p14:creationId xmlns:p14="http://schemas.microsoft.com/office/powerpoint/2010/main" val="12233849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a:ln>
            <a:solidFill>
              <a:schemeClr val="bg1"/>
            </a:solidFill>
          </a:ln>
        </p:spPr>
        <p:txBody>
          <a:bodyPr wrap="square" lIns="0" tIns="0" rIns="0" bIns="0" rtlCol="0"/>
          <a:lstStyle/>
          <a:p>
            <a:endParaRPr/>
          </a:p>
        </p:txBody>
      </p:sp>
      <p:sp>
        <p:nvSpPr>
          <p:cNvPr id="4" name="object 4"/>
          <p:cNvSpPr/>
          <p:nvPr/>
        </p:nvSpPr>
        <p:spPr>
          <a:xfrm>
            <a:off x="6609534" y="2394766"/>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sp>
        <p:nvSpPr>
          <p:cNvPr id="10" name="object 10"/>
          <p:cNvSpPr txBox="1"/>
          <p:nvPr/>
        </p:nvSpPr>
        <p:spPr>
          <a:xfrm>
            <a:off x="1693091" y="508034"/>
            <a:ext cx="13409338" cy="805029"/>
          </a:xfrm>
          <a:prstGeom prst="rect">
            <a:avLst/>
          </a:prstGeom>
        </p:spPr>
        <p:txBody>
          <a:bodyPr vert="horz" wrap="square" lIns="0" tIns="12700" rIns="0" bIns="0" rtlCol="0">
            <a:spAutoFit/>
          </a:bodyPr>
          <a:lstStyle/>
          <a:p>
            <a:pPr marL="12700" marR="5080">
              <a:lnSpc>
                <a:spcPct val="113300"/>
              </a:lnSpc>
              <a:spcBef>
                <a:spcPts val="100"/>
              </a:spcBef>
            </a:pPr>
            <a:r>
              <a:rPr lang="en-ID" sz="4800" b="1" dirty="0" smtClean="0">
                <a:solidFill>
                  <a:schemeClr val="bg1"/>
                </a:solidFill>
              </a:rPr>
              <a:t>Do Males and Females Think and Learn Differently?</a:t>
            </a:r>
            <a:endParaRPr lang="en-US" sz="4800" dirty="0">
              <a:solidFill>
                <a:schemeClr val="bg1"/>
              </a:solidFill>
              <a:latin typeface="Adobe Fan Heiti Std B" panose="020B0700000000000000" pitchFamily="34" charset="-128"/>
              <a:ea typeface="Adobe Fan Heiti Std B" panose="020B0700000000000000" pitchFamily="34" charset="-128"/>
              <a:cs typeface="Arial Black"/>
            </a:endParaRPr>
          </a:p>
        </p:txBody>
      </p:sp>
      <p:sp>
        <p:nvSpPr>
          <p:cNvPr id="8" name="Rounded Rectangle 7"/>
          <p:cNvSpPr/>
          <p:nvPr/>
        </p:nvSpPr>
        <p:spPr>
          <a:xfrm>
            <a:off x="2819400" y="2475638"/>
            <a:ext cx="11887200" cy="588245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marL="457200" indent="-457200">
              <a:buFont typeface="Wingdings" panose="05000000000000000000" pitchFamily="2" charset="2"/>
              <a:buChar char="ü"/>
            </a:pPr>
            <a:r>
              <a:rPr lang="en-US" sz="4000" dirty="0" smtClean="0"/>
              <a:t>Twelfth-grade </a:t>
            </a:r>
            <a:r>
              <a:rPr lang="en-US" sz="4000" dirty="0"/>
              <a:t>girls score significantly lower than boys on the </a:t>
            </a:r>
            <a:r>
              <a:rPr lang="en-US" sz="4000" dirty="0" smtClean="0"/>
              <a:t>quantitative section </a:t>
            </a:r>
            <a:r>
              <a:rPr lang="en-US" sz="4000" dirty="0"/>
              <a:t>of the Scholastic Assessment Test (SAT) (Gallagher &amp; De </a:t>
            </a:r>
            <a:r>
              <a:rPr lang="en-US" sz="4000" dirty="0" err="1"/>
              <a:t>Lisi</a:t>
            </a:r>
            <a:r>
              <a:rPr lang="en-US" sz="4000" dirty="0"/>
              <a:t>, </a:t>
            </a:r>
            <a:r>
              <a:rPr lang="en-US" sz="4000" dirty="0" smtClean="0"/>
              <a:t>1994)</a:t>
            </a:r>
          </a:p>
          <a:p>
            <a:endParaRPr lang="en-US" sz="4000" dirty="0" smtClean="0"/>
          </a:p>
          <a:p>
            <a:pPr marL="457200" indent="-457200">
              <a:buFont typeface="Wingdings" panose="05000000000000000000" pitchFamily="2" charset="2"/>
              <a:buChar char="ü"/>
            </a:pPr>
            <a:r>
              <a:rPr lang="en-US" sz="4000" dirty="0" smtClean="0"/>
              <a:t>Males </a:t>
            </a:r>
            <a:r>
              <a:rPr lang="en-US" sz="4000" dirty="0"/>
              <a:t>scored better than females in </a:t>
            </a:r>
            <a:r>
              <a:rPr lang="en-US" sz="4000" dirty="0" smtClean="0"/>
              <a:t>math, whereas </a:t>
            </a:r>
            <a:r>
              <a:rPr lang="en-US" sz="4000" dirty="0"/>
              <a:t>the opposite was true on English </a:t>
            </a:r>
            <a:r>
              <a:rPr lang="en-US" sz="4000" dirty="0" smtClean="0"/>
              <a:t>tests (Kim, 2001)</a:t>
            </a:r>
            <a:endParaRPr lang="en-US" sz="4000" dirty="0"/>
          </a:p>
        </p:txBody>
      </p:sp>
    </p:spTree>
    <p:extLst>
      <p:ext uri="{BB962C8B-B14F-4D97-AF65-F5344CB8AC3E}">
        <p14:creationId xmlns:p14="http://schemas.microsoft.com/office/powerpoint/2010/main" val="2355205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cstate="print">
            <a:extLst>
              <a:ext uri="{28A0092B-C50C-407E-A947-70E740481C1C}">
                <a14:useLocalDpi xmlns:a14="http://schemas.microsoft.com/office/drawing/2010/main" val="0"/>
              </a:ext>
            </a:extLst>
          </a:blip>
          <a:srcRect r="2532" b="23530"/>
          <a:stretch/>
        </p:blipFill>
        <p:spPr>
          <a:xfrm>
            <a:off x="3352800" y="1181100"/>
            <a:ext cx="11734800" cy="6934200"/>
          </a:xfrm>
          <a:prstGeom prst="rect">
            <a:avLst/>
          </a:prstGeom>
        </p:spPr>
      </p:pic>
    </p:spTree>
    <p:extLst>
      <p:ext uri="{BB962C8B-B14F-4D97-AF65-F5344CB8AC3E}">
        <p14:creationId xmlns:p14="http://schemas.microsoft.com/office/powerpoint/2010/main" val="2078759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p:spPr>
        <p:txBody>
          <a:bodyPr wrap="square" lIns="0" tIns="0" rIns="0" bIns="0" rtlCol="0"/>
          <a:lstStyle/>
          <a:p>
            <a:endParaRPr/>
          </a:p>
        </p:txBody>
      </p:sp>
      <p:sp>
        <p:nvSpPr>
          <p:cNvPr id="3" name="object 3"/>
          <p:cNvSpPr/>
          <p:nvPr/>
        </p:nvSpPr>
        <p:spPr>
          <a:xfrm>
            <a:off x="1028700" y="1085850"/>
            <a:ext cx="16221927" cy="8260098"/>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2043594" y="2476084"/>
            <a:ext cx="1038860" cy="1092200"/>
          </a:xfrm>
          <a:prstGeom prst="rect">
            <a:avLst/>
          </a:prstGeom>
        </p:spPr>
        <p:txBody>
          <a:bodyPr vert="horz" wrap="square" lIns="0" tIns="12065" rIns="0" bIns="0" rtlCol="0">
            <a:spAutoFit/>
          </a:bodyPr>
          <a:lstStyle/>
          <a:p>
            <a:pPr marL="12700">
              <a:lnSpc>
                <a:spcPct val="100000"/>
              </a:lnSpc>
              <a:spcBef>
                <a:spcPts val="95"/>
              </a:spcBef>
            </a:pPr>
            <a:r>
              <a:rPr sz="7000" b="1" spc="1535" dirty="0" smtClean="0">
                <a:solidFill>
                  <a:srgbClr val="FFFFFF"/>
                </a:solidFill>
                <a:latin typeface="Calibri"/>
                <a:cs typeface="Calibri"/>
              </a:rPr>
              <a:t>0</a:t>
            </a:r>
            <a:r>
              <a:rPr lang="en-ID" sz="7000" b="1" spc="-660" dirty="0">
                <a:solidFill>
                  <a:srgbClr val="FFFFFF"/>
                </a:solidFill>
                <a:latin typeface="Calibri"/>
                <a:cs typeface="Calibri"/>
              </a:rPr>
              <a:t>4</a:t>
            </a:r>
            <a:endParaRPr sz="7000" dirty="0">
              <a:latin typeface="Calibri"/>
              <a:cs typeface="Calibri"/>
            </a:endParaRPr>
          </a:p>
        </p:txBody>
      </p:sp>
      <p:sp>
        <p:nvSpPr>
          <p:cNvPr id="6" name="object 6"/>
          <p:cNvSpPr txBox="1"/>
          <p:nvPr/>
        </p:nvSpPr>
        <p:spPr>
          <a:xfrm>
            <a:off x="5409959" y="4402100"/>
            <a:ext cx="1341120" cy="1092200"/>
          </a:xfrm>
          <a:prstGeom prst="rect">
            <a:avLst/>
          </a:prstGeom>
        </p:spPr>
        <p:txBody>
          <a:bodyPr vert="horz" wrap="square" lIns="0" tIns="12065" rIns="0" bIns="0" rtlCol="0">
            <a:spAutoFit/>
          </a:bodyPr>
          <a:lstStyle/>
          <a:p>
            <a:pPr marL="12700">
              <a:lnSpc>
                <a:spcPct val="100000"/>
              </a:lnSpc>
              <a:spcBef>
                <a:spcPts val="95"/>
              </a:spcBef>
            </a:pPr>
            <a:r>
              <a:rPr sz="7000" b="1" spc="1535" dirty="0" smtClean="0">
                <a:solidFill>
                  <a:srgbClr val="FFFFFF"/>
                </a:solidFill>
                <a:latin typeface="Calibri"/>
                <a:cs typeface="Calibri"/>
              </a:rPr>
              <a:t>0</a:t>
            </a:r>
            <a:r>
              <a:rPr lang="en-ID" sz="7000" b="1" spc="1720" dirty="0">
                <a:solidFill>
                  <a:srgbClr val="FFFFFF"/>
                </a:solidFill>
                <a:latin typeface="Calibri"/>
                <a:cs typeface="Calibri"/>
              </a:rPr>
              <a:t>5</a:t>
            </a:r>
            <a:endParaRPr sz="7000" dirty="0">
              <a:latin typeface="Calibri"/>
              <a:cs typeface="Calibri"/>
            </a:endParaRPr>
          </a:p>
        </p:txBody>
      </p:sp>
      <p:sp>
        <p:nvSpPr>
          <p:cNvPr id="7" name="object 7"/>
          <p:cNvSpPr txBox="1"/>
          <p:nvPr/>
        </p:nvSpPr>
        <p:spPr>
          <a:xfrm>
            <a:off x="1931762" y="6477099"/>
            <a:ext cx="1263015" cy="1092200"/>
          </a:xfrm>
          <a:prstGeom prst="rect">
            <a:avLst/>
          </a:prstGeom>
        </p:spPr>
        <p:txBody>
          <a:bodyPr vert="horz" wrap="square" lIns="0" tIns="12065" rIns="0" bIns="0" rtlCol="0">
            <a:spAutoFit/>
          </a:bodyPr>
          <a:lstStyle/>
          <a:p>
            <a:pPr marL="12700">
              <a:lnSpc>
                <a:spcPct val="100000"/>
              </a:lnSpc>
              <a:spcBef>
                <a:spcPts val="95"/>
              </a:spcBef>
            </a:pPr>
            <a:r>
              <a:rPr sz="7000" b="1" spc="1535" dirty="0" smtClean="0">
                <a:solidFill>
                  <a:srgbClr val="FFFFFF"/>
                </a:solidFill>
                <a:latin typeface="Calibri"/>
                <a:cs typeface="Calibri"/>
              </a:rPr>
              <a:t>0</a:t>
            </a:r>
            <a:r>
              <a:rPr lang="en-ID" sz="7000" b="1" spc="1105" dirty="0">
                <a:solidFill>
                  <a:srgbClr val="FFFFFF"/>
                </a:solidFill>
                <a:latin typeface="Calibri"/>
                <a:cs typeface="Calibri"/>
              </a:rPr>
              <a:t>6</a:t>
            </a:r>
            <a:endParaRPr sz="7000" dirty="0">
              <a:latin typeface="Calibri"/>
              <a:cs typeface="Calibri"/>
            </a:endParaRPr>
          </a:p>
        </p:txBody>
      </p:sp>
      <p:sp>
        <p:nvSpPr>
          <p:cNvPr id="8" name="object 8"/>
          <p:cNvSpPr txBox="1"/>
          <p:nvPr/>
        </p:nvSpPr>
        <p:spPr>
          <a:xfrm>
            <a:off x="10242643" y="3330695"/>
            <a:ext cx="5427345" cy="1651349"/>
          </a:xfrm>
          <a:prstGeom prst="rect">
            <a:avLst/>
          </a:prstGeom>
        </p:spPr>
        <p:txBody>
          <a:bodyPr vert="horz" wrap="square" lIns="0" tIns="12700" rIns="0" bIns="0" rtlCol="0">
            <a:spAutoFit/>
          </a:bodyPr>
          <a:lstStyle/>
          <a:p>
            <a:pPr marL="12700" marR="5080">
              <a:lnSpc>
                <a:spcPct val="113300"/>
              </a:lnSpc>
              <a:spcBef>
                <a:spcPts val="100"/>
              </a:spcBef>
            </a:pPr>
            <a:r>
              <a:rPr lang="en-ID" sz="3200" b="1" dirty="0" smtClean="0"/>
              <a:t>How Do Ethnicity and Race Affect Students School Experiences?</a:t>
            </a:r>
            <a:endParaRPr sz="3200" b="1" dirty="0">
              <a:latin typeface="Arial Black"/>
              <a:cs typeface="Arial Black"/>
            </a:endParaRPr>
          </a:p>
        </p:txBody>
      </p:sp>
      <p:sp>
        <p:nvSpPr>
          <p:cNvPr id="9" name="object 9"/>
          <p:cNvSpPr txBox="1"/>
          <p:nvPr/>
        </p:nvSpPr>
        <p:spPr>
          <a:xfrm>
            <a:off x="10242643" y="5196975"/>
            <a:ext cx="5368925" cy="1651349"/>
          </a:xfrm>
          <a:prstGeom prst="rect">
            <a:avLst/>
          </a:prstGeom>
        </p:spPr>
        <p:txBody>
          <a:bodyPr vert="horz" wrap="square" lIns="0" tIns="12700" rIns="0" bIns="0" rtlCol="0">
            <a:spAutoFit/>
          </a:bodyPr>
          <a:lstStyle/>
          <a:p>
            <a:pPr marL="12700" marR="5080">
              <a:lnSpc>
                <a:spcPct val="113300"/>
              </a:lnSpc>
              <a:spcBef>
                <a:spcPts val="100"/>
              </a:spcBef>
            </a:pPr>
            <a:r>
              <a:rPr lang="en-US" sz="3200" b="1" dirty="0" smtClean="0"/>
              <a:t>How Do Language Differences and Bilingual Programs Affect Student Achievement?</a:t>
            </a:r>
            <a:endParaRPr sz="3200" dirty="0">
              <a:latin typeface="Arial Black"/>
              <a:cs typeface="Arial Black"/>
            </a:endParaRPr>
          </a:p>
        </p:txBody>
      </p:sp>
      <p:sp>
        <p:nvSpPr>
          <p:cNvPr id="10" name="object 10"/>
          <p:cNvSpPr txBox="1"/>
          <p:nvPr/>
        </p:nvSpPr>
        <p:spPr>
          <a:xfrm>
            <a:off x="10242643" y="7063255"/>
            <a:ext cx="5741670" cy="1094915"/>
          </a:xfrm>
          <a:prstGeom prst="rect">
            <a:avLst/>
          </a:prstGeom>
        </p:spPr>
        <p:txBody>
          <a:bodyPr vert="horz" wrap="square" lIns="0" tIns="12700" rIns="0" bIns="0" rtlCol="0">
            <a:spAutoFit/>
          </a:bodyPr>
          <a:lstStyle/>
          <a:p>
            <a:pPr marL="12700" marR="5080" algn="just">
              <a:lnSpc>
                <a:spcPct val="113300"/>
              </a:lnSpc>
              <a:spcBef>
                <a:spcPts val="100"/>
              </a:spcBef>
            </a:pPr>
            <a:r>
              <a:rPr lang="en-ID" sz="3200" b="1" dirty="0" smtClean="0"/>
              <a:t>What is Multicultural Education? What is Multicultural Education?</a:t>
            </a:r>
            <a:endParaRPr sz="3200" b="1" dirty="0">
              <a:latin typeface="Arial Black"/>
              <a:cs typeface="Arial Black"/>
            </a:endParaRPr>
          </a:p>
        </p:txBody>
      </p:sp>
      <p:sp>
        <p:nvSpPr>
          <p:cNvPr id="12" name="object 5"/>
          <p:cNvSpPr txBox="1">
            <a:spLocks noGrp="1"/>
          </p:cNvSpPr>
          <p:nvPr>
            <p:ph type="title"/>
          </p:nvPr>
        </p:nvSpPr>
        <p:spPr>
          <a:xfrm>
            <a:off x="8763000" y="2328776"/>
            <a:ext cx="7687527" cy="751488"/>
          </a:xfrm>
          <a:prstGeom prst="rect">
            <a:avLst/>
          </a:prstGeom>
        </p:spPr>
        <p:txBody>
          <a:bodyPr vert="horz" wrap="square" lIns="0" tIns="12700" rIns="0" bIns="0" rtlCol="0">
            <a:spAutoFit/>
          </a:bodyPr>
          <a:lstStyle/>
          <a:p>
            <a:pPr marL="12700">
              <a:lnSpc>
                <a:spcPct val="100000"/>
              </a:lnSpc>
              <a:spcBef>
                <a:spcPts val="100"/>
              </a:spcBef>
            </a:pPr>
            <a:r>
              <a:rPr lang="en-ID" sz="4800" spc="710" dirty="0" smtClean="0">
                <a:solidFill>
                  <a:schemeClr val="accent4">
                    <a:lumMod val="50000"/>
                  </a:schemeClr>
                </a:solidFill>
              </a:rPr>
              <a:t>We Will Learn About </a:t>
            </a:r>
            <a:endParaRPr sz="4800" spc="710" dirty="0">
              <a:solidFill>
                <a:schemeClr val="accent4">
                  <a:lumMod val="50000"/>
                </a:schemeClr>
              </a:solidFill>
            </a:endParaRPr>
          </a:p>
        </p:txBody>
      </p:sp>
    </p:spTree>
    <p:extLst>
      <p:ext uri="{BB962C8B-B14F-4D97-AF65-F5344CB8AC3E}">
        <p14:creationId xmlns:p14="http://schemas.microsoft.com/office/powerpoint/2010/main" val="3299459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p:spPr>
        <p:txBody>
          <a:bodyPr wrap="square" lIns="0" tIns="0" rIns="0" bIns="0" rtlCol="0"/>
          <a:lstStyle/>
          <a:p>
            <a:endParaRPr/>
          </a:p>
        </p:txBody>
      </p:sp>
      <p:sp>
        <p:nvSpPr>
          <p:cNvPr id="3" name="object 3"/>
          <p:cNvSpPr/>
          <p:nvPr/>
        </p:nvSpPr>
        <p:spPr>
          <a:xfrm>
            <a:off x="1028700" y="1085850"/>
            <a:ext cx="16221927" cy="893445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2043594" y="2476084"/>
            <a:ext cx="1038860" cy="1092200"/>
          </a:xfrm>
          <a:prstGeom prst="rect">
            <a:avLst/>
          </a:prstGeom>
        </p:spPr>
        <p:txBody>
          <a:bodyPr vert="horz" wrap="square" lIns="0" tIns="12065" rIns="0" bIns="0" rtlCol="0">
            <a:spAutoFit/>
          </a:bodyPr>
          <a:lstStyle/>
          <a:p>
            <a:pPr marL="12700">
              <a:lnSpc>
                <a:spcPct val="100000"/>
              </a:lnSpc>
              <a:spcBef>
                <a:spcPts val="95"/>
              </a:spcBef>
            </a:pPr>
            <a:r>
              <a:rPr sz="7000" b="1" spc="1535" dirty="0" smtClean="0">
                <a:solidFill>
                  <a:srgbClr val="FFFFFF"/>
                </a:solidFill>
                <a:latin typeface="Calibri"/>
                <a:cs typeface="Calibri"/>
              </a:rPr>
              <a:t>0</a:t>
            </a:r>
            <a:r>
              <a:rPr lang="en-ID" sz="7000" b="1" spc="-660" dirty="0">
                <a:solidFill>
                  <a:srgbClr val="FFFFFF"/>
                </a:solidFill>
                <a:latin typeface="Calibri"/>
                <a:cs typeface="Calibri"/>
              </a:rPr>
              <a:t>7</a:t>
            </a:r>
            <a:endParaRPr sz="7000" dirty="0">
              <a:latin typeface="Calibri"/>
              <a:cs typeface="Calibri"/>
            </a:endParaRPr>
          </a:p>
        </p:txBody>
      </p:sp>
      <p:sp>
        <p:nvSpPr>
          <p:cNvPr id="6" name="object 6"/>
          <p:cNvSpPr txBox="1"/>
          <p:nvPr/>
        </p:nvSpPr>
        <p:spPr>
          <a:xfrm>
            <a:off x="5409959" y="4402100"/>
            <a:ext cx="1341120" cy="1092200"/>
          </a:xfrm>
          <a:prstGeom prst="rect">
            <a:avLst/>
          </a:prstGeom>
        </p:spPr>
        <p:txBody>
          <a:bodyPr vert="horz" wrap="square" lIns="0" tIns="12065" rIns="0" bIns="0" rtlCol="0">
            <a:spAutoFit/>
          </a:bodyPr>
          <a:lstStyle/>
          <a:p>
            <a:pPr marL="12700">
              <a:lnSpc>
                <a:spcPct val="100000"/>
              </a:lnSpc>
              <a:spcBef>
                <a:spcPts val="95"/>
              </a:spcBef>
            </a:pPr>
            <a:r>
              <a:rPr sz="7000" b="1" spc="1535" dirty="0" smtClean="0">
                <a:solidFill>
                  <a:srgbClr val="FFFFFF"/>
                </a:solidFill>
                <a:latin typeface="Calibri"/>
                <a:cs typeface="Calibri"/>
              </a:rPr>
              <a:t>0</a:t>
            </a:r>
            <a:r>
              <a:rPr lang="en-ID" sz="7000" b="1" spc="1720" dirty="0">
                <a:solidFill>
                  <a:srgbClr val="FFFFFF"/>
                </a:solidFill>
                <a:latin typeface="Calibri"/>
                <a:cs typeface="Calibri"/>
              </a:rPr>
              <a:t>8</a:t>
            </a:r>
            <a:endParaRPr sz="7000" dirty="0">
              <a:latin typeface="Calibri"/>
              <a:cs typeface="Calibri"/>
            </a:endParaRPr>
          </a:p>
        </p:txBody>
      </p:sp>
      <p:sp>
        <p:nvSpPr>
          <p:cNvPr id="8" name="object 8"/>
          <p:cNvSpPr txBox="1"/>
          <p:nvPr/>
        </p:nvSpPr>
        <p:spPr>
          <a:xfrm>
            <a:off x="10242643" y="3330695"/>
            <a:ext cx="5427345" cy="1856214"/>
          </a:xfrm>
          <a:prstGeom prst="rect">
            <a:avLst/>
          </a:prstGeom>
        </p:spPr>
        <p:txBody>
          <a:bodyPr vert="horz" wrap="square" lIns="0" tIns="12700" rIns="0" bIns="0" rtlCol="0">
            <a:spAutoFit/>
          </a:bodyPr>
          <a:lstStyle/>
          <a:p>
            <a:pPr marL="12700" marR="5080">
              <a:lnSpc>
                <a:spcPct val="113300"/>
              </a:lnSpc>
              <a:spcBef>
                <a:spcPts val="100"/>
              </a:spcBef>
            </a:pPr>
            <a:r>
              <a:rPr lang="en-ID" sz="3600" dirty="0" smtClean="0"/>
              <a:t>How do Gender and Gender Bias Affect Students School Experiences?</a:t>
            </a:r>
            <a:endParaRPr sz="3600" dirty="0">
              <a:latin typeface="Arial Black"/>
              <a:cs typeface="Arial Black"/>
            </a:endParaRPr>
          </a:p>
        </p:txBody>
      </p:sp>
      <p:sp>
        <p:nvSpPr>
          <p:cNvPr id="9" name="object 9"/>
          <p:cNvSpPr txBox="1"/>
          <p:nvPr/>
        </p:nvSpPr>
        <p:spPr>
          <a:xfrm>
            <a:off x="10242643" y="5826803"/>
            <a:ext cx="5368925" cy="1856214"/>
          </a:xfrm>
          <a:prstGeom prst="rect">
            <a:avLst/>
          </a:prstGeom>
        </p:spPr>
        <p:txBody>
          <a:bodyPr vert="horz" wrap="square" lIns="0" tIns="12700" rIns="0" bIns="0" rtlCol="0">
            <a:spAutoFit/>
          </a:bodyPr>
          <a:lstStyle/>
          <a:p>
            <a:pPr marL="12700" marR="5080">
              <a:lnSpc>
                <a:spcPct val="113300"/>
              </a:lnSpc>
              <a:spcBef>
                <a:spcPts val="100"/>
              </a:spcBef>
            </a:pPr>
            <a:r>
              <a:rPr lang="en-ID" sz="3600" dirty="0" smtClean="0"/>
              <a:t>How Do Students Differ in Intelligence and Learning Styles</a:t>
            </a:r>
            <a:endParaRPr sz="3600" dirty="0">
              <a:latin typeface="Arial Black"/>
              <a:cs typeface="Arial Black"/>
            </a:endParaRPr>
          </a:p>
        </p:txBody>
      </p:sp>
      <p:sp>
        <p:nvSpPr>
          <p:cNvPr id="12" name="object 5"/>
          <p:cNvSpPr txBox="1">
            <a:spLocks noGrp="1"/>
          </p:cNvSpPr>
          <p:nvPr>
            <p:ph type="title"/>
          </p:nvPr>
        </p:nvSpPr>
        <p:spPr>
          <a:xfrm>
            <a:off x="8839200" y="1883516"/>
            <a:ext cx="7687527" cy="751488"/>
          </a:xfrm>
          <a:prstGeom prst="rect">
            <a:avLst/>
          </a:prstGeom>
        </p:spPr>
        <p:txBody>
          <a:bodyPr vert="horz" wrap="square" lIns="0" tIns="12700" rIns="0" bIns="0" rtlCol="0">
            <a:spAutoFit/>
          </a:bodyPr>
          <a:lstStyle/>
          <a:p>
            <a:pPr marL="12700">
              <a:lnSpc>
                <a:spcPct val="100000"/>
              </a:lnSpc>
              <a:spcBef>
                <a:spcPts val="100"/>
              </a:spcBef>
            </a:pPr>
            <a:r>
              <a:rPr lang="en-ID" sz="4800" spc="710" dirty="0" smtClean="0">
                <a:solidFill>
                  <a:schemeClr val="accent4">
                    <a:lumMod val="50000"/>
                  </a:schemeClr>
                </a:solidFill>
              </a:rPr>
              <a:t>We Will Learn About </a:t>
            </a:r>
            <a:endParaRPr sz="4800" spc="710" dirty="0">
              <a:solidFill>
                <a:schemeClr val="accent4">
                  <a:lumMod val="50000"/>
                </a:schemeClr>
              </a:solidFill>
            </a:endParaRPr>
          </a:p>
        </p:txBody>
      </p:sp>
    </p:spTree>
    <p:extLst>
      <p:ext uri="{BB962C8B-B14F-4D97-AF65-F5344CB8AC3E}">
        <p14:creationId xmlns:p14="http://schemas.microsoft.com/office/powerpoint/2010/main" val="917573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p:spPr>
        <p:txBody>
          <a:bodyPr wrap="square" lIns="0" tIns="0" rIns="0" bIns="0" rtlCol="0"/>
          <a:lstStyle/>
          <a:p>
            <a:endParaRPr/>
          </a:p>
        </p:txBody>
      </p:sp>
      <p:sp>
        <p:nvSpPr>
          <p:cNvPr id="3" name="object 3"/>
          <p:cNvSpPr/>
          <p:nvPr/>
        </p:nvSpPr>
        <p:spPr>
          <a:xfrm>
            <a:off x="1028700" y="1028738"/>
            <a:ext cx="7312659" cy="8232775"/>
          </a:xfrm>
          <a:custGeom>
            <a:avLst/>
            <a:gdLst/>
            <a:ahLst/>
            <a:cxnLst/>
            <a:rect l="l" t="t" r="r" b="b"/>
            <a:pathLst>
              <a:path w="7312659" h="8232775">
                <a:moveTo>
                  <a:pt x="6944363" y="8232701"/>
                </a:moveTo>
                <a:lnTo>
                  <a:pt x="368276" y="8232701"/>
                </a:lnTo>
                <a:lnTo>
                  <a:pt x="322172" y="8229828"/>
                </a:lnTo>
                <a:lnTo>
                  <a:pt x="277751" y="8221443"/>
                </a:lnTo>
                <a:lnTo>
                  <a:pt x="235362" y="8207894"/>
                </a:lnTo>
                <a:lnTo>
                  <a:pt x="195354" y="8189529"/>
                </a:lnTo>
                <a:lnTo>
                  <a:pt x="158075" y="8166697"/>
                </a:lnTo>
                <a:lnTo>
                  <a:pt x="123876" y="8139746"/>
                </a:lnTo>
                <a:lnTo>
                  <a:pt x="93104" y="8109024"/>
                </a:lnTo>
                <a:lnTo>
                  <a:pt x="66110" y="8074879"/>
                </a:lnTo>
                <a:lnTo>
                  <a:pt x="43240" y="8037661"/>
                </a:lnTo>
                <a:lnTo>
                  <a:pt x="24846" y="7997717"/>
                </a:lnTo>
                <a:lnTo>
                  <a:pt x="11275" y="7955397"/>
                </a:lnTo>
                <a:lnTo>
                  <a:pt x="2877" y="7911047"/>
                </a:lnTo>
                <a:lnTo>
                  <a:pt x="0" y="7865017"/>
                </a:lnTo>
                <a:lnTo>
                  <a:pt x="0" y="367683"/>
                </a:lnTo>
                <a:lnTo>
                  <a:pt x="2877" y="321653"/>
                </a:lnTo>
                <a:lnTo>
                  <a:pt x="11275" y="277303"/>
                </a:lnTo>
                <a:lnTo>
                  <a:pt x="24846" y="234983"/>
                </a:lnTo>
                <a:lnTo>
                  <a:pt x="43240" y="195039"/>
                </a:lnTo>
                <a:lnTo>
                  <a:pt x="66110" y="157821"/>
                </a:lnTo>
                <a:lnTo>
                  <a:pt x="93104" y="123676"/>
                </a:lnTo>
                <a:lnTo>
                  <a:pt x="123876" y="92954"/>
                </a:lnTo>
                <a:lnTo>
                  <a:pt x="158075" y="66003"/>
                </a:lnTo>
                <a:lnTo>
                  <a:pt x="195354" y="43171"/>
                </a:lnTo>
                <a:lnTo>
                  <a:pt x="235362" y="24806"/>
                </a:lnTo>
                <a:lnTo>
                  <a:pt x="277751" y="11257"/>
                </a:lnTo>
                <a:lnTo>
                  <a:pt x="322172" y="2872"/>
                </a:lnTo>
                <a:lnTo>
                  <a:pt x="368276" y="0"/>
                </a:lnTo>
                <a:lnTo>
                  <a:pt x="6944363" y="0"/>
                </a:lnTo>
                <a:lnTo>
                  <a:pt x="6990467" y="2872"/>
                </a:lnTo>
                <a:lnTo>
                  <a:pt x="7034888" y="11257"/>
                </a:lnTo>
                <a:lnTo>
                  <a:pt x="7077277" y="24806"/>
                </a:lnTo>
                <a:lnTo>
                  <a:pt x="7117285" y="43171"/>
                </a:lnTo>
                <a:lnTo>
                  <a:pt x="7154563" y="66003"/>
                </a:lnTo>
                <a:lnTo>
                  <a:pt x="7188763" y="92954"/>
                </a:lnTo>
                <a:lnTo>
                  <a:pt x="7219534" y="123676"/>
                </a:lnTo>
                <a:lnTo>
                  <a:pt x="7246529" y="157821"/>
                </a:lnTo>
                <a:lnTo>
                  <a:pt x="7269398" y="195039"/>
                </a:lnTo>
                <a:lnTo>
                  <a:pt x="7287793" y="234983"/>
                </a:lnTo>
                <a:lnTo>
                  <a:pt x="7301364" y="277303"/>
                </a:lnTo>
                <a:lnTo>
                  <a:pt x="7309762" y="321653"/>
                </a:lnTo>
                <a:lnTo>
                  <a:pt x="7312639" y="367683"/>
                </a:lnTo>
                <a:lnTo>
                  <a:pt x="7312639" y="7865017"/>
                </a:lnTo>
                <a:lnTo>
                  <a:pt x="7309762" y="7911047"/>
                </a:lnTo>
                <a:lnTo>
                  <a:pt x="7301364" y="7955397"/>
                </a:lnTo>
                <a:lnTo>
                  <a:pt x="7287793" y="7997717"/>
                </a:lnTo>
                <a:lnTo>
                  <a:pt x="7269398" y="8037661"/>
                </a:lnTo>
                <a:lnTo>
                  <a:pt x="7246529" y="8074879"/>
                </a:lnTo>
                <a:lnTo>
                  <a:pt x="7219534" y="8109024"/>
                </a:lnTo>
                <a:lnTo>
                  <a:pt x="7188763" y="8139746"/>
                </a:lnTo>
                <a:lnTo>
                  <a:pt x="7154563" y="8166697"/>
                </a:lnTo>
                <a:lnTo>
                  <a:pt x="7117285" y="8189529"/>
                </a:lnTo>
                <a:lnTo>
                  <a:pt x="7077277" y="8207894"/>
                </a:lnTo>
                <a:lnTo>
                  <a:pt x="7034888" y="8221443"/>
                </a:lnTo>
                <a:lnTo>
                  <a:pt x="6990467" y="8229828"/>
                </a:lnTo>
                <a:lnTo>
                  <a:pt x="6944363" y="8232701"/>
                </a:lnTo>
                <a:close/>
              </a:path>
            </a:pathLst>
          </a:custGeom>
          <a:solidFill>
            <a:schemeClr val="bg1"/>
          </a:solidFill>
        </p:spPr>
        <p:txBody>
          <a:bodyPr wrap="square" lIns="0" tIns="0" rIns="0" bIns="0" rtlCol="0"/>
          <a:lstStyle/>
          <a:p>
            <a:endParaRPr/>
          </a:p>
        </p:txBody>
      </p:sp>
      <p:sp>
        <p:nvSpPr>
          <p:cNvPr id="4" name="object 4"/>
          <p:cNvSpPr/>
          <p:nvPr/>
        </p:nvSpPr>
        <p:spPr>
          <a:xfrm>
            <a:off x="6885305" y="1584101"/>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sp>
        <p:nvSpPr>
          <p:cNvPr id="5" name="object 5"/>
          <p:cNvSpPr/>
          <p:nvPr/>
        </p:nvSpPr>
        <p:spPr>
          <a:xfrm>
            <a:off x="1028700" y="3058014"/>
            <a:ext cx="7324090" cy="6212840"/>
          </a:xfrm>
          <a:custGeom>
            <a:avLst/>
            <a:gdLst/>
            <a:ahLst/>
            <a:cxnLst/>
            <a:rect l="l" t="t" r="r" b="b"/>
            <a:pathLst>
              <a:path w="7324090" h="6212840">
                <a:moveTo>
                  <a:pt x="6956025" y="6212620"/>
                </a:moveTo>
                <a:lnTo>
                  <a:pt x="367481" y="6212620"/>
                </a:lnTo>
                <a:lnTo>
                  <a:pt x="321476" y="6209743"/>
                </a:lnTo>
                <a:lnTo>
                  <a:pt x="277151" y="6201344"/>
                </a:lnTo>
                <a:lnTo>
                  <a:pt x="234853" y="6187773"/>
                </a:lnTo>
                <a:lnTo>
                  <a:pt x="194932" y="6169379"/>
                </a:lnTo>
                <a:lnTo>
                  <a:pt x="157734" y="6146510"/>
                </a:lnTo>
                <a:lnTo>
                  <a:pt x="123608" y="6119515"/>
                </a:lnTo>
                <a:lnTo>
                  <a:pt x="92903" y="6088743"/>
                </a:lnTo>
                <a:lnTo>
                  <a:pt x="65967" y="6054544"/>
                </a:lnTo>
                <a:lnTo>
                  <a:pt x="43147" y="6017266"/>
                </a:lnTo>
                <a:lnTo>
                  <a:pt x="24792" y="5977258"/>
                </a:lnTo>
                <a:lnTo>
                  <a:pt x="11251" y="5934869"/>
                </a:lnTo>
                <a:lnTo>
                  <a:pt x="2870" y="5890448"/>
                </a:lnTo>
                <a:lnTo>
                  <a:pt x="0" y="5844344"/>
                </a:lnTo>
                <a:lnTo>
                  <a:pt x="0" y="368275"/>
                </a:lnTo>
                <a:lnTo>
                  <a:pt x="2870" y="322171"/>
                </a:lnTo>
                <a:lnTo>
                  <a:pt x="11251" y="277750"/>
                </a:lnTo>
                <a:lnTo>
                  <a:pt x="24792" y="235361"/>
                </a:lnTo>
                <a:lnTo>
                  <a:pt x="43147" y="195353"/>
                </a:lnTo>
                <a:lnTo>
                  <a:pt x="65967" y="158075"/>
                </a:lnTo>
                <a:lnTo>
                  <a:pt x="92903" y="123876"/>
                </a:lnTo>
                <a:lnTo>
                  <a:pt x="123608" y="93104"/>
                </a:lnTo>
                <a:lnTo>
                  <a:pt x="157734" y="66109"/>
                </a:lnTo>
                <a:lnTo>
                  <a:pt x="194932" y="43240"/>
                </a:lnTo>
                <a:lnTo>
                  <a:pt x="234853" y="24846"/>
                </a:lnTo>
                <a:lnTo>
                  <a:pt x="277151" y="11275"/>
                </a:lnTo>
                <a:lnTo>
                  <a:pt x="321476" y="2877"/>
                </a:lnTo>
                <a:lnTo>
                  <a:pt x="367481" y="0"/>
                </a:lnTo>
                <a:lnTo>
                  <a:pt x="6956025" y="0"/>
                </a:lnTo>
                <a:lnTo>
                  <a:pt x="7002030" y="2877"/>
                </a:lnTo>
                <a:lnTo>
                  <a:pt x="7046355" y="11275"/>
                </a:lnTo>
                <a:lnTo>
                  <a:pt x="7088653" y="24846"/>
                </a:lnTo>
                <a:lnTo>
                  <a:pt x="7128574" y="43240"/>
                </a:lnTo>
                <a:lnTo>
                  <a:pt x="7165772" y="66109"/>
                </a:lnTo>
                <a:lnTo>
                  <a:pt x="7199898" y="93104"/>
                </a:lnTo>
                <a:lnTo>
                  <a:pt x="7230603" y="123876"/>
                </a:lnTo>
                <a:lnTo>
                  <a:pt x="7257539" y="158075"/>
                </a:lnTo>
                <a:lnTo>
                  <a:pt x="7280359" y="195353"/>
                </a:lnTo>
                <a:lnTo>
                  <a:pt x="7298714" y="235361"/>
                </a:lnTo>
                <a:lnTo>
                  <a:pt x="7312256" y="277750"/>
                </a:lnTo>
                <a:lnTo>
                  <a:pt x="7320636" y="322171"/>
                </a:lnTo>
                <a:lnTo>
                  <a:pt x="7323507" y="368275"/>
                </a:lnTo>
                <a:lnTo>
                  <a:pt x="7323507" y="5844344"/>
                </a:lnTo>
                <a:lnTo>
                  <a:pt x="7320636" y="5890448"/>
                </a:lnTo>
                <a:lnTo>
                  <a:pt x="7312256" y="5934869"/>
                </a:lnTo>
                <a:lnTo>
                  <a:pt x="7298714" y="5977258"/>
                </a:lnTo>
                <a:lnTo>
                  <a:pt x="7280359" y="6017266"/>
                </a:lnTo>
                <a:lnTo>
                  <a:pt x="7257539" y="6054544"/>
                </a:lnTo>
                <a:lnTo>
                  <a:pt x="7230603" y="6088743"/>
                </a:lnTo>
                <a:lnTo>
                  <a:pt x="7199898" y="6119515"/>
                </a:lnTo>
                <a:lnTo>
                  <a:pt x="7165772" y="6146510"/>
                </a:lnTo>
                <a:lnTo>
                  <a:pt x="7128574" y="6169379"/>
                </a:lnTo>
                <a:lnTo>
                  <a:pt x="7088653" y="6187773"/>
                </a:lnTo>
                <a:lnTo>
                  <a:pt x="7046355" y="6201344"/>
                </a:lnTo>
                <a:lnTo>
                  <a:pt x="7002030" y="6209743"/>
                </a:lnTo>
                <a:lnTo>
                  <a:pt x="6956025" y="6212620"/>
                </a:lnTo>
                <a:close/>
              </a:path>
            </a:pathLst>
          </a:custGeom>
          <a:solidFill>
            <a:srgbClr val="FFFFFF"/>
          </a:solidFill>
        </p:spPr>
        <p:txBody>
          <a:bodyPr wrap="square" lIns="0" tIns="0" rIns="0" bIns="0" rtlCol="0"/>
          <a:lstStyle/>
          <a:p>
            <a:endParaRPr/>
          </a:p>
        </p:txBody>
      </p:sp>
      <p:sp>
        <p:nvSpPr>
          <p:cNvPr id="6" name="object 6"/>
          <p:cNvSpPr/>
          <p:nvPr/>
        </p:nvSpPr>
        <p:spPr>
          <a:xfrm>
            <a:off x="1028700" y="3058005"/>
            <a:ext cx="1285240" cy="1285240"/>
          </a:xfrm>
          <a:custGeom>
            <a:avLst/>
            <a:gdLst/>
            <a:ahLst/>
            <a:cxnLst/>
            <a:rect l="l" t="t" r="r" b="b"/>
            <a:pathLst>
              <a:path w="1285239" h="1285239">
                <a:moveTo>
                  <a:pt x="0" y="0"/>
                </a:moveTo>
                <a:lnTo>
                  <a:pt x="1285035" y="0"/>
                </a:lnTo>
                <a:lnTo>
                  <a:pt x="1285035" y="1285035"/>
                </a:lnTo>
                <a:lnTo>
                  <a:pt x="0" y="1285035"/>
                </a:lnTo>
                <a:lnTo>
                  <a:pt x="0" y="0"/>
                </a:lnTo>
                <a:close/>
              </a:path>
            </a:pathLst>
          </a:custGeom>
          <a:solidFill>
            <a:srgbClr val="FFFFFF"/>
          </a:solidFill>
        </p:spPr>
        <p:txBody>
          <a:bodyPr wrap="square" lIns="0" tIns="0" rIns="0" bIns="0" rtlCol="0"/>
          <a:lstStyle/>
          <a:p>
            <a:endParaRPr/>
          </a:p>
        </p:txBody>
      </p:sp>
      <p:sp>
        <p:nvSpPr>
          <p:cNvPr id="7" name="object 7"/>
          <p:cNvSpPr/>
          <p:nvPr/>
        </p:nvSpPr>
        <p:spPr>
          <a:xfrm>
            <a:off x="7063378" y="3058005"/>
            <a:ext cx="1285240" cy="1285240"/>
          </a:xfrm>
          <a:custGeom>
            <a:avLst/>
            <a:gdLst/>
            <a:ahLst/>
            <a:cxnLst/>
            <a:rect l="l" t="t" r="r" b="b"/>
            <a:pathLst>
              <a:path w="1285240" h="1285239">
                <a:moveTo>
                  <a:pt x="0" y="0"/>
                </a:moveTo>
                <a:lnTo>
                  <a:pt x="1285035" y="0"/>
                </a:lnTo>
                <a:lnTo>
                  <a:pt x="1285035" y="1285035"/>
                </a:lnTo>
                <a:lnTo>
                  <a:pt x="0" y="1285035"/>
                </a:lnTo>
                <a:lnTo>
                  <a:pt x="0" y="0"/>
                </a:lnTo>
                <a:close/>
              </a:path>
            </a:pathLst>
          </a:custGeom>
          <a:solidFill>
            <a:srgbClr val="FFFFFF"/>
          </a:solidFill>
        </p:spPr>
        <p:txBody>
          <a:bodyPr wrap="square" lIns="0" tIns="0" rIns="0" bIns="0" rtlCol="0"/>
          <a:lstStyle/>
          <a:p>
            <a:endParaRPr/>
          </a:p>
        </p:txBody>
      </p:sp>
      <p:sp>
        <p:nvSpPr>
          <p:cNvPr id="9" name="object 9"/>
          <p:cNvSpPr txBox="1"/>
          <p:nvPr/>
        </p:nvSpPr>
        <p:spPr>
          <a:xfrm>
            <a:off x="9337402" y="2467252"/>
            <a:ext cx="7336974" cy="4751942"/>
          </a:xfrm>
          <a:prstGeom prst="rect">
            <a:avLst/>
          </a:prstGeom>
        </p:spPr>
        <p:txBody>
          <a:bodyPr vert="horz" wrap="square" lIns="0" tIns="12065" rIns="0" bIns="0" rtlCol="0">
            <a:spAutoFit/>
          </a:bodyPr>
          <a:lstStyle/>
          <a:p>
            <a:pPr algn="just"/>
            <a:r>
              <a:rPr lang="en-US" sz="4400" dirty="0" smtClean="0">
                <a:solidFill>
                  <a:schemeClr val="bg1"/>
                </a:solidFill>
              </a:rPr>
              <a:t>When children </a:t>
            </a:r>
            <a:r>
              <a:rPr lang="en-US" sz="4400" dirty="0">
                <a:solidFill>
                  <a:schemeClr val="bg1"/>
                </a:solidFill>
              </a:rPr>
              <a:t>enter school, they have absorbed many aspects of </a:t>
            </a:r>
            <a:r>
              <a:rPr lang="en-US" sz="4400" dirty="0" err="1" smtClean="0">
                <a:solidFill>
                  <a:schemeClr val="bg1"/>
                </a:solidFill>
              </a:rPr>
              <a:t>theculture</a:t>
            </a:r>
            <a:r>
              <a:rPr lang="en-US" sz="4400" dirty="0" smtClean="0">
                <a:solidFill>
                  <a:schemeClr val="bg1"/>
                </a:solidFill>
              </a:rPr>
              <a:t> </a:t>
            </a:r>
            <a:r>
              <a:rPr lang="en-US" sz="4400" dirty="0">
                <a:solidFill>
                  <a:schemeClr val="bg1"/>
                </a:solidFill>
              </a:rPr>
              <a:t>in which they were raised, such as language, beliefs, attitudes, ways of </a:t>
            </a:r>
            <a:r>
              <a:rPr lang="en-US" sz="4400" dirty="0" err="1" smtClean="0">
                <a:solidFill>
                  <a:schemeClr val="bg1"/>
                </a:solidFill>
              </a:rPr>
              <a:t>be</a:t>
            </a:r>
            <a:r>
              <a:rPr lang="en-US" sz="4400" b="1" dirty="0" err="1" smtClean="0">
                <a:solidFill>
                  <a:schemeClr val="bg1"/>
                </a:solidFill>
              </a:rPr>
              <a:t>culture</a:t>
            </a:r>
            <a:r>
              <a:rPr lang="en-US" sz="4400" b="1" dirty="0" smtClean="0">
                <a:solidFill>
                  <a:schemeClr val="bg1"/>
                </a:solidFill>
              </a:rPr>
              <a:t> </a:t>
            </a:r>
            <a:r>
              <a:rPr lang="en-US" sz="4400" dirty="0" smtClean="0">
                <a:solidFill>
                  <a:schemeClr val="bg1"/>
                </a:solidFill>
              </a:rPr>
              <a:t>having</a:t>
            </a:r>
            <a:r>
              <a:rPr lang="en-US" sz="4400" dirty="0">
                <a:solidFill>
                  <a:schemeClr val="bg1"/>
                </a:solidFill>
              </a:rPr>
              <a:t>, and food preferences.</a:t>
            </a:r>
            <a:endParaRPr sz="4400" dirty="0">
              <a:solidFill>
                <a:schemeClr val="bg1"/>
              </a:solidFill>
              <a:latin typeface="Arial Black"/>
              <a:cs typeface="Arial Black"/>
            </a:endParaRPr>
          </a:p>
        </p:txBody>
      </p:sp>
      <p:sp>
        <p:nvSpPr>
          <p:cNvPr id="10" name="object 10"/>
          <p:cNvSpPr txBox="1"/>
          <p:nvPr/>
        </p:nvSpPr>
        <p:spPr>
          <a:xfrm>
            <a:off x="1671320" y="3634437"/>
            <a:ext cx="6125707" cy="4075475"/>
          </a:xfrm>
          <a:prstGeom prst="rect">
            <a:avLst/>
          </a:prstGeom>
        </p:spPr>
        <p:txBody>
          <a:bodyPr vert="horz" wrap="square" lIns="0" tIns="12700" rIns="0" bIns="0" rtlCol="0">
            <a:spAutoFit/>
          </a:bodyPr>
          <a:lstStyle/>
          <a:p>
            <a:pPr marL="12700">
              <a:lnSpc>
                <a:spcPct val="100000"/>
              </a:lnSpc>
              <a:spcBef>
                <a:spcPts val="100"/>
              </a:spcBef>
            </a:pPr>
            <a:r>
              <a:rPr lang="en-ID" sz="6600" dirty="0" smtClean="0"/>
              <a:t>What is the Impact of Culture on Teaching and Learning?</a:t>
            </a:r>
            <a:endParaRPr sz="6500" dirty="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rgbClr val="CF6B58"/>
          </a:solidFill>
        </p:spPr>
        <p:txBody>
          <a:bodyPr wrap="square" lIns="0" tIns="0" rIns="0" bIns="0" rtlCol="0"/>
          <a:lstStyle/>
          <a:p>
            <a:endParaRPr/>
          </a:p>
        </p:txBody>
      </p:sp>
      <p:pic>
        <p:nvPicPr>
          <p:cNvPr id="11" name="Picture 10"/>
          <p:cNvPicPr>
            <a:picLocks noChangeAspect="1"/>
          </p:cNvPicPr>
          <p:nvPr/>
        </p:nvPicPr>
        <p:blipFill rotWithShape="1">
          <a:blip r:embed="rId2"/>
          <a:srcRect l="23394" t="26229" r="36239" b="14754"/>
          <a:stretch/>
        </p:blipFill>
        <p:spPr>
          <a:xfrm>
            <a:off x="0" y="266700"/>
            <a:ext cx="18288000" cy="9677400"/>
          </a:xfrm>
          <a:prstGeom prst="rect">
            <a:avLst/>
          </a:prstGeom>
        </p:spPr>
      </p:pic>
    </p:spTree>
    <p:extLst>
      <p:ext uri="{BB962C8B-B14F-4D97-AF65-F5344CB8AC3E}">
        <p14:creationId xmlns:p14="http://schemas.microsoft.com/office/powerpoint/2010/main" val="2073171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accent4">
              <a:lumMod val="50000"/>
            </a:schemeClr>
          </a:solidFill>
        </p:spPr>
        <p:txBody>
          <a:bodyPr wrap="square" lIns="0" tIns="0" rIns="0" bIns="0" rtlCol="0"/>
          <a:lstStyle/>
          <a:p>
            <a:endParaRPr/>
          </a:p>
        </p:txBody>
      </p:sp>
      <p:sp>
        <p:nvSpPr>
          <p:cNvPr id="3" name="object 3"/>
          <p:cNvSpPr/>
          <p:nvPr/>
        </p:nvSpPr>
        <p:spPr>
          <a:xfrm>
            <a:off x="932725" y="1938080"/>
            <a:ext cx="7312659" cy="6705562"/>
          </a:xfrm>
          <a:custGeom>
            <a:avLst/>
            <a:gdLst/>
            <a:ahLst/>
            <a:cxnLst/>
            <a:rect l="l" t="t" r="r" b="b"/>
            <a:pathLst>
              <a:path w="7312659" h="8232775">
                <a:moveTo>
                  <a:pt x="6944363" y="8232701"/>
                </a:moveTo>
                <a:lnTo>
                  <a:pt x="368276" y="8232701"/>
                </a:lnTo>
                <a:lnTo>
                  <a:pt x="322172" y="8229828"/>
                </a:lnTo>
                <a:lnTo>
                  <a:pt x="277751" y="8221443"/>
                </a:lnTo>
                <a:lnTo>
                  <a:pt x="235362" y="8207894"/>
                </a:lnTo>
                <a:lnTo>
                  <a:pt x="195354" y="8189529"/>
                </a:lnTo>
                <a:lnTo>
                  <a:pt x="158075" y="8166697"/>
                </a:lnTo>
                <a:lnTo>
                  <a:pt x="123876" y="8139746"/>
                </a:lnTo>
                <a:lnTo>
                  <a:pt x="93104" y="8109024"/>
                </a:lnTo>
                <a:lnTo>
                  <a:pt x="66110" y="8074879"/>
                </a:lnTo>
                <a:lnTo>
                  <a:pt x="43240" y="8037661"/>
                </a:lnTo>
                <a:lnTo>
                  <a:pt x="24846" y="7997717"/>
                </a:lnTo>
                <a:lnTo>
                  <a:pt x="11275" y="7955397"/>
                </a:lnTo>
                <a:lnTo>
                  <a:pt x="2877" y="7911047"/>
                </a:lnTo>
                <a:lnTo>
                  <a:pt x="0" y="7865017"/>
                </a:lnTo>
                <a:lnTo>
                  <a:pt x="0" y="367683"/>
                </a:lnTo>
                <a:lnTo>
                  <a:pt x="2877" y="321653"/>
                </a:lnTo>
                <a:lnTo>
                  <a:pt x="11275" y="277303"/>
                </a:lnTo>
                <a:lnTo>
                  <a:pt x="24846" y="234983"/>
                </a:lnTo>
                <a:lnTo>
                  <a:pt x="43240" y="195039"/>
                </a:lnTo>
                <a:lnTo>
                  <a:pt x="66110" y="157821"/>
                </a:lnTo>
                <a:lnTo>
                  <a:pt x="93104" y="123676"/>
                </a:lnTo>
                <a:lnTo>
                  <a:pt x="123876" y="92954"/>
                </a:lnTo>
                <a:lnTo>
                  <a:pt x="158075" y="66003"/>
                </a:lnTo>
                <a:lnTo>
                  <a:pt x="195354" y="43171"/>
                </a:lnTo>
                <a:lnTo>
                  <a:pt x="235362" y="24806"/>
                </a:lnTo>
                <a:lnTo>
                  <a:pt x="277751" y="11257"/>
                </a:lnTo>
                <a:lnTo>
                  <a:pt x="322172" y="2872"/>
                </a:lnTo>
                <a:lnTo>
                  <a:pt x="368276" y="0"/>
                </a:lnTo>
                <a:lnTo>
                  <a:pt x="6944363" y="0"/>
                </a:lnTo>
                <a:lnTo>
                  <a:pt x="6990467" y="2872"/>
                </a:lnTo>
                <a:lnTo>
                  <a:pt x="7034888" y="11257"/>
                </a:lnTo>
                <a:lnTo>
                  <a:pt x="7077277" y="24806"/>
                </a:lnTo>
                <a:lnTo>
                  <a:pt x="7117285" y="43171"/>
                </a:lnTo>
                <a:lnTo>
                  <a:pt x="7154563" y="66003"/>
                </a:lnTo>
                <a:lnTo>
                  <a:pt x="7188763" y="92954"/>
                </a:lnTo>
                <a:lnTo>
                  <a:pt x="7219534" y="123676"/>
                </a:lnTo>
                <a:lnTo>
                  <a:pt x="7246529" y="157821"/>
                </a:lnTo>
                <a:lnTo>
                  <a:pt x="7269398" y="195039"/>
                </a:lnTo>
                <a:lnTo>
                  <a:pt x="7287793" y="234983"/>
                </a:lnTo>
                <a:lnTo>
                  <a:pt x="7301364" y="277303"/>
                </a:lnTo>
                <a:lnTo>
                  <a:pt x="7309762" y="321653"/>
                </a:lnTo>
                <a:lnTo>
                  <a:pt x="7312639" y="367683"/>
                </a:lnTo>
                <a:lnTo>
                  <a:pt x="7312639" y="7865017"/>
                </a:lnTo>
                <a:lnTo>
                  <a:pt x="7309762" y="7911047"/>
                </a:lnTo>
                <a:lnTo>
                  <a:pt x="7301364" y="7955397"/>
                </a:lnTo>
                <a:lnTo>
                  <a:pt x="7287793" y="7997717"/>
                </a:lnTo>
                <a:lnTo>
                  <a:pt x="7269398" y="8037661"/>
                </a:lnTo>
                <a:lnTo>
                  <a:pt x="7246529" y="8074879"/>
                </a:lnTo>
                <a:lnTo>
                  <a:pt x="7219534" y="8109024"/>
                </a:lnTo>
                <a:lnTo>
                  <a:pt x="7188763" y="8139746"/>
                </a:lnTo>
                <a:lnTo>
                  <a:pt x="7154563" y="8166697"/>
                </a:lnTo>
                <a:lnTo>
                  <a:pt x="7117285" y="8189529"/>
                </a:lnTo>
                <a:lnTo>
                  <a:pt x="7077277" y="8207894"/>
                </a:lnTo>
                <a:lnTo>
                  <a:pt x="7034888" y="8221443"/>
                </a:lnTo>
                <a:lnTo>
                  <a:pt x="6990467" y="8229828"/>
                </a:lnTo>
                <a:lnTo>
                  <a:pt x="6944363" y="8232701"/>
                </a:lnTo>
                <a:close/>
              </a:path>
            </a:pathLst>
          </a:custGeom>
          <a:solidFill>
            <a:schemeClr val="bg1"/>
          </a:solidFill>
        </p:spPr>
        <p:txBody>
          <a:bodyPr wrap="square" lIns="0" tIns="0" rIns="0" bIns="0" rtlCol="0"/>
          <a:lstStyle/>
          <a:p>
            <a:endParaRPr/>
          </a:p>
        </p:txBody>
      </p:sp>
      <p:sp>
        <p:nvSpPr>
          <p:cNvPr id="4" name="object 4"/>
          <p:cNvSpPr/>
          <p:nvPr/>
        </p:nvSpPr>
        <p:spPr>
          <a:xfrm>
            <a:off x="6609534" y="2394766"/>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sp>
        <p:nvSpPr>
          <p:cNvPr id="5" name="object 5"/>
          <p:cNvSpPr/>
          <p:nvPr/>
        </p:nvSpPr>
        <p:spPr>
          <a:xfrm>
            <a:off x="996043" y="2436527"/>
            <a:ext cx="6286500" cy="5413948"/>
          </a:xfrm>
          <a:custGeom>
            <a:avLst/>
            <a:gdLst/>
            <a:ahLst/>
            <a:cxnLst/>
            <a:rect l="l" t="t" r="r" b="b"/>
            <a:pathLst>
              <a:path w="7324090" h="6212840">
                <a:moveTo>
                  <a:pt x="6956025" y="6212620"/>
                </a:moveTo>
                <a:lnTo>
                  <a:pt x="367481" y="6212620"/>
                </a:lnTo>
                <a:lnTo>
                  <a:pt x="321476" y="6209743"/>
                </a:lnTo>
                <a:lnTo>
                  <a:pt x="277151" y="6201344"/>
                </a:lnTo>
                <a:lnTo>
                  <a:pt x="234853" y="6187773"/>
                </a:lnTo>
                <a:lnTo>
                  <a:pt x="194932" y="6169379"/>
                </a:lnTo>
                <a:lnTo>
                  <a:pt x="157734" y="6146510"/>
                </a:lnTo>
                <a:lnTo>
                  <a:pt x="123608" y="6119515"/>
                </a:lnTo>
                <a:lnTo>
                  <a:pt x="92903" y="6088743"/>
                </a:lnTo>
                <a:lnTo>
                  <a:pt x="65967" y="6054544"/>
                </a:lnTo>
                <a:lnTo>
                  <a:pt x="43147" y="6017266"/>
                </a:lnTo>
                <a:lnTo>
                  <a:pt x="24792" y="5977258"/>
                </a:lnTo>
                <a:lnTo>
                  <a:pt x="11251" y="5934869"/>
                </a:lnTo>
                <a:lnTo>
                  <a:pt x="2870" y="5890448"/>
                </a:lnTo>
                <a:lnTo>
                  <a:pt x="0" y="5844344"/>
                </a:lnTo>
                <a:lnTo>
                  <a:pt x="0" y="368275"/>
                </a:lnTo>
                <a:lnTo>
                  <a:pt x="2870" y="322171"/>
                </a:lnTo>
                <a:lnTo>
                  <a:pt x="11251" y="277750"/>
                </a:lnTo>
                <a:lnTo>
                  <a:pt x="24792" y="235361"/>
                </a:lnTo>
                <a:lnTo>
                  <a:pt x="43147" y="195353"/>
                </a:lnTo>
                <a:lnTo>
                  <a:pt x="65967" y="158075"/>
                </a:lnTo>
                <a:lnTo>
                  <a:pt x="92903" y="123876"/>
                </a:lnTo>
                <a:lnTo>
                  <a:pt x="123608" y="93104"/>
                </a:lnTo>
                <a:lnTo>
                  <a:pt x="157734" y="66109"/>
                </a:lnTo>
                <a:lnTo>
                  <a:pt x="194932" y="43240"/>
                </a:lnTo>
                <a:lnTo>
                  <a:pt x="234853" y="24846"/>
                </a:lnTo>
                <a:lnTo>
                  <a:pt x="277151" y="11275"/>
                </a:lnTo>
                <a:lnTo>
                  <a:pt x="321476" y="2877"/>
                </a:lnTo>
                <a:lnTo>
                  <a:pt x="367481" y="0"/>
                </a:lnTo>
                <a:lnTo>
                  <a:pt x="6956025" y="0"/>
                </a:lnTo>
                <a:lnTo>
                  <a:pt x="7002030" y="2877"/>
                </a:lnTo>
                <a:lnTo>
                  <a:pt x="7046355" y="11275"/>
                </a:lnTo>
                <a:lnTo>
                  <a:pt x="7088653" y="24846"/>
                </a:lnTo>
                <a:lnTo>
                  <a:pt x="7128574" y="43240"/>
                </a:lnTo>
                <a:lnTo>
                  <a:pt x="7165772" y="66109"/>
                </a:lnTo>
                <a:lnTo>
                  <a:pt x="7199898" y="93104"/>
                </a:lnTo>
                <a:lnTo>
                  <a:pt x="7230603" y="123876"/>
                </a:lnTo>
                <a:lnTo>
                  <a:pt x="7257539" y="158075"/>
                </a:lnTo>
                <a:lnTo>
                  <a:pt x="7280359" y="195353"/>
                </a:lnTo>
                <a:lnTo>
                  <a:pt x="7298714" y="235361"/>
                </a:lnTo>
                <a:lnTo>
                  <a:pt x="7312256" y="277750"/>
                </a:lnTo>
                <a:lnTo>
                  <a:pt x="7320636" y="322171"/>
                </a:lnTo>
                <a:lnTo>
                  <a:pt x="7323507" y="368275"/>
                </a:lnTo>
                <a:lnTo>
                  <a:pt x="7323507" y="5844344"/>
                </a:lnTo>
                <a:lnTo>
                  <a:pt x="7320636" y="5890448"/>
                </a:lnTo>
                <a:lnTo>
                  <a:pt x="7312256" y="5934869"/>
                </a:lnTo>
                <a:lnTo>
                  <a:pt x="7298714" y="5977258"/>
                </a:lnTo>
                <a:lnTo>
                  <a:pt x="7280359" y="6017266"/>
                </a:lnTo>
                <a:lnTo>
                  <a:pt x="7257539" y="6054544"/>
                </a:lnTo>
                <a:lnTo>
                  <a:pt x="7230603" y="6088743"/>
                </a:lnTo>
                <a:lnTo>
                  <a:pt x="7199898" y="6119515"/>
                </a:lnTo>
                <a:lnTo>
                  <a:pt x="7165772" y="6146510"/>
                </a:lnTo>
                <a:lnTo>
                  <a:pt x="7128574" y="6169379"/>
                </a:lnTo>
                <a:lnTo>
                  <a:pt x="7088653" y="6187773"/>
                </a:lnTo>
                <a:lnTo>
                  <a:pt x="7046355" y="6201344"/>
                </a:lnTo>
                <a:lnTo>
                  <a:pt x="7002030" y="6209743"/>
                </a:lnTo>
                <a:lnTo>
                  <a:pt x="6956025" y="6212620"/>
                </a:lnTo>
                <a:close/>
              </a:path>
            </a:pathLst>
          </a:custGeom>
          <a:solidFill>
            <a:srgbClr val="FFFFFF"/>
          </a:solidFill>
        </p:spPr>
        <p:txBody>
          <a:bodyPr wrap="square" lIns="0" tIns="0" rIns="0" bIns="0" rtlCol="0"/>
          <a:lstStyle/>
          <a:p>
            <a:endParaRPr/>
          </a:p>
        </p:txBody>
      </p:sp>
      <p:sp>
        <p:nvSpPr>
          <p:cNvPr id="6" name="object 6"/>
          <p:cNvSpPr/>
          <p:nvPr/>
        </p:nvSpPr>
        <p:spPr>
          <a:xfrm>
            <a:off x="1028700" y="3058005"/>
            <a:ext cx="1285240" cy="1285240"/>
          </a:xfrm>
          <a:custGeom>
            <a:avLst/>
            <a:gdLst/>
            <a:ahLst/>
            <a:cxnLst/>
            <a:rect l="l" t="t" r="r" b="b"/>
            <a:pathLst>
              <a:path w="1285239" h="1285239">
                <a:moveTo>
                  <a:pt x="0" y="0"/>
                </a:moveTo>
                <a:lnTo>
                  <a:pt x="1285035" y="0"/>
                </a:lnTo>
                <a:lnTo>
                  <a:pt x="1285035" y="1285035"/>
                </a:lnTo>
                <a:lnTo>
                  <a:pt x="0" y="1285035"/>
                </a:lnTo>
                <a:lnTo>
                  <a:pt x="0" y="0"/>
                </a:lnTo>
                <a:close/>
              </a:path>
            </a:pathLst>
          </a:custGeom>
          <a:solidFill>
            <a:srgbClr val="FFFFFF"/>
          </a:solidFill>
        </p:spPr>
        <p:txBody>
          <a:bodyPr wrap="square" lIns="0" tIns="0" rIns="0" bIns="0" rtlCol="0"/>
          <a:lstStyle/>
          <a:p>
            <a:endParaRPr/>
          </a:p>
        </p:txBody>
      </p:sp>
      <p:sp>
        <p:nvSpPr>
          <p:cNvPr id="9" name="object 9"/>
          <p:cNvSpPr txBox="1"/>
          <p:nvPr/>
        </p:nvSpPr>
        <p:spPr>
          <a:xfrm>
            <a:off x="8730252" y="1345229"/>
            <a:ext cx="8458200" cy="8876148"/>
          </a:xfrm>
          <a:prstGeom prst="rect">
            <a:avLst/>
          </a:prstGeom>
        </p:spPr>
        <p:txBody>
          <a:bodyPr vert="horz" wrap="square" lIns="0" tIns="12065" rIns="0" bIns="0" rtlCol="0">
            <a:spAutoFit/>
          </a:bodyPr>
          <a:lstStyle/>
          <a:p>
            <a:pPr marL="457200" indent="-457200">
              <a:buFont typeface="Wingdings" panose="05000000000000000000" pitchFamily="2" charset="2"/>
              <a:buChar char="ü"/>
            </a:pPr>
            <a:r>
              <a:rPr lang="en-US" sz="3600" b="1" dirty="0" smtClean="0">
                <a:solidFill>
                  <a:schemeClr val="bg1"/>
                </a:solidFill>
              </a:rPr>
              <a:t>Socioeconomic </a:t>
            </a:r>
            <a:r>
              <a:rPr lang="en-US" sz="3600" b="1" dirty="0">
                <a:solidFill>
                  <a:schemeClr val="bg1"/>
                </a:solidFill>
              </a:rPr>
              <a:t>status </a:t>
            </a:r>
            <a:r>
              <a:rPr lang="en-US" sz="3600" dirty="0">
                <a:solidFill>
                  <a:schemeClr val="bg1"/>
                </a:solidFill>
              </a:rPr>
              <a:t>(SES), in terms of </a:t>
            </a:r>
            <a:r>
              <a:rPr lang="en-US" sz="3600" dirty="0" smtClean="0">
                <a:solidFill>
                  <a:schemeClr val="bg1"/>
                </a:solidFill>
              </a:rPr>
              <a:t>an individual's </a:t>
            </a:r>
            <a:r>
              <a:rPr lang="en-US" sz="3600" dirty="0">
                <a:solidFill>
                  <a:schemeClr val="bg1"/>
                </a:solidFill>
              </a:rPr>
              <a:t>&amp;come, occupation, education, and prestige in </a:t>
            </a:r>
            <a:r>
              <a:rPr lang="en-US" sz="3600" dirty="0" smtClean="0">
                <a:solidFill>
                  <a:schemeClr val="bg1"/>
                </a:solidFill>
              </a:rPr>
              <a:t>society.</a:t>
            </a:r>
          </a:p>
          <a:p>
            <a:endParaRPr lang="en-ID" sz="3600" dirty="0">
              <a:solidFill>
                <a:schemeClr val="bg1"/>
              </a:solidFill>
            </a:endParaRPr>
          </a:p>
          <a:p>
            <a:endParaRPr lang="en-US" sz="3600" dirty="0" smtClean="0">
              <a:solidFill>
                <a:schemeClr val="bg1"/>
              </a:solidFill>
            </a:endParaRPr>
          </a:p>
          <a:p>
            <a:pPr marL="457200" indent="-457200">
              <a:buFont typeface="Wingdings" panose="05000000000000000000" pitchFamily="2" charset="2"/>
              <a:buChar char="ü"/>
            </a:pPr>
            <a:r>
              <a:rPr lang="en-US" sz="3600" dirty="0" smtClean="0">
                <a:solidFill>
                  <a:schemeClr val="bg1"/>
                </a:solidFill>
              </a:rPr>
              <a:t>Students' social-class origins are likely to have a profound effect on attitudes and behaviors in school.</a:t>
            </a:r>
          </a:p>
          <a:p>
            <a:endParaRPr lang="en-US" sz="3600" dirty="0" smtClean="0">
              <a:solidFill>
                <a:schemeClr val="bg1"/>
              </a:solidFill>
            </a:endParaRPr>
          </a:p>
          <a:p>
            <a:pPr marL="457200" indent="-457200">
              <a:buFont typeface="Wingdings" panose="05000000000000000000" pitchFamily="2" charset="2"/>
              <a:buChar char="ü"/>
            </a:pPr>
            <a:r>
              <a:rPr lang="en-US" sz="3600" dirty="0" smtClean="0">
                <a:solidFill>
                  <a:schemeClr val="bg1"/>
                </a:solidFill>
              </a:rPr>
              <a:t>Students from </a:t>
            </a:r>
            <a:r>
              <a:rPr lang="en-US" sz="3600" dirty="0">
                <a:solidFill>
                  <a:schemeClr val="bg1"/>
                </a:solidFill>
              </a:rPr>
              <a:t>working-class or lower-class backgrounds are less likely than middle-class </a:t>
            </a:r>
            <a:r>
              <a:rPr lang="en-US" sz="3600" dirty="0" smtClean="0">
                <a:solidFill>
                  <a:schemeClr val="bg1"/>
                </a:solidFill>
              </a:rPr>
              <a:t>students to </a:t>
            </a:r>
            <a:r>
              <a:rPr lang="en-US" sz="3600" dirty="0">
                <a:solidFill>
                  <a:schemeClr val="bg1"/>
                </a:solidFill>
              </a:rPr>
              <a:t>enter school knowing how to count, to name letters, to </a:t>
            </a:r>
            <a:r>
              <a:rPr lang="en-US" sz="3600" dirty="0" smtClean="0">
                <a:solidFill>
                  <a:schemeClr val="bg1"/>
                </a:solidFill>
              </a:rPr>
              <a:t>cut </a:t>
            </a:r>
            <a:r>
              <a:rPr lang="en-US" sz="3600" dirty="0">
                <a:solidFill>
                  <a:schemeClr val="bg1"/>
                </a:solidFill>
              </a:rPr>
              <a:t>with scissors, </a:t>
            </a:r>
            <a:r>
              <a:rPr lang="en-US" sz="3600" dirty="0" smtClean="0">
                <a:solidFill>
                  <a:schemeClr val="bg1"/>
                </a:solidFill>
              </a:rPr>
              <a:t>or to </a:t>
            </a:r>
            <a:r>
              <a:rPr lang="en-US" sz="3600" dirty="0">
                <a:solidFill>
                  <a:schemeClr val="bg1"/>
                </a:solidFill>
              </a:rPr>
              <a:t>name colors.</a:t>
            </a:r>
            <a:endParaRPr lang="en-US" sz="3600" dirty="0" smtClean="0">
              <a:solidFill>
                <a:schemeClr val="bg1"/>
              </a:solidFill>
              <a:latin typeface="Arial Black"/>
              <a:cs typeface="Arial Black"/>
            </a:endParaRPr>
          </a:p>
          <a:p>
            <a:endParaRPr lang="en-US" sz="3600" dirty="0" smtClean="0">
              <a:solidFill>
                <a:schemeClr val="bg1"/>
              </a:solidFill>
            </a:endParaRPr>
          </a:p>
          <a:p>
            <a:endParaRPr lang="en-ID" sz="3600" dirty="0">
              <a:solidFill>
                <a:schemeClr val="bg1"/>
              </a:solidFill>
              <a:latin typeface="Arial Black"/>
              <a:cs typeface="Arial Black"/>
            </a:endParaRPr>
          </a:p>
        </p:txBody>
      </p:sp>
      <p:sp>
        <p:nvSpPr>
          <p:cNvPr id="10" name="object 10"/>
          <p:cNvSpPr txBox="1"/>
          <p:nvPr/>
        </p:nvSpPr>
        <p:spPr>
          <a:xfrm>
            <a:off x="1602062" y="2784251"/>
            <a:ext cx="6125707" cy="5687711"/>
          </a:xfrm>
          <a:prstGeom prst="rect">
            <a:avLst/>
          </a:prstGeom>
        </p:spPr>
        <p:txBody>
          <a:bodyPr vert="horz" wrap="square" lIns="0" tIns="12700" rIns="0" bIns="0" rtlCol="0">
            <a:spAutoFit/>
          </a:bodyPr>
          <a:lstStyle/>
          <a:p>
            <a:pPr marL="12700" marR="5080">
              <a:lnSpc>
                <a:spcPct val="113300"/>
              </a:lnSpc>
              <a:spcBef>
                <a:spcPts val="100"/>
              </a:spcBef>
            </a:pPr>
            <a:r>
              <a:rPr lang="en-US" sz="6600" dirty="0" smtClean="0"/>
              <a:t>How Does Socioeconomic Status Affect Student Achievement?</a:t>
            </a:r>
            <a:endParaRPr lang="en-US" sz="6600" dirty="0">
              <a:latin typeface="Arial Black"/>
              <a:cs typeface="Arial Black"/>
            </a:endParaRPr>
          </a:p>
        </p:txBody>
      </p:sp>
    </p:spTree>
    <p:extLst>
      <p:ext uri="{BB962C8B-B14F-4D97-AF65-F5344CB8AC3E}">
        <p14:creationId xmlns:p14="http://schemas.microsoft.com/office/powerpoint/2010/main" val="2185198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0" y="0"/>
                </a:moveTo>
                <a:lnTo>
                  <a:pt x="18287999" y="0"/>
                </a:lnTo>
                <a:lnTo>
                  <a:pt x="18287999" y="10286999"/>
                </a:lnTo>
                <a:lnTo>
                  <a:pt x="0" y="10286999"/>
                </a:lnTo>
                <a:lnTo>
                  <a:pt x="0" y="0"/>
                </a:lnTo>
                <a:close/>
              </a:path>
            </a:pathLst>
          </a:custGeom>
          <a:solidFill>
            <a:schemeClr val="bg1"/>
          </a:solidFill>
        </p:spPr>
        <p:txBody>
          <a:bodyPr wrap="square" lIns="0" tIns="0" rIns="0" bIns="0" rtlCol="0"/>
          <a:lstStyle/>
          <a:p>
            <a:endParaRPr/>
          </a:p>
        </p:txBody>
      </p:sp>
      <p:sp>
        <p:nvSpPr>
          <p:cNvPr id="4" name="object 4"/>
          <p:cNvSpPr/>
          <p:nvPr/>
        </p:nvSpPr>
        <p:spPr>
          <a:xfrm rot="5400000">
            <a:off x="15678150" y="749755"/>
            <a:ext cx="1200150" cy="1200150"/>
          </a:xfrm>
          <a:custGeom>
            <a:avLst/>
            <a:gdLst/>
            <a:ahLst/>
            <a:cxnLst/>
            <a:rect l="l" t="t" r="r" b="b"/>
            <a:pathLst>
              <a:path w="1200150" h="1200150">
                <a:moveTo>
                  <a:pt x="1200134" y="1200149"/>
                </a:moveTo>
                <a:lnTo>
                  <a:pt x="600067" y="1200149"/>
                </a:lnTo>
                <a:lnTo>
                  <a:pt x="553171" y="1198344"/>
                </a:lnTo>
                <a:lnTo>
                  <a:pt x="507262" y="1193016"/>
                </a:lnTo>
                <a:lnTo>
                  <a:pt x="462473" y="1184300"/>
                </a:lnTo>
                <a:lnTo>
                  <a:pt x="418939" y="1172329"/>
                </a:lnTo>
                <a:lnTo>
                  <a:pt x="376793" y="1157235"/>
                </a:lnTo>
                <a:lnTo>
                  <a:pt x="336167" y="1139154"/>
                </a:lnTo>
                <a:lnTo>
                  <a:pt x="297196" y="1118218"/>
                </a:lnTo>
                <a:lnTo>
                  <a:pt x="260013" y="1094560"/>
                </a:lnTo>
                <a:lnTo>
                  <a:pt x="224750" y="1068314"/>
                </a:lnTo>
                <a:lnTo>
                  <a:pt x="191543" y="1039613"/>
                </a:lnTo>
                <a:lnTo>
                  <a:pt x="160523" y="1008592"/>
                </a:lnTo>
                <a:lnTo>
                  <a:pt x="131824" y="975382"/>
                </a:lnTo>
                <a:lnTo>
                  <a:pt x="105580" y="940118"/>
                </a:lnTo>
                <a:lnTo>
                  <a:pt x="81924" y="902934"/>
                </a:lnTo>
                <a:lnTo>
                  <a:pt x="60989" y="863962"/>
                </a:lnTo>
                <a:lnTo>
                  <a:pt x="42909" y="823336"/>
                </a:lnTo>
                <a:lnTo>
                  <a:pt x="27817" y="781189"/>
                </a:lnTo>
                <a:lnTo>
                  <a:pt x="15847" y="737656"/>
                </a:lnTo>
                <a:lnTo>
                  <a:pt x="7132" y="692868"/>
                </a:lnTo>
                <a:lnTo>
                  <a:pt x="1805" y="646960"/>
                </a:lnTo>
                <a:lnTo>
                  <a:pt x="0" y="600066"/>
                </a:lnTo>
                <a:lnTo>
                  <a:pt x="1805" y="553172"/>
                </a:lnTo>
                <a:lnTo>
                  <a:pt x="7132" y="507264"/>
                </a:lnTo>
                <a:lnTo>
                  <a:pt x="15847" y="462477"/>
                </a:lnTo>
                <a:lnTo>
                  <a:pt x="27817" y="418944"/>
                </a:lnTo>
                <a:lnTo>
                  <a:pt x="42909" y="376799"/>
                </a:lnTo>
                <a:lnTo>
                  <a:pt x="60989" y="336173"/>
                </a:lnTo>
                <a:lnTo>
                  <a:pt x="81923" y="297202"/>
                </a:lnTo>
                <a:lnTo>
                  <a:pt x="105579" y="260019"/>
                </a:lnTo>
                <a:lnTo>
                  <a:pt x="131824" y="224756"/>
                </a:lnTo>
                <a:lnTo>
                  <a:pt x="160522" y="191548"/>
                </a:lnTo>
                <a:lnTo>
                  <a:pt x="191542" y="160528"/>
                </a:lnTo>
                <a:lnTo>
                  <a:pt x="224750" y="131828"/>
                </a:lnTo>
                <a:lnTo>
                  <a:pt x="260012" y="105584"/>
                </a:lnTo>
                <a:lnTo>
                  <a:pt x="297196" y="81927"/>
                </a:lnTo>
                <a:lnTo>
                  <a:pt x="336167" y="60992"/>
                </a:lnTo>
                <a:lnTo>
                  <a:pt x="376792" y="42911"/>
                </a:lnTo>
                <a:lnTo>
                  <a:pt x="418939" y="27819"/>
                </a:lnTo>
                <a:lnTo>
                  <a:pt x="462473" y="15848"/>
                </a:lnTo>
                <a:lnTo>
                  <a:pt x="507261" y="7132"/>
                </a:lnTo>
                <a:lnTo>
                  <a:pt x="553170" y="1805"/>
                </a:lnTo>
                <a:lnTo>
                  <a:pt x="600067" y="0"/>
                </a:lnTo>
                <a:lnTo>
                  <a:pt x="646958" y="1805"/>
                </a:lnTo>
                <a:lnTo>
                  <a:pt x="692863" y="7132"/>
                </a:lnTo>
                <a:lnTo>
                  <a:pt x="737647" y="15848"/>
                </a:lnTo>
                <a:lnTo>
                  <a:pt x="781179" y="27819"/>
                </a:lnTo>
                <a:lnTo>
                  <a:pt x="823324" y="42911"/>
                </a:lnTo>
                <a:lnTo>
                  <a:pt x="863948" y="60992"/>
                </a:lnTo>
                <a:lnTo>
                  <a:pt x="902919" y="81927"/>
                </a:lnTo>
                <a:lnTo>
                  <a:pt x="940102" y="105584"/>
                </a:lnTo>
                <a:lnTo>
                  <a:pt x="975365" y="131828"/>
                </a:lnTo>
                <a:lnTo>
                  <a:pt x="1008574" y="160528"/>
                </a:lnTo>
                <a:lnTo>
                  <a:pt x="1039596" y="191548"/>
                </a:lnTo>
                <a:lnTo>
                  <a:pt x="1068296" y="224756"/>
                </a:lnTo>
                <a:lnTo>
                  <a:pt x="1094542" y="260019"/>
                </a:lnTo>
                <a:lnTo>
                  <a:pt x="1118200" y="297202"/>
                </a:lnTo>
                <a:lnTo>
                  <a:pt x="1139137" y="336173"/>
                </a:lnTo>
                <a:lnTo>
                  <a:pt x="1157219" y="376799"/>
                </a:lnTo>
                <a:lnTo>
                  <a:pt x="1172312" y="418944"/>
                </a:lnTo>
                <a:lnTo>
                  <a:pt x="1184284" y="462477"/>
                </a:lnTo>
                <a:lnTo>
                  <a:pt x="1193000" y="507264"/>
                </a:lnTo>
                <a:lnTo>
                  <a:pt x="1198328" y="553172"/>
                </a:lnTo>
                <a:lnTo>
                  <a:pt x="1200134" y="600066"/>
                </a:lnTo>
                <a:lnTo>
                  <a:pt x="1200134" y="1200149"/>
                </a:lnTo>
                <a:close/>
              </a:path>
            </a:pathLst>
          </a:custGeom>
          <a:solidFill>
            <a:schemeClr val="accent4">
              <a:lumMod val="50000"/>
            </a:schemeClr>
          </a:solidFill>
        </p:spPr>
        <p:txBody>
          <a:bodyPr wrap="square" lIns="0" tIns="0" rIns="0" bIns="0" rtlCol="0"/>
          <a:lstStyle/>
          <a:p>
            <a:endParaRPr/>
          </a:p>
        </p:txBody>
      </p:sp>
      <p:pic>
        <p:nvPicPr>
          <p:cNvPr id="7" name="Picture 6"/>
          <p:cNvPicPr>
            <a:picLocks noChangeAspect="1"/>
          </p:cNvPicPr>
          <p:nvPr/>
        </p:nvPicPr>
        <p:blipFill rotWithShape="1">
          <a:blip r:embed="rId2"/>
          <a:srcRect l="35545" t="43396" r="10894" b="9434"/>
          <a:stretch/>
        </p:blipFill>
        <p:spPr>
          <a:xfrm>
            <a:off x="1524000" y="1349830"/>
            <a:ext cx="13944600" cy="7832270"/>
          </a:xfrm>
          <a:prstGeom prst="rect">
            <a:avLst/>
          </a:prstGeom>
        </p:spPr>
      </p:pic>
    </p:spTree>
    <p:extLst>
      <p:ext uri="{BB962C8B-B14F-4D97-AF65-F5344CB8AC3E}">
        <p14:creationId xmlns:p14="http://schemas.microsoft.com/office/powerpoint/2010/main" val="3365704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495300"/>
            <a:ext cx="11277600" cy="830997"/>
          </a:xfrm>
        </p:spPr>
        <p:txBody>
          <a:bodyPr/>
          <a:lstStyle/>
          <a:p>
            <a:r>
              <a:rPr lang="en-US" sz="5400" dirty="0">
                <a:solidFill>
                  <a:schemeClr val="accent4">
                    <a:lumMod val="50000"/>
                  </a:schemeClr>
                </a:solidFill>
              </a:rPr>
              <a:t>The Role of Child-Rearing Practices</a:t>
            </a:r>
            <a:endParaRPr lang="en-US" sz="5400" dirty="0">
              <a:solidFill>
                <a:schemeClr val="accent4">
                  <a:lumMod val="50000"/>
                </a:schemeClr>
              </a:solidFill>
            </a:endParaRPr>
          </a:p>
        </p:txBody>
      </p:sp>
      <p:sp>
        <p:nvSpPr>
          <p:cNvPr id="4" name="Rounded Rectangle 3"/>
          <p:cNvSpPr/>
          <p:nvPr/>
        </p:nvSpPr>
        <p:spPr>
          <a:xfrm>
            <a:off x="1295400" y="2324100"/>
            <a:ext cx="11811000" cy="29718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r>
              <a:rPr lang="en-US" sz="3600" dirty="0" smtClean="0"/>
              <a:t>Focused </a:t>
            </a:r>
            <a:r>
              <a:rPr lang="en-US" sz="3600" dirty="0"/>
              <a:t>on the differences in </a:t>
            </a:r>
            <a:r>
              <a:rPr lang="en-US" sz="3600" dirty="0" err="1"/>
              <a:t>chld</a:t>
            </a:r>
            <a:r>
              <a:rPr lang="en-US" sz="3600" dirty="0"/>
              <a:t>-rearing practices between </a:t>
            </a:r>
            <a:r>
              <a:rPr lang="en-US" sz="3600" dirty="0" smtClean="0"/>
              <a:t>the average </a:t>
            </a:r>
            <a:r>
              <a:rPr lang="en-US" sz="3600" dirty="0"/>
              <a:t>middle-class family and the average working-class or lower-class family</a:t>
            </a:r>
          </a:p>
        </p:txBody>
      </p:sp>
      <p:sp>
        <p:nvSpPr>
          <p:cNvPr id="5" name="Rounded Rectangle 4"/>
          <p:cNvSpPr/>
          <p:nvPr/>
        </p:nvSpPr>
        <p:spPr>
          <a:xfrm>
            <a:off x="3810000" y="5836503"/>
            <a:ext cx="11658600" cy="3657600"/>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just"/>
            <a:r>
              <a:rPr lang="en-US" sz="3600" dirty="0" smtClean="0">
                <a:solidFill>
                  <a:schemeClr val="accent4">
                    <a:lumMod val="50000"/>
                  </a:schemeClr>
                </a:solidFill>
              </a:rPr>
              <a:t>Middle-class </a:t>
            </a:r>
            <a:r>
              <a:rPr lang="en-US" sz="3600" dirty="0">
                <a:solidFill>
                  <a:schemeClr val="accent4">
                    <a:lumMod val="50000"/>
                  </a:schemeClr>
                </a:solidFill>
              </a:rPr>
              <a:t>children are </a:t>
            </a:r>
            <a:r>
              <a:rPr lang="en-US" sz="3600" dirty="0" err="1">
                <a:solidFill>
                  <a:schemeClr val="accent4">
                    <a:lumMod val="50000"/>
                  </a:schemeClr>
                </a:solidFill>
              </a:rPr>
              <a:t>liltely</a:t>
            </a:r>
            <a:r>
              <a:rPr lang="en-US" sz="3600" dirty="0">
                <a:solidFill>
                  <a:schemeClr val="accent4">
                    <a:lumMod val="50000"/>
                  </a:schemeClr>
                </a:solidFill>
              </a:rPr>
              <a:t> to be good at following </a:t>
            </a:r>
            <a:r>
              <a:rPr lang="en-US" sz="3600" dirty="0" smtClean="0">
                <a:solidFill>
                  <a:schemeClr val="accent4">
                    <a:lumMod val="50000"/>
                  </a:schemeClr>
                </a:solidFill>
              </a:rPr>
              <a:t>directions, explaining and</a:t>
            </a:r>
            <a:r>
              <a:rPr lang="en-US" sz="3600" dirty="0">
                <a:solidFill>
                  <a:schemeClr val="accent4">
                    <a:lumMod val="50000"/>
                  </a:schemeClr>
                </a:solidFill>
              </a:rPr>
              <a:t> u</a:t>
            </a:r>
            <a:r>
              <a:rPr lang="en-US" sz="3600" dirty="0" smtClean="0">
                <a:solidFill>
                  <a:schemeClr val="accent4">
                    <a:lumMod val="50000"/>
                  </a:schemeClr>
                </a:solidFill>
              </a:rPr>
              <a:t>nderstanding </a:t>
            </a:r>
            <a:r>
              <a:rPr lang="en-US" sz="3600" dirty="0">
                <a:solidFill>
                  <a:schemeClr val="accent4">
                    <a:lumMod val="50000"/>
                  </a:schemeClr>
                </a:solidFill>
              </a:rPr>
              <a:t>reasons, and comprehending and using </a:t>
            </a:r>
            <a:r>
              <a:rPr lang="en-US" sz="3600" dirty="0" smtClean="0">
                <a:solidFill>
                  <a:schemeClr val="accent4">
                    <a:lumMod val="50000"/>
                  </a:schemeClr>
                </a:solidFill>
              </a:rPr>
              <a:t>complex language</a:t>
            </a:r>
            <a:r>
              <a:rPr lang="en-US" sz="3600" dirty="0">
                <a:solidFill>
                  <a:schemeClr val="accent4">
                    <a:lumMod val="50000"/>
                  </a:schemeClr>
                </a:solidFill>
              </a:rPr>
              <a:t>, while </a:t>
            </a:r>
            <a:r>
              <a:rPr lang="en-US" sz="3600" dirty="0" err="1" smtClean="0">
                <a:solidFill>
                  <a:schemeClr val="accent4">
                    <a:lumMod val="50000"/>
                  </a:schemeClr>
                </a:solidFill>
              </a:rPr>
              <a:t>worng</a:t>
            </a:r>
            <a:r>
              <a:rPr lang="en-US" sz="3600" dirty="0" smtClean="0">
                <a:solidFill>
                  <a:schemeClr val="accent4">
                    <a:lumMod val="50000"/>
                  </a:schemeClr>
                </a:solidFill>
              </a:rPr>
              <a:t>-class </a:t>
            </a:r>
            <a:r>
              <a:rPr lang="en-US" sz="3600" dirty="0">
                <a:solidFill>
                  <a:schemeClr val="accent4">
                    <a:lumMod val="50000"/>
                  </a:schemeClr>
                </a:solidFill>
              </a:rPr>
              <a:t>or lower-class children may have less experience in </a:t>
            </a:r>
            <a:r>
              <a:rPr lang="en-US" sz="3600" dirty="0" smtClean="0">
                <a:solidFill>
                  <a:schemeClr val="accent4">
                    <a:lumMod val="50000"/>
                  </a:schemeClr>
                </a:solidFill>
              </a:rPr>
              <a:t>all these </a:t>
            </a:r>
            <a:r>
              <a:rPr lang="en-US" sz="3600" dirty="0">
                <a:solidFill>
                  <a:schemeClr val="accent4">
                    <a:lumMod val="50000"/>
                  </a:schemeClr>
                </a:solidFill>
              </a:rPr>
              <a:t>areas (Slaughter &amp; Epps, 1994).</a:t>
            </a:r>
          </a:p>
        </p:txBody>
      </p:sp>
    </p:spTree>
    <p:extLst>
      <p:ext uri="{BB962C8B-B14F-4D97-AF65-F5344CB8AC3E}">
        <p14:creationId xmlns:p14="http://schemas.microsoft.com/office/powerpoint/2010/main" val="36552253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TotalTime>
  <Words>811</Words>
  <Application>Microsoft Office PowerPoint</Application>
  <PresentationFormat>Custom</PresentationFormat>
  <Paragraphs>89</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Adobe Fan Heiti Std B</vt:lpstr>
      <vt:lpstr>Arial</vt:lpstr>
      <vt:lpstr>Arial Black</vt:lpstr>
      <vt:lpstr>Arial Narrow</vt:lpstr>
      <vt:lpstr>Calibri</vt:lpstr>
      <vt:lpstr>Monotype Corsiva</vt:lpstr>
      <vt:lpstr>Wingdings</vt:lpstr>
      <vt:lpstr>Office Theme</vt:lpstr>
      <vt:lpstr>PowerPoint Presentation</vt:lpstr>
      <vt:lpstr>We Will Learn About </vt:lpstr>
      <vt:lpstr>We Will Learn About </vt:lpstr>
      <vt:lpstr>We Will Learn About </vt:lpstr>
      <vt:lpstr>PowerPoint Presentation</vt:lpstr>
      <vt:lpstr>PowerPoint Presentation</vt:lpstr>
      <vt:lpstr>PowerPoint Presentation</vt:lpstr>
      <vt:lpstr>PowerPoint Presentation</vt:lpstr>
      <vt:lpstr>The Role of Child-Rearing Practices</vt:lpstr>
      <vt:lpstr>PowerPoint Presentation</vt:lpstr>
      <vt:lpstr>PowerPoint Presentation</vt:lpstr>
      <vt:lpstr>PowerPoint Presentation</vt:lpstr>
      <vt:lpstr>The Role of Child-Rearing Practices</vt:lpstr>
      <vt:lpstr>PowerPoint Presentation</vt:lpstr>
      <vt:lpstr>PowerPoint Presentation</vt:lpstr>
      <vt:lpstr>HOW DO ETHNlClTY AND RACE AFFECT STUDENTS‘ SCHOOL EXPERIENCES?</vt:lpstr>
      <vt:lpstr>WHY HAVE STUDENTS FROM UNDER-REPRESENTED GROUPS LAGGED IN ACHIEVEMENT?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Microsoft</cp:lastModifiedBy>
  <cp:revision>15</cp:revision>
  <dcterms:created xsi:type="dcterms:W3CDTF">2020-03-19T05:17:18Z</dcterms:created>
  <dcterms:modified xsi:type="dcterms:W3CDTF">2020-04-03T04:32:16Z</dcterms:modified>
</cp:coreProperties>
</file>