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331" r:id="rId3"/>
    <p:sldId id="322" r:id="rId4"/>
    <p:sldId id="323" r:id="rId5"/>
    <p:sldId id="267" r:id="rId6"/>
    <p:sldId id="332" r:id="rId7"/>
    <p:sldId id="333" r:id="rId8"/>
    <p:sldId id="324" r:id="rId9"/>
    <p:sldId id="325" r:id="rId10"/>
    <p:sldId id="326" r:id="rId11"/>
    <p:sldId id="289" r:id="rId12"/>
    <p:sldId id="327" r:id="rId13"/>
    <p:sldId id="328" r:id="rId14"/>
    <p:sldId id="329" r:id="rId15"/>
    <p:sldId id="272" r:id="rId16"/>
    <p:sldId id="330" r:id="rId17"/>
    <p:sldId id="26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976C"/>
    <a:srgbClr val="71D5AD"/>
    <a:srgbClr val="E5849A"/>
    <a:srgbClr val="1CC675"/>
    <a:srgbClr val="1FC3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571"/>
    <p:restoredTop sz="95964"/>
  </p:normalViewPr>
  <p:slideViewPr>
    <p:cSldViewPr snapToGrid="0" snapToObjects="1">
      <p:cViewPr varScale="1">
        <p:scale>
          <a:sx n="103" d="100"/>
          <a:sy n="103" d="100"/>
        </p:scale>
        <p:origin x="138" y="3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734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526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148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141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56805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35846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1699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235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8104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94174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3014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7916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DE9CF-88D6-0E45-84A9-8D3E227307F4}"/>
              </a:ext>
            </a:extLst>
          </p:cNvPr>
          <p:cNvSpPr>
            <a:spLocks noGrp="1"/>
          </p:cNvSpPr>
          <p:nvPr>
            <p:ph type="ctrTitle"/>
          </p:nvPr>
        </p:nvSpPr>
        <p:spPr>
          <a:xfrm>
            <a:off x="443754" y="1208689"/>
            <a:ext cx="11228293" cy="1722769"/>
          </a:xfrm>
        </p:spPr>
        <p:txBody>
          <a:bodyPr>
            <a:noAutofit/>
          </a:bodyPr>
          <a:lstStyle/>
          <a:p>
            <a:pPr marL="419002" marR="337742" algn="r">
              <a:lnSpc>
                <a:spcPct val="80000"/>
              </a:lnSpc>
              <a:spcBef>
                <a:spcPts val="1395"/>
              </a:spcBef>
            </a:pPr>
            <a:r>
              <a:rPr lang="en-US" sz="5400" b="1"/>
              <a:t>Gender, Diversity, and Cross-Cultural Leadership Issues</a:t>
            </a:r>
            <a:endParaRPr lang="en-US" sz="5400" b="1" dirty="0"/>
          </a:p>
        </p:txBody>
      </p:sp>
      <p:sp>
        <p:nvSpPr>
          <p:cNvPr id="3" name="Subtitle 2">
            <a:extLst>
              <a:ext uri="{FF2B5EF4-FFF2-40B4-BE49-F238E27FC236}">
                <a16:creationId xmlns:a16="http://schemas.microsoft.com/office/drawing/2014/main" id="{5F9A8FB7-F374-C14E-A22C-3E56BF81586A}"/>
              </a:ext>
            </a:extLst>
          </p:cNvPr>
          <p:cNvSpPr>
            <a:spLocks noGrp="1"/>
          </p:cNvSpPr>
          <p:nvPr>
            <p:ph type="subTitle" idx="1"/>
          </p:nvPr>
        </p:nvSpPr>
        <p:spPr>
          <a:xfrm>
            <a:off x="6400800" y="3318570"/>
            <a:ext cx="4773699" cy="1834511"/>
          </a:xfrm>
        </p:spPr>
        <p:txBody>
          <a:bodyPr>
            <a:normAutofit/>
          </a:bodyPr>
          <a:lstStyle/>
          <a:p>
            <a:pPr marL="12061" marR="5080" algn="r">
              <a:spcBef>
                <a:spcPts val="100"/>
              </a:spcBef>
            </a:pPr>
            <a:r>
              <a:rPr lang="id-ID" b="1" spc="-4" dirty="0" smtClean="0">
                <a:solidFill>
                  <a:schemeClr val="bg1"/>
                </a:solidFill>
              </a:rPr>
              <a:t>Dra. Mustika tarigan</a:t>
            </a:r>
            <a:r>
              <a:rPr lang="en-US" b="1" spc="-4" dirty="0" smtClean="0">
                <a:solidFill>
                  <a:schemeClr val="bg1"/>
                </a:solidFill>
              </a:rPr>
              <a:t>, </a:t>
            </a:r>
            <a:r>
              <a:rPr lang="en-US" b="1" spc="-4" dirty="0" err="1" smtClean="0">
                <a:solidFill>
                  <a:schemeClr val="bg1"/>
                </a:solidFill>
              </a:rPr>
              <a:t>M.Psi</a:t>
            </a:r>
            <a:r>
              <a:rPr lang="en-US" b="1" spc="-4" dirty="0" smtClean="0">
                <a:solidFill>
                  <a:schemeClr val="bg1"/>
                </a:solidFill>
              </a:rPr>
              <a:t>.</a:t>
            </a:r>
            <a:r>
              <a:rPr lang="id-ID" b="1" spc="-4" dirty="0" smtClean="0">
                <a:solidFill>
                  <a:schemeClr val="bg1"/>
                </a:solidFill>
              </a:rPr>
              <a:t>, psikolog</a:t>
            </a:r>
            <a:endParaRPr lang="zh-CN" altLang="en-US" b="1" dirty="0" smtClean="0">
              <a:solidFill>
                <a:schemeClr val="bg1"/>
              </a:solidFill>
            </a:endParaRPr>
          </a:p>
          <a:p>
            <a:pPr marL="12061" marR="5080" algn="r">
              <a:spcBef>
                <a:spcPts val="100"/>
              </a:spcBef>
            </a:pPr>
            <a:r>
              <a:rPr lang="id-ID" altLang="zh-CN" b="1" spc="-4" dirty="0" smtClean="0">
                <a:solidFill>
                  <a:schemeClr val="bg1"/>
                </a:solidFill>
              </a:rPr>
              <a:t>Psikologi kepemimpinan</a:t>
            </a:r>
            <a:endParaRPr lang="zh-CN" altLang="en-US" b="1" dirty="0" smtClean="0">
              <a:solidFill>
                <a:schemeClr val="bg1"/>
              </a:solidFill>
            </a:endParaRPr>
          </a:p>
          <a:p>
            <a:pPr marL="12061" marR="5080" algn="r">
              <a:spcBef>
                <a:spcPts val="100"/>
              </a:spcBef>
            </a:pPr>
            <a:r>
              <a:rPr lang="en-US" altLang="en-US" b="1" spc="-4" dirty="0" err="1" smtClean="0">
                <a:solidFill>
                  <a:schemeClr val="bg1"/>
                </a:solidFill>
              </a:rPr>
              <a:t>Kelas</a:t>
            </a:r>
            <a:r>
              <a:rPr lang="en-US" altLang="en-US" b="1" spc="-4" dirty="0" smtClean="0">
                <a:solidFill>
                  <a:schemeClr val="bg1"/>
                </a:solidFill>
              </a:rPr>
              <a:t>: </a:t>
            </a:r>
            <a:r>
              <a:rPr lang="id-ID" altLang="en-US" b="1" spc="-4" dirty="0" smtClean="0">
                <a:solidFill>
                  <a:schemeClr val="bg1"/>
                </a:solidFill>
              </a:rPr>
              <a:t> a2, a3, b1, b3</a:t>
            </a:r>
            <a:endParaRPr lang="zh-CN" altLang="en-US" b="1" dirty="0">
              <a:solidFill>
                <a:schemeClr val="bg1"/>
              </a:solidFill>
            </a:endParaRPr>
          </a:p>
        </p:txBody>
      </p:sp>
    </p:spTree>
    <p:extLst>
      <p:ext uri="{BB962C8B-B14F-4D97-AF65-F5344CB8AC3E}">
        <p14:creationId xmlns:p14="http://schemas.microsoft.com/office/powerpoint/2010/main" val="994576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9488490"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...continue</a:t>
            </a:r>
          </a:p>
        </p:txBody>
      </p:sp>
      <p:sp>
        <p:nvSpPr>
          <p:cNvPr id="2" name="Rectangle 1"/>
          <p:cNvSpPr/>
          <p:nvPr/>
        </p:nvSpPr>
        <p:spPr>
          <a:xfrm>
            <a:off x="439271" y="614405"/>
            <a:ext cx="9054354" cy="5463034"/>
          </a:xfrm>
          <a:prstGeom prst="rect">
            <a:avLst/>
          </a:prstGeom>
        </p:spPr>
        <p:txBody>
          <a:bodyPr wrap="square">
            <a:spAutoFit/>
          </a:bodyPr>
          <a:lstStyle/>
          <a:p>
            <a:pPr>
              <a:spcAft>
                <a:spcPts val="1200"/>
              </a:spcAft>
            </a:pPr>
            <a:r>
              <a:rPr lang="en-US" b="1" dirty="0" err="1"/>
              <a:t>Mengidentifikasi</a:t>
            </a:r>
            <a:r>
              <a:rPr lang="en-US" b="1" dirty="0"/>
              <a:t> </a:t>
            </a:r>
            <a:r>
              <a:rPr lang="en-US" b="1" dirty="0" err="1"/>
              <a:t>Penyebab</a:t>
            </a:r>
            <a:r>
              <a:rPr lang="en-US" b="1" dirty="0"/>
              <a:t> </a:t>
            </a:r>
            <a:r>
              <a:rPr lang="en-US" b="1" dirty="0" err="1"/>
              <a:t>dan</a:t>
            </a:r>
            <a:r>
              <a:rPr lang="en-US" b="1" dirty="0"/>
              <a:t> </a:t>
            </a:r>
            <a:r>
              <a:rPr lang="en-US" b="1" dirty="0" err="1"/>
              <a:t>Mengurangi</a:t>
            </a:r>
            <a:r>
              <a:rPr lang="en-US" b="1" dirty="0"/>
              <a:t> </a:t>
            </a:r>
            <a:r>
              <a:rPr lang="en-US" b="1" dirty="0" err="1"/>
              <a:t>Diskriminasi</a:t>
            </a:r>
            <a:r>
              <a:rPr lang="en-US" b="1" dirty="0"/>
              <a:t>.</a:t>
            </a:r>
            <a:endParaRPr lang="id-ID" b="1" dirty="0"/>
          </a:p>
          <a:p>
            <a:pPr marL="285750" indent="-285750">
              <a:spcAft>
                <a:spcPts val="600"/>
              </a:spcAft>
              <a:buFont typeface="Wingdings"/>
              <a:buChar char="à"/>
            </a:pPr>
            <a:r>
              <a:rPr lang="en-US" dirty="0" err="1" smtClean="0"/>
              <a:t>Perlakuan</a:t>
            </a:r>
            <a:r>
              <a:rPr lang="id-ID" dirty="0" smtClean="0"/>
              <a:t> </a:t>
            </a:r>
            <a:r>
              <a:rPr lang="en-US" dirty="0" smtClean="0"/>
              <a:t>yang </a:t>
            </a:r>
            <a:r>
              <a:rPr lang="en-US" dirty="0" err="1"/>
              <a:t>berbeda</a:t>
            </a:r>
            <a:r>
              <a:rPr lang="en-US" dirty="0"/>
              <a:t> </a:t>
            </a:r>
            <a:r>
              <a:rPr lang="en-US" dirty="0" err="1"/>
              <a:t>selama</a:t>
            </a:r>
            <a:r>
              <a:rPr lang="en-US" dirty="0"/>
              <a:t> </a:t>
            </a:r>
            <a:r>
              <a:rPr lang="en-US" dirty="0" err="1"/>
              <a:t>masa</a:t>
            </a:r>
            <a:r>
              <a:rPr lang="en-US" dirty="0"/>
              <a:t> </a:t>
            </a:r>
            <a:r>
              <a:rPr lang="en-US" dirty="0" err="1"/>
              <a:t>kanak-kanak</a:t>
            </a:r>
            <a:r>
              <a:rPr lang="en-US" dirty="0"/>
              <a:t> </a:t>
            </a:r>
            <a:r>
              <a:rPr lang="en-US" dirty="0" err="1"/>
              <a:t>menyebabkan</a:t>
            </a:r>
            <a:r>
              <a:rPr lang="en-US" dirty="0"/>
              <a:t> </a:t>
            </a:r>
            <a:r>
              <a:rPr lang="en-US" dirty="0" err="1"/>
              <a:t>pria</a:t>
            </a:r>
            <a:r>
              <a:rPr lang="en-US" dirty="0"/>
              <a:t> </a:t>
            </a:r>
            <a:r>
              <a:rPr lang="en-US" dirty="0" err="1"/>
              <a:t>dan</a:t>
            </a:r>
            <a:r>
              <a:rPr lang="en-US" dirty="0"/>
              <a:t> </a:t>
            </a:r>
            <a:r>
              <a:rPr lang="en-US" dirty="0" err="1"/>
              <a:t>wanita</a:t>
            </a:r>
            <a:r>
              <a:rPr lang="en-US" dirty="0"/>
              <a:t> </a:t>
            </a:r>
            <a:r>
              <a:rPr lang="en-US" dirty="0" err="1"/>
              <a:t>memiliki</a:t>
            </a:r>
            <a:r>
              <a:rPr lang="en-US" dirty="0"/>
              <a:t> </a:t>
            </a:r>
            <a:r>
              <a:rPr lang="en-US" dirty="0" err="1"/>
              <a:t>nilai</a:t>
            </a:r>
            <a:r>
              <a:rPr lang="en-US" dirty="0"/>
              <a:t>, </a:t>
            </a:r>
            <a:r>
              <a:rPr lang="en-US" dirty="0" err="1"/>
              <a:t>sifat</a:t>
            </a:r>
            <a:r>
              <a:rPr lang="en-US" dirty="0"/>
              <a:t>, </a:t>
            </a:r>
            <a:r>
              <a:rPr lang="en-US" dirty="0" err="1"/>
              <a:t>keterampilan</a:t>
            </a:r>
            <a:r>
              <a:rPr lang="en-US" dirty="0"/>
              <a:t>, </a:t>
            </a:r>
            <a:r>
              <a:rPr lang="en-US" dirty="0" err="1"/>
              <a:t>dan</a:t>
            </a:r>
            <a:r>
              <a:rPr lang="en-US" dirty="0"/>
              <a:t> </a:t>
            </a:r>
            <a:r>
              <a:rPr lang="en-US" dirty="0" err="1"/>
              <a:t>cara</a:t>
            </a:r>
            <a:r>
              <a:rPr lang="en-US" dirty="0"/>
              <a:t> yang </a:t>
            </a:r>
            <a:r>
              <a:rPr lang="en-US" dirty="0" err="1"/>
              <a:t>berbeda</a:t>
            </a:r>
            <a:r>
              <a:rPr lang="en-US" dirty="0"/>
              <a:t> </a:t>
            </a:r>
            <a:r>
              <a:rPr lang="en-US" dirty="0" err="1"/>
              <a:t>dalam</a:t>
            </a:r>
            <a:r>
              <a:rPr lang="en-US" dirty="0"/>
              <a:t> </a:t>
            </a:r>
            <a:r>
              <a:rPr lang="en-US" dirty="0" err="1"/>
              <a:t>menghadapi</a:t>
            </a:r>
            <a:r>
              <a:rPr lang="en-US" dirty="0"/>
              <a:t> </a:t>
            </a:r>
            <a:r>
              <a:rPr lang="en-US" dirty="0" err="1"/>
              <a:t>situasi</a:t>
            </a:r>
            <a:r>
              <a:rPr lang="en-US" dirty="0"/>
              <a:t>. </a:t>
            </a:r>
            <a:r>
              <a:rPr lang="en-US" dirty="0" err="1"/>
              <a:t>Meskipun</a:t>
            </a:r>
            <a:r>
              <a:rPr lang="en-US" dirty="0"/>
              <a:t> </a:t>
            </a:r>
            <a:r>
              <a:rPr lang="en-US" dirty="0" err="1"/>
              <a:t>tidak</a:t>
            </a:r>
            <a:r>
              <a:rPr lang="en-US" dirty="0"/>
              <a:t> </a:t>
            </a:r>
            <a:r>
              <a:rPr lang="en-US" dirty="0" err="1"/>
              <a:t>saling</a:t>
            </a:r>
            <a:r>
              <a:rPr lang="en-US" dirty="0"/>
              <a:t> </a:t>
            </a:r>
            <a:r>
              <a:rPr lang="en-US" dirty="0" err="1"/>
              <a:t>eksklusif</a:t>
            </a:r>
            <a:r>
              <a:rPr lang="en-US" dirty="0"/>
              <a:t>, </a:t>
            </a:r>
            <a:r>
              <a:rPr lang="id-ID" dirty="0" smtClean="0"/>
              <a:t>namun hal-hal tersebut</a:t>
            </a:r>
            <a:r>
              <a:rPr lang="en-US" dirty="0" smtClean="0"/>
              <a:t> </a:t>
            </a:r>
            <a:r>
              <a:rPr lang="en-US" dirty="0" err="1"/>
              <a:t>mengarah</a:t>
            </a:r>
            <a:r>
              <a:rPr lang="en-US" dirty="0"/>
              <a:t> </a:t>
            </a:r>
            <a:r>
              <a:rPr lang="en-US" dirty="0" err="1"/>
              <a:t>pada</a:t>
            </a:r>
            <a:r>
              <a:rPr lang="en-US" dirty="0"/>
              <a:t> </a:t>
            </a:r>
            <a:r>
              <a:rPr lang="en-US" dirty="0" err="1"/>
              <a:t>implikasi</a:t>
            </a:r>
            <a:r>
              <a:rPr lang="en-US" dirty="0"/>
              <a:t> yang </a:t>
            </a:r>
            <a:r>
              <a:rPr lang="en-US" dirty="0" err="1"/>
              <a:t>berbeda</a:t>
            </a:r>
            <a:r>
              <a:rPr lang="en-US" dirty="0"/>
              <a:t> </a:t>
            </a:r>
            <a:r>
              <a:rPr lang="en-US" dirty="0" err="1"/>
              <a:t>untuk</a:t>
            </a:r>
            <a:r>
              <a:rPr lang="en-US" dirty="0"/>
              <a:t> </a:t>
            </a:r>
            <a:r>
              <a:rPr lang="en-US" dirty="0" err="1"/>
              <a:t>pemilihan</a:t>
            </a:r>
            <a:r>
              <a:rPr lang="en-US" dirty="0"/>
              <a:t> </a:t>
            </a:r>
            <a:r>
              <a:rPr lang="en-US" dirty="0" err="1"/>
              <a:t>dan</a:t>
            </a:r>
            <a:r>
              <a:rPr lang="en-US" dirty="0"/>
              <a:t> </a:t>
            </a:r>
            <a:r>
              <a:rPr lang="en-US" dirty="0" err="1"/>
              <a:t>pelatihan</a:t>
            </a:r>
            <a:r>
              <a:rPr lang="en-US" dirty="0"/>
              <a:t> </a:t>
            </a:r>
            <a:r>
              <a:rPr lang="en-US" dirty="0" err="1"/>
              <a:t>para</a:t>
            </a:r>
            <a:r>
              <a:rPr lang="en-US" dirty="0"/>
              <a:t> </a:t>
            </a:r>
            <a:r>
              <a:rPr lang="en-US" dirty="0" err="1"/>
              <a:t>pemimpin</a:t>
            </a:r>
            <a:r>
              <a:rPr lang="en-US" dirty="0"/>
              <a:t> </a:t>
            </a:r>
            <a:r>
              <a:rPr lang="en-US" dirty="0" err="1"/>
              <a:t>dan</a:t>
            </a:r>
            <a:r>
              <a:rPr lang="en-US" dirty="0"/>
              <a:t> </a:t>
            </a:r>
            <a:r>
              <a:rPr lang="en-US" dirty="0" err="1"/>
              <a:t>penghapusan</a:t>
            </a:r>
            <a:r>
              <a:rPr lang="en-US" dirty="0"/>
              <a:t> </a:t>
            </a:r>
            <a:r>
              <a:rPr lang="en-US" dirty="0" err="1"/>
              <a:t>diskriminasi</a:t>
            </a:r>
            <a:r>
              <a:rPr lang="en-US" dirty="0"/>
              <a:t> yang </a:t>
            </a:r>
            <a:r>
              <a:rPr lang="en-US" dirty="0" err="1"/>
              <a:t>tidak</a:t>
            </a:r>
            <a:r>
              <a:rPr lang="en-US" dirty="0"/>
              <a:t> </a:t>
            </a:r>
            <a:r>
              <a:rPr lang="en-US" dirty="0" err="1"/>
              <a:t>adil</a:t>
            </a:r>
            <a:r>
              <a:rPr lang="en-US" dirty="0" smtClean="0"/>
              <a:t>.</a:t>
            </a:r>
            <a:endParaRPr lang="id-ID" dirty="0" smtClean="0"/>
          </a:p>
          <a:p>
            <a:pPr marL="285750" indent="-285750">
              <a:spcAft>
                <a:spcPts val="600"/>
              </a:spcAft>
              <a:buFont typeface="Wingdings"/>
              <a:buChar char="à"/>
            </a:pPr>
            <a:r>
              <a:rPr lang="en-US" dirty="0" err="1"/>
              <a:t>Keterampilan</a:t>
            </a:r>
            <a:r>
              <a:rPr lang="en-US" dirty="0"/>
              <a:t> </a:t>
            </a:r>
            <a:r>
              <a:rPr lang="en-US" dirty="0" err="1"/>
              <a:t>dan</a:t>
            </a:r>
            <a:r>
              <a:rPr lang="en-US" dirty="0"/>
              <a:t> </a:t>
            </a:r>
            <a:r>
              <a:rPr lang="en-US" dirty="0" err="1"/>
              <a:t>perilaku</a:t>
            </a:r>
            <a:r>
              <a:rPr lang="en-US" dirty="0"/>
              <a:t> </a:t>
            </a:r>
            <a:r>
              <a:rPr lang="en-US" dirty="0" err="1"/>
              <a:t>penting</a:t>
            </a:r>
            <a:r>
              <a:rPr lang="en-US" dirty="0"/>
              <a:t> </a:t>
            </a:r>
            <a:r>
              <a:rPr lang="en-US" dirty="0" err="1"/>
              <a:t>untuk</a:t>
            </a:r>
            <a:r>
              <a:rPr lang="en-US" dirty="0"/>
              <a:t> </a:t>
            </a:r>
            <a:r>
              <a:rPr lang="en-US" dirty="0" err="1"/>
              <a:t>kepemimpinan</a:t>
            </a:r>
            <a:r>
              <a:rPr lang="en-US" dirty="0"/>
              <a:t> yang </a:t>
            </a:r>
            <a:r>
              <a:rPr lang="en-US" dirty="0" err="1"/>
              <a:t>efektif</a:t>
            </a:r>
            <a:r>
              <a:rPr lang="en-US" dirty="0"/>
              <a:t> </a:t>
            </a:r>
            <a:r>
              <a:rPr lang="en-US" dirty="0" err="1"/>
              <a:t>agak</a:t>
            </a:r>
            <a:r>
              <a:rPr lang="en-US" dirty="0"/>
              <a:t> </a:t>
            </a:r>
            <a:r>
              <a:rPr lang="en-US" dirty="0" err="1"/>
              <a:t>berbeda</a:t>
            </a:r>
            <a:r>
              <a:rPr lang="en-US" dirty="0"/>
              <a:t> di </a:t>
            </a:r>
            <a:r>
              <a:rPr lang="en-US" dirty="0" err="1"/>
              <a:t>berbagai</a:t>
            </a:r>
            <a:r>
              <a:rPr lang="en-US" dirty="0"/>
              <a:t> </a:t>
            </a:r>
            <a:r>
              <a:rPr lang="en-US" dirty="0" err="1"/>
              <a:t>situasi</a:t>
            </a:r>
            <a:r>
              <a:rPr lang="en-US" dirty="0"/>
              <a:t>, </a:t>
            </a:r>
            <a:r>
              <a:rPr lang="en-US" dirty="0" err="1"/>
              <a:t>dan</a:t>
            </a:r>
            <a:r>
              <a:rPr lang="en-US" dirty="0"/>
              <a:t> </a:t>
            </a:r>
            <a:r>
              <a:rPr lang="en-US" dirty="0" err="1"/>
              <a:t>beberapa</a:t>
            </a:r>
            <a:r>
              <a:rPr lang="en-US" dirty="0"/>
              <a:t> </a:t>
            </a:r>
            <a:r>
              <a:rPr lang="en-US" dirty="0" err="1"/>
              <a:t>jenis</a:t>
            </a:r>
            <a:r>
              <a:rPr lang="en-US" dirty="0"/>
              <a:t> </a:t>
            </a:r>
            <a:r>
              <a:rPr lang="en-US" dirty="0" err="1"/>
              <a:t>posisi</a:t>
            </a:r>
            <a:r>
              <a:rPr lang="en-US" dirty="0"/>
              <a:t> </a:t>
            </a:r>
            <a:r>
              <a:rPr lang="en-US" dirty="0" err="1"/>
              <a:t>kepemimpinan</a:t>
            </a:r>
            <a:r>
              <a:rPr lang="en-US" dirty="0"/>
              <a:t> </a:t>
            </a:r>
            <a:r>
              <a:rPr lang="en-US" dirty="0" err="1"/>
              <a:t>dapat</a:t>
            </a:r>
            <a:r>
              <a:rPr lang="en-US" dirty="0"/>
              <a:t> </a:t>
            </a:r>
            <a:r>
              <a:rPr lang="en-US" dirty="0" err="1"/>
              <a:t>memberikan</a:t>
            </a:r>
            <a:r>
              <a:rPr lang="en-US" dirty="0"/>
              <a:t> </a:t>
            </a:r>
            <a:r>
              <a:rPr lang="en-US" dirty="0" err="1"/>
              <a:t>sedikit</a:t>
            </a:r>
            <a:r>
              <a:rPr lang="en-US" dirty="0"/>
              <a:t> </a:t>
            </a:r>
            <a:r>
              <a:rPr lang="en-US" dirty="0" err="1"/>
              <a:t>keuntungan</a:t>
            </a:r>
            <a:r>
              <a:rPr lang="en-US" dirty="0"/>
              <a:t> </a:t>
            </a:r>
            <a:r>
              <a:rPr lang="en-US" dirty="0" err="1"/>
              <a:t>bagi</a:t>
            </a:r>
            <a:r>
              <a:rPr lang="en-US" dirty="0"/>
              <a:t> </a:t>
            </a:r>
            <a:r>
              <a:rPr lang="en-US" dirty="0" err="1"/>
              <a:t>pria</a:t>
            </a:r>
            <a:r>
              <a:rPr lang="en-US" dirty="0"/>
              <a:t> </a:t>
            </a:r>
            <a:r>
              <a:rPr lang="en-US" dirty="0" err="1"/>
              <a:t>atau</a:t>
            </a:r>
            <a:r>
              <a:rPr lang="en-US" dirty="0"/>
              <a:t> </a:t>
            </a:r>
            <a:r>
              <a:rPr lang="en-US" dirty="0" err="1"/>
              <a:t>wanita</a:t>
            </a:r>
            <a:r>
              <a:rPr lang="en-US" dirty="0" smtClean="0"/>
              <a:t>.</a:t>
            </a:r>
            <a:endParaRPr lang="id-ID" dirty="0" smtClean="0"/>
          </a:p>
          <a:p>
            <a:pPr marL="285750" indent="-285750">
              <a:spcAft>
                <a:spcPts val="600"/>
              </a:spcAft>
              <a:buFont typeface="Wingdings"/>
              <a:buChar char="à"/>
            </a:pPr>
            <a:r>
              <a:rPr lang="en-US" dirty="0" err="1" smtClean="0"/>
              <a:t>Untuk</a:t>
            </a:r>
            <a:r>
              <a:rPr lang="id-ID" dirty="0" smtClean="0"/>
              <a:t> </a:t>
            </a:r>
            <a:r>
              <a:rPr lang="en-US" dirty="0" err="1" smtClean="0"/>
              <a:t>banyak</a:t>
            </a:r>
            <a:r>
              <a:rPr lang="en-US" dirty="0" smtClean="0"/>
              <a:t> </a:t>
            </a:r>
            <a:r>
              <a:rPr lang="en-US" dirty="0" err="1"/>
              <a:t>jenis</a:t>
            </a:r>
            <a:r>
              <a:rPr lang="en-US" dirty="0"/>
              <a:t> </a:t>
            </a:r>
            <a:r>
              <a:rPr lang="en-US" dirty="0" err="1"/>
              <a:t>posisi</a:t>
            </a:r>
            <a:r>
              <a:rPr lang="en-US" dirty="0"/>
              <a:t> </a:t>
            </a:r>
            <a:r>
              <a:rPr lang="en-US" dirty="0" err="1"/>
              <a:t>kepemimpinan</a:t>
            </a:r>
            <a:r>
              <a:rPr lang="en-US" dirty="0"/>
              <a:t>, </a:t>
            </a:r>
            <a:r>
              <a:rPr lang="en-US" dirty="0" err="1"/>
              <a:t>kandidat</a:t>
            </a:r>
            <a:r>
              <a:rPr lang="en-US" dirty="0"/>
              <a:t> </a:t>
            </a:r>
            <a:r>
              <a:rPr lang="en-US" dirty="0" err="1"/>
              <a:t>perempuan</a:t>
            </a:r>
            <a:r>
              <a:rPr lang="en-US" dirty="0"/>
              <a:t> </a:t>
            </a:r>
            <a:r>
              <a:rPr lang="en-US" dirty="0" err="1"/>
              <a:t>kemungkinan</a:t>
            </a:r>
            <a:r>
              <a:rPr lang="en-US" dirty="0"/>
              <a:t> </a:t>
            </a:r>
            <a:r>
              <a:rPr lang="en-US" dirty="0" err="1"/>
              <a:t>akan</a:t>
            </a:r>
            <a:r>
              <a:rPr lang="en-US" dirty="0"/>
              <a:t> </a:t>
            </a:r>
            <a:r>
              <a:rPr lang="en-US" dirty="0" err="1"/>
              <a:t>dinilai</a:t>
            </a:r>
            <a:r>
              <a:rPr lang="en-US" dirty="0"/>
              <a:t> </a:t>
            </a:r>
            <a:r>
              <a:rPr lang="en-US" dirty="0" err="1"/>
              <a:t>sebagai</a:t>
            </a:r>
            <a:r>
              <a:rPr lang="en-US" dirty="0"/>
              <a:t> </a:t>
            </a:r>
            <a:r>
              <a:rPr lang="en-US" dirty="0" err="1"/>
              <a:t>kurang</a:t>
            </a:r>
            <a:r>
              <a:rPr lang="en-US" dirty="0"/>
              <a:t> </a:t>
            </a:r>
            <a:r>
              <a:rPr lang="en-US" dirty="0" err="1"/>
              <a:t>memenuhi</a:t>
            </a:r>
            <a:r>
              <a:rPr lang="en-US" dirty="0"/>
              <a:t> </a:t>
            </a:r>
            <a:r>
              <a:rPr lang="en-US" dirty="0" err="1"/>
              <a:t>syarat</a:t>
            </a:r>
            <a:r>
              <a:rPr lang="en-US" dirty="0"/>
              <a:t> </a:t>
            </a:r>
            <a:r>
              <a:rPr lang="en-US" dirty="0" err="1"/>
              <a:t>daripada</a:t>
            </a:r>
            <a:r>
              <a:rPr lang="en-US" dirty="0"/>
              <a:t> </a:t>
            </a:r>
            <a:r>
              <a:rPr lang="en-US" dirty="0" err="1"/>
              <a:t>kandidat</a:t>
            </a:r>
            <a:r>
              <a:rPr lang="en-US" dirty="0"/>
              <a:t> </a:t>
            </a:r>
            <a:r>
              <a:rPr lang="en-US" dirty="0" err="1"/>
              <a:t>laki-laki</a:t>
            </a:r>
            <a:r>
              <a:rPr lang="en-US" dirty="0"/>
              <a:t> </a:t>
            </a:r>
            <a:r>
              <a:rPr lang="en-US" dirty="0" err="1"/>
              <a:t>kecuali</a:t>
            </a:r>
            <a:r>
              <a:rPr lang="en-US" dirty="0"/>
              <a:t> </a:t>
            </a:r>
            <a:r>
              <a:rPr lang="en-US" dirty="0" err="1"/>
              <a:t>jika</a:t>
            </a:r>
            <a:r>
              <a:rPr lang="en-US" dirty="0"/>
              <a:t> </a:t>
            </a:r>
            <a:r>
              <a:rPr lang="en-US" dirty="0" err="1"/>
              <a:t>informasi</a:t>
            </a:r>
            <a:r>
              <a:rPr lang="en-US" dirty="0"/>
              <a:t> </a:t>
            </a:r>
            <a:r>
              <a:rPr lang="en-US" dirty="0" err="1"/>
              <a:t>akurat</a:t>
            </a:r>
            <a:r>
              <a:rPr lang="en-US" dirty="0"/>
              <a:t> </a:t>
            </a:r>
            <a:r>
              <a:rPr lang="en-US" dirty="0" err="1"/>
              <a:t>tentang</a:t>
            </a:r>
            <a:r>
              <a:rPr lang="en-US" dirty="0"/>
              <a:t> </a:t>
            </a:r>
            <a:r>
              <a:rPr lang="en-US" dirty="0" err="1"/>
              <a:t>kualifikasi</a:t>
            </a:r>
            <a:r>
              <a:rPr lang="en-US" dirty="0"/>
              <a:t> </a:t>
            </a:r>
            <a:r>
              <a:rPr lang="en-US" dirty="0" err="1"/>
              <a:t>setiap</a:t>
            </a:r>
            <a:r>
              <a:rPr lang="en-US" dirty="0"/>
              <a:t> orang </a:t>
            </a:r>
            <a:r>
              <a:rPr lang="en-US" dirty="0" err="1"/>
              <a:t>dikumpulkan</a:t>
            </a:r>
            <a:r>
              <a:rPr lang="en-US" dirty="0"/>
              <a:t> </a:t>
            </a:r>
            <a:r>
              <a:rPr lang="en-US" dirty="0" err="1"/>
              <a:t>dan</a:t>
            </a:r>
            <a:r>
              <a:rPr lang="en-US" dirty="0"/>
              <a:t> </a:t>
            </a:r>
            <a:r>
              <a:rPr lang="en-US" dirty="0" err="1"/>
              <a:t>digunakan</a:t>
            </a:r>
            <a:r>
              <a:rPr lang="en-US" dirty="0"/>
              <a:t> </a:t>
            </a:r>
            <a:r>
              <a:rPr lang="en-US" dirty="0" err="1"/>
              <a:t>dalam</a:t>
            </a:r>
            <a:r>
              <a:rPr lang="en-US" dirty="0"/>
              <a:t> </a:t>
            </a:r>
            <a:r>
              <a:rPr lang="en-US" dirty="0" err="1"/>
              <a:t>keputusan</a:t>
            </a:r>
            <a:r>
              <a:rPr lang="en-US" dirty="0"/>
              <a:t> </a:t>
            </a:r>
            <a:r>
              <a:rPr lang="en-US" dirty="0" err="1"/>
              <a:t>seleksi</a:t>
            </a:r>
            <a:r>
              <a:rPr lang="en-US" dirty="0"/>
              <a:t> (</a:t>
            </a:r>
            <a:r>
              <a:rPr lang="en-US" dirty="0" err="1"/>
              <a:t>Heilman</a:t>
            </a:r>
            <a:r>
              <a:rPr lang="en-US" dirty="0"/>
              <a:t>, 2001; </a:t>
            </a:r>
            <a:r>
              <a:rPr lang="en-US" dirty="0" err="1"/>
              <a:t>Heilman</a:t>
            </a:r>
            <a:r>
              <a:rPr lang="en-US" dirty="0"/>
              <a:t> &amp; Haynes, 2005</a:t>
            </a:r>
            <a:r>
              <a:rPr lang="en-US" dirty="0" smtClean="0"/>
              <a:t>).</a:t>
            </a:r>
            <a:r>
              <a:rPr lang="id-ID" dirty="0"/>
              <a:t> </a:t>
            </a:r>
            <a:r>
              <a:rPr lang="en-US" dirty="0" err="1" smtClean="0"/>
              <a:t>Keputusan</a:t>
            </a:r>
            <a:r>
              <a:rPr lang="id-ID" dirty="0" smtClean="0"/>
              <a:t> </a:t>
            </a:r>
            <a:r>
              <a:rPr lang="en-US" dirty="0" err="1" smtClean="0"/>
              <a:t>seleksi</a:t>
            </a:r>
            <a:r>
              <a:rPr lang="en-US" dirty="0" smtClean="0"/>
              <a:t> </a:t>
            </a:r>
            <a:r>
              <a:rPr lang="en-US" dirty="0" err="1"/>
              <a:t>dan</a:t>
            </a:r>
            <a:r>
              <a:rPr lang="en-US" dirty="0"/>
              <a:t> </a:t>
            </a:r>
            <a:r>
              <a:rPr lang="en-US" dirty="0" err="1"/>
              <a:t>promosi</a:t>
            </a:r>
            <a:r>
              <a:rPr lang="en-US" dirty="0"/>
              <a:t> </a:t>
            </a:r>
            <a:r>
              <a:rPr lang="en-US" dirty="0" err="1"/>
              <a:t>harus</a:t>
            </a:r>
            <a:r>
              <a:rPr lang="en-US" dirty="0"/>
              <a:t> </a:t>
            </a:r>
            <a:r>
              <a:rPr lang="en-US" dirty="0" err="1"/>
              <a:t>dibuat</a:t>
            </a:r>
            <a:r>
              <a:rPr lang="en-US" dirty="0"/>
              <a:t> </a:t>
            </a:r>
            <a:r>
              <a:rPr lang="en-US" dirty="0" err="1"/>
              <a:t>oleh</a:t>
            </a:r>
            <a:r>
              <a:rPr lang="en-US" dirty="0"/>
              <a:t> orang-orang yang </a:t>
            </a:r>
            <a:r>
              <a:rPr lang="en-US" dirty="0" err="1"/>
              <a:t>mengerti</a:t>
            </a:r>
            <a:r>
              <a:rPr lang="en-US" dirty="0"/>
              <a:t> </a:t>
            </a:r>
            <a:r>
              <a:rPr lang="en-US" dirty="0" err="1"/>
              <a:t>bagaimana</a:t>
            </a:r>
            <a:r>
              <a:rPr lang="en-US" dirty="0"/>
              <a:t> </a:t>
            </a:r>
            <a:r>
              <a:rPr lang="en-US" dirty="0" err="1"/>
              <a:t>menghindari</a:t>
            </a:r>
            <a:r>
              <a:rPr lang="en-US" dirty="0"/>
              <a:t> bias yang </a:t>
            </a:r>
            <a:r>
              <a:rPr lang="en-US" dirty="0" err="1"/>
              <a:t>dihasilkan</a:t>
            </a:r>
            <a:r>
              <a:rPr lang="en-US" dirty="0"/>
              <a:t> </a:t>
            </a:r>
            <a:r>
              <a:rPr lang="en-US" dirty="0" err="1"/>
              <a:t>dari</a:t>
            </a:r>
            <a:r>
              <a:rPr lang="en-US" dirty="0"/>
              <a:t> </a:t>
            </a:r>
            <a:r>
              <a:rPr lang="en-US" dirty="0" err="1"/>
              <a:t>stereotip</a:t>
            </a:r>
            <a:r>
              <a:rPr lang="en-US" dirty="0"/>
              <a:t> </a:t>
            </a:r>
            <a:r>
              <a:rPr lang="en-US" dirty="0" err="1"/>
              <a:t>dan</a:t>
            </a:r>
            <a:r>
              <a:rPr lang="en-US" dirty="0"/>
              <a:t> </a:t>
            </a:r>
            <a:r>
              <a:rPr lang="en-US" dirty="0" err="1"/>
              <a:t>asumsi</a:t>
            </a:r>
            <a:r>
              <a:rPr lang="en-US" dirty="0"/>
              <a:t> </a:t>
            </a:r>
            <a:r>
              <a:rPr lang="en-US" dirty="0" err="1"/>
              <a:t>implisit</a:t>
            </a:r>
            <a:r>
              <a:rPr lang="en-US" dirty="0" smtClean="0"/>
              <a:t>.</a:t>
            </a:r>
            <a:endParaRPr lang="id-ID" dirty="0" smtClean="0"/>
          </a:p>
          <a:p>
            <a:pPr marL="285750" indent="-285750">
              <a:spcAft>
                <a:spcPts val="600"/>
              </a:spcAft>
              <a:buFont typeface="Wingdings"/>
              <a:buChar char="à"/>
            </a:pPr>
            <a:r>
              <a:rPr lang="en-US" dirty="0" err="1"/>
              <a:t>Untuk</a:t>
            </a:r>
            <a:r>
              <a:rPr lang="en-US" dirty="0"/>
              <a:t> </a:t>
            </a:r>
            <a:r>
              <a:rPr lang="en-US" dirty="0" err="1"/>
              <a:t>posisi</a:t>
            </a:r>
            <a:r>
              <a:rPr lang="en-US" dirty="0"/>
              <a:t> </a:t>
            </a:r>
            <a:r>
              <a:rPr lang="en-US" dirty="0" err="1"/>
              <a:t>kepemimpinan</a:t>
            </a:r>
            <a:r>
              <a:rPr lang="en-US" dirty="0"/>
              <a:t> yang </a:t>
            </a:r>
            <a:r>
              <a:rPr lang="en-US" dirty="0" err="1"/>
              <a:t>benar-benar</a:t>
            </a:r>
            <a:r>
              <a:rPr lang="en-US" dirty="0"/>
              <a:t> </a:t>
            </a:r>
            <a:r>
              <a:rPr lang="en-US" dirty="0" err="1"/>
              <a:t>memberikan</a:t>
            </a:r>
            <a:r>
              <a:rPr lang="en-US" dirty="0"/>
              <a:t> </a:t>
            </a:r>
            <a:r>
              <a:rPr lang="en-US" dirty="0" err="1"/>
              <a:t>keuntungan</a:t>
            </a:r>
            <a:r>
              <a:rPr lang="en-US" dirty="0"/>
              <a:t> </a:t>
            </a:r>
            <a:r>
              <a:rPr lang="en-US" dirty="0" err="1"/>
              <a:t>bagi</a:t>
            </a:r>
            <a:r>
              <a:rPr lang="en-US" dirty="0"/>
              <a:t> </a:t>
            </a:r>
            <a:r>
              <a:rPr lang="en-US" dirty="0" err="1"/>
              <a:t>kandidat</a:t>
            </a:r>
            <a:r>
              <a:rPr lang="en-US" dirty="0"/>
              <a:t> </a:t>
            </a:r>
            <a:r>
              <a:rPr lang="en-US" dirty="0" err="1"/>
              <a:t>pria</a:t>
            </a:r>
            <a:r>
              <a:rPr lang="en-US" dirty="0"/>
              <a:t> </a:t>
            </a:r>
            <a:r>
              <a:rPr lang="en-US" dirty="0" err="1"/>
              <a:t>atau</a:t>
            </a:r>
            <a:r>
              <a:rPr lang="en-US" dirty="0"/>
              <a:t> </a:t>
            </a:r>
            <a:r>
              <a:rPr lang="en-US" dirty="0" err="1"/>
              <a:t>kandidat</a:t>
            </a:r>
            <a:r>
              <a:rPr lang="en-US" dirty="0"/>
              <a:t> </a:t>
            </a:r>
            <a:r>
              <a:rPr lang="en-US" dirty="0" err="1"/>
              <a:t>wanita</a:t>
            </a:r>
            <a:r>
              <a:rPr lang="en-US" dirty="0"/>
              <a:t>, </a:t>
            </a:r>
            <a:r>
              <a:rPr lang="en-US" dirty="0" err="1"/>
              <a:t>peluang</a:t>
            </a:r>
            <a:r>
              <a:rPr lang="en-US" dirty="0"/>
              <a:t> yang </a:t>
            </a:r>
            <a:r>
              <a:rPr lang="en-US" dirty="0" err="1"/>
              <a:t>lebih</a:t>
            </a:r>
            <a:r>
              <a:rPr lang="en-US" dirty="0"/>
              <a:t> </a:t>
            </a:r>
            <a:r>
              <a:rPr lang="en-US" dirty="0" err="1"/>
              <a:t>setara</a:t>
            </a:r>
            <a:r>
              <a:rPr lang="en-US" dirty="0"/>
              <a:t> </a:t>
            </a:r>
            <a:r>
              <a:rPr lang="en-US" dirty="0" err="1"/>
              <a:t>untuk</a:t>
            </a:r>
            <a:r>
              <a:rPr lang="en-US" dirty="0"/>
              <a:t> </a:t>
            </a:r>
            <a:r>
              <a:rPr lang="en-US" dirty="0" err="1"/>
              <a:t>maju</a:t>
            </a:r>
            <a:r>
              <a:rPr lang="en-US" dirty="0"/>
              <a:t> </a:t>
            </a:r>
            <a:r>
              <a:rPr lang="en-US" dirty="0" err="1"/>
              <a:t>dapat</a:t>
            </a:r>
            <a:r>
              <a:rPr lang="en-US" dirty="0"/>
              <a:t> </a:t>
            </a:r>
            <a:r>
              <a:rPr lang="en-US" dirty="0" err="1"/>
              <a:t>diciptakan</a:t>
            </a:r>
            <a:r>
              <a:rPr lang="en-US" dirty="0"/>
              <a:t> </a:t>
            </a:r>
            <a:r>
              <a:rPr lang="en-US" dirty="0" err="1"/>
              <a:t>dengan</a:t>
            </a:r>
            <a:r>
              <a:rPr lang="en-US" dirty="0"/>
              <a:t> </a:t>
            </a:r>
            <a:r>
              <a:rPr lang="en-US" dirty="0" err="1"/>
              <a:t>memberikan</a:t>
            </a:r>
            <a:r>
              <a:rPr lang="en-US" dirty="0"/>
              <a:t> </a:t>
            </a:r>
            <a:r>
              <a:rPr lang="en-US" dirty="0" err="1"/>
              <a:t>pelatihan</a:t>
            </a:r>
            <a:r>
              <a:rPr lang="en-US" dirty="0"/>
              <a:t> yang </a:t>
            </a:r>
            <a:r>
              <a:rPr lang="en-US" dirty="0" err="1"/>
              <a:t>relevan</a:t>
            </a:r>
            <a:r>
              <a:rPr lang="en-US" dirty="0"/>
              <a:t> </a:t>
            </a:r>
            <a:r>
              <a:rPr lang="en-US" dirty="0" err="1"/>
              <a:t>dan</a:t>
            </a:r>
            <a:r>
              <a:rPr lang="en-US" dirty="0"/>
              <a:t> </a:t>
            </a:r>
            <a:r>
              <a:rPr lang="en-US" dirty="0" err="1"/>
              <a:t>pengalaman</a:t>
            </a:r>
            <a:r>
              <a:rPr lang="en-US" dirty="0"/>
              <a:t> </a:t>
            </a:r>
            <a:r>
              <a:rPr lang="en-US" dirty="0" err="1"/>
              <a:t>perkembangan</a:t>
            </a:r>
            <a:r>
              <a:rPr lang="en-US" dirty="0"/>
              <a:t> </a:t>
            </a:r>
            <a:r>
              <a:rPr lang="en-US" dirty="0" err="1"/>
              <a:t>kepada</a:t>
            </a:r>
            <a:r>
              <a:rPr lang="en-US" dirty="0"/>
              <a:t> orang-orang yang </a:t>
            </a:r>
            <a:r>
              <a:rPr lang="en-US" dirty="0" err="1"/>
              <a:t>membutuhkannya</a:t>
            </a:r>
            <a:r>
              <a:rPr lang="en-US" dirty="0"/>
              <a:t>.</a:t>
            </a:r>
            <a:endParaRPr lang="id-ID" dirty="0"/>
          </a:p>
        </p:txBody>
      </p:sp>
    </p:spTree>
    <p:extLst>
      <p:ext uri="{BB962C8B-B14F-4D97-AF65-F5344CB8AC3E}">
        <p14:creationId xmlns:p14="http://schemas.microsoft.com/office/powerpoint/2010/main" val="1825789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1027" name="Picture 3" descr="D:\WINA\NGAJAR\UMA\SEMESTER 4\PSIKOLOGI KEPEMIMPINAN\GAMBAR DECS MAKING\Keragama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4041" y="4061012"/>
            <a:ext cx="3471454" cy="2272636"/>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57198" y="614363"/>
            <a:ext cx="2244725" cy="5880100"/>
          </a:xfrm>
          <a:solidFill>
            <a:srgbClr val="2D976C"/>
          </a:solidFill>
        </p:spPr>
        <p:txBody>
          <a:bodyPr>
            <a:normAutofit/>
          </a:bodyPr>
          <a:lstStyle/>
          <a:p>
            <a:pPr marL="0" indent="0" algn="ctr">
              <a:buNone/>
            </a:pPr>
            <a:r>
              <a:rPr lang="id-ID" sz="2200" b="1" dirty="0">
                <a:solidFill>
                  <a:schemeClr val="bg1"/>
                </a:solidFill>
              </a:rPr>
              <a:t>Mengelola Keragaman</a:t>
            </a:r>
            <a:endParaRPr lang="id-ID" sz="2200" b="1" dirty="0">
              <a:solidFill>
                <a:schemeClr val="bg1"/>
              </a:solidFill>
              <a:cs typeface="Arial"/>
            </a:endParaRPr>
          </a:p>
        </p:txBody>
      </p:sp>
      <p:sp>
        <p:nvSpPr>
          <p:cNvPr id="4" name="Rectangle 3"/>
          <p:cNvSpPr/>
          <p:nvPr/>
        </p:nvSpPr>
        <p:spPr>
          <a:xfrm>
            <a:off x="2859740" y="614406"/>
            <a:ext cx="8866095" cy="3416320"/>
          </a:xfrm>
          <a:prstGeom prst="rect">
            <a:avLst/>
          </a:prstGeom>
        </p:spPr>
        <p:txBody>
          <a:bodyPr wrap="square">
            <a:spAutoFit/>
          </a:bodyPr>
          <a:lstStyle/>
          <a:p>
            <a:pPr marL="285750" indent="-285750" algn="just">
              <a:buFont typeface="Wingdings"/>
              <a:buChar char="à"/>
            </a:pPr>
            <a:r>
              <a:rPr lang="en-US" dirty="0" err="1" smtClean="0"/>
              <a:t>Keragaman</a:t>
            </a:r>
            <a:r>
              <a:rPr lang="en-US" dirty="0" smtClean="0"/>
              <a:t> </a:t>
            </a:r>
            <a:r>
              <a:rPr lang="id-ID" dirty="0"/>
              <a:t>meliputi </a:t>
            </a:r>
            <a:r>
              <a:rPr lang="en-US" dirty="0" err="1"/>
              <a:t>perbedaan</a:t>
            </a:r>
            <a:r>
              <a:rPr lang="en-US" dirty="0"/>
              <a:t> </a:t>
            </a:r>
            <a:r>
              <a:rPr lang="en-US" dirty="0" err="1"/>
              <a:t>ras</a:t>
            </a:r>
            <a:r>
              <a:rPr lang="en-US" dirty="0"/>
              <a:t>, </a:t>
            </a:r>
            <a:r>
              <a:rPr lang="en-US" dirty="0" err="1"/>
              <a:t>identitas</a:t>
            </a:r>
            <a:r>
              <a:rPr lang="en-US" dirty="0"/>
              <a:t> </a:t>
            </a:r>
            <a:r>
              <a:rPr lang="en-US" dirty="0" err="1"/>
              <a:t>etnis</a:t>
            </a:r>
            <a:r>
              <a:rPr lang="en-US" dirty="0"/>
              <a:t>, </a:t>
            </a:r>
            <a:r>
              <a:rPr lang="en-US" dirty="0" err="1"/>
              <a:t>usia</a:t>
            </a:r>
            <a:r>
              <a:rPr lang="en-US" dirty="0"/>
              <a:t>, gender, </a:t>
            </a:r>
            <a:r>
              <a:rPr lang="en-US" dirty="0" err="1"/>
              <a:t>pendidikan</a:t>
            </a:r>
            <a:r>
              <a:rPr lang="en-US" dirty="0"/>
              <a:t>, </a:t>
            </a:r>
            <a:r>
              <a:rPr lang="en-US" dirty="0" err="1"/>
              <a:t>tingkat</a:t>
            </a:r>
            <a:r>
              <a:rPr lang="en-US" dirty="0"/>
              <a:t> </a:t>
            </a:r>
            <a:r>
              <a:rPr lang="en-US" dirty="0" err="1"/>
              <a:t>sosial</a:t>
            </a:r>
            <a:r>
              <a:rPr lang="en-US" dirty="0"/>
              <a:t> </a:t>
            </a:r>
            <a:r>
              <a:rPr lang="en-US" dirty="0" err="1"/>
              <a:t>ekonomi</a:t>
            </a:r>
            <a:r>
              <a:rPr lang="en-US" dirty="0"/>
              <a:t>, </a:t>
            </a:r>
            <a:r>
              <a:rPr lang="en-US" dirty="0" err="1"/>
              <a:t>dan</a:t>
            </a:r>
            <a:r>
              <a:rPr lang="en-US" dirty="0"/>
              <a:t> </a:t>
            </a:r>
            <a:r>
              <a:rPr lang="en-US" dirty="0" err="1"/>
              <a:t>orientasi</a:t>
            </a:r>
            <a:r>
              <a:rPr lang="en-US" dirty="0"/>
              <a:t> </a:t>
            </a:r>
            <a:r>
              <a:rPr lang="en-US" dirty="0" err="1"/>
              <a:t>seksual</a:t>
            </a:r>
            <a:r>
              <a:rPr lang="en-US" dirty="0"/>
              <a:t>. </a:t>
            </a:r>
            <a:r>
              <a:rPr lang="en-US" dirty="0" err="1"/>
              <a:t>Jumlah</a:t>
            </a:r>
            <a:r>
              <a:rPr lang="en-US" dirty="0"/>
              <a:t> </a:t>
            </a:r>
            <a:r>
              <a:rPr lang="en-US" dirty="0" err="1"/>
              <a:t>keragaman</a:t>
            </a:r>
            <a:r>
              <a:rPr lang="en-US" dirty="0"/>
              <a:t> </a:t>
            </a:r>
            <a:r>
              <a:rPr lang="en-US" dirty="0" err="1"/>
              <a:t>dalam</a:t>
            </a:r>
            <a:r>
              <a:rPr lang="en-US" dirty="0"/>
              <a:t> </a:t>
            </a:r>
            <a:r>
              <a:rPr lang="en-US" dirty="0" err="1"/>
              <a:t>angkatan</a:t>
            </a:r>
            <a:r>
              <a:rPr lang="en-US" dirty="0"/>
              <a:t> </a:t>
            </a:r>
            <a:r>
              <a:rPr lang="en-US" dirty="0" err="1"/>
              <a:t>kerja</a:t>
            </a:r>
            <a:r>
              <a:rPr lang="en-US" dirty="0"/>
              <a:t> </a:t>
            </a:r>
            <a:r>
              <a:rPr lang="en-US" dirty="0" err="1"/>
              <a:t>meningkat</a:t>
            </a:r>
            <a:r>
              <a:rPr lang="en-US" dirty="0"/>
              <a:t> di </a:t>
            </a:r>
            <a:r>
              <a:rPr lang="en-US" dirty="0" err="1"/>
              <a:t>Amerika</a:t>
            </a:r>
            <a:r>
              <a:rPr lang="en-US" dirty="0"/>
              <a:t> </a:t>
            </a:r>
            <a:r>
              <a:rPr lang="en-US" dirty="0" err="1"/>
              <a:t>Serikat</a:t>
            </a:r>
            <a:r>
              <a:rPr lang="en-US" dirty="0"/>
              <a:t> (Milliken &amp; Martins, 1996). </a:t>
            </a:r>
            <a:r>
              <a:rPr lang="en-US" dirty="0" err="1"/>
              <a:t>Semakin</a:t>
            </a:r>
            <a:r>
              <a:rPr lang="en-US" dirty="0"/>
              <a:t> </a:t>
            </a:r>
            <a:r>
              <a:rPr lang="en-US" dirty="0" err="1"/>
              <a:t>banyak</a:t>
            </a:r>
            <a:r>
              <a:rPr lang="en-US" dirty="0"/>
              <a:t> </a:t>
            </a:r>
            <a:r>
              <a:rPr lang="en-US" dirty="0" err="1"/>
              <a:t>perempuan</a:t>
            </a:r>
            <a:r>
              <a:rPr lang="en-US" dirty="0"/>
              <a:t> </a:t>
            </a:r>
            <a:r>
              <a:rPr lang="en-US" dirty="0" err="1"/>
              <a:t>memasuki</a:t>
            </a:r>
            <a:r>
              <a:rPr lang="en-US" dirty="0"/>
              <a:t> </a:t>
            </a:r>
            <a:r>
              <a:rPr lang="en-US" dirty="0" err="1"/>
              <a:t>pekerjaan</a:t>
            </a:r>
            <a:r>
              <a:rPr lang="en-US" dirty="0"/>
              <a:t> </a:t>
            </a:r>
            <a:r>
              <a:rPr lang="en-US" dirty="0" err="1"/>
              <a:t>laki-laki</a:t>
            </a:r>
            <a:r>
              <a:rPr lang="en-US" dirty="0"/>
              <a:t> </a:t>
            </a:r>
            <a:r>
              <a:rPr lang="en-US" dirty="0" err="1"/>
              <a:t>secara</a:t>
            </a:r>
            <a:r>
              <a:rPr lang="en-US" dirty="0"/>
              <a:t> </a:t>
            </a:r>
            <a:r>
              <a:rPr lang="en-US" dirty="0" err="1"/>
              <a:t>tradisional</a:t>
            </a:r>
            <a:r>
              <a:rPr lang="en-US" dirty="0"/>
              <a:t>, </a:t>
            </a:r>
            <a:r>
              <a:rPr lang="en-US" dirty="0" err="1"/>
              <a:t>jumlah</a:t>
            </a:r>
            <a:r>
              <a:rPr lang="en-US" dirty="0"/>
              <a:t> </a:t>
            </a:r>
            <a:r>
              <a:rPr lang="en-US" dirty="0" err="1"/>
              <a:t>pekerja</a:t>
            </a:r>
            <a:r>
              <a:rPr lang="en-US" dirty="0"/>
              <a:t> yang </a:t>
            </a:r>
            <a:r>
              <a:rPr lang="en-US" dirty="0" err="1"/>
              <a:t>lebih</a:t>
            </a:r>
            <a:r>
              <a:rPr lang="en-US" dirty="0"/>
              <a:t> </a:t>
            </a:r>
            <a:r>
              <a:rPr lang="en-US" dirty="0" err="1"/>
              <a:t>tua</a:t>
            </a:r>
            <a:r>
              <a:rPr lang="en-US" dirty="0"/>
              <a:t> </a:t>
            </a:r>
            <a:r>
              <a:rPr lang="en-US" dirty="0" err="1"/>
              <a:t>meningkat</a:t>
            </a:r>
            <a:r>
              <a:rPr lang="en-US" dirty="0"/>
              <a:t>, </a:t>
            </a:r>
            <a:r>
              <a:rPr lang="en-US" dirty="0" err="1"/>
              <a:t>dan</a:t>
            </a:r>
            <a:r>
              <a:rPr lang="en-US" dirty="0"/>
              <a:t> </a:t>
            </a:r>
            <a:r>
              <a:rPr lang="en-US" dirty="0" err="1"/>
              <a:t>ada</a:t>
            </a:r>
            <a:r>
              <a:rPr lang="en-US" dirty="0"/>
              <a:t> </a:t>
            </a:r>
            <a:r>
              <a:rPr lang="en-US" dirty="0" err="1"/>
              <a:t>lebih</a:t>
            </a:r>
            <a:r>
              <a:rPr lang="en-US" dirty="0"/>
              <a:t> </a:t>
            </a:r>
            <a:r>
              <a:rPr lang="en-US" dirty="0" err="1"/>
              <a:t>banyak</a:t>
            </a:r>
            <a:r>
              <a:rPr lang="en-US" dirty="0"/>
              <a:t> </a:t>
            </a:r>
            <a:r>
              <a:rPr lang="en-US" dirty="0" err="1"/>
              <a:t>perbedaan</a:t>
            </a:r>
            <a:r>
              <a:rPr lang="en-US" dirty="0"/>
              <a:t> </a:t>
            </a:r>
            <a:r>
              <a:rPr lang="en-US" dirty="0" err="1"/>
              <a:t>dalam</a:t>
            </a:r>
            <a:r>
              <a:rPr lang="en-US" dirty="0"/>
              <a:t> </a:t>
            </a:r>
            <a:r>
              <a:rPr lang="en-US" dirty="0" err="1"/>
              <a:t>hal</a:t>
            </a:r>
            <a:r>
              <a:rPr lang="en-US" dirty="0"/>
              <a:t> </a:t>
            </a:r>
            <a:r>
              <a:rPr lang="en-US" dirty="0" err="1"/>
              <a:t>latar</a:t>
            </a:r>
            <a:r>
              <a:rPr lang="en-US" dirty="0"/>
              <a:t> </a:t>
            </a:r>
            <a:r>
              <a:rPr lang="en-US" dirty="0" err="1"/>
              <a:t>belakang</a:t>
            </a:r>
            <a:r>
              <a:rPr lang="en-US" dirty="0"/>
              <a:t> </a:t>
            </a:r>
            <a:r>
              <a:rPr lang="en-US" dirty="0" err="1"/>
              <a:t>etnis</a:t>
            </a:r>
            <a:r>
              <a:rPr lang="en-US" dirty="0"/>
              <a:t>, agama, </a:t>
            </a:r>
            <a:r>
              <a:rPr lang="en-US" dirty="0" err="1"/>
              <a:t>dan</a:t>
            </a:r>
            <a:r>
              <a:rPr lang="en-US" dirty="0"/>
              <a:t> </a:t>
            </a:r>
            <a:r>
              <a:rPr lang="en-US" dirty="0" err="1"/>
              <a:t>ras</a:t>
            </a:r>
            <a:r>
              <a:rPr lang="en-US" dirty="0" smtClean="0"/>
              <a:t>.</a:t>
            </a:r>
            <a:endParaRPr lang="id-ID" dirty="0" smtClean="0"/>
          </a:p>
          <a:p>
            <a:pPr marL="285750" indent="-285750" algn="just">
              <a:buFont typeface="Wingdings"/>
              <a:buChar char="à"/>
            </a:pPr>
            <a:r>
              <a:rPr lang="en-US" dirty="0" err="1" smtClean="0"/>
              <a:t>Keragaman</a:t>
            </a:r>
            <a:r>
              <a:rPr lang="id-ID" dirty="0" smtClean="0"/>
              <a:t> </a:t>
            </a:r>
            <a:r>
              <a:rPr lang="en-US" dirty="0" err="1" smtClean="0"/>
              <a:t>menawarkan</a:t>
            </a:r>
            <a:r>
              <a:rPr lang="en-US" dirty="0" smtClean="0"/>
              <a:t> </a:t>
            </a:r>
            <a:r>
              <a:rPr lang="en-US" dirty="0" err="1"/>
              <a:t>potensi</a:t>
            </a:r>
            <a:r>
              <a:rPr lang="en-US" dirty="0"/>
              <a:t> </a:t>
            </a:r>
            <a:r>
              <a:rPr lang="en-US" dirty="0" err="1"/>
              <a:t>keuntungan</a:t>
            </a:r>
            <a:r>
              <a:rPr lang="en-US" dirty="0"/>
              <a:t> </a:t>
            </a:r>
            <a:r>
              <a:rPr lang="en-US" dirty="0" err="1"/>
              <a:t>dan</a:t>
            </a:r>
            <a:r>
              <a:rPr lang="en-US" dirty="0"/>
              <a:t> </a:t>
            </a:r>
            <a:r>
              <a:rPr lang="en-US" dirty="0" err="1"/>
              <a:t>biaya</a:t>
            </a:r>
            <a:r>
              <a:rPr lang="en-US" dirty="0"/>
              <a:t> </a:t>
            </a:r>
            <a:r>
              <a:rPr lang="en-US" dirty="0" err="1"/>
              <a:t>untuk</a:t>
            </a:r>
            <a:r>
              <a:rPr lang="en-US" dirty="0"/>
              <a:t> </a:t>
            </a:r>
            <a:r>
              <a:rPr lang="en-US" dirty="0" err="1"/>
              <a:t>suatu</a:t>
            </a:r>
            <a:r>
              <a:rPr lang="en-US" dirty="0"/>
              <a:t> </a:t>
            </a:r>
            <a:r>
              <a:rPr lang="en-US" dirty="0" err="1"/>
              <a:t>kelompok</a:t>
            </a:r>
            <a:r>
              <a:rPr lang="en-US" dirty="0"/>
              <a:t> </a:t>
            </a:r>
            <a:r>
              <a:rPr lang="en-US" dirty="0" err="1"/>
              <a:t>atau</a:t>
            </a:r>
            <a:r>
              <a:rPr lang="en-US" dirty="0"/>
              <a:t> </a:t>
            </a:r>
            <a:r>
              <a:rPr lang="en-US" dirty="0" err="1"/>
              <a:t>organisasi</a:t>
            </a:r>
            <a:r>
              <a:rPr lang="en-US" dirty="0"/>
              <a:t> (Cox &amp; Blake, 1991; </a:t>
            </a:r>
            <a:r>
              <a:rPr lang="en-US" dirty="0" err="1"/>
              <a:t>Kochan</a:t>
            </a:r>
            <a:r>
              <a:rPr lang="en-US" dirty="0"/>
              <a:t> et al., 2003; Milliken &amp; Martins, 1996; </a:t>
            </a:r>
            <a:r>
              <a:rPr lang="en-US" dirty="0" err="1"/>
              <a:t>Triandis</a:t>
            </a:r>
            <a:r>
              <a:rPr lang="en-US" dirty="0"/>
              <a:t> et al., 1994</a:t>
            </a:r>
            <a:r>
              <a:rPr lang="en-US" dirty="0" smtClean="0"/>
              <a:t>).</a:t>
            </a:r>
            <a:endParaRPr lang="id-ID" dirty="0" smtClean="0"/>
          </a:p>
          <a:p>
            <a:pPr marL="285750" indent="-285750" algn="just">
              <a:buFont typeface="Wingdings"/>
              <a:buChar char="à"/>
            </a:pPr>
            <a:r>
              <a:rPr lang="id-ID" dirty="0"/>
              <a:t>Perspektif k</a:t>
            </a:r>
            <a:r>
              <a:rPr lang="en-US" dirty="0" err="1"/>
              <a:t>eragaman</a:t>
            </a:r>
            <a:r>
              <a:rPr lang="en-US" dirty="0"/>
              <a:t> yang </a:t>
            </a:r>
            <a:r>
              <a:rPr lang="en-US" dirty="0" err="1"/>
              <a:t>lebih</a:t>
            </a:r>
            <a:r>
              <a:rPr lang="en-US" dirty="0"/>
              <a:t> </a:t>
            </a:r>
            <a:r>
              <a:rPr lang="en-US" dirty="0" err="1"/>
              <a:t>besar</a:t>
            </a:r>
            <a:r>
              <a:rPr lang="en-US" dirty="0"/>
              <a:t> </a:t>
            </a:r>
            <a:r>
              <a:rPr lang="en-US" dirty="0" err="1"/>
              <a:t>meningkatkan</a:t>
            </a:r>
            <a:r>
              <a:rPr lang="en-US" dirty="0"/>
              <a:t> </a:t>
            </a:r>
            <a:r>
              <a:rPr lang="en-US" dirty="0" err="1"/>
              <a:t>kreativitas</a:t>
            </a:r>
            <a:r>
              <a:rPr lang="en-US" dirty="0"/>
              <a:t>, </a:t>
            </a:r>
            <a:r>
              <a:rPr lang="en-US" dirty="0" err="1"/>
              <a:t>dan</a:t>
            </a:r>
            <a:r>
              <a:rPr lang="en-US" dirty="0"/>
              <a:t> </a:t>
            </a:r>
            <a:r>
              <a:rPr lang="en-US" dirty="0" err="1"/>
              <a:t>pemanfaatan</a:t>
            </a:r>
            <a:r>
              <a:rPr lang="en-US" dirty="0"/>
              <a:t> </a:t>
            </a:r>
            <a:r>
              <a:rPr lang="en-US" dirty="0" err="1"/>
              <a:t>penuh</a:t>
            </a:r>
            <a:r>
              <a:rPr lang="en-US" dirty="0"/>
              <a:t> </a:t>
            </a:r>
            <a:r>
              <a:rPr lang="en-US" dirty="0" err="1"/>
              <a:t>tenaga</a:t>
            </a:r>
            <a:r>
              <a:rPr lang="en-US" dirty="0"/>
              <a:t> </a:t>
            </a:r>
            <a:r>
              <a:rPr lang="en-US" dirty="0" err="1"/>
              <a:t>kerja</a:t>
            </a:r>
            <a:r>
              <a:rPr lang="en-US" dirty="0"/>
              <a:t> yang </a:t>
            </a:r>
            <a:r>
              <a:rPr lang="en-US" dirty="0" err="1"/>
              <a:t>beragam</a:t>
            </a:r>
            <a:r>
              <a:rPr lang="en-US" dirty="0"/>
              <a:t> </a:t>
            </a:r>
            <a:r>
              <a:rPr lang="en-US" dirty="0" err="1"/>
              <a:t>akan</a:t>
            </a:r>
            <a:r>
              <a:rPr lang="en-US" dirty="0"/>
              <a:t> </a:t>
            </a:r>
            <a:r>
              <a:rPr lang="en-US" dirty="0" err="1"/>
              <a:t>meningkatkan</a:t>
            </a:r>
            <a:r>
              <a:rPr lang="en-US" dirty="0"/>
              <a:t> </a:t>
            </a:r>
            <a:r>
              <a:rPr lang="en-US" dirty="0" err="1"/>
              <a:t>jumlah</a:t>
            </a:r>
            <a:r>
              <a:rPr lang="en-US" dirty="0"/>
              <a:t> </a:t>
            </a:r>
            <a:r>
              <a:rPr lang="en-US" dirty="0" err="1"/>
              <a:t>bakat</a:t>
            </a:r>
            <a:r>
              <a:rPr lang="en-US" dirty="0"/>
              <a:t> yang </a:t>
            </a:r>
            <a:r>
              <a:rPr lang="en-US" dirty="0" err="1"/>
              <a:t>tersedia</a:t>
            </a:r>
            <a:r>
              <a:rPr lang="en-US" dirty="0"/>
              <a:t> </a:t>
            </a:r>
            <a:r>
              <a:rPr lang="en-US" dirty="0" err="1"/>
              <a:t>untuk</a:t>
            </a:r>
            <a:r>
              <a:rPr lang="en-US" dirty="0"/>
              <a:t> </a:t>
            </a:r>
            <a:r>
              <a:rPr lang="en-US" dirty="0" err="1"/>
              <a:t>mengisi</a:t>
            </a:r>
            <a:r>
              <a:rPr lang="en-US" dirty="0"/>
              <a:t> </a:t>
            </a:r>
            <a:r>
              <a:rPr lang="en-US" dirty="0" err="1"/>
              <a:t>pekerjaan</a:t>
            </a:r>
            <a:r>
              <a:rPr lang="en-US" dirty="0"/>
              <a:t> </a:t>
            </a:r>
            <a:r>
              <a:rPr lang="en-US" dirty="0" err="1"/>
              <a:t>penting</a:t>
            </a:r>
            <a:r>
              <a:rPr lang="en-US" dirty="0"/>
              <a:t>. </a:t>
            </a:r>
            <a:r>
              <a:rPr lang="en-US" dirty="0" err="1"/>
              <a:t>Namun</a:t>
            </a:r>
            <a:r>
              <a:rPr lang="en-US" dirty="0"/>
              <a:t>, </a:t>
            </a:r>
            <a:r>
              <a:rPr lang="en-US" dirty="0" err="1"/>
              <a:t>keragaman</a:t>
            </a:r>
            <a:r>
              <a:rPr lang="en-US" dirty="0"/>
              <a:t> </a:t>
            </a:r>
            <a:r>
              <a:rPr lang="en-US" dirty="0" err="1"/>
              <a:t>juga</a:t>
            </a:r>
            <a:r>
              <a:rPr lang="en-US" dirty="0"/>
              <a:t> </a:t>
            </a:r>
            <a:r>
              <a:rPr lang="en-US" dirty="0" err="1"/>
              <a:t>dapat</a:t>
            </a:r>
            <a:r>
              <a:rPr lang="en-US" dirty="0"/>
              <a:t> </a:t>
            </a:r>
            <a:r>
              <a:rPr lang="en-US" dirty="0" err="1"/>
              <a:t>menyebabkan</a:t>
            </a:r>
            <a:r>
              <a:rPr lang="en-US" dirty="0"/>
              <a:t> </a:t>
            </a:r>
            <a:r>
              <a:rPr lang="en-US" dirty="0" err="1"/>
              <a:t>lebih</a:t>
            </a:r>
            <a:r>
              <a:rPr lang="en-US" dirty="0"/>
              <a:t> </a:t>
            </a:r>
            <a:r>
              <a:rPr lang="en-US" dirty="0" err="1"/>
              <a:t>banyak</a:t>
            </a:r>
            <a:r>
              <a:rPr lang="en-US" dirty="0"/>
              <a:t> </a:t>
            </a:r>
            <a:r>
              <a:rPr lang="en-US" dirty="0" err="1"/>
              <a:t>ketidakpercayaan</a:t>
            </a:r>
            <a:r>
              <a:rPr lang="en-US" dirty="0"/>
              <a:t> </a:t>
            </a:r>
            <a:r>
              <a:rPr lang="en-US" dirty="0" err="1"/>
              <a:t>dan</a:t>
            </a:r>
            <a:r>
              <a:rPr lang="en-US" dirty="0"/>
              <a:t> </a:t>
            </a:r>
            <a:r>
              <a:rPr lang="en-US" dirty="0" err="1"/>
              <a:t>konflik</a:t>
            </a:r>
            <a:r>
              <a:rPr lang="en-US" dirty="0"/>
              <a:t>, </a:t>
            </a:r>
            <a:r>
              <a:rPr lang="en-US" dirty="0" err="1"/>
              <a:t>kepuasan</a:t>
            </a:r>
            <a:r>
              <a:rPr lang="en-US" dirty="0"/>
              <a:t> yang </a:t>
            </a:r>
            <a:r>
              <a:rPr lang="en-US" dirty="0" err="1"/>
              <a:t>lebih</a:t>
            </a:r>
            <a:r>
              <a:rPr lang="en-US" dirty="0"/>
              <a:t> </a:t>
            </a:r>
            <a:r>
              <a:rPr lang="en-US" dirty="0" err="1"/>
              <a:t>rendah</a:t>
            </a:r>
            <a:r>
              <a:rPr lang="en-US" dirty="0"/>
              <a:t>, </a:t>
            </a:r>
            <a:r>
              <a:rPr lang="en-US" dirty="0" err="1"/>
              <a:t>dan</a:t>
            </a:r>
            <a:r>
              <a:rPr lang="en-US" dirty="0"/>
              <a:t> </a:t>
            </a:r>
            <a:r>
              <a:rPr lang="en-US" i="1" dirty="0"/>
              <a:t>turnover</a:t>
            </a:r>
            <a:r>
              <a:rPr lang="en-US" dirty="0"/>
              <a:t> yang </a:t>
            </a:r>
            <a:r>
              <a:rPr lang="en-US" dirty="0" err="1"/>
              <a:t>lebih</a:t>
            </a:r>
            <a:r>
              <a:rPr lang="en-US" dirty="0"/>
              <a:t> </a:t>
            </a:r>
            <a:r>
              <a:rPr lang="en-US" dirty="0" err="1"/>
              <a:t>tinggi</a:t>
            </a:r>
            <a:r>
              <a:rPr lang="en-US" dirty="0"/>
              <a:t>.</a:t>
            </a:r>
            <a:endParaRPr lang="id-ID" dirty="0"/>
          </a:p>
        </p:txBody>
      </p:sp>
      <p:sp>
        <p:nvSpPr>
          <p:cNvPr id="5" name="Rectangle 4"/>
          <p:cNvSpPr/>
          <p:nvPr/>
        </p:nvSpPr>
        <p:spPr>
          <a:xfrm>
            <a:off x="2859740" y="3983992"/>
            <a:ext cx="5340854" cy="2385268"/>
          </a:xfrm>
          <a:prstGeom prst="rect">
            <a:avLst/>
          </a:prstGeom>
        </p:spPr>
        <p:txBody>
          <a:bodyPr wrap="square">
            <a:spAutoFit/>
          </a:bodyPr>
          <a:lstStyle/>
          <a:p>
            <a:pPr marL="285750" indent="-285750" algn="just">
              <a:spcAft>
                <a:spcPts val="600"/>
              </a:spcAft>
              <a:buFont typeface="Wingdings"/>
              <a:buChar char="à"/>
            </a:pPr>
            <a:r>
              <a:rPr lang="en-US" dirty="0" err="1" smtClean="0"/>
              <a:t>Sebuah</a:t>
            </a:r>
            <a:r>
              <a:rPr lang="en-US" dirty="0" smtClean="0"/>
              <a:t> </a:t>
            </a:r>
            <a:r>
              <a:rPr lang="en-US" dirty="0" err="1"/>
              <a:t>organisasi</a:t>
            </a:r>
            <a:r>
              <a:rPr lang="en-US" dirty="0"/>
              <a:t> </a:t>
            </a:r>
            <a:r>
              <a:rPr lang="en-US" dirty="0" err="1"/>
              <a:t>kecil</a:t>
            </a:r>
            <a:r>
              <a:rPr lang="en-US" dirty="0"/>
              <a:t> </a:t>
            </a:r>
            <a:r>
              <a:rPr lang="en-US" dirty="0" err="1"/>
              <a:t>kemungkinannya</a:t>
            </a:r>
            <a:r>
              <a:rPr lang="en-US" dirty="0"/>
              <a:t> </a:t>
            </a:r>
            <a:r>
              <a:rPr lang="en-US" dirty="0" err="1"/>
              <a:t>untuk</a:t>
            </a:r>
            <a:r>
              <a:rPr lang="en-US" dirty="0"/>
              <a:t> </a:t>
            </a:r>
            <a:r>
              <a:rPr lang="id-ID" dirty="0"/>
              <a:t>dapat memiliki </a:t>
            </a:r>
            <a:r>
              <a:rPr lang="en-US" dirty="0" err="1"/>
              <a:t>nilai-nilai</a:t>
            </a:r>
            <a:r>
              <a:rPr lang="en-US" dirty="0"/>
              <a:t> </a:t>
            </a:r>
            <a:r>
              <a:rPr lang="en-US" dirty="0" err="1"/>
              <a:t>bersama</a:t>
            </a:r>
            <a:r>
              <a:rPr lang="en-US" dirty="0"/>
              <a:t> </a:t>
            </a:r>
            <a:r>
              <a:rPr lang="en-US" dirty="0" err="1"/>
              <a:t>dan</a:t>
            </a:r>
            <a:r>
              <a:rPr lang="en-US" dirty="0"/>
              <a:t> </a:t>
            </a:r>
            <a:r>
              <a:rPr lang="en-US" dirty="0" err="1"/>
              <a:t>komitmen</a:t>
            </a:r>
            <a:r>
              <a:rPr lang="en-US" dirty="0"/>
              <a:t> </a:t>
            </a:r>
            <a:r>
              <a:rPr lang="en-US" dirty="0" err="1"/>
              <a:t>anggota</a:t>
            </a:r>
            <a:r>
              <a:rPr lang="en-US" dirty="0"/>
              <a:t> </a:t>
            </a:r>
            <a:r>
              <a:rPr lang="en-US" dirty="0" err="1"/>
              <a:t>ketika</a:t>
            </a:r>
            <a:r>
              <a:rPr lang="en-US" dirty="0"/>
              <a:t> </a:t>
            </a:r>
            <a:r>
              <a:rPr lang="en-US" dirty="0" err="1"/>
              <a:t>memiliki</a:t>
            </a:r>
            <a:r>
              <a:rPr lang="en-US" dirty="0"/>
              <a:t> </a:t>
            </a:r>
            <a:r>
              <a:rPr lang="en-US" dirty="0" err="1"/>
              <a:t>banyak</a:t>
            </a:r>
            <a:r>
              <a:rPr lang="en-US" dirty="0"/>
              <a:t> </a:t>
            </a:r>
            <a:r>
              <a:rPr lang="en-US" dirty="0" err="1"/>
              <a:t>anggota</a:t>
            </a:r>
            <a:r>
              <a:rPr lang="en-US" dirty="0"/>
              <a:t> yang </a:t>
            </a:r>
            <a:r>
              <a:rPr lang="en-US" dirty="0" err="1"/>
              <a:t>beragam</a:t>
            </a:r>
            <a:r>
              <a:rPr lang="en-US" dirty="0"/>
              <a:t> yang </a:t>
            </a:r>
            <a:r>
              <a:rPr lang="en-US" dirty="0" err="1"/>
              <a:t>mengidentifikasi</a:t>
            </a:r>
            <a:r>
              <a:rPr lang="en-US" dirty="0"/>
              <a:t> </a:t>
            </a:r>
            <a:r>
              <a:rPr lang="en-US" dirty="0" err="1"/>
              <a:t>terutama</a:t>
            </a:r>
            <a:r>
              <a:rPr lang="en-US" dirty="0"/>
              <a:t> </a:t>
            </a:r>
            <a:r>
              <a:rPr lang="en-US" dirty="0" err="1"/>
              <a:t>dengan</a:t>
            </a:r>
            <a:r>
              <a:rPr lang="en-US" dirty="0"/>
              <a:t> </a:t>
            </a:r>
            <a:r>
              <a:rPr lang="en-US" dirty="0" err="1"/>
              <a:t>subkelompok</a:t>
            </a:r>
            <a:r>
              <a:rPr lang="en-US" dirty="0"/>
              <a:t> </a:t>
            </a:r>
            <a:r>
              <a:rPr lang="en-US" dirty="0" err="1"/>
              <a:t>mereka</a:t>
            </a:r>
            <a:r>
              <a:rPr lang="en-US" dirty="0"/>
              <a:t> </a:t>
            </a:r>
            <a:r>
              <a:rPr lang="en-US" dirty="0" err="1" smtClean="0"/>
              <a:t>sendiri</a:t>
            </a:r>
            <a:r>
              <a:rPr lang="en-US" dirty="0" smtClean="0"/>
              <a:t>.</a:t>
            </a:r>
            <a:endParaRPr lang="id-ID" dirty="0" smtClean="0"/>
          </a:p>
          <a:p>
            <a:pPr marL="285750" indent="-285750" algn="just">
              <a:spcAft>
                <a:spcPts val="600"/>
              </a:spcAft>
              <a:buFont typeface="Wingdings"/>
              <a:buChar char="à"/>
            </a:pPr>
            <a:r>
              <a:rPr lang="en-US" dirty="0" err="1" smtClean="0"/>
              <a:t>Dengan</a:t>
            </a:r>
            <a:r>
              <a:rPr lang="en-US" dirty="0" smtClean="0"/>
              <a:t> </a:t>
            </a:r>
            <a:r>
              <a:rPr lang="en-US" dirty="0" err="1"/>
              <a:t>demikian</a:t>
            </a:r>
            <a:r>
              <a:rPr lang="en-US" dirty="0"/>
              <a:t>, </a:t>
            </a:r>
            <a:r>
              <a:rPr lang="en-US" dirty="0" err="1"/>
              <a:t>mengelola</a:t>
            </a:r>
            <a:r>
              <a:rPr lang="en-US" dirty="0"/>
              <a:t> </a:t>
            </a:r>
            <a:r>
              <a:rPr lang="en-US" dirty="0" err="1"/>
              <a:t>keragaman</a:t>
            </a:r>
            <a:r>
              <a:rPr lang="en-US" dirty="0"/>
              <a:t> </a:t>
            </a:r>
            <a:r>
              <a:rPr lang="en-US" dirty="0" err="1"/>
              <a:t>adalah</a:t>
            </a:r>
            <a:r>
              <a:rPr lang="en-US" dirty="0"/>
              <a:t> </a:t>
            </a:r>
            <a:r>
              <a:rPr lang="en-US" dirty="0" err="1"/>
              <a:t>tanggung</a:t>
            </a:r>
            <a:r>
              <a:rPr lang="en-US" dirty="0"/>
              <a:t> </a:t>
            </a:r>
            <a:r>
              <a:rPr lang="en-US" dirty="0" err="1"/>
              <a:t>jawab</a:t>
            </a:r>
            <a:r>
              <a:rPr lang="en-US" dirty="0"/>
              <a:t> yang </a:t>
            </a:r>
            <a:r>
              <a:rPr lang="en-US" dirty="0" err="1"/>
              <a:t>penting</a:t>
            </a:r>
            <a:r>
              <a:rPr lang="en-US" dirty="0"/>
              <a:t> </a:t>
            </a:r>
            <a:r>
              <a:rPr lang="en-US" dirty="0" err="1"/>
              <a:t>tetapi</a:t>
            </a:r>
            <a:r>
              <a:rPr lang="en-US" dirty="0"/>
              <a:t> </a:t>
            </a:r>
            <a:r>
              <a:rPr lang="en-US" dirty="0" err="1"/>
              <a:t>sulit</a:t>
            </a:r>
            <a:r>
              <a:rPr lang="en-US" dirty="0"/>
              <a:t> </a:t>
            </a:r>
            <a:r>
              <a:rPr lang="en-US" dirty="0" err="1"/>
              <a:t>bagi</a:t>
            </a:r>
            <a:r>
              <a:rPr lang="en-US" dirty="0"/>
              <a:t> </a:t>
            </a:r>
            <a:r>
              <a:rPr lang="en-US" dirty="0" err="1"/>
              <a:t>para</a:t>
            </a:r>
            <a:r>
              <a:rPr lang="en-US" dirty="0"/>
              <a:t> </a:t>
            </a:r>
            <a:r>
              <a:rPr lang="en-US" dirty="0" err="1"/>
              <a:t>pemimpin</a:t>
            </a:r>
            <a:r>
              <a:rPr lang="en-US" dirty="0"/>
              <a:t> di </a:t>
            </a:r>
            <a:r>
              <a:rPr lang="en-US" dirty="0" err="1"/>
              <a:t>abad</a:t>
            </a:r>
            <a:r>
              <a:rPr lang="en-US" dirty="0"/>
              <a:t> </a:t>
            </a:r>
            <a:r>
              <a:rPr lang="en-US" dirty="0" err="1"/>
              <a:t>kedua</a:t>
            </a:r>
            <a:r>
              <a:rPr lang="en-US" dirty="0"/>
              <a:t> </a:t>
            </a:r>
            <a:r>
              <a:rPr lang="en-US" dirty="0" err="1"/>
              <a:t>puluh</a:t>
            </a:r>
            <a:r>
              <a:rPr lang="en-US" dirty="0"/>
              <a:t> </a:t>
            </a:r>
            <a:r>
              <a:rPr lang="en-US" dirty="0" err="1"/>
              <a:t>satu</a:t>
            </a:r>
            <a:r>
              <a:rPr lang="en-US" dirty="0"/>
              <a:t>.</a:t>
            </a:r>
            <a:endParaRPr lang="id-ID" dirty="0"/>
          </a:p>
        </p:txBody>
      </p:sp>
    </p:spTree>
    <p:extLst>
      <p:ext uri="{BB962C8B-B14F-4D97-AF65-F5344CB8AC3E}">
        <p14:creationId xmlns:p14="http://schemas.microsoft.com/office/powerpoint/2010/main" val="968337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9475043"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...continue</a:t>
            </a:r>
          </a:p>
        </p:txBody>
      </p:sp>
      <p:graphicFrame>
        <p:nvGraphicFramePr>
          <p:cNvPr id="2" name="Table 1"/>
          <p:cNvGraphicFramePr>
            <a:graphicFrameLocks noGrp="1"/>
          </p:cNvGraphicFramePr>
          <p:nvPr>
            <p:extLst>
              <p:ext uri="{D42A27DB-BD31-4B8C-83A1-F6EECF244321}">
                <p14:modId xmlns:p14="http://schemas.microsoft.com/office/powerpoint/2010/main" val="3621532125"/>
              </p:ext>
            </p:extLst>
          </p:nvPr>
        </p:nvGraphicFramePr>
        <p:xfrm>
          <a:off x="1098187" y="2201939"/>
          <a:ext cx="7844107" cy="3754120"/>
        </p:xfrm>
        <a:graphic>
          <a:graphicData uri="http://schemas.openxmlformats.org/drawingml/2006/table">
            <a:tbl>
              <a:tblPr firstRow="1" bandRow="1">
                <a:tableStyleId>{5C22544A-7EE6-4342-B048-85BDC9FD1C3A}</a:tableStyleId>
              </a:tblPr>
              <a:tblGrid>
                <a:gridCol w="7844107">
                  <a:extLst>
                    <a:ext uri="{9D8B030D-6E8A-4147-A177-3AD203B41FA5}">
                      <a16:colId xmlns:a16="http://schemas.microsoft.com/office/drawing/2014/main" val="20000"/>
                    </a:ext>
                  </a:extLst>
                </a:gridCol>
              </a:tblGrid>
              <a:tr h="370840">
                <a:tc>
                  <a:txBody>
                    <a:bodyPr/>
                    <a:lstStyle/>
                    <a:p>
                      <a:r>
                        <a:rPr lang="id-ID" dirty="0" smtClean="0">
                          <a:solidFill>
                            <a:schemeClr val="tx1"/>
                          </a:solidFill>
                        </a:rPr>
                        <a:t>Panduan Mengelola Keragaman</a:t>
                      </a:r>
                      <a:endParaRPr lang="id-ID" dirty="0">
                        <a:solidFill>
                          <a:schemeClr val="tx1"/>
                        </a:solidFill>
                      </a:endParaRPr>
                    </a:p>
                  </a:txBody>
                  <a:tcPr>
                    <a:lnT w="28575" cap="flat" cmpd="sng" algn="ctr">
                      <a:solidFill>
                        <a:srgbClr val="2D976C"/>
                      </a:solidFill>
                      <a:prstDash val="solid"/>
                      <a:round/>
                      <a:headEnd type="none" w="med" len="med"/>
                      <a:tailEnd type="none" w="med" len="med"/>
                    </a:lnT>
                    <a:lnB w="28575" cap="flat" cmpd="sng" algn="ctr">
                      <a:solidFill>
                        <a:srgbClr val="2D976C"/>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285750" indent="-285750">
                        <a:buFont typeface="Arial" pitchFamily="34" charset="0"/>
                        <a:buChar char="•"/>
                      </a:pPr>
                      <a:r>
                        <a:rPr lang="id-ID" dirty="0" smtClean="0"/>
                        <a:t>Berikan contoh dalam perilaku Anda sendiri penghargaan untuk keragaman.</a:t>
                      </a:r>
                    </a:p>
                    <a:p>
                      <a:pPr marL="285750" indent="-285750">
                        <a:buFont typeface="Arial" pitchFamily="34" charset="0"/>
                        <a:buChar char="•"/>
                      </a:pPr>
                      <a:r>
                        <a:rPr lang="id-ID" dirty="0" smtClean="0"/>
                        <a:t>Hargai terhadap individu.</a:t>
                      </a:r>
                    </a:p>
                    <a:p>
                      <a:pPr marL="285750" indent="-285750">
                        <a:buFont typeface="Arial" pitchFamily="34" charset="0"/>
                        <a:buChar char="•"/>
                      </a:pPr>
                      <a:r>
                        <a:rPr lang="id-ID" dirty="0" smtClean="0"/>
                        <a:t>Promosikan pemahaman tentang berbagai nilai, kepercayaan, dan tradisi.</a:t>
                      </a:r>
                    </a:p>
                    <a:p>
                      <a:pPr marL="285750" indent="-285750">
                        <a:buFont typeface="Arial" pitchFamily="34" charset="0"/>
                        <a:buChar char="•"/>
                      </a:pPr>
                      <a:r>
                        <a:rPr lang="id-ID" dirty="0" smtClean="0"/>
                        <a:t>Jelaskan manfaat keanekaragaman bagi tim atau organisasi.</a:t>
                      </a:r>
                    </a:p>
                    <a:p>
                      <a:pPr marL="285750" indent="-285750">
                        <a:buFont typeface="Arial" pitchFamily="34" charset="0"/>
                        <a:buChar char="•"/>
                      </a:pPr>
                      <a:r>
                        <a:rPr lang="id-ID" dirty="0" smtClean="0"/>
                        <a:t>Dukung</a:t>
                      </a:r>
                      <a:r>
                        <a:rPr lang="id-ID" baseline="0" dirty="0" smtClean="0"/>
                        <a:t> </a:t>
                      </a:r>
                      <a:r>
                        <a:rPr lang="id-ID" dirty="0" smtClean="0"/>
                        <a:t>orang yang mempromosikan toleransi terhadap perbedaan.</a:t>
                      </a:r>
                    </a:p>
                    <a:p>
                      <a:pPr marL="285750" indent="-285750">
                        <a:buFont typeface="Arial" pitchFamily="34" charset="0"/>
                        <a:buChar char="•"/>
                      </a:pPr>
                      <a:r>
                        <a:rPr lang="id-ID" dirty="0" smtClean="0"/>
                        <a:t>Mencegah terjadinya</a:t>
                      </a:r>
                      <a:r>
                        <a:rPr lang="id-ID" baseline="0" dirty="0" smtClean="0"/>
                        <a:t> </a:t>
                      </a:r>
                      <a:r>
                        <a:rPr lang="id-ID" dirty="0" smtClean="0"/>
                        <a:t>stereotip untuk menggambarkan orang.</a:t>
                      </a:r>
                    </a:p>
                    <a:p>
                      <a:pPr marL="285750" indent="-285750">
                        <a:buFont typeface="Arial" pitchFamily="34" charset="0"/>
                        <a:buChar char="•"/>
                      </a:pPr>
                      <a:r>
                        <a:rPr lang="id-ID" dirty="0" smtClean="0"/>
                        <a:t>Identifikasi keyakinan yang bias dan harapan peran bagi perempuan atau minoritas.</a:t>
                      </a:r>
                    </a:p>
                    <a:p>
                      <a:pPr marL="285750" indent="-285750">
                        <a:buFont typeface="Arial" pitchFamily="34" charset="0"/>
                        <a:buChar char="•"/>
                      </a:pPr>
                      <a:r>
                        <a:rPr lang="id-ID" dirty="0" smtClean="0"/>
                        <a:t>Tantang orang yang membuat komentar berprasangka.</a:t>
                      </a:r>
                    </a:p>
                    <a:p>
                      <a:pPr marL="285750" indent="-285750">
                        <a:buFont typeface="Arial" pitchFamily="34" charset="0"/>
                        <a:buChar char="•"/>
                      </a:pPr>
                      <a:r>
                        <a:rPr lang="id-ID" dirty="0" smtClean="0"/>
                        <a:t>Berbicara untuk memprotes perlakuan tidak adil berdasarkan prasangka.</a:t>
                      </a:r>
                    </a:p>
                    <a:p>
                      <a:pPr marL="285750" indent="-285750">
                        <a:buFont typeface="Arial" pitchFamily="34" charset="0"/>
                        <a:buChar char="•"/>
                      </a:pPr>
                      <a:r>
                        <a:rPr lang="id-ID" dirty="0" smtClean="0"/>
                        <a:t>Ambil tindakan tegas untuk menghentikan pelecehan terhadap wanita atau minoritas.</a:t>
                      </a:r>
                      <a:endParaRPr lang="id-ID" dirty="0">
                        <a:solidFill>
                          <a:schemeClr val="tx1"/>
                        </a:solidFill>
                      </a:endParaRPr>
                    </a:p>
                  </a:txBody>
                  <a:tcPr>
                    <a:lnT w="28575" cap="flat" cmpd="sng" algn="ctr">
                      <a:solidFill>
                        <a:srgbClr val="2D976C"/>
                      </a:solidFill>
                      <a:prstDash val="solid"/>
                      <a:round/>
                      <a:headEnd type="none" w="med" len="med"/>
                      <a:tailEnd type="none" w="med" len="med"/>
                    </a:lnT>
                    <a:lnB w="28575" cap="flat" cmpd="sng" algn="ctr">
                      <a:solidFill>
                        <a:srgbClr val="2D976C"/>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3" name="Rectangle 2"/>
          <p:cNvSpPr/>
          <p:nvPr/>
        </p:nvSpPr>
        <p:spPr>
          <a:xfrm>
            <a:off x="412387" y="698812"/>
            <a:ext cx="8812305" cy="1200329"/>
          </a:xfrm>
          <a:prstGeom prst="rect">
            <a:avLst/>
          </a:prstGeom>
        </p:spPr>
        <p:txBody>
          <a:bodyPr wrap="square">
            <a:spAutoFit/>
          </a:bodyPr>
          <a:lstStyle/>
          <a:p>
            <a:pPr marL="285750" indent="-285750" algn="just">
              <a:buFont typeface="Wingdings"/>
              <a:buChar char="à"/>
            </a:pPr>
            <a:r>
              <a:rPr lang="id-ID" dirty="0" smtClean="0"/>
              <a:t>Pemimpin </a:t>
            </a:r>
            <a:r>
              <a:rPr lang="id-ID" dirty="0"/>
              <a:t>dapat melakukan banyak hal untuk menumbuhkan penghargaan dan toleransi terhadap </a:t>
            </a:r>
            <a:r>
              <a:rPr lang="id-ID" dirty="0" smtClean="0"/>
              <a:t>keragaman</a:t>
            </a:r>
            <a:r>
              <a:rPr lang="id-ID" dirty="0"/>
              <a:t> </a:t>
            </a:r>
            <a:r>
              <a:rPr lang="id-ID" dirty="0" smtClean="0"/>
              <a:t>(seperti yang tercantum dalam tabel di bawah ini).</a:t>
            </a:r>
          </a:p>
          <a:p>
            <a:pPr marL="285750" indent="-285750" algn="just">
              <a:buFont typeface="Wingdings"/>
              <a:buChar char="à"/>
            </a:pPr>
            <a:r>
              <a:rPr lang="id-ID" dirty="0"/>
              <a:t>Beberapa tindakan berusaha mendorong toleransi dan penghargaan, sedangkan tindakan lain menantang diskriminasi dan intoleransi.</a:t>
            </a:r>
          </a:p>
        </p:txBody>
      </p:sp>
    </p:spTree>
    <p:extLst>
      <p:ext uri="{BB962C8B-B14F-4D97-AF65-F5344CB8AC3E}">
        <p14:creationId xmlns:p14="http://schemas.microsoft.com/office/powerpoint/2010/main" val="4149063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38618"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a:t>
            </a:r>
            <a:r>
              <a:rPr lang="id-ID" sz="2200" b="1" dirty="0" smtClean="0">
                <a:solidFill>
                  <a:schemeClr val="bg1"/>
                </a:solidFill>
              </a:rPr>
              <a:t>continue</a:t>
            </a:r>
            <a:endParaRPr lang="id-ID" sz="2200" b="1" dirty="0">
              <a:solidFill>
                <a:schemeClr val="bg1"/>
              </a:solidFill>
            </a:endParaRPr>
          </a:p>
        </p:txBody>
      </p:sp>
      <p:sp>
        <p:nvSpPr>
          <p:cNvPr id="4" name="Rectangle 3"/>
          <p:cNvSpPr/>
          <p:nvPr/>
        </p:nvSpPr>
        <p:spPr>
          <a:xfrm>
            <a:off x="2823882" y="716972"/>
            <a:ext cx="9117105" cy="5663089"/>
          </a:xfrm>
          <a:prstGeom prst="rect">
            <a:avLst/>
          </a:prstGeom>
        </p:spPr>
        <p:txBody>
          <a:bodyPr wrap="square">
            <a:spAutoFit/>
          </a:bodyPr>
          <a:lstStyle/>
          <a:p>
            <a:pPr marL="285750" indent="-285750">
              <a:spcAft>
                <a:spcPts val="600"/>
              </a:spcAft>
              <a:buFont typeface="Wingdings"/>
              <a:buChar char="à"/>
            </a:pPr>
            <a:r>
              <a:rPr lang="id-ID" dirty="0" smtClean="0"/>
              <a:t>Program </a:t>
            </a:r>
            <a:r>
              <a:rPr lang="id-ID" dirty="0"/>
              <a:t>pelatihan keragaman menyediakan pendekatan formal untuk mendorong toleransi, pemahaman, dan penghargaan (Cox &amp; Blake, 1991</a:t>
            </a:r>
            <a:r>
              <a:rPr lang="id-ID" dirty="0" smtClean="0"/>
              <a:t>).</a:t>
            </a:r>
          </a:p>
          <a:p>
            <a:pPr marL="635000" indent="-285750">
              <a:buFont typeface="Arial" pitchFamily="34" charset="0"/>
              <a:buChar char="•"/>
            </a:pPr>
            <a:r>
              <a:rPr lang="id-ID" dirty="0" smtClean="0"/>
              <a:t>Salah </a:t>
            </a:r>
            <a:r>
              <a:rPr lang="id-ID" dirty="0"/>
              <a:t>satu jenis pelatihan berupaya menciptakan pemahaman yang lebih baik tentang masalah keragaman dan kebutuhan akan kesadaran diri tentang stereotip dan </a:t>
            </a:r>
            <a:r>
              <a:rPr lang="id-ID" dirty="0" smtClean="0"/>
              <a:t>intoleransi.</a:t>
            </a:r>
          </a:p>
          <a:p>
            <a:pPr marL="635000" indent="-285750">
              <a:buFont typeface="Arial" pitchFamily="34" charset="0"/>
              <a:buChar char="•"/>
            </a:pPr>
            <a:r>
              <a:rPr lang="id-ID" dirty="0" smtClean="0"/>
              <a:t>Jenis </a:t>
            </a:r>
            <a:r>
              <a:rPr lang="id-ID" dirty="0"/>
              <a:t>lain dari pelatihan keanekaragaman berusaha untuk mendidik karyawan tentang perbedaan budaya dan bagaimana merespons mereka di tempat </a:t>
            </a:r>
            <a:r>
              <a:rPr lang="id-ID" dirty="0" smtClean="0"/>
              <a:t>kerja.</a:t>
            </a:r>
          </a:p>
          <a:p>
            <a:pPr marL="349250">
              <a:spcAft>
                <a:spcPts val="600"/>
              </a:spcAft>
            </a:pPr>
            <a:r>
              <a:rPr lang="id-ID" dirty="0" smtClean="0">
                <a:solidFill>
                  <a:srgbClr val="FF0000"/>
                </a:solidFill>
              </a:rPr>
              <a:t>Note:  Aspek </a:t>
            </a:r>
            <a:r>
              <a:rPr lang="id-ID" dirty="0">
                <a:solidFill>
                  <a:srgbClr val="FF0000"/>
                </a:solidFill>
              </a:rPr>
              <a:t>khusus keanekaragaman yang dimasukkan bervariasi tergantung pada program (mis., Latar belakang etnis, agama, budaya nasional, perbedaan usia, jenis kelamin karyawan, orientasi seksual, cacat fisik</a:t>
            </a:r>
            <a:r>
              <a:rPr lang="id-ID" dirty="0" smtClean="0">
                <a:solidFill>
                  <a:srgbClr val="FF0000"/>
                </a:solidFill>
              </a:rPr>
              <a:t>).</a:t>
            </a:r>
          </a:p>
          <a:p>
            <a:pPr marL="285750" indent="-285750">
              <a:spcAft>
                <a:spcPts val="600"/>
              </a:spcAft>
              <a:buFont typeface="Wingdings"/>
              <a:buChar char="à"/>
            </a:pPr>
            <a:r>
              <a:rPr lang="id-ID" dirty="0"/>
              <a:t>Kedua jenis pelatihan keragaman dapat digunakan baik secara sendiri-sendiri atau bersama-sama</a:t>
            </a:r>
            <a:r>
              <a:rPr lang="id-ID" dirty="0" smtClean="0"/>
              <a:t>.</a:t>
            </a:r>
          </a:p>
          <a:p>
            <a:pPr>
              <a:spcAft>
                <a:spcPts val="600"/>
              </a:spcAft>
            </a:pPr>
            <a:r>
              <a:rPr lang="id-ID" dirty="0" smtClean="0"/>
              <a:t>E.g.  Avon</a:t>
            </a:r>
            <a:r>
              <a:rPr lang="id-ID" dirty="0"/>
              <a:t>, Hewlett-Packard, Mobil Oil, Procter &amp; Gamble, dan Xerox hanyalah beberapa contoh perusahaan yang telah menggunakan program tersebut. Masalah dengan beberapa program pelatihan keanekaragaman adalah penekanan mereka pada menempatkan kesalahan atas diskriminasi daripada pada peningkatan kesadaran diri dan saling pengertian (Nemetz &amp; Christensen, 1996</a:t>
            </a:r>
            <a:r>
              <a:rPr lang="id-ID" dirty="0" smtClean="0"/>
              <a:t>).</a:t>
            </a:r>
          </a:p>
          <a:p>
            <a:pPr>
              <a:spcAft>
                <a:spcPts val="600"/>
              </a:spcAft>
            </a:pPr>
            <a:r>
              <a:rPr lang="id-ID" dirty="0" smtClean="0">
                <a:solidFill>
                  <a:srgbClr val="FF0000"/>
                </a:solidFill>
              </a:rPr>
              <a:t>Note: </a:t>
            </a:r>
            <a:r>
              <a:rPr lang="id-ID" dirty="0">
                <a:solidFill>
                  <a:srgbClr val="FF0000"/>
                </a:solidFill>
              </a:rPr>
              <a:t>Para pemimpin yang menerapkan pelatihan keanekaragaman harus memastikan bahwa isi program tetap konsisten dengan visi yang menarik tentang apa arti apresiasi keragaman bagi semua anggota organisasi.</a:t>
            </a:r>
            <a:endParaRPr lang="id-ID" dirty="0" smtClean="0">
              <a:solidFill>
                <a:srgbClr val="FF0000"/>
              </a:solidFill>
            </a:endParaRPr>
          </a:p>
        </p:txBody>
      </p:sp>
    </p:spTree>
    <p:extLst>
      <p:ext uri="{BB962C8B-B14F-4D97-AF65-F5344CB8AC3E}">
        <p14:creationId xmlns:p14="http://schemas.microsoft.com/office/powerpoint/2010/main" val="984260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10462EE-77BE-8C4F-8F3E-A0E85F1C4BFA}"/>
              </a:ext>
            </a:extLst>
          </p:cNvPr>
          <p:cNvSpPr txBox="1">
            <a:spLocks/>
          </p:cNvSpPr>
          <p:nvPr/>
        </p:nvSpPr>
        <p:spPr>
          <a:xfrm>
            <a:off x="9501935" y="614363"/>
            <a:ext cx="2246312" cy="5880100"/>
          </a:xfrm>
          <a:prstGeom prst="rect">
            <a:avLst/>
          </a:prstGeom>
          <a:solidFill>
            <a:srgbClr val="2D976C"/>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None/>
            </a:pPr>
            <a:r>
              <a:rPr lang="en-US" sz="2200" b="1" dirty="0">
                <a:solidFill>
                  <a:schemeClr val="bg1"/>
                </a:solidFill>
              </a:rPr>
              <a:t>.</a:t>
            </a:r>
            <a:r>
              <a:rPr lang="id-ID" sz="2200" b="1" dirty="0">
                <a:solidFill>
                  <a:schemeClr val="bg1"/>
                </a:solidFill>
              </a:rPr>
              <a:t>...continue</a:t>
            </a:r>
          </a:p>
        </p:txBody>
      </p:sp>
      <p:sp>
        <p:nvSpPr>
          <p:cNvPr id="3" name="Rectangle 2"/>
          <p:cNvSpPr/>
          <p:nvPr/>
        </p:nvSpPr>
        <p:spPr>
          <a:xfrm>
            <a:off x="699248" y="1663021"/>
            <a:ext cx="8498540" cy="2939266"/>
          </a:xfrm>
          <a:prstGeom prst="rect">
            <a:avLst/>
          </a:prstGeom>
        </p:spPr>
        <p:txBody>
          <a:bodyPr wrap="square">
            <a:spAutoFit/>
          </a:bodyPr>
          <a:lstStyle/>
          <a:p>
            <a:pPr marL="285750" indent="-285750" algn="just">
              <a:spcAft>
                <a:spcPts val="600"/>
              </a:spcAft>
              <a:buFont typeface="Wingdings"/>
              <a:buChar char="à"/>
            </a:pPr>
            <a:r>
              <a:rPr lang="id-ID" dirty="0" smtClean="0"/>
              <a:t>Mekanisme </a:t>
            </a:r>
            <a:r>
              <a:rPr lang="id-ID" dirty="0"/>
              <a:t>struktural untuk mengungkap diskriminasi dan toleransi hadiah juga bermanfaat. Contohnya termasuk (1) kriteria penilaian yang mencakup masalah keragaman, (2) gugus tugas atau komite penasehat untuk membantu mengidentifikasi diskriminasi atau intoleransi dan mengembangkan pemulihan, (3) langkah-langkah yang memungkinkan pemantauan kemajuan secara sistematis, dan (4) </a:t>
            </a:r>
            <a:r>
              <a:rPr lang="id-ID" dirty="0" smtClean="0"/>
              <a:t>mekanisme </a:t>
            </a:r>
            <a:r>
              <a:rPr lang="id-ID" dirty="0"/>
              <a:t>khusus lainnya yang memudahkan karyawan untuk melaporkan diskriminasi dan </a:t>
            </a:r>
            <a:r>
              <a:rPr lang="id-ID" dirty="0" smtClean="0"/>
              <a:t>intoleransi.</a:t>
            </a:r>
          </a:p>
          <a:p>
            <a:pPr marL="285750" indent="-285750" algn="just">
              <a:spcAft>
                <a:spcPts val="600"/>
              </a:spcAft>
              <a:buFont typeface="Wingdings"/>
              <a:buChar char="à"/>
            </a:pPr>
            <a:r>
              <a:rPr lang="id-ID" dirty="0" smtClean="0"/>
              <a:t>Upaya </a:t>
            </a:r>
            <a:r>
              <a:rPr lang="id-ID" dirty="0"/>
              <a:t>untuk mengubah sikap lebih mungkin berhasil ketika pelatihan keanekaragaman diarahkan pada orang-orang yang belum terbentuk </a:t>
            </a:r>
            <a:r>
              <a:rPr lang="en-US" dirty="0" err="1"/>
              <a:t>prasangka</a:t>
            </a:r>
            <a:r>
              <a:rPr lang="en-US" dirty="0"/>
              <a:t> yang </a:t>
            </a:r>
            <a:r>
              <a:rPr lang="en-US" dirty="0" err="1"/>
              <a:t>kuat</a:t>
            </a:r>
            <a:r>
              <a:rPr lang="en-US" dirty="0"/>
              <a:t>, </a:t>
            </a:r>
            <a:r>
              <a:rPr lang="en-US" dirty="0" err="1"/>
              <a:t>dan</a:t>
            </a:r>
            <a:r>
              <a:rPr lang="en-US" dirty="0"/>
              <a:t> </a:t>
            </a:r>
            <a:r>
              <a:rPr lang="en-US" dirty="0" err="1"/>
              <a:t>organisasi</a:t>
            </a:r>
            <a:r>
              <a:rPr lang="en-US" dirty="0"/>
              <a:t> </a:t>
            </a:r>
            <a:r>
              <a:rPr lang="en-US" dirty="0" err="1"/>
              <a:t>memiliki</a:t>
            </a:r>
            <a:r>
              <a:rPr lang="en-US" dirty="0"/>
              <a:t> </a:t>
            </a:r>
            <a:r>
              <a:rPr lang="en-US" dirty="0" err="1"/>
              <a:t>budaya</a:t>
            </a:r>
            <a:r>
              <a:rPr lang="en-US" dirty="0"/>
              <a:t> yang </a:t>
            </a:r>
            <a:r>
              <a:rPr lang="en-US" dirty="0" err="1"/>
              <a:t>mendukung</a:t>
            </a:r>
            <a:r>
              <a:rPr lang="en-US" dirty="0"/>
              <a:t> </a:t>
            </a:r>
            <a:r>
              <a:rPr lang="en-US" dirty="0" err="1"/>
              <a:t>apresiasi</a:t>
            </a:r>
            <a:r>
              <a:rPr lang="en-US" dirty="0"/>
              <a:t> </a:t>
            </a:r>
            <a:r>
              <a:rPr lang="en-US" dirty="0" err="1"/>
              <a:t>terhadap</a:t>
            </a:r>
            <a:r>
              <a:rPr lang="en-US" dirty="0"/>
              <a:t> </a:t>
            </a:r>
            <a:r>
              <a:rPr lang="en-US" dirty="0" err="1"/>
              <a:t>keanekaragaman</a:t>
            </a:r>
            <a:r>
              <a:rPr lang="en-US" dirty="0"/>
              <a:t> (</a:t>
            </a:r>
            <a:r>
              <a:rPr lang="en-US" dirty="0" err="1"/>
              <a:t>Nemetz</a:t>
            </a:r>
            <a:r>
              <a:rPr lang="en-US" dirty="0"/>
              <a:t> &amp; Christensen, 1996).</a:t>
            </a:r>
            <a:endParaRPr lang="id-ID" dirty="0"/>
          </a:p>
        </p:txBody>
      </p:sp>
    </p:spTree>
    <p:extLst>
      <p:ext uri="{BB962C8B-B14F-4D97-AF65-F5344CB8AC3E}">
        <p14:creationId xmlns:p14="http://schemas.microsoft.com/office/powerpoint/2010/main" val="1479544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9035239" y="4001848"/>
            <a:ext cx="1235531" cy="646331"/>
          </a:xfrm>
          <a:prstGeom prst="rect">
            <a:avLst/>
          </a:prstGeom>
        </p:spPr>
        <p:txBody>
          <a:bodyPr wrap="none">
            <a:spAutoFit/>
          </a:bodyPr>
          <a:lstStyle/>
          <a:p>
            <a:pPr algn="ctr"/>
            <a:r>
              <a:rPr lang="id-ID" b="1" dirty="0" smtClean="0">
                <a:solidFill>
                  <a:schemeClr val="bg1"/>
                </a:solidFill>
              </a:rPr>
              <a:t>Aspek</a:t>
            </a:r>
          </a:p>
          <a:p>
            <a:pPr algn="ctr"/>
            <a:r>
              <a:rPr lang="id-ID" b="1" dirty="0" smtClean="0">
                <a:solidFill>
                  <a:schemeClr val="bg1"/>
                </a:solidFill>
              </a:rPr>
              <a:t>Psikologis</a:t>
            </a:r>
            <a:endParaRPr lang="id-ID" b="1" dirty="0">
              <a:solidFill>
                <a:schemeClr val="bg1"/>
              </a:solidFill>
            </a:endParaRPr>
          </a:p>
        </p:txBody>
      </p:sp>
      <p:sp>
        <p:nvSpPr>
          <p:cNvPr id="2" name="Rectangle 1"/>
          <p:cNvSpPr/>
          <p:nvPr/>
        </p:nvSpPr>
        <p:spPr>
          <a:xfrm>
            <a:off x="457199" y="648273"/>
            <a:ext cx="2232211" cy="5712186"/>
          </a:xfrm>
          <a:prstGeom prst="rect">
            <a:avLst/>
          </a:prstGeom>
          <a:solidFill>
            <a:srgbClr val="2D976C"/>
          </a:solidFill>
          <a:ln>
            <a:solidFill>
              <a:srgbClr val="2D97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Memberikan</a:t>
            </a:r>
            <a:r>
              <a:rPr lang="en-US" sz="2000" b="1" dirty="0"/>
              <a:t> </a:t>
            </a:r>
            <a:r>
              <a:rPr lang="en-US" sz="2000" b="1" dirty="0" err="1"/>
              <a:t>Peluang</a:t>
            </a:r>
            <a:r>
              <a:rPr lang="en-US" sz="2000" b="1" dirty="0"/>
              <a:t> </a:t>
            </a:r>
            <a:r>
              <a:rPr lang="en-US" sz="2000" b="1" dirty="0" err="1"/>
              <a:t>Setara</a:t>
            </a:r>
            <a:endParaRPr lang="id-ID" sz="2000" dirty="0"/>
          </a:p>
        </p:txBody>
      </p:sp>
      <p:sp>
        <p:nvSpPr>
          <p:cNvPr id="3" name="Rectangle 2"/>
          <p:cNvSpPr/>
          <p:nvPr/>
        </p:nvSpPr>
        <p:spPr>
          <a:xfrm>
            <a:off x="3021106" y="1361888"/>
            <a:ext cx="8328211" cy="3924151"/>
          </a:xfrm>
          <a:prstGeom prst="rect">
            <a:avLst/>
          </a:prstGeom>
        </p:spPr>
        <p:txBody>
          <a:bodyPr wrap="square">
            <a:spAutoFit/>
          </a:bodyPr>
          <a:lstStyle/>
          <a:p>
            <a:pPr marL="285750" indent="-285750">
              <a:spcAft>
                <a:spcPts val="600"/>
              </a:spcAft>
              <a:buFont typeface="Wingdings"/>
              <a:buChar char="à"/>
            </a:pPr>
            <a:r>
              <a:rPr lang="en-US" dirty="0" err="1" smtClean="0"/>
              <a:t>Survei</a:t>
            </a:r>
            <a:r>
              <a:rPr lang="en-US" dirty="0" smtClean="0"/>
              <a:t> </a:t>
            </a:r>
            <a:r>
              <a:rPr lang="en-US" dirty="0" err="1" smtClean="0"/>
              <a:t>sikap</a:t>
            </a:r>
            <a:r>
              <a:rPr lang="en-US" dirty="0" smtClean="0"/>
              <a:t> </a:t>
            </a:r>
            <a:r>
              <a:rPr lang="en-US" dirty="0" err="1" smtClean="0"/>
              <a:t>karyawan</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mengidentifikasi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menilai</a:t>
            </a:r>
            <a:r>
              <a:rPr lang="en-US" dirty="0" smtClean="0"/>
              <a:t> </a:t>
            </a:r>
            <a:r>
              <a:rPr lang="en-US" dirty="0" err="1" smtClean="0"/>
              <a:t>kemajuan</a:t>
            </a:r>
            <a:r>
              <a:rPr lang="en-US" dirty="0" smtClean="0"/>
              <a:t>. Media </a:t>
            </a:r>
            <a:r>
              <a:rPr lang="en-US" dirty="0" err="1" smtClean="0"/>
              <a:t>komunikasi</a:t>
            </a:r>
            <a:r>
              <a:rPr lang="en-US" dirty="0" smtClean="0"/>
              <a:t> </a:t>
            </a:r>
            <a:r>
              <a:rPr lang="en-US" dirty="0" err="1" smtClean="0"/>
              <a:t>organisasi</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menggambarkan</a:t>
            </a:r>
            <a:r>
              <a:rPr lang="en-US" dirty="0" smtClean="0"/>
              <a:t> </a:t>
            </a:r>
            <a:r>
              <a:rPr lang="en-US" dirty="0" err="1" smtClean="0"/>
              <a:t>apa</a:t>
            </a:r>
            <a:r>
              <a:rPr lang="en-US" dirty="0" smtClean="0"/>
              <a:t> yang </a:t>
            </a:r>
            <a:r>
              <a:rPr lang="en-US" dirty="0" err="1" smtClean="0"/>
              <a:t>sedang</a:t>
            </a:r>
            <a:r>
              <a:rPr lang="en-US" dirty="0" smtClean="0"/>
              <a:t> </a:t>
            </a:r>
            <a:r>
              <a:rPr lang="en-US" dirty="0" err="1" smtClean="0"/>
              <a:t>dilakukan</a:t>
            </a:r>
            <a:r>
              <a:rPr lang="en-US" dirty="0" smtClean="0"/>
              <a:t> </a:t>
            </a:r>
            <a:r>
              <a:rPr lang="en-US" dirty="0" err="1" smtClean="0"/>
              <a:t>untuk</a:t>
            </a:r>
            <a:r>
              <a:rPr lang="en-US" dirty="0" smtClean="0"/>
              <a:t> </a:t>
            </a:r>
            <a:r>
              <a:rPr lang="en-US" dirty="0" err="1" smtClean="0"/>
              <a:t>mempromosikan</a:t>
            </a:r>
            <a:r>
              <a:rPr lang="en-US" dirty="0" smtClean="0"/>
              <a:t> </a:t>
            </a:r>
            <a:r>
              <a:rPr lang="en-US" dirty="0" err="1" smtClean="0"/>
              <a:t>kesempatan</a:t>
            </a:r>
            <a:r>
              <a:rPr lang="en-US" dirty="0" smtClean="0"/>
              <a:t> yang </a:t>
            </a:r>
            <a:r>
              <a:rPr lang="en-US" dirty="0" err="1" smtClean="0"/>
              <a:t>sama</a:t>
            </a:r>
            <a:r>
              <a:rPr lang="en-US" dirty="0" smtClean="0"/>
              <a:t> </a:t>
            </a:r>
            <a:r>
              <a:rPr lang="en-US" dirty="0" err="1" smtClean="0"/>
              <a:t>dan</a:t>
            </a:r>
            <a:r>
              <a:rPr lang="en-US" dirty="0" smtClean="0"/>
              <a:t> </a:t>
            </a:r>
            <a:r>
              <a:rPr lang="en-US" dirty="0" err="1" smtClean="0"/>
              <a:t>melaporkan</a:t>
            </a:r>
            <a:r>
              <a:rPr lang="en-US" dirty="0" smtClean="0"/>
              <a:t> </a:t>
            </a:r>
            <a:r>
              <a:rPr lang="en-US" dirty="0" err="1" smtClean="0"/>
              <a:t>pencapaian</a:t>
            </a:r>
            <a:r>
              <a:rPr lang="en-US" dirty="0" smtClean="0"/>
              <a:t>.</a:t>
            </a:r>
            <a:endParaRPr lang="id-ID" dirty="0" smtClean="0"/>
          </a:p>
          <a:p>
            <a:pPr marL="285750" indent="-285750">
              <a:spcAft>
                <a:spcPts val="600"/>
              </a:spcAft>
              <a:buFont typeface="Wingdings"/>
              <a:buChar char="à"/>
            </a:pPr>
            <a:r>
              <a:rPr lang="en-US" dirty="0" err="1" smtClean="0"/>
              <a:t>Diskriminasi</a:t>
            </a:r>
            <a:r>
              <a:rPr lang="en-US" dirty="0" smtClean="0"/>
              <a:t> </a:t>
            </a:r>
            <a:r>
              <a:rPr lang="en-US" dirty="0"/>
              <a:t>yang </a:t>
            </a:r>
            <a:r>
              <a:rPr lang="en-US" dirty="0" err="1"/>
              <a:t>tidak</a:t>
            </a:r>
            <a:r>
              <a:rPr lang="en-US" dirty="0"/>
              <a:t> </a:t>
            </a:r>
            <a:r>
              <a:rPr lang="en-US" dirty="0" err="1"/>
              <a:t>adil</a:t>
            </a:r>
            <a:r>
              <a:rPr lang="en-US" dirty="0"/>
              <a:t> </a:t>
            </a:r>
            <a:r>
              <a:rPr lang="en-US" dirty="0" err="1"/>
              <a:t>dapat</a:t>
            </a:r>
            <a:r>
              <a:rPr lang="en-US" dirty="0"/>
              <a:t> </a:t>
            </a:r>
            <a:r>
              <a:rPr lang="en-US" dirty="0" err="1"/>
              <a:t>dikurangi</a:t>
            </a:r>
            <a:r>
              <a:rPr lang="en-US" dirty="0"/>
              <a:t> </a:t>
            </a:r>
            <a:r>
              <a:rPr lang="en-US" dirty="0" err="1"/>
              <a:t>dengan</a:t>
            </a:r>
            <a:r>
              <a:rPr lang="en-US" dirty="0"/>
              <a:t> </a:t>
            </a:r>
            <a:r>
              <a:rPr lang="en-US" dirty="0" err="1"/>
              <a:t>menggunakan</a:t>
            </a:r>
            <a:r>
              <a:rPr lang="en-US" dirty="0"/>
              <a:t> </a:t>
            </a:r>
            <a:r>
              <a:rPr lang="en-US" dirty="0" err="1"/>
              <a:t>kriteria</a:t>
            </a:r>
            <a:r>
              <a:rPr lang="en-US" dirty="0"/>
              <a:t> </a:t>
            </a:r>
            <a:r>
              <a:rPr lang="en-US" dirty="0" err="1"/>
              <a:t>seleksi</a:t>
            </a:r>
            <a:r>
              <a:rPr lang="en-US" dirty="0"/>
              <a:t> </a:t>
            </a:r>
            <a:r>
              <a:rPr lang="en-US" dirty="0" err="1"/>
              <a:t>berdasarkan</a:t>
            </a:r>
            <a:r>
              <a:rPr lang="en-US" dirty="0"/>
              <a:t> </a:t>
            </a:r>
            <a:r>
              <a:rPr lang="en-US" dirty="0" err="1"/>
              <a:t>keterampilan</a:t>
            </a:r>
            <a:r>
              <a:rPr lang="en-US" dirty="0"/>
              <a:t> yang </a:t>
            </a:r>
            <a:r>
              <a:rPr lang="en-US" dirty="0" err="1" smtClean="0"/>
              <a:t>relevan</a:t>
            </a:r>
            <a:r>
              <a:rPr lang="en-US" dirty="0" smtClean="0"/>
              <a:t>.</a:t>
            </a:r>
            <a:endParaRPr lang="id-ID" dirty="0" smtClean="0"/>
          </a:p>
          <a:p>
            <a:pPr marL="285750" indent="-285750">
              <a:spcAft>
                <a:spcPts val="600"/>
              </a:spcAft>
              <a:buFont typeface="Wingdings"/>
              <a:buChar char="à"/>
            </a:pPr>
            <a:r>
              <a:rPr lang="en-US" dirty="0" err="1" smtClean="0"/>
              <a:t>Penilaian</a:t>
            </a:r>
            <a:r>
              <a:rPr lang="en-US" dirty="0" smtClean="0"/>
              <a:t> </a:t>
            </a:r>
            <a:r>
              <a:rPr lang="en-US" dirty="0"/>
              <a:t>yang </a:t>
            </a:r>
            <a:r>
              <a:rPr lang="en-US" dirty="0" err="1"/>
              <a:t>digunakan</a:t>
            </a:r>
            <a:r>
              <a:rPr lang="en-US" dirty="0"/>
              <a:t> </a:t>
            </a:r>
            <a:r>
              <a:rPr lang="en-US" dirty="0" err="1"/>
              <a:t>untuk</a:t>
            </a:r>
            <a:r>
              <a:rPr lang="en-US" dirty="0"/>
              <a:t> </a:t>
            </a:r>
            <a:r>
              <a:rPr lang="en-US" dirty="0" err="1"/>
              <a:t>keputusan</a:t>
            </a:r>
            <a:r>
              <a:rPr lang="en-US" dirty="0"/>
              <a:t> </a:t>
            </a:r>
            <a:r>
              <a:rPr lang="en-US" dirty="0" err="1"/>
              <a:t>seleksi</a:t>
            </a:r>
            <a:r>
              <a:rPr lang="en-US" dirty="0"/>
              <a:t> </a:t>
            </a:r>
            <a:r>
              <a:rPr lang="en-US" dirty="0" err="1"/>
              <a:t>dan</a:t>
            </a:r>
            <a:r>
              <a:rPr lang="en-US" dirty="0"/>
              <a:t> </a:t>
            </a:r>
            <a:r>
              <a:rPr lang="en-US" dirty="0" err="1"/>
              <a:t>promosi</a:t>
            </a:r>
            <a:r>
              <a:rPr lang="en-US" dirty="0"/>
              <a:t> </a:t>
            </a:r>
            <a:r>
              <a:rPr lang="en-US" dirty="0" err="1"/>
              <a:t>akan</a:t>
            </a:r>
            <a:r>
              <a:rPr lang="en-US" dirty="0"/>
              <a:t> </a:t>
            </a:r>
            <a:r>
              <a:rPr lang="en-US" dirty="0" err="1"/>
              <a:t>lebih</a:t>
            </a:r>
            <a:r>
              <a:rPr lang="en-US" dirty="0"/>
              <a:t> </a:t>
            </a:r>
            <a:r>
              <a:rPr lang="en-US" dirty="0" err="1"/>
              <a:t>akurat</a:t>
            </a:r>
            <a:r>
              <a:rPr lang="en-US" dirty="0"/>
              <a:t> </a:t>
            </a:r>
            <a:r>
              <a:rPr lang="en-US" dirty="0" err="1"/>
              <a:t>jika</a:t>
            </a:r>
            <a:r>
              <a:rPr lang="en-US" dirty="0"/>
              <a:t> </a:t>
            </a:r>
            <a:r>
              <a:rPr lang="en-US" dirty="0" err="1"/>
              <a:t>penilai</a:t>
            </a:r>
            <a:r>
              <a:rPr lang="en-US" dirty="0"/>
              <a:t> yang </a:t>
            </a:r>
            <a:r>
              <a:rPr lang="en-US" dirty="0" err="1" smtClean="0"/>
              <a:t>dilatih</a:t>
            </a:r>
            <a:r>
              <a:rPr lang="en-US" dirty="0" smtClean="0"/>
              <a:t> </a:t>
            </a:r>
            <a:r>
              <a:rPr lang="en-US" dirty="0" err="1"/>
              <a:t>atau</a:t>
            </a:r>
            <a:r>
              <a:rPr lang="en-US" dirty="0"/>
              <a:t> </a:t>
            </a:r>
            <a:r>
              <a:rPr lang="en-US" dirty="0" err="1"/>
              <a:t>dibantu</a:t>
            </a:r>
            <a:r>
              <a:rPr lang="en-US" dirty="0"/>
              <a:t> </a:t>
            </a:r>
            <a:r>
              <a:rPr lang="en-US" dirty="0" err="1"/>
              <a:t>untuk</a:t>
            </a:r>
            <a:r>
              <a:rPr lang="en-US" dirty="0"/>
              <a:t> </a:t>
            </a:r>
            <a:r>
              <a:rPr lang="en-US" dirty="0" err="1"/>
              <a:t>mengurangi</a:t>
            </a:r>
            <a:r>
              <a:rPr lang="en-US" dirty="0"/>
              <a:t> bias yang </a:t>
            </a:r>
            <a:r>
              <a:rPr lang="en-US" dirty="0" err="1"/>
              <a:t>disebabkan</a:t>
            </a:r>
            <a:r>
              <a:rPr lang="en-US" dirty="0"/>
              <a:t> </a:t>
            </a:r>
            <a:r>
              <a:rPr lang="en-US" dirty="0" err="1"/>
              <a:t>oleh</a:t>
            </a:r>
            <a:r>
              <a:rPr lang="en-US" dirty="0"/>
              <a:t> </a:t>
            </a:r>
            <a:r>
              <a:rPr lang="en-US" dirty="0" err="1"/>
              <a:t>stereotip</a:t>
            </a:r>
            <a:r>
              <a:rPr lang="en-US" dirty="0"/>
              <a:t> </a:t>
            </a:r>
            <a:r>
              <a:rPr lang="en-US" dirty="0" err="1"/>
              <a:t>peran</a:t>
            </a:r>
            <a:r>
              <a:rPr lang="en-US" dirty="0"/>
              <a:t> </a:t>
            </a:r>
            <a:r>
              <a:rPr lang="en-US" dirty="0" err="1"/>
              <a:t>ras</a:t>
            </a:r>
            <a:r>
              <a:rPr lang="en-US" dirty="0"/>
              <a:t> </a:t>
            </a:r>
            <a:r>
              <a:rPr lang="en-US" dirty="0" err="1"/>
              <a:t>atau</a:t>
            </a:r>
            <a:r>
              <a:rPr lang="en-US" dirty="0"/>
              <a:t> gender. </a:t>
            </a:r>
            <a:r>
              <a:rPr lang="en-US" dirty="0" err="1"/>
              <a:t>Sebagai</a:t>
            </a:r>
            <a:r>
              <a:rPr lang="en-US" dirty="0"/>
              <a:t> </a:t>
            </a:r>
            <a:r>
              <a:rPr lang="en-US" dirty="0" err="1"/>
              <a:t>contoh</a:t>
            </a:r>
            <a:r>
              <a:rPr lang="en-US" dirty="0"/>
              <a:t>, </a:t>
            </a:r>
            <a:r>
              <a:rPr lang="en-US" dirty="0" err="1"/>
              <a:t>tipe</a:t>
            </a:r>
            <a:r>
              <a:rPr lang="en-US" dirty="0"/>
              <a:t> bias </a:t>
            </a:r>
            <a:r>
              <a:rPr lang="en-US" dirty="0" err="1"/>
              <a:t>ini</a:t>
            </a:r>
            <a:r>
              <a:rPr lang="en-US" dirty="0"/>
              <a:t> </a:t>
            </a:r>
            <a:r>
              <a:rPr lang="en-US" dirty="0" err="1"/>
              <a:t>dapat</a:t>
            </a:r>
            <a:r>
              <a:rPr lang="en-US" dirty="0"/>
              <a:t> </a:t>
            </a:r>
            <a:r>
              <a:rPr lang="en-US" dirty="0" err="1"/>
              <a:t>dikurangi</a:t>
            </a:r>
            <a:r>
              <a:rPr lang="en-US" dirty="0"/>
              <a:t> </a:t>
            </a:r>
            <a:r>
              <a:rPr lang="en-US" dirty="0" err="1"/>
              <a:t>dengan</a:t>
            </a:r>
            <a:r>
              <a:rPr lang="en-US" dirty="0"/>
              <a:t> </a:t>
            </a:r>
            <a:r>
              <a:rPr lang="en-US" dirty="0" err="1"/>
              <a:t>intervensi</a:t>
            </a:r>
            <a:r>
              <a:rPr lang="en-US" dirty="0"/>
              <a:t> “recall </a:t>
            </a:r>
            <a:r>
              <a:rPr lang="en-US" dirty="0" err="1"/>
              <a:t>bebas</a:t>
            </a:r>
            <a:r>
              <a:rPr lang="en-US" dirty="0"/>
              <a:t> </a:t>
            </a:r>
            <a:r>
              <a:rPr lang="en-US" dirty="0" err="1"/>
              <a:t>terstruktur</a:t>
            </a:r>
            <a:r>
              <a:rPr lang="en-US" dirty="0"/>
              <a:t>” (</a:t>
            </a:r>
            <a:r>
              <a:rPr lang="en-US" dirty="0" err="1"/>
              <a:t>Baltes</a:t>
            </a:r>
            <a:r>
              <a:rPr lang="en-US" dirty="0"/>
              <a:t>, Bauer, &amp; </a:t>
            </a:r>
            <a:r>
              <a:rPr lang="en-US" dirty="0" err="1"/>
              <a:t>Frensch</a:t>
            </a:r>
            <a:r>
              <a:rPr lang="en-US" dirty="0"/>
              <a:t>, 2007; Bauer &amp; </a:t>
            </a:r>
            <a:r>
              <a:rPr lang="en-US" dirty="0" err="1"/>
              <a:t>Baltes</a:t>
            </a:r>
            <a:r>
              <a:rPr lang="en-US" dirty="0"/>
              <a:t>, 2002</a:t>
            </a:r>
            <a:r>
              <a:rPr lang="en-US" dirty="0" smtClean="0"/>
              <a:t>).</a:t>
            </a:r>
            <a:endParaRPr lang="id-ID" dirty="0" smtClean="0"/>
          </a:p>
          <a:p>
            <a:pPr marL="285750" indent="-285750">
              <a:spcAft>
                <a:spcPts val="600"/>
              </a:spcAft>
              <a:buFont typeface="Wingdings"/>
              <a:buChar char="à"/>
            </a:pPr>
            <a:r>
              <a:rPr lang="en-US" dirty="0" smtClean="0"/>
              <a:t>Para </a:t>
            </a:r>
            <a:r>
              <a:rPr lang="en-US" dirty="0" err="1"/>
              <a:t>penilai</a:t>
            </a:r>
            <a:r>
              <a:rPr lang="en-US" dirty="0"/>
              <a:t> </a:t>
            </a:r>
            <a:r>
              <a:rPr lang="en-US" dirty="0" err="1"/>
              <a:t>diminta</a:t>
            </a:r>
            <a:r>
              <a:rPr lang="en-US" dirty="0"/>
              <a:t> </a:t>
            </a:r>
            <a:r>
              <a:rPr lang="en-US" dirty="0" err="1"/>
              <a:t>untuk</a:t>
            </a:r>
            <a:r>
              <a:rPr lang="en-US" dirty="0"/>
              <a:t> </a:t>
            </a:r>
            <a:r>
              <a:rPr lang="en-US" dirty="0" err="1"/>
              <a:t>mengingat</a:t>
            </a:r>
            <a:r>
              <a:rPr lang="en-US" dirty="0"/>
              <a:t> </a:t>
            </a:r>
            <a:r>
              <a:rPr lang="en-US" dirty="0" err="1"/>
              <a:t>contoh-contoh</a:t>
            </a:r>
            <a:r>
              <a:rPr lang="en-US" dirty="0"/>
              <a:t> </a:t>
            </a:r>
            <a:r>
              <a:rPr lang="en-US" dirty="0" err="1"/>
              <a:t>perilaku</a:t>
            </a:r>
            <a:r>
              <a:rPr lang="en-US" dirty="0"/>
              <a:t> </a:t>
            </a:r>
            <a:r>
              <a:rPr lang="en-US" dirty="0" err="1"/>
              <a:t>positif</a:t>
            </a:r>
            <a:r>
              <a:rPr lang="en-US" dirty="0"/>
              <a:t> </a:t>
            </a:r>
            <a:r>
              <a:rPr lang="en-US" dirty="0" err="1"/>
              <a:t>dan</a:t>
            </a:r>
            <a:r>
              <a:rPr lang="en-US" dirty="0"/>
              <a:t> </a:t>
            </a:r>
            <a:r>
              <a:rPr lang="en-US" dirty="0" err="1"/>
              <a:t>negatif</a:t>
            </a:r>
            <a:r>
              <a:rPr lang="en-US" dirty="0"/>
              <a:t> </a:t>
            </a:r>
            <a:r>
              <a:rPr lang="en-US" dirty="0" err="1"/>
              <a:t>oleh</a:t>
            </a:r>
            <a:r>
              <a:rPr lang="en-US" dirty="0"/>
              <a:t> </a:t>
            </a:r>
            <a:r>
              <a:rPr lang="en-US" dirty="0" err="1"/>
              <a:t>seseorang</a:t>
            </a:r>
            <a:r>
              <a:rPr lang="en-US" dirty="0"/>
              <a:t> </a:t>
            </a:r>
            <a:r>
              <a:rPr lang="en-US" dirty="0" err="1"/>
              <a:t>sebelum</a:t>
            </a:r>
            <a:r>
              <a:rPr lang="en-US" dirty="0"/>
              <a:t> </a:t>
            </a:r>
            <a:r>
              <a:rPr lang="en-US" dirty="0" err="1"/>
              <a:t>membuat</a:t>
            </a:r>
            <a:r>
              <a:rPr lang="en-US" dirty="0"/>
              <a:t> </a:t>
            </a:r>
            <a:r>
              <a:rPr lang="en-US" dirty="0" err="1"/>
              <a:t>peringkat</a:t>
            </a:r>
            <a:r>
              <a:rPr lang="en-US" dirty="0"/>
              <a:t> orang </a:t>
            </a:r>
            <a:r>
              <a:rPr lang="en-US" dirty="0" err="1"/>
              <a:t>tersebut</a:t>
            </a:r>
            <a:r>
              <a:rPr lang="en-US" dirty="0" smtClean="0"/>
              <a:t>.</a:t>
            </a:r>
            <a:endParaRPr lang="id-ID" dirty="0" smtClean="0"/>
          </a:p>
        </p:txBody>
      </p:sp>
    </p:spTree>
    <p:extLst>
      <p:ext uri="{BB962C8B-B14F-4D97-AF65-F5344CB8AC3E}">
        <p14:creationId xmlns:p14="http://schemas.microsoft.com/office/powerpoint/2010/main" val="1642604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9035239" y="4001848"/>
            <a:ext cx="1235531" cy="646331"/>
          </a:xfrm>
          <a:prstGeom prst="rect">
            <a:avLst/>
          </a:prstGeom>
        </p:spPr>
        <p:txBody>
          <a:bodyPr wrap="none">
            <a:spAutoFit/>
          </a:bodyPr>
          <a:lstStyle/>
          <a:p>
            <a:pPr algn="ctr"/>
            <a:r>
              <a:rPr lang="id-ID" b="1" dirty="0" smtClean="0">
                <a:solidFill>
                  <a:schemeClr val="bg1"/>
                </a:solidFill>
              </a:rPr>
              <a:t>Aspek</a:t>
            </a:r>
          </a:p>
          <a:p>
            <a:pPr algn="ctr"/>
            <a:r>
              <a:rPr lang="id-ID" b="1" dirty="0" smtClean="0">
                <a:solidFill>
                  <a:schemeClr val="bg1"/>
                </a:solidFill>
              </a:rPr>
              <a:t>Psikologis</a:t>
            </a:r>
            <a:endParaRPr lang="id-ID" b="1" dirty="0">
              <a:solidFill>
                <a:schemeClr val="bg1"/>
              </a:solidFill>
            </a:endParaRPr>
          </a:p>
        </p:txBody>
      </p:sp>
      <p:sp>
        <p:nvSpPr>
          <p:cNvPr id="2" name="Rectangle 1"/>
          <p:cNvSpPr/>
          <p:nvPr/>
        </p:nvSpPr>
        <p:spPr>
          <a:xfrm>
            <a:off x="457199" y="648273"/>
            <a:ext cx="2232211" cy="5712186"/>
          </a:xfrm>
          <a:prstGeom prst="rect">
            <a:avLst/>
          </a:prstGeom>
          <a:solidFill>
            <a:srgbClr val="2D976C"/>
          </a:solidFill>
          <a:ln>
            <a:solidFill>
              <a:srgbClr val="2D97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Memberikan</a:t>
            </a:r>
            <a:r>
              <a:rPr lang="en-US" sz="2000" b="1" dirty="0"/>
              <a:t> </a:t>
            </a:r>
            <a:r>
              <a:rPr lang="en-US" sz="2000" b="1" dirty="0" err="1"/>
              <a:t>Peluang</a:t>
            </a:r>
            <a:r>
              <a:rPr lang="en-US" sz="2000" b="1" dirty="0"/>
              <a:t> </a:t>
            </a:r>
            <a:r>
              <a:rPr lang="en-US" sz="2000" b="1" dirty="0" err="1"/>
              <a:t>Setara</a:t>
            </a:r>
            <a:endParaRPr lang="id-ID" sz="2000" dirty="0"/>
          </a:p>
        </p:txBody>
      </p:sp>
      <p:sp>
        <p:nvSpPr>
          <p:cNvPr id="3" name="Rectangle 2"/>
          <p:cNvSpPr/>
          <p:nvPr/>
        </p:nvSpPr>
        <p:spPr>
          <a:xfrm>
            <a:off x="2913530" y="2007344"/>
            <a:ext cx="8408894" cy="3216265"/>
          </a:xfrm>
          <a:prstGeom prst="rect">
            <a:avLst/>
          </a:prstGeom>
        </p:spPr>
        <p:txBody>
          <a:bodyPr wrap="square">
            <a:spAutoFit/>
          </a:bodyPr>
          <a:lstStyle/>
          <a:p>
            <a:pPr marL="285750" indent="-285750">
              <a:spcAft>
                <a:spcPts val="600"/>
              </a:spcAft>
              <a:buFont typeface="Wingdings"/>
              <a:buChar char="à"/>
            </a:pPr>
            <a:r>
              <a:rPr lang="en-US" dirty="0" err="1" smtClean="0"/>
              <a:t>Kemajuan</a:t>
            </a:r>
            <a:r>
              <a:rPr lang="en-US" dirty="0" smtClean="0"/>
              <a:t> </a:t>
            </a:r>
            <a:r>
              <a:rPr lang="en-US" dirty="0" err="1"/>
              <a:t>oleh</a:t>
            </a:r>
            <a:r>
              <a:rPr lang="en-US" dirty="0"/>
              <a:t> </a:t>
            </a:r>
            <a:r>
              <a:rPr lang="en-US" dirty="0" err="1"/>
              <a:t>perempuan</a:t>
            </a:r>
            <a:r>
              <a:rPr lang="en-US" dirty="0"/>
              <a:t> </a:t>
            </a:r>
            <a:r>
              <a:rPr lang="en-US" dirty="0" err="1"/>
              <a:t>dan</a:t>
            </a:r>
            <a:r>
              <a:rPr lang="en-US" dirty="0"/>
              <a:t> </a:t>
            </a:r>
            <a:r>
              <a:rPr lang="en-US" dirty="0" err="1"/>
              <a:t>minoritas</a:t>
            </a:r>
            <a:r>
              <a:rPr lang="en-US" dirty="0"/>
              <a:t> </a:t>
            </a:r>
            <a:r>
              <a:rPr lang="en-US" dirty="0" err="1"/>
              <a:t>difasilitasi</a:t>
            </a:r>
            <a:r>
              <a:rPr lang="en-US" dirty="0"/>
              <a:t> </a:t>
            </a:r>
            <a:r>
              <a:rPr lang="en-US" dirty="0" err="1"/>
              <a:t>oleh</a:t>
            </a:r>
            <a:r>
              <a:rPr lang="en-US" dirty="0"/>
              <a:t> program </a:t>
            </a:r>
            <a:r>
              <a:rPr lang="en-US" dirty="0" err="1"/>
              <a:t>bimbingan</a:t>
            </a:r>
            <a:r>
              <a:rPr lang="en-US" dirty="0"/>
              <a:t> yang </a:t>
            </a:r>
            <a:r>
              <a:rPr lang="en-US" dirty="0" err="1"/>
              <a:t>memberikan</a:t>
            </a:r>
            <a:r>
              <a:rPr lang="en-US" dirty="0"/>
              <a:t> saran, </a:t>
            </a:r>
            <a:r>
              <a:rPr lang="en-US" dirty="0" err="1"/>
              <a:t>dorongan</a:t>
            </a:r>
            <a:r>
              <a:rPr lang="en-US" dirty="0"/>
              <a:t>, </a:t>
            </a:r>
            <a:r>
              <a:rPr lang="en-US" dirty="0" err="1"/>
              <a:t>dan</a:t>
            </a:r>
            <a:r>
              <a:rPr lang="en-US" dirty="0"/>
              <a:t> </a:t>
            </a:r>
            <a:r>
              <a:rPr lang="en-US" dirty="0" err="1"/>
              <a:t>bantuan</a:t>
            </a:r>
            <a:r>
              <a:rPr lang="en-US" dirty="0"/>
              <a:t> yang </a:t>
            </a:r>
            <a:r>
              <a:rPr lang="en-US" dirty="0" err="1"/>
              <a:t>memadai</a:t>
            </a:r>
            <a:r>
              <a:rPr lang="en-US" dirty="0"/>
              <a:t>. Program </a:t>
            </a:r>
            <a:r>
              <a:rPr lang="en-US" dirty="0" err="1"/>
              <a:t>pengembangan</a:t>
            </a:r>
            <a:r>
              <a:rPr lang="en-US" dirty="0"/>
              <a:t> </a:t>
            </a:r>
            <a:r>
              <a:rPr lang="en-US" dirty="0" err="1"/>
              <a:t>kepemimpinan</a:t>
            </a:r>
            <a:r>
              <a:rPr lang="en-US" dirty="0"/>
              <a:t> </a:t>
            </a:r>
            <a:r>
              <a:rPr lang="en-US" dirty="0" err="1"/>
              <a:t>harus</a:t>
            </a:r>
            <a:r>
              <a:rPr lang="en-US" dirty="0"/>
              <a:t> </a:t>
            </a:r>
            <a:r>
              <a:rPr lang="en-US" dirty="0" err="1"/>
              <a:t>memberikan</a:t>
            </a:r>
            <a:r>
              <a:rPr lang="en-US" dirty="0"/>
              <a:t> </a:t>
            </a:r>
            <a:r>
              <a:rPr lang="en-US" dirty="0" err="1"/>
              <a:t>peluang</a:t>
            </a:r>
            <a:r>
              <a:rPr lang="en-US" dirty="0"/>
              <a:t> yang </a:t>
            </a:r>
            <a:r>
              <a:rPr lang="en-US" dirty="0" err="1"/>
              <a:t>sama</a:t>
            </a:r>
            <a:r>
              <a:rPr lang="en-US" dirty="0"/>
              <a:t> </a:t>
            </a:r>
            <a:r>
              <a:rPr lang="en-US" dirty="0" err="1"/>
              <a:t>bagi</a:t>
            </a:r>
            <a:r>
              <a:rPr lang="en-US" dirty="0"/>
              <a:t> orang yang </a:t>
            </a:r>
            <a:r>
              <a:rPr lang="en-US" dirty="0" err="1"/>
              <a:t>ingin</a:t>
            </a:r>
            <a:r>
              <a:rPr lang="en-US" dirty="0"/>
              <a:t> </a:t>
            </a:r>
            <a:r>
              <a:rPr lang="en-US" dirty="0" err="1"/>
              <a:t>mempelajari</a:t>
            </a:r>
            <a:r>
              <a:rPr lang="en-US" dirty="0"/>
              <a:t> </a:t>
            </a:r>
            <a:r>
              <a:rPr lang="en-US" dirty="0" err="1"/>
              <a:t>keterampilan</a:t>
            </a:r>
            <a:r>
              <a:rPr lang="en-US" dirty="0"/>
              <a:t> yang </a:t>
            </a:r>
            <a:r>
              <a:rPr lang="en-US" dirty="0" err="1"/>
              <a:t>relevan</a:t>
            </a:r>
            <a:r>
              <a:rPr lang="en-US" dirty="0"/>
              <a:t> </a:t>
            </a:r>
            <a:r>
              <a:rPr lang="en-US" dirty="0" err="1"/>
              <a:t>dan</a:t>
            </a:r>
            <a:r>
              <a:rPr lang="en-US" dirty="0"/>
              <a:t> </a:t>
            </a:r>
            <a:r>
              <a:rPr lang="en-US" dirty="0" err="1"/>
              <a:t>mendapatkan</a:t>
            </a:r>
            <a:r>
              <a:rPr lang="en-US" dirty="0"/>
              <a:t> </a:t>
            </a:r>
            <a:r>
              <a:rPr lang="en-US" dirty="0" err="1"/>
              <a:t>pengalaman</a:t>
            </a:r>
            <a:r>
              <a:rPr lang="en-US" dirty="0"/>
              <a:t> </a:t>
            </a:r>
            <a:r>
              <a:rPr lang="en-US" dirty="0" err="1"/>
              <a:t>berharga</a:t>
            </a:r>
            <a:r>
              <a:rPr lang="en-US" dirty="0" smtClean="0"/>
              <a:t>.</a:t>
            </a:r>
            <a:endParaRPr lang="id-ID" dirty="0" smtClean="0"/>
          </a:p>
          <a:p>
            <a:pPr marL="285750" indent="-285750">
              <a:spcAft>
                <a:spcPts val="600"/>
              </a:spcAft>
              <a:buFont typeface="Wingdings"/>
              <a:buChar char="à"/>
            </a:pPr>
            <a:r>
              <a:rPr lang="en-US" dirty="0" err="1"/>
              <a:t>Departemen</a:t>
            </a:r>
            <a:r>
              <a:rPr lang="en-US" dirty="0"/>
              <a:t> </a:t>
            </a:r>
            <a:r>
              <a:rPr lang="en-US" dirty="0" err="1"/>
              <a:t>manajemen</a:t>
            </a:r>
            <a:r>
              <a:rPr lang="en-US" dirty="0"/>
              <a:t> </a:t>
            </a:r>
            <a:r>
              <a:rPr lang="en-US" dirty="0" err="1"/>
              <a:t>sumber</a:t>
            </a:r>
            <a:r>
              <a:rPr lang="en-US" dirty="0"/>
              <a:t> </a:t>
            </a:r>
            <a:r>
              <a:rPr lang="en-US" dirty="0" err="1"/>
              <a:t>daya</a:t>
            </a:r>
            <a:r>
              <a:rPr lang="en-US" dirty="0"/>
              <a:t> </a:t>
            </a:r>
            <a:r>
              <a:rPr lang="en-US" dirty="0" err="1"/>
              <a:t>manusia</a:t>
            </a:r>
            <a:r>
              <a:rPr lang="en-US" dirty="0"/>
              <a:t> </a:t>
            </a:r>
            <a:r>
              <a:rPr lang="id-ID" dirty="0" smtClean="0"/>
              <a:t>ber</a:t>
            </a:r>
            <a:r>
              <a:rPr lang="en-US" dirty="0" err="1" smtClean="0"/>
              <a:t>tanggung</a:t>
            </a:r>
            <a:r>
              <a:rPr lang="en-US" dirty="0" smtClean="0"/>
              <a:t> </a:t>
            </a:r>
            <a:r>
              <a:rPr lang="en-US" dirty="0" err="1"/>
              <a:t>jawab</a:t>
            </a:r>
            <a:r>
              <a:rPr lang="en-US" dirty="0"/>
              <a:t> </a:t>
            </a:r>
            <a:r>
              <a:rPr lang="en-US" dirty="0" err="1" smtClean="0"/>
              <a:t>untuk</a:t>
            </a:r>
            <a:r>
              <a:rPr lang="en-US" dirty="0" smtClean="0"/>
              <a:t> </a:t>
            </a:r>
            <a:r>
              <a:rPr lang="id-ID" dirty="0" smtClean="0"/>
              <a:t>serangkaian </a:t>
            </a:r>
            <a:r>
              <a:rPr lang="en-US" dirty="0" smtClean="0"/>
              <a:t>proses </a:t>
            </a:r>
            <a:r>
              <a:rPr lang="en-US" dirty="0"/>
              <a:t>yang </a:t>
            </a:r>
            <a:r>
              <a:rPr lang="en-US" dirty="0" err="1"/>
              <a:t>mempengaruhi</a:t>
            </a:r>
            <a:r>
              <a:rPr lang="en-US" dirty="0"/>
              <a:t> </a:t>
            </a:r>
            <a:r>
              <a:rPr lang="en-US" dirty="0" err="1"/>
              <a:t>keragaman</a:t>
            </a:r>
            <a:r>
              <a:rPr lang="en-US" dirty="0"/>
              <a:t> </a:t>
            </a:r>
            <a:r>
              <a:rPr lang="en-US" dirty="0" err="1"/>
              <a:t>dan</a:t>
            </a:r>
            <a:r>
              <a:rPr lang="en-US" dirty="0"/>
              <a:t> </a:t>
            </a:r>
            <a:r>
              <a:rPr lang="en-US" dirty="0" err="1"/>
              <a:t>kesempatan</a:t>
            </a:r>
            <a:r>
              <a:rPr lang="en-US" dirty="0"/>
              <a:t> yang </a:t>
            </a:r>
            <a:r>
              <a:rPr lang="en-US" dirty="0" err="1"/>
              <a:t>sama</a:t>
            </a:r>
            <a:r>
              <a:rPr lang="en-US" dirty="0"/>
              <a:t>, </a:t>
            </a:r>
            <a:r>
              <a:rPr lang="en-US" dirty="0" err="1"/>
              <a:t>seperti</a:t>
            </a:r>
            <a:r>
              <a:rPr lang="en-US" dirty="0"/>
              <a:t> </a:t>
            </a:r>
            <a:r>
              <a:rPr lang="en-US" dirty="0" err="1"/>
              <a:t>perekrutan</a:t>
            </a:r>
            <a:r>
              <a:rPr lang="en-US" dirty="0"/>
              <a:t>, </a:t>
            </a:r>
            <a:r>
              <a:rPr lang="en-US" dirty="0" err="1"/>
              <a:t>seleksi</a:t>
            </a:r>
            <a:r>
              <a:rPr lang="en-US" dirty="0"/>
              <a:t>, </a:t>
            </a:r>
            <a:r>
              <a:rPr lang="en-US" dirty="0" err="1"/>
              <a:t>orientasi</a:t>
            </a:r>
            <a:r>
              <a:rPr lang="en-US" dirty="0"/>
              <a:t> </a:t>
            </a:r>
            <a:r>
              <a:rPr lang="en-US" dirty="0" err="1"/>
              <a:t>karyawan</a:t>
            </a:r>
            <a:r>
              <a:rPr lang="en-US" dirty="0"/>
              <a:t>, </a:t>
            </a:r>
            <a:r>
              <a:rPr lang="en-US" dirty="0" err="1"/>
              <a:t>penilaian</a:t>
            </a:r>
            <a:r>
              <a:rPr lang="en-US" dirty="0"/>
              <a:t> </a:t>
            </a:r>
            <a:r>
              <a:rPr lang="en-US" dirty="0" err="1"/>
              <a:t>kinerja</a:t>
            </a:r>
            <a:r>
              <a:rPr lang="en-US" dirty="0"/>
              <a:t>, </a:t>
            </a:r>
            <a:r>
              <a:rPr lang="en-US" dirty="0" err="1"/>
              <a:t>pelatihan</a:t>
            </a:r>
            <a:r>
              <a:rPr lang="en-US" dirty="0"/>
              <a:t>, </a:t>
            </a:r>
            <a:r>
              <a:rPr lang="en-US" dirty="0" err="1"/>
              <a:t>dan</a:t>
            </a:r>
            <a:r>
              <a:rPr lang="en-US" dirty="0"/>
              <a:t> </a:t>
            </a:r>
            <a:r>
              <a:rPr lang="en-US" dirty="0" err="1"/>
              <a:t>pendampingan</a:t>
            </a:r>
            <a:r>
              <a:rPr lang="en-US" dirty="0"/>
              <a:t>. </a:t>
            </a:r>
            <a:r>
              <a:rPr lang="en-US" dirty="0" err="1"/>
              <a:t>Namun</a:t>
            </a:r>
            <a:r>
              <a:rPr lang="en-US" dirty="0"/>
              <a:t>, </a:t>
            </a:r>
            <a:r>
              <a:rPr lang="en-US" dirty="0" err="1"/>
              <a:t>tanggung</a:t>
            </a:r>
            <a:r>
              <a:rPr lang="en-US" dirty="0"/>
              <a:t> </a:t>
            </a:r>
            <a:r>
              <a:rPr lang="en-US" dirty="0" err="1"/>
              <a:t>jawab</a:t>
            </a:r>
            <a:r>
              <a:rPr lang="en-US" dirty="0"/>
              <a:t> </a:t>
            </a:r>
            <a:r>
              <a:rPr lang="en-US" dirty="0" err="1"/>
              <a:t>untuk</a:t>
            </a:r>
            <a:r>
              <a:rPr lang="en-US" dirty="0"/>
              <a:t> </a:t>
            </a:r>
            <a:r>
              <a:rPr lang="en-US" dirty="0" err="1"/>
              <a:t>memberikan</a:t>
            </a:r>
            <a:r>
              <a:rPr lang="en-US" dirty="0"/>
              <a:t> </a:t>
            </a:r>
            <a:r>
              <a:rPr lang="en-US" dirty="0" err="1"/>
              <a:t>kesempatan</a:t>
            </a:r>
            <a:r>
              <a:rPr lang="en-US" dirty="0"/>
              <a:t> yang </a:t>
            </a:r>
            <a:r>
              <a:rPr lang="en-US" dirty="0" err="1"/>
              <a:t>sama</a:t>
            </a:r>
            <a:r>
              <a:rPr lang="en-US" dirty="0"/>
              <a:t> </a:t>
            </a:r>
            <a:r>
              <a:rPr lang="en-US" dirty="0" err="1"/>
              <a:t>tidak</a:t>
            </a:r>
            <a:r>
              <a:rPr lang="en-US" dirty="0"/>
              <a:t> </a:t>
            </a:r>
            <a:r>
              <a:rPr lang="en-US" dirty="0" err="1"/>
              <a:t>boleh</a:t>
            </a:r>
            <a:r>
              <a:rPr lang="en-US" dirty="0"/>
              <a:t> </a:t>
            </a:r>
            <a:r>
              <a:rPr lang="en-US" dirty="0" err="1"/>
              <a:t>hanya</a:t>
            </a:r>
            <a:r>
              <a:rPr lang="en-US" dirty="0"/>
              <a:t> </a:t>
            </a:r>
            <a:r>
              <a:rPr lang="en-US" dirty="0" err="1"/>
              <a:t>diserahkan</a:t>
            </a:r>
            <a:r>
              <a:rPr lang="en-US" dirty="0"/>
              <a:t> </a:t>
            </a:r>
            <a:r>
              <a:rPr lang="en-US" dirty="0" err="1"/>
              <a:t>kepada</a:t>
            </a:r>
            <a:r>
              <a:rPr lang="en-US" dirty="0"/>
              <a:t> </a:t>
            </a:r>
            <a:r>
              <a:rPr lang="en-US" dirty="0" err="1"/>
              <a:t>spesialis</a:t>
            </a:r>
            <a:r>
              <a:rPr lang="en-US" dirty="0"/>
              <a:t> </a:t>
            </a:r>
            <a:r>
              <a:rPr lang="en-US" dirty="0" err="1"/>
              <a:t>staf</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dirty="0" err="1"/>
              <a:t>Upaya</a:t>
            </a:r>
            <a:r>
              <a:rPr lang="en-US" dirty="0"/>
              <a:t> yang </a:t>
            </a:r>
            <a:r>
              <a:rPr lang="en-US" dirty="0" err="1"/>
              <a:t>berhasil</a:t>
            </a:r>
            <a:r>
              <a:rPr lang="en-US" dirty="0"/>
              <a:t> </a:t>
            </a:r>
            <a:r>
              <a:rPr lang="en-US" dirty="0" err="1"/>
              <a:t>untuk</a:t>
            </a:r>
            <a:r>
              <a:rPr lang="en-US" dirty="0"/>
              <a:t> </a:t>
            </a:r>
            <a:r>
              <a:rPr lang="en-US" dirty="0" err="1"/>
              <a:t>meningkatkan</a:t>
            </a:r>
            <a:r>
              <a:rPr lang="en-US" dirty="0"/>
              <a:t> </a:t>
            </a:r>
            <a:r>
              <a:rPr lang="en-US" dirty="0" err="1"/>
              <a:t>keragaman</a:t>
            </a:r>
            <a:r>
              <a:rPr lang="en-US" dirty="0"/>
              <a:t> </a:t>
            </a:r>
            <a:r>
              <a:rPr lang="en-US" dirty="0" err="1"/>
              <a:t>dan</a:t>
            </a:r>
            <a:r>
              <a:rPr lang="en-US" dirty="0"/>
              <a:t> </a:t>
            </a:r>
            <a:r>
              <a:rPr lang="en-US" dirty="0" err="1"/>
              <a:t>kesempatan</a:t>
            </a:r>
            <a:r>
              <a:rPr lang="en-US" dirty="0"/>
              <a:t> yang </a:t>
            </a:r>
            <a:r>
              <a:rPr lang="en-US" dirty="0" err="1"/>
              <a:t>sama</a:t>
            </a:r>
            <a:r>
              <a:rPr lang="en-US" dirty="0"/>
              <a:t> </a:t>
            </a:r>
            <a:r>
              <a:rPr lang="en-US" dirty="0" err="1"/>
              <a:t>membutuhkan</a:t>
            </a:r>
            <a:r>
              <a:rPr lang="en-US" dirty="0"/>
              <a:t> </a:t>
            </a:r>
            <a:r>
              <a:rPr lang="en-US" dirty="0" err="1"/>
              <a:t>dukungan</a:t>
            </a:r>
            <a:r>
              <a:rPr lang="en-US" dirty="0"/>
              <a:t> </a:t>
            </a:r>
            <a:r>
              <a:rPr lang="en-US" dirty="0" err="1"/>
              <a:t>kuat</a:t>
            </a:r>
            <a:r>
              <a:rPr lang="en-US" dirty="0"/>
              <a:t> </a:t>
            </a:r>
            <a:r>
              <a:rPr lang="en-US" dirty="0" err="1"/>
              <a:t>oleh</a:t>
            </a:r>
            <a:r>
              <a:rPr lang="en-US" dirty="0"/>
              <a:t> </a:t>
            </a:r>
            <a:r>
              <a:rPr lang="en-US" dirty="0" err="1"/>
              <a:t>manajemen</a:t>
            </a:r>
            <a:r>
              <a:rPr lang="en-US" dirty="0"/>
              <a:t> </a:t>
            </a:r>
            <a:r>
              <a:rPr lang="en-US" dirty="0" err="1"/>
              <a:t>puncak</a:t>
            </a:r>
            <a:r>
              <a:rPr lang="en-US" dirty="0"/>
              <a:t> </a:t>
            </a:r>
            <a:r>
              <a:rPr lang="en-US" dirty="0" err="1"/>
              <a:t>dan</a:t>
            </a:r>
            <a:r>
              <a:rPr lang="en-US" dirty="0"/>
              <a:t> </a:t>
            </a:r>
            <a:r>
              <a:rPr lang="en-US" dirty="0" err="1"/>
              <a:t>oleh</a:t>
            </a:r>
            <a:r>
              <a:rPr lang="en-US" dirty="0"/>
              <a:t> </a:t>
            </a:r>
            <a:r>
              <a:rPr lang="en-US" dirty="0" err="1"/>
              <a:t>para</a:t>
            </a:r>
            <a:r>
              <a:rPr lang="en-US" dirty="0"/>
              <a:t> </a:t>
            </a:r>
            <a:r>
              <a:rPr lang="en-US" dirty="0" err="1"/>
              <a:t>manajer</a:t>
            </a:r>
            <a:r>
              <a:rPr lang="en-US" dirty="0"/>
              <a:t> di </a:t>
            </a:r>
            <a:r>
              <a:rPr lang="en-US" dirty="0" err="1"/>
              <a:t>semua</a:t>
            </a:r>
            <a:r>
              <a:rPr lang="en-US" dirty="0"/>
              <a:t> </a:t>
            </a:r>
            <a:r>
              <a:rPr lang="en-US" dirty="0" err="1"/>
              <a:t>tingkatan</a:t>
            </a:r>
            <a:r>
              <a:rPr lang="en-US" dirty="0"/>
              <a:t> </a:t>
            </a:r>
            <a:r>
              <a:rPr lang="en-US" dirty="0" err="1"/>
              <a:t>organisasi</a:t>
            </a:r>
            <a:r>
              <a:rPr lang="en-US" dirty="0"/>
              <a:t>.</a:t>
            </a:r>
            <a:endParaRPr lang="id-ID" dirty="0"/>
          </a:p>
        </p:txBody>
      </p:sp>
    </p:spTree>
    <p:extLst>
      <p:ext uri="{BB962C8B-B14F-4D97-AF65-F5344CB8AC3E}">
        <p14:creationId xmlns:p14="http://schemas.microsoft.com/office/powerpoint/2010/main" val="4230531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3DD1ED9-7847-4E1F-8455-6A5ECF64619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31A3DFEF-67D3-4CCE-BFE8-397D542A484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24E4445D-D137-4867-B463-009D641E985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CC80D46F-EE5E-4AF1-A8B9-B9948FF665E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328C565D-A991-4381-AC37-76A58A4A128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6F65E1-CC1B-D74D-9750-5ED8B2B2EAFC}"/>
              </a:ext>
            </a:extLst>
          </p:cNvPr>
          <p:cNvSpPr>
            <a:spLocks noGrp="1"/>
          </p:cNvSpPr>
          <p:nvPr>
            <p:ph type="title"/>
          </p:nvPr>
        </p:nvSpPr>
        <p:spPr>
          <a:xfrm>
            <a:off x="4449960" y="1507414"/>
            <a:ext cx="7295507" cy="3703320"/>
          </a:xfrm>
        </p:spPr>
        <p:txBody>
          <a:bodyPr vert="horz" lIns="91440" tIns="45720" rIns="91440" bIns="45720" rtlCol="0" anchor="ctr">
            <a:normAutofit/>
          </a:bodyPr>
          <a:lstStyle/>
          <a:p>
            <a:pPr algn="ctr"/>
            <a:r>
              <a:rPr lang="id-ID" sz="7000" b="1" dirty="0" smtClean="0">
                <a:solidFill>
                  <a:srgbClr val="E5849A"/>
                </a:solidFill>
              </a:rPr>
              <a:t>Terima kasih</a:t>
            </a:r>
            <a:endParaRPr lang="en-US" sz="7000" b="1" dirty="0">
              <a:solidFill>
                <a:srgbClr val="E5849A"/>
              </a:solidFill>
            </a:endParaRPr>
          </a:p>
        </p:txBody>
      </p:sp>
      <p:sp>
        <p:nvSpPr>
          <p:cNvPr id="18" name="Rectangle 17">
            <a:extLst>
              <a:ext uri="{FF2B5EF4-FFF2-40B4-BE49-F238E27FC236}">
                <a16:creationId xmlns:a16="http://schemas.microsoft.com/office/drawing/2014/main" id="{B7180431-F4DE-415D-BCBB-9316423C37C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3642"/>
            <a:ext cx="11298933" cy="51270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19">
            <a:extLst>
              <a:ext uri="{FF2B5EF4-FFF2-40B4-BE49-F238E27FC236}">
                <a16:creationId xmlns:a16="http://schemas.microsoft.com/office/drawing/2014/main" id="{EEABD997-5EF9-4E9B-AFBB-F6DFAAF3AD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V="1">
            <a:off x="2209064" y="3329711"/>
            <a:ext cx="3703320" cy="58726"/>
          </a:xfrm>
          <a:prstGeom prst="rect">
            <a:avLst/>
          </a:prstGeom>
          <a:solidFill>
            <a:schemeClr val="accent5">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9AB5EE6-A047-4B18-B998-D46DF3CC36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878019"/>
            <a:ext cx="11298933" cy="512708"/>
          </a:xfrm>
          <a:prstGeom prst="rect">
            <a:avLst/>
          </a:prstGeom>
          <a:solidFill>
            <a:srgbClr val="2D976C"/>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2612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Pengaruh</a:t>
            </a:r>
            <a:r>
              <a:rPr lang="en-US" b="1" dirty="0"/>
              <a:t> </a:t>
            </a:r>
            <a:r>
              <a:rPr lang="en-US" b="1" dirty="0" err="1"/>
              <a:t>budaya</a:t>
            </a:r>
            <a:r>
              <a:rPr lang="en-US" b="1" dirty="0"/>
              <a:t> </a:t>
            </a:r>
            <a:r>
              <a:rPr lang="en-US" b="1" dirty="0" err="1"/>
              <a:t>dalam</a:t>
            </a:r>
            <a:r>
              <a:rPr lang="en-US" b="1" dirty="0"/>
              <a:t> </a:t>
            </a:r>
            <a:r>
              <a:rPr lang="en-US" b="1" dirty="0" err="1"/>
              <a:t>perilaku</a:t>
            </a:r>
            <a:r>
              <a:rPr lang="en-US" b="1" dirty="0"/>
              <a:t> </a:t>
            </a:r>
            <a:r>
              <a:rPr lang="en-US" b="1" dirty="0" err="1"/>
              <a:t>kepemimpinan</a:t>
            </a:r>
            <a:endParaRPr lang="id-ID" dirty="0"/>
          </a:p>
        </p:txBody>
      </p:sp>
      <p:sp>
        <p:nvSpPr>
          <p:cNvPr id="3" name="Content Placeholder 2"/>
          <p:cNvSpPr>
            <a:spLocks noGrp="1"/>
          </p:cNvSpPr>
          <p:nvPr>
            <p:ph idx="1"/>
          </p:nvPr>
        </p:nvSpPr>
        <p:spPr/>
        <p:txBody>
          <a:bodyPr>
            <a:normAutofit/>
          </a:bodyPr>
          <a:lstStyle/>
          <a:p>
            <a:r>
              <a:rPr lang="en-US" sz="2000" dirty="0" err="1">
                <a:solidFill>
                  <a:schemeClr val="tx1"/>
                </a:solidFill>
              </a:rPr>
              <a:t>Nilai</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tradisi</a:t>
            </a:r>
            <a:r>
              <a:rPr lang="en-US" sz="2000" dirty="0">
                <a:solidFill>
                  <a:schemeClr val="tx1"/>
                </a:solidFill>
              </a:rPr>
              <a:t> </a:t>
            </a:r>
            <a:r>
              <a:rPr lang="en-US" sz="2000" dirty="0" err="1">
                <a:solidFill>
                  <a:schemeClr val="tx1"/>
                </a:solidFill>
              </a:rPr>
              <a:t>dapat</a:t>
            </a:r>
            <a:r>
              <a:rPr lang="en-US" sz="2000" dirty="0">
                <a:solidFill>
                  <a:schemeClr val="tx1"/>
                </a:solidFill>
              </a:rPr>
              <a:t> </a:t>
            </a:r>
            <a:r>
              <a:rPr lang="en-US" sz="2000" dirty="0" err="1">
                <a:solidFill>
                  <a:schemeClr val="tx1"/>
                </a:solidFill>
              </a:rPr>
              <a:t>mempengaruhi</a:t>
            </a:r>
            <a:r>
              <a:rPr lang="en-US" sz="2000" dirty="0">
                <a:solidFill>
                  <a:schemeClr val="tx1"/>
                </a:solidFill>
              </a:rPr>
              <a:t> </a:t>
            </a:r>
            <a:r>
              <a:rPr lang="en-US" sz="2000" dirty="0" err="1">
                <a:solidFill>
                  <a:schemeClr val="tx1"/>
                </a:solidFill>
              </a:rPr>
              <a:t>perilaku</a:t>
            </a:r>
            <a:r>
              <a:rPr lang="en-US" sz="2000" dirty="0">
                <a:solidFill>
                  <a:schemeClr val="tx1"/>
                </a:solidFill>
              </a:rPr>
              <a:t> </a:t>
            </a:r>
            <a:r>
              <a:rPr lang="en-US" sz="2000" dirty="0" err="1" smtClean="0">
                <a:solidFill>
                  <a:schemeClr val="tx1"/>
                </a:solidFill>
              </a:rPr>
              <a:t>manajer</a:t>
            </a:r>
            <a:r>
              <a:rPr lang="id-ID" sz="2000" dirty="0" smtClean="0">
                <a:solidFill>
                  <a:schemeClr val="tx1"/>
                </a:solidFill>
              </a:rPr>
              <a:t>/pimpinan</a:t>
            </a:r>
            <a:r>
              <a:rPr lang="en-US" sz="2000" dirty="0" smtClean="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berbagai</a:t>
            </a:r>
            <a:r>
              <a:rPr lang="en-US" sz="2000" dirty="0">
                <a:solidFill>
                  <a:schemeClr val="tx1"/>
                </a:solidFill>
              </a:rPr>
              <a:t> </a:t>
            </a:r>
            <a:r>
              <a:rPr lang="en-US" sz="2000" dirty="0" err="1">
                <a:solidFill>
                  <a:schemeClr val="tx1"/>
                </a:solidFill>
              </a:rPr>
              <a:t>macam</a:t>
            </a:r>
            <a:r>
              <a:rPr lang="en-US" sz="2000" dirty="0">
                <a:solidFill>
                  <a:schemeClr val="tx1"/>
                </a:solidFill>
              </a:rPr>
              <a:t> </a:t>
            </a:r>
            <a:r>
              <a:rPr lang="en-US" sz="2000" dirty="0" err="1">
                <a:solidFill>
                  <a:schemeClr val="tx1"/>
                </a:solidFill>
              </a:rPr>
              <a:t>cara</a:t>
            </a:r>
            <a:r>
              <a:rPr lang="en-US" sz="2000" dirty="0">
                <a:solidFill>
                  <a:schemeClr val="tx1"/>
                </a:solidFill>
              </a:rPr>
              <a:t>. </a:t>
            </a:r>
            <a:r>
              <a:rPr lang="en-US" sz="2000" dirty="0" err="1">
                <a:solidFill>
                  <a:schemeClr val="tx1"/>
                </a:solidFill>
              </a:rPr>
              <a:t>Karena</a:t>
            </a:r>
            <a:r>
              <a:rPr lang="en-US" sz="2000" dirty="0">
                <a:solidFill>
                  <a:schemeClr val="tx1"/>
                </a:solidFill>
              </a:rPr>
              <a:t> </a:t>
            </a:r>
            <a:r>
              <a:rPr lang="en-US" sz="2000" dirty="0" err="1">
                <a:solidFill>
                  <a:schemeClr val="tx1"/>
                </a:solidFill>
              </a:rPr>
              <a:t>nilai</a:t>
            </a:r>
            <a:r>
              <a:rPr lang="en-US" sz="2000" dirty="0">
                <a:solidFill>
                  <a:schemeClr val="tx1"/>
                </a:solidFill>
              </a:rPr>
              <a:t> </a:t>
            </a:r>
            <a:r>
              <a:rPr lang="en-US" sz="2000" dirty="0" err="1">
                <a:solidFill>
                  <a:schemeClr val="tx1"/>
                </a:solidFill>
              </a:rPr>
              <a:t>tersebut</a:t>
            </a:r>
            <a:r>
              <a:rPr lang="en-US" sz="2000" dirty="0">
                <a:solidFill>
                  <a:schemeClr val="tx1"/>
                </a:solidFill>
              </a:rPr>
              <a:t> </a:t>
            </a:r>
            <a:r>
              <a:rPr lang="en-US" sz="2000" dirty="0" err="1">
                <a:solidFill>
                  <a:schemeClr val="tx1"/>
                </a:solidFill>
              </a:rPr>
              <a:t>diinternalisasi</a:t>
            </a:r>
            <a:r>
              <a:rPr lang="en-US" sz="2000" dirty="0">
                <a:solidFill>
                  <a:schemeClr val="tx1"/>
                </a:solidFill>
              </a:rPr>
              <a:t> </a:t>
            </a:r>
            <a:r>
              <a:rPr lang="en-US" sz="2000" dirty="0" err="1">
                <a:solidFill>
                  <a:schemeClr val="tx1"/>
                </a:solidFill>
              </a:rPr>
              <a:t>bersamaan</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smtClean="0">
                <a:solidFill>
                  <a:schemeClr val="tx1"/>
                </a:solidFill>
              </a:rPr>
              <a:t>manajer</a:t>
            </a:r>
            <a:r>
              <a:rPr lang="id-ID" sz="2000" dirty="0">
                <a:solidFill>
                  <a:schemeClr val="tx1"/>
                </a:solidFill>
              </a:rPr>
              <a:t> /</a:t>
            </a:r>
            <a:r>
              <a:rPr lang="id-ID" sz="2000" dirty="0" smtClean="0">
                <a:solidFill>
                  <a:schemeClr val="tx1"/>
                </a:solidFill>
              </a:rPr>
              <a:t>pimpinan</a:t>
            </a:r>
            <a:r>
              <a:rPr lang="en-US" sz="2000" dirty="0" smtClean="0">
                <a:solidFill>
                  <a:schemeClr val="tx1"/>
                </a:solidFill>
              </a:rPr>
              <a:t> </a:t>
            </a:r>
            <a:r>
              <a:rPr lang="en-US" sz="2000" dirty="0" err="1">
                <a:solidFill>
                  <a:schemeClr val="tx1"/>
                </a:solidFill>
              </a:rPr>
              <a:t>tersebut</a:t>
            </a:r>
            <a:r>
              <a:rPr lang="en-US" sz="2000" dirty="0">
                <a:solidFill>
                  <a:schemeClr val="tx1"/>
                </a:solidFill>
              </a:rPr>
              <a:t> </a:t>
            </a:r>
            <a:r>
              <a:rPr lang="en-US" sz="2000" dirty="0" err="1">
                <a:solidFill>
                  <a:schemeClr val="tx1"/>
                </a:solidFill>
              </a:rPr>
              <a:t>tumbuh</a:t>
            </a:r>
            <a:r>
              <a:rPr lang="en-US" sz="2000" dirty="0">
                <a:solidFill>
                  <a:schemeClr val="tx1"/>
                </a:solidFill>
              </a:rPr>
              <a:t>, </a:t>
            </a:r>
            <a:r>
              <a:rPr lang="en-US" sz="2000" dirty="0" err="1">
                <a:solidFill>
                  <a:schemeClr val="tx1"/>
                </a:solidFill>
              </a:rPr>
              <a:t>seringkali</a:t>
            </a:r>
            <a:r>
              <a:rPr lang="en-US" sz="2000" dirty="0">
                <a:solidFill>
                  <a:schemeClr val="tx1"/>
                </a:solidFill>
              </a:rPr>
              <a:t> </a:t>
            </a:r>
            <a:r>
              <a:rPr lang="en-US" sz="2000" dirty="0" err="1">
                <a:solidFill>
                  <a:schemeClr val="tx1"/>
                </a:solidFill>
              </a:rPr>
              <a:t>aplikasi</a:t>
            </a:r>
            <a:r>
              <a:rPr lang="en-US" sz="2000" dirty="0">
                <a:solidFill>
                  <a:schemeClr val="tx1"/>
                </a:solidFill>
              </a:rPr>
              <a:t> </a:t>
            </a:r>
            <a:r>
              <a:rPr lang="en-US" sz="2000" dirty="0" err="1">
                <a:solidFill>
                  <a:schemeClr val="tx1"/>
                </a:solidFill>
              </a:rPr>
              <a:t>nilai</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tingkah</a:t>
            </a:r>
            <a:r>
              <a:rPr lang="en-US" sz="2000" dirty="0">
                <a:solidFill>
                  <a:schemeClr val="tx1"/>
                </a:solidFill>
              </a:rPr>
              <a:t> </a:t>
            </a:r>
            <a:r>
              <a:rPr lang="en-US" sz="2000" dirty="0" err="1">
                <a:solidFill>
                  <a:schemeClr val="tx1"/>
                </a:solidFill>
              </a:rPr>
              <a:t>laku</a:t>
            </a:r>
            <a:r>
              <a:rPr lang="en-US" sz="2000" dirty="0">
                <a:solidFill>
                  <a:schemeClr val="tx1"/>
                </a:solidFill>
              </a:rPr>
              <a:t>, </a:t>
            </a:r>
            <a:r>
              <a:rPr lang="en-US" sz="2000" dirty="0" err="1">
                <a:solidFill>
                  <a:schemeClr val="tx1"/>
                </a:solidFill>
              </a:rPr>
              <a:t>dilakukan</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kondisi</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smtClean="0">
                <a:solidFill>
                  <a:schemeClr val="tx1"/>
                </a:solidFill>
              </a:rPr>
              <a:t>sadar</a:t>
            </a:r>
            <a:r>
              <a:rPr lang="en-US" sz="2000" dirty="0" smtClean="0">
                <a:solidFill>
                  <a:schemeClr val="tx1"/>
                </a:solidFill>
              </a:rPr>
              <a:t>.</a:t>
            </a:r>
            <a:endParaRPr lang="id-ID" sz="2000" dirty="0" smtClean="0">
              <a:solidFill>
                <a:schemeClr val="tx1"/>
              </a:solidFill>
            </a:endParaRPr>
          </a:p>
          <a:p>
            <a:r>
              <a:rPr lang="en-US" sz="2000" dirty="0" err="1" smtClean="0">
                <a:solidFill>
                  <a:schemeClr val="tx1"/>
                </a:solidFill>
              </a:rPr>
              <a:t>Budaya</a:t>
            </a:r>
            <a:r>
              <a:rPr lang="en-US" sz="2000" dirty="0" smtClean="0">
                <a:solidFill>
                  <a:schemeClr val="tx1"/>
                </a:solidFill>
              </a:rPr>
              <a:t> </a:t>
            </a:r>
            <a:r>
              <a:rPr lang="en-US" sz="2000" dirty="0">
                <a:solidFill>
                  <a:schemeClr val="tx1"/>
                </a:solidFill>
              </a:rPr>
              <a:t>yang </a:t>
            </a:r>
            <a:r>
              <a:rPr lang="en-US" sz="2000" dirty="0" err="1">
                <a:solidFill>
                  <a:schemeClr val="tx1"/>
                </a:solidFill>
              </a:rPr>
              <a:t>mempengaruhi</a:t>
            </a:r>
            <a:r>
              <a:rPr lang="en-US" sz="2000" dirty="0">
                <a:solidFill>
                  <a:schemeClr val="tx1"/>
                </a:solidFill>
              </a:rPr>
              <a:t> pun </a:t>
            </a:r>
            <a:r>
              <a:rPr lang="en-US" sz="2000" dirty="0" err="1">
                <a:solidFill>
                  <a:schemeClr val="tx1"/>
                </a:solidFill>
              </a:rPr>
              <a:t>tidak</a:t>
            </a:r>
            <a:r>
              <a:rPr lang="en-US" sz="2000" dirty="0">
                <a:solidFill>
                  <a:schemeClr val="tx1"/>
                </a:solidFill>
              </a:rPr>
              <a:t> </a:t>
            </a:r>
            <a:r>
              <a:rPr lang="en-US" sz="2000" dirty="0" err="1">
                <a:solidFill>
                  <a:schemeClr val="tx1"/>
                </a:solidFill>
              </a:rPr>
              <a:t>selalu</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nasional</a:t>
            </a:r>
            <a:r>
              <a:rPr lang="en-US" sz="2000" dirty="0">
                <a:solidFill>
                  <a:schemeClr val="tx1"/>
                </a:solidFill>
              </a:rPr>
              <a:t>/</a:t>
            </a:r>
            <a:r>
              <a:rPr lang="en-US" sz="2000" dirty="0" err="1">
                <a:solidFill>
                  <a:schemeClr val="tx1"/>
                </a:solidFill>
              </a:rPr>
              <a:t>negara</a:t>
            </a:r>
            <a:r>
              <a:rPr lang="en-US" sz="2000" dirty="0">
                <a:solidFill>
                  <a:schemeClr val="tx1"/>
                </a:solidFill>
              </a:rPr>
              <a:t>, </a:t>
            </a:r>
            <a:r>
              <a:rPr lang="en-US" sz="2000" dirty="0" err="1">
                <a:solidFill>
                  <a:schemeClr val="tx1"/>
                </a:solidFill>
              </a:rPr>
              <a:t>karena</a:t>
            </a:r>
            <a:r>
              <a:rPr lang="en-US" sz="2000" dirty="0">
                <a:solidFill>
                  <a:schemeClr val="tx1"/>
                </a:solidFill>
              </a:rPr>
              <a:t> </a:t>
            </a:r>
            <a:r>
              <a:rPr lang="en-US" sz="2000" dirty="0" err="1">
                <a:solidFill>
                  <a:schemeClr val="tx1"/>
                </a:solidFill>
              </a:rPr>
              <a:t>ada</a:t>
            </a:r>
            <a:r>
              <a:rPr lang="en-US" sz="2000" dirty="0">
                <a:solidFill>
                  <a:schemeClr val="tx1"/>
                </a:solidFill>
              </a:rPr>
              <a:t> factor </a:t>
            </a:r>
            <a:r>
              <a:rPr lang="en-US" sz="2000" dirty="0" err="1">
                <a:solidFill>
                  <a:schemeClr val="tx1"/>
                </a:solidFill>
              </a:rPr>
              <a:t>budaya</a:t>
            </a:r>
            <a:r>
              <a:rPr lang="en-US" sz="2000" dirty="0">
                <a:solidFill>
                  <a:schemeClr val="tx1"/>
                </a:solidFill>
              </a:rPr>
              <a:t> lain yang </a:t>
            </a:r>
            <a:r>
              <a:rPr lang="en-US" sz="2000" dirty="0" err="1">
                <a:solidFill>
                  <a:schemeClr val="tx1"/>
                </a:solidFill>
              </a:rPr>
              <a:t>dapat</a:t>
            </a:r>
            <a:r>
              <a:rPr lang="en-US" sz="2000" dirty="0">
                <a:solidFill>
                  <a:schemeClr val="tx1"/>
                </a:solidFill>
              </a:rPr>
              <a:t> </a:t>
            </a:r>
            <a:r>
              <a:rPr lang="en-US" sz="2000" dirty="0" err="1">
                <a:solidFill>
                  <a:schemeClr val="tx1"/>
                </a:solidFill>
              </a:rPr>
              <a:t>mempengaruhi</a:t>
            </a:r>
            <a:r>
              <a:rPr lang="en-US" sz="2000" dirty="0">
                <a:solidFill>
                  <a:schemeClr val="tx1"/>
                </a:solidFill>
              </a:rPr>
              <a:t> </a:t>
            </a:r>
            <a:r>
              <a:rPr lang="en-US" sz="2000" dirty="0" err="1">
                <a:solidFill>
                  <a:schemeClr val="tx1"/>
                </a:solidFill>
              </a:rPr>
              <a:t>perilaku</a:t>
            </a:r>
            <a:r>
              <a:rPr lang="en-US" sz="2000" dirty="0">
                <a:solidFill>
                  <a:schemeClr val="tx1"/>
                </a:solidFill>
              </a:rPr>
              <a:t> </a:t>
            </a:r>
            <a:r>
              <a:rPr lang="en-US" sz="2000" dirty="0" err="1">
                <a:solidFill>
                  <a:schemeClr val="tx1"/>
                </a:solidFill>
              </a:rPr>
              <a:t>manajer</a:t>
            </a:r>
            <a:r>
              <a:rPr lang="en-US" sz="2000" dirty="0">
                <a:solidFill>
                  <a:schemeClr val="tx1"/>
                </a:solidFill>
              </a:rPr>
              <a:t> </a:t>
            </a:r>
            <a:r>
              <a:rPr lang="en-US" sz="2000" dirty="0" err="1">
                <a:solidFill>
                  <a:schemeClr val="tx1"/>
                </a:solidFill>
              </a:rPr>
              <a:t>diluar</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nasional</a:t>
            </a:r>
            <a:r>
              <a:rPr lang="en-US" sz="2000" dirty="0">
                <a:solidFill>
                  <a:schemeClr val="tx1"/>
                </a:solidFill>
              </a:rPr>
              <a:t>. </a:t>
            </a:r>
            <a:r>
              <a:rPr lang="en-US" sz="2000" dirty="0" err="1">
                <a:solidFill>
                  <a:schemeClr val="tx1"/>
                </a:solidFill>
              </a:rPr>
              <a:t>Selain</a:t>
            </a:r>
            <a:r>
              <a:rPr lang="en-US" sz="2000" dirty="0">
                <a:solidFill>
                  <a:schemeClr val="tx1"/>
                </a:solidFill>
              </a:rPr>
              <a:t> </a:t>
            </a:r>
            <a:r>
              <a:rPr lang="en-US" sz="2000" dirty="0" err="1">
                <a:solidFill>
                  <a:schemeClr val="tx1"/>
                </a:solidFill>
              </a:rPr>
              <a:t>itu</a:t>
            </a:r>
            <a:r>
              <a:rPr lang="en-US" sz="2000" dirty="0">
                <a:solidFill>
                  <a:schemeClr val="tx1"/>
                </a:solidFill>
              </a:rPr>
              <a:t>, </a:t>
            </a:r>
            <a:r>
              <a:rPr lang="en-US" sz="2000" dirty="0" err="1">
                <a:solidFill>
                  <a:schemeClr val="tx1"/>
                </a:solidFill>
              </a:rPr>
              <a:t>belum</a:t>
            </a:r>
            <a:r>
              <a:rPr lang="en-US" sz="2000" dirty="0">
                <a:solidFill>
                  <a:schemeClr val="tx1"/>
                </a:solidFill>
              </a:rPr>
              <a:t> </a:t>
            </a:r>
            <a:r>
              <a:rPr lang="en-US" sz="2000" dirty="0" err="1">
                <a:solidFill>
                  <a:schemeClr val="tx1"/>
                </a:solidFill>
              </a:rPr>
              <a:t>tentu</a:t>
            </a:r>
            <a:r>
              <a:rPr lang="en-US" sz="2000" dirty="0">
                <a:solidFill>
                  <a:schemeClr val="tx1"/>
                </a:solidFill>
              </a:rPr>
              <a:t> </a:t>
            </a:r>
            <a:r>
              <a:rPr lang="en-US" sz="2000" dirty="0" err="1">
                <a:solidFill>
                  <a:schemeClr val="tx1"/>
                </a:solidFill>
              </a:rPr>
              <a:t>budaya</a:t>
            </a:r>
            <a:r>
              <a:rPr lang="en-US" sz="2000" dirty="0">
                <a:solidFill>
                  <a:schemeClr val="tx1"/>
                </a:solidFill>
              </a:rPr>
              <a:t> yang </a:t>
            </a:r>
            <a:r>
              <a:rPr lang="en-US" sz="2000" dirty="0" err="1">
                <a:solidFill>
                  <a:schemeClr val="tx1"/>
                </a:solidFill>
              </a:rPr>
              <a:t>tidak</a:t>
            </a:r>
            <a:r>
              <a:rPr lang="en-US" sz="2000" dirty="0">
                <a:solidFill>
                  <a:schemeClr val="tx1"/>
                </a:solidFill>
              </a:rPr>
              <a:t> </a:t>
            </a:r>
            <a:r>
              <a:rPr lang="en-US" sz="2000" dirty="0" err="1">
                <a:solidFill>
                  <a:schemeClr val="tx1"/>
                </a:solidFill>
              </a:rPr>
              <a:t>didukung</a:t>
            </a:r>
            <a:r>
              <a:rPr lang="en-US" sz="2000" dirty="0">
                <a:solidFill>
                  <a:schemeClr val="tx1"/>
                </a:solidFill>
              </a:rPr>
              <a:t> </a:t>
            </a:r>
            <a:r>
              <a:rPr lang="en-US" sz="2000" dirty="0" err="1">
                <a:solidFill>
                  <a:schemeClr val="tx1"/>
                </a:solidFill>
              </a:rPr>
              <a:t>luas</a:t>
            </a:r>
            <a:r>
              <a:rPr lang="en-US" sz="2000" dirty="0">
                <a:solidFill>
                  <a:schemeClr val="tx1"/>
                </a:solidFill>
              </a:rPr>
              <a:t> </a:t>
            </a:r>
            <a:r>
              <a:rPr lang="en-US" sz="2000" dirty="0" err="1">
                <a:solidFill>
                  <a:schemeClr val="tx1"/>
                </a:solidFill>
              </a:rPr>
              <a:t>oleh</a:t>
            </a:r>
            <a:r>
              <a:rPr lang="en-US" sz="2000" dirty="0">
                <a:solidFill>
                  <a:schemeClr val="tx1"/>
                </a:solidFill>
              </a:rPr>
              <a:t> </a:t>
            </a:r>
            <a:r>
              <a:rPr lang="en-US" sz="2000" dirty="0" err="1">
                <a:solidFill>
                  <a:schemeClr val="tx1"/>
                </a:solidFill>
              </a:rPr>
              <a:t>sebuah</a:t>
            </a:r>
            <a:r>
              <a:rPr lang="en-US" sz="2000" dirty="0">
                <a:solidFill>
                  <a:schemeClr val="tx1"/>
                </a:solidFill>
              </a:rPr>
              <a:t> </a:t>
            </a:r>
            <a:r>
              <a:rPr lang="en-US" sz="2000" dirty="0" err="1">
                <a:solidFill>
                  <a:schemeClr val="tx1"/>
                </a:solidFill>
              </a:rPr>
              <a:t>negara</a:t>
            </a:r>
            <a:r>
              <a:rPr lang="en-US" sz="2000" dirty="0">
                <a:solidFill>
                  <a:schemeClr val="tx1"/>
                </a:solidFill>
              </a:rPr>
              <a:t> </a:t>
            </a:r>
            <a:r>
              <a:rPr lang="en-US" sz="2000" dirty="0" err="1">
                <a:solidFill>
                  <a:schemeClr val="tx1"/>
                </a:solidFill>
              </a:rPr>
              <a:t>tertentu</a:t>
            </a:r>
            <a:r>
              <a:rPr lang="en-US" sz="2000" dirty="0">
                <a:solidFill>
                  <a:schemeClr val="tx1"/>
                </a:solidFill>
              </a:rPr>
              <a:t> </a:t>
            </a:r>
            <a:r>
              <a:rPr lang="en-US" sz="2000" dirty="0" err="1">
                <a:solidFill>
                  <a:schemeClr val="tx1"/>
                </a:solidFill>
              </a:rPr>
              <a:t>berarti</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tersebut</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a:solidFill>
                  <a:schemeClr val="tx1"/>
                </a:solidFill>
              </a:rPr>
              <a:t>efektif</a:t>
            </a:r>
            <a:r>
              <a:rPr lang="en-US" sz="2000" dirty="0">
                <a:solidFill>
                  <a:schemeClr val="tx1"/>
                </a:solidFill>
              </a:rPr>
              <a:t> </a:t>
            </a:r>
            <a:r>
              <a:rPr lang="en-US" sz="2000" dirty="0" err="1">
                <a:solidFill>
                  <a:schemeClr val="tx1"/>
                </a:solidFill>
              </a:rPr>
              <a:t>jika</a:t>
            </a:r>
            <a:r>
              <a:rPr lang="en-US" sz="2000" dirty="0">
                <a:solidFill>
                  <a:schemeClr val="tx1"/>
                </a:solidFill>
              </a:rPr>
              <a:t> </a:t>
            </a:r>
            <a:r>
              <a:rPr lang="en-US" sz="2000" dirty="0" err="1">
                <a:solidFill>
                  <a:schemeClr val="tx1"/>
                </a:solidFill>
              </a:rPr>
              <a:t>diterapkan</a:t>
            </a:r>
            <a:r>
              <a:rPr lang="en-US" sz="2000" dirty="0">
                <a:solidFill>
                  <a:schemeClr val="tx1"/>
                </a:solidFill>
              </a:rPr>
              <a:t>, </a:t>
            </a:r>
            <a:r>
              <a:rPr lang="en-US" sz="2000" dirty="0" err="1">
                <a:solidFill>
                  <a:schemeClr val="tx1"/>
                </a:solidFill>
              </a:rPr>
              <a:t>artinya</a:t>
            </a:r>
            <a:r>
              <a:rPr lang="en-US" sz="2000" dirty="0">
                <a:solidFill>
                  <a:schemeClr val="tx1"/>
                </a:solidFill>
              </a:rPr>
              <a:t> </a:t>
            </a:r>
            <a:r>
              <a:rPr lang="en-US" sz="2000" dirty="0" err="1">
                <a:solidFill>
                  <a:schemeClr val="tx1"/>
                </a:solidFill>
              </a:rPr>
              <a:t>ada</a:t>
            </a:r>
            <a:r>
              <a:rPr lang="en-US" sz="2000" dirty="0">
                <a:solidFill>
                  <a:schemeClr val="tx1"/>
                </a:solidFill>
              </a:rPr>
              <a:t> </a:t>
            </a:r>
            <a:r>
              <a:rPr lang="en-US" sz="2000" dirty="0" err="1">
                <a:solidFill>
                  <a:schemeClr val="tx1"/>
                </a:solidFill>
              </a:rPr>
              <a:t>beberapa</a:t>
            </a:r>
            <a:r>
              <a:rPr lang="en-US" sz="2000" dirty="0">
                <a:solidFill>
                  <a:schemeClr val="tx1"/>
                </a:solidFill>
              </a:rPr>
              <a:t> </a:t>
            </a:r>
            <a:r>
              <a:rPr lang="en-US" sz="2000" dirty="0" err="1">
                <a:solidFill>
                  <a:schemeClr val="tx1"/>
                </a:solidFill>
              </a:rPr>
              <a:t>cara</a:t>
            </a:r>
            <a:r>
              <a:rPr lang="en-US" sz="2000" dirty="0">
                <a:solidFill>
                  <a:schemeClr val="tx1"/>
                </a:solidFill>
              </a:rPr>
              <a:t> </a:t>
            </a:r>
            <a:r>
              <a:rPr lang="en-US" sz="2000" dirty="0" err="1">
                <a:solidFill>
                  <a:schemeClr val="tx1"/>
                </a:solidFill>
              </a:rPr>
              <a:t>pandang</a:t>
            </a:r>
            <a:r>
              <a:rPr lang="en-US" sz="2000" dirty="0">
                <a:solidFill>
                  <a:schemeClr val="tx1"/>
                </a:solidFill>
              </a:rPr>
              <a:t> </a:t>
            </a:r>
            <a:r>
              <a:rPr lang="en-US" sz="2000" dirty="0" err="1">
                <a:solidFill>
                  <a:schemeClr val="tx1"/>
                </a:solidFill>
              </a:rPr>
              <a:t>negara</a:t>
            </a:r>
            <a:r>
              <a:rPr lang="en-US" sz="2000" dirty="0">
                <a:solidFill>
                  <a:schemeClr val="tx1"/>
                </a:solidFill>
              </a:rPr>
              <a:t>, </a:t>
            </a:r>
            <a:r>
              <a:rPr lang="en-US" sz="2000" dirty="0" err="1">
                <a:solidFill>
                  <a:schemeClr val="tx1"/>
                </a:solidFill>
              </a:rPr>
              <a:t>atau</a:t>
            </a:r>
            <a:r>
              <a:rPr lang="en-US" sz="2000" dirty="0">
                <a:solidFill>
                  <a:schemeClr val="tx1"/>
                </a:solidFill>
              </a:rPr>
              <a:t> </a:t>
            </a:r>
            <a:r>
              <a:rPr lang="en-US" sz="2000" dirty="0" err="1">
                <a:solidFill>
                  <a:schemeClr val="tx1"/>
                </a:solidFill>
              </a:rPr>
              <a:t>bangsa</a:t>
            </a:r>
            <a:r>
              <a:rPr lang="en-US" sz="2000" dirty="0">
                <a:solidFill>
                  <a:schemeClr val="tx1"/>
                </a:solidFill>
              </a:rPr>
              <a:t> </a:t>
            </a:r>
            <a:r>
              <a:rPr lang="en-US" sz="2000" dirty="0" err="1">
                <a:solidFill>
                  <a:schemeClr val="tx1"/>
                </a:solidFill>
              </a:rPr>
              <a:t>tentang</a:t>
            </a:r>
            <a:r>
              <a:rPr lang="en-US" sz="2000" dirty="0">
                <a:solidFill>
                  <a:schemeClr val="tx1"/>
                </a:solidFill>
              </a:rPr>
              <a:t> </a:t>
            </a:r>
            <a:r>
              <a:rPr lang="en-US" sz="2000" dirty="0" err="1">
                <a:solidFill>
                  <a:schemeClr val="tx1"/>
                </a:solidFill>
              </a:rPr>
              <a:t>budaya</a:t>
            </a:r>
            <a:r>
              <a:rPr lang="en-US" sz="2000" dirty="0">
                <a:solidFill>
                  <a:schemeClr val="tx1"/>
                </a:solidFill>
              </a:rPr>
              <a:t> yang </a:t>
            </a:r>
            <a:r>
              <a:rPr lang="en-US" sz="2000" dirty="0" err="1">
                <a:solidFill>
                  <a:schemeClr val="tx1"/>
                </a:solidFill>
              </a:rPr>
              <a:t>tidak</a:t>
            </a:r>
            <a:r>
              <a:rPr lang="en-US" sz="2000" dirty="0">
                <a:solidFill>
                  <a:schemeClr val="tx1"/>
                </a:solidFill>
              </a:rPr>
              <a:t> </a:t>
            </a:r>
            <a:r>
              <a:rPr lang="en-US" sz="2000" dirty="0" err="1">
                <a:solidFill>
                  <a:schemeClr val="tx1"/>
                </a:solidFill>
              </a:rPr>
              <a:t>serta</a:t>
            </a:r>
            <a:r>
              <a:rPr lang="en-US" sz="2000" dirty="0">
                <a:solidFill>
                  <a:schemeClr val="tx1"/>
                </a:solidFill>
              </a:rPr>
              <a:t> </a:t>
            </a:r>
            <a:r>
              <a:rPr lang="en-US" sz="2000" dirty="0" err="1">
                <a:solidFill>
                  <a:schemeClr val="tx1"/>
                </a:solidFill>
              </a:rPr>
              <a:t>merta</a:t>
            </a:r>
            <a:r>
              <a:rPr lang="en-US" sz="2000" dirty="0">
                <a:solidFill>
                  <a:schemeClr val="tx1"/>
                </a:solidFill>
              </a:rPr>
              <a:t> </a:t>
            </a:r>
            <a:r>
              <a:rPr lang="en-US" sz="2000" dirty="0" err="1">
                <a:solidFill>
                  <a:schemeClr val="tx1"/>
                </a:solidFill>
              </a:rPr>
              <a:t>berlaku</a:t>
            </a:r>
            <a:r>
              <a:rPr lang="en-US" sz="2000" dirty="0">
                <a:solidFill>
                  <a:schemeClr val="tx1"/>
                </a:solidFill>
              </a:rPr>
              <a:t> </a:t>
            </a:r>
            <a:r>
              <a:rPr lang="en-US" sz="2000" dirty="0" err="1">
                <a:solidFill>
                  <a:schemeClr val="tx1"/>
                </a:solidFill>
              </a:rPr>
              <a:t>mutlak</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organisasi</a:t>
            </a:r>
            <a:r>
              <a:rPr lang="en-US" sz="2000" dirty="0">
                <a:solidFill>
                  <a:schemeClr val="tx1"/>
                </a:solidFill>
              </a:rPr>
              <a:t>. </a:t>
            </a:r>
            <a:r>
              <a:rPr lang="en-US" sz="2000" dirty="0" err="1">
                <a:solidFill>
                  <a:schemeClr val="tx1"/>
                </a:solidFill>
              </a:rPr>
              <a:t>Misalkan</a:t>
            </a:r>
            <a:r>
              <a:rPr lang="en-US" sz="2000" dirty="0">
                <a:solidFill>
                  <a:schemeClr val="tx1"/>
                </a:solidFill>
              </a:rPr>
              <a:t> </a:t>
            </a:r>
            <a:r>
              <a:rPr lang="en-US" sz="2000" dirty="0" err="1">
                <a:solidFill>
                  <a:schemeClr val="tx1"/>
                </a:solidFill>
              </a:rPr>
              <a:t>bisa</a:t>
            </a:r>
            <a:r>
              <a:rPr lang="en-US" sz="2000" dirty="0">
                <a:solidFill>
                  <a:schemeClr val="tx1"/>
                </a:solidFill>
              </a:rPr>
              <a:t> </a:t>
            </a:r>
            <a:r>
              <a:rPr lang="en-US" sz="2000" dirty="0" err="1">
                <a:solidFill>
                  <a:schemeClr val="tx1"/>
                </a:solidFill>
              </a:rPr>
              <a:t>jadi</a:t>
            </a:r>
            <a:r>
              <a:rPr lang="en-US" sz="2000" dirty="0">
                <a:solidFill>
                  <a:schemeClr val="tx1"/>
                </a:solidFill>
              </a:rPr>
              <a:t> </a:t>
            </a:r>
            <a:r>
              <a:rPr lang="en-US" sz="2000" dirty="0" err="1">
                <a:solidFill>
                  <a:schemeClr val="tx1"/>
                </a:solidFill>
              </a:rPr>
              <a:t>tepat</a:t>
            </a:r>
            <a:r>
              <a:rPr lang="en-US" sz="2000" dirty="0">
                <a:solidFill>
                  <a:schemeClr val="tx1"/>
                </a:solidFill>
              </a:rPr>
              <a:t> </a:t>
            </a:r>
            <a:r>
              <a:rPr lang="en-US" sz="2000" dirty="0" err="1">
                <a:solidFill>
                  <a:schemeClr val="tx1"/>
                </a:solidFill>
              </a:rPr>
              <a:t>waktu</a:t>
            </a:r>
            <a:r>
              <a:rPr lang="en-US" sz="2000" dirty="0">
                <a:solidFill>
                  <a:schemeClr val="tx1"/>
                </a:solidFill>
              </a:rPr>
              <a:t> </a:t>
            </a:r>
            <a:r>
              <a:rPr lang="en-US" sz="2000" dirty="0" err="1">
                <a:solidFill>
                  <a:schemeClr val="tx1"/>
                </a:solidFill>
              </a:rPr>
              <a:t>adalah</a:t>
            </a:r>
            <a:r>
              <a:rPr lang="en-US" sz="2000" dirty="0">
                <a:solidFill>
                  <a:schemeClr val="tx1"/>
                </a:solidFill>
              </a:rPr>
              <a:t> </a:t>
            </a:r>
            <a:r>
              <a:rPr lang="en-US" sz="2000" dirty="0" err="1">
                <a:solidFill>
                  <a:schemeClr val="tx1"/>
                </a:solidFill>
              </a:rPr>
              <a:t>budaya</a:t>
            </a:r>
            <a:r>
              <a:rPr lang="en-US" sz="2000" dirty="0">
                <a:solidFill>
                  <a:schemeClr val="tx1"/>
                </a:solidFill>
              </a:rPr>
              <a:t> yang </a:t>
            </a:r>
            <a:r>
              <a:rPr lang="en-US" sz="2000" dirty="0" err="1">
                <a:solidFill>
                  <a:schemeClr val="tx1"/>
                </a:solidFill>
              </a:rPr>
              <a:t>baik</a:t>
            </a:r>
            <a:r>
              <a:rPr lang="en-US" sz="2000" dirty="0">
                <a:solidFill>
                  <a:schemeClr val="tx1"/>
                </a:solidFill>
              </a:rPr>
              <a:t> </a:t>
            </a:r>
            <a:r>
              <a:rPr lang="en-US" sz="2000" dirty="0" err="1">
                <a:solidFill>
                  <a:schemeClr val="tx1"/>
                </a:solidFill>
              </a:rPr>
              <a:t>bagi</a:t>
            </a:r>
            <a:r>
              <a:rPr lang="en-US" sz="2000" dirty="0">
                <a:solidFill>
                  <a:schemeClr val="tx1"/>
                </a:solidFill>
              </a:rPr>
              <a:t> orang </a:t>
            </a:r>
            <a:r>
              <a:rPr lang="en-US" sz="2000" dirty="0" err="1">
                <a:solidFill>
                  <a:schemeClr val="tx1"/>
                </a:solidFill>
              </a:rPr>
              <a:t>barat</a:t>
            </a:r>
            <a:r>
              <a:rPr lang="en-US" sz="2000" dirty="0">
                <a:solidFill>
                  <a:schemeClr val="tx1"/>
                </a:solidFill>
              </a:rPr>
              <a:t>, </a:t>
            </a:r>
            <a:r>
              <a:rPr lang="en-US" sz="2000" dirty="0" err="1">
                <a:solidFill>
                  <a:schemeClr val="tx1"/>
                </a:solidFill>
              </a:rPr>
              <a:t>namun</a:t>
            </a:r>
            <a:r>
              <a:rPr lang="en-US" sz="2000" dirty="0">
                <a:solidFill>
                  <a:schemeClr val="tx1"/>
                </a:solidFill>
              </a:rPr>
              <a:t> di </a:t>
            </a:r>
            <a:r>
              <a:rPr lang="en-US" sz="2000" dirty="0" err="1">
                <a:solidFill>
                  <a:schemeClr val="tx1"/>
                </a:solidFill>
              </a:rPr>
              <a:t>asia</a:t>
            </a:r>
            <a:r>
              <a:rPr lang="en-US" sz="2000" dirty="0">
                <a:solidFill>
                  <a:schemeClr val="tx1"/>
                </a:solidFill>
              </a:rPr>
              <a:t> </a:t>
            </a:r>
            <a:r>
              <a:rPr lang="en-US" sz="2000" dirty="0" err="1">
                <a:solidFill>
                  <a:schemeClr val="tx1"/>
                </a:solidFill>
              </a:rPr>
              <a:t>tenggara</a:t>
            </a:r>
            <a:r>
              <a:rPr lang="en-US" sz="2000" dirty="0">
                <a:solidFill>
                  <a:schemeClr val="tx1"/>
                </a:solidFill>
              </a:rPr>
              <a:t> </a:t>
            </a:r>
            <a:r>
              <a:rPr lang="en-US" sz="2000" dirty="0" err="1">
                <a:solidFill>
                  <a:schemeClr val="tx1"/>
                </a:solidFill>
              </a:rPr>
              <a:t>harus</a:t>
            </a:r>
            <a:r>
              <a:rPr lang="en-US" sz="2000" dirty="0">
                <a:solidFill>
                  <a:schemeClr val="tx1"/>
                </a:solidFill>
              </a:rPr>
              <a:t> </a:t>
            </a:r>
            <a:r>
              <a:rPr lang="en-US" sz="2000" dirty="0" err="1">
                <a:solidFill>
                  <a:schemeClr val="tx1"/>
                </a:solidFill>
              </a:rPr>
              <a:t>ada</a:t>
            </a:r>
            <a:r>
              <a:rPr lang="en-US" sz="2000" dirty="0">
                <a:solidFill>
                  <a:schemeClr val="tx1"/>
                </a:solidFill>
              </a:rPr>
              <a:t> </a:t>
            </a:r>
            <a:r>
              <a:rPr lang="en-US" sz="2000" dirty="0" err="1">
                <a:solidFill>
                  <a:schemeClr val="tx1"/>
                </a:solidFill>
              </a:rPr>
              <a:t>kompromi</a:t>
            </a:r>
            <a:r>
              <a:rPr lang="en-US" sz="2000" dirty="0">
                <a:solidFill>
                  <a:schemeClr val="tx1"/>
                </a:solidFill>
              </a:rPr>
              <a:t> </a:t>
            </a:r>
            <a:r>
              <a:rPr lang="en-US" sz="2000" dirty="0" err="1">
                <a:solidFill>
                  <a:schemeClr val="tx1"/>
                </a:solidFill>
              </a:rPr>
              <a:t>tentang</a:t>
            </a:r>
            <a:r>
              <a:rPr lang="en-US" sz="2000" dirty="0">
                <a:solidFill>
                  <a:schemeClr val="tx1"/>
                </a:solidFill>
              </a:rPr>
              <a:t> </a:t>
            </a:r>
            <a:r>
              <a:rPr lang="en-US" sz="2000" dirty="0" err="1">
                <a:solidFill>
                  <a:schemeClr val="tx1"/>
                </a:solidFill>
              </a:rPr>
              <a:t>hal</a:t>
            </a:r>
            <a:r>
              <a:rPr lang="en-US" sz="2000" dirty="0">
                <a:solidFill>
                  <a:schemeClr val="tx1"/>
                </a:solidFill>
              </a:rPr>
              <a:t> </a:t>
            </a:r>
            <a:r>
              <a:rPr lang="en-US" sz="2000" dirty="0" err="1">
                <a:solidFill>
                  <a:schemeClr val="tx1"/>
                </a:solidFill>
              </a:rPr>
              <a:t>itu</a:t>
            </a:r>
            <a:r>
              <a:rPr lang="en-US" sz="2000" dirty="0">
                <a:solidFill>
                  <a:schemeClr val="tx1"/>
                </a:solidFill>
              </a:rPr>
              <a:t>. </a:t>
            </a:r>
            <a:r>
              <a:rPr lang="en-US" sz="2000" dirty="0" err="1">
                <a:solidFill>
                  <a:schemeClr val="tx1"/>
                </a:solidFill>
              </a:rPr>
              <a:t>Terakhir</a:t>
            </a:r>
            <a:r>
              <a:rPr lang="en-US" sz="2000" dirty="0">
                <a:solidFill>
                  <a:schemeClr val="tx1"/>
                </a:solidFill>
              </a:rPr>
              <a:t>, </a:t>
            </a:r>
            <a:r>
              <a:rPr lang="en-US" sz="2000" dirty="0" err="1" smtClean="0">
                <a:solidFill>
                  <a:schemeClr val="tx1"/>
                </a:solidFill>
              </a:rPr>
              <a:t>perlu</a:t>
            </a:r>
            <a:r>
              <a:rPr lang="en-US" sz="2000" dirty="0" smtClean="0">
                <a:solidFill>
                  <a:schemeClr val="tx1"/>
                </a:solidFill>
              </a:rPr>
              <a:t> </a:t>
            </a:r>
            <a:r>
              <a:rPr lang="en-US" sz="2000" dirty="0" err="1">
                <a:solidFill>
                  <a:schemeClr val="tx1"/>
                </a:solidFill>
              </a:rPr>
              <a:t>diingat</a:t>
            </a:r>
            <a:r>
              <a:rPr lang="en-US" sz="2000" dirty="0">
                <a:solidFill>
                  <a:schemeClr val="tx1"/>
                </a:solidFill>
              </a:rPr>
              <a:t> </a:t>
            </a:r>
            <a:r>
              <a:rPr lang="en-US" sz="2000" dirty="0" err="1">
                <a:solidFill>
                  <a:schemeClr val="tx1"/>
                </a:solidFill>
              </a:rPr>
              <a:t>bahwa</a:t>
            </a:r>
            <a:r>
              <a:rPr lang="en-US" sz="2000" dirty="0">
                <a:solidFill>
                  <a:schemeClr val="tx1"/>
                </a:solidFill>
              </a:rPr>
              <a:t> </a:t>
            </a:r>
            <a:r>
              <a:rPr lang="en-US" sz="2000" dirty="0" err="1">
                <a:solidFill>
                  <a:schemeClr val="tx1"/>
                </a:solidFill>
              </a:rPr>
              <a:t>nilai</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tradisi</a:t>
            </a:r>
            <a:r>
              <a:rPr lang="en-US" sz="2000" dirty="0">
                <a:solidFill>
                  <a:schemeClr val="tx1"/>
                </a:solidFill>
              </a:rPr>
              <a:t> </a:t>
            </a:r>
            <a:r>
              <a:rPr lang="en-US" sz="2000" dirty="0" err="1">
                <a:solidFill>
                  <a:schemeClr val="tx1"/>
                </a:solidFill>
              </a:rPr>
              <a:t>dari</a:t>
            </a:r>
            <a:r>
              <a:rPr lang="en-US" sz="2000" dirty="0">
                <a:solidFill>
                  <a:schemeClr val="tx1"/>
                </a:solidFill>
              </a:rPr>
              <a:t> </a:t>
            </a:r>
            <a:r>
              <a:rPr lang="en-US" sz="2000" dirty="0" err="1">
                <a:solidFill>
                  <a:schemeClr val="tx1"/>
                </a:solidFill>
              </a:rPr>
              <a:t>sebuah</a:t>
            </a:r>
            <a:r>
              <a:rPr lang="en-US" sz="2000" dirty="0">
                <a:solidFill>
                  <a:schemeClr val="tx1"/>
                </a:solidFill>
              </a:rPr>
              <a:t> </a:t>
            </a:r>
            <a:r>
              <a:rPr lang="en-US" sz="2000" dirty="0" err="1">
                <a:solidFill>
                  <a:schemeClr val="tx1"/>
                </a:solidFill>
              </a:rPr>
              <a:t>bangsa</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negara</a:t>
            </a:r>
            <a:r>
              <a:rPr lang="en-US" sz="2000" dirty="0">
                <a:solidFill>
                  <a:schemeClr val="tx1"/>
                </a:solidFill>
              </a:rPr>
              <a:t> </a:t>
            </a:r>
            <a:r>
              <a:rPr lang="en-US" sz="2000" dirty="0" err="1">
                <a:solidFill>
                  <a:schemeClr val="tx1"/>
                </a:solidFill>
              </a:rPr>
              <a:t>dapat</a:t>
            </a:r>
            <a:r>
              <a:rPr lang="en-US" sz="2000" dirty="0">
                <a:solidFill>
                  <a:schemeClr val="tx1"/>
                </a:solidFill>
              </a:rPr>
              <a:t> </a:t>
            </a:r>
            <a:r>
              <a:rPr lang="en-US" sz="2000" dirty="0" err="1">
                <a:solidFill>
                  <a:schemeClr val="tx1"/>
                </a:solidFill>
              </a:rPr>
              <a:t>berubah</a:t>
            </a:r>
            <a:r>
              <a:rPr lang="en-US" sz="2000" dirty="0">
                <a:solidFill>
                  <a:schemeClr val="tx1"/>
                </a:solidFill>
              </a:rPr>
              <a:t> </a:t>
            </a:r>
            <a:r>
              <a:rPr lang="en-US" sz="2000" dirty="0" err="1">
                <a:solidFill>
                  <a:schemeClr val="tx1"/>
                </a:solidFill>
              </a:rPr>
              <a:t>seiring</a:t>
            </a:r>
            <a:r>
              <a:rPr lang="en-US" sz="2000" dirty="0">
                <a:solidFill>
                  <a:schemeClr val="tx1"/>
                </a:solidFill>
              </a:rPr>
              <a:t> </a:t>
            </a:r>
            <a:r>
              <a:rPr lang="en-US" sz="2000" dirty="0" err="1">
                <a:solidFill>
                  <a:schemeClr val="tx1"/>
                </a:solidFill>
              </a:rPr>
              <a:t>berjalannya</a:t>
            </a:r>
            <a:r>
              <a:rPr lang="en-US" sz="2000" dirty="0">
                <a:solidFill>
                  <a:schemeClr val="tx1"/>
                </a:solidFill>
              </a:rPr>
              <a:t> </a:t>
            </a:r>
            <a:r>
              <a:rPr lang="en-US" sz="2000" dirty="0" err="1">
                <a:solidFill>
                  <a:schemeClr val="tx1"/>
                </a:solidFill>
              </a:rPr>
              <a:t>waktu</a:t>
            </a:r>
            <a:r>
              <a:rPr lang="en-US" sz="2000" dirty="0">
                <a:solidFill>
                  <a:schemeClr val="tx1"/>
                </a:solidFill>
              </a:rPr>
              <a:t>.</a:t>
            </a:r>
            <a:endParaRPr lang="id-ID" sz="2000" dirty="0">
              <a:solidFill>
                <a:schemeClr val="tx1"/>
              </a:solidFill>
            </a:endParaRPr>
          </a:p>
        </p:txBody>
      </p:sp>
    </p:spTree>
    <p:extLst>
      <p:ext uri="{BB962C8B-B14F-4D97-AF65-F5344CB8AC3E}">
        <p14:creationId xmlns:p14="http://schemas.microsoft.com/office/powerpoint/2010/main" val="1166067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85028" y="614363"/>
            <a:ext cx="2244725" cy="5880100"/>
          </a:xfrm>
          <a:solidFill>
            <a:schemeClr val="accent1"/>
          </a:solidFill>
        </p:spPr>
        <p:txBody>
          <a:bodyPr>
            <a:normAutofit/>
          </a:bodyPr>
          <a:lstStyle/>
          <a:p>
            <a:pPr marL="0" indent="0" algn="ctr">
              <a:buNone/>
            </a:pPr>
            <a:r>
              <a:rPr lang="en-US" sz="2200" b="1" dirty="0" err="1">
                <a:solidFill>
                  <a:schemeClr val="bg1"/>
                </a:solidFill>
              </a:rPr>
              <a:t>Dimensi-dimensi</a:t>
            </a:r>
            <a:r>
              <a:rPr lang="en-US" sz="2200" b="1" dirty="0">
                <a:solidFill>
                  <a:schemeClr val="bg1"/>
                </a:solidFill>
              </a:rPr>
              <a:t> </a:t>
            </a:r>
            <a:r>
              <a:rPr lang="id-ID" sz="2200" b="1" dirty="0" smtClean="0">
                <a:solidFill>
                  <a:schemeClr val="bg1"/>
                </a:solidFill>
              </a:rPr>
              <a:t>N</a:t>
            </a:r>
            <a:r>
              <a:rPr lang="en-US" sz="2200" b="1" dirty="0" err="1" smtClean="0">
                <a:solidFill>
                  <a:schemeClr val="bg1"/>
                </a:solidFill>
              </a:rPr>
              <a:t>ilai</a:t>
            </a:r>
            <a:r>
              <a:rPr lang="en-US" sz="2200" b="1" dirty="0" smtClean="0">
                <a:solidFill>
                  <a:schemeClr val="bg1"/>
                </a:solidFill>
              </a:rPr>
              <a:t> </a:t>
            </a:r>
            <a:r>
              <a:rPr lang="id-ID" sz="2200" b="1" dirty="0" smtClean="0">
                <a:solidFill>
                  <a:schemeClr val="bg1"/>
                </a:solidFill>
              </a:rPr>
              <a:t>B</a:t>
            </a:r>
            <a:r>
              <a:rPr lang="en-US" sz="2200" b="1" dirty="0" err="1" smtClean="0">
                <a:solidFill>
                  <a:schemeClr val="bg1"/>
                </a:solidFill>
              </a:rPr>
              <a:t>udaya</a:t>
            </a:r>
            <a:r>
              <a:rPr lang="en-US" sz="2200" b="1" dirty="0" smtClean="0">
                <a:solidFill>
                  <a:schemeClr val="bg1"/>
                </a:solidFill>
              </a:rPr>
              <a:t> </a:t>
            </a:r>
            <a:r>
              <a:rPr lang="id-ID" sz="2200" b="1" dirty="0" smtClean="0">
                <a:solidFill>
                  <a:schemeClr val="bg1"/>
                </a:solidFill>
              </a:rPr>
              <a:t>&amp; K</a:t>
            </a:r>
            <a:r>
              <a:rPr lang="en-US" sz="2200" b="1" dirty="0" err="1" smtClean="0">
                <a:solidFill>
                  <a:schemeClr val="bg1"/>
                </a:solidFill>
              </a:rPr>
              <a:t>epemimpinan</a:t>
            </a:r>
            <a:endParaRPr lang="id-ID" sz="2200" b="1" dirty="0" smtClean="0">
              <a:solidFill>
                <a:schemeClr val="bg1"/>
              </a:solidFill>
            </a:endParaRPr>
          </a:p>
        </p:txBody>
      </p:sp>
      <p:sp>
        <p:nvSpPr>
          <p:cNvPr id="2" name="Rectangle 1"/>
          <p:cNvSpPr/>
          <p:nvPr/>
        </p:nvSpPr>
        <p:spPr>
          <a:xfrm>
            <a:off x="2783541" y="748570"/>
            <a:ext cx="8928847" cy="5663089"/>
          </a:xfrm>
          <a:prstGeom prst="rect">
            <a:avLst/>
          </a:prstGeom>
          <a:noFill/>
        </p:spPr>
        <p:txBody>
          <a:bodyPr wrap="square">
            <a:spAutoFit/>
          </a:bodyPr>
          <a:lstStyle/>
          <a:p>
            <a:pPr marL="342900" lvl="0" indent="-342900" algn="just">
              <a:spcAft>
                <a:spcPts val="1200"/>
              </a:spcAft>
              <a:buFont typeface="+mj-lt"/>
              <a:buAutoNum type="arabicPeriod"/>
            </a:pPr>
            <a:r>
              <a:rPr lang="en-US" b="1" dirty="0"/>
              <a:t>Power distance (</a:t>
            </a:r>
            <a:r>
              <a:rPr lang="en-US" b="1" dirty="0" err="1"/>
              <a:t>jarak</a:t>
            </a:r>
            <a:r>
              <a:rPr lang="en-US" b="1" dirty="0"/>
              <a:t> </a:t>
            </a:r>
            <a:r>
              <a:rPr lang="en-US" b="1" dirty="0" err="1"/>
              <a:t>kekuatan</a:t>
            </a:r>
            <a:r>
              <a:rPr lang="en-US" b="1" dirty="0"/>
              <a:t>).</a:t>
            </a:r>
            <a:r>
              <a:rPr lang="id-ID" dirty="0"/>
              <a:t> Merupakan </a:t>
            </a:r>
            <a:r>
              <a:rPr lang="en-US" dirty="0" err="1"/>
              <a:t>penggambaran</a:t>
            </a:r>
            <a:r>
              <a:rPr lang="en-US" dirty="0"/>
              <a:t> </a:t>
            </a:r>
            <a:r>
              <a:rPr lang="en-US" dirty="0" err="1"/>
              <a:t>bagaimana</a:t>
            </a:r>
            <a:r>
              <a:rPr lang="en-US" dirty="0"/>
              <a:t> </a:t>
            </a:r>
            <a:r>
              <a:rPr lang="en-US" dirty="0" err="1"/>
              <a:t>individu</a:t>
            </a:r>
            <a:r>
              <a:rPr lang="en-US" dirty="0"/>
              <a:t> </a:t>
            </a:r>
            <a:r>
              <a:rPr lang="en-US" dirty="0" err="1"/>
              <a:t>menerima</a:t>
            </a:r>
            <a:r>
              <a:rPr lang="en-US" dirty="0"/>
              <a:t> </a:t>
            </a:r>
            <a:r>
              <a:rPr lang="en-US" dirty="0" err="1"/>
              <a:t>perbedaan</a:t>
            </a:r>
            <a:r>
              <a:rPr lang="en-US" dirty="0"/>
              <a:t> </a:t>
            </a:r>
            <a:r>
              <a:rPr lang="en-US" dirty="0" err="1"/>
              <a:t>distribusi</a:t>
            </a:r>
            <a:r>
              <a:rPr lang="en-US" dirty="0"/>
              <a:t> </a:t>
            </a:r>
            <a:r>
              <a:rPr lang="en-US" dirty="0" err="1"/>
              <a:t>kekua</a:t>
            </a:r>
            <a:r>
              <a:rPr lang="id-ID" dirty="0"/>
              <a:t>sa</a:t>
            </a:r>
            <a:r>
              <a:rPr lang="en-US" dirty="0"/>
              <a:t>an di </a:t>
            </a:r>
            <a:r>
              <a:rPr lang="en-US" dirty="0" err="1"/>
              <a:t>sebuah</a:t>
            </a:r>
            <a:r>
              <a:rPr lang="en-US" dirty="0"/>
              <a:t> </a:t>
            </a:r>
            <a:r>
              <a:rPr lang="en-US" dirty="0" err="1"/>
              <a:t>institusi</a:t>
            </a:r>
            <a:r>
              <a:rPr lang="en-US" dirty="0"/>
              <a:t> </a:t>
            </a:r>
            <a:r>
              <a:rPr lang="en-US" dirty="0" err="1"/>
              <a:t>atau</a:t>
            </a:r>
            <a:r>
              <a:rPr lang="en-US" dirty="0"/>
              <a:t> </a:t>
            </a:r>
            <a:r>
              <a:rPr lang="en-US" dirty="0" err="1"/>
              <a:t>organisasi</a:t>
            </a:r>
            <a:r>
              <a:rPr lang="en-US" dirty="0" smtClean="0"/>
              <a:t>.</a:t>
            </a:r>
            <a:r>
              <a:rPr lang="id-ID" dirty="0" smtClean="0"/>
              <a:t> </a:t>
            </a:r>
            <a:r>
              <a:rPr lang="en-US" dirty="0"/>
              <a:t>Negara </a:t>
            </a:r>
            <a:r>
              <a:rPr lang="en-US" dirty="0" err="1"/>
              <a:t>dengan</a:t>
            </a:r>
            <a:r>
              <a:rPr lang="en-US" dirty="0"/>
              <a:t> </a:t>
            </a:r>
            <a:r>
              <a:rPr lang="en-US" dirty="0" err="1"/>
              <a:t>jarak</a:t>
            </a:r>
            <a:r>
              <a:rPr lang="en-US" dirty="0"/>
              <a:t> </a:t>
            </a:r>
            <a:r>
              <a:rPr lang="en-US" dirty="0" err="1"/>
              <a:t>kekua</a:t>
            </a:r>
            <a:r>
              <a:rPr lang="id-ID" dirty="0"/>
              <a:t>sa</a:t>
            </a:r>
            <a:r>
              <a:rPr lang="en-US" dirty="0"/>
              <a:t>an </a:t>
            </a:r>
            <a:r>
              <a:rPr lang="en-US" dirty="0" err="1"/>
              <a:t>rendah</a:t>
            </a:r>
            <a:r>
              <a:rPr lang="en-US" dirty="0"/>
              <a:t> </a:t>
            </a:r>
            <a:r>
              <a:rPr lang="en-US" dirty="0" err="1"/>
              <a:t>seperti</a:t>
            </a:r>
            <a:r>
              <a:rPr lang="en-US" dirty="0"/>
              <a:t> </a:t>
            </a:r>
            <a:r>
              <a:rPr lang="en-US" dirty="0" err="1"/>
              <a:t>eropa</a:t>
            </a:r>
            <a:r>
              <a:rPr lang="en-US" dirty="0"/>
              <a:t> </a:t>
            </a:r>
            <a:r>
              <a:rPr lang="en-US" dirty="0" err="1"/>
              <a:t>barat</a:t>
            </a:r>
            <a:r>
              <a:rPr lang="en-US" dirty="0"/>
              <a:t>, </a:t>
            </a:r>
            <a:r>
              <a:rPr lang="en-US" dirty="0" err="1"/>
              <a:t>cenderung</a:t>
            </a:r>
            <a:r>
              <a:rPr lang="en-US" dirty="0"/>
              <a:t> </a:t>
            </a:r>
            <a:r>
              <a:rPr lang="en-US" dirty="0" err="1"/>
              <a:t>memandang</a:t>
            </a:r>
            <a:r>
              <a:rPr lang="en-US" dirty="0"/>
              <a:t> </a:t>
            </a:r>
            <a:r>
              <a:rPr lang="en-US" dirty="0" err="1"/>
              <a:t>kepemimpinan</a:t>
            </a:r>
            <a:r>
              <a:rPr lang="en-US" dirty="0"/>
              <a:t> </a:t>
            </a:r>
            <a:r>
              <a:rPr lang="en-US" dirty="0" err="1"/>
              <a:t>partisipatif</a:t>
            </a:r>
            <a:r>
              <a:rPr lang="en-US" dirty="0"/>
              <a:t> </a:t>
            </a:r>
            <a:r>
              <a:rPr lang="en-US" dirty="0" err="1"/>
              <a:t>sebagai</a:t>
            </a:r>
            <a:r>
              <a:rPr lang="en-US" dirty="0"/>
              <a:t> model yang pas. </a:t>
            </a:r>
            <a:r>
              <a:rPr lang="en-US" dirty="0" err="1"/>
              <a:t>Sedangkan</a:t>
            </a:r>
            <a:r>
              <a:rPr lang="en-US" dirty="0"/>
              <a:t> model </a:t>
            </a:r>
            <a:r>
              <a:rPr lang="en-US" dirty="0" err="1"/>
              <a:t>kepemipinan</a:t>
            </a:r>
            <a:r>
              <a:rPr lang="en-US" dirty="0"/>
              <a:t> </a:t>
            </a:r>
            <a:r>
              <a:rPr lang="en-US" dirty="0" err="1"/>
              <a:t>transforma</a:t>
            </a:r>
            <a:r>
              <a:rPr lang="id-ID" dirty="0"/>
              <a:t>s</a:t>
            </a:r>
            <a:r>
              <a:rPr lang="en-US" dirty="0"/>
              <a:t>i</a:t>
            </a:r>
            <a:r>
              <a:rPr lang="id-ID" dirty="0"/>
              <a:t>f</a:t>
            </a:r>
            <a:r>
              <a:rPr lang="en-US" dirty="0"/>
              <a:t> </a:t>
            </a:r>
            <a:r>
              <a:rPr lang="en-US" dirty="0" err="1"/>
              <a:t>akan</a:t>
            </a:r>
            <a:r>
              <a:rPr lang="en-US" dirty="0"/>
              <a:t> </a:t>
            </a:r>
            <a:r>
              <a:rPr lang="en-US" dirty="0" err="1"/>
              <a:t>selalui</a:t>
            </a:r>
            <a:r>
              <a:rPr lang="en-US" dirty="0"/>
              <a:t> </a:t>
            </a:r>
            <a:r>
              <a:rPr lang="en-US" dirty="0" err="1"/>
              <a:t>diikuti</a:t>
            </a:r>
            <a:r>
              <a:rPr lang="en-US" dirty="0"/>
              <a:t> </a:t>
            </a:r>
            <a:r>
              <a:rPr lang="en-US" dirty="0" err="1"/>
              <a:t>dengan</a:t>
            </a:r>
            <a:r>
              <a:rPr lang="en-US" dirty="0"/>
              <a:t> model </a:t>
            </a:r>
            <a:r>
              <a:rPr lang="en-US" dirty="0" err="1"/>
              <a:t>kepemimpinan</a:t>
            </a:r>
            <a:r>
              <a:rPr lang="en-US" dirty="0"/>
              <a:t> </a:t>
            </a:r>
            <a:r>
              <a:rPr lang="en-US" dirty="0" err="1"/>
              <a:t>direktif</a:t>
            </a:r>
            <a:r>
              <a:rPr lang="en-US" dirty="0"/>
              <a:t> </a:t>
            </a:r>
            <a:r>
              <a:rPr lang="en-US" dirty="0" err="1"/>
              <a:t>dan</a:t>
            </a:r>
            <a:r>
              <a:rPr lang="en-US" dirty="0"/>
              <a:t> </a:t>
            </a:r>
            <a:r>
              <a:rPr lang="en-US" dirty="0" err="1"/>
              <a:t>otokratik</a:t>
            </a:r>
            <a:r>
              <a:rPr lang="en-US" dirty="0"/>
              <a:t> di </a:t>
            </a:r>
            <a:r>
              <a:rPr lang="en-US" dirty="0" err="1"/>
              <a:t>negara-negara</a:t>
            </a:r>
            <a:r>
              <a:rPr lang="en-US" dirty="0"/>
              <a:t> </a:t>
            </a:r>
            <a:r>
              <a:rPr lang="en-US" dirty="0" err="1"/>
              <a:t>dengan</a:t>
            </a:r>
            <a:r>
              <a:rPr lang="en-US" dirty="0"/>
              <a:t> </a:t>
            </a:r>
            <a:r>
              <a:rPr lang="en-US" dirty="0" err="1"/>
              <a:t>jarak</a:t>
            </a:r>
            <a:r>
              <a:rPr lang="en-US" dirty="0"/>
              <a:t> </a:t>
            </a:r>
            <a:r>
              <a:rPr lang="en-US" dirty="0" err="1"/>
              <a:t>kekua</a:t>
            </a:r>
            <a:r>
              <a:rPr lang="id-ID" dirty="0"/>
              <a:t>sa</a:t>
            </a:r>
            <a:r>
              <a:rPr lang="en-US" dirty="0"/>
              <a:t>an </a:t>
            </a:r>
            <a:r>
              <a:rPr lang="en-US" dirty="0" err="1"/>
              <a:t>tinggi</a:t>
            </a:r>
            <a:r>
              <a:rPr lang="en-US" dirty="0" smtClean="0"/>
              <a:t>.</a:t>
            </a:r>
            <a:endParaRPr lang="id-ID" dirty="0"/>
          </a:p>
          <a:p>
            <a:pPr marL="342900" lvl="0" indent="-342900" algn="just">
              <a:spcAft>
                <a:spcPts val="1200"/>
              </a:spcAft>
              <a:buFont typeface="+mj-lt"/>
              <a:buAutoNum type="arabicPeriod"/>
            </a:pPr>
            <a:r>
              <a:rPr lang="en-US" b="1" dirty="0"/>
              <a:t>Uncertainty avoidance (</a:t>
            </a:r>
            <a:r>
              <a:rPr lang="en-US" b="1" dirty="0" err="1"/>
              <a:t>menghindari</a:t>
            </a:r>
            <a:r>
              <a:rPr lang="en-US" b="1" dirty="0"/>
              <a:t> </a:t>
            </a:r>
            <a:r>
              <a:rPr lang="en-US" b="1" dirty="0" err="1"/>
              <a:t>ketidakpastian</a:t>
            </a:r>
            <a:r>
              <a:rPr lang="en-US" b="1" dirty="0"/>
              <a:t>). </a:t>
            </a:r>
            <a:r>
              <a:rPr lang="en-US" dirty="0" err="1"/>
              <a:t>Menggambarkan</a:t>
            </a:r>
            <a:r>
              <a:rPr lang="en-US" dirty="0"/>
              <a:t> </a:t>
            </a:r>
            <a:r>
              <a:rPr lang="en-US" dirty="0" err="1"/>
              <a:t>kondisi</a:t>
            </a:r>
            <a:r>
              <a:rPr lang="en-US" dirty="0"/>
              <a:t> </a:t>
            </a:r>
            <a:r>
              <a:rPr lang="en-US" dirty="0" err="1"/>
              <a:t>dimana</a:t>
            </a:r>
            <a:r>
              <a:rPr lang="en-US" dirty="0"/>
              <a:t> </a:t>
            </a:r>
            <a:r>
              <a:rPr lang="en-US" dirty="0" err="1"/>
              <a:t>individu</a:t>
            </a:r>
            <a:r>
              <a:rPr lang="en-US" dirty="0"/>
              <a:t> </a:t>
            </a:r>
            <a:r>
              <a:rPr lang="en-US" dirty="0" err="1"/>
              <a:t>merasa</a:t>
            </a:r>
            <a:r>
              <a:rPr lang="en-US" dirty="0"/>
              <a:t> </a:t>
            </a:r>
            <a:r>
              <a:rPr lang="en-US" dirty="0" err="1"/>
              <a:t>tidak</a:t>
            </a:r>
            <a:r>
              <a:rPr lang="en-US" dirty="0"/>
              <a:t> </a:t>
            </a:r>
            <a:r>
              <a:rPr lang="en-US" dirty="0" err="1"/>
              <a:t>nyaman</a:t>
            </a:r>
            <a:r>
              <a:rPr lang="en-US" dirty="0"/>
              <a:t> </a:t>
            </a:r>
            <a:r>
              <a:rPr lang="en-US" dirty="0" err="1"/>
              <a:t>dengan</a:t>
            </a:r>
            <a:r>
              <a:rPr lang="en-US" dirty="0"/>
              <a:t> </a:t>
            </a:r>
            <a:r>
              <a:rPr lang="en-US" dirty="0" err="1"/>
              <a:t>kondisi</a:t>
            </a:r>
            <a:r>
              <a:rPr lang="en-US" dirty="0"/>
              <a:t> yang </a:t>
            </a:r>
            <a:r>
              <a:rPr lang="en-US" dirty="0" err="1"/>
              <a:t>ambigu</a:t>
            </a:r>
            <a:r>
              <a:rPr lang="en-US" dirty="0"/>
              <a:t>, </a:t>
            </a:r>
            <a:r>
              <a:rPr lang="en-US" dirty="0" err="1"/>
              <a:t>dan</a:t>
            </a:r>
            <a:r>
              <a:rPr lang="en-US" dirty="0"/>
              <a:t> </a:t>
            </a:r>
            <a:r>
              <a:rPr lang="en-US" dirty="0" err="1"/>
              <a:t>ketidakmampuan</a:t>
            </a:r>
            <a:r>
              <a:rPr lang="en-US" dirty="0"/>
              <a:t> </a:t>
            </a:r>
            <a:r>
              <a:rPr lang="en-US" dirty="0" err="1"/>
              <a:t>mereka</a:t>
            </a:r>
            <a:r>
              <a:rPr lang="en-US" dirty="0"/>
              <a:t> </a:t>
            </a:r>
            <a:r>
              <a:rPr lang="en-US" dirty="0" err="1"/>
              <a:t>dalam</a:t>
            </a:r>
            <a:r>
              <a:rPr lang="en-US" dirty="0"/>
              <a:t> </a:t>
            </a:r>
            <a:r>
              <a:rPr lang="en-US" dirty="0" err="1"/>
              <a:t>memprediksi</a:t>
            </a:r>
            <a:r>
              <a:rPr lang="en-US" dirty="0"/>
              <a:t> </a:t>
            </a:r>
            <a:r>
              <a:rPr lang="id-ID" dirty="0"/>
              <a:t>berbagai peristiwa</a:t>
            </a:r>
            <a:r>
              <a:rPr lang="en-US" dirty="0"/>
              <a:t> yang </a:t>
            </a:r>
            <a:r>
              <a:rPr lang="id-ID" dirty="0"/>
              <a:t>akan </a:t>
            </a:r>
            <a:r>
              <a:rPr lang="en-US" dirty="0" err="1"/>
              <a:t>terjadi</a:t>
            </a:r>
            <a:r>
              <a:rPr lang="en-US" dirty="0"/>
              <a:t> di </a:t>
            </a:r>
            <a:r>
              <a:rPr lang="en-US" dirty="0" err="1"/>
              <a:t>masa</a:t>
            </a:r>
            <a:r>
              <a:rPr lang="en-US" dirty="0"/>
              <a:t> </a:t>
            </a:r>
            <a:r>
              <a:rPr lang="en-US" dirty="0" err="1"/>
              <a:t>depan</a:t>
            </a:r>
            <a:r>
              <a:rPr lang="en-US" dirty="0"/>
              <a:t>. </a:t>
            </a:r>
            <a:r>
              <a:rPr lang="en-US" dirty="0" err="1"/>
              <a:t>Budaya</a:t>
            </a:r>
            <a:r>
              <a:rPr lang="en-US" dirty="0"/>
              <a:t> yang </a:t>
            </a:r>
            <a:r>
              <a:rPr lang="en-US" dirty="0" err="1"/>
              <a:t>mana</a:t>
            </a:r>
            <a:r>
              <a:rPr lang="en-US" dirty="0"/>
              <a:t> </a:t>
            </a:r>
            <a:r>
              <a:rPr lang="en-US" dirty="0" err="1"/>
              <a:t>individunya</a:t>
            </a:r>
            <a:r>
              <a:rPr lang="en-US" dirty="0"/>
              <a:t> </a:t>
            </a:r>
            <a:r>
              <a:rPr lang="en-US" dirty="0" err="1"/>
              <a:t>memiliki</a:t>
            </a:r>
            <a:r>
              <a:rPr lang="en-US" dirty="0"/>
              <a:t> </a:t>
            </a:r>
            <a:r>
              <a:rPr lang="en-US" dirty="0" err="1"/>
              <a:t>aspek</a:t>
            </a:r>
            <a:r>
              <a:rPr lang="en-US" dirty="0"/>
              <a:t> </a:t>
            </a:r>
            <a:r>
              <a:rPr lang="en-US" dirty="0" err="1"/>
              <a:t>ini</a:t>
            </a:r>
            <a:r>
              <a:rPr lang="en-US" dirty="0"/>
              <a:t> </a:t>
            </a:r>
            <a:r>
              <a:rPr lang="en-US" dirty="0" err="1"/>
              <a:t>lebih</a:t>
            </a:r>
            <a:r>
              <a:rPr lang="en-US" dirty="0"/>
              <a:t> </a:t>
            </a:r>
            <a:r>
              <a:rPr lang="en-US" dirty="0" err="1"/>
              <a:t>tinggi</a:t>
            </a:r>
            <a:r>
              <a:rPr lang="en-US" dirty="0"/>
              <a:t> </a:t>
            </a:r>
            <a:r>
              <a:rPr lang="en-US" dirty="0" err="1"/>
              <a:t>cenderung</a:t>
            </a:r>
            <a:r>
              <a:rPr lang="en-US" dirty="0"/>
              <a:t> </a:t>
            </a:r>
            <a:r>
              <a:rPr lang="en-US" dirty="0" err="1"/>
              <a:t>menginginkan</a:t>
            </a:r>
            <a:r>
              <a:rPr lang="en-US" dirty="0"/>
              <a:t> </a:t>
            </a:r>
            <a:r>
              <a:rPr lang="en-US" dirty="0" err="1"/>
              <a:t>stabilitas</a:t>
            </a:r>
            <a:r>
              <a:rPr lang="en-US" dirty="0"/>
              <a:t>, </a:t>
            </a:r>
            <a:r>
              <a:rPr lang="en-US" dirty="0" err="1"/>
              <a:t>keamanan</a:t>
            </a:r>
            <a:r>
              <a:rPr lang="en-US" dirty="0"/>
              <a:t> </a:t>
            </a:r>
            <a:r>
              <a:rPr lang="en-US" dirty="0" err="1"/>
              <a:t>dan</a:t>
            </a:r>
            <a:r>
              <a:rPr lang="en-US" dirty="0"/>
              <a:t> </a:t>
            </a:r>
            <a:r>
              <a:rPr lang="en-US" dirty="0" err="1"/>
              <a:t>keteraturan</a:t>
            </a:r>
            <a:r>
              <a:rPr lang="en-US" dirty="0"/>
              <a:t>. </a:t>
            </a:r>
            <a:r>
              <a:rPr lang="en-US" dirty="0" err="1"/>
              <a:t>Dampak</a:t>
            </a:r>
            <a:r>
              <a:rPr lang="en-US" dirty="0"/>
              <a:t> </a:t>
            </a:r>
            <a:r>
              <a:rPr lang="en-US" dirty="0" err="1"/>
              <a:t>pada</a:t>
            </a:r>
            <a:r>
              <a:rPr lang="en-US" dirty="0"/>
              <a:t> </a:t>
            </a:r>
            <a:r>
              <a:rPr lang="en-US" dirty="0" err="1"/>
              <a:t>kepemimpinan</a:t>
            </a:r>
            <a:r>
              <a:rPr lang="en-US" dirty="0"/>
              <a:t>, </a:t>
            </a:r>
            <a:r>
              <a:rPr lang="en-US" dirty="0" err="1"/>
              <a:t>manajer</a:t>
            </a:r>
            <a:r>
              <a:rPr lang="en-US" dirty="0"/>
              <a:t> yang </a:t>
            </a:r>
            <a:r>
              <a:rPr lang="en-US" dirty="0" err="1"/>
              <a:t>diharapkan</a:t>
            </a:r>
            <a:r>
              <a:rPr lang="en-US" dirty="0"/>
              <a:t> </a:t>
            </a:r>
            <a:r>
              <a:rPr lang="en-US" dirty="0" err="1"/>
              <a:t>adalah</a:t>
            </a:r>
            <a:r>
              <a:rPr lang="en-US" dirty="0"/>
              <a:t> </a:t>
            </a:r>
            <a:r>
              <a:rPr lang="en-US" dirty="0" err="1"/>
              <a:t>dia</a:t>
            </a:r>
            <a:r>
              <a:rPr lang="en-US" dirty="0"/>
              <a:t> yang </a:t>
            </a:r>
            <a:r>
              <a:rPr lang="en-US" dirty="0" err="1"/>
              <a:t>bisa</a:t>
            </a:r>
            <a:r>
              <a:rPr lang="en-US" dirty="0"/>
              <a:t> </a:t>
            </a:r>
            <a:r>
              <a:rPr lang="en-US" dirty="0" err="1"/>
              <a:t>diandalkan</a:t>
            </a:r>
            <a:r>
              <a:rPr lang="en-US" dirty="0"/>
              <a:t>, </a:t>
            </a:r>
            <a:r>
              <a:rPr lang="en-US" dirty="0" err="1"/>
              <a:t>hati-hati</a:t>
            </a:r>
            <a:r>
              <a:rPr lang="en-US" dirty="0"/>
              <a:t>, </a:t>
            </a:r>
            <a:r>
              <a:rPr lang="en-US" dirty="0" err="1"/>
              <a:t>dan</a:t>
            </a:r>
            <a:r>
              <a:rPr lang="en-US" dirty="0"/>
              <a:t> </a:t>
            </a:r>
            <a:r>
              <a:rPr lang="en-US" dirty="0" err="1"/>
              <a:t>teratur</a:t>
            </a:r>
            <a:r>
              <a:rPr lang="en-US" dirty="0"/>
              <a:t>, </a:t>
            </a:r>
            <a:r>
              <a:rPr lang="en-US" dirty="0" err="1"/>
              <a:t>dibanding</a:t>
            </a:r>
            <a:r>
              <a:rPr lang="en-US" dirty="0"/>
              <a:t> yang </a:t>
            </a:r>
            <a:r>
              <a:rPr lang="en-US" dirty="0" err="1"/>
              <a:t>fleksibel</a:t>
            </a:r>
            <a:r>
              <a:rPr lang="en-US" dirty="0"/>
              <a:t> </a:t>
            </a:r>
            <a:r>
              <a:rPr lang="en-US" dirty="0" err="1"/>
              <a:t>dan</a:t>
            </a:r>
            <a:r>
              <a:rPr lang="en-US" dirty="0"/>
              <a:t> </a:t>
            </a:r>
            <a:r>
              <a:rPr lang="en-US" dirty="0" err="1"/>
              <a:t>tidak</a:t>
            </a:r>
            <a:r>
              <a:rPr lang="en-US" dirty="0"/>
              <a:t> </a:t>
            </a:r>
            <a:r>
              <a:rPr lang="en-US" dirty="0" err="1"/>
              <a:t>teratur</a:t>
            </a:r>
            <a:r>
              <a:rPr lang="en-US" dirty="0" smtClean="0"/>
              <a:t>.</a:t>
            </a:r>
            <a:endParaRPr lang="id-ID" dirty="0"/>
          </a:p>
          <a:p>
            <a:pPr marL="342900" lvl="0" indent="-342900" algn="just">
              <a:spcAft>
                <a:spcPts val="1200"/>
              </a:spcAft>
              <a:buFont typeface="+mj-lt"/>
              <a:buAutoNum type="arabicPeriod"/>
            </a:pPr>
            <a:r>
              <a:rPr lang="en-US" b="1" dirty="0"/>
              <a:t>Individualism </a:t>
            </a:r>
            <a:r>
              <a:rPr lang="en-US" b="1" dirty="0" err="1"/>
              <a:t>atau</a:t>
            </a:r>
            <a:r>
              <a:rPr lang="en-US" b="1" dirty="0"/>
              <a:t> </a:t>
            </a:r>
            <a:r>
              <a:rPr lang="en-US" b="1" dirty="0" err="1"/>
              <a:t>kolektivisme</a:t>
            </a:r>
            <a:r>
              <a:rPr lang="en-US" b="1" dirty="0"/>
              <a:t>. </a:t>
            </a:r>
            <a:r>
              <a:rPr lang="en-US" dirty="0"/>
              <a:t>Individualism </a:t>
            </a:r>
            <a:r>
              <a:rPr lang="en-US" dirty="0" err="1"/>
              <a:t>adalah</a:t>
            </a:r>
            <a:r>
              <a:rPr lang="en-US" dirty="0"/>
              <a:t> </a:t>
            </a:r>
            <a:r>
              <a:rPr lang="en-US" dirty="0" err="1"/>
              <a:t>bagaimana</a:t>
            </a:r>
            <a:r>
              <a:rPr lang="en-US" dirty="0"/>
              <a:t> </a:t>
            </a:r>
            <a:r>
              <a:rPr lang="en-US" dirty="0" err="1"/>
              <a:t>individu</a:t>
            </a:r>
            <a:r>
              <a:rPr lang="en-US" dirty="0"/>
              <a:t> </a:t>
            </a:r>
            <a:r>
              <a:rPr lang="en-US" dirty="0" err="1"/>
              <a:t>lebih</a:t>
            </a:r>
            <a:r>
              <a:rPr lang="en-US" dirty="0"/>
              <a:t> </a:t>
            </a:r>
            <a:r>
              <a:rPr lang="en-US" dirty="0" err="1"/>
              <a:t>memandang</a:t>
            </a:r>
            <a:r>
              <a:rPr lang="en-US" dirty="0"/>
              <a:t> </a:t>
            </a:r>
            <a:r>
              <a:rPr lang="en-US" dirty="0" err="1"/>
              <a:t>penting</a:t>
            </a:r>
            <a:r>
              <a:rPr lang="en-US" dirty="0"/>
              <a:t> </a:t>
            </a:r>
            <a:r>
              <a:rPr lang="en-US" dirty="0" err="1"/>
              <a:t>kebutuhan</a:t>
            </a:r>
            <a:r>
              <a:rPr lang="en-US" dirty="0"/>
              <a:t> </a:t>
            </a:r>
            <a:r>
              <a:rPr lang="en-US" dirty="0" err="1"/>
              <a:t>otonomi</a:t>
            </a:r>
            <a:r>
              <a:rPr lang="en-US" dirty="0"/>
              <a:t> </a:t>
            </a:r>
            <a:r>
              <a:rPr lang="en-US" dirty="0" err="1"/>
              <a:t>dirinya</a:t>
            </a:r>
            <a:r>
              <a:rPr lang="en-US" dirty="0"/>
              <a:t> </a:t>
            </a:r>
            <a:r>
              <a:rPr lang="en-US" dirty="0" err="1"/>
              <a:t>dibanding</a:t>
            </a:r>
            <a:r>
              <a:rPr lang="en-US" dirty="0"/>
              <a:t> </a:t>
            </a:r>
            <a:r>
              <a:rPr lang="en-US" dirty="0" err="1"/>
              <a:t>kebutuhan</a:t>
            </a:r>
            <a:r>
              <a:rPr lang="en-US" dirty="0"/>
              <a:t> </a:t>
            </a:r>
            <a:r>
              <a:rPr lang="en-US" dirty="0" err="1"/>
              <a:t>kolektif</a:t>
            </a:r>
            <a:r>
              <a:rPr lang="en-US" dirty="0"/>
              <a:t> </a:t>
            </a:r>
            <a:r>
              <a:rPr lang="en-US" dirty="0" err="1"/>
              <a:t>kelompok</a:t>
            </a:r>
            <a:r>
              <a:rPr lang="en-US" dirty="0"/>
              <a:t>, </a:t>
            </a:r>
            <a:r>
              <a:rPr lang="en-US" dirty="0" err="1"/>
              <a:t>organisa</a:t>
            </a:r>
            <a:r>
              <a:rPr lang="id-ID" dirty="0"/>
              <a:t>s</a:t>
            </a:r>
            <a:r>
              <a:rPr lang="en-US" dirty="0"/>
              <a:t>i </a:t>
            </a:r>
            <a:r>
              <a:rPr lang="en-US" dirty="0" err="1"/>
              <a:t>atau</a:t>
            </a:r>
            <a:r>
              <a:rPr lang="en-US" dirty="0"/>
              <a:t> </a:t>
            </a:r>
            <a:r>
              <a:rPr lang="en-US" dirty="0" err="1"/>
              <a:t>masyarakat</a:t>
            </a:r>
            <a:r>
              <a:rPr lang="en-US" dirty="0"/>
              <a:t>. </a:t>
            </a:r>
            <a:r>
              <a:rPr lang="en-US" dirty="0" err="1"/>
              <a:t>Sedangkan</a:t>
            </a:r>
            <a:r>
              <a:rPr lang="en-US" dirty="0"/>
              <a:t> </a:t>
            </a:r>
            <a:r>
              <a:rPr lang="en-US" dirty="0" err="1"/>
              <a:t>kolektivisme</a:t>
            </a:r>
            <a:r>
              <a:rPr lang="en-US" dirty="0"/>
              <a:t> yang </a:t>
            </a:r>
            <a:r>
              <a:rPr lang="en-US" dirty="0" err="1"/>
              <a:t>umum</a:t>
            </a:r>
            <a:r>
              <a:rPr lang="en-US" dirty="0"/>
              <a:t> </a:t>
            </a:r>
            <a:r>
              <a:rPr lang="en-US" dirty="0" err="1"/>
              <a:t>ditemui</a:t>
            </a:r>
            <a:r>
              <a:rPr lang="en-US" dirty="0"/>
              <a:t> </a:t>
            </a:r>
            <a:r>
              <a:rPr lang="en-US" dirty="0" err="1"/>
              <a:t>dalam</a:t>
            </a:r>
            <a:r>
              <a:rPr lang="en-US" dirty="0"/>
              <a:t> </a:t>
            </a:r>
            <a:r>
              <a:rPr lang="en-US" dirty="0" err="1"/>
              <a:t>perusahaan</a:t>
            </a:r>
            <a:r>
              <a:rPr lang="en-US" dirty="0"/>
              <a:t> </a:t>
            </a:r>
            <a:r>
              <a:rPr lang="en-US" dirty="0" err="1"/>
              <a:t>adalah</a:t>
            </a:r>
            <a:r>
              <a:rPr lang="en-US" dirty="0"/>
              <a:t> </a:t>
            </a:r>
            <a:r>
              <a:rPr lang="en-US" dirty="0" err="1"/>
              <a:t>koletivisme</a:t>
            </a:r>
            <a:r>
              <a:rPr lang="en-US" dirty="0"/>
              <a:t> </a:t>
            </a:r>
            <a:r>
              <a:rPr lang="en-US" dirty="0" err="1"/>
              <a:t>kelompok</a:t>
            </a:r>
            <a:r>
              <a:rPr lang="en-US" dirty="0"/>
              <a:t> yang </a:t>
            </a:r>
            <a:r>
              <a:rPr lang="en-US" dirty="0" err="1"/>
              <a:t>akhirnya</a:t>
            </a:r>
            <a:r>
              <a:rPr lang="en-US" dirty="0"/>
              <a:t> </a:t>
            </a:r>
            <a:r>
              <a:rPr lang="en-US" dirty="0" err="1"/>
              <a:t>memunculkan</a:t>
            </a:r>
            <a:r>
              <a:rPr lang="en-US" dirty="0"/>
              <a:t> </a:t>
            </a:r>
            <a:r>
              <a:rPr lang="en-US" dirty="0" err="1"/>
              <a:t>istilah</a:t>
            </a:r>
            <a:r>
              <a:rPr lang="en-US" dirty="0"/>
              <a:t> </a:t>
            </a:r>
            <a:r>
              <a:rPr lang="en-US" i="1" dirty="0"/>
              <a:t>in-group</a:t>
            </a:r>
            <a:r>
              <a:rPr lang="en-US" dirty="0"/>
              <a:t> </a:t>
            </a:r>
            <a:r>
              <a:rPr lang="en-US" dirty="0" err="1"/>
              <a:t>dan</a:t>
            </a:r>
            <a:r>
              <a:rPr lang="en-US" dirty="0"/>
              <a:t> </a:t>
            </a:r>
            <a:r>
              <a:rPr lang="en-US" i="1" dirty="0"/>
              <a:t>out-group</a:t>
            </a:r>
            <a:r>
              <a:rPr lang="en-US" dirty="0"/>
              <a:t>. </a:t>
            </a:r>
            <a:r>
              <a:rPr lang="en-US" dirty="0" err="1"/>
              <a:t>Dampak</a:t>
            </a:r>
            <a:r>
              <a:rPr lang="en-US" dirty="0"/>
              <a:t> di </a:t>
            </a:r>
            <a:r>
              <a:rPr lang="en-US" dirty="0" err="1"/>
              <a:t>kepemimpinan</a:t>
            </a:r>
            <a:r>
              <a:rPr lang="en-US" dirty="0"/>
              <a:t>, </a:t>
            </a:r>
            <a:r>
              <a:rPr lang="en-US" dirty="0" err="1"/>
              <a:t>pada</a:t>
            </a:r>
            <a:r>
              <a:rPr lang="en-US" dirty="0"/>
              <a:t> </a:t>
            </a:r>
            <a:r>
              <a:rPr lang="en-US" dirty="0" err="1"/>
              <a:t>lingkungan</a:t>
            </a:r>
            <a:r>
              <a:rPr lang="en-US" dirty="0"/>
              <a:t> </a:t>
            </a:r>
            <a:r>
              <a:rPr lang="en-US" dirty="0" err="1"/>
              <a:t>individualis</a:t>
            </a:r>
            <a:r>
              <a:rPr lang="en-US" dirty="0"/>
              <a:t> </a:t>
            </a:r>
            <a:r>
              <a:rPr lang="en-US" dirty="0" err="1"/>
              <a:t>seorang</a:t>
            </a:r>
            <a:r>
              <a:rPr lang="en-US" dirty="0"/>
              <a:t> </a:t>
            </a:r>
            <a:r>
              <a:rPr lang="en-US" dirty="0" err="1"/>
              <a:t>pemimpin</a:t>
            </a:r>
            <a:r>
              <a:rPr lang="en-US" dirty="0"/>
              <a:t> </a:t>
            </a:r>
            <a:r>
              <a:rPr lang="en-US" dirty="0" err="1"/>
              <a:t>akan</a:t>
            </a:r>
            <a:r>
              <a:rPr lang="en-US" dirty="0"/>
              <a:t> </a:t>
            </a:r>
            <a:r>
              <a:rPr lang="en-US" dirty="0" err="1"/>
              <a:t>susah</a:t>
            </a:r>
            <a:r>
              <a:rPr lang="en-US" dirty="0"/>
              <a:t> </a:t>
            </a:r>
            <a:r>
              <a:rPr lang="en-US" dirty="0" err="1"/>
              <a:t>untuk</a:t>
            </a:r>
            <a:r>
              <a:rPr lang="en-US" dirty="0"/>
              <a:t> </a:t>
            </a:r>
            <a:r>
              <a:rPr lang="en-US" dirty="0" err="1"/>
              <a:t>memotivasi</a:t>
            </a:r>
            <a:r>
              <a:rPr lang="en-US" dirty="0"/>
              <a:t> </a:t>
            </a:r>
            <a:r>
              <a:rPr lang="en-US" dirty="0" err="1"/>
              <a:t>dan</a:t>
            </a:r>
            <a:r>
              <a:rPr lang="en-US" dirty="0"/>
              <a:t> </a:t>
            </a:r>
            <a:r>
              <a:rPr lang="en-US" dirty="0" err="1"/>
              <a:t>memberi</a:t>
            </a:r>
            <a:r>
              <a:rPr lang="en-US" dirty="0"/>
              <a:t> </a:t>
            </a:r>
            <a:r>
              <a:rPr lang="en-US" dirty="0" err="1"/>
              <a:t>inspirasi</a:t>
            </a:r>
            <a:r>
              <a:rPr lang="en-US" dirty="0"/>
              <a:t> </a:t>
            </a:r>
            <a:r>
              <a:rPr lang="en-US" dirty="0" err="1"/>
              <a:t>untuk</a:t>
            </a:r>
            <a:r>
              <a:rPr lang="en-US" dirty="0"/>
              <a:t> </a:t>
            </a:r>
            <a:r>
              <a:rPr lang="en-US" dirty="0" err="1"/>
              <a:t>berkelompok</a:t>
            </a:r>
            <a:r>
              <a:rPr lang="en-US" dirty="0"/>
              <a:t> (Jong and </a:t>
            </a:r>
            <a:r>
              <a:rPr lang="en-US" dirty="0" err="1"/>
              <a:t>Avolio</a:t>
            </a:r>
            <a:r>
              <a:rPr lang="en-US" dirty="0"/>
              <a:t>, 1999; </a:t>
            </a:r>
            <a:r>
              <a:rPr lang="id-ID" dirty="0" smtClean="0"/>
              <a:t> </a:t>
            </a:r>
            <a:r>
              <a:rPr lang="en-US" dirty="0" err="1" smtClean="0"/>
              <a:t>Triandis</a:t>
            </a:r>
            <a:r>
              <a:rPr lang="en-US" dirty="0"/>
              <a:t>, 1995).</a:t>
            </a:r>
            <a:endParaRPr lang="id-ID" dirty="0"/>
          </a:p>
        </p:txBody>
      </p:sp>
    </p:spTree>
    <p:extLst>
      <p:ext uri="{BB962C8B-B14F-4D97-AF65-F5344CB8AC3E}">
        <p14:creationId xmlns:p14="http://schemas.microsoft.com/office/powerpoint/2010/main" val="388238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450477" y="1353685"/>
            <a:ext cx="8935569" cy="4278094"/>
          </a:xfrm>
          <a:prstGeom prst="rect">
            <a:avLst/>
          </a:prstGeom>
          <a:noFill/>
        </p:spPr>
        <p:txBody>
          <a:bodyPr wrap="square">
            <a:spAutoFit/>
          </a:bodyPr>
          <a:lstStyle/>
          <a:p>
            <a:pPr marL="342900" lvl="0" indent="-342900" algn="just">
              <a:spcAft>
                <a:spcPts val="1200"/>
              </a:spcAft>
              <a:buFont typeface="+mj-lt"/>
              <a:buAutoNum type="arabicPeriod" startAt="4"/>
            </a:pPr>
            <a:r>
              <a:rPr lang="en-US" b="1" dirty="0" err="1"/>
              <a:t>Kesetaraan</a:t>
            </a:r>
            <a:r>
              <a:rPr lang="en-US" b="1" dirty="0"/>
              <a:t> gender. </a:t>
            </a:r>
            <a:r>
              <a:rPr lang="en-US" dirty="0" err="1"/>
              <a:t>Adalah</a:t>
            </a:r>
            <a:r>
              <a:rPr lang="en-US" dirty="0"/>
              <a:t> </a:t>
            </a:r>
            <a:r>
              <a:rPr lang="en-US" dirty="0" err="1"/>
              <a:t>bagaimana</a:t>
            </a:r>
            <a:r>
              <a:rPr lang="en-US" dirty="0"/>
              <a:t> </a:t>
            </a:r>
            <a:r>
              <a:rPr lang="en-US" dirty="0" err="1"/>
              <a:t>pria</a:t>
            </a:r>
            <a:r>
              <a:rPr lang="en-US" dirty="0"/>
              <a:t> </a:t>
            </a:r>
            <a:r>
              <a:rPr lang="en-US" dirty="0" err="1"/>
              <a:t>dan</a:t>
            </a:r>
            <a:r>
              <a:rPr lang="en-US" dirty="0"/>
              <a:t> </a:t>
            </a:r>
            <a:r>
              <a:rPr lang="en-US" dirty="0" err="1"/>
              <a:t>wanita</a:t>
            </a:r>
            <a:r>
              <a:rPr lang="en-US" dirty="0"/>
              <a:t> </a:t>
            </a:r>
            <a:r>
              <a:rPr lang="en-US" dirty="0" err="1"/>
              <a:t>memperoleh</a:t>
            </a:r>
            <a:r>
              <a:rPr lang="en-US" dirty="0"/>
              <a:t> </a:t>
            </a:r>
            <a:r>
              <a:rPr lang="en-US" dirty="0" err="1"/>
              <a:t>perlakuan</a:t>
            </a:r>
            <a:r>
              <a:rPr lang="en-US" dirty="0"/>
              <a:t> </a:t>
            </a:r>
            <a:r>
              <a:rPr lang="en-US" dirty="0" err="1"/>
              <a:t>setara</a:t>
            </a:r>
            <a:r>
              <a:rPr lang="en-US" dirty="0"/>
              <a:t> </a:t>
            </a:r>
            <a:r>
              <a:rPr lang="en-US" dirty="0" err="1"/>
              <a:t>dan</a:t>
            </a:r>
            <a:r>
              <a:rPr lang="en-US" dirty="0"/>
              <a:t> </a:t>
            </a:r>
            <a:r>
              <a:rPr lang="en-US" dirty="0" err="1"/>
              <a:t>baik</a:t>
            </a:r>
            <a:r>
              <a:rPr lang="en-US" dirty="0"/>
              <a:t> </a:t>
            </a:r>
            <a:r>
              <a:rPr lang="en-US" dirty="0" err="1"/>
              <a:t>atribut</a:t>
            </a:r>
            <a:r>
              <a:rPr lang="en-US" dirty="0"/>
              <a:t> </a:t>
            </a:r>
            <a:r>
              <a:rPr lang="en-US" dirty="0" err="1"/>
              <a:t>maskulin</a:t>
            </a:r>
            <a:r>
              <a:rPr lang="en-US" dirty="0"/>
              <a:t> </a:t>
            </a:r>
            <a:r>
              <a:rPr lang="en-US" dirty="0" err="1"/>
              <a:t>maupun</a:t>
            </a:r>
            <a:r>
              <a:rPr lang="en-US" dirty="0"/>
              <a:t> </a:t>
            </a:r>
            <a:r>
              <a:rPr lang="en-US" dirty="0" err="1"/>
              <a:t>feminim</a:t>
            </a:r>
            <a:r>
              <a:rPr lang="en-US" dirty="0"/>
              <a:t> </a:t>
            </a:r>
            <a:r>
              <a:rPr lang="en-US" dirty="0" err="1"/>
              <a:t>dipertimbangkan</a:t>
            </a:r>
            <a:r>
              <a:rPr lang="en-US" dirty="0"/>
              <a:t> </a:t>
            </a:r>
            <a:r>
              <a:rPr lang="en-US" dirty="0" err="1"/>
              <a:t>penting</a:t>
            </a:r>
            <a:r>
              <a:rPr lang="en-US" dirty="0"/>
              <a:t> </a:t>
            </a:r>
            <a:r>
              <a:rPr lang="en-US" dirty="0" err="1"/>
              <a:t>dan</a:t>
            </a:r>
            <a:r>
              <a:rPr lang="en-US" dirty="0"/>
              <a:t> </a:t>
            </a:r>
            <a:r>
              <a:rPr lang="en-US" dirty="0" err="1"/>
              <a:t>layak</a:t>
            </a:r>
            <a:r>
              <a:rPr lang="en-US" dirty="0"/>
              <a:t> </a:t>
            </a:r>
            <a:r>
              <a:rPr lang="en-US" dirty="0" err="1"/>
              <a:t>diperhitungkan</a:t>
            </a:r>
            <a:r>
              <a:rPr lang="en-US" dirty="0"/>
              <a:t>. Cara </a:t>
            </a:r>
            <a:r>
              <a:rPr lang="en-US" dirty="0" err="1"/>
              <a:t>pandang</a:t>
            </a:r>
            <a:r>
              <a:rPr lang="en-US" dirty="0"/>
              <a:t> </a:t>
            </a:r>
            <a:r>
              <a:rPr lang="en-US" dirty="0" err="1"/>
              <a:t>dari</a:t>
            </a:r>
            <a:r>
              <a:rPr lang="en-US" dirty="0"/>
              <a:t> </a:t>
            </a:r>
            <a:r>
              <a:rPr lang="en-US" dirty="0" err="1"/>
              <a:t>kesetaraan</a:t>
            </a:r>
            <a:r>
              <a:rPr lang="en-US" dirty="0"/>
              <a:t> gender </a:t>
            </a:r>
            <a:r>
              <a:rPr lang="en-US" dirty="0" err="1"/>
              <a:t>memberikan</a:t>
            </a:r>
            <a:r>
              <a:rPr lang="en-US" dirty="0"/>
              <a:t> </a:t>
            </a:r>
            <a:r>
              <a:rPr lang="en-US" dirty="0" err="1"/>
              <a:t>dampak</a:t>
            </a:r>
            <a:r>
              <a:rPr lang="en-US" dirty="0"/>
              <a:t> </a:t>
            </a:r>
            <a:r>
              <a:rPr lang="en-US" dirty="0" err="1"/>
              <a:t>pada</a:t>
            </a:r>
            <a:r>
              <a:rPr lang="en-US" dirty="0"/>
              <a:t> </a:t>
            </a:r>
            <a:r>
              <a:rPr lang="en-US" dirty="0" err="1"/>
              <a:t>seleksi</a:t>
            </a:r>
            <a:r>
              <a:rPr lang="en-US" dirty="0"/>
              <a:t> </a:t>
            </a:r>
            <a:r>
              <a:rPr lang="en-US" dirty="0" err="1"/>
              <a:t>dan</a:t>
            </a:r>
            <a:r>
              <a:rPr lang="en-US" dirty="0"/>
              <a:t> </a:t>
            </a:r>
            <a:r>
              <a:rPr lang="en-US" dirty="0" err="1"/>
              <a:t>evaluasi</a:t>
            </a:r>
            <a:r>
              <a:rPr lang="en-US" dirty="0"/>
              <a:t> </a:t>
            </a:r>
            <a:r>
              <a:rPr lang="en-US" dirty="0" err="1"/>
              <a:t>dari</a:t>
            </a:r>
            <a:r>
              <a:rPr lang="en-US" dirty="0"/>
              <a:t> </a:t>
            </a:r>
            <a:r>
              <a:rPr lang="en-US" dirty="0" err="1"/>
              <a:t>pemimpin</a:t>
            </a:r>
            <a:r>
              <a:rPr lang="en-US" dirty="0"/>
              <a:t>, </a:t>
            </a:r>
            <a:r>
              <a:rPr lang="en-US" dirty="0" err="1"/>
              <a:t>dan</a:t>
            </a:r>
            <a:r>
              <a:rPr lang="en-US" dirty="0"/>
              <a:t> </a:t>
            </a:r>
            <a:r>
              <a:rPr lang="en-US" dirty="0" err="1"/>
              <a:t>tipe-tipe</a:t>
            </a:r>
            <a:r>
              <a:rPr lang="en-US" dirty="0"/>
              <a:t> </a:t>
            </a:r>
            <a:r>
              <a:rPr lang="en-US" dirty="0" err="1"/>
              <a:t>kepemimpinan</a:t>
            </a:r>
            <a:r>
              <a:rPr lang="en-US" dirty="0"/>
              <a:t> yang </a:t>
            </a:r>
            <a:r>
              <a:rPr lang="en-US" dirty="0" err="1"/>
              <a:t>secara</a:t>
            </a:r>
            <a:r>
              <a:rPr lang="en-US" dirty="0"/>
              <a:t> </a:t>
            </a:r>
            <a:r>
              <a:rPr lang="en-US" dirty="0" smtClean="0"/>
              <a:t>so</a:t>
            </a:r>
            <a:r>
              <a:rPr lang="id-ID" dirty="0" smtClean="0"/>
              <a:t>s</a:t>
            </a:r>
            <a:r>
              <a:rPr lang="en-US" dirty="0" err="1" smtClean="0"/>
              <a:t>ial</a:t>
            </a:r>
            <a:r>
              <a:rPr lang="en-US" dirty="0" smtClean="0"/>
              <a:t> </a:t>
            </a:r>
            <a:r>
              <a:rPr lang="en-US" dirty="0" err="1"/>
              <a:t>diterima</a:t>
            </a:r>
            <a:r>
              <a:rPr lang="en-US" dirty="0"/>
              <a:t> </a:t>
            </a:r>
            <a:r>
              <a:rPr lang="en-US" dirty="0" err="1"/>
              <a:t>dan</a:t>
            </a:r>
            <a:r>
              <a:rPr lang="en-US" dirty="0"/>
              <a:t> </a:t>
            </a:r>
            <a:r>
              <a:rPr lang="en-US" dirty="0" err="1"/>
              <a:t>layak</a:t>
            </a:r>
            <a:r>
              <a:rPr lang="en-US" dirty="0"/>
              <a:t> </a:t>
            </a:r>
            <a:r>
              <a:rPr lang="en-US" dirty="0" err="1"/>
              <a:t>dipertimbangkan</a:t>
            </a:r>
            <a:r>
              <a:rPr lang="en-US" dirty="0"/>
              <a:t> (Dickson et.al, 2003; </a:t>
            </a:r>
            <a:r>
              <a:rPr lang="en-US" dirty="0" err="1"/>
              <a:t>Emrich</a:t>
            </a:r>
            <a:r>
              <a:rPr lang="en-US" dirty="0"/>
              <a:t> et.al, 2004).</a:t>
            </a:r>
            <a:endParaRPr lang="id-ID" dirty="0"/>
          </a:p>
          <a:p>
            <a:pPr marL="342900" lvl="0" indent="-342900" algn="just">
              <a:spcAft>
                <a:spcPts val="1200"/>
              </a:spcAft>
              <a:buFont typeface="+mj-lt"/>
              <a:buAutoNum type="arabicPeriod" startAt="4"/>
            </a:pPr>
            <a:r>
              <a:rPr lang="en-US" b="1" dirty="0" err="1"/>
              <a:t>Orientasi</a:t>
            </a:r>
            <a:r>
              <a:rPr lang="en-US" b="1" dirty="0"/>
              <a:t> </a:t>
            </a:r>
            <a:r>
              <a:rPr lang="en-US" b="1" dirty="0" err="1"/>
              <a:t>performa</a:t>
            </a:r>
            <a:r>
              <a:rPr lang="en-US" b="1" dirty="0"/>
              <a:t>. </a:t>
            </a:r>
            <a:r>
              <a:rPr lang="en-US" dirty="0" err="1"/>
              <a:t>Adalah</a:t>
            </a:r>
            <a:r>
              <a:rPr lang="en-US" dirty="0"/>
              <a:t> </a:t>
            </a:r>
            <a:r>
              <a:rPr lang="en-US" dirty="0" err="1"/>
              <a:t>bagaimana</a:t>
            </a:r>
            <a:r>
              <a:rPr lang="en-US" dirty="0"/>
              <a:t> </a:t>
            </a:r>
            <a:r>
              <a:rPr lang="en-US" dirty="0" err="1"/>
              <a:t>performa</a:t>
            </a:r>
            <a:r>
              <a:rPr lang="en-US" dirty="0"/>
              <a:t> </a:t>
            </a:r>
            <a:r>
              <a:rPr lang="en-US" dirty="0" err="1"/>
              <a:t>dan</a:t>
            </a:r>
            <a:r>
              <a:rPr lang="en-US" dirty="0"/>
              <a:t> </a:t>
            </a:r>
            <a:r>
              <a:rPr lang="en-US" dirty="0" err="1"/>
              <a:t>pencapaian</a:t>
            </a:r>
            <a:r>
              <a:rPr lang="en-US" dirty="0"/>
              <a:t> individual </a:t>
            </a:r>
            <a:r>
              <a:rPr lang="en-US" dirty="0" err="1"/>
              <a:t>dinilai</a:t>
            </a:r>
            <a:r>
              <a:rPr lang="en-US" dirty="0"/>
              <a:t>, </a:t>
            </a:r>
            <a:r>
              <a:rPr lang="en-US" dirty="0" err="1"/>
              <a:t>inilah</a:t>
            </a:r>
            <a:r>
              <a:rPr lang="en-US" dirty="0"/>
              <a:t> yang </a:t>
            </a:r>
            <a:r>
              <a:rPr lang="en-US" dirty="0" err="1"/>
              <a:t>disebut</a:t>
            </a:r>
            <a:r>
              <a:rPr lang="en-US" dirty="0"/>
              <a:t> </a:t>
            </a:r>
            <a:r>
              <a:rPr lang="en-US" dirty="0" err="1"/>
              <a:t>dengan</a:t>
            </a:r>
            <a:r>
              <a:rPr lang="en-US" dirty="0"/>
              <a:t> </a:t>
            </a:r>
            <a:r>
              <a:rPr lang="en-US" dirty="0" err="1"/>
              <a:t>orientasi</a:t>
            </a:r>
            <a:r>
              <a:rPr lang="en-US" dirty="0"/>
              <a:t> </a:t>
            </a:r>
            <a:r>
              <a:rPr lang="en-US" dirty="0" err="1"/>
              <a:t>performa</a:t>
            </a:r>
            <a:r>
              <a:rPr lang="en-US" dirty="0"/>
              <a:t> (</a:t>
            </a:r>
            <a:r>
              <a:rPr lang="en-US" dirty="0" err="1"/>
              <a:t>Javidan</a:t>
            </a:r>
            <a:r>
              <a:rPr lang="en-US" dirty="0"/>
              <a:t>, 2004). </a:t>
            </a:r>
            <a:r>
              <a:rPr lang="en-US" dirty="0" err="1"/>
              <a:t>Secara</a:t>
            </a:r>
            <a:r>
              <a:rPr lang="en-US" dirty="0"/>
              <a:t> </a:t>
            </a:r>
            <a:r>
              <a:rPr lang="en-US" dirty="0" err="1"/>
              <a:t>umum</a:t>
            </a:r>
            <a:r>
              <a:rPr lang="en-US" dirty="0"/>
              <a:t> </a:t>
            </a:r>
            <a:r>
              <a:rPr lang="en-US" dirty="0" err="1"/>
              <a:t>mempengaruhi</a:t>
            </a:r>
            <a:r>
              <a:rPr lang="en-US" dirty="0"/>
              <a:t> </a:t>
            </a:r>
            <a:r>
              <a:rPr lang="en-US" dirty="0" err="1"/>
              <a:t>kepemimpinan</a:t>
            </a:r>
            <a:r>
              <a:rPr lang="en-US" dirty="0"/>
              <a:t> </a:t>
            </a:r>
            <a:r>
              <a:rPr lang="en-US" dirty="0" err="1"/>
              <a:t>karena</a:t>
            </a:r>
            <a:r>
              <a:rPr lang="en-US" dirty="0"/>
              <a:t> </a:t>
            </a:r>
            <a:r>
              <a:rPr lang="en-US" dirty="0" err="1"/>
              <a:t>memang</a:t>
            </a:r>
            <a:r>
              <a:rPr lang="en-US" dirty="0"/>
              <a:t> </a:t>
            </a:r>
            <a:r>
              <a:rPr lang="en-US" dirty="0" err="1"/>
              <a:t>ada</a:t>
            </a:r>
            <a:r>
              <a:rPr lang="en-US" dirty="0"/>
              <a:t> </a:t>
            </a:r>
            <a:r>
              <a:rPr lang="en-US" dirty="0" err="1"/>
              <a:t>beberapa</a:t>
            </a:r>
            <a:r>
              <a:rPr lang="en-US" dirty="0"/>
              <a:t> model </a:t>
            </a:r>
            <a:r>
              <a:rPr lang="en-US" dirty="0" err="1"/>
              <a:t>kepemimpinan</a:t>
            </a:r>
            <a:r>
              <a:rPr lang="en-US" dirty="0"/>
              <a:t> yang </a:t>
            </a:r>
            <a:r>
              <a:rPr lang="en-US" dirty="0" err="1"/>
              <a:t>secara</a:t>
            </a:r>
            <a:r>
              <a:rPr lang="en-US" dirty="0"/>
              <a:t> </a:t>
            </a:r>
            <a:r>
              <a:rPr lang="en-US" dirty="0" err="1"/>
              <a:t>langsung</a:t>
            </a:r>
            <a:r>
              <a:rPr lang="en-US" dirty="0"/>
              <a:t> </a:t>
            </a:r>
            <a:r>
              <a:rPr lang="en-US" dirty="0" err="1"/>
              <a:t>dan</a:t>
            </a:r>
            <a:r>
              <a:rPr lang="en-US" dirty="0"/>
              <a:t> </a:t>
            </a:r>
            <a:r>
              <a:rPr lang="en-US" dirty="0" err="1"/>
              <a:t>relevan</a:t>
            </a:r>
            <a:r>
              <a:rPr lang="en-US" dirty="0"/>
              <a:t> </a:t>
            </a:r>
            <a:r>
              <a:rPr lang="en-US" dirty="0" err="1"/>
              <a:t>dalam</a:t>
            </a:r>
            <a:r>
              <a:rPr lang="en-US" dirty="0"/>
              <a:t> </a:t>
            </a:r>
            <a:r>
              <a:rPr lang="en-US" dirty="0" err="1"/>
              <a:t>meningkatkan</a:t>
            </a:r>
            <a:r>
              <a:rPr lang="en-US" dirty="0"/>
              <a:t> </a:t>
            </a:r>
            <a:r>
              <a:rPr lang="en-US" dirty="0" err="1"/>
              <a:t>performa</a:t>
            </a:r>
            <a:r>
              <a:rPr lang="en-US" dirty="0"/>
              <a:t> </a:t>
            </a:r>
            <a:r>
              <a:rPr lang="en-US" dirty="0" err="1"/>
              <a:t>dan</a:t>
            </a:r>
            <a:r>
              <a:rPr lang="en-US" dirty="0"/>
              <a:t> </a:t>
            </a:r>
            <a:r>
              <a:rPr lang="en-US" dirty="0" err="1"/>
              <a:t>efisiensi</a:t>
            </a:r>
            <a:r>
              <a:rPr lang="en-US" dirty="0"/>
              <a:t>.</a:t>
            </a:r>
            <a:endParaRPr lang="id-ID" dirty="0"/>
          </a:p>
          <a:p>
            <a:pPr marL="342900" lvl="0" indent="-342900" algn="just">
              <a:spcAft>
                <a:spcPts val="1200"/>
              </a:spcAft>
              <a:buFont typeface="+mj-lt"/>
              <a:buAutoNum type="arabicPeriod" startAt="4"/>
            </a:pPr>
            <a:r>
              <a:rPr lang="en-US" b="1" dirty="0"/>
              <a:t>Humane orientation (</a:t>
            </a:r>
            <a:r>
              <a:rPr lang="en-US" b="1" dirty="0" err="1"/>
              <a:t>orientasi</a:t>
            </a:r>
            <a:r>
              <a:rPr lang="en-US" b="1" dirty="0"/>
              <a:t> </a:t>
            </a:r>
            <a:r>
              <a:rPr lang="en-US" b="1" dirty="0" err="1"/>
              <a:t>humanis</a:t>
            </a:r>
            <a:r>
              <a:rPr lang="en-US" b="1" dirty="0"/>
              <a:t>). </a:t>
            </a:r>
            <a:r>
              <a:rPr lang="en-US" dirty="0" err="1"/>
              <a:t>Adalah</a:t>
            </a:r>
            <a:r>
              <a:rPr lang="en-US" dirty="0"/>
              <a:t> </a:t>
            </a:r>
            <a:r>
              <a:rPr lang="en-US" dirty="0" err="1"/>
              <a:t>sebuah</a:t>
            </a:r>
            <a:r>
              <a:rPr lang="en-US" dirty="0"/>
              <a:t> </a:t>
            </a:r>
            <a:r>
              <a:rPr lang="en-US" dirty="0" err="1"/>
              <a:t>keinginan</a:t>
            </a:r>
            <a:r>
              <a:rPr lang="en-US" dirty="0"/>
              <a:t> </a:t>
            </a:r>
            <a:r>
              <a:rPr lang="en-US" dirty="0" err="1"/>
              <a:t>dan</a:t>
            </a:r>
            <a:r>
              <a:rPr lang="en-US" dirty="0"/>
              <a:t> </a:t>
            </a:r>
            <a:r>
              <a:rPr lang="en-US" dirty="0" err="1"/>
              <a:t>perhatian</a:t>
            </a:r>
            <a:r>
              <a:rPr lang="en-US" dirty="0"/>
              <a:t> yang </a:t>
            </a:r>
            <a:r>
              <a:rPr lang="en-US" dirty="0" err="1"/>
              <a:t>kuat</a:t>
            </a:r>
            <a:r>
              <a:rPr lang="en-US" dirty="0"/>
              <a:t> </a:t>
            </a:r>
            <a:r>
              <a:rPr lang="en-US" dirty="0" err="1"/>
              <a:t>kepada</a:t>
            </a:r>
            <a:r>
              <a:rPr lang="en-US" dirty="0"/>
              <a:t> </a:t>
            </a:r>
            <a:r>
              <a:rPr lang="en-US" dirty="0" err="1"/>
              <a:t>atas</a:t>
            </a:r>
            <a:r>
              <a:rPr lang="en-US" dirty="0"/>
              <a:t> </a:t>
            </a:r>
            <a:r>
              <a:rPr lang="en-US" dirty="0" err="1"/>
              <a:t>kesejahteraan</a:t>
            </a:r>
            <a:r>
              <a:rPr lang="en-US" dirty="0"/>
              <a:t> orang lain </a:t>
            </a:r>
            <a:r>
              <a:rPr lang="en-US" dirty="0" err="1"/>
              <a:t>dan</a:t>
            </a:r>
            <a:r>
              <a:rPr lang="en-US" dirty="0"/>
              <a:t> </a:t>
            </a:r>
            <a:r>
              <a:rPr lang="en-US" dirty="0" err="1"/>
              <a:t>keinginan</a:t>
            </a:r>
            <a:r>
              <a:rPr lang="en-US" dirty="0"/>
              <a:t> </a:t>
            </a:r>
            <a:r>
              <a:rPr lang="en-US" dirty="0" err="1"/>
              <a:t>untuk</a:t>
            </a:r>
            <a:r>
              <a:rPr lang="en-US" dirty="0"/>
              <a:t> </a:t>
            </a:r>
            <a:r>
              <a:rPr lang="en-US" dirty="0" err="1"/>
              <a:t>mengorbankan</a:t>
            </a:r>
            <a:r>
              <a:rPr lang="en-US" dirty="0"/>
              <a:t> </a:t>
            </a:r>
            <a:r>
              <a:rPr lang="en-US" dirty="0" err="1"/>
              <a:t>kepentingan</a:t>
            </a:r>
            <a:r>
              <a:rPr lang="en-US" dirty="0"/>
              <a:t> </a:t>
            </a:r>
            <a:r>
              <a:rPr lang="en-US" dirty="0" err="1"/>
              <a:t>diri</a:t>
            </a:r>
            <a:r>
              <a:rPr lang="en-US" dirty="0"/>
              <a:t> </a:t>
            </a:r>
            <a:r>
              <a:rPr lang="en-US" dirty="0" err="1"/>
              <a:t>sendiri</a:t>
            </a:r>
            <a:r>
              <a:rPr lang="en-US" dirty="0"/>
              <a:t> </a:t>
            </a:r>
            <a:r>
              <a:rPr lang="en-US" dirty="0" err="1"/>
              <a:t>untuk</a:t>
            </a:r>
            <a:r>
              <a:rPr lang="en-US" dirty="0"/>
              <a:t> </a:t>
            </a:r>
            <a:r>
              <a:rPr lang="en-US" dirty="0" err="1"/>
              <a:t>menolong</a:t>
            </a:r>
            <a:r>
              <a:rPr lang="en-US" dirty="0"/>
              <a:t> yang lain. </a:t>
            </a:r>
            <a:r>
              <a:rPr lang="en-US" dirty="0" err="1"/>
              <a:t>Orientasi</a:t>
            </a:r>
            <a:r>
              <a:rPr lang="en-US" dirty="0"/>
              <a:t> </a:t>
            </a:r>
            <a:r>
              <a:rPr lang="en-US" dirty="0" err="1"/>
              <a:t>ini</a:t>
            </a:r>
            <a:r>
              <a:rPr lang="en-US" dirty="0"/>
              <a:t> </a:t>
            </a:r>
            <a:r>
              <a:rPr lang="en-US" dirty="0" err="1"/>
              <a:t>mendorong</a:t>
            </a:r>
            <a:r>
              <a:rPr lang="en-US" dirty="0"/>
              <a:t> </a:t>
            </a:r>
            <a:r>
              <a:rPr lang="en-US" dirty="0" err="1"/>
              <a:t>perilaku</a:t>
            </a:r>
            <a:r>
              <a:rPr lang="en-US" dirty="0"/>
              <a:t> </a:t>
            </a:r>
            <a:r>
              <a:rPr lang="en-US" dirty="0" err="1"/>
              <a:t>kepemimpinan</a:t>
            </a:r>
            <a:r>
              <a:rPr lang="en-US" dirty="0"/>
              <a:t> </a:t>
            </a:r>
            <a:r>
              <a:rPr lang="en-US" dirty="0" err="1"/>
              <a:t>supportif</a:t>
            </a:r>
            <a:r>
              <a:rPr lang="en-US" dirty="0"/>
              <a:t> </a:t>
            </a:r>
            <a:r>
              <a:rPr lang="en-US" dirty="0" err="1"/>
              <a:t>seperti</a:t>
            </a:r>
            <a:r>
              <a:rPr lang="en-US" dirty="0"/>
              <a:t> missal </a:t>
            </a:r>
            <a:r>
              <a:rPr lang="en-US" dirty="0" err="1"/>
              <a:t>memiliki</a:t>
            </a:r>
            <a:r>
              <a:rPr lang="en-US" dirty="0"/>
              <a:t> </a:t>
            </a:r>
            <a:r>
              <a:rPr lang="en-US" dirty="0" err="1"/>
              <a:t>perhatian</a:t>
            </a:r>
            <a:r>
              <a:rPr lang="en-US" dirty="0"/>
              <a:t> </a:t>
            </a:r>
            <a:r>
              <a:rPr lang="en-US" dirty="0" err="1"/>
              <a:t>untuk</a:t>
            </a:r>
            <a:r>
              <a:rPr lang="en-US" dirty="0"/>
              <a:t> </a:t>
            </a:r>
            <a:r>
              <a:rPr lang="en-US" dirty="0" err="1"/>
              <a:t>mempertimbangkan</a:t>
            </a:r>
            <a:r>
              <a:rPr lang="en-US" dirty="0"/>
              <a:t> </a:t>
            </a:r>
            <a:r>
              <a:rPr lang="en-US" dirty="0" err="1"/>
              <a:t>kebutuhan</a:t>
            </a:r>
            <a:r>
              <a:rPr lang="en-US" dirty="0"/>
              <a:t> </a:t>
            </a:r>
            <a:r>
              <a:rPr lang="en-US" dirty="0" err="1"/>
              <a:t>dan</a:t>
            </a:r>
            <a:r>
              <a:rPr lang="en-US" dirty="0"/>
              <a:t> </a:t>
            </a:r>
            <a:r>
              <a:rPr lang="en-US" dirty="0" err="1"/>
              <a:t>perasaan</a:t>
            </a:r>
            <a:r>
              <a:rPr lang="en-US" dirty="0"/>
              <a:t> </a:t>
            </a:r>
            <a:r>
              <a:rPr lang="en-US" dirty="0" err="1"/>
              <a:t>dari</a:t>
            </a:r>
            <a:r>
              <a:rPr lang="en-US" dirty="0"/>
              <a:t> </a:t>
            </a:r>
            <a:r>
              <a:rPr lang="en-US" dirty="0" err="1"/>
              <a:t>bawahan</a:t>
            </a:r>
            <a:r>
              <a:rPr lang="en-US" dirty="0"/>
              <a:t>.</a:t>
            </a:r>
            <a:endParaRPr lang="id-ID" dirty="0"/>
          </a:p>
        </p:txBody>
      </p:sp>
      <p:sp>
        <p:nvSpPr>
          <p:cNvPr id="5" name="Content Placeholder 2">
            <a:extLst>
              <a:ext uri="{FF2B5EF4-FFF2-40B4-BE49-F238E27FC236}">
                <a16:creationId xmlns:a16="http://schemas.microsoft.com/office/drawing/2014/main" id="{410462EE-77BE-8C4F-8F3E-A0E85F1C4BFA}"/>
              </a:ext>
            </a:extLst>
          </p:cNvPr>
          <p:cNvSpPr txBox="1">
            <a:spLocks/>
          </p:cNvSpPr>
          <p:nvPr/>
        </p:nvSpPr>
        <p:spPr>
          <a:xfrm>
            <a:off x="9493624" y="614406"/>
            <a:ext cx="2245658" cy="5880606"/>
          </a:xfrm>
          <a:prstGeom prst="rect">
            <a:avLst/>
          </a:prstGeom>
          <a:solidFill>
            <a:schemeClr val="accent1"/>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Font typeface="Wingdings 2" panose="05020102010507070707" pitchFamily="18" charset="2"/>
              <a:buNone/>
            </a:pPr>
            <a:r>
              <a:rPr lang="en-US" sz="2200" b="1" dirty="0" smtClean="0">
                <a:solidFill>
                  <a:schemeClr val="bg1"/>
                </a:solidFill>
              </a:rPr>
              <a:t>.</a:t>
            </a:r>
            <a:r>
              <a:rPr lang="id-ID" sz="2200" b="1" dirty="0" smtClean="0">
                <a:solidFill>
                  <a:schemeClr val="bg1"/>
                </a:solidFill>
              </a:rPr>
              <a:t>...continue</a:t>
            </a:r>
          </a:p>
        </p:txBody>
      </p:sp>
    </p:spTree>
    <p:extLst>
      <p:ext uri="{BB962C8B-B14F-4D97-AF65-F5344CB8AC3E}">
        <p14:creationId xmlns:p14="http://schemas.microsoft.com/office/powerpoint/2010/main" val="2157758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783541" y="789216"/>
            <a:ext cx="8955741" cy="56519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en-US" b="1" dirty="0" err="1" smtClean="0">
                <a:solidFill>
                  <a:schemeClr val="tx1"/>
                </a:solidFill>
              </a:rPr>
              <a:t>Diskriminasi</a:t>
            </a:r>
            <a:r>
              <a:rPr lang="en-US" b="1" dirty="0" smtClean="0">
                <a:solidFill>
                  <a:schemeClr val="tx1"/>
                </a:solidFill>
              </a:rPr>
              <a:t> </a:t>
            </a:r>
            <a:r>
              <a:rPr lang="en-US" b="1" dirty="0" err="1" smtClean="0">
                <a:solidFill>
                  <a:schemeClr val="tx1"/>
                </a:solidFill>
              </a:rPr>
              <a:t>Berbasis</a:t>
            </a:r>
            <a:r>
              <a:rPr lang="en-US" b="1" dirty="0" smtClean="0">
                <a:solidFill>
                  <a:schemeClr val="tx1"/>
                </a:solidFill>
              </a:rPr>
              <a:t> </a:t>
            </a:r>
            <a:r>
              <a:rPr lang="en-US" b="1" dirty="0" err="1" smtClean="0">
                <a:solidFill>
                  <a:schemeClr val="tx1"/>
                </a:solidFill>
              </a:rPr>
              <a:t>Jenis</a:t>
            </a:r>
            <a:r>
              <a:rPr lang="en-US" b="1" dirty="0" smtClean="0">
                <a:solidFill>
                  <a:schemeClr val="tx1"/>
                </a:solidFill>
              </a:rPr>
              <a:t> </a:t>
            </a:r>
            <a:r>
              <a:rPr lang="en-US" b="1" dirty="0" err="1" smtClean="0">
                <a:solidFill>
                  <a:schemeClr val="tx1"/>
                </a:solidFill>
              </a:rPr>
              <a:t>Kelamin</a:t>
            </a:r>
            <a:r>
              <a:rPr lang="en-US" b="1" dirty="0" smtClean="0">
                <a:solidFill>
                  <a:schemeClr val="tx1"/>
                </a:solidFill>
              </a:rPr>
              <a:t>.</a:t>
            </a:r>
            <a:endParaRPr lang="id-ID" b="1" dirty="0" smtClean="0">
              <a:solidFill>
                <a:schemeClr val="tx1"/>
              </a:solidFill>
            </a:endParaRPr>
          </a:p>
          <a:p>
            <a:pPr marL="285750" indent="-285750">
              <a:spcAft>
                <a:spcPts val="600"/>
              </a:spcAft>
              <a:buFont typeface="Wingdings"/>
              <a:buChar char="à"/>
            </a:pPr>
            <a:r>
              <a:rPr lang="en-US" dirty="0" err="1" smtClean="0">
                <a:solidFill>
                  <a:schemeClr val="tx1"/>
                </a:solidFill>
              </a:rPr>
              <a:t>Kecenderungan</a:t>
            </a:r>
            <a:r>
              <a:rPr lang="en-US" dirty="0" smtClean="0">
                <a:solidFill>
                  <a:schemeClr val="tx1"/>
                </a:solidFill>
              </a:rPr>
              <a:t> </a:t>
            </a:r>
            <a:r>
              <a:rPr lang="en-US" dirty="0" err="1">
                <a:solidFill>
                  <a:schemeClr val="tx1"/>
                </a:solidFill>
              </a:rPr>
              <a:t>kuat</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mengisi</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tingkat</a:t>
            </a:r>
            <a:r>
              <a:rPr lang="en-US" dirty="0">
                <a:solidFill>
                  <a:schemeClr val="tx1"/>
                </a:solidFill>
              </a:rPr>
              <a:t> </a:t>
            </a:r>
            <a:r>
              <a:rPr lang="en-US" dirty="0" err="1">
                <a:solidFill>
                  <a:schemeClr val="tx1"/>
                </a:solidFill>
              </a:rPr>
              <a:t>tinggi</a:t>
            </a:r>
            <a:r>
              <a:rPr lang="en-US" dirty="0">
                <a:solidFill>
                  <a:schemeClr val="tx1"/>
                </a:solidFill>
              </a:rPr>
              <a:t> </a:t>
            </a:r>
            <a:r>
              <a:rPr lang="en-US" dirty="0" err="1">
                <a:solidFill>
                  <a:schemeClr val="tx1"/>
                </a:solidFill>
              </a:rPr>
              <a:t>telah</a:t>
            </a:r>
            <a:r>
              <a:rPr lang="en-US" dirty="0">
                <a:solidFill>
                  <a:schemeClr val="tx1"/>
                </a:solidFill>
              </a:rPr>
              <a:t> </a:t>
            </a:r>
            <a:r>
              <a:rPr lang="en-US" dirty="0" err="1">
                <a:solidFill>
                  <a:schemeClr val="tx1"/>
                </a:solidFill>
              </a:rPr>
              <a:t>disebut</a:t>
            </a:r>
            <a:r>
              <a:rPr lang="en-US" dirty="0">
                <a:solidFill>
                  <a:schemeClr val="tx1"/>
                </a:solidFill>
              </a:rPr>
              <a:t> </a:t>
            </a:r>
            <a:r>
              <a:rPr lang="en-US" dirty="0" err="1">
                <a:solidFill>
                  <a:schemeClr val="tx1"/>
                </a:solidFill>
              </a:rPr>
              <a:t>sebagai</a:t>
            </a:r>
            <a:r>
              <a:rPr lang="en-US" dirty="0">
                <a:solidFill>
                  <a:schemeClr val="tx1"/>
                </a:solidFill>
              </a:rPr>
              <a:t> </a:t>
            </a:r>
            <a:r>
              <a:rPr lang="en-US" dirty="0" smtClean="0">
                <a:solidFill>
                  <a:schemeClr val="tx1"/>
                </a:solidFill>
              </a:rPr>
              <a:t>“</a:t>
            </a:r>
            <a:r>
              <a:rPr lang="id-ID" dirty="0" smtClean="0">
                <a:solidFill>
                  <a:schemeClr val="tx1"/>
                </a:solidFill>
              </a:rPr>
              <a:t>Glass Ceiling"</a:t>
            </a:r>
            <a:r>
              <a:rPr lang="en-US" dirty="0">
                <a:solidFill>
                  <a:schemeClr val="tx1"/>
                </a:solidFill>
              </a:rPr>
              <a:t>.</a:t>
            </a:r>
            <a:endParaRPr lang="id-ID" dirty="0" smtClean="0">
              <a:solidFill>
                <a:schemeClr val="tx1"/>
              </a:solidFill>
            </a:endParaRPr>
          </a:p>
          <a:p>
            <a:pPr marL="285750" indent="-285750">
              <a:spcAft>
                <a:spcPts val="600"/>
              </a:spcAft>
              <a:buFont typeface="Wingdings"/>
              <a:buChar char="à"/>
            </a:pPr>
            <a:r>
              <a:rPr lang="en-US" dirty="0" err="1" smtClean="0">
                <a:solidFill>
                  <a:schemeClr val="tx1"/>
                </a:solidFill>
              </a:rPr>
              <a:t>Menurut</a:t>
            </a:r>
            <a:r>
              <a:rPr lang="en-US" dirty="0" smtClean="0">
                <a:solidFill>
                  <a:schemeClr val="tx1"/>
                </a:solidFill>
              </a:rPr>
              <a:t> </a:t>
            </a:r>
            <a:r>
              <a:rPr lang="en-US" dirty="0">
                <a:solidFill>
                  <a:schemeClr val="tx1"/>
                </a:solidFill>
              </a:rPr>
              <a:t>Adler (1996), </a:t>
            </a:r>
            <a:r>
              <a:rPr lang="en-US" dirty="0" err="1">
                <a:solidFill>
                  <a:schemeClr val="tx1"/>
                </a:solidFill>
              </a:rPr>
              <a:t>pada</a:t>
            </a:r>
            <a:r>
              <a:rPr lang="en-US" dirty="0">
                <a:solidFill>
                  <a:schemeClr val="tx1"/>
                </a:solidFill>
              </a:rPr>
              <a:t> </a:t>
            </a:r>
            <a:r>
              <a:rPr lang="en-US" dirty="0" smtClean="0">
                <a:solidFill>
                  <a:schemeClr val="tx1"/>
                </a:solidFill>
              </a:rPr>
              <a:t>1995, </a:t>
            </a:r>
            <a:r>
              <a:rPr lang="id-ID" dirty="0" smtClean="0">
                <a:solidFill>
                  <a:schemeClr val="tx1"/>
                </a:solidFill>
              </a:rPr>
              <a:t> </a:t>
            </a:r>
            <a:r>
              <a:rPr lang="en-US" dirty="0" err="1" smtClean="0">
                <a:solidFill>
                  <a:schemeClr val="tx1"/>
                </a:solidFill>
              </a:rPr>
              <a:t>sekitar</a:t>
            </a:r>
            <a:r>
              <a:rPr lang="en-US" dirty="0" smtClean="0">
                <a:solidFill>
                  <a:schemeClr val="tx1"/>
                </a:solidFill>
              </a:rPr>
              <a:t> </a:t>
            </a:r>
            <a:r>
              <a:rPr lang="en-US" dirty="0">
                <a:solidFill>
                  <a:schemeClr val="tx1"/>
                </a:solidFill>
              </a:rPr>
              <a:t>5% </a:t>
            </a:r>
            <a:r>
              <a:rPr lang="en-US" dirty="0" err="1">
                <a:solidFill>
                  <a:schemeClr val="tx1"/>
                </a:solidFill>
              </a:rPr>
              <a:t>negara</a:t>
            </a:r>
            <a:r>
              <a:rPr lang="en-US" dirty="0">
                <a:solidFill>
                  <a:schemeClr val="tx1"/>
                </a:solidFill>
              </a:rPr>
              <a:t> </a:t>
            </a:r>
            <a:r>
              <a:rPr lang="en-US" dirty="0" err="1">
                <a:solidFill>
                  <a:schemeClr val="tx1"/>
                </a:solidFill>
              </a:rPr>
              <a:t>memiliki</a:t>
            </a:r>
            <a:r>
              <a:rPr lang="en-US" dirty="0">
                <a:solidFill>
                  <a:schemeClr val="tx1"/>
                </a:solidFill>
              </a:rPr>
              <a:t> </a:t>
            </a:r>
            <a:r>
              <a:rPr lang="en-US" dirty="0" err="1">
                <a:solidFill>
                  <a:schemeClr val="tx1"/>
                </a:solidFill>
              </a:rPr>
              <a:t>kepala</a:t>
            </a:r>
            <a:r>
              <a:rPr lang="en-US" dirty="0">
                <a:solidFill>
                  <a:schemeClr val="tx1"/>
                </a:solidFill>
              </a:rPr>
              <a:t> </a:t>
            </a:r>
            <a:r>
              <a:rPr lang="en-US" dirty="0" err="1">
                <a:solidFill>
                  <a:schemeClr val="tx1"/>
                </a:solidFill>
              </a:rPr>
              <a:t>negara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mis</a:t>
            </a:r>
            <a:r>
              <a:rPr lang="en-US" dirty="0">
                <a:solidFill>
                  <a:schemeClr val="tx1"/>
                </a:solidFill>
              </a:rPr>
              <a:t>., </a:t>
            </a:r>
            <a:r>
              <a:rPr lang="en-US" dirty="0" err="1">
                <a:solidFill>
                  <a:schemeClr val="tx1"/>
                </a:solidFill>
              </a:rPr>
              <a:t>Perdana</a:t>
            </a:r>
            <a:r>
              <a:rPr lang="en-US" dirty="0">
                <a:solidFill>
                  <a:schemeClr val="tx1"/>
                </a:solidFill>
              </a:rPr>
              <a:t> </a:t>
            </a:r>
            <a:r>
              <a:rPr lang="en-US" dirty="0" err="1">
                <a:solidFill>
                  <a:schemeClr val="tx1"/>
                </a:solidFill>
              </a:rPr>
              <a:t>menteri</a:t>
            </a:r>
            <a:r>
              <a:rPr lang="en-US" dirty="0">
                <a:solidFill>
                  <a:schemeClr val="tx1"/>
                </a:solidFill>
              </a:rPr>
              <a:t>, </a:t>
            </a:r>
            <a:r>
              <a:rPr lang="en-US" dirty="0" err="1">
                <a:solidFill>
                  <a:schemeClr val="tx1"/>
                </a:solidFill>
              </a:rPr>
              <a:t>presiden</a:t>
            </a:r>
            <a:r>
              <a:rPr lang="en-US" dirty="0">
                <a:solidFill>
                  <a:schemeClr val="tx1"/>
                </a:solidFill>
              </a:rPr>
              <a:t>). </a:t>
            </a:r>
            <a:endParaRPr lang="id-ID" dirty="0">
              <a:solidFill>
                <a:schemeClr val="tx1"/>
              </a:solidFill>
            </a:endParaRPr>
          </a:p>
          <a:p>
            <a:pPr marL="285750" indent="-285750">
              <a:spcAft>
                <a:spcPts val="600"/>
              </a:spcAft>
              <a:buFont typeface="Wingdings"/>
              <a:buChar char="à"/>
            </a:pPr>
            <a:r>
              <a:rPr lang="en-US" dirty="0" err="1" smtClean="0">
                <a:solidFill>
                  <a:schemeClr val="tx1"/>
                </a:solidFill>
              </a:rPr>
              <a:t>Jumlah</a:t>
            </a:r>
            <a:r>
              <a:rPr lang="en-US" dirty="0" smtClean="0">
                <a:solidFill>
                  <a:schemeClr val="tx1"/>
                </a:solidFill>
              </a:rPr>
              <a:t> </a:t>
            </a:r>
            <a:r>
              <a:rPr lang="en-US" dirty="0" err="1">
                <a:solidFill>
                  <a:schemeClr val="tx1"/>
                </a:solidFill>
              </a:rPr>
              <a:t>wanita</a:t>
            </a:r>
            <a:r>
              <a:rPr lang="en-US" dirty="0">
                <a:solidFill>
                  <a:schemeClr val="tx1"/>
                </a:solidFill>
              </a:rPr>
              <a:t> di </a:t>
            </a:r>
            <a:r>
              <a:rPr lang="en-US" dirty="0" err="1">
                <a:solidFill>
                  <a:schemeClr val="tx1"/>
                </a:solidFill>
              </a:rPr>
              <a:t>posisi</a:t>
            </a:r>
            <a:r>
              <a:rPr lang="en-US" dirty="0">
                <a:solidFill>
                  <a:schemeClr val="tx1"/>
                </a:solidFill>
              </a:rPr>
              <a:t> </a:t>
            </a:r>
            <a:r>
              <a:rPr lang="en-US" dirty="0" err="1">
                <a:solidFill>
                  <a:schemeClr val="tx1"/>
                </a:solidFill>
              </a:rPr>
              <a:t>eksekutif</a:t>
            </a:r>
            <a:r>
              <a:rPr lang="en-US" dirty="0">
                <a:solidFill>
                  <a:schemeClr val="tx1"/>
                </a:solidFill>
              </a:rPr>
              <a:t> </a:t>
            </a:r>
            <a:r>
              <a:rPr lang="en-US" dirty="0" err="1">
                <a:solidFill>
                  <a:schemeClr val="tx1"/>
                </a:solidFill>
              </a:rPr>
              <a:t>puncak</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organisasi</a:t>
            </a:r>
            <a:r>
              <a:rPr lang="en-US" dirty="0">
                <a:solidFill>
                  <a:schemeClr val="tx1"/>
                </a:solidFill>
              </a:rPr>
              <a:t> </a:t>
            </a:r>
            <a:r>
              <a:rPr lang="en-US" dirty="0" err="1">
                <a:solidFill>
                  <a:schemeClr val="tx1"/>
                </a:solidFill>
              </a:rPr>
              <a:t>bisnis</a:t>
            </a:r>
            <a:r>
              <a:rPr lang="en-US" dirty="0">
                <a:solidFill>
                  <a:schemeClr val="tx1"/>
                </a:solidFill>
              </a:rPr>
              <a:t> </a:t>
            </a:r>
            <a:r>
              <a:rPr lang="en-US" dirty="0" err="1">
                <a:solidFill>
                  <a:schemeClr val="tx1"/>
                </a:solidFill>
              </a:rPr>
              <a:t>besar</a:t>
            </a:r>
            <a:r>
              <a:rPr lang="en-US" dirty="0">
                <a:solidFill>
                  <a:schemeClr val="tx1"/>
                </a:solidFill>
              </a:rPr>
              <a:t> </a:t>
            </a:r>
            <a:r>
              <a:rPr lang="en-US" dirty="0" err="1">
                <a:solidFill>
                  <a:schemeClr val="tx1"/>
                </a:solidFill>
              </a:rPr>
              <a:t>juga</a:t>
            </a:r>
            <a:r>
              <a:rPr lang="en-US" dirty="0">
                <a:solidFill>
                  <a:schemeClr val="tx1"/>
                </a:solidFill>
              </a:rPr>
              <a:t> </a:t>
            </a:r>
            <a:r>
              <a:rPr lang="en-US" dirty="0" err="1">
                <a:solidFill>
                  <a:schemeClr val="tx1"/>
                </a:solidFill>
              </a:rPr>
              <a:t>sangat</a:t>
            </a:r>
            <a:r>
              <a:rPr lang="en-US" dirty="0">
                <a:solidFill>
                  <a:schemeClr val="tx1"/>
                </a:solidFill>
              </a:rPr>
              <a:t> </a:t>
            </a:r>
            <a:r>
              <a:rPr lang="en-US" dirty="0" err="1">
                <a:solidFill>
                  <a:schemeClr val="tx1"/>
                </a:solidFill>
              </a:rPr>
              <a:t>kecil</a:t>
            </a:r>
            <a:r>
              <a:rPr lang="en-US" dirty="0">
                <a:solidFill>
                  <a:schemeClr val="tx1"/>
                </a:solidFill>
              </a:rPr>
              <a:t>, </a:t>
            </a:r>
            <a:r>
              <a:rPr lang="en-US" dirty="0" err="1">
                <a:solidFill>
                  <a:schemeClr val="tx1"/>
                </a:solidFill>
              </a:rPr>
              <a:t>meskipun</a:t>
            </a:r>
            <a:r>
              <a:rPr lang="en-US" dirty="0">
                <a:solidFill>
                  <a:schemeClr val="tx1"/>
                </a:solidFill>
              </a:rPr>
              <a:t> </a:t>
            </a:r>
            <a:r>
              <a:rPr lang="en-US" dirty="0" err="1" smtClean="0">
                <a:solidFill>
                  <a:schemeClr val="tx1"/>
                </a:solidFill>
              </a:rPr>
              <a:t>secara</a:t>
            </a:r>
            <a:r>
              <a:rPr lang="id-ID" dirty="0">
                <a:solidFill>
                  <a:schemeClr val="tx1"/>
                </a:solidFill>
              </a:rPr>
              <a:t> </a:t>
            </a:r>
            <a:r>
              <a:rPr lang="en-US" dirty="0" err="1" smtClean="0">
                <a:solidFill>
                  <a:schemeClr val="tx1"/>
                </a:solidFill>
              </a:rPr>
              <a:t>bertahap</a:t>
            </a:r>
            <a:r>
              <a:rPr lang="en-US" dirty="0" smtClean="0">
                <a:solidFill>
                  <a:schemeClr val="tx1"/>
                </a:solidFill>
              </a:rPr>
              <a:t> </a:t>
            </a:r>
            <a:r>
              <a:rPr lang="en-US" dirty="0" err="1">
                <a:solidFill>
                  <a:schemeClr val="tx1"/>
                </a:solidFill>
              </a:rPr>
              <a:t>meningkat</a:t>
            </a:r>
            <a:r>
              <a:rPr lang="en-US" dirty="0">
                <a:solidFill>
                  <a:schemeClr val="tx1"/>
                </a:solidFill>
              </a:rPr>
              <a:t> (Catalyst, 2003; </a:t>
            </a:r>
            <a:r>
              <a:rPr lang="en-US" dirty="0" smtClean="0">
                <a:solidFill>
                  <a:schemeClr val="tx1"/>
                </a:solidFill>
              </a:rPr>
              <a:t>P</a:t>
            </a:r>
            <a:r>
              <a:rPr lang="id-ID" dirty="0" smtClean="0">
                <a:solidFill>
                  <a:schemeClr val="tx1"/>
                </a:solidFill>
              </a:rPr>
              <a:t> </a:t>
            </a:r>
            <a:r>
              <a:rPr lang="en-US" dirty="0" err="1" smtClean="0">
                <a:solidFill>
                  <a:schemeClr val="tx1"/>
                </a:solidFill>
              </a:rPr>
              <a:t>owell</a:t>
            </a:r>
            <a:r>
              <a:rPr lang="en-US" dirty="0" smtClean="0">
                <a:solidFill>
                  <a:schemeClr val="tx1"/>
                </a:solidFill>
              </a:rPr>
              <a:t> </a:t>
            </a:r>
            <a:r>
              <a:rPr lang="en-US" dirty="0">
                <a:solidFill>
                  <a:schemeClr val="tx1"/>
                </a:solidFill>
              </a:rPr>
              <a:t>&amp; Graves, 2003; </a:t>
            </a:r>
            <a:r>
              <a:rPr lang="id-ID" dirty="0" smtClean="0">
                <a:solidFill>
                  <a:schemeClr val="tx1"/>
                </a:solidFill>
              </a:rPr>
              <a:t> </a:t>
            </a:r>
            <a:r>
              <a:rPr lang="en-US" dirty="0" err="1" smtClean="0">
                <a:solidFill>
                  <a:schemeClr val="tx1"/>
                </a:solidFill>
              </a:rPr>
              <a:t>Ragins</a:t>
            </a:r>
            <a:r>
              <a:rPr lang="en-US" dirty="0">
                <a:solidFill>
                  <a:schemeClr val="tx1"/>
                </a:solidFill>
              </a:rPr>
              <a:t>, Townsend, &amp; </a:t>
            </a:r>
            <a:r>
              <a:rPr lang="en-US" dirty="0" err="1">
                <a:solidFill>
                  <a:schemeClr val="tx1"/>
                </a:solidFill>
              </a:rPr>
              <a:t>Mattis</a:t>
            </a:r>
            <a:r>
              <a:rPr lang="en-US" dirty="0">
                <a:solidFill>
                  <a:schemeClr val="tx1"/>
                </a:solidFill>
              </a:rPr>
              <a:t>, 1998). </a:t>
            </a:r>
            <a:r>
              <a:rPr lang="en-US" dirty="0" err="1">
                <a:solidFill>
                  <a:schemeClr val="tx1"/>
                </a:solidFill>
              </a:rPr>
              <a:t>Dengan</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adanya</a:t>
            </a:r>
            <a:r>
              <a:rPr lang="en-US" dirty="0">
                <a:solidFill>
                  <a:schemeClr val="tx1"/>
                </a:solidFill>
              </a:rPr>
              <a:t> </a:t>
            </a:r>
            <a:r>
              <a:rPr lang="en-US" dirty="0" err="1">
                <a:solidFill>
                  <a:schemeClr val="tx1"/>
                </a:solidFill>
              </a:rPr>
              <a:t>diskriminasi</a:t>
            </a:r>
            <a:r>
              <a:rPr lang="en-US" dirty="0">
                <a:solidFill>
                  <a:schemeClr val="tx1"/>
                </a:solidFill>
              </a:rPr>
              <a:t> </a:t>
            </a:r>
            <a:r>
              <a:rPr lang="en-US" dirty="0" err="1">
                <a:solidFill>
                  <a:schemeClr val="tx1"/>
                </a:solidFill>
              </a:rPr>
              <a:t>berdasarkan</a:t>
            </a:r>
            <a:r>
              <a:rPr lang="en-US" dirty="0">
                <a:solidFill>
                  <a:schemeClr val="tx1"/>
                </a:solidFill>
              </a:rPr>
              <a:t> </a:t>
            </a:r>
            <a:r>
              <a:rPr lang="en-US" dirty="0" err="1">
                <a:solidFill>
                  <a:schemeClr val="tx1"/>
                </a:solidFill>
              </a:rPr>
              <a:t>jenis</a:t>
            </a:r>
            <a:r>
              <a:rPr lang="en-US" dirty="0">
                <a:solidFill>
                  <a:schemeClr val="tx1"/>
                </a:solidFill>
              </a:rPr>
              <a:t> </a:t>
            </a:r>
            <a:r>
              <a:rPr lang="en-US" dirty="0" err="1">
                <a:solidFill>
                  <a:schemeClr val="tx1"/>
                </a:solidFill>
              </a:rPr>
              <a:t>kelamin</a:t>
            </a:r>
            <a:r>
              <a:rPr lang="en-US" dirty="0">
                <a:solidFill>
                  <a:schemeClr val="tx1"/>
                </a:solidFill>
              </a:rPr>
              <a:t>, </a:t>
            </a:r>
            <a:r>
              <a:rPr lang="en-US" dirty="0" err="1">
                <a:solidFill>
                  <a:schemeClr val="tx1"/>
                </a:solidFill>
              </a:rPr>
              <a:t>jumlah</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kepala</a:t>
            </a:r>
            <a:r>
              <a:rPr lang="en-US" dirty="0">
                <a:solidFill>
                  <a:schemeClr val="tx1"/>
                </a:solidFill>
              </a:rPr>
              <a:t> </a:t>
            </a:r>
            <a:r>
              <a:rPr lang="en-US" dirty="0" err="1">
                <a:solidFill>
                  <a:schemeClr val="tx1"/>
                </a:solidFill>
              </a:rPr>
              <a:t>eksekutif</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bisnis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pemerintah</a:t>
            </a:r>
            <a:r>
              <a:rPr lang="en-US" dirty="0">
                <a:solidFill>
                  <a:schemeClr val="tx1"/>
                </a:solidFill>
              </a:rPr>
              <a:t> </a:t>
            </a:r>
            <a:r>
              <a:rPr lang="en-US" dirty="0" err="1">
                <a:solidFill>
                  <a:schemeClr val="tx1"/>
                </a:solidFill>
              </a:rPr>
              <a:t>harus</a:t>
            </a:r>
            <a:r>
              <a:rPr lang="en-US" dirty="0">
                <a:solidFill>
                  <a:schemeClr val="tx1"/>
                </a:solidFill>
              </a:rPr>
              <a:t> </a:t>
            </a:r>
            <a:r>
              <a:rPr lang="en-US" dirty="0" err="1">
                <a:solidFill>
                  <a:schemeClr val="tx1"/>
                </a:solidFill>
              </a:rPr>
              <a:t>mendekati</a:t>
            </a:r>
            <a:r>
              <a:rPr lang="en-US" dirty="0">
                <a:solidFill>
                  <a:schemeClr val="tx1"/>
                </a:solidFill>
              </a:rPr>
              <a:t> 50</a:t>
            </a:r>
            <a:r>
              <a:rPr lang="en-US" dirty="0" smtClean="0">
                <a:solidFill>
                  <a:schemeClr val="tx1"/>
                </a:solidFill>
              </a:rPr>
              <a:t>%.</a:t>
            </a:r>
            <a:endParaRPr lang="id-ID" dirty="0" smtClean="0">
              <a:solidFill>
                <a:schemeClr val="tx1"/>
              </a:solidFill>
            </a:endParaRPr>
          </a:p>
          <a:p>
            <a:pPr marL="285750" indent="-285750">
              <a:spcAft>
                <a:spcPts val="600"/>
              </a:spcAft>
              <a:buFont typeface="Wingdings"/>
              <a:buChar char="à"/>
            </a:pPr>
            <a:r>
              <a:rPr lang="en-US" dirty="0" err="1">
                <a:solidFill>
                  <a:schemeClr val="tx1"/>
                </a:solidFill>
              </a:rPr>
              <a:t>Sepanjang</a:t>
            </a:r>
            <a:r>
              <a:rPr lang="en-US" dirty="0">
                <a:solidFill>
                  <a:schemeClr val="tx1"/>
                </a:solidFill>
              </a:rPr>
              <a:t> </a:t>
            </a:r>
            <a:r>
              <a:rPr lang="en-US" dirty="0" err="1">
                <a:solidFill>
                  <a:schemeClr val="tx1"/>
                </a:solidFill>
              </a:rPr>
              <a:t>abad</a:t>
            </a:r>
            <a:r>
              <a:rPr lang="en-US" dirty="0">
                <a:solidFill>
                  <a:schemeClr val="tx1"/>
                </a:solidFill>
              </a:rPr>
              <a:t> </a:t>
            </a:r>
            <a:r>
              <a:rPr lang="en-US" dirty="0" err="1">
                <a:solidFill>
                  <a:schemeClr val="tx1"/>
                </a:solidFill>
              </a:rPr>
              <a:t>kedua</a:t>
            </a:r>
            <a:r>
              <a:rPr lang="en-US" dirty="0">
                <a:solidFill>
                  <a:schemeClr val="tx1"/>
                </a:solidFill>
              </a:rPr>
              <a:t> </a:t>
            </a:r>
            <a:r>
              <a:rPr lang="en-US" dirty="0" err="1">
                <a:solidFill>
                  <a:schemeClr val="tx1"/>
                </a:solidFill>
              </a:rPr>
              <a:t>puluh</a:t>
            </a:r>
            <a:r>
              <a:rPr lang="en-US" dirty="0" smtClean="0">
                <a:solidFill>
                  <a:schemeClr val="tx1"/>
                </a:solidFill>
              </a:rPr>
              <a:t>, </a:t>
            </a:r>
            <a:r>
              <a:rPr lang="id-ID" dirty="0" smtClean="0">
                <a:solidFill>
                  <a:schemeClr val="tx1"/>
                </a:solidFill>
              </a:rPr>
              <a:t> </a:t>
            </a:r>
            <a:r>
              <a:rPr lang="en-US" dirty="0" err="1" smtClean="0">
                <a:solidFill>
                  <a:schemeClr val="tx1"/>
                </a:solidFill>
              </a:rPr>
              <a:t>diskriminasi</a:t>
            </a:r>
            <a:r>
              <a:rPr lang="en-US" dirty="0" smtClean="0">
                <a:solidFill>
                  <a:schemeClr val="tx1"/>
                </a:solidFill>
              </a:rPr>
              <a:t> </a:t>
            </a:r>
            <a:r>
              <a:rPr lang="en-US" dirty="0" err="1">
                <a:solidFill>
                  <a:schemeClr val="tx1"/>
                </a:solidFill>
              </a:rPr>
              <a:t>berbasis</a:t>
            </a:r>
            <a:r>
              <a:rPr lang="en-US" dirty="0">
                <a:solidFill>
                  <a:schemeClr val="tx1"/>
                </a:solidFill>
              </a:rPr>
              <a:t> gender </a:t>
            </a:r>
            <a:r>
              <a:rPr lang="en-US" dirty="0" err="1">
                <a:solidFill>
                  <a:schemeClr val="tx1"/>
                </a:solidFill>
              </a:rPr>
              <a:t>didukung</a:t>
            </a:r>
            <a:r>
              <a:rPr lang="en-US" dirty="0">
                <a:solidFill>
                  <a:schemeClr val="tx1"/>
                </a:solidFill>
              </a:rPr>
              <a:t> </a:t>
            </a:r>
            <a:r>
              <a:rPr lang="en-US" dirty="0" err="1">
                <a:solidFill>
                  <a:schemeClr val="tx1"/>
                </a:solidFill>
              </a:rPr>
              <a:t>oleh</a:t>
            </a:r>
            <a:r>
              <a:rPr lang="en-US" dirty="0">
                <a:solidFill>
                  <a:schemeClr val="tx1"/>
                </a:solidFill>
              </a:rPr>
              <a:t> </a:t>
            </a:r>
            <a:r>
              <a:rPr lang="en-US" dirty="0" err="1">
                <a:solidFill>
                  <a:schemeClr val="tx1"/>
                </a:solidFill>
              </a:rPr>
              <a:t>kepercayaan</a:t>
            </a:r>
            <a:r>
              <a:rPr lang="en-US" dirty="0">
                <a:solidFill>
                  <a:schemeClr val="tx1"/>
                </a:solidFill>
              </a:rPr>
              <a:t> </a:t>
            </a:r>
            <a:r>
              <a:rPr lang="en-US" dirty="0" err="1">
                <a:solidFill>
                  <a:schemeClr val="tx1"/>
                </a:solidFill>
              </a:rPr>
              <a:t>kuno</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laki-laki</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berkualitas</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peran</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Keyakinan</a:t>
            </a:r>
            <a:r>
              <a:rPr lang="en-US" dirty="0">
                <a:solidFill>
                  <a:schemeClr val="tx1"/>
                </a:solidFill>
              </a:rPr>
              <a:t> </a:t>
            </a:r>
            <a:r>
              <a:rPr lang="en-US" dirty="0" err="1">
                <a:solidFill>
                  <a:schemeClr val="tx1"/>
                </a:solidFill>
              </a:rPr>
              <a:t>ini</a:t>
            </a:r>
            <a:r>
              <a:rPr lang="en-US" dirty="0">
                <a:solidFill>
                  <a:schemeClr val="tx1"/>
                </a:solidFill>
              </a:rPr>
              <a:t> </a:t>
            </a:r>
            <a:r>
              <a:rPr lang="en-US" dirty="0" err="1">
                <a:solidFill>
                  <a:schemeClr val="tx1"/>
                </a:solidFill>
              </a:rPr>
              <a:t>melibatkan</a:t>
            </a:r>
            <a:r>
              <a:rPr lang="en-US" dirty="0">
                <a:solidFill>
                  <a:schemeClr val="tx1"/>
                </a:solidFill>
              </a:rPr>
              <a:t> </a:t>
            </a:r>
            <a:r>
              <a:rPr lang="en-US" dirty="0" err="1">
                <a:solidFill>
                  <a:schemeClr val="tx1"/>
                </a:solidFill>
              </a:rPr>
              <a:t>asumsi</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sifat</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keterampilan</a:t>
            </a:r>
            <a:r>
              <a:rPr lang="en-US" dirty="0">
                <a:solidFill>
                  <a:schemeClr val="tx1"/>
                </a:solidFill>
              </a:rPr>
              <a:t> yang </a:t>
            </a:r>
            <a:r>
              <a:rPr lang="en-US" dirty="0" err="1">
                <a:solidFill>
                  <a:schemeClr val="tx1"/>
                </a:solidFill>
              </a:rPr>
              <a:t>diperlukan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kepemimpinan</a:t>
            </a:r>
            <a:r>
              <a:rPr lang="en-US" dirty="0">
                <a:solidFill>
                  <a:schemeClr val="tx1"/>
                </a:solidFill>
              </a:rPr>
              <a:t> yang </a:t>
            </a:r>
            <a:r>
              <a:rPr lang="en-US" dirty="0" err="1">
                <a:solidFill>
                  <a:schemeClr val="tx1"/>
                </a:solidFill>
              </a:rPr>
              <a:t>efektif</a:t>
            </a:r>
            <a:r>
              <a:rPr lang="en-US" dirty="0">
                <a:solidFill>
                  <a:schemeClr val="tx1"/>
                </a:solidFill>
              </a:rPr>
              <a:t> </a:t>
            </a:r>
            <a:r>
              <a:rPr lang="en-US" dirty="0" err="1">
                <a:solidFill>
                  <a:schemeClr val="tx1"/>
                </a:solidFill>
              </a:rPr>
              <a:t>dalam</a:t>
            </a:r>
            <a:r>
              <a:rPr lang="en-US" dirty="0">
                <a:solidFill>
                  <a:schemeClr val="tx1"/>
                </a:solidFill>
              </a:rPr>
              <a:t> </a:t>
            </a:r>
            <a:r>
              <a:rPr lang="en-US" dirty="0" err="1" smtClean="0">
                <a:solidFill>
                  <a:schemeClr val="tx1"/>
                </a:solidFill>
              </a:rPr>
              <a:t>organisasi</a:t>
            </a:r>
            <a:r>
              <a:rPr lang="en-US" dirty="0" smtClean="0">
                <a:solidFill>
                  <a:schemeClr val="tx1"/>
                </a:solidFill>
              </a:rPr>
              <a:t>, </a:t>
            </a:r>
            <a:r>
              <a:rPr lang="en-US" dirty="0" err="1">
                <a:solidFill>
                  <a:schemeClr val="tx1"/>
                </a:solidFill>
              </a:rPr>
              <a:t>asumsi</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perbedaan</a:t>
            </a:r>
            <a:r>
              <a:rPr lang="en-US" dirty="0">
                <a:solidFill>
                  <a:schemeClr val="tx1"/>
                </a:solidFill>
              </a:rPr>
              <a:t> yang </a:t>
            </a:r>
            <a:r>
              <a:rPr lang="en-US" dirty="0" err="1">
                <a:solidFill>
                  <a:schemeClr val="tx1"/>
                </a:solidFill>
              </a:rPr>
              <a:t>melekat</a:t>
            </a:r>
            <a:r>
              <a:rPr lang="en-US" dirty="0">
                <a:solidFill>
                  <a:schemeClr val="tx1"/>
                </a:solidFill>
              </a:rPr>
              <a:t> </a:t>
            </a:r>
            <a:r>
              <a:rPr lang="en-US" dirty="0" err="1">
                <a:solidFill>
                  <a:schemeClr val="tx1"/>
                </a:solidFill>
              </a:rPr>
              <a:t>antara</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stereotip</a:t>
            </a:r>
            <a:r>
              <a:rPr lang="en-US" dirty="0">
                <a:solidFill>
                  <a:schemeClr val="tx1"/>
                </a:solidFill>
              </a:rPr>
              <a:t> gender), </a:t>
            </a:r>
            <a:r>
              <a:rPr lang="en-US" dirty="0" err="1">
                <a:solidFill>
                  <a:schemeClr val="tx1"/>
                </a:solidFill>
              </a:rPr>
              <a:t>dan</a:t>
            </a:r>
            <a:r>
              <a:rPr lang="en-US" dirty="0">
                <a:solidFill>
                  <a:schemeClr val="tx1"/>
                </a:solidFill>
              </a:rPr>
              <a:t> </a:t>
            </a:r>
            <a:r>
              <a:rPr lang="en-US" dirty="0" err="1">
                <a:solidFill>
                  <a:schemeClr val="tx1"/>
                </a:solidFill>
              </a:rPr>
              <a:t>asumsi</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perilaku</a:t>
            </a:r>
            <a:r>
              <a:rPr lang="en-US" dirty="0">
                <a:solidFill>
                  <a:schemeClr val="tx1"/>
                </a:solidFill>
              </a:rPr>
              <a:t> yang </a:t>
            </a:r>
            <a:r>
              <a:rPr lang="en-US" dirty="0" err="1">
                <a:solidFill>
                  <a:schemeClr val="tx1"/>
                </a:solidFill>
              </a:rPr>
              <a:t>sesuai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harapan</a:t>
            </a:r>
            <a:r>
              <a:rPr lang="en-US" dirty="0">
                <a:solidFill>
                  <a:schemeClr val="tx1"/>
                </a:solidFill>
              </a:rPr>
              <a:t> </a:t>
            </a:r>
            <a:r>
              <a:rPr lang="en-US" dirty="0" err="1">
                <a:solidFill>
                  <a:schemeClr val="tx1"/>
                </a:solidFill>
              </a:rPr>
              <a:t>peran</a:t>
            </a:r>
            <a:r>
              <a:rPr lang="en-US" dirty="0" smtClean="0">
                <a:solidFill>
                  <a:schemeClr val="tx1"/>
                </a:solidFill>
              </a:rPr>
              <a:t>).</a:t>
            </a:r>
            <a:endParaRPr lang="id-ID" dirty="0" smtClean="0">
              <a:solidFill>
                <a:schemeClr val="tx1"/>
              </a:solidFill>
            </a:endParaRPr>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57200" y="614406"/>
            <a:ext cx="2244725" cy="5880100"/>
          </a:xfrm>
          <a:solidFill>
            <a:srgbClr val="2D976C"/>
          </a:solidFill>
        </p:spPr>
        <p:txBody>
          <a:bodyPr>
            <a:normAutofit/>
          </a:bodyPr>
          <a:lstStyle/>
          <a:p>
            <a:pPr marL="0" indent="0" algn="ctr">
              <a:buNone/>
            </a:pPr>
            <a:r>
              <a:rPr lang="en-US" sz="2200" b="1" dirty="0">
                <a:solidFill>
                  <a:schemeClr val="bg1"/>
                </a:solidFill>
              </a:rPr>
              <a:t>Gender </a:t>
            </a:r>
            <a:r>
              <a:rPr lang="en-US" sz="2200" b="1" dirty="0" err="1">
                <a:solidFill>
                  <a:schemeClr val="bg1"/>
                </a:solidFill>
              </a:rPr>
              <a:t>dan</a:t>
            </a:r>
            <a:r>
              <a:rPr lang="en-US" sz="2200" b="1" dirty="0">
                <a:solidFill>
                  <a:schemeClr val="bg1"/>
                </a:solidFill>
              </a:rPr>
              <a:t> </a:t>
            </a:r>
            <a:r>
              <a:rPr lang="en-US" sz="2200" b="1" dirty="0" err="1">
                <a:solidFill>
                  <a:schemeClr val="bg1"/>
                </a:solidFill>
              </a:rPr>
              <a:t>Kepemimpinan</a:t>
            </a:r>
            <a:endParaRPr lang="id-ID" sz="2200" b="1" dirty="0" smtClean="0">
              <a:solidFill>
                <a:schemeClr val="bg1"/>
              </a:solidFill>
            </a:endParaRPr>
          </a:p>
        </p:txBody>
      </p:sp>
    </p:spTree>
    <p:extLst>
      <p:ext uri="{BB962C8B-B14F-4D97-AF65-F5344CB8AC3E}">
        <p14:creationId xmlns:p14="http://schemas.microsoft.com/office/powerpoint/2010/main" val="2666707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91668" y="766484"/>
            <a:ext cx="11029950" cy="599982"/>
          </a:xfrm>
        </p:spPr>
        <p:txBody>
          <a:bodyPr/>
          <a:lstStyle/>
          <a:p>
            <a:pPr algn="r"/>
            <a:r>
              <a:rPr lang="id-ID" b="1" dirty="0" smtClean="0">
                <a:solidFill>
                  <a:srgbClr val="FF0000"/>
                </a:solidFill>
              </a:rPr>
              <a:t>What is </a:t>
            </a:r>
            <a:r>
              <a:rPr lang="en-US" b="1" dirty="0" smtClean="0">
                <a:solidFill>
                  <a:srgbClr val="FF0000"/>
                </a:solidFill>
              </a:rPr>
              <a:t>“</a:t>
            </a:r>
            <a:r>
              <a:rPr lang="id-ID" b="1" dirty="0">
                <a:solidFill>
                  <a:srgbClr val="FF0000"/>
                </a:solidFill>
              </a:rPr>
              <a:t>Glass </a:t>
            </a:r>
            <a:r>
              <a:rPr lang="id-ID" b="1" dirty="0" smtClean="0">
                <a:solidFill>
                  <a:srgbClr val="FF0000"/>
                </a:solidFill>
              </a:rPr>
              <a:t>Ceiling“?</a:t>
            </a:r>
            <a:endParaRPr lang="id-ID" b="1" dirty="0">
              <a:solidFill>
                <a:srgbClr val="FF0000"/>
              </a:solidFill>
            </a:endParaRPr>
          </a:p>
        </p:txBody>
      </p:sp>
      <p:sp>
        <p:nvSpPr>
          <p:cNvPr id="3" name="Content Placeholder 2"/>
          <p:cNvSpPr>
            <a:spLocks noGrp="1"/>
          </p:cNvSpPr>
          <p:nvPr>
            <p:ph idx="4294967295"/>
          </p:nvPr>
        </p:nvSpPr>
        <p:spPr>
          <a:xfrm>
            <a:off x="497539" y="1359558"/>
            <a:ext cx="11029950" cy="4019268"/>
          </a:xfrm>
        </p:spPr>
        <p:txBody>
          <a:bodyPr/>
          <a:lstStyle/>
          <a:p>
            <a:pPr algn="just"/>
            <a:r>
              <a:rPr lang="en-US" dirty="0" err="1">
                <a:solidFill>
                  <a:schemeClr val="tx1"/>
                </a:solidFill>
              </a:rPr>
              <a:t>Keyakinan</a:t>
            </a:r>
            <a:r>
              <a:rPr lang="en-US" dirty="0">
                <a:solidFill>
                  <a:schemeClr val="tx1"/>
                </a:solidFill>
              </a:rPr>
              <a:t> yang bias </a:t>
            </a:r>
            <a:r>
              <a:rPr lang="en-US" dirty="0" err="1">
                <a:solidFill>
                  <a:schemeClr val="tx1"/>
                </a:solidFill>
              </a:rPr>
              <a:t>tentang</a:t>
            </a:r>
            <a:r>
              <a:rPr lang="en-US" dirty="0">
                <a:solidFill>
                  <a:schemeClr val="tx1"/>
                </a:solidFill>
              </a:rPr>
              <a:t> </a:t>
            </a:r>
            <a:r>
              <a:rPr lang="en-US" dirty="0" err="1">
                <a:solidFill>
                  <a:schemeClr val="tx1"/>
                </a:solidFill>
              </a:rPr>
              <a:t>keterampilan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perilaku</a:t>
            </a:r>
            <a:r>
              <a:rPr lang="en-US" dirty="0">
                <a:solidFill>
                  <a:schemeClr val="tx1"/>
                </a:solidFill>
              </a:rPr>
              <a:t> yang </a:t>
            </a:r>
            <a:r>
              <a:rPr lang="en-US" dirty="0" err="1">
                <a:solidFill>
                  <a:schemeClr val="tx1"/>
                </a:solidFill>
              </a:rPr>
              <a:t>diperlukan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kepemimpinan</a:t>
            </a:r>
            <a:r>
              <a:rPr lang="en-US" dirty="0">
                <a:solidFill>
                  <a:schemeClr val="tx1"/>
                </a:solidFill>
              </a:rPr>
              <a:t> yang </a:t>
            </a:r>
            <a:r>
              <a:rPr lang="en-US" dirty="0" err="1" smtClean="0">
                <a:solidFill>
                  <a:schemeClr val="tx1"/>
                </a:solidFill>
              </a:rPr>
              <a:t>efektif</a:t>
            </a:r>
            <a:r>
              <a:rPr lang="en-US" dirty="0" smtClean="0">
                <a:solidFill>
                  <a:schemeClr val="tx1"/>
                </a:solidFill>
              </a:rPr>
              <a:t>.</a:t>
            </a:r>
            <a:endParaRPr lang="id-ID" dirty="0" smtClean="0">
              <a:solidFill>
                <a:schemeClr val="tx1"/>
              </a:solidFill>
            </a:endParaRPr>
          </a:p>
          <a:p>
            <a:pPr algn="just"/>
            <a:r>
              <a:rPr lang="en-US" dirty="0" err="1" smtClean="0">
                <a:solidFill>
                  <a:schemeClr val="tx1"/>
                </a:solidFill>
              </a:rPr>
              <a:t>Pemimpin</a:t>
            </a:r>
            <a:r>
              <a:rPr lang="id-ID" dirty="0" smtClean="0">
                <a:solidFill>
                  <a:schemeClr val="tx1"/>
                </a:solidFill>
              </a:rPr>
              <a:t> </a:t>
            </a:r>
            <a:r>
              <a:rPr lang="en-US" dirty="0" smtClean="0">
                <a:solidFill>
                  <a:schemeClr val="tx1"/>
                </a:solidFill>
              </a:rPr>
              <a:t>yang </a:t>
            </a:r>
            <a:r>
              <a:rPr lang="en-US" dirty="0" err="1">
                <a:solidFill>
                  <a:schemeClr val="tx1"/>
                </a:solidFill>
              </a:rPr>
              <a:t>efektif</a:t>
            </a:r>
            <a:r>
              <a:rPr lang="en-US" dirty="0">
                <a:solidFill>
                  <a:schemeClr val="tx1"/>
                </a:solidFill>
              </a:rPr>
              <a:t> </a:t>
            </a:r>
            <a:r>
              <a:rPr lang="en-US" dirty="0" err="1">
                <a:solidFill>
                  <a:schemeClr val="tx1"/>
                </a:solidFill>
              </a:rPr>
              <a:t>harus</a:t>
            </a:r>
            <a:r>
              <a:rPr lang="en-US" dirty="0">
                <a:solidFill>
                  <a:schemeClr val="tx1"/>
                </a:solidFill>
              </a:rPr>
              <a:t> </a:t>
            </a:r>
            <a:r>
              <a:rPr lang="en-US" dirty="0" err="1">
                <a:solidFill>
                  <a:schemeClr val="tx1"/>
                </a:solidFill>
              </a:rPr>
              <a:t>percaya</a:t>
            </a:r>
            <a:r>
              <a:rPr lang="en-US" dirty="0">
                <a:solidFill>
                  <a:schemeClr val="tx1"/>
                </a:solidFill>
              </a:rPr>
              <a:t> </a:t>
            </a:r>
            <a:r>
              <a:rPr lang="en-US" dirty="0" err="1">
                <a:solidFill>
                  <a:schemeClr val="tx1"/>
                </a:solidFill>
              </a:rPr>
              <a:t>diri</a:t>
            </a:r>
            <a:r>
              <a:rPr lang="en-US" dirty="0">
                <a:solidFill>
                  <a:schemeClr val="tx1"/>
                </a:solidFill>
              </a:rPr>
              <a:t>, </a:t>
            </a:r>
            <a:r>
              <a:rPr lang="en-US" dirty="0" err="1">
                <a:solidFill>
                  <a:schemeClr val="tx1"/>
                </a:solidFill>
              </a:rPr>
              <a:t>berorientasi</a:t>
            </a:r>
            <a:r>
              <a:rPr lang="en-US" dirty="0">
                <a:solidFill>
                  <a:schemeClr val="tx1"/>
                </a:solidFill>
              </a:rPr>
              <a:t> </a:t>
            </a:r>
            <a:r>
              <a:rPr lang="en-US" dirty="0" err="1">
                <a:solidFill>
                  <a:schemeClr val="tx1"/>
                </a:solidFill>
              </a:rPr>
              <a:t>pada</a:t>
            </a:r>
            <a:r>
              <a:rPr lang="en-US" dirty="0">
                <a:solidFill>
                  <a:schemeClr val="tx1"/>
                </a:solidFill>
              </a:rPr>
              <a:t> </a:t>
            </a:r>
            <a:r>
              <a:rPr lang="en-US" dirty="0" err="1">
                <a:solidFill>
                  <a:schemeClr val="tx1"/>
                </a:solidFill>
              </a:rPr>
              <a:t>tugas</a:t>
            </a:r>
            <a:r>
              <a:rPr lang="en-US" dirty="0">
                <a:solidFill>
                  <a:schemeClr val="tx1"/>
                </a:solidFill>
              </a:rPr>
              <a:t>, </a:t>
            </a:r>
            <a:r>
              <a:rPr lang="en-US" dirty="0" err="1">
                <a:solidFill>
                  <a:schemeClr val="tx1"/>
                </a:solidFill>
              </a:rPr>
              <a:t>kompetitif</a:t>
            </a:r>
            <a:r>
              <a:rPr lang="en-US" dirty="0">
                <a:solidFill>
                  <a:schemeClr val="tx1"/>
                </a:solidFill>
              </a:rPr>
              <a:t>, </a:t>
            </a:r>
            <a:r>
              <a:rPr lang="en-US" dirty="0" err="1">
                <a:solidFill>
                  <a:schemeClr val="tx1"/>
                </a:solidFill>
              </a:rPr>
              <a:t>obyektif</a:t>
            </a:r>
            <a:r>
              <a:rPr lang="en-US" dirty="0">
                <a:solidFill>
                  <a:schemeClr val="tx1"/>
                </a:solidFill>
              </a:rPr>
              <a:t>, </a:t>
            </a:r>
            <a:r>
              <a:rPr lang="en-US" dirty="0" err="1">
                <a:solidFill>
                  <a:schemeClr val="tx1"/>
                </a:solidFill>
              </a:rPr>
              <a:t>tegas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tegas</a:t>
            </a:r>
            <a:r>
              <a:rPr lang="en-US" dirty="0">
                <a:solidFill>
                  <a:schemeClr val="tx1"/>
                </a:solidFill>
              </a:rPr>
              <a:t>, yang </a:t>
            </a:r>
            <a:r>
              <a:rPr lang="en-US" dirty="0" err="1">
                <a:solidFill>
                  <a:schemeClr val="tx1"/>
                </a:solidFill>
              </a:rPr>
              <a:t>semuanya</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dipandang</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atribut</a:t>
            </a:r>
            <a:r>
              <a:rPr lang="en-US" dirty="0">
                <a:solidFill>
                  <a:schemeClr val="tx1"/>
                </a:solidFill>
              </a:rPr>
              <a:t> </a:t>
            </a:r>
            <a:r>
              <a:rPr lang="en-US" dirty="0" err="1">
                <a:solidFill>
                  <a:schemeClr val="tx1"/>
                </a:solidFill>
              </a:rPr>
              <a:t>maskulin</a:t>
            </a:r>
            <a:r>
              <a:rPr lang="en-US" dirty="0">
                <a:solidFill>
                  <a:schemeClr val="tx1"/>
                </a:solidFill>
              </a:rPr>
              <a:t> (Schein, 1975; </a:t>
            </a:r>
            <a:r>
              <a:rPr lang="en-US" dirty="0" err="1">
                <a:solidFill>
                  <a:schemeClr val="tx1"/>
                </a:solidFill>
              </a:rPr>
              <a:t>Stogdill</a:t>
            </a:r>
            <a:r>
              <a:rPr lang="en-US" dirty="0">
                <a:solidFill>
                  <a:schemeClr val="tx1"/>
                </a:solidFill>
              </a:rPr>
              <a:t>, 1974</a:t>
            </a:r>
            <a:r>
              <a:rPr lang="en-US" dirty="0" smtClean="0">
                <a:solidFill>
                  <a:schemeClr val="tx1"/>
                </a:solidFill>
              </a:rPr>
              <a:t>).</a:t>
            </a:r>
            <a:r>
              <a:rPr lang="id-ID" dirty="0" smtClean="0">
                <a:solidFill>
                  <a:schemeClr val="tx1"/>
                </a:solidFill>
              </a:rPr>
              <a:t> </a:t>
            </a:r>
            <a:r>
              <a:rPr lang="en-US" dirty="0" err="1" smtClean="0">
                <a:solidFill>
                  <a:schemeClr val="tx1"/>
                </a:solidFill>
              </a:rPr>
              <a:t>Kepemimpinan</a:t>
            </a:r>
            <a:r>
              <a:rPr lang="en-US" dirty="0" smtClean="0">
                <a:solidFill>
                  <a:schemeClr val="tx1"/>
                </a:solidFill>
              </a:rPr>
              <a:t> </a:t>
            </a:r>
            <a:r>
              <a:rPr lang="en-US" dirty="0">
                <a:solidFill>
                  <a:schemeClr val="tx1"/>
                </a:solidFill>
              </a:rPr>
              <a:t>yang </a:t>
            </a:r>
            <a:r>
              <a:rPr lang="en-US" dirty="0" err="1">
                <a:solidFill>
                  <a:schemeClr val="tx1"/>
                </a:solidFill>
              </a:rPr>
              <a:t>efektif</a:t>
            </a:r>
            <a:r>
              <a:rPr lang="en-US" dirty="0">
                <a:solidFill>
                  <a:schemeClr val="tx1"/>
                </a:solidFill>
              </a:rPr>
              <a:t> </a:t>
            </a:r>
            <a:r>
              <a:rPr lang="en-US" dirty="0" err="1" smtClean="0">
                <a:solidFill>
                  <a:schemeClr val="tx1"/>
                </a:solidFill>
              </a:rPr>
              <a:t>membutuhkan</a:t>
            </a:r>
            <a:r>
              <a:rPr lang="en-US" dirty="0" smtClean="0">
                <a:solidFill>
                  <a:schemeClr val="tx1"/>
                </a:solidFill>
              </a:rPr>
              <a:t> </a:t>
            </a:r>
            <a:r>
              <a:rPr lang="en-US" dirty="0" err="1">
                <a:solidFill>
                  <a:schemeClr val="tx1"/>
                </a:solidFill>
              </a:rPr>
              <a:t>keterampilan</a:t>
            </a:r>
            <a:r>
              <a:rPr lang="en-US" dirty="0">
                <a:solidFill>
                  <a:schemeClr val="tx1"/>
                </a:solidFill>
              </a:rPr>
              <a:t> interpersonal yang </a:t>
            </a:r>
            <a:r>
              <a:rPr lang="en-US" dirty="0" err="1">
                <a:solidFill>
                  <a:schemeClr val="tx1"/>
                </a:solidFill>
              </a:rPr>
              <a:t>kuat</a:t>
            </a:r>
            <a:r>
              <a:rPr lang="en-US" dirty="0">
                <a:solidFill>
                  <a:schemeClr val="tx1"/>
                </a:solidFill>
              </a:rPr>
              <a:t>, </a:t>
            </a:r>
            <a:r>
              <a:rPr lang="en-US" dirty="0" err="1">
                <a:solidFill>
                  <a:schemeClr val="tx1"/>
                </a:solidFill>
              </a:rPr>
              <a:t>kepedulian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membangun</a:t>
            </a:r>
            <a:r>
              <a:rPr lang="en-US" dirty="0">
                <a:solidFill>
                  <a:schemeClr val="tx1"/>
                </a:solidFill>
              </a:rPr>
              <a:t> </a:t>
            </a:r>
            <a:r>
              <a:rPr lang="en-US" dirty="0" err="1">
                <a:solidFill>
                  <a:schemeClr val="tx1"/>
                </a:solidFill>
              </a:rPr>
              <a:t>koperasi</a:t>
            </a:r>
            <a:r>
              <a:rPr lang="en-US" dirty="0">
                <a:solidFill>
                  <a:schemeClr val="tx1"/>
                </a:solidFill>
              </a:rPr>
              <a:t>, </a:t>
            </a:r>
            <a:r>
              <a:rPr lang="en-US" dirty="0" err="1">
                <a:solidFill>
                  <a:schemeClr val="tx1"/>
                </a:solidFill>
              </a:rPr>
              <a:t>mempercayai</a:t>
            </a:r>
            <a:r>
              <a:rPr lang="en-US" dirty="0">
                <a:solidFill>
                  <a:schemeClr val="tx1"/>
                </a:solidFill>
              </a:rPr>
              <a:t> </a:t>
            </a:r>
            <a:r>
              <a:rPr lang="en-US" dirty="0" err="1">
                <a:solidFill>
                  <a:schemeClr val="tx1"/>
                </a:solidFill>
              </a:rPr>
              <a:t>hubungan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menggunakan</a:t>
            </a:r>
            <a:r>
              <a:rPr lang="en-US" dirty="0">
                <a:solidFill>
                  <a:schemeClr val="tx1"/>
                </a:solidFill>
              </a:rPr>
              <a:t> </a:t>
            </a:r>
            <a:r>
              <a:rPr lang="en-US" dirty="0" err="1">
                <a:solidFill>
                  <a:schemeClr val="tx1"/>
                </a:solidFill>
              </a:rPr>
              <a:t>perilaku</a:t>
            </a:r>
            <a:r>
              <a:rPr lang="en-US" dirty="0">
                <a:solidFill>
                  <a:schemeClr val="tx1"/>
                </a:solidFill>
              </a:rPr>
              <a:t> yang </a:t>
            </a:r>
            <a:r>
              <a:rPr lang="en-US" dirty="0" err="1">
                <a:solidFill>
                  <a:schemeClr val="tx1"/>
                </a:solidFill>
              </a:rPr>
              <a:t>secara</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dipandang</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feminin</a:t>
            </a:r>
            <a:r>
              <a:rPr lang="en-US" dirty="0">
                <a:solidFill>
                  <a:schemeClr val="tx1"/>
                </a:solidFill>
              </a:rPr>
              <a:t> (</a:t>
            </a:r>
            <a:r>
              <a:rPr lang="en-US" dirty="0" err="1">
                <a:solidFill>
                  <a:schemeClr val="tx1"/>
                </a:solidFill>
              </a:rPr>
              <a:t>mis</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mengembangkan</a:t>
            </a:r>
            <a:r>
              <a:rPr lang="en-US" dirty="0">
                <a:solidFill>
                  <a:schemeClr val="tx1"/>
                </a:solidFill>
              </a:rPr>
              <a:t>, </a:t>
            </a:r>
            <a:r>
              <a:rPr lang="en-US" dirty="0" err="1">
                <a:solidFill>
                  <a:schemeClr val="tx1"/>
                </a:solidFill>
              </a:rPr>
              <a:t>memberdayakan</a:t>
            </a:r>
            <a:r>
              <a:rPr lang="en-US" dirty="0" smtClean="0">
                <a:solidFill>
                  <a:schemeClr val="tx1"/>
                </a:solidFill>
              </a:rPr>
              <a:t>).</a:t>
            </a:r>
            <a:endParaRPr lang="id-ID" dirty="0" smtClean="0">
              <a:solidFill>
                <a:schemeClr val="tx1"/>
              </a:solidFill>
            </a:endParaRPr>
          </a:p>
          <a:p>
            <a:pPr algn="just"/>
            <a:r>
              <a:rPr lang="en-US" dirty="0" err="1">
                <a:solidFill>
                  <a:schemeClr val="tx1"/>
                </a:solidFill>
              </a:rPr>
              <a:t>Diskriminasi</a:t>
            </a:r>
            <a:r>
              <a:rPr lang="en-US" dirty="0">
                <a:solidFill>
                  <a:schemeClr val="tx1"/>
                </a:solidFill>
              </a:rPr>
              <a:t> </a:t>
            </a:r>
            <a:r>
              <a:rPr lang="en-US" dirty="0" err="1">
                <a:solidFill>
                  <a:schemeClr val="tx1"/>
                </a:solidFill>
              </a:rPr>
              <a:t>berbasis</a:t>
            </a:r>
            <a:r>
              <a:rPr lang="en-US" dirty="0">
                <a:solidFill>
                  <a:schemeClr val="tx1"/>
                </a:solidFill>
              </a:rPr>
              <a:t> </a:t>
            </a:r>
            <a:r>
              <a:rPr lang="en-US" dirty="0" err="1">
                <a:solidFill>
                  <a:schemeClr val="tx1"/>
                </a:solidFill>
              </a:rPr>
              <a:t>jenis</a:t>
            </a:r>
            <a:r>
              <a:rPr lang="en-US" dirty="0">
                <a:solidFill>
                  <a:schemeClr val="tx1"/>
                </a:solidFill>
              </a:rPr>
              <a:t> </a:t>
            </a:r>
            <a:r>
              <a:rPr lang="en-US" dirty="0" err="1">
                <a:solidFill>
                  <a:schemeClr val="tx1"/>
                </a:solidFill>
              </a:rPr>
              <a:t>kelamin</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pemilihan</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juga</a:t>
            </a:r>
            <a:r>
              <a:rPr lang="en-US" dirty="0">
                <a:solidFill>
                  <a:schemeClr val="tx1"/>
                </a:solidFill>
              </a:rPr>
              <a:t> </a:t>
            </a:r>
            <a:r>
              <a:rPr lang="en-US" dirty="0" err="1">
                <a:solidFill>
                  <a:schemeClr val="tx1"/>
                </a:solidFill>
              </a:rPr>
              <a:t>mencerminkan</a:t>
            </a:r>
            <a:r>
              <a:rPr lang="en-US" dirty="0">
                <a:solidFill>
                  <a:schemeClr val="tx1"/>
                </a:solidFill>
              </a:rPr>
              <a:t> </a:t>
            </a:r>
            <a:r>
              <a:rPr lang="en-US" dirty="0" err="1">
                <a:solidFill>
                  <a:schemeClr val="tx1"/>
                </a:solidFill>
              </a:rPr>
              <a:t>pengaruh</a:t>
            </a:r>
            <a:r>
              <a:rPr lang="en-US" dirty="0">
                <a:solidFill>
                  <a:schemeClr val="tx1"/>
                </a:solidFill>
              </a:rPr>
              <a:t> </a:t>
            </a:r>
            <a:r>
              <a:rPr lang="en-US" dirty="0" err="1">
                <a:solidFill>
                  <a:schemeClr val="tx1"/>
                </a:solidFill>
              </a:rPr>
              <a:t>stereotip</a:t>
            </a:r>
            <a:r>
              <a:rPr lang="en-US" dirty="0">
                <a:solidFill>
                  <a:schemeClr val="tx1"/>
                </a:solidFill>
              </a:rPr>
              <a:t> </a:t>
            </a:r>
            <a:r>
              <a:rPr lang="en-US" dirty="0" err="1">
                <a:solidFill>
                  <a:schemeClr val="tx1"/>
                </a:solidFill>
              </a:rPr>
              <a:t>populer</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harapan</a:t>
            </a:r>
            <a:r>
              <a:rPr lang="en-US" dirty="0">
                <a:solidFill>
                  <a:schemeClr val="tx1"/>
                </a:solidFill>
              </a:rPr>
              <a:t> </a:t>
            </a:r>
            <a:r>
              <a:rPr lang="en-US" dirty="0" err="1">
                <a:solidFill>
                  <a:schemeClr val="tx1"/>
                </a:solidFill>
              </a:rPr>
              <a:t>peran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Heilman</a:t>
            </a:r>
            <a:r>
              <a:rPr lang="en-US" dirty="0">
                <a:solidFill>
                  <a:schemeClr val="tx1"/>
                </a:solidFill>
              </a:rPr>
              <a:t>, 2001</a:t>
            </a:r>
            <a:r>
              <a:rPr lang="en-US" dirty="0" smtClean="0">
                <a:solidFill>
                  <a:schemeClr val="tx1"/>
                </a:solidFill>
              </a:rPr>
              <a:t>).</a:t>
            </a:r>
            <a:r>
              <a:rPr lang="id-ID" dirty="0">
                <a:solidFill>
                  <a:schemeClr val="tx1"/>
                </a:solidFill>
              </a:rPr>
              <a:t> </a:t>
            </a:r>
            <a:r>
              <a:rPr lang="en-US" dirty="0" err="1" smtClean="0">
                <a:solidFill>
                  <a:schemeClr val="tx1"/>
                </a:solidFill>
              </a:rPr>
              <a:t>Untuk</a:t>
            </a:r>
            <a:r>
              <a:rPr lang="en-US" dirty="0" smtClean="0">
                <a:solidFill>
                  <a:schemeClr val="tx1"/>
                </a:solidFill>
              </a:rPr>
              <a:t> </a:t>
            </a:r>
            <a:r>
              <a:rPr lang="en-US" dirty="0" err="1">
                <a:solidFill>
                  <a:schemeClr val="tx1"/>
                </a:solidFill>
              </a:rPr>
              <a:t>waktu</a:t>
            </a:r>
            <a:r>
              <a:rPr lang="en-US" dirty="0">
                <a:solidFill>
                  <a:schemeClr val="tx1"/>
                </a:solidFill>
              </a:rPr>
              <a:t> yang lama, </a:t>
            </a:r>
            <a:r>
              <a:rPr lang="en-US" dirty="0" err="1">
                <a:solidFill>
                  <a:schemeClr val="tx1"/>
                </a:solidFill>
              </a:rPr>
              <a:t>wanita</a:t>
            </a:r>
            <a:r>
              <a:rPr lang="en-US" dirty="0">
                <a:solidFill>
                  <a:schemeClr val="tx1"/>
                </a:solidFill>
              </a:rPr>
              <a:t> </a:t>
            </a:r>
            <a:r>
              <a:rPr lang="en-US" dirty="0" err="1">
                <a:solidFill>
                  <a:schemeClr val="tx1"/>
                </a:solidFill>
              </a:rPr>
              <a:t>dianggap</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mampu</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mau</a:t>
            </a:r>
            <a:r>
              <a:rPr lang="en-US" dirty="0">
                <a:solidFill>
                  <a:schemeClr val="tx1"/>
                </a:solidFill>
              </a:rPr>
              <a:t> </a:t>
            </a:r>
            <a:r>
              <a:rPr lang="en-US" dirty="0" err="1">
                <a:solidFill>
                  <a:schemeClr val="tx1"/>
                </a:solidFill>
              </a:rPr>
              <a:t>menggunakan</a:t>
            </a:r>
            <a:r>
              <a:rPr lang="en-US" dirty="0">
                <a:solidFill>
                  <a:schemeClr val="tx1"/>
                </a:solidFill>
              </a:rPr>
              <a:t> </a:t>
            </a:r>
            <a:r>
              <a:rPr lang="en-US" dirty="0" err="1">
                <a:solidFill>
                  <a:schemeClr val="tx1"/>
                </a:solidFill>
              </a:rPr>
              <a:t>perilaku</a:t>
            </a:r>
            <a:r>
              <a:rPr lang="en-US" dirty="0">
                <a:solidFill>
                  <a:schemeClr val="tx1"/>
                </a:solidFill>
              </a:rPr>
              <a:t> </a:t>
            </a:r>
            <a:r>
              <a:rPr lang="en-US" dirty="0" err="1">
                <a:solidFill>
                  <a:schemeClr val="tx1"/>
                </a:solidFill>
              </a:rPr>
              <a:t>maskulin</a:t>
            </a:r>
            <a:r>
              <a:rPr lang="en-US" dirty="0">
                <a:solidFill>
                  <a:schemeClr val="tx1"/>
                </a:solidFill>
              </a:rPr>
              <a:t> yang </a:t>
            </a:r>
            <a:r>
              <a:rPr lang="en-US" dirty="0" err="1">
                <a:solidFill>
                  <a:schemeClr val="tx1"/>
                </a:solidFill>
              </a:rPr>
              <a:t>dianggap</a:t>
            </a:r>
            <a:r>
              <a:rPr lang="en-US" dirty="0">
                <a:solidFill>
                  <a:schemeClr val="tx1"/>
                </a:solidFill>
              </a:rPr>
              <a:t> </a:t>
            </a:r>
            <a:r>
              <a:rPr lang="en-US" dirty="0" err="1">
                <a:solidFill>
                  <a:schemeClr val="tx1"/>
                </a:solidFill>
              </a:rPr>
              <a:t>penting</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kepemimpinan</a:t>
            </a:r>
            <a:r>
              <a:rPr lang="en-US" dirty="0">
                <a:solidFill>
                  <a:schemeClr val="tx1"/>
                </a:solidFill>
              </a:rPr>
              <a:t> yang </a:t>
            </a:r>
            <a:r>
              <a:rPr lang="en-US" dirty="0" err="1">
                <a:solidFill>
                  <a:schemeClr val="tx1"/>
                </a:solidFill>
              </a:rPr>
              <a:t>efektif</a:t>
            </a:r>
            <a:r>
              <a:rPr lang="en-US" dirty="0" smtClean="0">
                <a:solidFill>
                  <a:schemeClr val="tx1"/>
                </a:solidFill>
              </a:rPr>
              <a:t>.</a:t>
            </a:r>
            <a:endParaRPr lang="id-ID" dirty="0" smtClean="0">
              <a:solidFill>
                <a:schemeClr val="tx1"/>
              </a:solidFill>
            </a:endParaRPr>
          </a:p>
          <a:p>
            <a:pPr algn="just"/>
            <a:r>
              <a:rPr lang="en-US" dirty="0" err="1">
                <a:solidFill>
                  <a:schemeClr val="tx1"/>
                </a:solidFill>
              </a:rPr>
              <a:t>Beberapa</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laboratorium</a:t>
            </a:r>
            <a:r>
              <a:rPr lang="en-US" dirty="0">
                <a:solidFill>
                  <a:schemeClr val="tx1"/>
                </a:solidFill>
              </a:rPr>
              <a:t>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bahkan</a:t>
            </a:r>
            <a:r>
              <a:rPr lang="en-US" dirty="0">
                <a:solidFill>
                  <a:schemeClr val="tx1"/>
                </a:solidFill>
              </a:rPr>
              <a:t> </a:t>
            </a:r>
            <a:r>
              <a:rPr lang="en-US" dirty="0" err="1">
                <a:solidFill>
                  <a:schemeClr val="tx1"/>
                </a:solidFill>
              </a:rPr>
              <a:t>ketika</a:t>
            </a:r>
            <a:r>
              <a:rPr lang="en-US" dirty="0">
                <a:solidFill>
                  <a:schemeClr val="tx1"/>
                </a:solidFill>
              </a:rPr>
              <a:t> </a:t>
            </a:r>
            <a:r>
              <a:rPr lang="en-US" dirty="0" err="1">
                <a:solidFill>
                  <a:schemeClr val="tx1"/>
                </a:solidFill>
              </a:rPr>
              <a:t>para</a:t>
            </a:r>
            <a:r>
              <a:rPr lang="en-US" dirty="0">
                <a:solidFill>
                  <a:schemeClr val="tx1"/>
                </a:solidFill>
              </a:rPr>
              <a:t> </a:t>
            </a:r>
            <a:r>
              <a:rPr lang="en-US" dirty="0" err="1">
                <a:solidFill>
                  <a:schemeClr val="tx1"/>
                </a:solidFill>
              </a:rPr>
              <a:t>pemimpin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menggunakan</a:t>
            </a:r>
            <a:r>
              <a:rPr lang="en-US" dirty="0">
                <a:solidFill>
                  <a:schemeClr val="tx1"/>
                </a:solidFill>
              </a:rPr>
              <a:t> </a:t>
            </a:r>
            <a:r>
              <a:rPr lang="en-US" dirty="0" err="1">
                <a:solidFill>
                  <a:schemeClr val="tx1"/>
                </a:solidFill>
              </a:rPr>
              <a:t>perilaku</a:t>
            </a:r>
            <a:r>
              <a:rPr lang="en-US" dirty="0">
                <a:solidFill>
                  <a:schemeClr val="tx1"/>
                </a:solidFill>
              </a:rPr>
              <a:t> </a:t>
            </a:r>
            <a:r>
              <a:rPr lang="en-US" dirty="0" err="1">
                <a:solidFill>
                  <a:schemeClr val="tx1"/>
                </a:solidFill>
              </a:rPr>
              <a:t>maskulin</a:t>
            </a:r>
            <a:r>
              <a:rPr lang="en-US" dirty="0">
                <a:solidFill>
                  <a:schemeClr val="tx1"/>
                </a:solidFill>
              </a:rPr>
              <a:t>, </a:t>
            </a:r>
            <a:r>
              <a:rPr lang="en-US" dirty="0" err="1">
                <a:solidFill>
                  <a:schemeClr val="tx1"/>
                </a:solidFill>
              </a:rPr>
              <a:t>mereka</a:t>
            </a:r>
            <a:r>
              <a:rPr lang="en-US" dirty="0">
                <a:solidFill>
                  <a:schemeClr val="tx1"/>
                </a:solidFill>
              </a:rPr>
              <a:t> </a:t>
            </a:r>
            <a:r>
              <a:rPr lang="en-US" dirty="0" err="1">
                <a:solidFill>
                  <a:schemeClr val="tx1"/>
                </a:solidFill>
              </a:rPr>
              <a:t>dievaluasi</a:t>
            </a:r>
            <a:r>
              <a:rPr lang="en-US" dirty="0">
                <a:solidFill>
                  <a:schemeClr val="tx1"/>
                </a:solidFill>
              </a:rPr>
              <a:t> </a:t>
            </a:r>
            <a:r>
              <a:rPr lang="en-US" dirty="0" err="1">
                <a:solidFill>
                  <a:schemeClr val="tx1"/>
                </a:solidFill>
              </a:rPr>
              <a:t>kurang</a:t>
            </a:r>
            <a:r>
              <a:rPr lang="en-US" dirty="0">
                <a:solidFill>
                  <a:schemeClr val="tx1"/>
                </a:solidFill>
              </a:rPr>
              <a:t> </a:t>
            </a:r>
            <a:r>
              <a:rPr lang="en-US" dirty="0" err="1">
                <a:solidFill>
                  <a:schemeClr val="tx1"/>
                </a:solidFill>
              </a:rPr>
              <a:t>menguntungkan</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pria</a:t>
            </a:r>
            <a:r>
              <a:rPr lang="en-US" dirty="0">
                <a:solidFill>
                  <a:schemeClr val="tx1"/>
                </a:solidFill>
              </a:rPr>
              <a:t> yang </a:t>
            </a:r>
            <a:r>
              <a:rPr lang="en-US" dirty="0" err="1">
                <a:solidFill>
                  <a:schemeClr val="tx1"/>
                </a:solidFill>
              </a:rPr>
              <a:t>menggunakannya</a:t>
            </a:r>
            <a:r>
              <a:rPr lang="en-US" dirty="0">
                <a:solidFill>
                  <a:schemeClr val="tx1"/>
                </a:solidFill>
              </a:rPr>
              <a:t> (</a:t>
            </a:r>
            <a:r>
              <a:rPr lang="en-US" dirty="0" err="1">
                <a:solidFill>
                  <a:schemeClr val="tx1"/>
                </a:solidFill>
              </a:rPr>
              <a:t>misalnya</a:t>
            </a:r>
            <a:r>
              <a:rPr lang="en-US" dirty="0">
                <a:solidFill>
                  <a:schemeClr val="tx1"/>
                </a:solidFill>
              </a:rPr>
              <a:t>, </a:t>
            </a:r>
            <a:r>
              <a:rPr lang="en-US" dirty="0" err="1">
                <a:solidFill>
                  <a:schemeClr val="tx1"/>
                </a:solidFill>
              </a:rPr>
              <a:t>Eagly</a:t>
            </a:r>
            <a:r>
              <a:rPr lang="en-US" dirty="0">
                <a:solidFill>
                  <a:schemeClr val="tx1"/>
                </a:solidFill>
              </a:rPr>
              <a:t>, </a:t>
            </a:r>
            <a:r>
              <a:rPr lang="en-US" dirty="0" err="1">
                <a:solidFill>
                  <a:schemeClr val="tx1"/>
                </a:solidFill>
              </a:rPr>
              <a:t>Makhijani</a:t>
            </a:r>
            <a:r>
              <a:rPr lang="en-US" dirty="0">
                <a:solidFill>
                  <a:schemeClr val="tx1"/>
                </a:solidFill>
              </a:rPr>
              <a:t>, &amp; </a:t>
            </a:r>
            <a:r>
              <a:rPr lang="en-US" dirty="0" err="1">
                <a:solidFill>
                  <a:schemeClr val="tx1"/>
                </a:solidFill>
              </a:rPr>
              <a:t>Klonsky</a:t>
            </a:r>
            <a:r>
              <a:rPr lang="en-US" dirty="0">
                <a:solidFill>
                  <a:schemeClr val="tx1"/>
                </a:solidFill>
              </a:rPr>
              <a:t>, 1992; </a:t>
            </a:r>
            <a:r>
              <a:rPr lang="en-US" dirty="0" err="1">
                <a:solidFill>
                  <a:schemeClr val="tx1"/>
                </a:solidFill>
              </a:rPr>
              <a:t>Rojahn</a:t>
            </a:r>
            <a:r>
              <a:rPr lang="en-US" dirty="0">
                <a:solidFill>
                  <a:schemeClr val="tx1"/>
                </a:solidFill>
              </a:rPr>
              <a:t> &amp; </a:t>
            </a:r>
            <a:r>
              <a:rPr lang="en-US" dirty="0" err="1">
                <a:solidFill>
                  <a:schemeClr val="tx1"/>
                </a:solidFill>
              </a:rPr>
              <a:t>Willemsen</a:t>
            </a:r>
            <a:r>
              <a:rPr lang="en-US" dirty="0">
                <a:solidFill>
                  <a:schemeClr val="tx1"/>
                </a:solidFill>
              </a:rPr>
              <a:t>, 1994).</a:t>
            </a:r>
            <a:endParaRPr lang="id-ID" dirty="0">
              <a:solidFill>
                <a:schemeClr val="tx1"/>
              </a:solidFill>
            </a:endParaRPr>
          </a:p>
        </p:txBody>
      </p:sp>
    </p:spTree>
    <p:extLst>
      <p:ext uri="{BB962C8B-B14F-4D97-AF65-F5344CB8AC3E}">
        <p14:creationId xmlns:p14="http://schemas.microsoft.com/office/powerpoint/2010/main" val="279394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891117" y="1293719"/>
            <a:ext cx="8700247" cy="4717115"/>
          </a:xfrm>
        </p:spPr>
        <p:txBody>
          <a:bodyPr>
            <a:normAutofit/>
          </a:bodyPr>
          <a:lstStyle/>
          <a:p>
            <a:pPr algn="just">
              <a:spcBef>
                <a:spcPts val="0"/>
              </a:spcBef>
            </a:pPr>
            <a:r>
              <a:rPr lang="en-US" dirty="0" err="1">
                <a:solidFill>
                  <a:schemeClr val="tx1"/>
                </a:solidFill>
              </a:rPr>
              <a:t>Sebuah</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oleh</a:t>
            </a:r>
            <a:r>
              <a:rPr lang="en-US" dirty="0">
                <a:solidFill>
                  <a:schemeClr val="tx1"/>
                </a:solidFill>
              </a:rPr>
              <a:t> Bell </a:t>
            </a:r>
            <a:r>
              <a:rPr lang="en-US" dirty="0" err="1">
                <a:solidFill>
                  <a:schemeClr val="tx1"/>
                </a:solidFill>
              </a:rPr>
              <a:t>dan</a:t>
            </a:r>
            <a:r>
              <a:rPr lang="en-US" dirty="0">
                <a:solidFill>
                  <a:schemeClr val="tx1"/>
                </a:solidFill>
              </a:rPr>
              <a:t> </a:t>
            </a:r>
            <a:r>
              <a:rPr lang="en-US" dirty="0" err="1">
                <a:solidFill>
                  <a:schemeClr val="tx1"/>
                </a:solidFill>
              </a:rPr>
              <a:t>Nkomo</a:t>
            </a:r>
            <a:r>
              <a:rPr lang="en-US" dirty="0">
                <a:solidFill>
                  <a:schemeClr val="tx1"/>
                </a:solidFill>
              </a:rPr>
              <a:t> (2001)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salah</a:t>
            </a:r>
            <a:r>
              <a:rPr lang="en-US" dirty="0">
                <a:solidFill>
                  <a:schemeClr val="tx1"/>
                </a:solidFill>
              </a:rPr>
              <a:t> </a:t>
            </a:r>
            <a:r>
              <a:rPr lang="en-US" dirty="0" err="1">
                <a:solidFill>
                  <a:schemeClr val="tx1"/>
                </a:solidFill>
              </a:rPr>
              <a:t>satu</a:t>
            </a:r>
            <a:r>
              <a:rPr lang="en-US" dirty="0">
                <a:solidFill>
                  <a:schemeClr val="tx1"/>
                </a:solidFill>
              </a:rPr>
              <a:t> </a:t>
            </a:r>
            <a:r>
              <a:rPr lang="en-US" dirty="0" err="1">
                <a:solidFill>
                  <a:schemeClr val="tx1"/>
                </a:solidFill>
              </a:rPr>
              <a:t>hambatan</a:t>
            </a:r>
            <a:r>
              <a:rPr lang="en-US" dirty="0">
                <a:solidFill>
                  <a:schemeClr val="tx1"/>
                </a:solidFill>
              </a:rPr>
              <a:t> </a:t>
            </a:r>
            <a:r>
              <a:rPr lang="en-US" dirty="0" err="1">
                <a:solidFill>
                  <a:schemeClr val="tx1"/>
                </a:solidFill>
              </a:rPr>
              <a:t>utama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kemajuan</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terutama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kulit</a:t>
            </a:r>
            <a:r>
              <a:rPr lang="en-US" dirty="0">
                <a:solidFill>
                  <a:schemeClr val="tx1"/>
                </a:solidFill>
              </a:rPr>
              <a:t> </a:t>
            </a:r>
            <a:r>
              <a:rPr lang="en-US" dirty="0" err="1">
                <a:solidFill>
                  <a:schemeClr val="tx1"/>
                </a:solidFill>
              </a:rPr>
              <a:t>hitam</a:t>
            </a:r>
            <a:r>
              <a:rPr lang="en-US" dirty="0">
                <a:solidFill>
                  <a:schemeClr val="tx1"/>
                </a:solidFill>
              </a:rPr>
              <a:t>) </a:t>
            </a:r>
            <a:r>
              <a:rPr lang="en-US" dirty="0" err="1">
                <a:solidFill>
                  <a:schemeClr val="tx1"/>
                </a:solidFill>
              </a:rPr>
              <a:t>adalah</a:t>
            </a:r>
            <a:r>
              <a:rPr lang="en-US" dirty="0">
                <a:solidFill>
                  <a:schemeClr val="tx1"/>
                </a:solidFill>
              </a:rPr>
              <a:t> </a:t>
            </a:r>
            <a:r>
              <a:rPr lang="en-US" dirty="0" err="1">
                <a:solidFill>
                  <a:schemeClr val="tx1"/>
                </a:solidFill>
              </a:rPr>
              <a:t>terbatasnya</a:t>
            </a:r>
            <a:r>
              <a:rPr lang="en-US" dirty="0">
                <a:solidFill>
                  <a:schemeClr val="tx1"/>
                </a:solidFill>
              </a:rPr>
              <a:t> </a:t>
            </a:r>
            <a:r>
              <a:rPr lang="en-US" dirty="0" err="1">
                <a:solidFill>
                  <a:schemeClr val="tx1"/>
                </a:solidFill>
              </a:rPr>
              <a:t>akses</a:t>
            </a:r>
            <a:r>
              <a:rPr lang="en-US" dirty="0">
                <a:solidFill>
                  <a:schemeClr val="tx1"/>
                </a:solidFill>
              </a:rPr>
              <a:t> </a:t>
            </a:r>
            <a:r>
              <a:rPr lang="en-US" dirty="0" err="1">
                <a:solidFill>
                  <a:schemeClr val="tx1"/>
                </a:solidFill>
              </a:rPr>
              <a:t>ke</a:t>
            </a:r>
            <a:r>
              <a:rPr lang="en-US" dirty="0">
                <a:solidFill>
                  <a:schemeClr val="tx1"/>
                </a:solidFill>
              </a:rPr>
              <a:t> </a:t>
            </a:r>
            <a:r>
              <a:rPr lang="en-US" dirty="0" err="1">
                <a:solidFill>
                  <a:schemeClr val="tx1"/>
                </a:solidFill>
              </a:rPr>
              <a:t>jejaring</a:t>
            </a:r>
            <a:r>
              <a:rPr lang="en-US" dirty="0">
                <a:solidFill>
                  <a:schemeClr val="tx1"/>
                </a:solidFill>
              </a:rPr>
              <a:t> </a:t>
            </a:r>
            <a:r>
              <a:rPr lang="en-US" dirty="0" err="1">
                <a:solidFill>
                  <a:schemeClr val="tx1"/>
                </a:solidFill>
              </a:rPr>
              <a:t>sosial</a:t>
            </a:r>
            <a:r>
              <a:rPr lang="en-US" dirty="0">
                <a:solidFill>
                  <a:schemeClr val="tx1"/>
                </a:solidFill>
              </a:rPr>
              <a:t> </a:t>
            </a:r>
            <a:r>
              <a:rPr lang="en-US" dirty="0" err="1">
                <a:solidFill>
                  <a:schemeClr val="tx1"/>
                </a:solidFill>
              </a:rPr>
              <a:t>dan</a:t>
            </a:r>
            <a:r>
              <a:rPr lang="en-US" dirty="0">
                <a:solidFill>
                  <a:schemeClr val="tx1"/>
                </a:solidFill>
              </a:rPr>
              <a:t> informal di </a:t>
            </a:r>
            <a:r>
              <a:rPr lang="en-US" dirty="0" err="1">
                <a:solidFill>
                  <a:schemeClr val="tx1"/>
                </a:solidFill>
              </a:rPr>
              <a:t>organisasi</a:t>
            </a:r>
            <a:r>
              <a:rPr lang="en-US" dirty="0">
                <a:solidFill>
                  <a:schemeClr val="tx1"/>
                </a:solidFill>
              </a:rPr>
              <a:t> </a:t>
            </a:r>
            <a:r>
              <a:rPr lang="en-US" dirty="0" err="1">
                <a:solidFill>
                  <a:schemeClr val="tx1"/>
                </a:solidFill>
              </a:rPr>
              <a:t>mereka</a:t>
            </a:r>
            <a:r>
              <a:rPr lang="en-US" dirty="0">
                <a:solidFill>
                  <a:schemeClr val="tx1"/>
                </a:solidFill>
              </a:rPr>
              <a:t>. </a:t>
            </a:r>
            <a:r>
              <a:rPr lang="en-US" dirty="0" err="1">
                <a:solidFill>
                  <a:schemeClr val="tx1"/>
                </a:solidFill>
              </a:rPr>
              <a:t>Sebuah</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oleh</a:t>
            </a:r>
            <a:r>
              <a:rPr lang="en-US" dirty="0">
                <a:solidFill>
                  <a:schemeClr val="tx1"/>
                </a:solidFill>
              </a:rPr>
              <a:t> Babcock </a:t>
            </a:r>
            <a:r>
              <a:rPr lang="en-US" dirty="0" err="1">
                <a:solidFill>
                  <a:schemeClr val="tx1"/>
                </a:solidFill>
              </a:rPr>
              <a:t>dan</a:t>
            </a:r>
            <a:r>
              <a:rPr lang="en-US" dirty="0">
                <a:solidFill>
                  <a:schemeClr val="tx1"/>
                </a:solidFill>
              </a:rPr>
              <a:t> </a:t>
            </a:r>
            <a:r>
              <a:rPr lang="en-US" dirty="0" err="1">
                <a:solidFill>
                  <a:schemeClr val="tx1"/>
                </a:solidFill>
              </a:rPr>
              <a:t>Laschever</a:t>
            </a:r>
            <a:r>
              <a:rPr lang="en-US" dirty="0">
                <a:solidFill>
                  <a:schemeClr val="tx1"/>
                </a:solidFill>
              </a:rPr>
              <a:t> (2003)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kecil</a:t>
            </a:r>
            <a:r>
              <a:rPr lang="en-US" dirty="0">
                <a:solidFill>
                  <a:schemeClr val="tx1"/>
                </a:solidFill>
              </a:rPr>
              <a:t> </a:t>
            </a:r>
            <a:r>
              <a:rPr lang="en-US" dirty="0" err="1">
                <a:solidFill>
                  <a:schemeClr val="tx1"/>
                </a:solidFill>
              </a:rPr>
              <a:t>kemungkinannya</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meminta</a:t>
            </a:r>
            <a:r>
              <a:rPr lang="en-US" dirty="0">
                <a:solidFill>
                  <a:schemeClr val="tx1"/>
                </a:solidFill>
              </a:rPr>
              <a:t> </a:t>
            </a:r>
            <a:r>
              <a:rPr lang="en-US" dirty="0" err="1">
                <a:solidFill>
                  <a:schemeClr val="tx1"/>
                </a:solidFill>
              </a:rPr>
              <a:t>promosi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memulai</a:t>
            </a:r>
            <a:r>
              <a:rPr lang="en-US" dirty="0">
                <a:solidFill>
                  <a:schemeClr val="tx1"/>
                </a:solidFill>
              </a:rPr>
              <a:t> </a:t>
            </a:r>
            <a:r>
              <a:rPr lang="en-US" dirty="0" err="1">
                <a:solidFill>
                  <a:schemeClr val="tx1"/>
                </a:solidFill>
              </a:rPr>
              <a:t>jenis</a:t>
            </a:r>
            <a:r>
              <a:rPr lang="en-US" dirty="0">
                <a:solidFill>
                  <a:schemeClr val="tx1"/>
                </a:solidFill>
              </a:rPr>
              <a:t> </a:t>
            </a:r>
            <a:r>
              <a:rPr lang="en-US" dirty="0" err="1">
                <a:solidFill>
                  <a:schemeClr val="tx1"/>
                </a:solidFill>
              </a:rPr>
              <a:t>negosiasi</a:t>
            </a:r>
            <a:r>
              <a:rPr lang="en-US" dirty="0">
                <a:solidFill>
                  <a:schemeClr val="tx1"/>
                </a:solidFill>
              </a:rPr>
              <a:t> yang </a:t>
            </a:r>
            <a:r>
              <a:rPr lang="en-US" dirty="0" err="1">
                <a:solidFill>
                  <a:schemeClr val="tx1"/>
                </a:solidFill>
              </a:rPr>
              <a:t>cenderung</a:t>
            </a:r>
            <a:r>
              <a:rPr lang="en-US" dirty="0">
                <a:solidFill>
                  <a:schemeClr val="tx1"/>
                </a:solidFill>
              </a:rPr>
              <a:t> </a:t>
            </a:r>
            <a:r>
              <a:rPr lang="en-US" dirty="0" err="1">
                <a:solidFill>
                  <a:schemeClr val="tx1"/>
                </a:solidFill>
              </a:rPr>
              <a:t>mendukungnya</a:t>
            </a:r>
            <a:r>
              <a:rPr lang="en-US" dirty="0" smtClean="0">
                <a:solidFill>
                  <a:schemeClr val="tx1"/>
                </a:solidFill>
              </a:rPr>
              <a:t>.</a:t>
            </a:r>
            <a:endParaRPr lang="id-ID" dirty="0" smtClean="0">
              <a:solidFill>
                <a:schemeClr val="tx1"/>
              </a:solidFill>
            </a:endParaRPr>
          </a:p>
          <a:p>
            <a:pPr algn="just">
              <a:spcBef>
                <a:spcPts val="0"/>
              </a:spcBef>
            </a:pPr>
            <a:r>
              <a:rPr lang="en-US" dirty="0" err="1">
                <a:solidFill>
                  <a:schemeClr val="tx1"/>
                </a:solidFill>
              </a:rPr>
              <a:t>Sebuah</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oleh</a:t>
            </a:r>
            <a:r>
              <a:rPr lang="en-US" dirty="0">
                <a:solidFill>
                  <a:schemeClr val="tx1"/>
                </a:solidFill>
              </a:rPr>
              <a:t> </a:t>
            </a:r>
            <a:r>
              <a:rPr lang="en-US" dirty="0" err="1">
                <a:solidFill>
                  <a:schemeClr val="tx1"/>
                </a:solidFill>
              </a:rPr>
              <a:t>Lyness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Heilman</a:t>
            </a:r>
            <a:r>
              <a:rPr lang="en-US" dirty="0">
                <a:solidFill>
                  <a:schemeClr val="tx1"/>
                </a:solidFill>
              </a:rPr>
              <a:t> (2006)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membutuhkan</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banyak</a:t>
            </a:r>
            <a:r>
              <a:rPr lang="en-US" dirty="0">
                <a:solidFill>
                  <a:schemeClr val="tx1"/>
                </a:solidFill>
              </a:rPr>
              <a:t> </a:t>
            </a:r>
            <a:r>
              <a:rPr lang="en-US" dirty="0" err="1">
                <a:solidFill>
                  <a:schemeClr val="tx1"/>
                </a:solidFill>
              </a:rPr>
              <a:t>keterampilan</a:t>
            </a:r>
            <a:r>
              <a:rPr lang="en-US" dirty="0">
                <a:solidFill>
                  <a:schemeClr val="tx1"/>
                </a:solidFill>
              </a:rPr>
              <a:t> yang </a:t>
            </a:r>
            <a:r>
              <a:rPr lang="en-US" dirty="0" err="1">
                <a:solidFill>
                  <a:schemeClr val="tx1"/>
                </a:solidFill>
              </a:rPr>
              <a:t>dibutuhkan</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laki-laki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maju</a:t>
            </a:r>
            <a:r>
              <a:rPr lang="en-US" dirty="0">
                <a:solidFill>
                  <a:schemeClr val="tx1"/>
                </a:solidFill>
              </a:rPr>
              <a:t> </a:t>
            </a:r>
            <a:r>
              <a:rPr lang="en-US" dirty="0" err="1">
                <a:solidFill>
                  <a:schemeClr val="tx1"/>
                </a:solidFill>
              </a:rPr>
              <a:t>ke</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eksekutif</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perbedaannya</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besar</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garis</a:t>
            </a:r>
            <a:r>
              <a:rPr lang="en-US" dirty="0">
                <a:solidFill>
                  <a:schemeClr val="tx1"/>
                </a:solidFill>
              </a:rPr>
              <a:t> yang </a:t>
            </a:r>
            <a:r>
              <a:rPr lang="en-US" dirty="0" err="1">
                <a:solidFill>
                  <a:schemeClr val="tx1"/>
                </a:solidFill>
              </a:rPr>
              <a:t>secara</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dipegang</a:t>
            </a:r>
            <a:r>
              <a:rPr lang="en-US" dirty="0">
                <a:solidFill>
                  <a:schemeClr val="tx1"/>
                </a:solidFill>
              </a:rPr>
              <a:t> </a:t>
            </a:r>
            <a:r>
              <a:rPr lang="en-US" dirty="0" err="1">
                <a:solidFill>
                  <a:schemeClr val="tx1"/>
                </a:solidFill>
              </a:rPr>
              <a:t>oleh</a:t>
            </a:r>
            <a:r>
              <a:rPr lang="en-US" dirty="0">
                <a:solidFill>
                  <a:schemeClr val="tx1"/>
                </a:solidFill>
              </a:rPr>
              <a:t> </a:t>
            </a:r>
            <a:r>
              <a:rPr lang="en-US" dirty="0" err="1">
                <a:solidFill>
                  <a:schemeClr val="tx1"/>
                </a:solidFill>
              </a:rPr>
              <a:t>laki-laki</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posisi</a:t>
            </a:r>
            <a:r>
              <a:rPr lang="en-US" dirty="0">
                <a:solidFill>
                  <a:schemeClr val="tx1"/>
                </a:solidFill>
              </a:rPr>
              <a:t> </a:t>
            </a:r>
            <a:r>
              <a:rPr lang="en-US" dirty="0" err="1" smtClean="0">
                <a:solidFill>
                  <a:schemeClr val="tx1"/>
                </a:solidFill>
              </a:rPr>
              <a:t>staf</a:t>
            </a:r>
            <a:r>
              <a:rPr lang="en-US" dirty="0" smtClean="0">
                <a:solidFill>
                  <a:schemeClr val="tx1"/>
                </a:solidFill>
              </a:rPr>
              <a:t>.</a:t>
            </a:r>
            <a:endParaRPr lang="id-ID" dirty="0" smtClean="0">
              <a:solidFill>
                <a:schemeClr val="tx1"/>
              </a:solidFill>
            </a:endParaRPr>
          </a:p>
          <a:p>
            <a:pPr algn="just">
              <a:spcBef>
                <a:spcPts val="0"/>
              </a:spcBef>
            </a:pPr>
            <a:r>
              <a:rPr lang="en-US" dirty="0" err="1" smtClean="0">
                <a:solidFill>
                  <a:schemeClr val="tx1"/>
                </a:solidFill>
              </a:rPr>
              <a:t>Studi-studi</a:t>
            </a:r>
            <a:r>
              <a:rPr lang="en-US" dirty="0" smtClean="0">
                <a:solidFill>
                  <a:schemeClr val="tx1"/>
                </a:solidFill>
              </a:rPr>
              <a:t> </a:t>
            </a:r>
            <a:r>
              <a:rPr lang="en-US" dirty="0" err="1">
                <a:solidFill>
                  <a:schemeClr val="tx1"/>
                </a:solidFill>
              </a:rPr>
              <a:t>ini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lainnya</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perlahan</a:t>
            </a:r>
            <a:r>
              <a:rPr lang="en-US" dirty="0">
                <a:solidFill>
                  <a:schemeClr val="tx1"/>
                </a:solidFill>
              </a:rPr>
              <a:t> </a:t>
            </a:r>
            <a:r>
              <a:rPr lang="en-US" dirty="0" err="1">
                <a:solidFill>
                  <a:schemeClr val="tx1"/>
                </a:solidFill>
              </a:rPr>
              <a:t>meningkatkan</a:t>
            </a:r>
            <a:r>
              <a:rPr lang="en-US" dirty="0">
                <a:solidFill>
                  <a:schemeClr val="tx1"/>
                </a:solidFill>
              </a:rPr>
              <a:t> </a:t>
            </a:r>
            <a:r>
              <a:rPr lang="en-US" dirty="0" err="1">
                <a:solidFill>
                  <a:schemeClr val="tx1"/>
                </a:solidFill>
              </a:rPr>
              <a:t>pengetahuan</a:t>
            </a:r>
            <a:r>
              <a:rPr lang="en-US" dirty="0">
                <a:solidFill>
                  <a:schemeClr val="tx1"/>
                </a:solidFill>
              </a:rPr>
              <a:t> </a:t>
            </a:r>
            <a:r>
              <a:rPr lang="en-US" dirty="0" err="1">
                <a:solidFill>
                  <a:schemeClr val="tx1"/>
                </a:solidFill>
              </a:rPr>
              <a:t>kita</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hambatan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kemajuan</a:t>
            </a:r>
            <a:r>
              <a:rPr lang="en-US" dirty="0">
                <a:solidFill>
                  <a:schemeClr val="tx1"/>
                </a:solidFill>
              </a:rPr>
              <a:t> </a:t>
            </a:r>
            <a:r>
              <a:rPr lang="en-US" dirty="0" err="1">
                <a:solidFill>
                  <a:schemeClr val="tx1"/>
                </a:solidFill>
              </a:rPr>
              <a:t>bagi</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tetapi</a:t>
            </a:r>
            <a:r>
              <a:rPr lang="en-US" dirty="0">
                <a:solidFill>
                  <a:schemeClr val="tx1"/>
                </a:solidFill>
              </a:rPr>
              <a:t> </a:t>
            </a:r>
            <a:r>
              <a:rPr lang="en-US" dirty="0" err="1">
                <a:solidFill>
                  <a:schemeClr val="tx1"/>
                </a:solidFill>
              </a:rPr>
              <a:t>penelitian</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lanjut</a:t>
            </a:r>
            <a:r>
              <a:rPr lang="en-US" dirty="0">
                <a:solidFill>
                  <a:schemeClr val="tx1"/>
                </a:solidFill>
              </a:rPr>
              <a:t> </a:t>
            </a:r>
            <a:r>
              <a:rPr lang="en-US" dirty="0" err="1">
                <a:solidFill>
                  <a:schemeClr val="tx1"/>
                </a:solidFill>
              </a:rPr>
              <a:t>diperlukan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menentukan</a:t>
            </a:r>
            <a:r>
              <a:rPr lang="en-US" dirty="0">
                <a:solidFill>
                  <a:schemeClr val="tx1"/>
                </a:solidFill>
              </a:rPr>
              <a:t> </a:t>
            </a:r>
            <a:r>
              <a:rPr lang="en-US" dirty="0" err="1">
                <a:solidFill>
                  <a:schemeClr val="tx1"/>
                </a:solidFill>
              </a:rPr>
              <a:t>kepentingan</a:t>
            </a:r>
            <a:r>
              <a:rPr lang="en-US" dirty="0">
                <a:solidFill>
                  <a:schemeClr val="tx1"/>
                </a:solidFill>
              </a:rPr>
              <a:t> </a:t>
            </a:r>
            <a:r>
              <a:rPr lang="en-US" dirty="0" err="1">
                <a:solidFill>
                  <a:schemeClr val="tx1"/>
                </a:solidFill>
              </a:rPr>
              <a:t>relatif</a:t>
            </a:r>
            <a:r>
              <a:rPr lang="en-US" dirty="0">
                <a:solidFill>
                  <a:schemeClr val="tx1"/>
                </a:solidFill>
              </a:rPr>
              <a:t> </a:t>
            </a:r>
            <a:r>
              <a:rPr lang="en-US" dirty="0" err="1">
                <a:solidFill>
                  <a:schemeClr val="tx1"/>
                </a:solidFill>
              </a:rPr>
              <a:t>dari</a:t>
            </a:r>
            <a:r>
              <a:rPr lang="en-US" dirty="0">
                <a:solidFill>
                  <a:schemeClr val="tx1"/>
                </a:solidFill>
              </a:rPr>
              <a:t> </a:t>
            </a:r>
            <a:r>
              <a:rPr lang="en-US" dirty="0" err="1">
                <a:solidFill>
                  <a:schemeClr val="tx1"/>
                </a:solidFill>
              </a:rPr>
              <a:t>penyebab</a:t>
            </a:r>
            <a:r>
              <a:rPr lang="en-US" dirty="0">
                <a:solidFill>
                  <a:schemeClr val="tx1"/>
                </a:solidFill>
              </a:rPr>
              <a:t> yang </a:t>
            </a:r>
            <a:r>
              <a:rPr lang="en-US" dirty="0" err="1">
                <a:solidFill>
                  <a:schemeClr val="tx1"/>
                </a:solidFill>
              </a:rPr>
              <a:t>berbeda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bagaimana</a:t>
            </a:r>
            <a:r>
              <a:rPr lang="en-US" dirty="0">
                <a:solidFill>
                  <a:schemeClr val="tx1"/>
                </a:solidFill>
              </a:rPr>
              <a:t> </a:t>
            </a:r>
            <a:r>
              <a:rPr lang="en-US" dirty="0" err="1">
                <a:solidFill>
                  <a:schemeClr val="tx1"/>
                </a:solidFill>
              </a:rPr>
              <a:t>penyebab</a:t>
            </a:r>
            <a:r>
              <a:rPr lang="en-US" dirty="0">
                <a:solidFill>
                  <a:schemeClr val="tx1"/>
                </a:solidFill>
              </a:rPr>
              <a:t> yang </a:t>
            </a:r>
            <a:r>
              <a:rPr lang="en-US" dirty="0" err="1">
                <a:solidFill>
                  <a:schemeClr val="tx1"/>
                </a:solidFill>
              </a:rPr>
              <a:t>berbeda</a:t>
            </a:r>
            <a:r>
              <a:rPr lang="en-US" dirty="0">
                <a:solidFill>
                  <a:schemeClr val="tx1"/>
                </a:solidFill>
              </a:rPr>
              <a:t> </a:t>
            </a:r>
            <a:r>
              <a:rPr lang="en-US" dirty="0" err="1">
                <a:solidFill>
                  <a:schemeClr val="tx1"/>
                </a:solidFill>
              </a:rPr>
              <a:t>berinteraksi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membatasi</a:t>
            </a:r>
            <a:r>
              <a:rPr lang="en-US" dirty="0">
                <a:solidFill>
                  <a:schemeClr val="tx1"/>
                </a:solidFill>
              </a:rPr>
              <a:t> </a:t>
            </a:r>
            <a:r>
              <a:rPr lang="en-US" dirty="0" err="1">
                <a:solidFill>
                  <a:schemeClr val="tx1"/>
                </a:solidFill>
              </a:rPr>
              <a:t>jumlah</a:t>
            </a:r>
            <a:r>
              <a:rPr lang="en-US" dirty="0">
                <a:solidFill>
                  <a:schemeClr val="tx1"/>
                </a:solidFill>
              </a:rPr>
              <a:t> </a:t>
            </a:r>
            <a:r>
              <a:rPr lang="en-US" dirty="0" err="1">
                <a:solidFill>
                  <a:schemeClr val="tx1"/>
                </a:solidFill>
              </a:rPr>
              <a:t>perempuan</a:t>
            </a:r>
            <a:r>
              <a:rPr lang="en-US" dirty="0">
                <a:solidFill>
                  <a:schemeClr val="tx1"/>
                </a:solidFill>
              </a:rPr>
              <a:t> di </a:t>
            </a:r>
            <a:r>
              <a:rPr lang="en-US" dirty="0" err="1">
                <a:solidFill>
                  <a:schemeClr val="tx1"/>
                </a:solidFill>
              </a:rPr>
              <a:t>posisi</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puncak</a:t>
            </a:r>
            <a:r>
              <a:rPr lang="en-US" dirty="0">
                <a:solidFill>
                  <a:schemeClr val="tx1"/>
                </a:solidFill>
              </a:rPr>
              <a:t>.</a:t>
            </a:r>
            <a:endParaRPr lang="id-ID" dirty="0">
              <a:solidFill>
                <a:schemeClr val="tx1"/>
              </a:solidFill>
            </a:endParaRPr>
          </a:p>
        </p:txBody>
      </p:sp>
      <p:sp>
        <p:nvSpPr>
          <p:cNvPr id="4" name="Rectangle 3"/>
          <p:cNvSpPr/>
          <p:nvPr/>
        </p:nvSpPr>
        <p:spPr>
          <a:xfrm>
            <a:off x="457200" y="685800"/>
            <a:ext cx="2272553" cy="5768788"/>
          </a:xfrm>
          <a:prstGeom prst="rect">
            <a:avLst/>
          </a:prstGeom>
          <a:solidFill>
            <a:srgbClr val="2D976C"/>
          </a:solidFill>
          <a:ln>
            <a:solidFill>
              <a:srgbClr val="2D97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200" b="1" dirty="0" smtClean="0"/>
              <a:t>....continue</a:t>
            </a:r>
            <a:endParaRPr lang="id-ID" sz="2200" b="1" dirty="0"/>
          </a:p>
        </p:txBody>
      </p:sp>
    </p:spTree>
    <p:extLst>
      <p:ext uri="{BB962C8B-B14F-4D97-AF65-F5344CB8AC3E}">
        <p14:creationId xmlns:p14="http://schemas.microsoft.com/office/powerpoint/2010/main" val="1308858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36176" y="493382"/>
            <a:ext cx="8875059" cy="60015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1200"/>
              </a:spcAft>
            </a:pPr>
            <a:r>
              <a:rPr lang="id-ID" b="1" dirty="0" smtClean="0">
                <a:solidFill>
                  <a:schemeClr val="tx1"/>
                </a:solidFill>
              </a:rPr>
              <a:t>Teori Keuntungan Feminin.</a:t>
            </a:r>
          </a:p>
          <a:p>
            <a:pPr marL="285750" indent="-285750" algn="just">
              <a:spcAft>
                <a:spcPts val="600"/>
              </a:spcAft>
              <a:buFont typeface="Wingdings"/>
              <a:buChar char="à"/>
            </a:pPr>
            <a:r>
              <a:rPr lang="id-ID" dirty="0" smtClean="0">
                <a:solidFill>
                  <a:schemeClr val="tx1"/>
                </a:solidFill>
              </a:rPr>
              <a:t>Perempuan lebih </a:t>
            </a:r>
            <a:r>
              <a:rPr lang="id-ID" dirty="0">
                <a:solidFill>
                  <a:schemeClr val="tx1"/>
                </a:solidFill>
              </a:rPr>
              <a:t>cenderung memiliki nilai dan keterampilan yang diperlukan untuk kepemimpinan efektif dalam organisasi modern daripada laki-laki (Book, 2000; Carr-Ruffino, 1993; Grant, 1988; Hegelsen, 1990; Rosener, 1990</a:t>
            </a:r>
            <a:r>
              <a:rPr lang="id-ID" dirty="0" smtClean="0">
                <a:solidFill>
                  <a:schemeClr val="tx1"/>
                </a:solidFill>
              </a:rPr>
              <a:t>).</a:t>
            </a:r>
          </a:p>
          <a:p>
            <a:pPr marL="285750" indent="-285750" algn="just">
              <a:spcAft>
                <a:spcPts val="600"/>
              </a:spcAft>
              <a:buFont typeface="Wingdings"/>
              <a:buChar char="à"/>
            </a:pPr>
            <a:r>
              <a:rPr lang="id-ID" dirty="0" smtClean="0">
                <a:solidFill>
                  <a:schemeClr val="tx1"/>
                </a:solidFill>
              </a:rPr>
              <a:t>Pengalaman masa </a:t>
            </a:r>
            <a:r>
              <a:rPr lang="id-ID" dirty="0">
                <a:solidFill>
                  <a:schemeClr val="tx1"/>
                </a:solidFill>
              </a:rPr>
              <a:t>kanak-kanak, interaksi orang tua-anak, dan praktik sosialisasi yang mencerminkan stereotip peran-seks budaya dan kepercayaan tentang perbedaan gender dan pekerjaan yang sesuai untuk pria dan wanita (Cockburn, 1991</a:t>
            </a:r>
            <a:r>
              <a:rPr lang="id-ID" dirty="0" smtClean="0">
                <a:solidFill>
                  <a:schemeClr val="tx1"/>
                </a:solidFill>
              </a:rPr>
              <a:t>) </a:t>
            </a:r>
            <a:r>
              <a:rPr lang="id-ID" dirty="0" smtClean="0">
                <a:solidFill>
                  <a:schemeClr val="tx1"/>
                </a:solidFill>
                <a:sym typeface="Wingdings" pitchFamily="2" charset="2"/>
              </a:rPr>
              <a:t> </a:t>
            </a:r>
            <a:r>
              <a:rPr lang="id-ID" dirty="0">
                <a:solidFill>
                  <a:schemeClr val="tx1"/>
                </a:solidFill>
              </a:rPr>
              <a:t>Pengalaman-pengalaman ini mendorong nilai-nilai "feminin" seperti kebaikan, kasih sayang, pengasuhan, dan berbagi</a:t>
            </a:r>
            <a:r>
              <a:rPr lang="id-ID" dirty="0" smtClean="0">
                <a:solidFill>
                  <a:schemeClr val="tx1"/>
                </a:solidFill>
              </a:rPr>
              <a:t>.</a:t>
            </a:r>
          </a:p>
          <a:p>
            <a:pPr marL="285750" indent="-285750" algn="just">
              <a:spcAft>
                <a:spcPts val="600"/>
              </a:spcAft>
              <a:buFont typeface="Wingdings"/>
              <a:buChar char="à"/>
            </a:pPr>
            <a:r>
              <a:rPr lang="id-ID" dirty="0" smtClean="0">
                <a:solidFill>
                  <a:schemeClr val="tx1"/>
                </a:solidFill>
              </a:rPr>
              <a:t>Pendukung teori </a:t>
            </a:r>
            <a:r>
              <a:rPr lang="id-ID" dirty="0">
                <a:solidFill>
                  <a:schemeClr val="tx1"/>
                </a:solidFill>
              </a:rPr>
              <a:t>"keuntungan feminin" berpendapat bahwa wanita lebih peduli dengan pembangunan konsensus, inklusivitas, dan hubungan interpersonal; mereka lebih bersedia untuk mengembangkan dan membina bawahan dan berbagi kekuasaan dengan mereka. Wanita diyakini memiliki lebih banyak empati, lebih mengandalkan intuisi, dan lebih peka terhadap perasaan dan kualitas hubungan</a:t>
            </a:r>
            <a:r>
              <a:rPr lang="id-ID" dirty="0" smtClean="0">
                <a:solidFill>
                  <a:schemeClr val="tx1"/>
                </a:solidFill>
              </a:rPr>
              <a:t>.</a:t>
            </a:r>
          </a:p>
          <a:p>
            <a:pPr marL="285750" indent="-285750" algn="just">
              <a:spcAft>
                <a:spcPts val="600"/>
              </a:spcAft>
              <a:buFont typeface="Wingdings"/>
              <a:buChar char="à"/>
            </a:pPr>
            <a:r>
              <a:rPr lang="id-ID" dirty="0">
                <a:solidFill>
                  <a:schemeClr val="tx1"/>
                </a:solidFill>
              </a:rPr>
              <a:t>Sifat kepemimpinan yang berubah dalam organisasi telah meningkatkan relevansi keterampilan dan nilai-nilai yang lebih kuat pada wanita daripada pada pria. Namun, seperti halnya klaim sebelumnya bahwa pria lebih berkualitas untuk menjadi pemimpin, klaim bahwa wanita lebih berkualitas tampaknya didasarkan pada asumsi yang lemah dan stereotip gender yang berlebihan. Evaluasi asersi tentang superioritas jender dalam kepemimpinan membutuhkan pertimbangan cermat dari temuan dalam penelitian empiris</a:t>
            </a:r>
            <a:r>
              <a:rPr lang="id-ID" dirty="0" smtClean="0">
                <a:solidFill>
                  <a:schemeClr val="tx1"/>
                </a:solidFill>
              </a:rPr>
              <a:t>.</a:t>
            </a:r>
            <a:endParaRPr lang="id-ID" dirty="0" smtClean="0"/>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9475043"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...continue</a:t>
            </a:r>
          </a:p>
        </p:txBody>
      </p:sp>
    </p:spTree>
    <p:extLst>
      <p:ext uri="{BB962C8B-B14F-4D97-AF65-F5344CB8AC3E}">
        <p14:creationId xmlns:p14="http://schemas.microsoft.com/office/powerpoint/2010/main" val="3563784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57198" y="614363"/>
            <a:ext cx="2244725" cy="5880100"/>
          </a:xfrm>
          <a:solidFill>
            <a:srgbClr val="2D976C"/>
          </a:solidFill>
        </p:spPr>
        <p:txBody>
          <a:bodyPr>
            <a:normAutofit/>
          </a:bodyPr>
          <a:lstStyle/>
          <a:p>
            <a:pPr marL="0" indent="0" algn="ctr">
              <a:buNone/>
            </a:pPr>
            <a:r>
              <a:rPr lang="en-US" sz="2200" b="1">
                <a:solidFill>
                  <a:schemeClr val="bg1"/>
                </a:solidFill>
              </a:rPr>
              <a:t>.</a:t>
            </a:r>
            <a:r>
              <a:rPr lang="id-ID" sz="2200" b="1">
                <a:solidFill>
                  <a:schemeClr val="bg1"/>
                </a:solidFill>
              </a:rPr>
              <a:t>...continue</a:t>
            </a:r>
            <a:endParaRPr lang="id-ID" sz="2200" b="1" dirty="0">
              <a:solidFill>
                <a:schemeClr val="bg1"/>
              </a:solidFill>
            </a:endParaRPr>
          </a:p>
        </p:txBody>
      </p:sp>
      <p:sp>
        <p:nvSpPr>
          <p:cNvPr id="2" name="Rectangle 1"/>
          <p:cNvSpPr/>
          <p:nvPr/>
        </p:nvSpPr>
        <p:spPr>
          <a:xfrm>
            <a:off x="2698377" y="596896"/>
            <a:ext cx="9040905" cy="5940088"/>
          </a:xfrm>
          <a:prstGeom prst="rect">
            <a:avLst/>
          </a:prstGeom>
        </p:spPr>
        <p:txBody>
          <a:bodyPr wrap="square">
            <a:spAutoFit/>
          </a:bodyPr>
          <a:lstStyle/>
          <a:p>
            <a:pPr>
              <a:spcAft>
                <a:spcPts val="1200"/>
              </a:spcAft>
            </a:pPr>
            <a:r>
              <a:rPr lang="id-ID" b="1" dirty="0"/>
              <a:t>Temuan dalam Penelitian tentang Perbedaan Gender.</a:t>
            </a:r>
          </a:p>
          <a:p>
            <a:pPr marL="285750" indent="-285750">
              <a:spcAft>
                <a:spcPts val="600"/>
              </a:spcAft>
              <a:buFont typeface="Wingdings"/>
              <a:buChar char="à"/>
            </a:pPr>
            <a:r>
              <a:rPr lang="id-ID" dirty="0"/>
              <a:t>Beberapa peneliti menyimpulkan tidak ada bukti yang signifikan bahwa perbedaan gender dalam perilaku atau keterampilan kepemimpinan. Peneliti lain menyimpulkan bahwa ada perbedaan terkait gender untuk beberapa perilaku atau keterampilan dalam beberapa situasi. Debat terbaru yang dipublikasikan di </a:t>
            </a:r>
            <a:r>
              <a:rPr lang="id-ID" i="1" dirty="0"/>
              <a:t>Leadership Quarterly</a:t>
            </a:r>
            <a:r>
              <a:rPr lang="id-ID" dirty="0"/>
              <a:t> menunjukkan kompleksitas masalah dan sejauh mana para sarjana tidak setuju (Eagly &amp; Carli, 2003a, 2003b; Vecchio, 2002, 2003).</a:t>
            </a:r>
          </a:p>
          <a:p>
            <a:pPr marL="285750" indent="-285750">
              <a:spcAft>
                <a:spcPts val="600"/>
              </a:spcAft>
              <a:buFont typeface="Wingdings"/>
              <a:buChar char="à"/>
            </a:pPr>
            <a:r>
              <a:rPr lang="id-ID" dirty="0"/>
              <a:t>Eagly dan Johnson (1990</a:t>
            </a:r>
            <a:r>
              <a:rPr lang="id-ID" dirty="0" smtClean="0"/>
              <a:t>) </a:t>
            </a:r>
            <a:r>
              <a:rPr lang="id-ID" dirty="0"/>
              <a:t>melakukan meta-analisis studi </a:t>
            </a:r>
            <a:r>
              <a:rPr lang="id-ID" dirty="0" smtClean="0"/>
              <a:t>gender </a:t>
            </a:r>
            <a:r>
              <a:rPr lang="id-ID" dirty="0"/>
              <a:t>menemukan bahwa kepemimpinan partisipatif digunakan sedikit lebih banyak oleh wanita daripada pria</a:t>
            </a:r>
            <a:r>
              <a:rPr lang="id-ID" dirty="0" smtClean="0"/>
              <a:t>. Wanita menggunakan </a:t>
            </a:r>
            <a:r>
              <a:rPr lang="id-ID" dirty="0"/>
              <a:t>perilaku kepemimpinan yang sedikit lebih transformasional daripada pria, dan perbedaan utamanya adalah untuk pertimbangan individual, yang mencakup perilaku suportif dan upaya untuk mengembangkan keterampilan dan kepercayaan diri bawahan. Hasil untuk kepemimpinan transaksional beragam. Wanita juga menggunakan perilaku imbalan yang sedikit lebih bergantung, dan pria menggunakan manajemen yang sedikit lebih pasif kecuali</a:t>
            </a:r>
            <a:r>
              <a:rPr lang="id-ID" dirty="0" smtClean="0"/>
              <a:t>.</a:t>
            </a:r>
          </a:p>
          <a:p>
            <a:pPr marL="285750" indent="-285750">
              <a:spcAft>
                <a:spcPts val="600"/>
              </a:spcAft>
              <a:buFont typeface="Wingdings"/>
              <a:buChar char="à"/>
            </a:pPr>
            <a:r>
              <a:rPr lang="id-ID" dirty="0"/>
              <a:t>Eagly dan rekan (1995) tidak menemukan perbedaan keseluruhan dalam efektivitas untuk manajer pria dan wanita</a:t>
            </a:r>
            <a:r>
              <a:rPr lang="id-ID" dirty="0" smtClean="0"/>
              <a:t>. </a:t>
            </a:r>
            <a:r>
              <a:rPr lang="id-ID" dirty="0"/>
              <a:t>Namun, </a:t>
            </a:r>
            <a:r>
              <a:rPr lang="id-ID" dirty="0" smtClean="0"/>
              <a:t>ketika peran </a:t>
            </a:r>
            <a:r>
              <a:rPr lang="id-ID" dirty="0"/>
              <a:t>untuk berbagai jenis posisi manajerial diidentifikasi, manajer pria lebih efektif daripada manajer wanita di posisi yang membutuhkan keterampilan tugas yang kuat, dan manajer wanita lebih efektif di posisi yang membutuhkan keterampilan interpersonal yang kuat. Karena sebagian besar posisi kepemimpinan memerlukan kedua jenis keterampilan ini, gender tidak mungkin berguna sebagai prediktor efektivitas kepemimpinan untuk posisi-posisi ini.</a:t>
            </a:r>
          </a:p>
        </p:txBody>
      </p:sp>
    </p:spTree>
    <p:extLst>
      <p:ext uri="{BB962C8B-B14F-4D97-AF65-F5344CB8AC3E}">
        <p14:creationId xmlns:p14="http://schemas.microsoft.com/office/powerpoint/2010/main" val="1562482923"/>
      </p:ext>
    </p:extLst>
  </p:cSld>
  <p:clrMapOvr>
    <a:masterClrMapping/>
  </p:clrMapOvr>
</p:sld>
</file>

<file path=ppt/theme/theme1.xml><?xml version="1.0" encoding="utf-8"?>
<a:theme xmlns:a="http://schemas.openxmlformats.org/drawingml/2006/main" name="Dividend">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
  <TotalTime>1069</TotalTime>
  <Words>2615</Words>
  <Application>Microsoft Office PowerPoint</Application>
  <PresentationFormat>Widescreen</PresentationFormat>
  <Paragraphs>91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Gill Sans MT</vt:lpstr>
      <vt:lpstr>华文中宋</vt:lpstr>
      <vt:lpstr>Wingdings</vt:lpstr>
      <vt:lpstr>Wingdings 2</vt:lpstr>
      <vt:lpstr>Dividend</vt:lpstr>
      <vt:lpstr>Gender, Diversity, and Cross-Cultural Leadership Issues</vt:lpstr>
      <vt:lpstr>Pengaruh budaya dalam perilaku kepemimpinan</vt:lpstr>
      <vt:lpstr>PowerPoint Presentation</vt:lpstr>
      <vt:lpstr>PowerPoint Presentation</vt:lpstr>
      <vt:lpstr>PowerPoint Presentation</vt:lpstr>
      <vt:lpstr>What is “Glass Ceiling“?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PERSIAPAN MATERI pelatihan</dc:title>
  <dc:creator>Rizty Desta Mahestri</dc:creator>
  <cp:lastModifiedBy>UMA</cp:lastModifiedBy>
  <cp:revision>455</cp:revision>
  <dcterms:created xsi:type="dcterms:W3CDTF">2020-03-30T17:02:33Z</dcterms:created>
  <dcterms:modified xsi:type="dcterms:W3CDTF">2020-07-29T01:47:20Z</dcterms:modified>
</cp:coreProperties>
</file>