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73" r:id="rId6"/>
    <p:sldId id="275" r:id="rId7"/>
    <p:sldId id="274" r:id="rId8"/>
    <p:sldId id="264" r:id="rId9"/>
    <p:sldId id="265" r:id="rId10"/>
    <p:sldId id="258" r:id="rId11"/>
    <p:sldId id="259" r:id="rId12"/>
    <p:sldId id="260"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60485EB-B31D-4E77-8BCF-F5B413E21EB0}" type="datetimeFigureOut">
              <a:rPr lang="id-ID" smtClean="0"/>
              <a:t>29/07/2020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143596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60485EB-B31D-4E77-8BCF-F5B413E21EB0}" type="datetimeFigureOut">
              <a:rPr lang="id-ID" smtClean="0"/>
              <a:t>29/07/2020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56960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60485EB-B31D-4E77-8BCF-F5B413E21EB0}" type="datetimeFigureOut">
              <a:rPr lang="id-ID" smtClean="0"/>
              <a:t>29/07/2020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27192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60485EB-B31D-4E77-8BCF-F5B413E21EB0}" type="datetimeFigureOut">
              <a:rPr lang="id-ID" smtClean="0"/>
              <a:t>29/07/2020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57377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85EB-B31D-4E77-8BCF-F5B413E21EB0}" type="datetimeFigureOut">
              <a:rPr lang="id-ID" smtClean="0"/>
              <a:t>29/07/2020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184692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60485EB-B31D-4E77-8BCF-F5B413E21EB0}" type="datetimeFigureOut">
              <a:rPr lang="id-ID" smtClean="0"/>
              <a:t>29/07/2020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8540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60485EB-B31D-4E77-8BCF-F5B413E21EB0}" type="datetimeFigureOut">
              <a:rPr lang="id-ID" smtClean="0"/>
              <a:t>29/07/2020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11526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60485EB-B31D-4E77-8BCF-F5B413E21EB0}" type="datetimeFigureOut">
              <a:rPr lang="id-ID" smtClean="0"/>
              <a:t>29/07/2020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74790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85EB-B31D-4E77-8BCF-F5B413E21EB0}" type="datetimeFigureOut">
              <a:rPr lang="id-ID" smtClean="0"/>
              <a:t>29/07/2020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76870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485EB-B31D-4E77-8BCF-F5B413E21EB0}" type="datetimeFigureOut">
              <a:rPr lang="id-ID" smtClean="0"/>
              <a:t>29/07/2020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15228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485EB-B31D-4E77-8BCF-F5B413E21EB0}" type="datetimeFigureOut">
              <a:rPr lang="id-ID" smtClean="0"/>
              <a:t>29/07/2020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2D2B97-E54F-4090-8D44-5907F32B3017}" type="slidenum">
              <a:rPr lang="id-ID" smtClean="0"/>
              <a:t>‹#›</a:t>
            </a:fld>
            <a:endParaRPr lang="id-ID"/>
          </a:p>
        </p:txBody>
      </p:sp>
    </p:spTree>
    <p:extLst>
      <p:ext uri="{BB962C8B-B14F-4D97-AF65-F5344CB8AC3E}">
        <p14:creationId xmlns:p14="http://schemas.microsoft.com/office/powerpoint/2010/main" val="364741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85EB-B31D-4E77-8BCF-F5B413E21EB0}" type="datetimeFigureOut">
              <a:rPr lang="id-ID" smtClean="0"/>
              <a:t>29/07/2020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D2B97-E54F-4090-8D44-5907F32B3017}" type="slidenum">
              <a:rPr lang="id-ID" smtClean="0"/>
              <a:t>‹#›</a:t>
            </a:fld>
            <a:endParaRPr lang="id-ID"/>
          </a:p>
        </p:txBody>
      </p:sp>
    </p:spTree>
    <p:extLst>
      <p:ext uri="{BB962C8B-B14F-4D97-AF65-F5344CB8AC3E}">
        <p14:creationId xmlns:p14="http://schemas.microsoft.com/office/powerpoint/2010/main" val="128684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3792" y="2969518"/>
            <a:ext cx="6046440" cy="1179562"/>
          </a:xfrm>
        </p:spPr>
        <p:txBody>
          <a:bodyPr/>
          <a:lstStyle/>
          <a:p>
            <a:pPr algn="l"/>
            <a:r>
              <a:rPr lang="id-ID">
                <a:solidFill>
                  <a:schemeClr val="accent4">
                    <a:lumMod val="50000"/>
                  </a:schemeClr>
                </a:solidFill>
                <a:latin typeface="Comic Sans MS" pitchFamily="66" charset="0"/>
              </a:rPr>
              <a:t>Power and influence</a:t>
            </a:r>
            <a:endParaRPr lang="id-ID" dirty="0">
              <a:solidFill>
                <a:schemeClr val="accent4">
                  <a:lumMod val="50000"/>
                </a:schemeClr>
              </a:solidFill>
              <a:latin typeface="Comic Sans MS" pitchFamily="66" charset="0"/>
            </a:endParaRPr>
          </a:p>
        </p:txBody>
      </p:sp>
      <p:sp>
        <p:nvSpPr>
          <p:cNvPr id="3" name="Subtitle 2"/>
          <p:cNvSpPr>
            <a:spLocks noGrp="1"/>
          </p:cNvSpPr>
          <p:nvPr>
            <p:ph type="subTitle" idx="1"/>
          </p:nvPr>
        </p:nvSpPr>
        <p:spPr>
          <a:xfrm>
            <a:off x="691480" y="4149080"/>
            <a:ext cx="6400800" cy="1489720"/>
          </a:xfrm>
        </p:spPr>
        <p:txBody>
          <a:bodyPr>
            <a:normAutofit/>
          </a:bodyPr>
          <a:lstStyle/>
          <a:p>
            <a:pPr algn="l">
              <a:spcBef>
                <a:spcPts val="0"/>
              </a:spcBef>
            </a:pPr>
            <a:r>
              <a:rPr lang="id-ID" sz="2000" dirty="0" smtClean="0">
                <a:solidFill>
                  <a:schemeClr val="accent4">
                    <a:lumMod val="50000"/>
                  </a:schemeClr>
                </a:solidFill>
                <a:latin typeface="Comic Sans MS" pitchFamily="66" charset="0"/>
              </a:rPr>
              <a:t>Dra. Mustika Tarigan, M.Psi, Psikolog</a:t>
            </a:r>
          </a:p>
          <a:p>
            <a:pPr algn="l">
              <a:spcBef>
                <a:spcPts val="0"/>
              </a:spcBef>
            </a:pPr>
            <a:r>
              <a:rPr lang="id-ID" sz="2000" dirty="0" smtClean="0">
                <a:solidFill>
                  <a:schemeClr val="accent4">
                    <a:lumMod val="50000"/>
                  </a:schemeClr>
                </a:solidFill>
                <a:latin typeface="Comic Sans MS" pitchFamily="66" charset="0"/>
              </a:rPr>
              <a:t>Kelas: A2, A3, B1, B3</a:t>
            </a:r>
          </a:p>
          <a:p>
            <a:pPr algn="l">
              <a:spcBef>
                <a:spcPts val="0"/>
              </a:spcBef>
            </a:pPr>
            <a:r>
              <a:rPr lang="id-ID" sz="2000" dirty="0" smtClean="0">
                <a:solidFill>
                  <a:schemeClr val="accent4">
                    <a:lumMod val="50000"/>
                  </a:schemeClr>
                </a:solidFill>
                <a:latin typeface="Comic Sans MS" pitchFamily="66" charset="0"/>
              </a:rPr>
              <a:t>Mata kuliah: Psikologi Kepemimpinan</a:t>
            </a:r>
          </a:p>
          <a:p>
            <a:pPr algn="l">
              <a:spcBef>
                <a:spcPts val="0"/>
              </a:spcBef>
            </a:pPr>
            <a:r>
              <a:rPr lang="id-ID" sz="2000" dirty="0" smtClean="0">
                <a:solidFill>
                  <a:schemeClr val="accent4">
                    <a:lumMod val="50000"/>
                  </a:schemeClr>
                </a:solidFill>
                <a:latin typeface="Comic Sans MS" pitchFamily="66" charset="0"/>
              </a:rPr>
              <a:t>Pertemuan 6</a:t>
            </a:r>
          </a:p>
          <a:p>
            <a:pPr algn="l">
              <a:spcBef>
                <a:spcPts val="0"/>
              </a:spcBef>
            </a:pP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201350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2630"/>
            <a:ext cx="8229600" cy="634082"/>
          </a:xfrm>
        </p:spPr>
        <p:txBody>
          <a:bodyPr>
            <a:normAutofit/>
          </a:bodyPr>
          <a:lstStyle/>
          <a:p>
            <a:pPr algn="l"/>
            <a:r>
              <a:rPr lang="id-ID" sz="2400" b="1" dirty="0" smtClean="0">
                <a:solidFill>
                  <a:schemeClr val="accent4">
                    <a:lumMod val="50000"/>
                  </a:schemeClr>
                </a:solidFill>
                <a:latin typeface="Comic Sans MS" pitchFamily="66" charset="0"/>
              </a:rPr>
              <a:t>Akibat dari Pengaruh</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457200" y="836712"/>
            <a:ext cx="6347048" cy="5832648"/>
          </a:xfrm>
        </p:spPr>
        <p:txBody>
          <a:bodyPr>
            <a:normAutofit/>
          </a:bodyPr>
          <a:lstStyle/>
          <a:p>
            <a:pPr algn="just">
              <a:spcBef>
                <a:spcPts val="0"/>
              </a:spcBef>
              <a:spcAft>
                <a:spcPts val="1200"/>
              </a:spcAft>
            </a:pPr>
            <a:r>
              <a:rPr lang="id-ID" sz="2000" dirty="0" smtClean="0">
                <a:solidFill>
                  <a:schemeClr val="accent4">
                    <a:lumMod val="50000"/>
                  </a:schemeClr>
                </a:solidFill>
                <a:latin typeface="Comic Sans MS" pitchFamily="66" charset="0"/>
              </a:rPr>
              <a:t>Komitmen, yaitu menjelaskan hasil di mana seorang target secara internal menyetujui keputusan atau permintaan pemimpin dan memberikan dukungan penuh untuk melaksanakan apa yang menjadi permintaan atau mengimplementasikan keputusan secara efektif.</a:t>
            </a:r>
            <a:endParaRPr lang="id-ID" sz="2000" dirty="0">
              <a:solidFill>
                <a:schemeClr val="accent4">
                  <a:lumMod val="50000"/>
                </a:schemeClr>
              </a:solidFill>
              <a:latin typeface="Comic Sans MS" pitchFamily="66" charset="0"/>
            </a:endParaRPr>
          </a:p>
          <a:p>
            <a:pPr algn="just">
              <a:spcBef>
                <a:spcPts val="0"/>
              </a:spcBef>
              <a:spcAft>
                <a:spcPts val="1200"/>
              </a:spcAft>
            </a:pPr>
            <a:r>
              <a:rPr lang="id-ID" sz="2000" dirty="0" smtClean="0">
                <a:solidFill>
                  <a:schemeClr val="accent4">
                    <a:lumMod val="50000"/>
                  </a:schemeClr>
                </a:solidFill>
                <a:latin typeface="Comic Sans MS" pitchFamily="66" charset="0"/>
              </a:rPr>
              <a:t>Kepatuhan, yaitu menjelaskan hasil di mana bawahan bersedia melakukan apa yang pemimpin inginkan tetapi lebih didasarkan pada rasa apatis daripada rasa antusiasme dan hanya memberikan sedikit dukungan. Untuk tugas yang sulit dan kompleks, kepatuhan akan menjadi hasil yang tidak terlalu berhasil dibandingkan dengan komitmen. Akan tetapi, untuk tugas-tugas rutin dan sederhana, mungkin kepatuhan memang dibutuhkan para pemimpin untuk mencapai tujuan dari suatu tugas.</a:t>
            </a:r>
          </a:p>
          <a:p>
            <a:pPr algn="just">
              <a:spcBef>
                <a:spcPts val="0"/>
              </a:spcBef>
              <a:spcAft>
                <a:spcPts val="1200"/>
              </a:spcAft>
            </a:pP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63670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5192" y="476672"/>
            <a:ext cx="5987008" cy="6119000"/>
          </a:xfrm>
        </p:spPr>
        <p:txBody>
          <a:bodyPr>
            <a:normAutofit/>
          </a:bodyPr>
          <a:lstStyle/>
          <a:p>
            <a:pPr algn="just"/>
            <a:r>
              <a:rPr lang="id-ID" sz="2000" dirty="0" smtClean="0">
                <a:solidFill>
                  <a:schemeClr val="accent4">
                    <a:lumMod val="50000"/>
                  </a:schemeClr>
                </a:solidFill>
                <a:latin typeface="Comic Sans MS" pitchFamily="66" charset="0"/>
              </a:rPr>
              <a:t>Perlawanan, yaitu menjelaskan hasil di mana seorang target nenentang proposal atau permintaan, bukan hanya tidak tertaraik saja, dan secara aktif berusaha untuk menghindari untuk tidak menjalankannya. Seorang target akan nemberikan respons dalam cara berikut: </a:t>
            </a:r>
            <a:r>
              <a:rPr lang="id-ID" sz="2000" dirty="0" smtClean="0">
                <a:solidFill>
                  <a:srgbClr val="FF0000"/>
                </a:solidFill>
                <a:latin typeface="Comic Sans MS" pitchFamily="66" charset="0"/>
              </a:rPr>
              <a:t>(1)</a:t>
            </a:r>
            <a:r>
              <a:rPr lang="id-ID" sz="2000" dirty="0" smtClean="0">
                <a:latin typeface="Comic Sans MS" pitchFamily="66" charset="0"/>
              </a:rPr>
              <a:t> </a:t>
            </a:r>
            <a:r>
              <a:rPr lang="id-ID" sz="2000" dirty="0" smtClean="0">
                <a:solidFill>
                  <a:schemeClr val="accent4">
                    <a:lumMod val="50000"/>
                  </a:schemeClr>
                </a:solidFill>
                <a:latin typeface="Comic Sans MS" pitchFamily="66" charset="0"/>
              </a:rPr>
              <a:t>membuat alasan mengapa permintaan tidak dapat dilaksanakan, </a:t>
            </a:r>
            <a:r>
              <a:rPr lang="id-ID" sz="2000" dirty="0" smtClean="0">
                <a:solidFill>
                  <a:srgbClr val="FF0000"/>
                </a:solidFill>
                <a:latin typeface="Comic Sans MS" pitchFamily="66" charset="0"/>
              </a:rPr>
              <a:t>(2)</a:t>
            </a:r>
            <a:r>
              <a:rPr lang="id-ID" sz="2000" dirty="0" smtClean="0">
                <a:latin typeface="Comic Sans MS" pitchFamily="66" charset="0"/>
              </a:rPr>
              <a:t> </a:t>
            </a:r>
            <a:r>
              <a:rPr lang="id-ID" sz="2000" dirty="0" smtClean="0">
                <a:solidFill>
                  <a:schemeClr val="accent4">
                    <a:lumMod val="50000"/>
                  </a:schemeClr>
                </a:solidFill>
                <a:latin typeface="Comic Sans MS" pitchFamily="66" charset="0"/>
              </a:rPr>
              <a:t>berusaha melakukan pendekatan kepada pemimpin untuk membatalkan atau mengubah permintaannya, </a:t>
            </a:r>
            <a:r>
              <a:rPr lang="id-ID" sz="2000" dirty="0" smtClean="0">
                <a:solidFill>
                  <a:srgbClr val="FF0000"/>
                </a:solidFill>
                <a:latin typeface="Comic Sans MS" pitchFamily="66" charset="0"/>
              </a:rPr>
              <a:t>(3)</a:t>
            </a:r>
            <a:r>
              <a:rPr lang="id-ID" sz="2000" dirty="0" smtClean="0">
                <a:latin typeface="Comic Sans MS" pitchFamily="66" charset="0"/>
              </a:rPr>
              <a:t> </a:t>
            </a:r>
            <a:r>
              <a:rPr lang="id-ID" sz="2000" dirty="0" smtClean="0">
                <a:solidFill>
                  <a:schemeClr val="accent4">
                    <a:lumMod val="50000"/>
                  </a:schemeClr>
                </a:solidFill>
                <a:latin typeface="Comic Sans MS" pitchFamily="66" charset="0"/>
              </a:rPr>
              <a:t>meminta orang yang memiliki otoritas lebih tinggi untuk mengesampingkan permintaan pemimpin, </a:t>
            </a:r>
            <a:r>
              <a:rPr lang="id-ID" sz="2000" dirty="0" smtClean="0">
                <a:solidFill>
                  <a:srgbClr val="FF0000"/>
                </a:solidFill>
                <a:latin typeface="Comic Sans MS" pitchFamily="66" charset="0"/>
              </a:rPr>
              <a:t>(4)</a:t>
            </a:r>
            <a:r>
              <a:rPr lang="id-ID" sz="2000" dirty="0" smtClean="0">
                <a:solidFill>
                  <a:schemeClr val="accent4">
                    <a:lumMod val="50000"/>
                  </a:schemeClr>
                </a:solidFill>
                <a:latin typeface="Comic Sans MS" pitchFamily="66" charset="0"/>
              </a:rPr>
              <a:t> menunda tindakan dengan harapan pemimpin akan melupakan permintaan itu, </a:t>
            </a:r>
            <a:r>
              <a:rPr lang="id-ID" sz="2000" dirty="0" smtClean="0">
                <a:solidFill>
                  <a:srgbClr val="FF0000"/>
                </a:solidFill>
                <a:latin typeface="Comic Sans MS" pitchFamily="66" charset="0"/>
              </a:rPr>
              <a:t>(5)</a:t>
            </a:r>
            <a:r>
              <a:rPr lang="id-ID" sz="2000" dirty="0" smtClean="0">
                <a:latin typeface="Comic Sans MS" pitchFamily="66" charset="0"/>
              </a:rPr>
              <a:t> </a:t>
            </a:r>
            <a:r>
              <a:rPr lang="id-ID" sz="2000" dirty="0" smtClean="0">
                <a:solidFill>
                  <a:schemeClr val="accent4">
                    <a:lumMod val="50000"/>
                  </a:schemeClr>
                </a:solidFill>
                <a:latin typeface="Comic Sans MS" pitchFamily="66" charset="0"/>
              </a:rPr>
              <a:t>berpura-pura menuruti tetapi berusaha melakukan sabotase tugas itu, atau </a:t>
            </a:r>
            <a:r>
              <a:rPr lang="id-ID" sz="2000" dirty="0" smtClean="0">
                <a:solidFill>
                  <a:srgbClr val="FF0000"/>
                </a:solidFill>
                <a:latin typeface="Comic Sans MS" pitchFamily="66" charset="0"/>
              </a:rPr>
              <a:t>(6)</a:t>
            </a:r>
            <a:r>
              <a:rPr lang="id-ID" sz="2000" dirty="0" smtClean="0">
                <a:solidFill>
                  <a:schemeClr val="accent4">
                    <a:lumMod val="50000"/>
                  </a:schemeClr>
                </a:solidFill>
                <a:latin typeface="Comic Sans MS" pitchFamily="66" charset="0"/>
              </a:rPr>
              <a:t> menolak melaksanakan permintaan.</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346217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9512" y="116632"/>
            <a:ext cx="6131024" cy="6533811"/>
          </a:xfrm>
        </p:spPr>
        <p:txBody>
          <a:bodyPr>
            <a:normAutofit/>
          </a:bodyPr>
          <a:lstStyle/>
          <a:p>
            <a:pPr marL="0" indent="0" algn="just">
              <a:spcBef>
                <a:spcPts val="0"/>
              </a:spcBef>
              <a:spcAft>
                <a:spcPts val="1200"/>
              </a:spcAft>
              <a:buNone/>
            </a:pPr>
            <a:r>
              <a:rPr lang="id-ID" sz="2400" b="1" dirty="0" smtClean="0">
                <a:solidFill>
                  <a:schemeClr val="accent4">
                    <a:lumMod val="50000"/>
                  </a:schemeClr>
                </a:solidFill>
                <a:latin typeface="Comic Sans MS" pitchFamily="66" charset="0"/>
              </a:rPr>
              <a:t>Proses Mempengaruhi</a:t>
            </a:r>
          </a:p>
          <a:p>
            <a:pPr marL="457200" indent="-457200" algn="just">
              <a:spcBef>
                <a:spcPts val="0"/>
              </a:spcBef>
              <a:spcAft>
                <a:spcPts val="1200"/>
              </a:spcAft>
              <a:buFont typeface="+mj-lt"/>
              <a:buAutoNum type="arabicPeriod"/>
            </a:pPr>
            <a:r>
              <a:rPr lang="id-ID" sz="2000" dirty="0" smtClean="0">
                <a:solidFill>
                  <a:schemeClr val="accent4">
                    <a:lumMod val="50000"/>
                  </a:schemeClr>
                </a:solidFill>
                <a:latin typeface="Comic Sans MS" pitchFamily="66" charset="0"/>
              </a:rPr>
              <a:t>Kepatuhan Instrumental. Seorang target melaksanakan tindakan yang diminta untuk tujuan mendapatkan imbalan yang pasti atau menghindari hukuman. Level dukungan yang diberikan mungkin sangat kecil yang diperlukan untuk mendapatkan penghargaan atau untuk menghindari hukuman.</a:t>
            </a:r>
            <a:endParaRPr lang="id-ID" sz="2000" dirty="0">
              <a:solidFill>
                <a:schemeClr val="accent4">
                  <a:lumMod val="50000"/>
                </a:schemeClr>
              </a:solidFill>
              <a:latin typeface="Comic Sans MS" pitchFamily="66" charset="0"/>
            </a:endParaRPr>
          </a:p>
          <a:p>
            <a:pPr marL="457200" indent="-457200" algn="just">
              <a:spcBef>
                <a:spcPts val="0"/>
              </a:spcBef>
              <a:spcAft>
                <a:spcPts val="1200"/>
              </a:spcAft>
              <a:buFont typeface="+mj-lt"/>
              <a:buAutoNum type="arabicPeriod"/>
            </a:pPr>
            <a:r>
              <a:rPr lang="id-ID" sz="2000" dirty="0" smtClean="0">
                <a:solidFill>
                  <a:schemeClr val="accent4">
                    <a:lumMod val="50000"/>
                  </a:schemeClr>
                </a:solidFill>
                <a:latin typeface="Comic Sans MS" pitchFamily="66" charset="0"/>
              </a:rPr>
              <a:t>Internalisasi. Seorang target memiliki komitmen untuk mendukung dan menerapkan proposal yang diajukan oleh pemimpin terlihat seperti diharapkan secara intrinsik dan sesuai dalam hubungannya dengan nilai, keyakinan dan citra pribadi dari target.</a:t>
            </a:r>
            <a:endParaRPr lang="id-ID" sz="2000" dirty="0">
              <a:solidFill>
                <a:schemeClr val="accent4">
                  <a:lumMod val="50000"/>
                </a:schemeClr>
              </a:solidFill>
              <a:latin typeface="Comic Sans MS" pitchFamily="66" charset="0"/>
            </a:endParaRPr>
          </a:p>
          <a:p>
            <a:pPr marL="457200" indent="-457200" algn="just">
              <a:spcBef>
                <a:spcPts val="0"/>
              </a:spcBef>
              <a:spcAft>
                <a:spcPts val="1200"/>
              </a:spcAft>
              <a:buFont typeface="+mj-lt"/>
              <a:buAutoNum type="arabicPeriod"/>
            </a:pPr>
            <a:r>
              <a:rPr lang="id-ID" sz="2000" dirty="0" smtClean="0">
                <a:solidFill>
                  <a:schemeClr val="accent4">
                    <a:lumMod val="50000"/>
                  </a:schemeClr>
                </a:solidFill>
                <a:latin typeface="Comic Sans MS" pitchFamily="66" charset="0"/>
              </a:rPr>
              <a:t>Identifikasi Personal. Seorang target meniru perilaku pemimpin atau mengambil sikap yang sama agar disukai oleh pemimpin</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258017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764704"/>
            <a:ext cx="6131024" cy="5361459"/>
          </a:xfrm>
        </p:spPr>
        <p:txBody>
          <a:bodyPr>
            <a:noAutofit/>
          </a:bodyPr>
          <a:lstStyle/>
          <a:p>
            <a:pPr algn="just"/>
            <a:r>
              <a:rPr lang="id-ID" sz="2000" dirty="0" smtClean="0">
                <a:solidFill>
                  <a:schemeClr val="accent4">
                    <a:lumMod val="50000"/>
                  </a:schemeClr>
                </a:solidFill>
                <a:latin typeface="Comic Sans MS" pitchFamily="66" charset="0"/>
              </a:rPr>
              <a:t>Dari studi yang dilakukan, alasan utama untuk patuh adalah pemimpin dengan kekuasaan yang memiliki legitimasi, dan kekuasaan memberi penghargaan juga menjadi alasan penting untuk patuh, meskipun tipe-tipe ini tidak berhubungan dengan komitmen. Kekuasaan yang memiliki legitimasi merupakan alasan yang paling umum untuk memenuhi permintaan atasan, meskipun hal ini tidak mempunyai korelasi dengan komitmen tugas. Untuk sebagian besar permintaan atau perintah yang rutin, penggunaan kekuasaan yang memiliki legitimasi dengan bentuk permintaan atau perintah yang sederhana akan menghasilkan kepatuhan target.</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428312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92280" y="44624"/>
            <a:ext cx="1594520" cy="782960"/>
          </a:xfrm>
        </p:spPr>
        <p:txBody>
          <a:bodyPr>
            <a:normAutofit/>
          </a:bodyPr>
          <a:lstStyle/>
          <a:p>
            <a:pPr algn="r"/>
            <a:r>
              <a:rPr lang="id-ID" sz="2400" b="1" dirty="0" smtClean="0">
                <a:solidFill>
                  <a:schemeClr val="accent4">
                    <a:lumMod val="50000"/>
                  </a:schemeClr>
                </a:solidFill>
                <a:latin typeface="Comic Sans MS" pitchFamily="66" charset="0"/>
              </a:rPr>
              <a:t>Pengaruh</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457200" y="692696"/>
            <a:ext cx="8229600" cy="5433467"/>
          </a:xfrm>
        </p:spPr>
        <p:txBody>
          <a:bodyPr>
            <a:noAutofit/>
          </a:bodyPr>
          <a:lstStyle/>
          <a:p>
            <a:pPr marL="0" indent="0" algn="just">
              <a:buNone/>
            </a:pPr>
            <a:r>
              <a:rPr lang="id-ID" sz="2000" b="1" dirty="0" smtClean="0">
                <a:solidFill>
                  <a:schemeClr val="accent4">
                    <a:lumMod val="50000"/>
                  </a:schemeClr>
                </a:solidFill>
                <a:latin typeface="Comic Sans MS" pitchFamily="66" charset="0"/>
              </a:rPr>
              <a:t>Tipe Perilaku Mempengaruhi</a:t>
            </a:r>
          </a:p>
          <a:p>
            <a:pPr marL="0" indent="0" algn="just">
              <a:buNone/>
            </a:pPr>
            <a:endParaRPr lang="id-ID" sz="2000" b="1" dirty="0">
              <a:solidFill>
                <a:schemeClr val="accent4">
                  <a:lumMod val="50000"/>
                </a:schemeClr>
              </a:solidFill>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41946540"/>
              </p:ext>
            </p:extLst>
          </p:nvPr>
        </p:nvGraphicFramePr>
        <p:xfrm>
          <a:off x="323528" y="1340768"/>
          <a:ext cx="8352928" cy="4942840"/>
        </p:xfrm>
        <a:graphic>
          <a:graphicData uri="http://schemas.openxmlformats.org/drawingml/2006/table">
            <a:tbl>
              <a:tblPr firstRow="1" bandRow="1">
                <a:tableStyleId>{775DCB02-9BB8-47FD-8907-85C794F793BA}</a:tableStyleId>
              </a:tblPr>
              <a:tblGrid>
                <a:gridCol w="8352928">
                  <a:extLst>
                    <a:ext uri="{9D8B030D-6E8A-4147-A177-3AD203B41FA5}">
                      <a16:colId xmlns:a16="http://schemas.microsoft.com/office/drawing/2014/main" val="20000"/>
                    </a:ext>
                  </a:extLst>
                </a:gridCol>
              </a:tblGrid>
              <a:tr h="370840">
                <a:tc>
                  <a:txBody>
                    <a:bodyPr/>
                    <a:lstStyle/>
                    <a:p>
                      <a:r>
                        <a:rPr lang="en-US" sz="1800" dirty="0" smtClean="0">
                          <a:latin typeface="Comic Sans MS" pitchFamily="66" charset="0"/>
                        </a:rPr>
                        <a:t>T</a:t>
                      </a:r>
                      <a:r>
                        <a:rPr lang="id-ID" sz="1800" dirty="0" smtClean="0">
                          <a:latin typeface="Comic Sans MS" pitchFamily="66" charset="0"/>
                        </a:rPr>
                        <a:t>abel. Identifikasi 11 taktik mempengaruhi proaktif</a:t>
                      </a:r>
                      <a:endParaRPr lang="id-ID" sz="1800"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0"/>
                  </a:ext>
                </a:extLst>
              </a:tr>
              <a:tr h="370840">
                <a:tc>
                  <a:txBody>
                    <a:bodyPr/>
                    <a:lstStyle/>
                    <a:p>
                      <a:r>
                        <a:rPr lang="id-ID" dirty="0" smtClean="0">
                          <a:solidFill>
                            <a:schemeClr val="accent4">
                              <a:lumMod val="50000"/>
                            </a:schemeClr>
                          </a:solidFill>
                          <a:latin typeface="Comic Sans MS" pitchFamily="66" charset="0"/>
                        </a:rPr>
                        <a:t>Persuasi Rasional : Pemimpin mengunakan argumen yang logis dan bukti yang faktual dalam menunjukkan proposal atau permintaan itu memungkinkan dan relevan untuk mencapai tujuan tugas.</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1"/>
                  </a:ext>
                </a:extLst>
              </a:tr>
              <a:tr h="370840">
                <a:tc>
                  <a:txBody>
                    <a:bodyPr/>
                    <a:lstStyle/>
                    <a:p>
                      <a:r>
                        <a:rPr lang="id-ID" dirty="0" smtClean="0">
                          <a:solidFill>
                            <a:schemeClr val="accent4">
                              <a:lumMod val="50000"/>
                            </a:schemeClr>
                          </a:solidFill>
                          <a:latin typeface="Comic Sans MS" pitchFamily="66" charset="0"/>
                        </a:rPr>
                        <a:t>Memberi Penilaian: Pemimpin menjelaskan bagaimana melaksanakan permintaan atau mendukung usulannya yang akan memberikan keuntungan kepada target secara pribadi atau membantu meningkatkan karier target.</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2"/>
                  </a:ext>
                </a:extLst>
              </a:tr>
              <a:tr h="370840">
                <a:tc>
                  <a:txBody>
                    <a:bodyPr/>
                    <a:lstStyle/>
                    <a:p>
                      <a:r>
                        <a:rPr lang="id-ID" dirty="0" smtClean="0">
                          <a:solidFill>
                            <a:schemeClr val="accent4">
                              <a:lumMod val="50000"/>
                            </a:schemeClr>
                          </a:solidFill>
                          <a:latin typeface="Comic Sans MS" pitchFamily="66" charset="0"/>
                        </a:rPr>
                        <a:t>Memberi Inspirasi: Pemimpin memberikan pertimbangan nilai dan idealisme atau berusaha menimbulkan emosi dari target untuk mendapatkan komitmen terhadap permintaan atau proposal.</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3"/>
                  </a:ext>
                </a:extLst>
              </a:tr>
              <a:tr h="370840">
                <a:tc>
                  <a:txBody>
                    <a:bodyPr/>
                    <a:lstStyle/>
                    <a:p>
                      <a:r>
                        <a:rPr lang="id-ID" dirty="0" smtClean="0">
                          <a:solidFill>
                            <a:schemeClr val="accent4">
                              <a:lumMod val="50000"/>
                            </a:schemeClr>
                          </a:solidFill>
                          <a:latin typeface="Comic Sans MS" pitchFamily="66" charset="0"/>
                        </a:rPr>
                        <a:t>Konsultasi: Pemimpin mendorong target untuk menyarankan perbaikan dalam proposal, atau membantu merencanakan aktivitas atau perubahan dimana dukungan dan bantuan dari target itu dibutuhkan.</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solidFill>
                            <a:schemeClr val="accent4">
                              <a:lumMod val="50000"/>
                            </a:schemeClr>
                          </a:solidFill>
                          <a:latin typeface="Comic Sans MS" pitchFamily="66" charset="0"/>
                        </a:rPr>
                        <a:t>Pertukaran: Pemimpin menawarkan insentif, menyarankan pertukaran yang baik atau menunjukkan kesediaannya untuk saling timbal balik nantinya jika target mau melakukan apa yang diminta oleh pemimpin.</a:t>
                      </a:r>
                      <a:endParaRPr lang="id-ID" b="0"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232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651676512"/>
              </p:ext>
            </p:extLst>
          </p:nvPr>
        </p:nvGraphicFramePr>
        <p:xfrm>
          <a:off x="251520" y="188640"/>
          <a:ext cx="8712968" cy="6446158"/>
        </p:xfrm>
        <a:graphic>
          <a:graphicData uri="http://schemas.openxmlformats.org/drawingml/2006/table">
            <a:tbl>
              <a:tblPr firstRow="1" bandRow="1">
                <a:tableStyleId>{775DCB02-9BB8-47FD-8907-85C794F793BA}</a:tableStyleId>
              </a:tblPr>
              <a:tblGrid>
                <a:gridCol w="8712968">
                  <a:extLst>
                    <a:ext uri="{9D8B030D-6E8A-4147-A177-3AD203B41FA5}">
                      <a16:colId xmlns:a16="http://schemas.microsoft.com/office/drawing/2014/main" val="20000"/>
                    </a:ext>
                  </a:extLst>
                </a:gridCol>
              </a:tblGrid>
              <a:tr h="392450">
                <a:tc>
                  <a:txBody>
                    <a:bodyPr/>
                    <a:lstStyle/>
                    <a:p>
                      <a:r>
                        <a:rPr lang="en-US" sz="1800" dirty="0" smtClean="0">
                          <a:latin typeface="Comic Sans MS" pitchFamily="66" charset="0"/>
                        </a:rPr>
                        <a:t>T</a:t>
                      </a:r>
                      <a:r>
                        <a:rPr lang="id-ID" sz="1800" dirty="0" smtClean="0">
                          <a:latin typeface="Comic Sans MS" pitchFamily="66" charset="0"/>
                        </a:rPr>
                        <a:t>abel. Identifikasi 11 taktik mempengaruhi proaktif</a:t>
                      </a:r>
                      <a:endParaRPr lang="id-ID" sz="1800"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0"/>
                  </a:ext>
                </a:extLst>
              </a:tr>
              <a:tr h="1053576">
                <a:tc>
                  <a:txBody>
                    <a:bodyPr/>
                    <a:lstStyle/>
                    <a:p>
                      <a:r>
                        <a:rPr lang="id-ID" dirty="0" smtClean="0">
                          <a:solidFill>
                            <a:schemeClr val="accent4">
                              <a:lumMod val="50000"/>
                            </a:schemeClr>
                          </a:solidFill>
                          <a:latin typeface="Comic Sans MS" pitchFamily="66" charset="0"/>
                        </a:rPr>
                        <a:t>Kolaborasi: Pemimpin menawarkan untuk memberikan sumber yang relevan dan bantuan jika target mau melaksanakan permintaan atau menerima perubahan yang diusulkan.</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1"/>
                  </a:ext>
                </a:extLst>
              </a:tr>
              <a:tr h="1021996">
                <a:tc>
                  <a:txBody>
                    <a:bodyPr/>
                    <a:lstStyle/>
                    <a:p>
                      <a:r>
                        <a:rPr lang="id-ID" dirty="0" smtClean="0">
                          <a:solidFill>
                            <a:schemeClr val="accent4">
                              <a:lumMod val="50000"/>
                            </a:schemeClr>
                          </a:solidFill>
                          <a:latin typeface="Comic Sans MS" pitchFamily="66" charset="0"/>
                        </a:rPr>
                        <a:t>Daya Tarik Personal: Pemimpin meminta kepada target untuk melaksanakan permintaan atau mendukung proposal berdasarkan persahabatan atau meminta kebaikan personal sebelum mengatakan apa pun.</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2"/>
                  </a:ext>
                </a:extLst>
              </a:tr>
              <a:tr h="1062424">
                <a:tc>
                  <a:txBody>
                    <a:bodyPr/>
                    <a:lstStyle/>
                    <a:p>
                      <a:r>
                        <a:rPr lang="id-ID" dirty="0" smtClean="0">
                          <a:solidFill>
                            <a:schemeClr val="accent4">
                              <a:lumMod val="50000"/>
                            </a:schemeClr>
                          </a:solidFill>
                          <a:latin typeface="Comic Sans MS" pitchFamily="66" charset="0"/>
                        </a:rPr>
                        <a:t>Mengambil Hati : Pemimpin memberikan pujian dan bujukan sebelum atau selama memberikan pengaruh atau keyakinan terhadap kemampuan target untuk melaksanakan permintaan yang sulit.</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3"/>
                  </a:ext>
                </a:extLst>
              </a:tr>
              <a:tr h="1102852">
                <a:tc>
                  <a:txBody>
                    <a:bodyPr/>
                    <a:lstStyle/>
                    <a:p>
                      <a:r>
                        <a:rPr lang="id-ID" dirty="0" smtClean="0">
                          <a:solidFill>
                            <a:schemeClr val="accent4">
                              <a:lumMod val="50000"/>
                            </a:schemeClr>
                          </a:solidFill>
                          <a:latin typeface="Comic Sans MS" pitchFamily="66" charset="0"/>
                        </a:rPr>
                        <a:t>Taktik Legitimasi: Pemimpin berusaha untuk membangun legitimasi dari permintaan atau memverifikasi wewenang dengan mengacu kepada aturan, kebijakan formal atau dokumen resmi.</a:t>
                      </a:r>
                      <a:endParaRPr lang="id-ID" b="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4"/>
                  </a:ext>
                </a:extLst>
              </a:tr>
              <a:tr h="845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solidFill>
                            <a:schemeClr val="accent4">
                              <a:lumMod val="50000"/>
                            </a:schemeClr>
                          </a:solidFill>
                          <a:latin typeface="Comic Sans MS" pitchFamily="66" charset="0"/>
                        </a:rPr>
                        <a:t>Tekanan: Pemimpin memberikan tuntutan, ancaman, sering melakukan pemerikasaan, atau terus-menerus mengingatkan pengaruhnya terhadap target.</a:t>
                      </a:r>
                      <a:endParaRPr lang="id-ID" b="0"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5"/>
                  </a:ext>
                </a:extLst>
              </a:tr>
              <a:tr h="967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solidFill>
                            <a:schemeClr val="accent4">
                              <a:lumMod val="50000"/>
                            </a:schemeClr>
                          </a:solidFill>
                          <a:latin typeface="Comic Sans MS" pitchFamily="66" charset="0"/>
                        </a:rPr>
                        <a:t>Taktik Koalisi: Pemimpin mencari bantuan orang lain untuk mendesak target untuk melakukan sesuatu atau menggunakan dukungan dari orang lain sebagai alasan agar target menyetujuinya.</a:t>
                      </a:r>
                      <a:endParaRPr lang="id-ID" b="0"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9389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2630"/>
            <a:ext cx="8229600" cy="850106"/>
          </a:xfrm>
        </p:spPr>
        <p:txBody>
          <a:bodyPr>
            <a:normAutofit/>
          </a:bodyPr>
          <a:lstStyle/>
          <a:p>
            <a:pPr algn="l"/>
            <a:r>
              <a:rPr lang="id-ID" sz="2400" b="1" dirty="0" smtClean="0">
                <a:solidFill>
                  <a:schemeClr val="accent4">
                    <a:lumMod val="50000"/>
                  </a:schemeClr>
                </a:solidFill>
                <a:latin typeface="Comic Sans MS" pitchFamily="66" charset="0"/>
              </a:rPr>
              <a:t>Kekuasaan &amp; Perilaku Mempengaruhi</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457200" y="980728"/>
            <a:ext cx="7787208" cy="5145435"/>
          </a:xfrm>
        </p:spPr>
        <p:txBody>
          <a:bodyPr>
            <a:normAutofit/>
          </a:bodyPr>
          <a:lstStyle/>
          <a:p>
            <a:pPr marL="0" indent="0">
              <a:buNone/>
            </a:pPr>
            <a:r>
              <a:rPr lang="id-ID" sz="2000" dirty="0" smtClean="0">
                <a:solidFill>
                  <a:schemeClr val="accent4">
                    <a:lumMod val="50000"/>
                  </a:schemeClr>
                </a:solidFill>
                <a:latin typeface="Comic Sans MS" pitchFamily="66" charset="0"/>
              </a:rPr>
              <a:t>Kekuasaan dan perilaku mempengaruhi memiliki bentuk yang berbeda. Akan tetapi, hubungan antara bentuk kekuasaan yang spesifik, perilaku mempengaruhi yang spesifik dan hasil mempengaruhi ternyata belum benar-benar dipahami. Terdapat lima tipe efek yang memungkinkan dan kelimanya tidak mempunyai hubungan timbal balik.</a:t>
            </a:r>
            <a:endParaRPr lang="id-ID" sz="2000" dirty="0">
              <a:solidFill>
                <a:schemeClr val="accent4">
                  <a:lumMod val="50000"/>
                </a:schemeClr>
              </a:solidFill>
              <a:latin typeface="Comic Sans MS" pitchFamily="66" charset="0"/>
            </a:endParaRPr>
          </a:p>
        </p:txBody>
      </p:sp>
      <p:pic>
        <p:nvPicPr>
          <p:cNvPr id="1026" name="Picture 2" descr="D:\WINA\NGAJAR\UMA\PSIKOLOGI KEPEMIMPINAN\Screenshot_2020-04-06-21-25-20-62.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2185" t="36363" r="13280" b="45263"/>
          <a:stretch/>
        </p:blipFill>
        <p:spPr bwMode="auto">
          <a:xfrm>
            <a:off x="1657633" y="3068960"/>
            <a:ext cx="622673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404664"/>
            <a:ext cx="6419056" cy="6120680"/>
          </a:xfrm>
        </p:spPr>
        <p:txBody>
          <a:bodyPr>
            <a:normAutofit/>
          </a:bodyPr>
          <a:lstStyle/>
          <a:p>
            <a:pPr marL="0" indent="0">
              <a:buNone/>
            </a:pPr>
            <a:r>
              <a:rPr lang="id-ID" sz="2000" b="1" dirty="0" smtClean="0">
                <a:solidFill>
                  <a:schemeClr val="accent4">
                    <a:lumMod val="50000"/>
                  </a:schemeClr>
                </a:solidFill>
                <a:latin typeface="Comic Sans MS" pitchFamily="66" charset="0"/>
              </a:rPr>
              <a:t>Keterangan:</a:t>
            </a:r>
          </a:p>
          <a:p>
            <a:pPr marL="269875" indent="-269875"/>
            <a:r>
              <a:rPr lang="id-ID" sz="2000" dirty="0" smtClean="0">
                <a:solidFill>
                  <a:schemeClr val="accent4">
                    <a:lumMod val="50000"/>
                  </a:schemeClr>
                </a:solidFill>
                <a:latin typeface="Comic Sans MS" pitchFamily="66" charset="0"/>
              </a:rPr>
              <a:t>Kekuasaan pemimpin dapat secara langsung mempengaruhi pilihan pemimpin dalam memilih taktik mempengaruhi (digambarkan dengan panah 1).</a:t>
            </a:r>
          </a:p>
          <a:p>
            <a:pPr marL="269875" indent="-269875"/>
            <a:r>
              <a:rPr lang="id-ID" sz="2000" dirty="0" smtClean="0">
                <a:solidFill>
                  <a:schemeClr val="accent4">
                    <a:lumMod val="50000"/>
                  </a:schemeClr>
                </a:solidFill>
                <a:latin typeface="Comic Sans MS" pitchFamily="66" charset="0"/>
              </a:rPr>
              <a:t>Beberapa taktik membutuhkan tipe kekuasaan yang khusus agar efektif, dan pemimpin kekuasaan yang relevan akan lebih mungkin menggunakan taktik ini.</a:t>
            </a:r>
          </a:p>
          <a:p>
            <a:pPr marL="269875" indent="-269875"/>
            <a:r>
              <a:rPr lang="id-ID" sz="2000" dirty="0" smtClean="0">
                <a:solidFill>
                  <a:schemeClr val="accent4">
                    <a:lumMod val="50000"/>
                  </a:schemeClr>
                </a:solidFill>
                <a:latin typeface="Comic Sans MS" pitchFamily="66" charset="0"/>
              </a:rPr>
              <a:t>Efek penengah kekuasaan ini (digambarkan dengan panah 2) kebanyakan terjadi pada tipe kekuasaan yang secara langsung relevan dengan taktik yang digunakan dalam usaha mempengaruhi.</a:t>
            </a:r>
            <a:br>
              <a:rPr lang="id-ID" sz="2000" dirty="0" smtClean="0">
                <a:solidFill>
                  <a:schemeClr val="accent4">
                    <a:lumMod val="50000"/>
                  </a:schemeClr>
                </a:solidFill>
                <a:latin typeface="Comic Sans MS" pitchFamily="66" charset="0"/>
              </a:rPr>
            </a:br>
            <a:r>
              <a:rPr lang="id-ID" sz="2000" dirty="0" smtClean="0">
                <a:solidFill>
                  <a:schemeClr val="accent4">
                    <a:lumMod val="50000"/>
                  </a:schemeClr>
                </a:solidFill>
                <a:latin typeface="Comic Sans MS" pitchFamily="66" charset="0"/>
              </a:rPr>
              <a:t>Juga dimungkinkan bahwa kekuasaan pemimpin dapat memperkuat keberhasilan dari taktik mempengaruhi di mana kekuasaan tidak relevan secara langsung (juga digambarkan dengan panah 2).</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051706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8640"/>
            <a:ext cx="8229600" cy="6264696"/>
          </a:xfrm>
          <a:solidFill>
            <a:schemeClr val="accent4">
              <a:lumMod val="20000"/>
              <a:lumOff val="80000"/>
            </a:schemeClr>
          </a:solidFill>
        </p:spPr>
        <p:txBody>
          <a:bodyPr>
            <a:normAutofit/>
          </a:bodyPr>
          <a:lstStyle/>
          <a:p>
            <a:pPr marL="0" indent="0">
              <a:spcBef>
                <a:spcPts val="0"/>
              </a:spcBef>
              <a:spcAft>
                <a:spcPts val="600"/>
              </a:spcAft>
              <a:buNone/>
            </a:pPr>
            <a:r>
              <a:rPr lang="id-ID" sz="2000" dirty="0" smtClean="0">
                <a:solidFill>
                  <a:schemeClr val="accent4">
                    <a:lumMod val="50000"/>
                  </a:schemeClr>
                </a:solidFill>
                <a:latin typeface="Comic Sans MS" pitchFamily="66" charset="0"/>
              </a:rPr>
              <a:t>........continue</a:t>
            </a:r>
          </a:p>
          <a:p>
            <a:r>
              <a:rPr lang="id-ID" sz="2000" dirty="0" smtClean="0">
                <a:solidFill>
                  <a:schemeClr val="accent4">
                    <a:lumMod val="50000"/>
                  </a:schemeClr>
                </a:solidFill>
                <a:latin typeface="Comic Sans MS" pitchFamily="66" charset="0"/>
              </a:rPr>
              <a:t>Atasan yang memiliki kekuasaan yang kuat berdasarkan referensi mungkin akan lebih berhasil menggunakan persuasi rasional untuk mendapatkan dukungan atas proposalnya.</a:t>
            </a:r>
          </a:p>
          <a:p>
            <a:r>
              <a:rPr lang="id-ID" sz="2000" dirty="0" smtClean="0">
                <a:solidFill>
                  <a:schemeClr val="accent4">
                    <a:lumMod val="50000"/>
                  </a:schemeClr>
                </a:solidFill>
                <a:latin typeface="Comic Sans MS" pitchFamily="66" charset="0"/>
              </a:rPr>
              <a:t>Pemimpin yang memiliki kekuasaan memaksa yang kuat mungkin akan lebih berhasil dalam memperoleh kepatuhan dari permintaan yang sederhana, meskipun tidak menggunakan taktik tekanan atau pertukaran.</a:t>
            </a:r>
          </a:p>
          <a:p>
            <a:r>
              <a:rPr lang="id-ID" sz="2000" dirty="0" smtClean="0">
                <a:solidFill>
                  <a:schemeClr val="accent4">
                    <a:lumMod val="50000"/>
                  </a:schemeClr>
                </a:solidFill>
                <a:latin typeface="Comic Sans MS" pitchFamily="66" charset="0"/>
              </a:rPr>
              <a:t>Kekuasaan berdasarkan keahlian akan meningkatkan kredibilitas sebuah permintaan yang tidak berhubungan dengan keahlian agen. Sebagai contoh, seorang ilmuwan terkenal mempengaruhi orang untuk berpartisipasi dalam sebuah usaha yang berisiko dari segi keuangan.</a:t>
            </a:r>
          </a:p>
          <a:p>
            <a:r>
              <a:rPr lang="id-ID" sz="2000" dirty="0" smtClean="0">
                <a:solidFill>
                  <a:schemeClr val="accent4">
                    <a:lumMod val="50000"/>
                  </a:schemeClr>
                </a:solidFill>
                <a:latin typeface="Comic Sans MS" pitchFamily="66" charset="0"/>
              </a:rPr>
              <a:t>Kemungkinan lain (digambarkan dengan panah 3) adalah kekuasaan pemimpin dapat mempengaruhi target, tidak masalah apakah pemimpin itu melakukan upaya mempengaruhi yang jelas. Sebagai contoh, orang akan lebih bekerja sama dengan agen yang memiliki kekuasaan yang besar dalam memberi penghargaan dengan harapan akan mendapatkan penghargaan di masa depan.</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56500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39552" y="4406900"/>
            <a:ext cx="5505871" cy="1362075"/>
          </a:xfrm>
        </p:spPr>
        <p:txBody>
          <a:bodyPr/>
          <a:lstStyle/>
          <a:p>
            <a:pPr algn="ctr"/>
            <a:r>
              <a:rPr lang="id-ID" dirty="0">
                <a:solidFill>
                  <a:schemeClr val="accent4">
                    <a:lumMod val="50000"/>
                  </a:schemeClr>
                </a:solidFill>
                <a:latin typeface="Comic Sans MS" pitchFamily="66" charset="0"/>
              </a:rPr>
              <a:t>TeŞekkŰr Ederim</a:t>
            </a:r>
            <a:endParaRPr lang="id-ID" dirty="0">
              <a:solidFill>
                <a:schemeClr val="accent4">
                  <a:lumMod val="50000"/>
                </a:schemeClr>
              </a:solidFill>
            </a:endParaRPr>
          </a:p>
        </p:txBody>
      </p:sp>
    </p:spTree>
    <p:extLst>
      <p:ext uri="{BB962C8B-B14F-4D97-AF65-F5344CB8AC3E}">
        <p14:creationId xmlns:p14="http://schemas.microsoft.com/office/powerpoint/2010/main" val="386848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06090"/>
          </a:xfrm>
        </p:spPr>
        <p:txBody>
          <a:bodyPr>
            <a:normAutofit/>
          </a:bodyPr>
          <a:lstStyle/>
          <a:p>
            <a:pPr algn="l"/>
            <a:r>
              <a:rPr lang="id-ID" sz="2400" b="1" dirty="0" smtClean="0">
                <a:solidFill>
                  <a:schemeClr val="accent4">
                    <a:lumMod val="50000"/>
                  </a:schemeClr>
                </a:solidFill>
                <a:latin typeface="Comic Sans MS" pitchFamily="66" charset="0"/>
              </a:rPr>
              <a:t>Kekuasaan</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457200" y="1124744"/>
            <a:ext cx="6059016" cy="5001419"/>
          </a:xfrm>
        </p:spPr>
        <p:txBody>
          <a:bodyPr>
            <a:normAutofit/>
          </a:bodyPr>
          <a:lstStyle/>
          <a:p>
            <a:pPr>
              <a:spcBef>
                <a:spcPts val="0"/>
              </a:spcBef>
              <a:spcAft>
                <a:spcPts val="1200"/>
              </a:spcAft>
            </a:pPr>
            <a:r>
              <a:rPr lang="id-ID" sz="2000" dirty="0" smtClean="0">
                <a:solidFill>
                  <a:schemeClr val="accent4">
                    <a:lumMod val="50000"/>
                  </a:schemeClr>
                </a:solidFill>
                <a:latin typeface="Comic Sans MS" pitchFamily="66" charset="0"/>
              </a:rPr>
              <a:t>Kekuasaan adalah kapasitas untuk mempengaruhi sikap dan perilaku orang lain dalam arah yang diinginkan. Kekuasaan digunakan untuk menjelaskan kapasitas absolut seorang pemimpin untuk mempengaruhi perilaku atau sikap seseorang atau lebih yang ditunjuk sebagai target pada satu waktu tertentu.</a:t>
            </a:r>
          </a:p>
          <a:p>
            <a:pPr>
              <a:spcBef>
                <a:spcPts val="0"/>
              </a:spcBef>
              <a:spcAft>
                <a:spcPts val="1200"/>
              </a:spcAft>
            </a:pPr>
            <a:r>
              <a:rPr lang="id-ID" sz="2000" dirty="0" smtClean="0">
                <a:solidFill>
                  <a:schemeClr val="accent4">
                    <a:lumMod val="50000"/>
                  </a:schemeClr>
                </a:solidFill>
                <a:latin typeface="Comic Sans MS" pitchFamily="66" charset="0"/>
              </a:rPr>
              <a:t>Sedangkan otoritas melibatkan hak, prerogatif, kewajiban, dan tugas yang berkaitan dengan posisi khusus dalam organisasi atau sistem sosial. Otoritas pemimpin biasanya meliputi hak untuk membuat keputusan khusus untuk organisasi.</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259562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332656"/>
            <a:ext cx="8229600" cy="504056"/>
          </a:xfrm>
        </p:spPr>
        <p:txBody>
          <a:bodyPr>
            <a:normAutofit/>
          </a:bodyPr>
          <a:lstStyle/>
          <a:p>
            <a:pPr marL="0" indent="0" algn="just">
              <a:buNone/>
            </a:pPr>
            <a:r>
              <a:rPr lang="id-ID" sz="2400" b="1" dirty="0" smtClean="0">
                <a:solidFill>
                  <a:schemeClr val="accent4">
                    <a:lumMod val="50000"/>
                  </a:schemeClr>
                </a:solidFill>
                <a:latin typeface="Comic Sans MS" pitchFamily="66" charset="0"/>
              </a:rPr>
              <a:t>Tipe Kekuasaan &amp; Sumbernya</a:t>
            </a:r>
            <a:endParaRPr lang="id-ID" sz="2400" b="1" dirty="0">
              <a:solidFill>
                <a:schemeClr val="accent4">
                  <a:lumMod val="50000"/>
                </a:schemeClr>
              </a:solidFill>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33134674"/>
              </p:ext>
            </p:extLst>
          </p:nvPr>
        </p:nvGraphicFramePr>
        <p:xfrm>
          <a:off x="395536" y="1052736"/>
          <a:ext cx="8352928" cy="5369003"/>
        </p:xfrm>
        <a:graphic>
          <a:graphicData uri="http://schemas.openxmlformats.org/drawingml/2006/table">
            <a:tbl>
              <a:tblPr firstRow="1" bandRow="1">
                <a:tableStyleId>{284E427A-3D55-4303-BF80-6455036E1DE7}</a:tableStyleId>
              </a:tblPr>
              <a:tblGrid>
                <a:gridCol w="8352928">
                  <a:extLst>
                    <a:ext uri="{9D8B030D-6E8A-4147-A177-3AD203B41FA5}">
                      <a16:colId xmlns:a16="http://schemas.microsoft.com/office/drawing/2014/main" val="20000"/>
                    </a:ext>
                  </a:extLst>
                </a:gridCol>
              </a:tblGrid>
              <a:tr h="471872">
                <a:tc>
                  <a:txBody>
                    <a:bodyPr/>
                    <a:lstStyle/>
                    <a:p>
                      <a:r>
                        <a:rPr lang="en-US" sz="2000" dirty="0" smtClean="0">
                          <a:latin typeface="Comic Sans MS" pitchFamily="66" charset="0"/>
                        </a:rPr>
                        <a:t>T</a:t>
                      </a:r>
                      <a:r>
                        <a:rPr lang="id-ID" sz="2000" dirty="0" smtClean="0">
                          <a:latin typeface="Comic Sans MS" pitchFamily="66" charset="0"/>
                        </a:rPr>
                        <a:t>abel</a:t>
                      </a:r>
                      <a:r>
                        <a:rPr lang="en-US" sz="2000" dirty="0" smtClean="0">
                          <a:latin typeface="Comic Sans MS" pitchFamily="66" charset="0"/>
                        </a:rPr>
                        <a:t> </a:t>
                      </a:r>
                      <a:r>
                        <a:rPr lang="id-ID" sz="2000" dirty="0" smtClean="0">
                          <a:latin typeface="Comic Sans MS" pitchFamily="66" charset="0"/>
                        </a:rPr>
                        <a:t>Taksonomi tipe kekuasaan (</a:t>
                      </a:r>
                      <a:r>
                        <a:rPr lang="en-US" sz="2000" dirty="0" smtClean="0">
                          <a:latin typeface="Comic Sans MS" pitchFamily="66" charset="0"/>
                        </a:rPr>
                        <a:t>F</a:t>
                      </a:r>
                      <a:r>
                        <a:rPr lang="id-ID" sz="2000" dirty="0" smtClean="0">
                          <a:latin typeface="Comic Sans MS" pitchFamily="66" charset="0"/>
                        </a:rPr>
                        <a:t>renccha dan Raven, 1959)</a:t>
                      </a:r>
                      <a:endParaRPr lang="id-ID" sz="2000" b="1" dirty="0">
                        <a:solidFill>
                          <a:schemeClr val="bg1"/>
                        </a:solidFill>
                        <a:latin typeface="Comic Sans MS" pitchFamily="66" charset="0"/>
                      </a:endParaRPr>
                    </a:p>
                  </a:txBody>
                  <a:tcPr/>
                </a:tc>
                <a:extLst>
                  <a:ext uri="{0D108BD9-81ED-4DB2-BD59-A6C34878D82A}">
                    <a16:rowId xmlns:a16="http://schemas.microsoft.com/office/drawing/2014/main" val="10000"/>
                  </a:ext>
                </a:extLst>
              </a:tr>
              <a:tr h="852750">
                <a:tc>
                  <a:txBody>
                    <a:bodyPr/>
                    <a:lstStyle/>
                    <a:p>
                      <a:r>
                        <a:rPr lang="en-US" sz="2000" dirty="0" smtClean="0">
                          <a:latin typeface="Comic Sans MS" pitchFamily="66" charset="0"/>
                        </a:rPr>
                        <a:t>Reward Power: </a:t>
                      </a:r>
                      <a:r>
                        <a:rPr lang="id-ID" sz="2000" dirty="0" smtClean="0">
                          <a:latin typeface="Comic Sans MS" pitchFamily="66" charset="0"/>
                        </a:rPr>
                        <a:t>Bawahan</a:t>
                      </a:r>
                      <a:r>
                        <a:rPr lang="id-ID" sz="2000" baseline="0" dirty="0" smtClean="0">
                          <a:latin typeface="Comic Sans MS" pitchFamily="66" charset="0"/>
                        </a:rPr>
                        <a:t> </a:t>
                      </a:r>
                      <a:r>
                        <a:rPr lang="sv-SE" sz="2000" dirty="0" smtClean="0">
                          <a:latin typeface="Comic Sans MS" pitchFamily="66" charset="0"/>
                        </a:rPr>
                        <a:t>patuh terhadap perintah untuk memperoleh penghargaan yang dikendalikan oleh agen.</a:t>
                      </a:r>
                      <a:endParaRPr lang="id-ID" sz="200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1"/>
                  </a:ext>
                </a:extLst>
              </a:tr>
              <a:tr h="883081">
                <a:tc>
                  <a:txBody>
                    <a:bodyPr/>
                    <a:lstStyle/>
                    <a:p>
                      <a:r>
                        <a:rPr lang="en-US" sz="2000" dirty="0" smtClean="0">
                          <a:latin typeface="Comic Sans MS" pitchFamily="66" charset="0"/>
                        </a:rPr>
                        <a:t>Coercive Power: </a:t>
                      </a:r>
                      <a:r>
                        <a:rPr lang="id-ID" sz="2000" dirty="0" smtClean="0">
                          <a:latin typeface="Comic Sans MS" pitchFamily="66" charset="0"/>
                        </a:rPr>
                        <a:t>Bawahan</a:t>
                      </a:r>
                      <a:r>
                        <a:rPr lang="sv-SE" sz="2000" dirty="0" smtClean="0">
                          <a:latin typeface="Comic Sans MS" pitchFamily="66" charset="0"/>
                        </a:rPr>
                        <a:t> patuh terhadap perintah untuk menghindari hukuman yang dikendalikan oleh agen.</a:t>
                      </a:r>
                      <a:endParaRPr lang="id-ID" sz="200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2"/>
                  </a:ext>
                </a:extLst>
              </a:tr>
              <a:tr h="1176673">
                <a:tc>
                  <a:txBody>
                    <a:bodyPr/>
                    <a:lstStyle/>
                    <a:p>
                      <a:r>
                        <a:rPr lang="en-US" sz="2000" dirty="0" smtClean="0">
                          <a:latin typeface="Comic Sans MS" pitchFamily="66" charset="0"/>
                        </a:rPr>
                        <a:t>Legitimate Power: </a:t>
                      </a:r>
                      <a:r>
                        <a:rPr lang="id-ID" sz="2000" dirty="0" smtClean="0">
                          <a:latin typeface="Comic Sans MS" pitchFamily="66" charset="0"/>
                        </a:rPr>
                        <a:t>Bawahan</a:t>
                      </a:r>
                      <a:r>
                        <a:rPr lang="en-US" sz="2000" dirty="0" smtClean="0">
                          <a:latin typeface="Comic Sans MS" pitchFamily="66" charset="0"/>
                        </a:rPr>
                        <a:t> </a:t>
                      </a:r>
                      <a:r>
                        <a:rPr lang="id-ID" sz="2000" dirty="0" smtClean="0">
                          <a:latin typeface="Comic Sans MS" pitchFamily="66" charset="0"/>
                        </a:rPr>
                        <a:t>patuh karena mereka percaya bahwa agen memiliki hak untuk memerintah dan seorang target berkewajiban untuk mematuhinya.</a:t>
                      </a:r>
                      <a:endParaRPr lang="id-ID" sz="200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3"/>
                  </a:ext>
                </a:extLst>
              </a:tr>
              <a:tr h="1149777">
                <a:tc>
                  <a:txBody>
                    <a:bodyPr/>
                    <a:lstStyle/>
                    <a:p>
                      <a:r>
                        <a:rPr lang="en-US" sz="2000" dirty="0" smtClean="0">
                          <a:latin typeface="Comic Sans MS" pitchFamily="66" charset="0"/>
                        </a:rPr>
                        <a:t>Expert Power: </a:t>
                      </a:r>
                      <a:r>
                        <a:rPr lang="id-ID" sz="2000" dirty="0" smtClean="0">
                          <a:latin typeface="Comic Sans MS" pitchFamily="66" charset="0"/>
                        </a:rPr>
                        <a:t>Bawahan</a:t>
                      </a:r>
                      <a:r>
                        <a:rPr lang="en-US" sz="2000" dirty="0" smtClean="0">
                          <a:latin typeface="Comic Sans MS" pitchFamily="66" charset="0"/>
                        </a:rPr>
                        <a:t> </a:t>
                      </a:r>
                      <a:r>
                        <a:rPr lang="id-ID" sz="2000" dirty="0" smtClean="0">
                          <a:latin typeface="Comic Sans MS" pitchFamily="66" charset="0"/>
                        </a:rPr>
                        <a:t>patuh</a:t>
                      </a:r>
                      <a:r>
                        <a:rPr lang="en-US" sz="2000" dirty="0" smtClean="0">
                          <a:latin typeface="Comic Sans MS" pitchFamily="66" charset="0"/>
                        </a:rPr>
                        <a:t> </a:t>
                      </a:r>
                      <a:r>
                        <a:rPr lang="id-ID" sz="2000" dirty="0" smtClean="0">
                          <a:latin typeface="Comic Sans MS" pitchFamily="66" charset="0"/>
                        </a:rPr>
                        <a:t>karena mereka percaya bahwa agen memiliki pengetahuan khusus mengenai cara menyelesaikan suatu pekerjaan.</a:t>
                      </a:r>
                      <a:endParaRPr lang="id-ID" sz="200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4"/>
                  </a:ext>
                </a:extLst>
              </a:tr>
              <a:tr h="834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omic Sans MS" pitchFamily="66" charset="0"/>
                        </a:rPr>
                        <a:t>Referent Power: </a:t>
                      </a:r>
                      <a:r>
                        <a:rPr lang="id-ID" sz="2000" dirty="0" smtClean="0">
                          <a:latin typeface="Comic Sans MS" pitchFamily="66" charset="0"/>
                        </a:rPr>
                        <a:t>Bawahan</a:t>
                      </a:r>
                      <a:r>
                        <a:rPr lang="en-US" sz="2000" dirty="0" smtClean="0">
                          <a:latin typeface="Comic Sans MS" pitchFamily="66" charset="0"/>
                        </a:rPr>
                        <a:t> </a:t>
                      </a:r>
                      <a:r>
                        <a:rPr lang="id-ID" sz="2000" dirty="0" smtClean="0">
                          <a:latin typeface="Comic Sans MS" pitchFamily="66" charset="0"/>
                        </a:rPr>
                        <a:t>patuh karena mereka mengagumi atau mengenai agen dan ingin mendapatkan persetujuan agen.</a:t>
                      </a:r>
                      <a:endParaRPr lang="id-ID" sz="2000"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49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735137511"/>
              </p:ext>
            </p:extLst>
          </p:nvPr>
        </p:nvGraphicFramePr>
        <p:xfrm>
          <a:off x="395536" y="1735440"/>
          <a:ext cx="7848872" cy="2773680"/>
        </p:xfrm>
        <a:graphic>
          <a:graphicData uri="http://schemas.openxmlformats.org/drawingml/2006/table">
            <a:tbl>
              <a:tblPr firstRow="1" bandRow="1">
                <a:tableStyleId>{284E427A-3D55-4303-BF80-6455036E1DE7}</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70840">
                <a:tc gridSpan="2">
                  <a:txBody>
                    <a:bodyPr/>
                    <a:lstStyle/>
                    <a:p>
                      <a:r>
                        <a:rPr lang="en-US" sz="2000" dirty="0" smtClean="0">
                          <a:latin typeface="Comic Sans MS" pitchFamily="66" charset="0"/>
                        </a:rPr>
                        <a:t>T</a:t>
                      </a:r>
                      <a:r>
                        <a:rPr lang="id-ID" sz="2000" dirty="0" smtClean="0">
                          <a:latin typeface="Comic Sans MS" pitchFamily="66" charset="0"/>
                        </a:rPr>
                        <a:t>abel</a:t>
                      </a:r>
                      <a:r>
                        <a:rPr lang="id-ID" sz="2000" baseline="0" dirty="0" smtClean="0">
                          <a:latin typeface="Comic Sans MS" pitchFamily="66" charset="0"/>
                        </a:rPr>
                        <a:t> </a:t>
                      </a:r>
                      <a:r>
                        <a:rPr lang="id-ID" sz="2000" dirty="0" smtClean="0">
                          <a:latin typeface="Comic Sans MS" pitchFamily="66" charset="0"/>
                        </a:rPr>
                        <a:t>Perbedaan Tipe-tipe Kekuasaan</a:t>
                      </a:r>
                      <a:endParaRPr lang="en-US" sz="2000" b="0" dirty="0" smtClean="0">
                        <a:solidFill>
                          <a:schemeClr val="bg1"/>
                        </a:solidFill>
                        <a:latin typeface="Comic Sans MS" pitchFamily="66" charset="0"/>
                      </a:endParaRPr>
                    </a:p>
                  </a:txBody>
                  <a:tcPr/>
                </a:tc>
                <a:tc hMerge="1">
                  <a:txBody>
                    <a:bodyPr/>
                    <a:lstStyle/>
                    <a:p>
                      <a:endParaRPr lang="en-US" dirty="0" smtClean="0"/>
                    </a:p>
                  </a:txBody>
                  <a:tcPr/>
                </a:tc>
                <a:extLst>
                  <a:ext uri="{0D108BD9-81ED-4DB2-BD59-A6C34878D82A}">
                    <a16:rowId xmlns:a16="http://schemas.microsoft.com/office/drawing/2014/main" val="10000"/>
                  </a:ext>
                </a:extLst>
              </a:tr>
              <a:tr h="370840">
                <a:tc>
                  <a:txBody>
                    <a:bodyPr/>
                    <a:lstStyle/>
                    <a:p>
                      <a:pPr algn="ctr"/>
                      <a:r>
                        <a:rPr lang="id-ID" sz="2000" dirty="0" smtClean="0">
                          <a:latin typeface="Comic Sans MS" pitchFamily="66" charset="0"/>
                        </a:rPr>
                        <a:t>Kekuasaan Posisi</a:t>
                      </a:r>
                      <a:endParaRPr lang="id-ID" sz="2000" dirty="0" smtClean="0">
                        <a:solidFill>
                          <a:schemeClr val="accent4">
                            <a:lumMod val="50000"/>
                          </a:schemeClr>
                        </a:solidFill>
                        <a:latin typeface="Comic Sans MS" pitchFamily="66" charset="0"/>
                      </a:endParaRPr>
                    </a:p>
                  </a:txBody>
                  <a:tcPr/>
                </a:tc>
                <a:tc>
                  <a:txBody>
                    <a:bodyPr/>
                    <a:lstStyle/>
                    <a:p>
                      <a:pPr algn="ctr"/>
                      <a:r>
                        <a:rPr lang="id-ID" sz="2000" dirty="0" smtClean="0">
                          <a:latin typeface="Comic Sans MS" pitchFamily="66" charset="0"/>
                        </a:rPr>
                        <a:t>Kekuasaan Personal</a:t>
                      </a:r>
                      <a:endParaRPr lang="id-ID" sz="2000"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Comic Sans MS" pitchFamily="66" charset="0"/>
                        </a:rPr>
                        <a:t>Legitimate Power</a:t>
                      </a:r>
                      <a:endParaRPr lang="id-ID" sz="2000" i="1" dirty="0">
                        <a:solidFill>
                          <a:schemeClr val="accent4">
                            <a:lumMod val="50000"/>
                          </a:schemeClr>
                        </a:solidFill>
                        <a:latin typeface="Comic Sans MS" pitchFamily="66" charset="0"/>
                      </a:endParaRPr>
                    </a:p>
                  </a:txBody>
                  <a:tcPr/>
                </a:tc>
                <a:tc>
                  <a:txBody>
                    <a:bodyPr/>
                    <a:lstStyle/>
                    <a:p>
                      <a:r>
                        <a:rPr lang="en-US" sz="2000" dirty="0" smtClean="0">
                          <a:latin typeface="Comic Sans MS" pitchFamily="66" charset="0"/>
                        </a:rPr>
                        <a:t>Referent Power</a:t>
                      </a:r>
                      <a:endParaRPr lang="id-ID" sz="2000" i="1"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Comic Sans MS" pitchFamily="66" charset="0"/>
                        </a:rPr>
                        <a:t>Reward Power</a:t>
                      </a:r>
                      <a:endParaRPr lang="id-ID" sz="2000" i="1" dirty="0">
                        <a:solidFill>
                          <a:schemeClr val="accent4">
                            <a:lumMod val="50000"/>
                          </a:schemeClr>
                        </a:solidFill>
                        <a:latin typeface="Comic Sans MS" pitchFamily="66" charset="0"/>
                      </a:endParaRPr>
                    </a:p>
                  </a:txBody>
                  <a:tcPr/>
                </a:tc>
                <a:tc>
                  <a:txBody>
                    <a:bodyPr/>
                    <a:lstStyle/>
                    <a:p>
                      <a:r>
                        <a:rPr lang="en-US" sz="2000" dirty="0" smtClean="0">
                          <a:latin typeface="Comic Sans MS" pitchFamily="66" charset="0"/>
                        </a:rPr>
                        <a:t>Expert Power</a:t>
                      </a:r>
                      <a:endParaRPr lang="id-ID" sz="2000" i="1"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Comic Sans MS" pitchFamily="66" charset="0"/>
                        </a:rPr>
                        <a:t>Coercive Power</a:t>
                      </a:r>
                      <a:endParaRPr lang="id-ID" sz="2000" i="1" dirty="0">
                        <a:solidFill>
                          <a:schemeClr val="accent4">
                            <a:lumMod val="50000"/>
                          </a:schemeClr>
                        </a:solidFill>
                        <a:latin typeface="Comic Sans MS" pitchFamily="66" charset="0"/>
                      </a:endParaRPr>
                    </a:p>
                  </a:txBody>
                  <a:tcPr/>
                </a:tc>
                <a:tc>
                  <a:txBody>
                    <a:bodyPr/>
                    <a:lstStyle/>
                    <a:p>
                      <a:endParaRPr lang="id-ID" sz="2000" i="1" dirty="0">
                        <a:solidFill>
                          <a:schemeClr val="accent4">
                            <a:lumMod val="50000"/>
                          </a:schemeClr>
                        </a:solidFill>
                        <a:latin typeface="Comic Sans MS" pitchFamily="66"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omic Sans MS" pitchFamily="66" charset="0"/>
                        </a:rPr>
                        <a:t>Information Power</a:t>
                      </a:r>
                      <a:endParaRPr lang="id-ID" sz="2000" i="1" dirty="0" smtClean="0">
                        <a:solidFill>
                          <a:schemeClr val="accent4">
                            <a:lumMod val="50000"/>
                          </a:schemeClr>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000" i="1"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omic Sans MS" pitchFamily="66" charset="0"/>
                        </a:rPr>
                        <a:t>Ecological Power</a:t>
                      </a:r>
                      <a:endParaRPr lang="id-ID" sz="2000" i="1" dirty="0" smtClean="0">
                        <a:solidFill>
                          <a:schemeClr val="accent4">
                            <a:lumMod val="50000"/>
                          </a:schemeClr>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000" i="1" dirty="0" smtClean="0">
                        <a:solidFill>
                          <a:schemeClr val="accent4">
                            <a:lumMod val="50000"/>
                          </a:schemeClr>
                        </a:solidFill>
                        <a:latin typeface="Comic Sans MS"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67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solidFill>
            <a:schemeClr val="accent6">
              <a:lumMod val="20000"/>
              <a:lumOff val="80000"/>
            </a:schemeClr>
          </a:solidFill>
          <a:extLst/>
        </p:spPr>
      </p:pic>
      <p:sp>
        <p:nvSpPr>
          <p:cNvPr id="4" name="Text Placeholder 3"/>
          <p:cNvSpPr>
            <a:spLocks noGrp="1"/>
          </p:cNvSpPr>
          <p:nvPr>
            <p:ph type="body" idx="1"/>
          </p:nvPr>
        </p:nvSpPr>
        <p:spPr>
          <a:xfrm>
            <a:off x="457200" y="548680"/>
            <a:ext cx="4040188" cy="756352"/>
          </a:xfrm>
          <a:solidFill>
            <a:schemeClr val="accent6">
              <a:lumMod val="20000"/>
              <a:lumOff val="80000"/>
            </a:schemeClr>
          </a:solidFill>
          <a:ln>
            <a:solidFill>
              <a:schemeClr val="accent6">
                <a:lumMod val="50000"/>
              </a:schemeClr>
            </a:solidFill>
          </a:ln>
        </p:spPr>
        <p:txBody>
          <a:bodyPr>
            <a:noAutofit/>
          </a:bodyPr>
          <a:lstStyle/>
          <a:p>
            <a:r>
              <a:rPr lang="en-US" sz="2000" dirty="0" smtClean="0">
                <a:solidFill>
                  <a:schemeClr val="accent6">
                    <a:lumMod val="50000"/>
                  </a:schemeClr>
                </a:solidFill>
                <a:latin typeface="Comic Sans MS" pitchFamily="66" charset="0"/>
              </a:rPr>
              <a:t>Guidelines </a:t>
            </a:r>
            <a:r>
              <a:rPr lang="en-US" sz="2000" dirty="0">
                <a:solidFill>
                  <a:schemeClr val="accent6">
                    <a:lumMod val="50000"/>
                  </a:schemeClr>
                </a:solidFill>
                <a:latin typeface="Comic Sans MS" pitchFamily="66" charset="0"/>
              </a:rPr>
              <a:t>for Using Legitimate </a:t>
            </a:r>
            <a:r>
              <a:rPr lang="en-US" sz="2000" dirty="0" smtClean="0">
                <a:solidFill>
                  <a:schemeClr val="accent6">
                    <a:lumMod val="50000"/>
                  </a:schemeClr>
                </a:solidFill>
                <a:latin typeface="Comic Sans MS" pitchFamily="66" charset="0"/>
              </a:rPr>
              <a:t>Authority</a:t>
            </a:r>
            <a:endParaRPr lang="id-ID" sz="2000" dirty="0">
              <a:solidFill>
                <a:schemeClr val="accent6">
                  <a:lumMod val="50000"/>
                </a:schemeClr>
              </a:solidFill>
              <a:latin typeface="Comic Sans MS" pitchFamily="66" charset="0"/>
            </a:endParaRPr>
          </a:p>
        </p:txBody>
      </p:sp>
      <p:sp>
        <p:nvSpPr>
          <p:cNvPr id="6" name="Content Placeholder 5"/>
          <p:cNvSpPr>
            <a:spLocks noGrp="1"/>
          </p:cNvSpPr>
          <p:nvPr>
            <p:ph sz="half" idx="2"/>
          </p:nvPr>
        </p:nvSpPr>
        <p:spPr>
          <a:xfrm>
            <a:off x="457200" y="1413618"/>
            <a:ext cx="4040188" cy="4671368"/>
          </a:xfrm>
          <a:solidFill>
            <a:schemeClr val="accent6">
              <a:lumMod val="20000"/>
              <a:lumOff val="80000"/>
            </a:schemeClr>
          </a:solidFill>
          <a:ln>
            <a:solidFill>
              <a:schemeClr val="accent6">
                <a:lumMod val="50000"/>
              </a:schemeClr>
            </a:solidFill>
          </a:ln>
        </p:spPr>
        <p:txBody>
          <a:bodyPr>
            <a:normAutofit/>
          </a:bodyPr>
          <a:lstStyle/>
          <a:p>
            <a:r>
              <a:rPr lang="en-US" sz="2000" dirty="0" smtClean="0">
                <a:solidFill>
                  <a:schemeClr val="accent6">
                    <a:lumMod val="50000"/>
                  </a:schemeClr>
                </a:solidFill>
                <a:latin typeface="Comic Sans MS" pitchFamily="66" charset="0"/>
              </a:rPr>
              <a:t>Make </a:t>
            </a:r>
            <a:r>
              <a:rPr lang="en-US" sz="2000" dirty="0">
                <a:solidFill>
                  <a:schemeClr val="accent6">
                    <a:lumMod val="50000"/>
                  </a:schemeClr>
                </a:solidFill>
                <a:latin typeface="Comic Sans MS" pitchFamily="66" charset="0"/>
              </a:rPr>
              <a:t>polite, clear </a:t>
            </a:r>
            <a:r>
              <a:rPr lang="en-US" sz="2000" dirty="0" smtClean="0">
                <a:solidFill>
                  <a:schemeClr val="accent6">
                    <a:lumMod val="50000"/>
                  </a:schemeClr>
                </a:solidFill>
                <a:latin typeface="Comic Sans MS" pitchFamily="66" charset="0"/>
              </a:rPr>
              <a:t>requests.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Explain </a:t>
            </a:r>
            <a:r>
              <a:rPr lang="en-US" sz="2000" dirty="0">
                <a:solidFill>
                  <a:schemeClr val="accent6">
                    <a:lumMod val="50000"/>
                  </a:schemeClr>
                </a:solidFill>
                <a:latin typeface="Comic Sans MS" pitchFamily="66" charset="0"/>
              </a:rPr>
              <a:t>the reasons for a </a:t>
            </a:r>
            <a:r>
              <a:rPr lang="en-US" sz="2000" dirty="0" smtClean="0">
                <a:solidFill>
                  <a:schemeClr val="accent6">
                    <a:lumMod val="50000"/>
                  </a:schemeClr>
                </a:solidFill>
                <a:latin typeface="Comic Sans MS" pitchFamily="66" charset="0"/>
              </a:rPr>
              <a:t>request.</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Don’t </a:t>
            </a:r>
            <a:r>
              <a:rPr lang="en-US" sz="2000" dirty="0">
                <a:solidFill>
                  <a:schemeClr val="accent6">
                    <a:lumMod val="50000"/>
                  </a:schemeClr>
                </a:solidFill>
                <a:latin typeface="Comic Sans MS" pitchFamily="66" charset="0"/>
              </a:rPr>
              <a:t>exceed your scope of </a:t>
            </a:r>
            <a:r>
              <a:rPr lang="en-US" sz="2000" dirty="0" smtClean="0">
                <a:solidFill>
                  <a:schemeClr val="accent6">
                    <a:lumMod val="50000"/>
                  </a:schemeClr>
                </a:solidFill>
                <a:latin typeface="Comic Sans MS" pitchFamily="66" charset="0"/>
              </a:rPr>
              <a:t>authority.</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Verify </a:t>
            </a:r>
            <a:r>
              <a:rPr lang="en-US" sz="2000" dirty="0">
                <a:solidFill>
                  <a:schemeClr val="accent6">
                    <a:lumMod val="50000"/>
                  </a:schemeClr>
                </a:solidFill>
                <a:latin typeface="Comic Sans MS" pitchFamily="66" charset="0"/>
              </a:rPr>
              <a:t>authority if </a:t>
            </a:r>
            <a:r>
              <a:rPr lang="en-US" sz="2000" dirty="0" smtClean="0">
                <a:solidFill>
                  <a:schemeClr val="accent6">
                    <a:lumMod val="50000"/>
                  </a:schemeClr>
                </a:solidFill>
                <a:latin typeface="Comic Sans MS" pitchFamily="66" charset="0"/>
              </a:rPr>
              <a:t>necessary.</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Follow </a:t>
            </a:r>
            <a:r>
              <a:rPr lang="en-US" sz="2000" dirty="0">
                <a:solidFill>
                  <a:schemeClr val="accent6">
                    <a:lumMod val="50000"/>
                  </a:schemeClr>
                </a:solidFill>
                <a:latin typeface="Comic Sans MS" pitchFamily="66" charset="0"/>
              </a:rPr>
              <a:t>proper </a:t>
            </a:r>
            <a:r>
              <a:rPr lang="en-US" sz="2000" dirty="0" smtClean="0">
                <a:solidFill>
                  <a:schemeClr val="accent6">
                    <a:lumMod val="50000"/>
                  </a:schemeClr>
                </a:solidFill>
                <a:latin typeface="Comic Sans MS" pitchFamily="66" charset="0"/>
              </a:rPr>
              <a:t>channels.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Follow </a:t>
            </a:r>
            <a:r>
              <a:rPr lang="en-US" sz="2000" dirty="0">
                <a:solidFill>
                  <a:schemeClr val="accent6">
                    <a:lumMod val="50000"/>
                  </a:schemeClr>
                </a:solidFill>
                <a:latin typeface="Comic Sans MS" pitchFamily="66" charset="0"/>
              </a:rPr>
              <a:t>up to verify compliance. </a:t>
            </a:r>
            <a:endParaRPr lang="id-ID" sz="2000" dirty="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Insist </a:t>
            </a:r>
            <a:r>
              <a:rPr lang="en-US" sz="2000" dirty="0">
                <a:solidFill>
                  <a:schemeClr val="accent6">
                    <a:lumMod val="50000"/>
                  </a:schemeClr>
                </a:solidFill>
                <a:latin typeface="Comic Sans MS" pitchFamily="66" charset="0"/>
              </a:rPr>
              <a:t>on compliance if appropriate.</a:t>
            </a:r>
            <a:endParaRPr lang="id-ID" sz="2000" dirty="0">
              <a:solidFill>
                <a:schemeClr val="accent6">
                  <a:lumMod val="50000"/>
                </a:schemeClr>
              </a:solidFill>
              <a:latin typeface="Comic Sans MS" pitchFamily="66" charset="0"/>
            </a:endParaRPr>
          </a:p>
        </p:txBody>
      </p:sp>
      <p:sp>
        <p:nvSpPr>
          <p:cNvPr id="7" name="Text Placeholder 6"/>
          <p:cNvSpPr>
            <a:spLocks noGrp="1"/>
          </p:cNvSpPr>
          <p:nvPr>
            <p:ph type="body" sz="quarter" idx="3"/>
          </p:nvPr>
        </p:nvSpPr>
        <p:spPr>
          <a:xfrm>
            <a:off x="4645025" y="548680"/>
            <a:ext cx="4041775" cy="756352"/>
          </a:xfrm>
          <a:solidFill>
            <a:schemeClr val="accent6">
              <a:lumMod val="20000"/>
              <a:lumOff val="80000"/>
            </a:schemeClr>
          </a:solidFill>
          <a:ln>
            <a:solidFill>
              <a:schemeClr val="accent6">
                <a:lumMod val="50000"/>
              </a:schemeClr>
            </a:solidFill>
          </a:ln>
        </p:spPr>
        <p:txBody>
          <a:bodyPr>
            <a:normAutofit/>
          </a:bodyPr>
          <a:lstStyle/>
          <a:p>
            <a:r>
              <a:rPr lang="en-US" sz="2000" dirty="0">
                <a:solidFill>
                  <a:schemeClr val="accent6">
                    <a:lumMod val="50000"/>
                  </a:schemeClr>
                </a:solidFill>
                <a:latin typeface="Comic Sans MS" pitchFamily="66" charset="0"/>
              </a:rPr>
              <a:t>Guidelines for Using Reward </a:t>
            </a:r>
            <a:r>
              <a:rPr lang="en-US" sz="2000" dirty="0" smtClean="0">
                <a:solidFill>
                  <a:schemeClr val="accent6">
                    <a:lumMod val="50000"/>
                  </a:schemeClr>
                </a:solidFill>
                <a:latin typeface="Comic Sans MS" pitchFamily="66" charset="0"/>
              </a:rPr>
              <a:t>Power</a:t>
            </a:r>
            <a:endParaRPr lang="id-ID" sz="2000" dirty="0">
              <a:solidFill>
                <a:schemeClr val="accent6">
                  <a:lumMod val="50000"/>
                </a:schemeClr>
              </a:solidFill>
              <a:latin typeface="Comic Sans MS" pitchFamily="66" charset="0"/>
            </a:endParaRPr>
          </a:p>
        </p:txBody>
      </p:sp>
      <p:sp>
        <p:nvSpPr>
          <p:cNvPr id="8" name="Content Placeholder 7"/>
          <p:cNvSpPr>
            <a:spLocks noGrp="1"/>
          </p:cNvSpPr>
          <p:nvPr>
            <p:ph sz="quarter" idx="4"/>
          </p:nvPr>
        </p:nvSpPr>
        <p:spPr>
          <a:xfrm>
            <a:off x="4645025" y="1413618"/>
            <a:ext cx="4041775" cy="4671368"/>
          </a:xfrm>
          <a:solidFill>
            <a:schemeClr val="accent6">
              <a:lumMod val="20000"/>
              <a:lumOff val="80000"/>
            </a:schemeClr>
          </a:solidFill>
          <a:ln>
            <a:solidFill>
              <a:schemeClr val="accent6">
                <a:lumMod val="50000"/>
              </a:schemeClr>
            </a:solidFill>
          </a:ln>
        </p:spPr>
        <p:txBody>
          <a:bodyPr>
            <a:noAutofit/>
          </a:bodyPr>
          <a:lstStyle/>
          <a:p>
            <a:r>
              <a:rPr lang="en-US" sz="2000" dirty="0">
                <a:solidFill>
                  <a:schemeClr val="accent6">
                    <a:lumMod val="50000"/>
                  </a:schemeClr>
                </a:solidFill>
                <a:latin typeface="Comic Sans MS" pitchFamily="66" charset="0"/>
              </a:rPr>
              <a:t>Offer the type of rewards that people </a:t>
            </a:r>
            <a:r>
              <a:rPr lang="en-US" sz="2000" dirty="0" smtClean="0">
                <a:solidFill>
                  <a:schemeClr val="accent6">
                    <a:lumMod val="50000"/>
                  </a:schemeClr>
                </a:solidFill>
                <a:latin typeface="Comic Sans MS" pitchFamily="66" charset="0"/>
              </a:rPr>
              <a:t>desire.</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Offer </a:t>
            </a:r>
            <a:r>
              <a:rPr lang="en-US" sz="2000" dirty="0">
                <a:solidFill>
                  <a:schemeClr val="accent6">
                    <a:lumMod val="50000"/>
                  </a:schemeClr>
                </a:solidFill>
                <a:latin typeface="Comic Sans MS" pitchFamily="66" charset="0"/>
              </a:rPr>
              <a:t>rewards that are fair and </a:t>
            </a:r>
            <a:r>
              <a:rPr lang="en-US" sz="2000" dirty="0" smtClean="0">
                <a:solidFill>
                  <a:schemeClr val="accent6">
                    <a:lumMod val="50000"/>
                  </a:schemeClr>
                </a:solidFill>
                <a:latin typeface="Comic Sans MS" pitchFamily="66" charset="0"/>
              </a:rPr>
              <a:t>ethical.</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Don’t </a:t>
            </a:r>
            <a:r>
              <a:rPr lang="en-US" sz="2000" dirty="0">
                <a:solidFill>
                  <a:schemeClr val="accent6">
                    <a:lumMod val="50000"/>
                  </a:schemeClr>
                </a:solidFill>
                <a:latin typeface="Comic Sans MS" pitchFamily="66" charset="0"/>
              </a:rPr>
              <a:t>promise more than you can </a:t>
            </a:r>
            <a:r>
              <a:rPr lang="en-US" sz="2000" dirty="0" smtClean="0">
                <a:solidFill>
                  <a:schemeClr val="accent6">
                    <a:lumMod val="50000"/>
                  </a:schemeClr>
                </a:solidFill>
                <a:latin typeface="Comic Sans MS" pitchFamily="66" charset="0"/>
              </a:rPr>
              <a:t>deliver.</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Explain </a:t>
            </a:r>
            <a:r>
              <a:rPr lang="en-US" sz="2000" dirty="0">
                <a:solidFill>
                  <a:schemeClr val="accent6">
                    <a:lumMod val="50000"/>
                  </a:schemeClr>
                </a:solidFill>
                <a:latin typeface="Comic Sans MS" pitchFamily="66" charset="0"/>
              </a:rPr>
              <a:t>the criteria for giving rewards and keep it </a:t>
            </a:r>
            <a:r>
              <a:rPr lang="en-US" sz="2000" dirty="0" smtClean="0">
                <a:solidFill>
                  <a:schemeClr val="accent6">
                    <a:lumMod val="50000"/>
                  </a:schemeClr>
                </a:solidFill>
                <a:latin typeface="Comic Sans MS" pitchFamily="66" charset="0"/>
              </a:rPr>
              <a:t>simple.</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Provide </a:t>
            </a:r>
            <a:r>
              <a:rPr lang="en-US" sz="2000" dirty="0">
                <a:solidFill>
                  <a:schemeClr val="accent6">
                    <a:lumMod val="50000"/>
                  </a:schemeClr>
                </a:solidFill>
                <a:latin typeface="Comic Sans MS" pitchFamily="66" charset="0"/>
              </a:rPr>
              <a:t>rewards as promised if requirements are </a:t>
            </a:r>
            <a:r>
              <a:rPr lang="en-US" sz="2000" dirty="0" smtClean="0">
                <a:solidFill>
                  <a:schemeClr val="accent6">
                    <a:lumMod val="50000"/>
                  </a:schemeClr>
                </a:solidFill>
                <a:latin typeface="Comic Sans MS" pitchFamily="66" charset="0"/>
              </a:rPr>
              <a:t>met.</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Use </a:t>
            </a:r>
            <a:r>
              <a:rPr lang="en-US" sz="2000" dirty="0">
                <a:solidFill>
                  <a:schemeClr val="accent6">
                    <a:lumMod val="50000"/>
                  </a:schemeClr>
                </a:solidFill>
                <a:latin typeface="Comic Sans MS" pitchFamily="66" charset="0"/>
              </a:rPr>
              <a:t>rewards symbolically (not in a manipulative way).</a:t>
            </a:r>
            <a:endParaRPr lang="id-ID" sz="2000"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123294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solidFill>
            <a:schemeClr val="accent6">
              <a:lumMod val="20000"/>
              <a:lumOff val="80000"/>
            </a:schemeClr>
          </a:solidFill>
          <a:extLst/>
        </p:spPr>
      </p:pic>
      <p:sp>
        <p:nvSpPr>
          <p:cNvPr id="4" name="Text Placeholder 3"/>
          <p:cNvSpPr>
            <a:spLocks noGrp="1"/>
          </p:cNvSpPr>
          <p:nvPr>
            <p:ph type="body" idx="1"/>
          </p:nvPr>
        </p:nvSpPr>
        <p:spPr>
          <a:xfrm>
            <a:off x="35496" y="116632"/>
            <a:ext cx="9001000" cy="576064"/>
          </a:xfrm>
          <a:solidFill>
            <a:schemeClr val="accent6">
              <a:lumMod val="20000"/>
              <a:lumOff val="80000"/>
            </a:schemeClr>
          </a:solidFill>
          <a:ln>
            <a:solidFill>
              <a:schemeClr val="accent6">
                <a:lumMod val="50000"/>
              </a:schemeClr>
            </a:solidFill>
          </a:ln>
        </p:spPr>
        <p:txBody>
          <a:bodyPr>
            <a:noAutofit/>
          </a:bodyPr>
          <a:lstStyle/>
          <a:p>
            <a:r>
              <a:rPr lang="en-US" sz="1800" dirty="0">
                <a:solidFill>
                  <a:schemeClr val="accent6">
                    <a:lumMod val="50000"/>
                  </a:schemeClr>
                </a:solidFill>
                <a:latin typeface="Comic Sans MS" pitchFamily="66" charset="0"/>
              </a:rPr>
              <a:t>Guidelines for Using Coercive Power to Maintain Discipline </a:t>
            </a:r>
            <a:endParaRPr lang="id-ID" sz="1800" dirty="0">
              <a:solidFill>
                <a:schemeClr val="accent6">
                  <a:lumMod val="50000"/>
                </a:schemeClr>
              </a:solidFill>
              <a:latin typeface="Comic Sans MS" pitchFamily="66" charset="0"/>
            </a:endParaRPr>
          </a:p>
        </p:txBody>
      </p:sp>
      <p:sp>
        <p:nvSpPr>
          <p:cNvPr id="6" name="Content Placeholder 5"/>
          <p:cNvSpPr>
            <a:spLocks noGrp="1"/>
          </p:cNvSpPr>
          <p:nvPr>
            <p:ph sz="half" idx="2"/>
          </p:nvPr>
        </p:nvSpPr>
        <p:spPr>
          <a:xfrm>
            <a:off x="35496" y="765546"/>
            <a:ext cx="9001000" cy="5831806"/>
          </a:xfrm>
          <a:solidFill>
            <a:schemeClr val="accent6">
              <a:lumMod val="20000"/>
              <a:lumOff val="80000"/>
            </a:schemeClr>
          </a:solidFill>
          <a:ln>
            <a:solidFill>
              <a:schemeClr val="accent6">
                <a:lumMod val="50000"/>
              </a:schemeClr>
            </a:solidFill>
          </a:ln>
        </p:spPr>
        <p:txBody>
          <a:bodyPr>
            <a:normAutofit/>
          </a:bodyPr>
          <a:lstStyle/>
          <a:p>
            <a:pPr marL="457200" indent="-457200">
              <a:buAutoNum type="arabicPeriod"/>
            </a:pPr>
            <a:r>
              <a:rPr lang="en-US" sz="1800" b="1" dirty="0" smtClean="0">
                <a:solidFill>
                  <a:schemeClr val="accent6">
                    <a:lumMod val="50000"/>
                  </a:schemeClr>
                </a:solidFill>
                <a:latin typeface="Comic Sans MS" pitchFamily="66" charset="0"/>
              </a:rPr>
              <a:t>Explain </a:t>
            </a:r>
            <a:r>
              <a:rPr lang="en-US" sz="1800" b="1" dirty="0">
                <a:solidFill>
                  <a:schemeClr val="accent6">
                    <a:lumMod val="50000"/>
                  </a:schemeClr>
                </a:solidFill>
                <a:latin typeface="Comic Sans MS" pitchFamily="66" charset="0"/>
              </a:rPr>
              <a:t>rules and requirements, and ensure that people understand the serious consequences of </a:t>
            </a:r>
            <a:r>
              <a:rPr lang="en-US" sz="1800" b="1" dirty="0" smtClean="0">
                <a:solidFill>
                  <a:schemeClr val="accent6">
                    <a:lumMod val="50000"/>
                  </a:schemeClr>
                </a:solidFill>
                <a:latin typeface="Comic Sans MS" pitchFamily="66" charset="0"/>
              </a:rPr>
              <a:t>violations.</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Respond </a:t>
            </a:r>
            <a:r>
              <a:rPr lang="en-US" sz="1800" b="1" dirty="0">
                <a:solidFill>
                  <a:schemeClr val="accent6">
                    <a:lumMod val="50000"/>
                  </a:schemeClr>
                </a:solidFill>
                <a:latin typeface="Comic Sans MS" pitchFamily="66" charset="0"/>
              </a:rPr>
              <a:t>to infractions promptly and consistently without showing any favoritism to particular </a:t>
            </a:r>
            <a:r>
              <a:rPr lang="en-US" sz="1800" b="1" dirty="0" smtClean="0">
                <a:solidFill>
                  <a:schemeClr val="accent6">
                    <a:lumMod val="50000"/>
                  </a:schemeClr>
                </a:solidFill>
                <a:latin typeface="Comic Sans MS" pitchFamily="66" charset="0"/>
              </a:rPr>
              <a:t>individuals.</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Investigate </a:t>
            </a:r>
            <a:r>
              <a:rPr lang="en-US" sz="1800" b="1" dirty="0">
                <a:solidFill>
                  <a:schemeClr val="accent6">
                    <a:lumMod val="50000"/>
                  </a:schemeClr>
                </a:solidFill>
                <a:latin typeface="Comic Sans MS" pitchFamily="66" charset="0"/>
              </a:rPr>
              <a:t>to get the facts before using reprimands or punishment, and avoid jumping to conclusions or making hasty </a:t>
            </a:r>
            <a:r>
              <a:rPr lang="en-US" sz="1800" b="1" dirty="0" smtClean="0">
                <a:solidFill>
                  <a:schemeClr val="accent6">
                    <a:lumMod val="50000"/>
                  </a:schemeClr>
                </a:solidFill>
                <a:latin typeface="Comic Sans MS" pitchFamily="66" charset="0"/>
              </a:rPr>
              <a:t>accusations.</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Except </a:t>
            </a:r>
            <a:r>
              <a:rPr lang="en-US" sz="1800" b="1" dirty="0">
                <a:solidFill>
                  <a:schemeClr val="accent6">
                    <a:lumMod val="50000"/>
                  </a:schemeClr>
                </a:solidFill>
                <a:latin typeface="Comic Sans MS" pitchFamily="66" charset="0"/>
              </a:rPr>
              <a:t>for the most serious infractions, provide sufficient oral and written warnings before resorting to </a:t>
            </a:r>
            <a:r>
              <a:rPr lang="en-US" sz="1800" b="1" dirty="0" smtClean="0">
                <a:solidFill>
                  <a:schemeClr val="accent6">
                    <a:lumMod val="50000"/>
                  </a:schemeClr>
                </a:solidFill>
                <a:latin typeface="Comic Sans MS" pitchFamily="66" charset="0"/>
              </a:rPr>
              <a:t>punishment.</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Administer </a:t>
            </a:r>
            <a:r>
              <a:rPr lang="en-US" sz="1800" b="1" dirty="0">
                <a:solidFill>
                  <a:schemeClr val="accent6">
                    <a:lumMod val="50000"/>
                  </a:schemeClr>
                </a:solidFill>
                <a:latin typeface="Comic Sans MS" pitchFamily="66" charset="0"/>
              </a:rPr>
              <a:t>warnings and reprimands in private, and avoid making rash </a:t>
            </a:r>
            <a:r>
              <a:rPr lang="en-US" sz="1800" b="1" dirty="0" smtClean="0">
                <a:solidFill>
                  <a:schemeClr val="accent6">
                    <a:lumMod val="50000"/>
                  </a:schemeClr>
                </a:solidFill>
                <a:latin typeface="Comic Sans MS" pitchFamily="66" charset="0"/>
              </a:rPr>
              <a:t>threats.</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Stay </a:t>
            </a:r>
            <a:r>
              <a:rPr lang="en-US" sz="1800" b="1" dirty="0">
                <a:solidFill>
                  <a:schemeClr val="accent6">
                    <a:lumMod val="50000"/>
                  </a:schemeClr>
                </a:solidFill>
                <a:latin typeface="Comic Sans MS" pitchFamily="66" charset="0"/>
              </a:rPr>
              <a:t>calm and avoid the appearance of hostility or personal </a:t>
            </a:r>
            <a:r>
              <a:rPr lang="en-US" sz="1800" b="1" dirty="0" smtClean="0">
                <a:solidFill>
                  <a:schemeClr val="accent6">
                    <a:lumMod val="50000"/>
                  </a:schemeClr>
                </a:solidFill>
                <a:latin typeface="Comic Sans MS" pitchFamily="66" charset="0"/>
              </a:rPr>
              <a:t>rejection.</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Express </a:t>
            </a:r>
            <a:r>
              <a:rPr lang="en-US" sz="1800" b="1" dirty="0">
                <a:solidFill>
                  <a:schemeClr val="accent6">
                    <a:lumMod val="50000"/>
                  </a:schemeClr>
                </a:solidFill>
                <a:latin typeface="Comic Sans MS" pitchFamily="66" charset="0"/>
              </a:rPr>
              <a:t>a sincere desire to help the person comply with role expectations and thereby avoid </a:t>
            </a:r>
            <a:r>
              <a:rPr lang="en-US" sz="1800" b="1" dirty="0" smtClean="0">
                <a:solidFill>
                  <a:schemeClr val="accent6">
                    <a:lumMod val="50000"/>
                  </a:schemeClr>
                </a:solidFill>
                <a:latin typeface="Comic Sans MS" pitchFamily="66" charset="0"/>
              </a:rPr>
              <a:t>punishment.</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Invite </a:t>
            </a:r>
            <a:r>
              <a:rPr lang="en-US" sz="1800" b="1" dirty="0">
                <a:solidFill>
                  <a:schemeClr val="accent6">
                    <a:lumMod val="50000"/>
                  </a:schemeClr>
                </a:solidFill>
                <a:latin typeface="Comic Sans MS" pitchFamily="66" charset="0"/>
              </a:rPr>
              <a:t>the person to suggest ways to correct the problem, and seek agreement on a concrete </a:t>
            </a:r>
            <a:r>
              <a:rPr lang="en-US" sz="1800" b="1" dirty="0" smtClean="0">
                <a:solidFill>
                  <a:schemeClr val="accent6">
                    <a:lumMod val="50000"/>
                  </a:schemeClr>
                </a:solidFill>
                <a:latin typeface="Comic Sans MS" pitchFamily="66" charset="0"/>
              </a:rPr>
              <a:t>plan.</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Maintain </a:t>
            </a:r>
            <a:r>
              <a:rPr lang="en-US" sz="1800" b="1" dirty="0">
                <a:solidFill>
                  <a:schemeClr val="accent6">
                    <a:lumMod val="50000"/>
                  </a:schemeClr>
                </a:solidFill>
                <a:latin typeface="Comic Sans MS" pitchFamily="66" charset="0"/>
              </a:rPr>
              <a:t>credibility by administering punishment if noncompliance continues after threats and warnings have been </a:t>
            </a:r>
            <a:r>
              <a:rPr lang="en-US" sz="1800" b="1" dirty="0" smtClean="0">
                <a:solidFill>
                  <a:schemeClr val="accent6">
                    <a:lumMod val="50000"/>
                  </a:schemeClr>
                </a:solidFill>
                <a:latin typeface="Comic Sans MS" pitchFamily="66" charset="0"/>
              </a:rPr>
              <a:t>made.</a:t>
            </a:r>
            <a:endParaRPr lang="id-ID" sz="1800" b="1" dirty="0" smtClean="0">
              <a:solidFill>
                <a:schemeClr val="accent6">
                  <a:lumMod val="50000"/>
                </a:schemeClr>
              </a:solidFill>
              <a:latin typeface="Comic Sans MS" pitchFamily="66" charset="0"/>
            </a:endParaRPr>
          </a:p>
          <a:p>
            <a:pPr marL="457200" indent="-457200">
              <a:buAutoNum type="arabicPeriod"/>
            </a:pPr>
            <a:r>
              <a:rPr lang="en-US" sz="1800" b="1" dirty="0" smtClean="0">
                <a:solidFill>
                  <a:schemeClr val="accent6">
                    <a:lumMod val="50000"/>
                  </a:schemeClr>
                </a:solidFill>
                <a:latin typeface="Comic Sans MS" pitchFamily="66" charset="0"/>
              </a:rPr>
              <a:t>Use </a:t>
            </a:r>
            <a:r>
              <a:rPr lang="en-US" sz="1800" b="1" dirty="0">
                <a:solidFill>
                  <a:schemeClr val="accent6">
                    <a:lumMod val="50000"/>
                  </a:schemeClr>
                </a:solidFill>
                <a:latin typeface="Comic Sans MS" pitchFamily="66" charset="0"/>
              </a:rPr>
              <a:t>punishments that are legitimate, fair, and commensurate with the seriousness of the infraction.</a:t>
            </a:r>
            <a:endParaRPr lang="id-ID" sz="1800" b="1"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177224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solidFill>
            <a:schemeClr val="accent6">
              <a:lumMod val="20000"/>
              <a:lumOff val="80000"/>
            </a:schemeClr>
          </a:solidFill>
          <a:extLst/>
        </p:spPr>
      </p:pic>
      <p:sp>
        <p:nvSpPr>
          <p:cNvPr id="4" name="Text Placeholder 3"/>
          <p:cNvSpPr>
            <a:spLocks noGrp="1"/>
          </p:cNvSpPr>
          <p:nvPr>
            <p:ph type="body" idx="1"/>
          </p:nvPr>
        </p:nvSpPr>
        <p:spPr>
          <a:xfrm>
            <a:off x="457200" y="476672"/>
            <a:ext cx="4040188" cy="756352"/>
          </a:xfrm>
          <a:solidFill>
            <a:schemeClr val="accent6">
              <a:lumMod val="20000"/>
              <a:lumOff val="80000"/>
            </a:schemeClr>
          </a:solidFill>
          <a:ln>
            <a:solidFill>
              <a:schemeClr val="accent6">
                <a:lumMod val="50000"/>
              </a:schemeClr>
            </a:solidFill>
          </a:ln>
        </p:spPr>
        <p:txBody>
          <a:bodyPr>
            <a:noAutofit/>
          </a:bodyPr>
          <a:lstStyle/>
          <a:p>
            <a:r>
              <a:rPr lang="en-US" sz="2000" dirty="0">
                <a:solidFill>
                  <a:schemeClr val="accent6">
                    <a:lumMod val="50000"/>
                  </a:schemeClr>
                </a:solidFill>
                <a:latin typeface="Comic Sans MS" pitchFamily="66" charset="0"/>
              </a:rPr>
              <a:t>Ways to Acquire and Maintain Referent </a:t>
            </a:r>
            <a:r>
              <a:rPr lang="en-US" sz="2000" dirty="0" smtClean="0">
                <a:solidFill>
                  <a:schemeClr val="accent6">
                    <a:lumMod val="50000"/>
                  </a:schemeClr>
                </a:solidFill>
                <a:latin typeface="Comic Sans MS" pitchFamily="66" charset="0"/>
              </a:rPr>
              <a:t>Power</a:t>
            </a:r>
            <a:endParaRPr lang="id-ID" sz="2000" dirty="0">
              <a:solidFill>
                <a:schemeClr val="accent6">
                  <a:lumMod val="50000"/>
                </a:schemeClr>
              </a:solidFill>
              <a:latin typeface="Comic Sans MS" pitchFamily="66" charset="0"/>
            </a:endParaRPr>
          </a:p>
        </p:txBody>
      </p:sp>
      <p:sp>
        <p:nvSpPr>
          <p:cNvPr id="6" name="Content Placeholder 5"/>
          <p:cNvSpPr>
            <a:spLocks noGrp="1"/>
          </p:cNvSpPr>
          <p:nvPr>
            <p:ph sz="half" idx="2"/>
          </p:nvPr>
        </p:nvSpPr>
        <p:spPr>
          <a:xfrm>
            <a:off x="457200" y="1341610"/>
            <a:ext cx="4040188" cy="4671368"/>
          </a:xfrm>
          <a:solidFill>
            <a:schemeClr val="accent6">
              <a:lumMod val="20000"/>
              <a:lumOff val="80000"/>
            </a:schemeClr>
          </a:solidFill>
          <a:ln>
            <a:solidFill>
              <a:schemeClr val="accent6">
                <a:lumMod val="50000"/>
              </a:schemeClr>
            </a:solidFill>
          </a:ln>
        </p:spPr>
        <p:txBody>
          <a:bodyPr>
            <a:normAutofit/>
          </a:bodyPr>
          <a:lstStyle/>
          <a:p>
            <a:r>
              <a:rPr lang="en-US" sz="2000" dirty="0">
                <a:solidFill>
                  <a:schemeClr val="accent6">
                    <a:lumMod val="50000"/>
                  </a:schemeClr>
                </a:solidFill>
                <a:latin typeface="Comic Sans MS" pitchFamily="66" charset="0"/>
              </a:rPr>
              <a:t>Show acceptance and positive </a:t>
            </a:r>
            <a:r>
              <a:rPr lang="en-US" sz="2000" dirty="0" smtClean="0">
                <a:solidFill>
                  <a:schemeClr val="accent6">
                    <a:lumMod val="50000"/>
                  </a:schemeClr>
                </a:solidFill>
                <a:latin typeface="Comic Sans MS" pitchFamily="66" charset="0"/>
              </a:rPr>
              <a:t>regard.</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Act </a:t>
            </a:r>
            <a:r>
              <a:rPr lang="en-US" sz="2000" dirty="0">
                <a:solidFill>
                  <a:schemeClr val="accent6">
                    <a:lumMod val="50000"/>
                  </a:schemeClr>
                </a:solidFill>
                <a:latin typeface="Comic Sans MS" pitchFamily="66" charset="0"/>
              </a:rPr>
              <a:t>supportive and </a:t>
            </a:r>
            <a:r>
              <a:rPr lang="en-US" sz="2000" dirty="0" smtClean="0">
                <a:solidFill>
                  <a:schemeClr val="accent6">
                    <a:lumMod val="50000"/>
                  </a:schemeClr>
                </a:solidFill>
                <a:latin typeface="Comic Sans MS" pitchFamily="66" charset="0"/>
              </a:rPr>
              <a:t>helpful.</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Use </a:t>
            </a:r>
            <a:r>
              <a:rPr lang="en-US" sz="2000" dirty="0">
                <a:solidFill>
                  <a:schemeClr val="accent6">
                    <a:lumMod val="50000"/>
                  </a:schemeClr>
                </a:solidFill>
                <a:latin typeface="Comic Sans MS" pitchFamily="66" charset="0"/>
              </a:rPr>
              <a:t>sincere forms of </a:t>
            </a:r>
            <a:r>
              <a:rPr lang="en-US" sz="2000" dirty="0" smtClean="0">
                <a:solidFill>
                  <a:schemeClr val="accent6">
                    <a:lumMod val="50000"/>
                  </a:schemeClr>
                </a:solidFill>
                <a:latin typeface="Comic Sans MS" pitchFamily="66" charset="0"/>
              </a:rPr>
              <a:t>ingratiation.</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Defend </a:t>
            </a:r>
            <a:r>
              <a:rPr lang="en-US" sz="2000" dirty="0">
                <a:solidFill>
                  <a:schemeClr val="accent6">
                    <a:lumMod val="50000"/>
                  </a:schemeClr>
                </a:solidFill>
                <a:latin typeface="Comic Sans MS" pitchFamily="66" charset="0"/>
              </a:rPr>
              <a:t>and back up people when </a:t>
            </a:r>
            <a:r>
              <a:rPr lang="en-US" sz="2000" dirty="0" smtClean="0">
                <a:solidFill>
                  <a:schemeClr val="accent6">
                    <a:lumMod val="50000"/>
                  </a:schemeClr>
                </a:solidFill>
                <a:latin typeface="Comic Sans MS" pitchFamily="66" charset="0"/>
              </a:rPr>
              <a:t>appropriate.</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Do </a:t>
            </a:r>
            <a:r>
              <a:rPr lang="en-US" sz="2000" dirty="0">
                <a:solidFill>
                  <a:schemeClr val="accent6">
                    <a:lumMod val="50000"/>
                  </a:schemeClr>
                </a:solidFill>
                <a:latin typeface="Comic Sans MS" pitchFamily="66" charset="0"/>
              </a:rPr>
              <a:t>unsolicited </a:t>
            </a:r>
            <a:r>
              <a:rPr lang="en-US" sz="2000" dirty="0" smtClean="0">
                <a:solidFill>
                  <a:schemeClr val="accent6">
                    <a:lumMod val="50000"/>
                  </a:schemeClr>
                </a:solidFill>
                <a:latin typeface="Comic Sans MS" pitchFamily="66" charset="0"/>
              </a:rPr>
              <a:t>favors.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Make </a:t>
            </a:r>
            <a:r>
              <a:rPr lang="en-US" sz="2000" dirty="0">
                <a:solidFill>
                  <a:schemeClr val="accent6">
                    <a:lumMod val="50000"/>
                  </a:schemeClr>
                </a:solidFill>
                <a:latin typeface="Comic Sans MS" pitchFamily="66" charset="0"/>
              </a:rPr>
              <a:t>self-sacrifices to show </a:t>
            </a:r>
            <a:r>
              <a:rPr lang="en-US" sz="2000" dirty="0" smtClean="0">
                <a:solidFill>
                  <a:schemeClr val="accent6">
                    <a:lumMod val="50000"/>
                  </a:schemeClr>
                </a:solidFill>
                <a:latin typeface="Comic Sans MS" pitchFamily="66" charset="0"/>
              </a:rPr>
              <a:t>concern.</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Keep </a:t>
            </a:r>
            <a:r>
              <a:rPr lang="en-US" sz="2000" dirty="0">
                <a:solidFill>
                  <a:schemeClr val="accent6">
                    <a:lumMod val="50000"/>
                  </a:schemeClr>
                </a:solidFill>
                <a:latin typeface="Comic Sans MS" pitchFamily="66" charset="0"/>
              </a:rPr>
              <a:t>promises.</a:t>
            </a:r>
            <a:endParaRPr lang="id-ID" sz="2000" dirty="0">
              <a:solidFill>
                <a:schemeClr val="accent6">
                  <a:lumMod val="50000"/>
                </a:schemeClr>
              </a:solidFill>
              <a:latin typeface="Comic Sans MS" pitchFamily="66" charset="0"/>
            </a:endParaRPr>
          </a:p>
        </p:txBody>
      </p:sp>
      <p:sp>
        <p:nvSpPr>
          <p:cNvPr id="7" name="Text Placeholder 6"/>
          <p:cNvSpPr>
            <a:spLocks noGrp="1"/>
          </p:cNvSpPr>
          <p:nvPr>
            <p:ph type="body" sz="quarter" idx="3"/>
          </p:nvPr>
        </p:nvSpPr>
        <p:spPr>
          <a:xfrm>
            <a:off x="4645025" y="476672"/>
            <a:ext cx="4041775" cy="756352"/>
          </a:xfrm>
          <a:solidFill>
            <a:schemeClr val="accent6">
              <a:lumMod val="20000"/>
              <a:lumOff val="80000"/>
            </a:schemeClr>
          </a:solidFill>
          <a:ln>
            <a:solidFill>
              <a:schemeClr val="accent6">
                <a:lumMod val="50000"/>
              </a:schemeClr>
            </a:solidFill>
          </a:ln>
        </p:spPr>
        <p:txBody>
          <a:bodyPr>
            <a:normAutofit/>
          </a:bodyPr>
          <a:lstStyle/>
          <a:p>
            <a:r>
              <a:rPr lang="en-US" sz="2000" dirty="0">
                <a:solidFill>
                  <a:schemeClr val="accent6">
                    <a:lumMod val="50000"/>
                  </a:schemeClr>
                </a:solidFill>
                <a:latin typeface="Comic Sans MS" pitchFamily="66" charset="0"/>
              </a:rPr>
              <a:t>Ways to Use and Maintain Expert </a:t>
            </a:r>
            <a:r>
              <a:rPr lang="en-US" sz="2000" dirty="0" smtClean="0">
                <a:solidFill>
                  <a:schemeClr val="accent6">
                    <a:lumMod val="50000"/>
                  </a:schemeClr>
                </a:solidFill>
                <a:latin typeface="Comic Sans MS" pitchFamily="66" charset="0"/>
              </a:rPr>
              <a:t>Power</a:t>
            </a:r>
            <a:endParaRPr lang="id-ID" sz="2000" dirty="0">
              <a:solidFill>
                <a:schemeClr val="accent6">
                  <a:lumMod val="50000"/>
                </a:schemeClr>
              </a:solidFill>
              <a:latin typeface="Comic Sans MS" pitchFamily="66" charset="0"/>
            </a:endParaRPr>
          </a:p>
        </p:txBody>
      </p:sp>
      <p:sp>
        <p:nvSpPr>
          <p:cNvPr id="8" name="Content Placeholder 7"/>
          <p:cNvSpPr>
            <a:spLocks noGrp="1"/>
          </p:cNvSpPr>
          <p:nvPr>
            <p:ph sz="quarter" idx="4"/>
          </p:nvPr>
        </p:nvSpPr>
        <p:spPr>
          <a:xfrm>
            <a:off x="4645025" y="1341610"/>
            <a:ext cx="4041775" cy="4671368"/>
          </a:xfrm>
          <a:solidFill>
            <a:schemeClr val="accent6">
              <a:lumMod val="20000"/>
              <a:lumOff val="80000"/>
            </a:schemeClr>
          </a:solidFill>
          <a:ln>
            <a:solidFill>
              <a:schemeClr val="accent6">
                <a:lumMod val="50000"/>
              </a:schemeClr>
            </a:solidFill>
          </a:ln>
        </p:spPr>
        <p:txBody>
          <a:bodyPr>
            <a:noAutofit/>
          </a:bodyPr>
          <a:lstStyle/>
          <a:p>
            <a:r>
              <a:rPr lang="en-US" sz="2000" dirty="0" smtClean="0">
                <a:solidFill>
                  <a:schemeClr val="accent6">
                    <a:lumMod val="50000"/>
                  </a:schemeClr>
                </a:solidFill>
                <a:latin typeface="Comic Sans MS" pitchFamily="66" charset="0"/>
              </a:rPr>
              <a:t>Explain </a:t>
            </a:r>
            <a:r>
              <a:rPr lang="en-US" sz="2000" dirty="0">
                <a:solidFill>
                  <a:schemeClr val="accent6">
                    <a:lumMod val="50000"/>
                  </a:schemeClr>
                </a:solidFill>
                <a:latin typeface="Comic Sans MS" pitchFamily="66" charset="0"/>
              </a:rPr>
              <a:t>the reasons for a request or proposal and why it is </a:t>
            </a:r>
            <a:r>
              <a:rPr lang="en-US" sz="2000" dirty="0" smtClean="0">
                <a:solidFill>
                  <a:schemeClr val="accent6">
                    <a:lumMod val="50000"/>
                  </a:schemeClr>
                </a:solidFill>
                <a:latin typeface="Comic Sans MS" pitchFamily="66" charset="0"/>
              </a:rPr>
              <a:t>important.</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Provide </a:t>
            </a:r>
            <a:r>
              <a:rPr lang="en-US" sz="2000" dirty="0">
                <a:solidFill>
                  <a:schemeClr val="accent6">
                    <a:lumMod val="50000"/>
                  </a:schemeClr>
                </a:solidFill>
                <a:latin typeface="Comic Sans MS" pitchFamily="66" charset="0"/>
              </a:rPr>
              <a:t>evidence that a proposal will be </a:t>
            </a:r>
            <a:r>
              <a:rPr lang="en-US" sz="2000" dirty="0" smtClean="0">
                <a:solidFill>
                  <a:schemeClr val="accent6">
                    <a:lumMod val="50000"/>
                  </a:schemeClr>
                </a:solidFill>
                <a:latin typeface="Comic Sans MS" pitchFamily="66" charset="0"/>
              </a:rPr>
              <a:t>successful.</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Don’t </a:t>
            </a:r>
            <a:r>
              <a:rPr lang="en-US" sz="2000" dirty="0">
                <a:solidFill>
                  <a:schemeClr val="accent6">
                    <a:lumMod val="50000"/>
                  </a:schemeClr>
                </a:solidFill>
                <a:latin typeface="Comic Sans MS" pitchFamily="66" charset="0"/>
              </a:rPr>
              <a:t>make rash, careless, or inconsistent </a:t>
            </a:r>
            <a:r>
              <a:rPr lang="en-US" sz="2000" dirty="0" smtClean="0">
                <a:solidFill>
                  <a:schemeClr val="accent6">
                    <a:lumMod val="50000"/>
                  </a:schemeClr>
                </a:solidFill>
                <a:latin typeface="Comic Sans MS" pitchFamily="66" charset="0"/>
              </a:rPr>
              <a:t>statements.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Don’t </a:t>
            </a:r>
            <a:r>
              <a:rPr lang="en-US" sz="2000" dirty="0">
                <a:solidFill>
                  <a:schemeClr val="accent6">
                    <a:lumMod val="50000"/>
                  </a:schemeClr>
                </a:solidFill>
                <a:latin typeface="Comic Sans MS" pitchFamily="66" charset="0"/>
              </a:rPr>
              <a:t>lie, exaggerate, or misrepresent the </a:t>
            </a:r>
            <a:r>
              <a:rPr lang="en-US" sz="2000" dirty="0" smtClean="0">
                <a:solidFill>
                  <a:schemeClr val="accent6">
                    <a:lumMod val="50000"/>
                  </a:schemeClr>
                </a:solidFill>
                <a:latin typeface="Comic Sans MS" pitchFamily="66" charset="0"/>
              </a:rPr>
              <a:t>facts.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Listen </a:t>
            </a:r>
            <a:r>
              <a:rPr lang="en-US" sz="2000" dirty="0">
                <a:solidFill>
                  <a:schemeClr val="accent6">
                    <a:lumMod val="50000"/>
                  </a:schemeClr>
                </a:solidFill>
                <a:latin typeface="Comic Sans MS" pitchFamily="66" charset="0"/>
              </a:rPr>
              <a:t>seriously to the person’s concerns and </a:t>
            </a:r>
            <a:r>
              <a:rPr lang="en-US" sz="2000" dirty="0" smtClean="0">
                <a:solidFill>
                  <a:schemeClr val="accent6">
                    <a:lumMod val="50000"/>
                  </a:schemeClr>
                </a:solidFill>
                <a:latin typeface="Comic Sans MS" pitchFamily="66" charset="0"/>
              </a:rPr>
              <a:t>suggestions.</a:t>
            </a:r>
            <a:endParaRPr lang="id-ID" sz="2000" dirty="0" smtClean="0">
              <a:solidFill>
                <a:schemeClr val="accent6">
                  <a:lumMod val="50000"/>
                </a:schemeClr>
              </a:solidFill>
              <a:latin typeface="Comic Sans MS" pitchFamily="66" charset="0"/>
            </a:endParaRPr>
          </a:p>
          <a:p>
            <a:r>
              <a:rPr lang="en-US" sz="2000" dirty="0" smtClean="0">
                <a:solidFill>
                  <a:schemeClr val="accent6">
                    <a:lumMod val="50000"/>
                  </a:schemeClr>
                </a:solidFill>
                <a:latin typeface="Comic Sans MS" pitchFamily="66" charset="0"/>
              </a:rPr>
              <a:t>Act </a:t>
            </a:r>
            <a:r>
              <a:rPr lang="en-US" sz="2000" dirty="0">
                <a:solidFill>
                  <a:schemeClr val="accent6">
                    <a:lumMod val="50000"/>
                  </a:schemeClr>
                </a:solidFill>
                <a:latin typeface="Comic Sans MS" pitchFamily="66" charset="0"/>
              </a:rPr>
              <a:t>confident and decisive in a crisis.</a:t>
            </a:r>
            <a:endParaRPr lang="id-ID" sz="2000"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401826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7715200" cy="648072"/>
          </a:xfrm>
        </p:spPr>
        <p:txBody>
          <a:bodyPr>
            <a:normAutofit/>
          </a:bodyPr>
          <a:lstStyle/>
          <a:p>
            <a:pPr algn="l"/>
            <a:r>
              <a:rPr lang="id-ID" sz="2400" b="1" dirty="0" smtClean="0">
                <a:solidFill>
                  <a:schemeClr val="accent4">
                    <a:lumMod val="50000"/>
                  </a:schemeClr>
                </a:solidFill>
                <a:latin typeface="Comic Sans MS" pitchFamily="66" charset="0"/>
              </a:rPr>
              <a:t>Bagaimana Kekuasaan Dapat Diperoleh atau Hilang</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179512" y="908720"/>
            <a:ext cx="6347048" cy="5544616"/>
          </a:xfrm>
        </p:spPr>
        <p:txBody>
          <a:bodyPr>
            <a:noAutofit/>
          </a:bodyPr>
          <a:lstStyle/>
          <a:p>
            <a:r>
              <a:rPr lang="id-ID" sz="1800" b="1" dirty="0" smtClean="0">
                <a:solidFill>
                  <a:srgbClr val="FF0000"/>
                </a:solidFill>
                <a:latin typeface="Comic Sans MS" pitchFamily="66" charset="0"/>
              </a:rPr>
              <a:t>Teori Pertukaran Sosial.</a:t>
            </a:r>
            <a:r>
              <a:rPr lang="id-ID" sz="1800" b="1" dirty="0" smtClean="0">
                <a:latin typeface="Comic Sans MS" pitchFamily="66" charset="0"/>
              </a:rPr>
              <a:t> </a:t>
            </a:r>
            <a:r>
              <a:rPr lang="id-ID" sz="1800" b="1" dirty="0" smtClean="0">
                <a:solidFill>
                  <a:schemeClr val="accent4">
                    <a:lumMod val="50000"/>
                  </a:schemeClr>
                </a:solidFill>
                <a:latin typeface="Comic Sans MS" pitchFamily="66" charset="0"/>
              </a:rPr>
              <a:t>Menjelaskan bagaimana kekuasaan diperoleh dan hilang saat terjadinya proses saling mempengaruhi seiring waktu antara pemimpin dan bawahan dalam kelompok kecil dan menekankan pada kekuasaan dan wewenang berdasarkan keahlian, dan bentuk lain dari kekuasaan tidak terlalu dibahas.</a:t>
            </a:r>
          </a:p>
          <a:p>
            <a:r>
              <a:rPr lang="id-ID" sz="1800" b="1" dirty="0" smtClean="0">
                <a:solidFill>
                  <a:srgbClr val="FF0000"/>
                </a:solidFill>
                <a:latin typeface="Comic Sans MS" pitchFamily="66" charset="0"/>
              </a:rPr>
              <a:t>Teori Kontingensi Strategis.</a:t>
            </a:r>
            <a:r>
              <a:rPr lang="id-ID" sz="1800" b="1" dirty="0" smtClean="0">
                <a:latin typeface="Comic Sans MS" pitchFamily="66" charset="0"/>
              </a:rPr>
              <a:t> </a:t>
            </a:r>
            <a:r>
              <a:rPr lang="id-ID" sz="1800" b="1" dirty="0" smtClean="0">
                <a:solidFill>
                  <a:schemeClr val="accent4">
                    <a:lumMod val="50000"/>
                  </a:schemeClr>
                </a:solidFill>
                <a:latin typeface="Comic Sans MS" pitchFamily="66" charset="0"/>
              </a:rPr>
              <a:t>Menjelaskan bagaimana diperoleh dan hilangnva kekuasaan berbagai subunit dalam organisasi (misalnya,departemen fungsional atau divisi produksi) dan implikasi dari distribusi kekuasan tersebut untuk efektivitas organisasi dalam lingkungan yang berubah. Teorinya mendalilkan bahwa kekuasaan dari sebuah subunit tergantung pada tiga faktor: </a:t>
            </a:r>
            <a:r>
              <a:rPr lang="id-ID" sz="1800" b="1" dirty="0" smtClean="0">
                <a:solidFill>
                  <a:srgbClr val="FF0000"/>
                </a:solidFill>
                <a:latin typeface="Comic Sans MS" pitchFamily="66" charset="0"/>
              </a:rPr>
              <a:t>(1)</a:t>
            </a:r>
            <a:r>
              <a:rPr lang="id-ID" sz="1800" b="1" dirty="0" smtClean="0">
                <a:latin typeface="Comic Sans MS" pitchFamily="66" charset="0"/>
              </a:rPr>
              <a:t> </a:t>
            </a:r>
            <a:r>
              <a:rPr lang="id-ID" sz="1800" b="1" dirty="0" smtClean="0">
                <a:solidFill>
                  <a:schemeClr val="accent4">
                    <a:lumMod val="50000"/>
                  </a:schemeClr>
                </a:solidFill>
                <a:latin typeface="Comic Sans MS" pitchFamily="66" charset="0"/>
              </a:rPr>
              <a:t>keahlian dalam menanggulangi masalah yang penting, </a:t>
            </a:r>
            <a:r>
              <a:rPr lang="id-ID" sz="1800" b="1" dirty="0" smtClean="0">
                <a:solidFill>
                  <a:srgbClr val="FF0000"/>
                </a:solidFill>
                <a:latin typeface="Comic Sans MS" pitchFamily="66" charset="0"/>
              </a:rPr>
              <a:t>(2)</a:t>
            </a:r>
            <a:r>
              <a:rPr lang="id-ID" sz="1800" b="1" dirty="0" smtClean="0">
                <a:latin typeface="Comic Sans MS" pitchFamily="66" charset="0"/>
              </a:rPr>
              <a:t> </a:t>
            </a:r>
            <a:r>
              <a:rPr lang="id-ID" sz="1800" b="1" dirty="0" smtClean="0">
                <a:solidFill>
                  <a:schemeClr val="accent4">
                    <a:lumMod val="50000"/>
                  </a:schemeClr>
                </a:solidFill>
                <a:latin typeface="Comic Sans MS" pitchFamily="66" charset="0"/>
              </a:rPr>
              <a:t>sentralitas dari subunit dalam alur pekerjaan, dan </a:t>
            </a:r>
            <a:r>
              <a:rPr lang="id-ID" sz="1800" b="1" dirty="0" smtClean="0">
                <a:solidFill>
                  <a:srgbClr val="FF0000"/>
                </a:solidFill>
                <a:latin typeface="Comic Sans MS" pitchFamily="66" charset="0"/>
              </a:rPr>
              <a:t>(3)</a:t>
            </a:r>
            <a:r>
              <a:rPr lang="id-ID" sz="1800" b="1" dirty="0" smtClean="0">
                <a:solidFill>
                  <a:schemeClr val="accent4">
                    <a:lumMod val="50000"/>
                  </a:schemeClr>
                </a:solidFill>
                <a:latin typeface="Comic Sans MS" pitchFamily="66" charset="0"/>
              </a:rPr>
              <a:t> tingkat di mana keahlian dari subunit tersebut adalah unik, tidak dapat digantikan dengan yang lainnya.</a:t>
            </a:r>
            <a:endParaRPr lang="id-ID" sz="1800"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44531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Cherrybloss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 y="-10273"/>
            <a:ext cx="9168987" cy="687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7768"/>
            <a:ext cx="8003232" cy="638944"/>
          </a:xfrm>
        </p:spPr>
        <p:txBody>
          <a:bodyPr>
            <a:normAutofit/>
          </a:bodyPr>
          <a:lstStyle/>
          <a:p>
            <a:pPr algn="l"/>
            <a:r>
              <a:rPr lang="fi-FI" sz="2400" b="1" dirty="0" smtClean="0">
                <a:solidFill>
                  <a:schemeClr val="accent4">
                    <a:lumMod val="50000"/>
                  </a:schemeClr>
                </a:solidFill>
                <a:latin typeface="Comic Sans MS" pitchFamily="66" charset="0"/>
              </a:rPr>
              <a:t>K</a:t>
            </a:r>
            <a:r>
              <a:rPr lang="id-ID" sz="2400" b="1" dirty="0" smtClean="0">
                <a:solidFill>
                  <a:schemeClr val="accent4">
                    <a:lumMod val="50000"/>
                  </a:schemeClr>
                </a:solidFill>
                <a:latin typeface="Comic Sans MS" pitchFamily="66" charset="0"/>
              </a:rPr>
              <a:t>onsekuensi </a:t>
            </a:r>
            <a:r>
              <a:rPr lang="fi-FI" sz="2400" b="1" dirty="0" smtClean="0">
                <a:solidFill>
                  <a:schemeClr val="accent4">
                    <a:lumMod val="50000"/>
                  </a:schemeClr>
                </a:solidFill>
                <a:latin typeface="Comic Sans MS" pitchFamily="66" charset="0"/>
              </a:rPr>
              <a:t>K</a:t>
            </a:r>
            <a:r>
              <a:rPr lang="id-ID" sz="2400" b="1" dirty="0" smtClean="0">
                <a:solidFill>
                  <a:schemeClr val="accent4">
                    <a:lumMod val="50000"/>
                  </a:schemeClr>
                </a:solidFill>
                <a:latin typeface="Comic Sans MS" pitchFamily="66" charset="0"/>
              </a:rPr>
              <a:t>ekuasaan </a:t>
            </a:r>
            <a:r>
              <a:rPr lang="fi-FI" sz="2400" b="1" dirty="0" smtClean="0">
                <a:solidFill>
                  <a:schemeClr val="accent4">
                    <a:lumMod val="50000"/>
                  </a:schemeClr>
                </a:solidFill>
                <a:latin typeface="Comic Sans MS" pitchFamily="66" charset="0"/>
              </a:rPr>
              <a:t>P</a:t>
            </a:r>
            <a:r>
              <a:rPr lang="id-ID" sz="2400" b="1" dirty="0" smtClean="0">
                <a:solidFill>
                  <a:schemeClr val="accent4">
                    <a:lumMod val="50000"/>
                  </a:schemeClr>
                </a:solidFill>
                <a:latin typeface="Comic Sans MS" pitchFamily="66" charset="0"/>
              </a:rPr>
              <a:t>osisi &amp; </a:t>
            </a:r>
            <a:r>
              <a:rPr lang="fi-FI" sz="2400" b="1" dirty="0" smtClean="0">
                <a:solidFill>
                  <a:schemeClr val="accent4">
                    <a:lumMod val="50000"/>
                  </a:schemeClr>
                </a:solidFill>
                <a:latin typeface="Comic Sans MS" pitchFamily="66" charset="0"/>
              </a:rPr>
              <a:t>K</a:t>
            </a:r>
            <a:r>
              <a:rPr lang="id-ID" sz="2400" b="1" dirty="0" smtClean="0">
                <a:solidFill>
                  <a:schemeClr val="accent4">
                    <a:lumMod val="50000"/>
                  </a:schemeClr>
                </a:solidFill>
                <a:latin typeface="Comic Sans MS" pitchFamily="66" charset="0"/>
              </a:rPr>
              <a:t>ekuasaan </a:t>
            </a:r>
            <a:r>
              <a:rPr lang="fi-FI" sz="2400" b="1" dirty="0" smtClean="0">
                <a:solidFill>
                  <a:schemeClr val="accent4">
                    <a:lumMod val="50000"/>
                  </a:schemeClr>
                </a:solidFill>
                <a:latin typeface="Comic Sans MS" pitchFamily="66" charset="0"/>
              </a:rPr>
              <a:t>P</a:t>
            </a:r>
            <a:r>
              <a:rPr lang="id-ID" sz="2400" b="1" dirty="0" smtClean="0">
                <a:solidFill>
                  <a:schemeClr val="accent4">
                    <a:lumMod val="50000"/>
                  </a:schemeClr>
                </a:solidFill>
                <a:latin typeface="Comic Sans MS" pitchFamily="66" charset="0"/>
              </a:rPr>
              <a:t>ersonal</a:t>
            </a:r>
            <a:endParaRPr lang="id-ID" sz="2400" b="1" dirty="0">
              <a:solidFill>
                <a:schemeClr val="accent4">
                  <a:lumMod val="50000"/>
                </a:schemeClr>
              </a:solidFill>
              <a:latin typeface="Comic Sans MS" pitchFamily="66" charset="0"/>
            </a:endParaRPr>
          </a:p>
        </p:txBody>
      </p:sp>
      <p:sp>
        <p:nvSpPr>
          <p:cNvPr id="3" name="Content Placeholder 2"/>
          <p:cNvSpPr>
            <a:spLocks noGrp="1"/>
          </p:cNvSpPr>
          <p:nvPr>
            <p:ph idx="1"/>
          </p:nvPr>
        </p:nvSpPr>
        <p:spPr>
          <a:xfrm>
            <a:off x="323528" y="875853"/>
            <a:ext cx="8003232" cy="5217443"/>
          </a:xfrm>
          <a:solidFill>
            <a:schemeClr val="accent4">
              <a:lumMod val="20000"/>
              <a:lumOff val="80000"/>
            </a:schemeClr>
          </a:solidFill>
        </p:spPr>
        <p:txBody>
          <a:bodyPr>
            <a:noAutofit/>
          </a:bodyPr>
          <a:lstStyle/>
          <a:p>
            <a:pPr algn="just"/>
            <a:r>
              <a:rPr lang="id-ID" sz="2000" dirty="0" smtClean="0">
                <a:solidFill>
                  <a:schemeClr val="accent4">
                    <a:lumMod val="50000"/>
                  </a:schemeClr>
                </a:solidFill>
                <a:latin typeface="Comic Sans MS" pitchFamily="66" charset="0"/>
              </a:rPr>
              <a:t>Merupakan implikasi dari penggunaan berbagai tipe kekuasaan.</a:t>
            </a:r>
          </a:p>
          <a:p>
            <a:pPr algn="just"/>
            <a:r>
              <a:rPr lang="id-ID" sz="2000" dirty="0" smtClean="0">
                <a:solidFill>
                  <a:schemeClr val="accent4">
                    <a:lumMod val="50000"/>
                  </a:schemeClr>
                </a:solidFill>
                <a:latin typeface="Comic Sans MS" pitchFamily="66" charset="0"/>
              </a:rPr>
              <a:t>Sebagian besar studi kekuasaan menemukan bahwa kekuasaan berdasarkan keahlian dan referensi mempunyai korelasi positif dengan kepuasan dan kinerja bawahan. Untuk kekuasaan yang memiliki legitimasi, memberi penghargaan dan kekuasaan memaksa hasilnya tidak konsisten, dan korelasinya dengan kriteria biasanya negatif atau tidak signifikan dibandingkan hasil positif. Namun secara keseluruhan, hasil studi itu menyatakan bahwa pemimpin yang efektif lebih mengandalkan diri pada kekuasaan berdasarkan keahlian dan referensi untuk mempengaruhi bawahannya. Kekuasaan berdasarkan keahlian, kekuasaan berdasarkan referensi, dan kekuasaan yang memiliki legitimasi memiliki korelasi positif dengan komitmen secara sifat dari bawahan, sedangkan kekuasaan memberi penghargaan dan kekuasaan memaksa memiliki korelasi dengan kepatuhan perilaku.</a:t>
            </a:r>
            <a:endParaRPr lang="id-ID" sz="20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9929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1819</Words>
  <Application>Microsoft Office PowerPoint</Application>
  <PresentationFormat>On-screen Show (4:3)</PresentationFormat>
  <Paragraphs>108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Power and influence</vt:lpstr>
      <vt:lpstr>Kekuasaan</vt:lpstr>
      <vt:lpstr>PowerPoint Presentation</vt:lpstr>
      <vt:lpstr>PowerPoint Presentation</vt:lpstr>
      <vt:lpstr>PowerPoint Presentation</vt:lpstr>
      <vt:lpstr>PowerPoint Presentation</vt:lpstr>
      <vt:lpstr>PowerPoint Presentation</vt:lpstr>
      <vt:lpstr>Bagaimana Kekuasaan Dapat Diperoleh atau Hilang</vt:lpstr>
      <vt:lpstr>Konsekuensi Kekuasaan Posisi &amp; Kekuasaan Personal</vt:lpstr>
      <vt:lpstr>Akibat dari Pengaruh</vt:lpstr>
      <vt:lpstr>PowerPoint Presentation</vt:lpstr>
      <vt:lpstr>PowerPoint Presentation</vt:lpstr>
      <vt:lpstr>PowerPoint Presentation</vt:lpstr>
      <vt:lpstr>Pengaruh</vt:lpstr>
      <vt:lpstr>PowerPoint Presentation</vt:lpstr>
      <vt:lpstr>Kekuasaan &amp; Perilaku Mempengaruhi</vt:lpstr>
      <vt:lpstr>PowerPoint Presentation</vt:lpstr>
      <vt:lpstr>PowerPoint Presentation</vt:lpstr>
      <vt:lpstr>TeŞekkŰr Ederim</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UMA</cp:lastModifiedBy>
  <cp:revision>86</cp:revision>
  <dcterms:created xsi:type="dcterms:W3CDTF">2020-04-06T11:12:43Z</dcterms:created>
  <dcterms:modified xsi:type="dcterms:W3CDTF">2020-07-29T01:58:37Z</dcterms:modified>
</cp:coreProperties>
</file>