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258" r:id="rId25"/>
    <p:sldId id="257" r:id="rId26"/>
    <p:sldId id="259" r:id="rId27"/>
    <p:sldId id="268" r:id="rId28"/>
    <p:sldId id="275" r:id="rId29"/>
    <p:sldId id="266" r:id="rId30"/>
    <p:sldId id="276" r:id="rId31"/>
    <p:sldId id="281" r:id="rId32"/>
    <p:sldId id="282" r:id="rId33"/>
    <p:sldId id="283" r:id="rId34"/>
    <p:sldId id="284" r:id="rId35"/>
    <p:sldId id="285" r:id="rId36"/>
    <p:sldId id="286" r:id="rId37"/>
    <p:sldId id="287" r:id="rId38"/>
    <p:sldId id="288" r:id="rId39"/>
    <p:sldId id="289" r:id="rId40"/>
    <p:sldId id="290" r:id="rId41"/>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62A8B4-072F-45AE-9DD0-F4D243F0CCFE}" type="doc">
      <dgm:prSet loTypeId="urn:microsoft.com/office/officeart/2008/layout/AlternatingHexagons" loCatId="list" qsTypeId="urn:microsoft.com/office/officeart/2005/8/quickstyle/simple3" qsCatId="simple" csTypeId="urn:microsoft.com/office/officeart/2005/8/colors/colorful3" csCatId="colorful" phldr="1"/>
      <dgm:spPr/>
      <dgm:t>
        <a:bodyPr/>
        <a:lstStyle/>
        <a:p>
          <a:endParaRPr lang="id-ID"/>
        </a:p>
      </dgm:t>
    </dgm:pt>
    <dgm:pt modelId="{6521AF22-93E1-4C8F-8AE7-D3E27CFE9178}">
      <dgm:prSet phldrT="[Text]" custT="1"/>
      <dgm:spPr/>
      <dgm:t>
        <a:bodyPr/>
        <a:lstStyle/>
        <a:p>
          <a:r>
            <a:rPr lang="id-ID" sz="1800" b="0" dirty="0" smtClean="0">
              <a:solidFill>
                <a:schemeClr val="accent3">
                  <a:lumMod val="50000"/>
                </a:schemeClr>
              </a:solidFill>
              <a:latin typeface="Comic Sans MS" pitchFamily="66" charset="0"/>
            </a:rPr>
            <a:t>Teori Kontingensi LPC (Least Preferred Co-worker)</a:t>
          </a:r>
          <a:endParaRPr lang="id-ID" sz="1800" b="0" dirty="0">
            <a:solidFill>
              <a:schemeClr val="accent3">
                <a:lumMod val="50000"/>
              </a:schemeClr>
            </a:solidFill>
            <a:latin typeface="Comic Sans MS" pitchFamily="66" charset="0"/>
          </a:endParaRPr>
        </a:p>
      </dgm:t>
    </dgm:pt>
    <dgm:pt modelId="{23815054-DC48-4651-9E7F-811B6962BA5E}" type="parTrans" cxnId="{7748F35F-C07D-415D-BE27-616C75797849}">
      <dgm:prSet/>
      <dgm:spPr/>
      <dgm:t>
        <a:bodyPr/>
        <a:lstStyle/>
        <a:p>
          <a:endParaRPr lang="id-ID" sz="1800" b="0">
            <a:solidFill>
              <a:schemeClr val="accent3">
                <a:lumMod val="50000"/>
              </a:schemeClr>
            </a:solidFill>
            <a:latin typeface="Comic Sans MS" pitchFamily="66" charset="0"/>
          </a:endParaRPr>
        </a:p>
      </dgm:t>
    </dgm:pt>
    <dgm:pt modelId="{1116F628-5041-43EA-B49A-9AF3EF0F46A9}" type="sibTrans" cxnId="{7748F35F-C07D-415D-BE27-616C75797849}">
      <dgm:prSet custT="1"/>
      <dgm:spPr/>
      <dgm:t>
        <a:bodyPr/>
        <a:lstStyle/>
        <a:p>
          <a:endParaRPr lang="id-ID" sz="1800" b="0">
            <a:solidFill>
              <a:schemeClr val="accent3">
                <a:lumMod val="50000"/>
              </a:schemeClr>
            </a:solidFill>
            <a:latin typeface="Comic Sans MS" pitchFamily="66" charset="0"/>
          </a:endParaRPr>
        </a:p>
      </dgm:t>
    </dgm:pt>
    <dgm:pt modelId="{225F4290-92F1-4FA2-89E3-5B235EE77B1A}">
      <dgm:prSet phldrT="[Text]" custT="1"/>
      <dgm:spPr/>
      <dgm:t>
        <a:bodyPr/>
        <a:lstStyle/>
        <a:p>
          <a:r>
            <a:rPr lang="id-ID" sz="1800" b="0" dirty="0" smtClean="0">
              <a:solidFill>
                <a:schemeClr val="accent3">
                  <a:lumMod val="50000"/>
                </a:schemeClr>
              </a:solidFill>
              <a:latin typeface="Comic Sans MS" pitchFamily="66" charset="0"/>
            </a:rPr>
            <a:t>Teori Path-Goal</a:t>
          </a:r>
          <a:endParaRPr lang="id-ID" sz="1800" b="0" dirty="0">
            <a:solidFill>
              <a:schemeClr val="accent3">
                <a:lumMod val="50000"/>
              </a:schemeClr>
            </a:solidFill>
            <a:latin typeface="Comic Sans MS" pitchFamily="66" charset="0"/>
          </a:endParaRPr>
        </a:p>
      </dgm:t>
    </dgm:pt>
    <dgm:pt modelId="{D6EFF322-89D1-4500-9CC4-85EFBC41681F}" type="parTrans" cxnId="{6B0DEB49-F423-4239-8A01-E20BDAB52BFC}">
      <dgm:prSet/>
      <dgm:spPr/>
      <dgm:t>
        <a:bodyPr/>
        <a:lstStyle/>
        <a:p>
          <a:endParaRPr lang="id-ID" sz="1800" b="0">
            <a:solidFill>
              <a:schemeClr val="accent3">
                <a:lumMod val="50000"/>
              </a:schemeClr>
            </a:solidFill>
            <a:latin typeface="Comic Sans MS" pitchFamily="66" charset="0"/>
          </a:endParaRPr>
        </a:p>
      </dgm:t>
    </dgm:pt>
    <dgm:pt modelId="{172C2F57-C861-47B0-9BCF-5C576B8DD9A3}" type="sibTrans" cxnId="{6B0DEB49-F423-4239-8A01-E20BDAB52BFC}">
      <dgm:prSet custT="1"/>
      <dgm:spPr/>
      <dgm:t>
        <a:bodyPr/>
        <a:lstStyle/>
        <a:p>
          <a:r>
            <a:rPr lang="id-ID" sz="1700" b="0" dirty="0" smtClean="0">
              <a:solidFill>
                <a:schemeClr val="accent3">
                  <a:lumMod val="50000"/>
                </a:schemeClr>
              </a:solidFill>
              <a:latin typeface="Comic Sans MS" pitchFamily="66" charset="0"/>
            </a:rPr>
            <a:t>Teori Pengganti Kepemimpinan</a:t>
          </a:r>
          <a:endParaRPr lang="id-ID" sz="1700" b="0" dirty="0">
            <a:solidFill>
              <a:schemeClr val="accent3">
                <a:lumMod val="50000"/>
              </a:schemeClr>
            </a:solidFill>
            <a:latin typeface="Comic Sans MS" pitchFamily="66" charset="0"/>
          </a:endParaRPr>
        </a:p>
      </dgm:t>
    </dgm:pt>
    <dgm:pt modelId="{D5CD4981-F488-4878-A581-6F40C4971653}">
      <dgm:prSet phldrT="[Text]" custT="1"/>
      <dgm:spPr/>
      <dgm:t>
        <a:bodyPr/>
        <a:lstStyle/>
        <a:p>
          <a:r>
            <a:rPr lang="id-ID" sz="1800" b="0" dirty="0" smtClean="0">
              <a:solidFill>
                <a:schemeClr val="accent3">
                  <a:lumMod val="50000"/>
                </a:schemeClr>
              </a:solidFill>
              <a:latin typeface="Comic Sans MS" pitchFamily="66" charset="0"/>
            </a:rPr>
            <a:t>Teori Sumber Daya Kognitif</a:t>
          </a:r>
          <a:endParaRPr lang="id-ID" sz="1800" b="0" dirty="0">
            <a:solidFill>
              <a:schemeClr val="accent3">
                <a:lumMod val="50000"/>
              </a:schemeClr>
            </a:solidFill>
            <a:latin typeface="Comic Sans MS" pitchFamily="66" charset="0"/>
          </a:endParaRPr>
        </a:p>
      </dgm:t>
    </dgm:pt>
    <dgm:pt modelId="{AFB36879-1086-4E67-BCC6-5CA7546015C2}" type="parTrans" cxnId="{5CD0B5B1-F1C7-4BB4-B1B9-A7C8271542CA}">
      <dgm:prSet/>
      <dgm:spPr/>
      <dgm:t>
        <a:bodyPr/>
        <a:lstStyle/>
        <a:p>
          <a:endParaRPr lang="id-ID" sz="1800" b="0">
            <a:solidFill>
              <a:schemeClr val="accent3">
                <a:lumMod val="50000"/>
              </a:schemeClr>
            </a:solidFill>
            <a:latin typeface="Comic Sans MS" pitchFamily="66" charset="0"/>
          </a:endParaRPr>
        </a:p>
      </dgm:t>
    </dgm:pt>
    <dgm:pt modelId="{6127D3AE-3EF3-4DBB-986E-053A59CCFE4C}" type="sibTrans" cxnId="{5CD0B5B1-F1C7-4BB4-B1B9-A7C8271542CA}">
      <dgm:prSet custT="1"/>
      <dgm:spPr/>
      <dgm:t>
        <a:bodyPr/>
        <a:lstStyle/>
        <a:p>
          <a:r>
            <a:rPr lang="id-ID" sz="1800" b="0" dirty="0" smtClean="0">
              <a:solidFill>
                <a:schemeClr val="accent3">
                  <a:lumMod val="50000"/>
                </a:schemeClr>
              </a:solidFill>
              <a:latin typeface="Comic Sans MS" pitchFamily="66" charset="0"/>
            </a:rPr>
            <a:t>Teori Berbagai Hubungan</a:t>
          </a:r>
          <a:endParaRPr lang="id-ID" sz="1800" b="0" dirty="0">
            <a:solidFill>
              <a:schemeClr val="accent3">
                <a:lumMod val="50000"/>
              </a:schemeClr>
            </a:solidFill>
            <a:latin typeface="Comic Sans MS" pitchFamily="66" charset="0"/>
          </a:endParaRPr>
        </a:p>
      </dgm:t>
    </dgm:pt>
    <dgm:pt modelId="{3D8B3820-8AF7-4258-B29A-F3ACE8472C3B}">
      <dgm:prSet phldrT="[Text]" custT="1"/>
      <dgm:spPr/>
      <dgm:t>
        <a:bodyPr/>
        <a:lstStyle/>
        <a:p>
          <a:pPr algn="ctr"/>
          <a:r>
            <a:rPr lang="id-ID" sz="2000" b="0" dirty="0" smtClean="0">
              <a:solidFill>
                <a:schemeClr val="tx1"/>
              </a:solidFill>
              <a:latin typeface="Comic Sans MS" pitchFamily="66" charset="0"/>
            </a:rPr>
            <a:t>5 Teori</a:t>
          </a:r>
          <a:r>
            <a:rPr lang="en-US" sz="2000" b="0" dirty="0" smtClean="0">
              <a:solidFill>
                <a:schemeClr val="tx1"/>
              </a:solidFill>
              <a:latin typeface="Comic Sans MS" pitchFamily="66" charset="0"/>
            </a:rPr>
            <a:t> </a:t>
          </a:r>
          <a:r>
            <a:rPr lang="en-US" sz="2000" b="0" dirty="0" err="1" smtClean="0">
              <a:solidFill>
                <a:schemeClr val="tx1"/>
              </a:solidFill>
              <a:latin typeface="Comic Sans MS" pitchFamily="66" charset="0"/>
            </a:rPr>
            <a:t>Kontigensi</a:t>
          </a:r>
          <a:r>
            <a:rPr lang="id-ID" sz="2000" b="0" dirty="0" smtClean="0">
              <a:solidFill>
                <a:schemeClr val="tx1"/>
              </a:solidFill>
              <a:latin typeface="Comic Sans MS" pitchFamily="66" charset="0"/>
            </a:rPr>
            <a:t> yang Memberikan Pola Perilaku </a:t>
          </a:r>
          <a:r>
            <a:rPr lang="en-US" sz="2000" b="0" dirty="0" err="1" smtClean="0">
              <a:solidFill>
                <a:schemeClr val="tx1"/>
              </a:solidFill>
              <a:latin typeface="Comic Sans MS" pitchFamily="66" charset="0"/>
            </a:rPr>
            <a:t>Kepemimpinan</a:t>
          </a:r>
          <a:r>
            <a:rPr lang="id-ID" sz="2000" b="0" dirty="0" smtClean="0">
              <a:solidFill>
                <a:schemeClr val="tx1"/>
              </a:solidFill>
              <a:latin typeface="Comic Sans MS" pitchFamily="66" charset="0"/>
            </a:rPr>
            <a:t> yang Berbeda bagi Situasi yang Berbeda</a:t>
          </a:r>
          <a:endParaRPr lang="id-ID" sz="2000" b="0" dirty="0">
            <a:solidFill>
              <a:schemeClr val="tx1"/>
            </a:solidFill>
            <a:latin typeface="Comic Sans MS" pitchFamily="66" charset="0"/>
          </a:endParaRPr>
        </a:p>
      </dgm:t>
    </dgm:pt>
    <dgm:pt modelId="{6AACB7CE-53F1-4958-931D-E966281D56A2}" type="parTrans" cxnId="{2497762E-07E3-4690-B34C-BFB7CED890BD}">
      <dgm:prSet/>
      <dgm:spPr/>
      <dgm:t>
        <a:bodyPr/>
        <a:lstStyle/>
        <a:p>
          <a:endParaRPr lang="id-ID" sz="1800" b="0">
            <a:solidFill>
              <a:schemeClr val="accent3">
                <a:lumMod val="50000"/>
              </a:schemeClr>
            </a:solidFill>
            <a:latin typeface="Comic Sans MS" pitchFamily="66" charset="0"/>
          </a:endParaRPr>
        </a:p>
      </dgm:t>
    </dgm:pt>
    <dgm:pt modelId="{A3A09A94-58C9-4640-B382-32AEBB14DBA7}" type="sibTrans" cxnId="{2497762E-07E3-4690-B34C-BFB7CED890BD}">
      <dgm:prSet/>
      <dgm:spPr/>
      <dgm:t>
        <a:bodyPr/>
        <a:lstStyle/>
        <a:p>
          <a:endParaRPr lang="id-ID" sz="1800" b="0">
            <a:solidFill>
              <a:schemeClr val="accent3">
                <a:lumMod val="50000"/>
              </a:schemeClr>
            </a:solidFill>
            <a:latin typeface="Comic Sans MS" pitchFamily="66" charset="0"/>
          </a:endParaRPr>
        </a:p>
      </dgm:t>
    </dgm:pt>
    <dgm:pt modelId="{C1FF68F3-8887-4F1B-A0EC-E01740E905ED}" type="pres">
      <dgm:prSet presAssocID="{C562A8B4-072F-45AE-9DD0-F4D243F0CCFE}" presName="Name0" presStyleCnt="0">
        <dgm:presLayoutVars>
          <dgm:chMax/>
          <dgm:chPref/>
          <dgm:dir/>
          <dgm:animLvl val="lvl"/>
        </dgm:presLayoutVars>
      </dgm:prSet>
      <dgm:spPr/>
      <dgm:t>
        <a:bodyPr/>
        <a:lstStyle/>
        <a:p>
          <a:endParaRPr lang="id-ID"/>
        </a:p>
      </dgm:t>
    </dgm:pt>
    <dgm:pt modelId="{57E35331-F36F-4E73-905D-94A26A118643}" type="pres">
      <dgm:prSet presAssocID="{6521AF22-93E1-4C8F-8AE7-D3E27CFE9178}" presName="composite" presStyleCnt="0"/>
      <dgm:spPr/>
    </dgm:pt>
    <dgm:pt modelId="{34593EFB-85BC-4639-93DB-F7A165B059BE}" type="pres">
      <dgm:prSet presAssocID="{6521AF22-93E1-4C8F-8AE7-D3E27CFE9178}" presName="Parent1" presStyleLbl="node1" presStyleIdx="0" presStyleCnt="6">
        <dgm:presLayoutVars>
          <dgm:chMax val="1"/>
          <dgm:chPref val="1"/>
          <dgm:bulletEnabled val="1"/>
        </dgm:presLayoutVars>
      </dgm:prSet>
      <dgm:spPr/>
      <dgm:t>
        <a:bodyPr/>
        <a:lstStyle/>
        <a:p>
          <a:endParaRPr lang="id-ID"/>
        </a:p>
      </dgm:t>
    </dgm:pt>
    <dgm:pt modelId="{CC9B5E51-D55E-49B5-9C68-A5539075900A}" type="pres">
      <dgm:prSet presAssocID="{6521AF22-93E1-4C8F-8AE7-D3E27CFE9178}" presName="Childtext1" presStyleLbl="revTx" presStyleIdx="0" presStyleCnt="3" custScaleY="147267" custLinFactNeighborX="5539" custLinFactNeighborY="6016">
        <dgm:presLayoutVars>
          <dgm:chMax val="0"/>
          <dgm:chPref val="0"/>
          <dgm:bulletEnabled val="1"/>
        </dgm:presLayoutVars>
      </dgm:prSet>
      <dgm:spPr/>
      <dgm:t>
        <a:bodyPr/>
        <a:lstStyle/>
        <a:p>
          <a:endParaRPr lang="id-ID"/>
        </a:p>
      </dgm:t>
    </dgm:pt>
    <dgm:pt modelId="{2D739FFD-C0EF-46E3-B41D-3E7F51200E81}" type="pres">
      <dgm:prSet presAssocID="{6521AF22-93E1-4C8F-8AE7-D3E27CFE9178}" presName="BalanceSpacing" presStyleCnt="0"/>
      <dgm:spPr/>
    </dgm:pt>
    <dgm:pt modelId="{9865F451-68FC-4902-87C1-5488ADEA5DF0}" type="pres">
      <dgm:prSet presAssocID="{6521AF22-93E1-4C8F-8AE7-D3E27CFE9178}" presName="BalanceSpacing1" presStyleCnt="0"/>
      <dgm:spPr/>
    </dgm:pt>
    <dgm:pt modelId="{7714027D-8190-4D15-8BBB-2E5B30C9F917}" type="pres">
      <dgm:prSet presAssocID="{1116F628-5041-43EA-B49A-9AF3EF0F46A9}" presName="Accent1Text" presStyleLbl="node1" presStyleIdx="1" presStyleCnt="6"/>
      <dgm:spPr/>
      <dgm:t>
        <a:bodyPr/>
        <a:lstStyle/>
        <a:p>
          <a:endParaRPr lang="id-ID"/>
        </a:p>
      </dgm:t>
    </dgm:pt>
    <dgm:pt modelId="{6081D6A1-E54D-47A7-AA85-B7CBAAD72D60}" type="pres">
      <dgm:prSet presAssocID="{1116F628-5041-43EA-B49A-9AF3EF0F46A9}" presName="spaceBetweenRectangles" presStyleCnt="0"/>
      <dgm:spPr/>
    </dgm:pt>
    <dgm:pt modelId="{ECCBAE96-46ED-4F9B-9B64-E587124E66D1}" type="pres">
      <dgm:prSet presAssocID="{225F4290-92F1-4FA2-89E3-5B235EE77B1A}" presName="composite" presStyleCnt="0"/>
      <dgm:spPr/>
    </dgm:pt>
    <dgm:pt modelId="{445604D0-C238-4B12-BD63-CAD2CEDD7E7C}" type="pres">
      <dgm:prSet presAssocID="{225F4290-92F1-4FA2-89E3-5B235EE77B1A}" presName="Parent1" presStyleLbl="node1" presStyleIdx="2" presStyleCnt="6">
        <dgm:presLayoutVars>
          <dgm:chMax val="1"/>
          <dgm:chPref val="1"/>
          <dgm:bulletEnabled val="1"/>
        </dgm:presLayoutVars>
      </dgm:prSet>
      <dgm:spPr/>
      <dgm:t>
        <a:bodyPr/>
        <a:lstStyle/>
        <a:p>
          <a:endParaRPr lang="id-ID"/>
        </a:p>
      </dgm:t>
    </dgm:pt>
    <dgm:pt modelId="{5EF4E74B-08E9-4A3E-A949-402877E6B517}" type="pres">
      <dgm:prSet presAssocID="{225F4290-92F1-4FA2-89E3-5B235EE77B1A}" presName="Childtext1" presStyleLbl="revTx" presStyleIdx="1" presStyleCnt="3">
        <dgm:presLayoutVars>
          <dgm:chMax val="0"/>
          <dgm:chPref val="0"/>
          <dgm:bulletEnabled val="1"/>
        </dgm:presLayoutVars>
      </dgm:prSet>
      <dgm:spPr/>
      <dgm:t>
        <a:bodyPr/>
        <a:lstStyle/>
        <a:p>
          <a:endParaRPr lang="id-ID"/>
        </a:p>
      </dgm:t>
    </dgm:pt>
    <dgm:pt modelId="{B03EDC62-38F9-4B59-A80D-47536422AE49}" type="pres">
      <dgm:prSet presAssocID="{225F4290-92F1-4FA2-89E3-5B235EE77B1A}" presName="BalanceSpacing" presStyleCnt="0"/>
      <dgm:spPr/>
    </dgm:pt>
    <dgm:pt modelId="{96B35BB3-1E39-4C7F-85E9-11FB1BE7F3DB}" type="pres">
      <dgm:prSet presAssocID="{225F4290-92F1-4FA2-89E3-5B235EE77B1A}" presName="BalanceSpacing1" presStyleCnt="0"/>
      <dgm:spPr/>
    </dgm:pt>
    <dgm:pt modelId="{94195786-AEF7-47F0-A6CA-E04230D41F09}" type="pres">
      <dgm:prSet presAssocID="{172C2F57-C861-47B0-9BCF-5C576B8DD9A3}" presName="Accent1Text" presStyleLbl="node1" presStyleIdx="3" presStyleCnt="6"/>
      <dgm:spPr/>
      <dgm:t>
        <a:bodyPr/>
        <a:lstStyle/>
        <a:p>
          <a:endParaRPr lang="id-ID"/>
        </a:p>
      </dgm:t>
    </dgm:pt>
    <dgm:pt modelId="{4B0AB787-94E0-41AD-AA77-A5F82F0A054B}" type="pres">
      <dgm:prSet presAssocID="{172C2F57-C861-47B0-9BCF-5C576B8DD9A3}" presName="spaceBetweenRectangles" presStyleCnt="0"/>
      <dgm:spPr/>
    </dgm:pt>
    <dgm:pt modelId="{F26F8BBD-96B0-4310-89C8-E74E31FA0958}" type="pres">
      <dgm:prSet presAssocID="{D5CD4981-F488-4878-A581-6F40C4971653}" presName="composite" presStyleCnt="0"/>
      <dgm:spPr/>
    </dgm:pt>
    <dgm:pt modelId="{3D8D253F-0354-4694-98B8-982B0D9CD967}" type="pres">
      <dgm:prSet presAssocID="{D5CD4981-F488-4878-A581-6F40C4971653}" presName="Parent1" presStyleLbl="node1" presStyleIdx="4" presStyleCnt="6">
        <dgm:presLayoutVars>
          <dgm:chMax val="1"/>
          <dgm:chPref val="1"/>
          <dgm:bulletEnabled val="1"/>
        </dgm:presLayoutVars>
      </dgm:prSet>
      <dgm:spPr/>
      <dgm:t>
        <a:bodyPr/>
        <a:lstStyle/>
        <a:p>
          <a:endParaRPr lang="id-ID"/>
        </a:p>
      </dgm:t>
    </dgm:pt>
    <dgm:pt modelId="{685F422B-156A-45A1-9D8F-FB6F3760FA02}" type="pres">
      <dgm:prSet presAssocID="{D5CD4981-F488-4878-A581-6F40C4971653}" presName="Childtext1" presStyleLbl="revTx" presStyleIdx="2" presStyleCnt="3" custScaleY="129628" custLinFactNeighborX="4505" custLinFactNeighborY="0">
        <dgm:presLayoutVars>
          <dgm:chMax val="0"/>
          <dgm:chPref val="0"/>
          <dgm:bulletEnabled val="1"/>
        </dgm:presLayoutVars>
      </dgm:prSet>
      <dgm:spPr/>
      <dgm:t>
        <a:bodyPr/>
        <a:lstStyle/>
        <a:p>
          <a:endParaRPr lang="id-ID"/>
        </a:p>
      </dgm:t>
    </dgm:pt>
    <dgm:pt modelId="{547271FB-D053-4A45-8AE4-DC1A357E71A4}" type="pres">
      <dgm:prSet presAssocID="{D5CD4981-F488-4878-A581-6F40C4971653}" presName="BalanceSpacing" presStyleCnt="0"/>
      <dgm:spPr/>
    </dgm:pt>
    <dgm:pt modelId="{9638EF98-B39B-46A0-974F-662CB7129610}" type="pres">
      <dgm:prSet presAssocID="{D5CD4981-F488-4878-A581-6F40C4971653}" presName="BalanceSpacing1" presStyleCnt="0"/>
      <dgm:spPr/>
    </dgm:pt>
    <dgm:pt modelId="{F862DDC7-2AA3-44E2-B45C-BE528DEBE0E1}" type="pres">
      <dgm:prSet presAssocID="{6127D3AE-3EF3-4DBB-986E-053A59CCFE4C}" presName="Accent1Text" presStyleLbl="node1" presStyleIdx="5" presStyleCnt="6"/>
      <dgm:spPr/>
      <dgm:t>
        <a:bodyPr/>
        <a:lstStyle/>
        <a:p>
          <a:endParaRPr lang="id-ID"/>
        </a:p>
      </dgm:t>
    </dgm:pt>
  </dgm:ptLst>
  <dgm:cxnLst>
    <dgm:cxn modelId="{A3C66FDC-145E-477D-8FF2-89277B446BFA}" type="presOf" srcId="{6127D3AE-3EF3-4DBB-986E-053A59CCFE4C}" destId="{F862DDC7-2AA3-44E2-B45C-BE528DEBE0E1}" srcOrd="0" destOrd="0" presId="urn:microsoft.com/office/officeart/2008/layout/AlternatingHexagons"/>
    <dgm:cxn modelId="{6B0DEB49-F423-4239-8A01-E20BDAB52BFC}" srcId="{C562A8B4-072F-45AE-9DD0-F4D243F0CCFE}" destId="{225F4290-92F1-4FA2-89E3-5B235EE77B1A}" srcOrd="1" destOrd="0" parTransId="{D6EFF322-89D1-4500-9CC4-85EFBC41681F}" sibTransId="{172C2F57-C861-47B0-9BCF-5C576B8DD9A3}"/>
    <dgm:cxn modelId="{EC28B2CD-4BEC-417C-81B2-D4FEB81CF26F}" type="presOf" srcId="{D5CD4981-F488-4878-A581-6F40C4971653}" destId="{3D8D253F-0354-4694-98B8-982B0D9CD967}" srcOrd="0" destOrd="0" presId="urn:microsoft.com/office/officeart/2008/layout/AlternatingHexagons"/>
    <dgm:cxn modelId="{408DC38A-0BD1-41EA-9B74-EBB7A6AE13E8}" type="presOf" srcId="{1116F628-5041-43EA-B49A-9AF3EF0F46A9}" destId="{7714027D-8190-4D15-8BBB-2E5B30C9F917}" srcOrd="0" destOrd="0" presId="urn:microsoft.com/office/officeart/2008/layout/AlternatingHexagons"/>
    <dgm:cxn modelId="{5D791DCF-9D7C-4825-8082-B50EFBB7C8F4}" type="presOf" srcId="{172C2F57-C861-47B0-9BCF-5C576B8DD9A3}" destId="{94195786-AEF7-47F0-A6CA-E04230D41F09}" srcOrd="0" destOrd="0" presId="urn:microsoft.com/office/officeart/2008/layout/AlternatingHexagons"/>
    <dgm:cxn modelId="{7748F35F-C07D-415D-BE27-616C75797849}" srcId="{C562A8B4-072F-45AE-9DD0-F4D243F0CCFE}" destId="{6521AF22-93E1-4C8F-8AE7-D3E27CFE9178}" srcOrd="0" destOrd="0" parTransId="{23815054-DC48-4651-9E7F-811B6962BA5E}" sibTransId="{1116F628-5041-43EA-B49A-9AF3EF0F46A9}"/>
    <dgm:cxn modelId="{2FFEA05B-6858-43B6-BD34-65EE2B35B53C}" type="presOf" srcId="{C562A8B4-072F-45AE-9DD0-F4D243F0CCFE}" destId="{C1FF68F3-8887-4F1B-A0EC-E01740E905ED}" srcOrd="0" destOrd="0" presId="urn:microsoft.com/office/officeart/2008/layout/AlternatingHexagons"/>
    <dgm:cxn modelId="{D24470C9-1355-4C2C-8AC1-5B10BA511C30}" type="presOf" srcId="{6521AF22-93E1-4C8F-8AE7-D3E27CFE9178}" destId="{34593EFB-85BC-4639-93DB-F7A165B059BE}" srcOrd="0" destOrd="0" presId="urn:microsoft.com/office/officeart/2008/layout/AlternatingHexagons"/>
    <dgm:cxn modelId="{B160A08D-7C29-487C-B209-3903E6FAE018}" type="presOf" srcId="{225F4290-92F1-4FA2-89E3-5B235EE77B1A}" destId="{445604D0-C238-4B12-BD63-CAD2CEDD7E7C}" srcOrd="0" destOrd="0" presId="urn:microsoft.com/office/officeart/2008/layout/AlternatingHexagons"/>
    <dgm:cxn modelId="{2497762E-07E3-4690-B34C-BFB7CED890BD}" srcId="{D5CD4981-F488-4878-A581-6F40C4971653}" destId="{3D8B3820-8AF7-4258-B29A-F3ACE8472C3B}" srcOrd="0" destOrd="0" parTransId="{6AACB7CE-53F1-4958-931D-E966281D56A2}" sibTransId="{A3A09A94-58C9-4640-B382-32AEBB14DBA7}"/>
    <dgm:cxn modelId="{5CD0B5B1-F1C7-4BB4-B1B9-A7C8271542CA}" srcId="{C562A8B4-072F-45AE-9DD0-F4D243F0CCFE}" destId="{D5CD4981-F488-4878-A581-6F40C4971653}" srcOrd="2" destOrd="0" parTransId="{AFB36879-1086-4E67-BCC6-5CA7546015C2}" sibTransId="{6127D3AE-3EF3-4DBB-986E-053A59CCFE4C}"/>
    <dgm:cxn modelId="{39B30EEF-D48E-4595-95D7-F44571405B05}" type="presOf" srcId="{3D8B3820-8AF7-4258-B29A-F3ACE8472C3B}" destId="{685F422B-156A-45A1-9D8F-FB6F3760FA02}" srcOrd="0" destOrd="0" presId="urn:microsoft.com/office/officeart/2008/layout/AlternatingHexagons"/>
    <dgm:cxn modelId="{36DFBC20-06D9-49B3-A59C-7ED85B7895F2}" type="presParOf" srcId="{C1FF68F3-8887-4F1B-A0EC-E01740E905ED}" destId="{57E35331-F36F-4E73-905D-94A26A118643}" srcOrd="0" destOrd="0" presId="urn:microsoft.com/office/officeart/2008/layout/AlternatingHexagons"/>
    <dgm:cxn modelId="{D28FCC12-779C-40DC-81AA-4CE5D13FAAF9}" type="presParOf" srcId="{57E35331-F36F-4E73-905D-94A26A118643}" destId="{34593EFB-85BC-4639-93DB-F7A165B059BE}" srcOrd="0" destOrd="0" presId="urn:microsoft.com/office/officeart/2008/layout/AlternatingHexagons"/>
    <dgm:cxn modelId="{A18C385E-6E57-4B4A-B551-0B683DD4F9A2}" type="presParOf" srcId="{57E35331-F36F-4E73-905D-94A26A118643}" destId="{CC9B5E51-D55E-49B5-9C68-A5539075900A}" srcOrd="1" destOrd="0" presId="urn:microsoft.com/office/officeart/2008/layout/AlternatingHexagons"/>
    <dgm:cxn modelId="{1F533AE2-9CCD-40A9-A253-D8852D73BF8B}" type="presParOf" srcId="{57E35331-F36F-4E73-905D-94A26A118643}" destId="{2D739FFD-C0EF-46E3-B41D-3E7F51200E81}" srcOrd="2" destOrd="0" presId="urn:microsoft.com/office/officeart/2008/layout/AlternatingHexagons"/>
    <dgm:cxn modelId="{DB7A478C-AD17-4FB8-9661-968DD04C5131}" type="presParOf" srcId="{57E35331-F36F-4E73-905D-94A26A118643}" destId="{9865F451-68FC-4902-87C1-5488ADEA5DF0}" srcOrd="3" destOrd="0" presId="urn:microsoft.com/office/officeart/2008/layout/AlternatingHexagons"/>
    <dgm:cxn modelId="{35B129D1-A5B8-4E32-B2F1-F9D88F3CC5E6}" type="presParOf" srcId="{57E35331-F36F-4E73-905D-94A26A118643}" destId="{7714027D-8190-4D15-8BBB-2E5B30C9F917}" srcOrd="4" destOrd="0" presId="urn:microsoft.com/office/officeart/2008/layout/AlternatingHexagons"/>
    <dgm:cxn modelId="{537D4582-EF5A-49ED-8631-6D6B5A311BD6}" type="presParOf" srcId="{C1FF68F3-8887-4F1B-A0EC-E01740E905ED}" destId="{6081D6A1-E54D-47A7-AA85-B7CBAAD72D60}" srcOrd="1" destOrd="0" presId="urn:microsoft.com/office/officeart/2008/layout/AlternatingHexagons"/>
    <dgm:cxn modelId="{9A6555A1-EDEB-4739-8D35-0D06676DAB61}" type="presParOf" srcId="{C1FF68F3-8887-4F1B-A0EC-E01740E905ED}" destId="{ECCBAE96-46ED-4F9B-9B64-E587124E66D1}" srcOrd="2" destOrd="0" presId="urn:microsoft.com/office/officeart/2008/layout/AlternatingHexagons"/>
    <dgm:cxn modelId="{68103A9E-1DE1-41EF-A314-88D6D51A2CCA}" type="presParOf" srcId="{ECCBAE96-46ED-4F9B-9B64-E587124E66D1}" destId="{445604D0-C238-4B12-BD63-CAD2CEDD7E7C}" srcOrd="0" destOrd="0" presId="urn:microsoft.com/office/officeart/2008/layout/AlternatingHexagons"/>
    <dgm:cxn modelId="{5DD4248E-19BC-4D8E-B649-20C78C17663B}" type="presParOf" srcId="{ECCBAE96-46ED-4F9B-9B64-E587124E66D1}" destId="{5EF4E74B-08E9-4A3E-A949-402877E6B517}" srcOrd="1" destOrd="0" presId="urn:microsoft.com/office/officeart/2008/layout/AlternatingHexagons"/>
    <dgm:cxn modelId="{57986858-4195-45E1-9766-C0782DC92BF7}" type="presParOf" srcId="{ECCBAE96-46ED-4F9B-9B64-E587124E66D1}" destId="{B03EDC62-38F9-4B59-A80D-47536422AE49}" srcOrd="2" destOrd="0" presId="urn:microsoft.com/office/officeart/2008/layout/AlternatingHexagons"/>
    <dgm:cxn modelId="{80A74CF1-8075-412F-B263-22CC482D542C}" type="presParOf" srcId="{ECCBAE96-46ED-4F9B-9B64-E587124E66D1}" destId="{96B35BB3-1E39-4C7F-85E9-11FB1BE7F3DB}" srcOrd="3" destOrd="0" presId="urn:microsoft.com/office/officeart/2008/layout/AlternatingHexagons"/>
    <dgm:cxn modelId="{9C776143-A0FE-4E81-AD77-415050BDC0CB}" type="presParOf" srcId="{ECCBAE96-46ED-4F9B-9B64-E587124E66D1}" destId="{94195786-AEF7-47F0-A6CA-E04230D41F09}" srcOrd="4" destOrd="0" presId="urn:microsoft.com/office/officeart/2008/layout/AlternatingHexagons"/>
    <dgm:cxn modelId="{A541F2C2-E506-42A9-91B0-64643A988B57}" type="presParOf" srcId="{C1FF68F3-8887-4F1B-A0EC-E01740E905ED}" destId="{4B0AB787-94E0-41AD-AA77-A5F82F0A054B}" srcOrd="3" destOrd="0" presId="urn:microsoft.com/office/officeart/2008/layout/AlternatingHexagons"/>
    <dgm:cxn modelId="{091DE678-5D6E-43B2-8DD5-3AD9AD93B8ED}" type="presParOf" srcId="{C1FF68F3-8887-4F1B-A0EC-E01740E905ED}" destId="{F26F8BBD-96B0-4310-89C8-E74E31FA0958}" srcOrd="4" destOrd="0" presId="urn:microsoft.com/office/officeart/2008/layout/AlternatingHexagons"/>
    <dgm:cxn modelId="{767AE523-E7CA-4F8E-81D1-7423B33EE688}" type="presParOf" srcId="{F26F8BBD-96B0-4310-89C8-E74E31FA0958}" destId="{3D8D253F-0354-4694-98B8-982B0D9CD967}" srcOrd="0" destOrd="0" presId="urn:microsoft.com/office/officeart/2008/layout/AlternatingHexagons"/>
    <dgm:cxn modelId="{F8F739B9-9DA2-4F34-8DCA-AAF1B1559D0E}" type="presParOf" srcId="{F26F8BBD-96B0-4310-89C8-E74E31FA0958}" destId="{685F422B-156A-45A1-9D8F-FB6F3760FA02}" srcOrd="1" destOrd="0" presId="urn:microsoft.com/office/officeart/2008/layout/AlternatingHexagons"/>
    <dgm:cxn modelId="{1933FE7A-95C2-4033-B469-ED6E7D381E5F}" type="presParOf" srcId="{F26F8BBD-96B0-4310-89C8-E74E31FA0958}" destId="{547271FB-D053-4A45-8AE4-DC1A357E71A4}" srcOrd="2" destOrd="0" presId="urn:microsoft.com/office/officeart/2008/layout/AlternatingHexagons"/>
    <dgm:cxn modelId="{522A0908-F5B7-45C6-9523-85F8AE2B3F86}" type="presParOf" srcId="{F26F8BBD-96B0-4310-89C8-E74E31FA0958}" destId="{9638EF98-B39B-46A0-974F-662CB7129610}" srcOrd="3" destOrd="0" presId="urn:microsoft.com/office/officeart/2008/layout/AlternatingHexagons"/>
    <dgm:cxn modelId="{8CD5DF15-0B03-40E6-855D-F1281765BE96}" type="presParOf" srcId="{F26F8BBD-96B0-4310-89C8-E74E31FA0958}" destId="{F862DDC7-2AA3-44E2-B45C-BE528DEBE0E1}"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AD445D-B520-4054-9A19-8D435683394F}" type="doc">
      <dgm:prSet loTypeId="urn:microsoft.com/office/officeart/2005/8/layout/radial4" loCatId="relationship" qsTypeId="urn:microsoft.com/office/officeart/2005/8/quickstyle/simple3" qsCatId="simple" csTypeId="urn:microsoft.com/office/officeart/2005/8/colors/colorful2" csCatId="colorful" phldr="1"/>
      <dgm:spPr/>
      <dgm:t>
        <a:bodyPr/>
        <a:lstStyle/>
        <a:p>
          <a:endParaRPr lang="id-ID"/>
        </a:p>
      </dgm:t>
    </dgm:pt>
    <dgm:pt modelId="{16E5120B-80CD-4F5C-9286-AFC9247AE47B}">
      <dgm:prSet phldrT="[Text]" custT="1"/>
      <dgm:spPr/>
      <dgm:t>
        <a:bodyPr/>
        <a:lstStyle/>
        <a:p>
          <a:r>
            <a:rPr lang="id-ID" sz="1800" b="1" dirty="0" smtClean="0">
              <a:solidFill>
                <a:schemeClr val="accent5">
                  <a:lumMod val="50000"/>
                </a:schemeClr>
              </a:solidFill>
              <a:latin typeface="+mn-lt"/>
            </a:rPr>
            <a:t>Teori </a:t>
          </a:r>
          <a:r>
            <a:rPr lang="en-US" sz="1800" b="1" dirty="0" err="1" smtClean="0">
              <a:solidFill>
                <a:schemeClr val="accent5">
                  <a:lumMod val="50000"/>
                </a:schemeClr>
              </a:solidFill>
              <a:latin typeface="+mn-lt"/>
            </a:rPr>
            <a:t>Kont</a:t>
          </a:r>
          <a:r>
            <a:rPr lang="id-ID" sz="1800" b="1" dirty="0" smtClean="0">
              <a:solidFill>
                <a:schemeClr val="accent5">
                  <a:lumMod val="50000"/>
                </a:schemeClr>
              </a:solidFill>
              <a:latin typeface="+mn-lt"/>
            </a:rPr>
            <a:t>i</a:t>
          </a:r>
          <a:r>
            <a:rPr lang="en-US" sz="1800" b="1" dirty="0" err="1" smtClean="0">
              <a:solidFill>
                <a:schemeClr val="accent5">
                  <a:lumMod val="50000"/>
                </a:schemeClr>
              </a:solidFill>
              <a:latin typeface="+mn-lt"/>
            </a:rPr>
            <a:t>ngens</a:t>
          </a:r>
          <a:r>
            <a:rPr lang="id-ID" sz="1800" b="1" dirty="0" smtClean="0">
              <a:solidFill>
                <a:schemeClr val="accent5">
                  <a:lumMod val="50000"/>
                </a:schemeClr>
              </a:solidFill>
              <a:latin typeface="+mn-lt"/>
            </a:rPr>
            <a:t>i </a:t>
          </a:r>
          <a:r>
            <a:rPr lang="en-US" sz="1800" b="1" dirty="0" smtClean="0">
              <a:solidFill>
                <a:schemeClr val="accent5">
                  <a:lumMod val="50000"/>
                </a:schemeClr>
              </a:solidFill>
              <a:latin typeface="+mn-lt"/>
            </a:rPr>
            <a:t>L</a:t>
          </a:r>
          <a:r>
            <a:rPr lang="id-ID" sz="1800" b="1" dirty="0" smtClean="0">
              <a:solidFill>
                <a:schemeClr val="accent5">
                  <a:lumMod val="50000"/>
                </a:schemeClr>
              </a:solidFill>
              <a:latin typeface="+mn-lt"/>
            </a:rPr>
            <a:t>PC (Fiedler’s, 1964 &amp; 1967)</a:t>
          </a:r>
          <a:endParaRPr lang="id-ID" sz="1800" dirty="0">
            <a:solidFill>
              <a:schemeClr val="accent5">
                <a:lumMod val="50000"/>
              </a:schemeClr>
            </a:solidFill>
            <a:latin typeface="+mn-lt"/>
          </a:endParaRPr>
        </a:p>
      </dgm:t>
    </dgm:pt>
    <dgm:pt modelId="{351BCE2B-51B2-45DE-A62D-1440318414F4}" type="parTrans" cxnId="{8282A723-CB2A-4B6E-8794-320F17B91D6A}">
      <dgm:prSet/>
      <dgm:spPr/>
      <dgm:t>
        <a:bodyPr/>
        <a:lstStyle/>
        <a:p>
          <a:endParaRPr lang="id-ID" sz="1800">
            <a:latin typeface="+mn-lt"/>
          </a:endParaRPr>
        </a:p>
      </dgm:t>
    </dgm:pt>
    <dgm:pt modelId="{8D5090F4-8714-4FF7-B3F9-C7A9D9A57A9B}" type="sibTrans" cxnId="{8282A723-CB2A-4B6E-8794-320F17B91D6A}">
      <dgm:prSet/>
      <dgm:spPr/>
      <dgm:t>
        <a:bodyPr/>
        <a:lstStyle/>
        <a:p>
          <a:endParaRPr lang="id-ID" sz="1800">
            <a:latin typeface="+mn-lt"/>
          </a:endParaRPr>
        </a:p>
      </dgm:t>
    </dgm:pt>
    <dgm:pt modelId="{B9FF43EE-401F-4B49-BD48-D58085841C8C}">
      <dgm:prSet phldrT="[Text]" custT="1"/>
      <dgm:spPr/>
      <dgm:t>
        <a:bodyPr/>
        <a:lstStyle/>
        <a:p>
          <a:pPr algn="l"/>
          <a:r>
            <a:rPr lang="en-US" sz="1800" b="1" dirty="0" err="1" smtClean="0">
              <a:solidFill>
                <a:schemeClr val="accent3">
                  <a:lumMod val="50000"/>
                </a:schemeClr>
              </a:solidFill>
              <a:latin typeface="+mn-lt"/>
            </a:rPr>
            <a:t>Nilai</a:t>
          </a:r>
          <a:r>
            <a:rPr lang="en-US" sz="1800" b="1" dirty="0" smtClean="0">
              <a:solidFill>
                <a:schemeClr val="accent3">
                  <a:lumMod val="50000"/>
                </a:schemeClr>
              </a:solidFill>
              <a:latin typeface="+mn-lt"/>
            </a:rPr>
            <a:t> LPC </a:t>
          </a:r>
          <a:r>
            <a:rPr lang="en-US" sz="1800" b="1" dirty="0" err="1" smtClean="0">
              <a:solidFill>
                <a:schemeClr val="accent3">
                  <a:lumMod val="50000"/>
                </a:schemeClr>
              </a:solidFill>
              <a:latin typeface="+mn-lt"/>
            </a:rPr>
            <a:t>Pemimpin</a:t>
          </a:r>
          <a:r>
            <a:rPr lang="id-ID" sz="1800" b="1" dirty="0" smtClean="0">
              <a:solidFill>
                <a:schemeClr val="accent3">
                  <a:lumMod val="50000"/>
                </a:schemeClr>
              </a:solidFill>
              <a:latin typeface="+mn-lt"/>
            </a:rPr>
            <a:t> </a:t>
          </a:r>
          <a:r>
            <a:rPr lang="id-ID" sz="1800" b="1" dirty="0" smtClean="0">
              <a:solidFill>
                <a:schemeClr val="accent3">
                  <a:lumMod val="50000"/>
                </a:schemeClr>
              </a:solidFill>
              <a:latin typeface="+mn-lt"/>
              <a:sym typeface="Wingdings" pitchFamily="2" charset="2"/>
            </a:rPr>
            <a:t> </a:t>
          </a:r>
          <a:r>
            <a:rPr lang="en-US" sz="1800" b="0" dirty="0" err="1" smtClean="0">
              <a:solidFill>
                <a:schemeClr val="accent3">
                  <a:lumMod val="50000"/>
                </a:schemeClr>
              </a:solidFill>
              <a:latin typeface="+mn-lt"/>
            </a:rPr>
            <a:t>Ditentukan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dengan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meminta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seorang</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pemimpin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untuk</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memilih</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salah</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satu</a:t>
          </a:r>
          <a:r>
            <a:rPr lang="en-US" sz="1800" b="0" dirty="0" smtClean="0">
              <a:solidFill>
                <a:schemeClr val="accent3">
                  <a:lumMod val="50000"/>
                </a:schemeClr>
              </a:solidFill>
              <a:latin typeface="+mn-lt"/>
            </a:rPr>
            <a:t> </a:t>
          </a:r>
          <a:r>
            <a:rPr lang="id-ID" sz="1800" b="0" dirty="0" smtClean="0">
              <a:solidFill>
                <a:schemeClr val="accent3">
                  <a:lumMod val="50000"/>
                </a:schemeClr>
              </a:solidFill>
              <a:latin typeface="+mn-lt"/>
            </a:rPr>
            <a:t>rekan kerja </a:t>
          </a:r>
          <a:r>
            <a:rPr lang="en-US" sz="1800" b="0" dirty="0" smtClean="0">
              <a:solidFill>
                <a:schemeClr val="accent3">
                  <a:lumMod val="50000"/>
                </a:schemeClr>
              </a:solidFill>
              <a:latin typeface="+mn-lt"/>
            </a:rPr>
            <a:t>yang paling </a:t>
          </a:r>
          <a:r>
            <a:rPr lang="en-US" sz="1800" b="0" dirty="0" err="1" smtClean="0">
              <a:solidFill>
                <a:schemeClr val="accent3">
                  <a:lumMod val="50000"/>
                </a:schemeClr>
              </a:solidFill>
              <a:latin typeface="+mn-lt"/>
            </a:rPr>
            <a:t>sulit</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bekerja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sama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dengan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pemimpin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memberikan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peringkat</a:t>
          </a:r>
          <a:r>
            <a:rPr lang="id-ID" sz="1800" b="0" dirty="0" smtClean="0">
              <a:solidFill>
                <a:schemeClr val="accent3">
                  <a:lumMod val="50000"/>
                </a:schemeClr>
              </a:solidFill>
              <a:latin typeface="+mn-lt"/>
            </a:rPr>
            <a:t> kepada pemimpin tersebut.</a:t>
          </a:r>
          <a:endParaRPr lang="id-ID" sz="1800" b="0" dirty="0">
            <a:latin typeface="+mn-lt"/>
          </a:endParaRPr>
        </a:p>
      </dgm:t>
    </dgm:pt>
    <dgm:pt modelId="{900C1966-1FD2-43C4-AE87-7320F592586E}" type="parTrans" cxnId="{AF6CB227-BF15-413C-992B-0F2373D533CC}">
      <dgm:prSet/>
      <dgm:spPr/>
      <dgm:t>
        <a:bodyPr/>
        <a:lstStyle/>
        <a:p>
          <a:endParaRPr lang="id-ID" sz="1800">
            <a:latin typeface="+mn-lt"/>
          </a:endParaRPr>
        </a:p>
      </dgm:t>
    </dgm:pt>
    <dgm:pt modelId="{79DF3C38-D48F-4F55-AF1F-32162B192CB7}" type="sibTrans" cxnId="{AF6CB227-BF15-413C-992B-0F2373D533CC}">
      <dgm:prSet/>
      <dgm:spPr/>
      <dgm:t>
        <a:bodyPr/>
        <a:lstStyle/>
        <a:p>
          <a:endParaRPr lang="id-ID" sz="1800">
            <a:latin typeface="+mn-lt"/>
          </a:endParaRPr>
        </a:p>
      </dgm:t>
    </dgm:pt>
    <dgm:pt modelId="{3BA3A288-8452-4EF1-BB33-41FCC3D1868D}">
      <dgm:prSet phldrT="[Text]" custT="1"/>
      <dgm:spPr/>
      <dgm:t>
        <a:bodyPr/>
        <a:lstStyle/>
        <a:p>
          <a:pPr algn="l"/>
          <a:r>
            <a:rPr lang="en-US" sz="1800" b="1" dirty="0" err="1" smtClean="0">
              <a:solidFill>
                <a:schemeClr val="accent3">
                  <a:lumMod val="50000"/>
                </a:schemeClr>
              </a:solidFill>
              <a:latin typeface="+mn-lt"/>
            </a:rPr>
            <a:t>Menjelaskan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bagaimana</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situasi</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menengahi</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hubungan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antara</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efektivitas</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kepemimpinan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dengan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nilai</a:t>
          </a:r>
          <a:r>
            <a:rPr lang="en-US" sz="1800" b="1" dirty="0" smtClean="0">
              <a:solidFill>
                <a:schemeClr val="accent3">
                  <a:lumMod val="50000"/>
                </a:schemeClr>
              </a:solidFill>
              <a:latin typeface="+mn-lt"/>
            </a:rPr>
            <a:t> (LPC) </a:t>
          </a:r>
          <a:r>
            <a:rPr lang="en-US" sz="1800" b="1" dirty="0" err="1" smtClean="0">
              <a:solidFill>
                <a:schemeClr val="accent3">
                  <a:lumMod val="50000"/>
                </a:schemeClr>
              </a:solidFill>
              <a:latin typeface="+mn-lt"/>
            </a:rPr>
            <a:t>rekan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kerja</a:t>
          </a:r>
          <a:r>
            <a:rPr lang="en-US" sz="1800" b="1" dirty="0" smtClean="0">
              <a:solidFill>
                <a:schemeClr val="accent3">
                  <a:lumMod val="50000"/>
                </a:schemeClr>
              </a:solidFill>
              <a:latin typeface="+mn-lt"/>
            </a:rPr>
            <a:t> yang paling </a:t>
          </a:r>
          <a:r>
            <a:rPr lang="en-US" sz="1800" b="1" dirty="0" err="1" smtClean="0">
              <a:solidFill>
                <a:schemeClr val="accent3">
                  <a:lumMod val="50000"/>
                </a:schemeClr>
              </a:solidFill>
              <a:latin typeface="+mn-lt"/>
            </a:rPr>
            <a:t>tidak</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disukai</a:t>
          </a:r>
          <a:r>
            <a:rPr lang="id-ID" sz="1800" b="1" dirty="0" smtClean="0">
              <a:solidFill>
                <a:schemeClr val="accent3">
                  <a:lumMod val="50000"/>
                </a:schemeClr>
              </a:solidFill>
              <a:latin typeface="+mn-lt"/>
            </a:rPr>
            <a:t>”</a:t>
          </a:r>
          <a:r>
            <a:rPr lang="en-US" sz="1800" b="1" dirty="0" smtClean="0">
              <a:solidFill>
                <a:schemeClr val="accent3">
                  <a:lumMod val="50000"/>
                </a:schemeClr>
              </a:solidFill>
              <a:latin typeface="+mn-lt"/>
            </a:rPr>
            <a:t>.</a:t>
          </a:r>
          <a:endParaRPr lang="id-ID" sz="1800" b="1" dirty="0">
            <a:latin typeface="+mn-lt"/>
          </a:endParaRPr>
        </a:p>
      </dgm:t>
    </dgm:pt>
    <dgm:pt modelId="{057A0DFE-7718-44A5-99CF-450093BBD321}" type="parTrans" cxnId="{123D9CBE-E14B-41AC-8980-829872849B1C}">
      <dgm:prSet/>
      <dgm:spPr/>
      <dgm:t>
        <a:bodyPr/>
        <a:lstStyle/>
        <a:p>
          <a:endParaRPr lang="id-ID" sz="1800">
            <a:latin typeface="+mn-lt"/>
          </a:endParaRPr>
        </a:p>
      </dgm:t>
    </dgm:pt>
    <dgm:pt modelId="{C6A4D369-A5B7-4FF9-8974-1CEF9C1D3965}" type="sibTrans" cxnId="{123D9CBE-E14B-41AC-8980-829872849B1C}">
      <dgm:prSet/>
      <dgm:spPr/>
      <dgm:t>
        <a:bodyPr/>
        <a:lstStyle/>
        <a:p>
          <a:endParaRPr lang="id-ID" sz="1800">
            <a:latin typeface="+mn-lt"/>
          </a:endParaRPr>
        </a:p>
      </dgm:t>
    </dgm:pt>
    <dgm:pt modelId="{4B2F0A1B-D39A-4C1C-B0B1-D2512142C30A}">
      <dgm:prSet phldrT="[Text]" custT="1"/>
      <dgm:spPr/>
      <dgm:t>
        <a:bodyPr/>
        <a:lstStyle/>
        <a:p>
          <a:pPr algn="l">
            <a:spcAft>
              <a:spcPts val="0"/>
            </a:spcAft>
          </a:pPr>
          <a:r>
            <a:rPr lang="en-US" sz="1800" b="1" dirty="0" err="1" smtClean="0">
              <a:solidFill>
                <a:schemeClr val="accent3">
                  <a:lumMod val="50000"/>
                </a:schemeClr>
              </a:solidFill>
              <a:latin typeface="+mn-lt"/>
            </a:rPr>
            <a:t>Variabel</a:t>
          </a:r>
          <a:r>
            <a:rPr lang="en-US" sz="1800" b="1" dirty="0" smtClean="0">
              <a:solidFill>
                <a:schemeClr val="accent3">
                  <a:lumMod val="50000"/>
                </a:schemeClr>
              </a:solidFill>
              <a:latin typeface="+mn-lt"/>
            </a:rPr>
            <a:t> Situ</a:t>
          </a:r>
          <a:r>
            <a:rPr lang="id-ID" sz="1800" b="1" dirty="0" smtClean="0">
              <a:solidFill>
                <a:schemeClr val="accent3">
                  <a:lumMod val="50000"/>
                </a:schemeClr>
              </a:solidFill>
              <a:latin typeface="+mn-lt"/>
            </a:rPr>
            <a:t>a</a:t>
          </a:r>
          <a:r>
            <a:rPr lang="en-US" sz="1800" b="1" dirty="0" err="1" smtClean="0">
              <a:solidFill>
                <a:schemeClr val="accent3">
                  <a:lumMod val="50000"/>
                </a:schemeClr>
              </a:solidFill>
              <a:latin typeface="+mn-lt"/>
            </a:rPr>
            <a:t>sional</a:t>
          </a:r>
          <a:r>
            <a:rPr lang="id-ID" sz="1800" b="1" dirty="0" smtClean="0">
              <a:solidFill>
                <a:schemeClr val="accent3">
                  <a:lumMod val="50000"/>
                </a:schemeClr>
              </a:solidFill>
              <a:latin typeface="+mn-lt"/>
            </a:rPr>
            <a:t>:</a:t>
          </a: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a:t>
          </a:r>
          <a:r>
            <a:rPr lang="en-US" sz="1800" b="1" dirty="0" err="1" smtClean="0">
              <a:solidFill>
                <a:schemeClr val="accent3">
                  <a:lumMod val="50000"/>
                </a:schemeClr>
              </a:solidFill>
              <a:latin typeface="+mn-lt"/>
            </a:rPr>
            <a:t>Hubungan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pemimpin</a:t>
          </a:r>
          <a:r>
            <a:rPr lang="en-US" sz="1800" b="1" dirty="0" smtClean="0">
              <a:solidFill>
                <a:schemeClr val="accent3">
                  <a:lumMod val="50000"/>
                </a:schemeClr>
              </a:solidFill>
              <a:latin typeface="+mn-lt"/>
            </a:rPr>
            <a:t> </a:t>
          </a:r>
          <a:r>
            <a:rPr lang="id-ID"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anggota</a:t>
          </a:r>
          <a:r>
            <a:rPr lang="id-ID" sz="1800" b="1" dirty="0" smtClean="0">
              <a:solidFill>
                <a:schemeClr val="accent3">
                  <a:lumMod val="50000"/>
                </a:schemeClr>
              </a:solidFill>
              <a:latin typeface="+mn-lt"/>
            </a:rPr>
            <a:t>: </a:t>
          </a:r>
          <a:r>
            <a:rPr lang="id-ID" sz="1800" b="0" dirty="0" smtClean="0">
              <a:solidFill>
                <a:schemeClr val="accent3">
                  <a:lumMod val="50000"/>
                </a:schemeClr>
              </a:solidFill>
              <a:latin typeface="+mn-lt"/>
            </a:rPr>
            <a:t>Sejauh mana kesetiaan bawahan, dan hubungan dengan bawahan yang harmonis dan kooperatif.</a:t>
          </a: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a:t>
          </a:r>
          <a:r>
            <a:rPr lang="en-US" sz="1800" b="1" dirty="0" err="1" smtClean="0">
              <a:solidFill>
                <a:schemeClr val="accent3">
                  <a:lumMod val="50000"/>
                </a:schemeClr>
              </a:solidFill>
              <a:latin typeface="+mn-lt"/>
            </a:rPr>
            <a:t>Kekuasaan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posisi</a:t>
          </a:r>
          <a:r>
            <a:rPr lang="id-ID" sz="1800" b="1" dirty="0" smtClean="0">
              <a:solidFill>
                <a:schemeClr val="accent3">
                  <a:lumMod val="50000"/>
                </a:schemeClr>
              </a:solidFill>
              <a:latin typeface="+mn-lt"/>
            </a:rPr>
            <a:t>: </a:t>
          </a:r>
          <a:r>
            <a:rPr lang="id-ID" sz="1800" b="0" dirty="0" smtClean="0">
              <a:solidFill>
                <a:schemeClr val="accent3">
                  <a:lumMod val="50000"/>
                </a:schemeClr>
              </a:solidFill>
            </a:rPr>
            <a:t>Sejauh mana pemimpin memiliki wewenang untuk mengevaluasi kinerja bawahan dan pengelolaan reward dan punishment.</a:t>
          </a:r>
          <a:endParaRPr lang="id-ID" sz="1800" b="0" dirty="0" smtClean="0">
            <a:solidFill>
              <a:schemeClr val="accent3">
                <a:lumMod val="50000"/>
              </a:schemeClr>
            </a:solidFill>
            <a:latin typeface="+mn-lt"/>
          </a:endParaRP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S</a:t>
          </a:r>
          <a:r>
            <a:rPr lang="en-US" sz="1800" b="1" dirty="0" err="1" smtClean="0">
              <a:solidFill>
                <a:schemeClr val="accent3">
                  <a:lumMod val="50000"/>
                </a:schemeClr>
              </a:solidFill>
              <a:latin typeface="+mn-lt"/>
            </a:rPr>
            <a:t>truktur</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tugas</a:t>
          </a:r>
          <a:r>
            <a:rPr lang="id-ID" sz="1800" b="1" dirty="0" smtClean="0">
              <a:solidFill>
                <a:schemeClr val="accent3">
                  <a:lumMod val="50000"/>
                </a:schemeClr>
              </a:solidFill>
              <a:latin typeface="+mn-lt"/>
            </a:rPr>
            <a:t>: </a:t>
          </a:r>
          <a:r>
            <a:rPr lang="id-ID" sz="1800" b="0" dirty="0" smtClean="0">
              <a:solidFill>
                <a:schemeClr val="accent3">
                  <a:lumMod val="50000"/>
                </a:schemeClr>
              </a:solidFill>
            </a:rPr>
            <a:t>Sejauh mana SOP diterapkan, berikut deskripsi pekerjaan, dan indikator tentang seberapa baik tugas tersebut dilakukan.</a:t>
          </a:r>
          <a:endParaRPr lang="id-ID" sz="1800" b="0" dirty="0">
            <a:solidFill>
              <a:schemeClr val="accent3">
                <a:lumMod val="50000"/>
              </a:schemeClr>
            </a:solidFill>
            <a:latin typeface="+mn-lt"/>
          </a:endParaRPr>
        </a:p>
      </dgm:t>
    </dgm:pt>
    <dgm:pt modelId="{22067EAC-9D44-49CD-A1C5-F7DAA9ED067F}" type="parTrans" cxnId="{9F11A1C2-5B02-4544-A747-DF931D887395}">
      <dgm:prSet/>
      <dgm:spPr/>
      <dgm:t>
        <a:bodyPr/>
        <a:lstStyle/>
        <a:p>
          <a:endParaRPr lang="id-ID" sz="1800">
            <a:latin typeface="+mn-lt"/>
          </a:endParaRPr>
        </a:p>
      </dgm:t>
    </dgm:pt>
    <dgm:pt modelId="{ED2E20A5-B302-439C-8E11-8225DC44BDED}" type="sibTrans" cxnId="{9F11A1C2-5B02-4544-A747-DF931D887395}">
      <dgm:prSet/>
      <dgm:spPr/>
      <dgm:t>
        <a:bodyPr/>
        <a:lstStyle/>
        <a:p>
          <a:endParaRPr lang="id-ID" sz="1800">
            <a:latin typeface="+mn-lt"/>
          </a:endParaRPr>
        </a:p>
      </dgm:t>
    </dgm:pt>
    <dgm:pt modelId="{CDC42F56-3957-42E7-B5BB-247B5F7BAE96}" type="pres">
      <dgm:prSet presAssocID="{ECAD445D-B520-4054-9A19-8D435683394F}" presName="cycle" presStyleCnt="0">
        <dgm:presLayoutVars>
          <dgm:chMax val="1"/>
          <dgm:dir/>
          <dgm:animLvl val="ctr"/>
          <dgm:resizeHandles val="exact"/>
        </dgm:presLayoutVars>
      </dgm:prSet>
      <dgm:spPr/>
      <dgm:t>
        <a:bodyPr/>
        <a:lstStyle/>
        <a:p>
          <a:endParaRPr lang="id-ID"/>
        </a:p>
      </dgm:t>
    </dgm:pt>
    <dgm:pt modelId="{873BE224-28C5-4F38-B62A-129013E6894F}" type="pres">
      <dgm:prSet presAssocID="{16E5120B-80CD-4F5C-9286-AFC9247AE47B}" presName="centerShape" presStyleLbl="node0" presStyleIdx="0" presStyleCnt="1" custScaleX="83355" custScaleY="83960" custLinFactNeighborX="48446" custLinFactNeighborY="-48948"/>
      <dgm:spPr/>
      <dgm:t>
        <a:bodyPr/>
        <a:lstStyle/>
        <a:p>
          <a:endParaRPr lang="id-ID"/>
        </a:p>
      </dgm:t>
    </dgm:pt>
    <dgm:pt modelId="{F63D5255-5B28-4264-A2F1-124D9D055760}" type="pres">
      <dgm:prSet presAssocID="{900C1966-1FD2-43C4-AE87-7320F592586E}" presName="parTrans" presStyleLbl="bgSibTrans2D1" presStyleIdx="0" presStyleCnt="3" custLinFactNeighborX="5831" custLinFactNeighborY="40623"/>
      <dgm:spPr/>
      <dgm:t>
        <a:bodyPr/>
        <a:lstStyle/>
        <a:p>
          <a:endParaRPr lang="id-ID"/>
        </a:p>
      </dgm:t>
    </dgm:pt>
    <dgm:pt modelId="{991B0201-F78D-42ED-BF00-5240113A8285}" type="pres">
      <dgm:prSet presAssocID="{B9FF43EE-401F-4B49-BD48-D58085841C8C}" presName="node" presStyleLbl="node1" presStyleIdx="0" presStyleCnt="3" custScaleX="151074" custScaleY="80221" custRadScaleRad="66619" custRadScaleInc="47440">
        <dgm:presLayoutVars>
          <dgm:bulletEnabled val="1"/>
        </dgm:presLayoutVars>
      </dgm:prSet>
      <dgm:spPr/>
      <dgm:t>
        <a:bodyPr/>
        <a:lstStyle/>
        <a:p>
          <a:endParaRPr lang="id-ID"/>
        </a:p>
      </dgm:t>
    </dgm:pt>
    <dgm:pt modelId="{4ED15E96-0431-4330-A02D-E1C4BDF025B4}" type="pres">
      <dgm:prSet presAssocID="{057A0DFE-7718-44A5-99CF-450093BBD321}" presName="parTrans" presStyleLbl="bgSibTrans2D1" presStyleIdx="1" presStyleCnt="3"/>
      <dgm:spPr/>
      <dgm:t>
        <a:bodyPr/>
        <a:lstStyle/>
        <a:p>
          <a:endParaRPr lang="id-ID"/>
        </a:p>
      </dgm:t>
    </dgm:pt>
    <dgm:pt modelId="{8164C311-EAB7-496F-9E82-D298C01BD268}" type="pres">
      <dgm:prSet presAssocID="{3BA3A288-8452-4EF1-BB33-41FCC3D1868D}" presName="node" presStyleLbl="node1" presStyleIdx="1" presStyleCnt="3" custScaleX="153734" custScaleY="72563" custRadScaleRad="111604" custRadScaleInc="-30324">
        <dgm:presLayoutVars>
          <dgm:bulletEnabled val="1"/>
        </dgm:presLayoutVars>
      </dgm:prSet>
      <dgm:spPr/>
      <dgm:t>
        <a:bodyPr/>
        <a:lstStyle/>
        <a:p>
          <a:endParaRPr lang="id-ID"/>
        </a:p>
      </dgm:t>
    </dgm:pt>
    <dgm:pt modelId="{088C1D3B-DC26-47D5-969D-E6841653AABA}" type="pres">
      <dgm:prSet presAssocID="{22067EAC-9D44-49CD-A1C5-F7DAA9ED067F}" presName="parTrans" presStyleLbl="bgSibTrans2D1" presStyleIdx="2" presStyleCnt="3" custAng="19778544" custLinFactNeighborX="43578" custLinFactNeighborY="47915"/>
      <dgm:spPr/>
      <dgm:t>
        <a:bodyPr/>
        <a:lstStyle/>
        <a:p>
          <a:endParaRPr lang="id-ID"/>
        </a:p>
      </dgm:t>
    </dgm:pt>
    <dgm:pt modelId="{A13D75DE-01B9-477C-9A9A-0F3953A60562}" type="pres">
      <dgm:prSet presAssocID="{4B2F0A1B-D39A-4C1C-B0B1-D2512142C30A}" presName="node" presStyleLbl="node1" presStyleIdx="2" presStyleCnt="3" custScaleX="222943" custScaleY="120377" custRadScaleRad="34364" custRadScaleInc="57336">
        <dgm:presLayoutVars>
          <dgm:bulletEnabled val="1"/>
        </dgm:presLayoutVars>
      </dgm:prSet>
      <dgm:spPr/>
      <dgm:t>
        <a:bodyPr/>
        <a:lstStyle/>
        <a:p>
          <a:endParaRPr lang="id-ID"/>
        </a:p>
      </dgm:t>
    </dgm:pt>
  </dgm:ptLst>
  <dgm:cxnLst>
    <dgm:cxn modelId="{50018C03-2036-45F8-AEA8-D66F245AF527}" type="presOf" srcId="{900C1966-1FD2-43C4-AE87-7320F592586E}" destId="{F63D5255-5B28-4264-A2F1-124D9D055760}" srcOrd="0" destOrd="0" presId="urn:microsoft.com/office/officeart/2005/8/layout/radial4"/>
    <dgm:cxn modelId="{8282A723-CB2A-4B6E-8794-320F17B91D6A}" srcId="{ECAD445D-B520-4054-9A19-8D435683394F}" destId="{16E5120B-80CD-4F5C-9286-AFC9247AE47B}" srcOrd="0" destOrd="0" parTransId="{351BCE2B-51B2-45DE-A62D-1440318414F4}" sibTransId="{8D5090F4-8714-4FF7-B3F9-C7A9D9A57A9B}"/>
    <dgm:cxn modelId="{9F11A1C2-5B02-4544-A747-DF931D887395}" srcId="{16E5120B-80CD-4F5C-9286-AFC9247AE47B}" destId="{4B2F0A1B-D39A-4C1C-B0B1-D2512142C30A}" srcOrd="2" destOrd="0" parTransId="{22067EAC-9D44-49CD-A1C5-F7DAA9ED067F}" sibTransId="{ED2E20A5-B302-439C-8E11-8225DC44BDED}"/>
    <dgm:cxn modelId="{B85E1BCE-A144-4128-803B-0E7F5356319D}" type="presOf" srcId="{057A0DFE-7718-44A5-99CF-450093BBD321}" destId="{4ED15E96-0431-4330-A02D-E1C4BDF025B4}" srcOrd="0" destOrd="0" presId="urn:microsoft.com/office/officeart/2005/8/layout/radial4"/>
    <dgm:cxn modelId="{C03501F6-5DB2-4DA1-B841-07678E52EC56}" type="presOf" srcId="{3BA3A288-8452-4EF1-BB33-41FCC3D1868D}" destId="{8164C311-EAB7-496F-9E82-D298C01BD268}" srcOrd="0" destOrd="0" presId="urn:microsoft.com/office/officeart/2005/8/layout/radial4"/>
    <dgm:cxn modelId="{AF6CB227-BF15-413C-992B-0F2373D533CC}" srcId="{16E5120B-80CD-4F5C-9286-AFC9247AE47B}" destId="{B9FF43EE-401F-4B49-BD48-D58085841C8C}" srcOrd="0" destOrd="0" parTransId="{900C1966-1FD2-43C4-AE87-7320F592586E}" sibTransId="{79DF3C38-D48F-4F55-AF1F-32162B192CB7}"/>
    <dgm:cxn modelId="{9410DE70-D472-415C-8423-BCDA84A90C08}" type="presOf" srcId="{4B2F0A1B-D39A-4C1C-B0B1-D2512142C30A}" destId="{A13D75DE-01B9-477C-9A9A-0F3953A60562}" srcOrd="0" destOrd="0" presId="urn:microsoft.com/office/officeart/2005/8/layout/radial4"/>
    <dgm:cxn modelId="{B8DCBACE-BEA2-4A07-8231-61526FE52E31}" type="presOf" srcId="{B9FF43EE-401F-4B49-BD48-D58085841C8C}" destId="{991B0201-F78D-42ED-BF00-5240113A8285}" srcOrd="0" destOrd="0" presId="urn:microsoft.com/office/officeart/2005/8/layout/radial4"/>
    <dgm:cxn modelId="{123D9CBE-E14B-41AC-8980-829872849B1C}" srcId="{16E5120B-80CD-4F5C-9286-AFC9247AE47B}" destId="{3BA3A288-8452-4EF1-BB33-41FCC3D1868D}" srcOrd="1" destOrd="0" parTransId="{057A0DFE-7718-44A5-99CF-450093BBD321}" sibTransId="{C6A4D369-A5B7-4FF9-8974-1CEF9C1D3965}"/>
    <dgm:cxn modelId="{80EF28B7-94FC-498F-8F78-43356303148F}" type="presOf" srcId="{16E5120B-80CD-4F5C-9286-AFC9247AE47B}" destId="{873BE224-28C5-4F38-B62A-129013E6894F}" srcOrd="0" destOrd="0" presId="urn:microsoft.com/office/officeart/2005/8/layout/radial4"/>
    <dgm:cxn modelId="{B6586C3A-A6CE-403D-8A51-253BBABA96EE}" type="presOf" srcId="{ECAD445D-B520-4054-9A19-8D435683394F}" destId="{CDC42F56-3957-42E7-B5BB-247B5F7BAE96}" srcOrd="0" destOrd="0" presId="urn:microsoft.com/office/officeart/2005/8/layout/radial4"/>
    <dgm:cxn modelId="{79E53B41-8339-497D-8147-DF824ECC1AF3}" type="presOf" srcId="{22067EAC-9D44-49CD-A1C5-F7DAA9ED067F}" destId="{088C1D3B-DC26-47D5-969D-E6841653AABA}" srcOrd="0" destOrd="0" presId="urn:microsoft.com/office/officeart/2005/8/layout/radial4"/>
    <dgm:cxn modelId="{64864DE3-AE32-4E5B-AB26-6E1A88C3F400}" type="presParOf" srcId="{CDC42F56-3957-42E7-B5BB-247B5F7BAE96}" destId="{873BE224-28C5-4F38-B62A-129013E6894F}" srcOrd="0" destOrd="0" presId="urn:microsoft.com/office/officeart/2005/8/layout/radial4"/>
    <dgm:cxn modelId="{B6413CFF-E457-473E-B3EA-6C96D99927A6}" type="presParOf" srcId="{CDC42F56-3957-42E7-B5BB-247B5F7BAE96}" destId="{F63D5255-5B28-4264-A2F1-124D9D055760}" srcOrd="1" destOrd="0" presId="urn:microsoft.com/office/officeart/2005/8/layout/radial4"/>
    <dgm:cxn modelId="{A9444A31-D5D7-4E26-9081-A3B38AA0D08A}" type="presParOf" srcId="{CDC42F56-3957-42E7-B5BB-247B5F7BAE96}" destId="{991B0201-F78D-42ED-BF00-5240113A8285}" srcOrd="2" destOrd="0" presId="urn:microsoft.com/office/officeart/2005/8/layout/radial4"/>
    <dgm:cxn modelId="{BB97E9F3-D733-4BE9-A562-0F9DAEF845CC}" type="presParOf" srcId="{CDC42F56-3957-42E7-B5BB-247B5F7BAE96}" destId="{4ED15E96-0431-4330-A02D-E1C4BDF025B4}" srcOrd="3" destOrd="0" presId="urn:microsoft.com/office/officeart/2005/8/layout/radial4"/>
    <dgm:cxn modelId="{BB2BEECE-5939-4A8D-9FA8-CD7779DBB51F}" type="presParOf" srcId="{CDC42F56-3957-42E7-B5BB-247B5F7BAE96}" destId="{8164C311-EAB7-496F-9E82-D298C01BD268}" srcOrd="4" destOrd="0" presId="urn:microsoft.com/office/officeart/2005/8/layout/radial4"/>
    <dgm:cxn modelId="{9F3EFB47-9301-4F89-9BBD-09877251256C}" type="presParOf" srcId="{CDC42F56-3957-42E7-B5BB-247B5F7BAE96}" destId="{088C1D3B-DC26-47D5-969D-E6841653AABA}" srcOrd="5" destOrd="0" presId="urn:microsoft.com/office/officeart/2005/8/layout/radial4"/>
    <dgm:cxn modelId="{FBD93EA9-DAA3-4512-AD6E-1B8EAB0F9B92}" type="presParOf" srcId="{CDC42F56-3957-42E7-B5BB-247B5F7BAE96}" destId="{A13D75DE-01B9-477C-9A9A-0F3953A60562}"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0911C7-2FA6-4E2E-AB78-4D9A5C8863DB}" type="doc">
      <dgm:prSet loTypeId="urn:microsoft.com/office/officeart/2005/8/layout/vList5" loCatId="list" qsTypeId="urn:microsoft.com/office/officeart/2005/8/quickstyle/simple3" qsCatId="simple" csTypeId="urn:microsoft.com/office/officeart/2005/8/colors/colorful2" csCatId="colorful" phldr="1"/>
      <dgm:spPr/>
      <dgm:t>
        <a:bodyPr/>
        <a:lstStyle/>
        <a:p>
          <a:endParaRPr lang="id-ID"/>
        </a:p>
      </dgm:t>
    </dgm:pt>
    <dgm:pt modelId="{63F05649-C61E-44C6-A56A-E65496FAC648}">
      <dgm:prSet phldrT="[Text]" custT="1"/>
      <dgm:spPr/>
      <dgm:t>
        <a:bodyPr/>
        <a:lstStyle/>
        <a:p>
          <a:r>
            <a:rPr lang="id-ID" sz="2000" b="0" dirty="0" smtClean="0">
              <a:solidFill>
                <a:schemeClr val="accent3">
                  <a:lumMod val="50000"/>
                </a:schemeClr>
              </a:solidFill>
              <a:latin typeface="Comic Sans MS" pitchFamily="66" charset="0"/>
            </a:rPr>
            <a:t>Definisi</a:t>
          </a:r>
          <a:endParaRPr lang="id-ID" sz="2000" b="0" dirty="0">
            <a:solidFill>
              <a:schemeClr val="accent3">
                <a:lumMod val="50000"/>
              </a:schemeClr>
            </a:solidFill>
            <a:latin typeface="Comic Sans MS" pitchFamily="66" charset="0"/>
          </a:endParaRPr>
        </a:p>
      </dgm:t>
    </dgm:pt>
    <dgm:pt modelId="{84D7FD03-49F4-4938-AEBC-5B23845924B8}" type="parTrans" cxnId="{D8704789-E6A4-41FB-80E3-AF90BF8017A9}">
      <dgm:prSet/>
      <dgm:spPr/>
      <dgm:t>
        <a:bodyPr/>
        <a:lstStyle/>
        <a:p>
          <a:endParaRPr lang="id-ID" sz="1800" b="0">
            <a:solidFill>
              <a:schemeClr val="accent3">
                <a:lumMod val="50000"/>
              </a:schemeClr>
            </a:solidFill>
            <a:latin typeface="Comic Sans MS" pitchFamily="66" charset="0"/>
          </a:endParaRPr>
        </a:p>
      </dgm:t>
    </dgm:pt>
    <dgm:pt modelId="{FFB2BCEF-F702-4EAD-BDC6-D822F6959C2C}" type="sibTrans" cxnId="{D8704789-E6A4-41FB-80E3-AF90BF8017A9}">
      <dgm:prSet/>
      <dgm:spPr/>
      <dgm:t>
        <a:bodyPr/>
        <a:lstStyle/>
        <a:p>
          <a:endParaRPr lang="id-ID" sz="1800" b="0">
            <a:solidFill>
              <a:schemeClr val="accent3">
                <a:lumMod val="50000"/>
              </a:schemeClr>
            </a:solidFill>
            <a:latin typeface="Comic Sans MS" pitchFamily="66" charset="0"/>
          </a:endParaRPr>
        </a:p>
      </dgm:t>
    </dgm:pt>
    <dgm:pt modelId="{0949FC7E-2B5E-4D81-A274-1156333EFE86}">
      <dgm:prSet phldrT="[Text]" custT="1"/>
      <dgm:spPr/>
      <dgm:t>
        <a:bodyPr/>
        <a:lstStyle/>
        <a:p>
          <a:r>
            <a:rPr lang="id-ID" sz="1800" b="0" dirty="0" smtClean="0">
              <a:solidFill>
                <a:schemeClr val="accent3">
                  <a:lumMod val="50000"/>
                </a:schemeClr>
              </a:solidFill>
              <a:latin typeface="Comic Sans MS" pitchFamily="66" charset="0"/>
            </a:rPr>
            <a:t>Teori yang d</a:t>
          </a:r>
          <a:r>
            <a:rPr lang="en-US" sz="1800" b="0" dirty="0" err="1" smtClean="0">
              <a:solidFill>
                <a:schemeClr val="accent3">
                  <a:lumMod val="50000"/>
                </a:schemeClr>
              </a:solidFill>
              <a:latin typeface="Comic Sans MS" pitchFamily="66" charset="0"/>
            </a:rPr>
            <a:t>ikembangkan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untuk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menjelaskan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bagaimana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perilaku</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seorang</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pemimpin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mempengaruhi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kepuasan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endParaRPr lang="id-ID" sz="1800" b="0" dirty="0">
            <a:solidFill>
              <a:schemeClr val="accent3">
                <a:lumMod val="50000"/>
              </a:schemeClr>
            </a:solidFill>
            <a:latin typeface="Comic Sans MS" pitchFamily="66" charset="0"/>
          </a:endParaRPr>
        </a:p>
      </dgm:t>
    </dgm:pt>
    <dgm:pt modelId="{5A84DB88-EC13-495C-817F-C5D26C268D10}" type="parTrans" cxnId="{2BE05336-CDDA-4D06-9B27-70F32D18AEA2}">
      <dgm:prSet/>
      <dgm:spPr/>
      <dgm:t>
        <a:bodyPr/>
        <a:lstStyle/>
        <a:p>
          <a:endParaRPr lang="id-ID" sz="1800" b="0">
            <a:solidFill>
              <a:schemeClr val="accent3">
                <a:lumMod val="50000"/>
              </a:schemeClr>
            </a:solidFill>
            <a:latin typeface="Comic Sans MS" pitchFamily="66" charset="0"/>
          </a:endParaRPr>
        </a:p>
      </dgm:t>
    </dgm:pt>
    <dgm:pt modelId="{B771C6E2-2A53-47C3-89EE-657AB0950258}" type="sibTrans" cxnId="{2BE05336-CDDA-4D06-9B27-70F32D18AEA2}">
      <dgm:prSet/>
      <dgm:spPr/>
      <dgm:t>
        <a:bodyPr/>
        <a:lstStyle/>
        <a:p>
          <a:endParaRPr lang="id-ID" sz="1800" b="0">
            <a:solidFill>
              <a:schemeClr val="accent3">
                <a:lumMod val="50000"/>
              </a:schemeClr>
            </a:solidFill>
            <a:latin typeface="Comic Sans MS" pitchFamily="66" charset="0"/>
          </a:endParaRPr>
        </a:p>
      </dgm:t>
    </dgm:pt>
    <dgm:pt modelId="{C00ABEA1-8B99-4579-8E00-D4EBF9776BF2}">
      <dgm:prSet phldrT="[Text]" custT="1"/>
      <dgm:spPr/>
      <dgm:t>
        <a:bodyPr/>
        <a:lstStyle/>
        <a:p>
          <a:r>
            <a:rPr lang="id-ID" sz="1800" b="1" i="1" dirty="0" smtClean="0">
              <a:solidFill>
                <a:schemeClr val="accent3">
                  <a:lumMod val="50000"/>
                </a:schemeClr>
              </a:solidFill>
              <a:latin typeface="Comic Sans MS" pitchFamily="66" charset="0"/>
            </a:rPr>
            <a:t>Supportive leadership</a:t>
          </a:r>
          <a:r>
            <a:rPr lang="id-ID" sz="1800" b="1" i="0" dirty="0" smtClean="0">
              <a:solidFill>
                <a:schemeClr val="accent3">
                  <a:lumMod val="50000"/>
                </a:schemeClr>
              </a:solidFill>
              <a:latin typeface="Comic Sans MS" pitchFamily="66" charset="0"/>
            </a:rPr>
            <a:t>.</a:t>
          </a:r>
          <a:r>
            <a:rPr lang="id-ID" sz="1800" b="0" i="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Memperhatikan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kebutuhan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menunjukkan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kepedulian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terhadap</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kesejahteraan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menciptakan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iklim</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bersahabat</a:t>
          </a:r>
          <a:r>
            <a:rPr lang="en-US" sz="1800" b="0" dirty="0" smtClean="0">
              <a:solidFill>
                <a:schemeClr val="accent3">
                  <a:lumMod val="50000"/>
                </a:schemeClr>
              </a:solidFill>
              <a:latin typeface="Comic Sans MS" pitchFamily="66" charset="0"/>
            </a:rPr>
            <a:t> di unit </a:t>
          </a:r>
          <a:r>
            <a:rPr lang="en-US" sz="1800" b="0" dirty="0" err="1" smtClean="0">
              <a:solidFill>
                <a:schemeClr val="accent3">
                  <a:lumMod val="50000"/>
                </a:schemeClr>
              </a:solidFill>
              <a:latin typeface="Comic Sans MS" pitchFamily="66" charset="0"/>
            </a:rPr>
            <a:t>kerja</a:t>
          </a:r>
          <a:r>
            <a:rPr lang="en-US" sz="1800" b="0" dirty="0" smtClean="0">
              <a:solidFill>
                <a:schemeClr val="accent3">
                  <a:lumMod val="50000"/>
                </a:schemeClr>
              </a:solidFill>
              <a:latin typeface="Comic Sans MS" pitchFamily="66" charset="0"/>
            </a:rPr>
            <a:t>.</a:t>
          </a:r>
          <a:endParaRPr lang="id-ID" sz="1800" b="0" dirty="0">
            <a:solidFill>
              <a:schemeClr val="accent3">
                <a:lumMod val="50000"/>
              </a:schemeClr>
            </a:solidFill>
            <a:latin typeface="Comic Sans MS" pitchFamily="66" charset="0"/>
          </a:endParaRPr>
        </a:p>
      </dgm:t>
    </dgm:pt>
    <dgm:pt modelId="{D8FC069F-5AAC-4F5C-BB5F-6BA4C8E595D5}" type="sibTrans" cxnId="{FC568B1E-A2AF-4A77-BDF8-8324708DF619}">
      <dgm:prSet/>
      <dgm:spPr/>
      <dgm:t>
        <a:bodyPr/>
        <a:lstStyle/>
        <a:p>
          <a:endParaRPr lang="id-ID" sz="1800" b="0">
            <a:solidFill>
              <a:schemeClr val="accent3">
                <a:lumMod val="50000"/>
              </a:schemeClr>
            </a:solidFill>
            <a:latin typeface="Comic Sans MS" pitchFamily="66" charset="0"/>
          </a:endParaRPr>
        </a:p>
      </dgm:t>
    </dgm:pt>
    <dgm:pt modelId="{ED01087E-CDC8-4FC1-AC29-29AD636B5C63}" type="parTrans" cxnId="{FC568B1E-A2AF-4A77-BDF8-8324708DF619}">
      <dgm:prSet/>
      <dgm:spPr/>
      <dgm:t>
        <a:bodyPr/>
        <a:lstStyle/>
        <a:p>
          <a:endParaRPr lang="id-ID" sz="1800" b="0">
            <a:solidFill>
              <a:schemeClr val="accent3">
                <a:lumMod val="50000"/>
              </a:schemeClr>
            </a:solidFill>
            <a:latin typeface="Comic Sans MS" pitchFamily="66" charset="0"/>
          </a:endParaRPr>
        </a:p>
      </dgm:t>
    </dgm:pt>
    <dgm:pt modelId="{76B86D54-927A-4705-AF9B-AC3E4B821630}">
      <dgm:prSet phldrT="[Text]" custT="1"/>
      <dgm:spPr/>
      <dgm:t>
        <a:bodyPr/>
        <a:lstStyle/>
        <a:p>
          <a:r>
            <a:rPr lang="en-US" sz="2000" b="0" dirty="0" err="1" smtClean="0">
              <a:solidFill>
                <a:schemeClr val="accent3">
                  <a:lumMod val="50000"/>
                </a:schemeClr>
              </a:solidFill>
              <a:latin typeface="Comic Sans MS" pitchFamily="66" charset="0"/>
            </a:rPr>
            <a:t>Perilaku</a:t>
          </a:r>
          <a:r>
            <a:rPr lang="en-US" sz="2000" b="0" dirty="0" smtClean="0">
              <a:solidFill>
                <a:schemeClr val="accent3">
                  <a:lumMod val="50000"/>
                </a:schemeClr>
              </a:solidFill>
              <a:latin typeface="Comic Sans MS" pitchFamily="66" charset="0"/>
            </a:rPr>
            <a:t> </a:t>
          </a:r>
          <a:r>
            <a:rPr lang="en-US" sz="2000" b="0" dirty="0" err="1" smtClean="0">
              <a:solidFill>
                <a:schemeClr val="accent3">
                  <a:lumMod val="50000"/>
                </a:schemeClr>
              </a:solidFill>
              <a:latin typeface="Comic Sans MS" pitchFamily="66" charset="0"/>
            </a:rPr>
            <a:t>Pemimpin</a:t>
          </a:r>
          <a:endParaRPr lang="id-ID" sz="2000" b="0" dirty="0">
            <a:solidFill>
              <a:schemeClr val="accent3">
                <a:lumMod val="50000"/>
              </a:schemeClr>
            </a:solidFill>
            <a:latin typeface="Comic Sans MS" pitchFamily="66" charset="0"/>
          </a:endParaRPr>
        </a:p>
      </dgm:t>
    </dgm:pt>
    <dgm:pt modelId="{26F031E4-60C2-433F-8EFD-018FD49358C3}" type="sibTrans" cxnId="{D7C24396-A150-403D-A971-AAB8CA6DB22B}">
      <dgm:prSet/>
      <dgm:spPr/>
      <dgm:t>
        <a:bodyPr/>
        <a:lstStyle/>
        <a:p>
          <a:endParaRPr lang="id-ID" sz="1800" b="0">
            <a:solidFill>
              <a:schemeClr val="accent3">
                <a:lumMod val="50000"/>
              </a:schemeClr>
            </a:solidFill>
            <a:latin typeface="Comic Sans MS" pitchFamily="66" charset="0"/>
          </a:endParaRPr>
        </a:p>
      </dgm:t>
    </dgm:pt>
    <dgm:pt modelId="{AF93AB04-C1A2-4D99-BDDA-F6FFD78D7337}" type="parTrans" cxnId="{D7C24396-A150-403D-A971-AAB8CA6DB22B}">
      <dgm:prSet/>
      <dgm:spPr/>
      <dgm:t>
        <a:bodyPr/>
        <a:lstStyle/>
        <a:p>
          <a:endParaRPr lang="id-ID" sz="1800" b="0">
            <a:solidFill>
              <a:schemeClr val="accent3">
                <a:lumMod val="50000"/>
              </a:schemeClr>
            </a:solidFill>
            <a:latin typeface="Comic Sans MS" pitchFamily="66" charset="0"/>
          </a:endParaRPr>
        </a:p>
      </dgm:t>
    </dgm:pt>
    <dgm:pt modelId="{CF11DC96-D877-4683-A058-42C363B28F27}">
      <dgm:prSet custT="1"/>
      <dgm:spPr/>
      <dgm:t>
        <a:bodyPr/>
        <a:lstStyle/>
        <a:p>
          <a:r>
            <a:rPr lang="id-ID" sz="1800" b="1" i="1" dirty="0" smtClean="0">
              <a:solidFill>
                <a:schemeClr val="accent3">
                  <a:lumMod val="50000"/>
                </a:schemeClr>
              </a:solidFill>
              <a:latin typeface="Comic Sans MS" pitchFamily="66" charset="0"/>
            </a:rPr>
            <a:t>Directive leadership.</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Memberi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tahu</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apa</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harus</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lakukan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memberikan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panduan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khusus</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meminta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untuk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mengikuti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aturan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prosedur</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menjadwalkan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mengoordinasikan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pekerjaan</a:t>
          </a:r>
          <a:r>
            <a:rPr lang="en-US" sz="1800" b="0" dirty="0" smtClean="0">
              <a:solidFill>
                <a:schemeClr val="accent3">
                  <a:lumMod val="50000"/>
                </a:schemeClr>
              </a:solidFill>
              <a:latin typeface="Comic Sans MS" pitchFamily="66" charset="0"/>
            </a:rPr>
            <a:t>.</a:t>
          </a:r>
        </a:p>
      </dgm:t>
    </dgm:pt>
    <dgm:pt modelId="{3CA50694-FDCD-4511-BEFE-5C5E189190D2}" type="parTrans" cxnId="{8FA23A14-65D3-4614-BC71-05F2EE2E1EB7}">
      <dgm:prSet/>
      <dgm:spPr/>
      <dgm:t>
        <a:bodyPr/>
        <a:lstStyle/>
        <a:p>
          <a:endParaRPr lang="id-ID" sz="1800" b="0"/>
        </a:p>
      </dgm:t>
    </dgm:pt>
    <dgm:pt modelId="{014B9F82-6A9B-4CB8-BA4B-076D1392CDE7}" type="sibTrans" cxnId="{8FA23A14-65D3-4614-BC71-05F2EE2E1EB7}">
      <dgm:prSet/>
      <dgm:spPr/>
      <dgm:t>
        <a:bodyPr/>
        <a:lstStyle/>
        <a:p>
          <a:endParaRPr lang="id-ID" sz="1800" b="0"/>
        </a:p>
      </dgm:t>
    </dgm:pt>
    <dgm:pt modelId="{B1D7E141-09C9-464A-94A5-8C0F72DD3F0D}">
      <dgm:prSet custT="1"/>
      <dgm:spPr/>
      <dgm:t>
        <a:bodyPr/>
        <a:lstStyle/>
        <a:p>
          <a:r>
            <a:rPr lang="id-ID" sz="1800" b="1" i="1" dirty="0" smtClean="0">
              <a:solidFill>
                <a:schemeClr val="accent3">
                  <a:lumMod val="50000"/>
                </a:schemeClr>
              </a:solidFill>
              <a:latin typeface="Comic Sans MS" pitchFamily="66" charset="0"/>
            </a:rPr>
            <a:t>Participative leadership</a:t>
          </a:r>
          <a:r>
            <a:rPr lang="id-ID" sz="1800" b="1" i="0" dirty="0" smtClean="0">
              <a:solidFill>
                <a:schemeClr val="accent3">
                  <a:lumMod val="50000"/>
                </a:schemeClr>
              </a:solidFill>
              <a:latin typeface="Comic Sans MS" pitchFamily="66" charset="0"/>
            </a:rPr>
            <a:t>.</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Berkonsultasi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dengan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mempertimbangkan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pendapat</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saran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a:t>
          </a:r>
        </a:p>
      </dgm:t>
    </dgm:pt>
    <dgm:pt modelId="{294E8AA6-4EF2-49D9-AC25-E1C513E585E6}" type="parTrans" cxnId="{948C369A-3D55-410E-B001-E5E9DF32784E}">
      <dgm:prSet/>
      <dgm:spPr/>
      <dgm:t>
        <a:bodyPr/>
        <a:lstStyle/>
        <a:p>
          <a:endParaRPr lang="id-ID"/>
        </a:p>
      </dgm:t>
    </dgm:pt>
    <dgm:pt modelId="{3C0C4317-FB97-46D7-8B5B-C9F6F40188A8}" type="sibTrans" cxnId="{948C369A-3D55-410E-B001-E5E9DF32784E}">
      <dgm:prSet/>
      <dgm:spPr/>
      <dgm:t>
        <a:bodyPr/>
        <a:lstStyle/>
        <a:p>
          <a:endParaRPr lang="id-ID"/>
        </a:p>
      </dgm:t>
    </dgm:pt>
    <dgm:pt modelId="{FE67BA36-F26D-4D5F-8363-B1C55BE9C180}">
      <dgm:prSet custT="1"/>
      <dgm:spPr/>
      <dgm:t>
        <a:bodyPr/>
        <a:lstStyle/>
        <a:p>
          <a:r>
            <a:rPr lang="id-ID" sz="1800" b="1" i="1" dirty="0" smtClean="0">
              <a:solidFill>
                <a:schemeClr val="accent3">
                  <a:lumMod val="50000"/>
                </a:schemeClr>
              </a:solidFill>
              <a:latin typeface="Comic Sans MS" pitchFamily="66" charset="0"/>
            </a:rPr>
            <a:t>Achievement-oriented leadership</a:t>
          </a:r>
          <a:r>
            <a:rPr lang="id-ID" sz="1800" b="1" i="0" dirty="0" smtClean="0">
              <a:solidFill>
                <a:schemeClr val="accent3">
                  <a:lumMod val="50000"/>
                </a:schemeClr>
              </a:solidFill>
              <a:latin typeface="Comic Sans MS" pitchFamily="66" charset="0"/>
            </a:rPr>
            <a:t>.</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Menetapkan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tujuan</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menantang</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mencari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lebih</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baik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menekankan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keunggulan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menunjukkan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keyakinan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bahwa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mencapai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standar</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tinggi</a:t>
          </a:r>
          <a:r>
            <a:rPr lang="en-US" sz="1800" b="0" dirty="0" smtClean="0">
              <a:solidFill>
                <a:schemeClr val="accent3">
                  <a:lumMod val="50000"/>
                </a:schemeClr>
              </a:solidFill>
              <a:latin typeface="Comic Sans MS" pitchFamily="66" charset="0"/>
            </a:rPr>
            <a:t>.</a:t>
          </a:r>
          <a:endParaRPr lang="id-ID" sz="1800" b="0" dirty="0"/>
        </a:p>
      </dgm:t>
    </dgm:pt>
    <dgm:pt modelId="{C4C0935C-9A2D-4C62-9DDC-8CD478AC1617}" type="parTrans" cxnId="{684B4B5C-EDE8-42B5-8F4D-BBA86AB61DCC}">
      <dgm:prSet/>
      <dgm:spPr/>
      <dgm:t>
        <a:bodyPr/>
        <a:lstStyle/>
        <a:p>
          <a:endParaRPr lang="id-ID"/>
        </a:p>
      </dgm:t>
    </dgm:pt>
    <dgm:pt modelId="{F0FFA79F-2E94-44F9-A65F-E586AD99BF83}" type="sibTrans" cxnId="{684B4B5C-EDE8-42B5-8F4D-BBA86AB61DCC}">
      <dgm:prSet/>
      <dgm:spPr/>
      <dgm:t>
        <a:bodyPr/>
        <a:lstStyle/>
        <a:p>
          <a:endParaRPr lang="id-ID"/>
        </a:p>
      </dgm:t>
    </dgm:pt>
    <dgm:pt modelId="{C5754006-AB3E-4961-8A46-DEECA5E90245}" type="pres">
      <dgm:prSet presAssocID="{620911C7-2FA6-4E2E-AB78-4D9A5C8863DB}" presName="Name0" presStyleCnt="0">
        <dgm:presLayoutVars>
          <dgm:dir/>
          <dgm:animLvl val="lvl"/>
          <dgm:resizeHandles val="exact"/>
        </dgm:presLayoutVars>
      </dgm:prSet>
      <dgm:spPr/>
      <dgm:t>
        <a:bodyPr/>
        <a:lstStyle/>
        <a:p>
          <a:endParaRPr lang="id-ID"/>
        </a:p>
      </dgm:t>
    </dgm:pt>
    <dgm:pt modelId="{71CD3103-3039-4672-BA27-7CBE4ADFC44D}" type="pres">
      <dgm:prSet presAssocID="{63F05649-C61E-44C6-A56A-E65496FAC648}" presName="linNode" presStyleCnt="0"/>
      <dgm:spPr/>
    </dgm:pt>
    <dgm:pt modelId="{6FE8C249-0A27-4238-87EB-7930A5D6FD4B}" type="pres">
      <dgm:prSet presAssocID="{63F05649-C61E-44C6-A56A-E65496FAC648}" presName="parentText" presStyleLbl="node1" presStyleIdx="0" presStyleCnt="2" custScaleX="101374" custScaleY="34487">
        <dgm:presLayoutVars>
          <dgm:chMax val="1"/>
          <dgm:bulletEnabled val="1"/>
        </dgm:presLayoutVars>
      </dgm:prSet>
      <dgm:spPr/>
      <dgm:t>
        <a:bodyPr/>
        <a:lstStyle/>
        <a:p>
          <a:endParaRPr lang="id-ID"/>
        </a:p>
      </dgm:t>
    </dgm:pt>
    <dgm:pt modelId="{4AF50DB3-B815-47C6-AB50-504EF50B6B1A}" type="pres">
      <dgm:prSet presAssocID="{63F05649-C61E-44C6-A56A-E65496FAC648}" presName="descendantText" presStyleLbl="alignAccFollowNode1" presStyleIdx="0" presStyleCnt="2" custScaleX="273696" custScaleY="40394">
        <dgm:presLayoutVars>
          <dgm:bulletEnabled val="1"/>
        </dgm:presLayoutVars>
      </dgm:prSet>
      <dgm:spPr/>
      <dgm:t>
        <a:bodyPr/>
        <a:lstStyle/>
        <a:p>
          <a:endParaRPr lang="id-ID"/>
        </a:p>
      </dgm:t>
    </dgm:pt>
    <dgm:pt modelId="{AD44ED53-8D4D-4C5E-8FD5-7C7451BCA416}" type="pres">
      <dgm:prSet presAssocID="{FFB2BCEF-F702-4EAD-BDC6-D822F6959C2C}" presName="sp" presStyleCnt="0"/>
      <dgm:spPr/>
    </dgm:pt>
    <dgm:pt modelId="{8D2466CA-DBCD-4369-A112-7E1B6A770247}" type="pres">
      <dgm:prSet presAssocID="{76B86D54-927A-4705-AF9B-AC3E4B821630}" presName="linNode" presStyleCnt="0"/>
      <dgm:spPr/>
    </dgm:pt>
    <dgm:pt modelId="{E4522BEB-65E1-4852-A4D3-C25F9F6DC476}" type="pres">
      <dgm:prSet presAssocID="{76B86D54-927A-4705-AF9B-AC3E4B821630}" presName="parentText" presStyleLbl="node1" presStyleIdx="1" presStyleCnt="2" custScaleX="55096" custLinFactNeighborY="-1723">
        <dgm:presLayoutVars>
          <dgm:chMax val="1"/>
          <dgm:bulletEnabled val="1"/>
        </dgm:presLayoutVars>
      </dgm:prSet>
      <dgm:spPr/>
      <dgm:t>
        <a:bodyPr/>
        <a:lstStyle/>
        <a:p>
          <a:endParaRPr lang="id-ID"/>
        </a:p>
      </dgm:t>
    </dgm:pt>
    <dgm:pt modelId="{CC0BF8CE-FB6C-4AE6-AF19-0E580FD99AD1}" type="pres">
      <dgm:prSet presAssocID="{76B86D54-927A-4705-AF9B-AC3E4B821630}" presName="descendantText" presStyleLbl="alignAccFollowNode1" presStyleIdx="1" presStyleCnt="2" custScaleX="143096" custScaleY="123298" custLinFactNeighborY="-1579">
        <dgm:presLayoutVars>
          <dgm:bulletEnabled val="1"/>
        </dgm:presLayoutVars>
      </dgm:prSet>
      <dgm:spPr/>
      <dgm:t>
        <a:bodyPr/>
        <a:lstStyle/>
        <a:p>
          <a:endParaRPr lang="id-ID"/>
        </a:p>
      </dgm:t>
    </dgm:pt>
  </dgm:ptLst>
  <dgm:cxnLst>
    <dgm:cxn modelId="{D8704789-E6A4-41FB-80E3-AF90BF8017A9}" srcId="{620911C7-2FA6-4E2E-AB78-4D9A5C8863DB}" destId="{63F05649-C61E-44C6-A56A-E65496FAC648}" srcOrd="0" destOrd="0" parTransId="{84D7FD03-49F4-4938-AEBC-5B23845924B8}" sibTransId="{FFB2BCEF-F702-4EAD-BDC6-D822F6959C2C}"/>
    <dgm:cxn modelId="{6C0F7663-CD87-450C-8215-D90BD1902BB9}" type="presOf" srcId="{63F05649-C61E-44C6-A56A-E65496FAC648}" destId="{6FE8C249-0A27-4238-87EB-7930A5D6FD4B}" srcOrd="0" destOrd="0" presId="urn:microsoft.com/office/officeart/2005/8/layout/vList5"/>
    <dgm:cxn modelId="{2BE05336-CDDA-4D06-9B27-70F32D18AEA2}" srcId="{63F05649-C61E-44C6-A56A-E65496FAC648}" destId="{0949FC7E-2B5E-4D81-A274-1156333EFE86}" srcOrd="0" destOrd="0" parTransId="{5A84DB88-EC13-495C-817F-C5D26C268D10}" sibTransId="{B771C6E2-2A53-47C3-89EE-657AB0950258}"/>
    <dgm:cxn modelId="{8FA23A14-65D3-4614-BC71-05F2EE2E1EB7}" srcId="{76B86D54-927A-4705-AF9B-AC3E4B821630}" destId="{CF11DC96-D877-4683-A058-42C363B28F27}" srcOrd="1" destOrd="0" parTransId="{3CA50694-FDCD-4511-BEFE-5C5E189190D2}" sibTransId="{014B9F82-6A9B-4CB8-BA4B-076D1392CDE7}"/>
    <dgm:cxn modelId="{648967D2-A611-4526-A070-8CFC632376B9}" type="presOf" srcId="{620911C7-2FA6-4E2E-AB78-4D9A5C8863DB}" destId="{C5754006-AB3E-4961-8A46-DEECA5E90245}" srcOrd="0" destOrd="0" presId="urn:microsoft.com/office/officeart/2005/8/layout/vList5"/>
    <dgm:cxn modelId="{684B4B5C-EDE8-42B5-8F4D-BBA86AB61DCC}" srcId="{76B86D54-927A-4705-AF9B-AC3E4B821630}" destId="{FE67BA36-F26D-4D5F-8363-B1C55BE9C180}" srcOrd="3" destOrd="0" parTransId="{C4C0935C-9A2D-4C62-9DDC-8CD478AC1617}" sibTransId="{F0FFA79F-2E94-44F9-A65F-E586AD99BF83}"/>
    <dgm:cxn modelId="{FC568B1E-A2AF-4A77-BDF8-8324708DF619}" srcId="{76B86D54-927A-4705-AF9B-AC3E4B821630}" destId="{C00ABEA1-8B99-4579-8E00-D4EBF9776BF2}" srcOrd="0" destOrd="0" parTransId="{ED01087E-CDC8-4FC1-AC29-29AD636B5C63}" sibTransId="{D8FC069F-5AAC-4F5C-BB5F-6BA4C8E595D5}"/>
    <dgm:cxn modelId="{4E26652C-06BE-473D-9D1A-7E9A27535B46}" type="presOf" srcId="{0949FC7E-2B5E-4D81-A274-1156333EFE86}" destId="{4AF50DB3-B815-47C6-AB50-504EF50B6B1A}" srcOrd="0" destOrd="0" presId="urn:microsoft.com/office/officeart/2005/8/layout/vList5"/>
    <dgm:cxn modelId="{3631F387-7E45-4207-AF67-C37DB3FA34CE}" type="presOf" srcId="{FE67BA36-F26D-4D5F-8363-B1C55BE9C180}" destId="{CC0BF8CE-FB6C-4AE6-AF19-0E580FD99AD1}" srcOrd="0" destOrd="3" presId="urn:microsoft.com/office/officeart/2005/8/layout/vList5"/>
    <dgm:cxn modelId="{4C38749F-41B2-4A25-80E4-68ABEB993A88}" type="presOf" srcId="{CF11DC96-D877-4683-A058-42C363B28F27}" destId="{CC0BF8CE-FB6C-4AE6-AF19-0E580FD99AD1}" srcOrd="0" destOrd="1" presId="urn:microsoft.com/office/officeart/2005/8/layout/vList5"/>
    <dgm:cxn modelId="{D7C24396-A150-403D-A971-AAB8CA6DB22B}" srcId="{620911C7-2FA6-4E2E-AB78-4D9A5C8863DB}" destId="{76B86D54-927A-4705-AF9B-AC3E4B821630}" srcOrd="1" destOrd="0" parTransId="{AF93AB04-C1A2-4D99-BDDA-F6FFD78D7337}" sibTransId="{26F031E4-60C2-433F-8EFD-018FD49358C3}"/>
    <dgm:cxn modelId="{84118442-F3CB-4016-B73E-819EF826759A}" type="presOf" srcId="{76B86D54-927A-4705-AF9B-AC3E4B821630}" destId="{E4522BEB-65E1-4852-A4D3-C25F9F6DC476}" srcOrd="0" destOrd="0" presId="urn:microsoft.com/office/officeart/2005/8/layout/vList5"/>
    <dgm:cxn modelId="{6EA72F1A-941E-4A3D-B33F-0AE7BCDC9B5F}" type="presOf" srcId="{B1D7E141-09C9-464A-94A5-8C0F72DD3F0D}" destId="{CC0BF8CE-FB6C-4AE6-AF19-0E580FD99AD1}" srcOrd="0" destOrd="2" presId="urn:microsoft.com/office/officeart/2005/8/layout/vList5"/>
    <dgm:cxn modelId="{948C369A-3D55-410E-B001-E5E9DF32784E}" srcId="{76B86D54-927A-4705-AF9B-AC3E4B821630}" destId="{B1D7E141-09C9-464A-94A5-8C0F72DD3F0D}" srcOrd="2" destOrd="0" parTransId="{294E8AA6-4EF2-49D9-AC25-E1C513E585E6}" sibTransId="{3C0C4317-FB97-46D7-8B5B-C9F6F40188A8}"/>
    <dgm:cxn modelId="{F2EDC9B9-85CA-482F-A871-667542F4BDC2}" type="presOf" srcId="{C00ABEA1-8B99-4579-8E00-D4EBF9776BF2}" destId="{CC0BF8CE-FB6C-4AE6-AF19-0E580FD99AD1}" srcOrd="0" destOrd="0" presId="urn:microsoft.com/office/officeart/2005/8/layout/vList5"/>
    <dgm:cxn modelId="{CBCED6DD-05AC-497A-AF55-99B9969DF147}" type="presParOf" srcId="{C5754006-AB3E-4961-8A46-DEECA5E90245}" destId="{71CD3103-3039-4672-BA27-7CBE4ADFC44D}" srcOrd="0" destOrd="0" presId="urn:microsoft.com/office/officeart/2005/8/layout/vList5"/>
    <dgm:cxn modelId="{ECFF5693-E4DF-4EA6-9CBA-3FB1EC07B65C}" type="presParOf" srcId="{71CD3103-3039-4672-BA27-7CBE4ADFC44D}" destId="{6FE8C249-0A27-4238-87EB-7930A5D6FD4B}" srcOrd="0" destOrd="0" presId="urn:microsoft.com/office/officeart/2005/8/layout/vList5"/>
    <dgm:cxn modelId="{8FD510CE-6EF0-4D19-BEF3-7898F8CD28C9}" type="presParOf" srcId="{71CD3103-3039-4672-BA27-7CBE4ADFC44D}" destId="{4AF50DB3-B815-47C6-AB50-504EF50B6B1A}" srcOrd="1" destOrd="0" presId="urn:microsoft.com/office/officeart/2005/8/layout/vList5"/>
    <dgm:cxn modelId="{EF0B7D9C-B8B3-4CEE-93B3-A6672A341155}" type="presParOf" srcId="{C5754006-AB3E-4961-8A46-DEECA5E90245}" destId="{AD44ED53-8D4D-4C5E-8FD5-7C7451BCA416}" srcOrd="1" destOrd="0" presId="urn:microsoft.com/office/officeart/2005/8/layout/vList5"/>
    <dgm:cxn modelId="{CE81397D-C603-46DA-8278-17268B5DF0B4}" type="presParOf" srcId="{C5754006-AB3E-4961-8A46-DEECA5E90245}" destId="{8D2466CA-DBCD-4369-A112-7E1B6A770247}" srcOrd="2" destOrd="0" presId="urn:microsoft.com/office/officeart/2005/8/layout/vList5"/>
    <dgm:cxn modelId="{6D318C93-239B-4E82-9CA9-D7ADB39DA4B9}" type="presParOf" srcId="{8D2466CA-DBCD-4369-A112-7E1B6A770247}" destId="{E4522BEB-65E1-4852-A4D3-C25F9F6DC476}" srcOrd="0" destOrd="0" presId="urn:microsoft.com/office/officeart/2005/8/layout/vList5"/>
    <dgm:cxn modelId="{3361D667-F28C-4A85-8308-B01066A27442}" type="presParOf" srcId="{8D2466CA-DBCD-4369-A112-7E1B6A770247}" destId="{CC0BF8CE-FB6C-4AE6-AF19-0E580FD99AD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213BA4-DAEC-4B91-AEC6-294E739985C6}"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id-ID"/>
        </a:p>
      </dgm:t>
    </dgm:pt>
    <dgm:pt modelId="{629C8ABB-7C01-42C5-8D47-65E44C787792}">
      <dgm:prSet phldrT="[Text]" custT="1"/>
      <dgm:spPr/>
      <dgm:t>
        <a:bodyPr/>
        <a:lstStyle/>
        <a:p>
          <a:r>
            <a:rPr lang="id-ID" sz="1800" b="0" dirty="0" smtClean="0">
              <a:solidFill>
                <a:schemeClr val="accent3">
                  <a:lumMod val="50000"/>
                </a:schemeClr>
              </a:solidFill>
              <a:latin typeface="Comic Sans MS" pitchFamily="66" charset="0"/>
            </a:rPr>
            <a:t>Menguji kondisi di mana sumber daya kognitif seperti kecerdasan &amp; pengalaman itu berhubungan dengan kinerja.</a:t>
          </a:r>
          <a:endParaRPr lang="id-ID" sz="1800" dirty="0">
            <a:solidFill>
              <a:schemeClr val="accent3">
                <a:lumMod val="50000"/>
              </a:schemeClr>
            </a:solidFill>
            <a:latin typeface="Comic Sans MS" pitchFamily="66" charset="0"/>
          </a:endParaRPr>
        </a:p>
      </dgm:t>
    </dgm:pt>
    <dgm:pt modelId="{2CC338C2-AC97-4F0C-AEF5-CDC0E08AD164}" type="parTrans" cxnId="{20D42CE4-176D-49FB-8C02-CE8329F30839}">
      <dgm:prSet/>
      <dgm:spPr/>
      <dgm:t>
        <a:bodyPr/>
        <a:lstStyle/>
        <a:p>
          <a:endParaRPr lang="id-ID" sz="1800">
            <a:solidFill>
              <a:schemeClr val="accent3">
                <a:lumMod val="50000"/>
              </a:schemeClr>
            </a:solidFill>
            <a:latin typeface="Comic Sans MS" pitchFamily="66" charset="0"/>
          </a:endParaRPr>
        </a:p>
      </dgm:t>
    </dgm:pt>
    <dgm:pt modelId="{0B95B9ED-A8B5-48F9-BE55-187D3C6450AC}" type="sibTrans" cxnId="{20D42CE4-176D-49FB-8C02-CE8329F30839}">
      <dgm:prSet/>
      <dgm:spPr/>
      <dgm:t>
        <a:bodyPr/>
        <a:lstStyle/>
        <a:p>
          <a:endParaRPr lang="id-ID" sz="1800">
            <a:solidFill>
              <a:schemeClr val="accent3">
                <a:lumMod val="50000"/>
              </a:schemeClr>
            </a:solidFill>
            <a:latin typeface="Comic Sans MS" pitchFamily="66" charset="0"/>
          </a:endParaRPr>
        </a:p>
      </dgm:t>
    </dgm:pt>
    <dgm:pt modelId="{C78FD832-8D63-4CCF-B663-3AE50D60F5E6}">
      <dgm:prSet phldrT="[Text]" custT="1"/>
      <dgm:spPr/>
      <dgm:t>
        <a:bodyPr/>
        <a:lstStyle/>
        <a:p>
          <a:r>
            <a:rPr lang="en-US" sz="1800" dirty="0" err="1" smtClean="0">
              <a:solidFill>
                <a:schemeClr val="accent3">
                  <a:lumMod val="50000"/>
                </a:schemeClr>
              </a:solidFill>
              <a:latin typeface="Comic Sans MS" pitchFamily="66" charset="0"/>
            </a:rPr>
            <a:t>Fo</a:t>
          </a:r>
          <a:r>
            <a:rPr lang="id-ID" sz="1800" dirty="0" smtClean="0">
              <a:solidFill>
                <a:schemeClr val="accent3">
                  <a:lumMod val="50000"/>
                </a:schemeClr>
              </a:solidFill>
              <a:latin typeface="Comic Sans MS" pitchFamily="66" charset="0"/>
            </a:rPr>
            <a:t>k</a:t>
          </a:r>
          <a:r>
            <a:rPr lang="en-US" sz="1800" dirty="0" smtClean="0">
              <a:solidFill>
                <a:schemeClr val="accent3">
                  <a:lumMod val="50000"/>
                </a:schemeClr>
              </a:solidFill>
              <a:latin typeface="Comic Sans MS" pitchFamily="66" charset="0"/>
            </a:rPr>
            <a:t>us </a:t>
          </a:r>
          <a:r>
            <a:rPr lang="en-US" sz="1800" dirty="0" err="1" smtClean="0">
              <a:solidFill>
                <a:schemeClr val="accent3">
                  <a:lumMod val="50000"/>
                </a:schemeClr>
              </a:solidFill>
              <a:latin typeface="Comic Sans MS" pitchFamily="66" charset="0"/>
            </a:rPr>
            <a:t>pada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peran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a:t>
          </a:r>
          <a:r>
            <a:rPr lang="en-US" sz="1800" i="1" dirty="0" smtClean="0">
              <a:solidFill>
                <a:schemeClr val="accent3">
                  <a:lumMod val="50000"/>
                </a:schemeClr>
              </a:solidFill>
              <a:latin typeface="Comic Sans MS" pitchFamily="66" charset="0"/>
            </a:rPr>
            <a:t>stress</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sebagai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bentuk</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situasi</a:t>
          </a:r>
          <a:r>
            <a:rPr lang="en-US" sz="1800" dirty="0" smtClean="0">
              <a:solidFill>
                <a:schemeClr val="accent3">
                  <a:lumMod val="50000"/>
                </a:schemeClr>
              </a:solidFill>
              <a:latin typeface="Comic Sans MS" pitchFamily="66" charset="0"/>
            </a:rPr>
            <a:t> yang </a:t>
          </a:r>
          <a:r>
            <a:rPr lang="en-US" sz="1800" dirty="0" err="1" smtClean="0">
              <a:solidFill>
                <a:schemeClr val="accent3">
                  <a:lumMod val="50000"/>
                </a:schemeClr>
              </a:solidFill>
              <a:latin typeface="Comic Sans MS" pitchFamily="66" charset="0"/>
            </a:rPr>
            <a:t>tidak</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menguntungkan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bagaimana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kecerdasan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pengalaman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seorang</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pemimpin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mempengaruhi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reaksinya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terhadap</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tersebut</a:t>
          </a:r>
          <a:r>
            <a:rPr lang="id-ID" sz="1800" smtClean="0">
              <a:solidFill>
                <a:schemeClr val="accent3">
                  <a:lumMod val="50000"/>
                </a:schemeClr>
              </a:solidFill>
              <a:latin typeface="Comic Sans MS" pitchFamily="66" charset="0"/>
            </a:rPr>
            <a:t>.</a:t>
          </a:r>
          <a:endParaRPr lang="id-ID" sz="1800" dirty="0">
            <a:solidFill>
              <a:schemeClr val="accent3">
                <a:lumMod val="50000"/>
              </a:schemeClr>
            </a:solidFill>
            <a:latin typeface="Comic Sans MS" pitchFamily="66" charset="0"/>
          </a:endParaRPr>
        </a:p>
      </dgm:t>
    </dgm:pt>
    <dgm:pt modelId="{D1F6CA1D-4FFD-4169-840D-3E8B6F3F2376}" type="parTrans" cxnId="{0B082F67-94B0-4B49-956D-5F6695CE4329}">
      <dgm:prSet/>
      <dgm:spPr/>
      <dgm:t>
        <a:bodyPr/>
        <a:lstStyle/>
        <a:p>
          <a:endParaRPr lang="id-ID" sz="1800">
            <a:solidFill>
              <a:schemeClr val="accent3">
                <a:lumMod val="50000"/>
              </a:schemeClr>
            </a:solidFill>
            <a:latin typeface="Comic Sans MS" pitchFamily="66" charset="0"/>
          </a:endParaRPr>
        </a:p>
      </dgm:t>
    </dgm:pt>
    <dgm:pt modelId="{0FAE60DD-6ED1-4E0E-A3D6-0EEB3E268B29}" type="sibTrans" cxnId="{0B082F67-94B0-4B49-956D-5F6695CE4329}">
      <dgm:prSet/>
      <dgm:spPr/>
      <dgm:t>
        <a:bodyPr/>
        <a:lstStyle/>
        <a:p>
          <a:endParaRPr lang="id-ID" sz="1800">
            <a:solidFill>
              <a:schemeClr val="accent3">
                <a:lumMod val="50000"/>
              </a:schemeClr>
            </a:solidFill>
            <a:latin typeface="Comic Sans MS" pitchFamily="66" charset="0"/>
          </a:endParaRPr>
        </a:p>
      </dgm:t>
    </dgm:pt>
    <dgm:pt modelId="{227CCB12-3CA8-4279-9659-415CF2BF49C8}">
      <dgm:prSet phldrT="[Text]" custT="1"/>
      <dgm:spPr/>
      <dgm:t>
        <a:bodyPr/>
        <a:lstStyle/>
        <a:p>
          <a:r>
            <a:rPr lang="en-US" sz="1800" dirty="0" smtClean="0">
              <a:solidFill>
                <a:schemeClr val="accent3">
                  <a:lumMod val="50000"/>
                </a:schemeClr>
              </a:solidFill>
              <a:latin typeface="Comic Sans MS" pitchFamily="66" charset="0"/>
            </a:rPr>
            <a:t>Tingkat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di </a:t>
          </a:r>
          <a:r>
            <a:rPr lang="en-US" sz="1800" dirty="0" err="1" smtClean="0">
              <a:solidFill>
                <a:schemeClr val="accent3">
                  <a:lumMod val="50000"/>
                </a:schemeClr>
              </a:solidFill>
              <a:latin typeface="Comic Sans MS" pitchFamily="66" charset="0"/>
            </a:rPr>
            <a:t>dalam</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suatu</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situasi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menentukan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apakah</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kecerdasan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pengalaman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individu</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akan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memberikan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sumbangan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pada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kinerja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kepemimpinan</a:t>
          </a:r>
          <a:r>
            <a:rPr lang="en-US" sz="1800" dirty="0" smtClean="0">
              <a:solidFill>
                <a:schemeClr val="accent3">
                  <a:lumMod val="50000"/>
                </a:schemeClr>
              </a:solidFill>
              <a:latin typeface="Comic Sans MS" pitchFamily="66" charset="0"/>
            </a:rPr>
            <a:t>.</a:t>
          </a:r>
          <a:endParaRPr lang="id-ID" sz="1800" dirty="0">
            <a:solidFill>
              <a:schemeClr val="accent3">
                <a:lumMod val="50000"/>
              </a:schemeClr>
            </a:solidFill>
            <a:latin typeface="Comic Sans MS" pitchFamily="66" charset="0"/>
          </a:endParaRPr>
        </a:p>
      </dgm:t>
    </dgm:pt>
    <dgm:pt modelId="{DFC10684-C30D-4291-A95D-4DCA62E6867E}" type="parTrans" cxnId="{F4863F7E-7B90-49A1-BD60-FB11C39E276A}">
      <dgm:prSet/>
      <dgm:spPr/>
      <dgm:t>
        <a:bodyPr/>
        <a:lstStyle/>
        <a:p>
          <a:endParaRPr lang="id-ID" sz="1800">
            <a:solidFill>
              <a:schemeClr val="accent3">
                <a:lumMod val="50000"/>
              </a:schemeClr>
            </a:solidFill>
            <a:latin typeface="Comic Sans MS" pitchFamily="66" charset="0"/>
          </a:endParaRPr>
        </a:p>
      </dgm:t>
    </dgm:pt>
    <dgm:pt modelId="{5E14A5EA-B5ED-4737-A3D3-07D9CFB8A0B9}" type="sibTrans" cxnId="{F4863F7E-7B90-49A1-BD60-FB11C39E276A}">
      <dgm:prSet/>
      <dgm:spPr/>
      <dgm:t>
        <a:bodyPr/>
        <a:lstStyle/>
        <a:p>
          <a:endParaRPr lang="id-ID" sz="1800">
            <a:solidFill>
              <a:schemeClr val="accent3">
                <a:lumMod val="50000"/>
              </a:schemeClr>
            </a:solidFill>
            <a:latin typeface="Comic Sans MS" pitchFamily="66" charset="0"/>
          </a:endParaRPr>
        </a:p>
      </dgm:t>
    </dgm:pt>
    <dgm:pt modelId="{265F88BD-7B10-4863-92A8-0E40E10AE3F9}" type="pres">
      <dgm:prSet presAssocID="{B8213BA4-DAEC-4B91-AEC6-294E739985C6}" presName="linear" presStyleCnt="0">
        <dgm:presLayoutVars>
          <dgm:dir/>
          <dgm:animLvl val="lvl"/>
          <dgm:resizeHandles val="exact"/>
        </dgm:presLayoutVars>
      </dgm:prSet>
      <dgm:spPr/>
      <dgm:t>
        <a:bodyPr/>
        <a:lstStyle/>
        <a:p>
          <a:endParaRPr lang="id-ID"/>
        </a:p>
      </dgm:t>
    </dgm:pt>
    <dgm:pt modelId="{7D00AEBA-FE7A-4C6B-9253-729D9CB5E9CA}" type="pres">
      <dgm:prSet presAssocID="{629C8ABB-7C01-42C5-8D47-65E44C787792}" presName="parentLin" presStyleCnt="0"/>
      <dgm:spPr/>
    </dgm:pt>
    <dgm:pt modelId="{0AADB570-BC46-4718-BB08-30706F5FFBA1}" type="pres">
      <dgm:prSet presAssocID="{629C8ABB-7C01-42C5-8D47-65E44C787792}" presName="parentLeftMargin" presStyleLbl="node1" presStyleIdx="0" presStyleCnt="3"/>
      <dgm:spPr/>
      <dgm:t>
        <a:bodyPr/>
        <a:lstStyle/>
        <a:p>
          <a:endParaRPr lang="id-ID"/>
        </a:p>
      </dgm:t>
    </dgm:pt>
    <dgm:pt modelId="{A93C644E-D6C4-4E00-98AF-054B3B50D4B7}" type="pres">
      <dgm:prSet presAssocID="{629C8ABB-7C01-42C5-8D47-65E44C787792}" presName="parentText" presStyleLbl="node1" presStyleIdx="0" presStyleCnt="3" custScaleX="137531">
        <dgm:presLayoutVars>
          <dgm:chMax val="0"/>
          <dgm:bulletEnabled val="1"/>
        </dgm:presLayoutVars>
      </dgm:prSet>
      <dgm:spPr/>
      <dgm:t>
        <a:bodyPr/>
        <a:lstStyle/>
        <a:p>
          <a:endParaRPr lang="id-ID"/>
        </a:p>
      </dgm:t>
    </dgm:pt>
    <dgm:pt modelId="{93043B19-A1B9-4DF5-9B68-962776A7D883}" type="pres">
      <dgm:prSet presAssocID="{629C8ABB-7C01-42C5-8D47-65E44C787792}" presName="negativeSpace" presStyleCnt="0"/>
      <dgm:spPr/>
    </dgm:pt>
    <dgm:pt modelId="{C89C84FF-C11B-4749-B971-849D2C8747F2}" type="pres">
      <dgm:prSet presAssocID="{629C8ABB-7C01-42C5-8D47-65E44C787792}" presName="childText" presStyleLbl="conFgAcc1" presStyleIdx="0" presStyleCnt="3">
        <dgm:presLayoutVars>
          <dgm:bulletEnabled val="1"/>
        </dgm:presLayoutVars>
      </dgm:prSet>
      <dgm:spPr/>
    </dgm:pt>
    <dgm:pt modelId="{F003CA22-12BB-4C09-8D99-EE854E942B80}" type="pres">
      <dgm:prSet presAssocID="{0B95B9ED-A8B5-48F9-BE55-187D3C6450AC}" presName="spaceBetweenRectangles" presStyleCnt="0"/>
      <dgm:spPr/>
    </dgm:pt>
    <dgm:pt modelId="{F76CB946-C9BC-4EDB-A8BB-D8119F980B32}" type="pres">
      <dgm:prSet presAssocID="{C78FD832-8D63-4CCF-B663-3AE50D60F5E6}" presName="parentLin" presStyleCnt="0"/>
      <dgm:spPr/>
    </dgm:pt>
    <dgm:pt modelId="{9E7A5884-4F9C-4796-AB69-3DC1876B3B2B}" type="pres">
      <dgm:prSet presAssocID="{C78FD832-8D63-4CCF-B663-3AE50D60F5E6}" presName="parentLeftMargin" presStyleLbl="node1" presStyleIdx="0" presStyleCnt="3"/>
      <dgm:spPr/>
      <dgm:t>
        <a:bodyPr/>
        <a:lstStyle/>
        <a:p>
          <a:endParaRPr lang="id-ID"/>
        </a:p>
      </dgm:t>
    </dgm:pt>
    <dgm:pt modelId="{EC5A2CB5-3B55-4017-87EC-AAE68937E70E}" type="pres">
      <dgm:prSet presAssocID="{C78FD832-8D63-4CCF-B663-3AE50D60F5E6}" presName="parentText" presStyleLbl="node1" presStyleIdx="1" presStyleCnt="3" custScaleX="142373">
        <dgm:presLayoutVars>
          <dgm:chMax val="0"/>
          <dgm:bulletEnabled val="1"/>
        </dgm:presLayoutVars>
      </dgm:prSet>
      <dgm:spPr/>
      <dgm:t>
        <a:bodyPr/>
        <a:lstStyle/>
        <a:p>
          <a:endParaRPr lang="id-ID"/>
        </a:p>
      </dgm:t>
    </dgm:pt>
    <dgm:pt modelId="{F43FA785-29B2-4870-B92D-F34F510EDDB6}" type="pres">
      <dgm:prSet presAssocID="{C78FD832-8D63-4CCF-B663-3AE50D60F5E6}" presName="negativeSpace" presStyleCnt="0"/>
      <dgm:spPr/>
    </dgm:pt>
    <dgm:pt modelId="{DE11315C-F280-493F-A4DD-726F27EE776E}" type="pres">
      <dgm:prSet presAssocID="{C78FD832-8D63-4CCF-B663-3AE50D60F5E6}" presName="childText" presStyleLbl="conFgAcc1" presStyleIdx="1" presStyleCnt="3">
        <dgm:presLayoutVars>
          <dgm:bulletEnabled val="1"/>
        </dgm:presLayoutVars>
      </dgm:prSet>
      <dgm:spPr/>
    </dgm:pt>
    <dgm:pt modelId="{2A9BC221-E407-4004-9112-DAD4EB6F0889}" type="pres">
      <dgm:prSet presAssocID="{0FAE60DD-6ED1-4E0E-A3D6-0EEB3E268B29}" presName="spaceBetweenRectangles" presStyleCnt="0"/>
      <dgm:spPr/>
    </dgm:pt>
    <dgm:pt modelId="{890DB627-AB1D-4220-8DC7-CCE3B6A63772}" type="pres">
      <dgm:prSet presAssocID="{227CCB12-3CA8-4279-9659-415CF2BF49C8}" presName="parentLin" presStyleCnt="0"/>
      <dgm:spPr/>
    </dgm:pt>
    <dgm:pt modelId="{0198C7AC-AC87-40FB-88E2-D496B3DDB00B}" type="pres">
      <dgm:prSet presAssocID="{227CCB12-3CA8-4279-9659-415CF2BF49C8}" presName="parentLeftMargin" presStyleLbl="node1" presStyleIdx="1" presStyleCnt="3"/>
      <dgm:spPr/>
      <dgm:t>
        <a:bodyPr/>
        <a:lstStyle/>
        <a:p>
          <a:endParaRPr lang="id-ID"/>
        </a:p>
      </dgm:t>
    </dgm:pt>
    <dgm:pt modelId="{DEDB9B35-EC5A-4434-BBDE-4E425E4EBCB1}" type="pres">
      <dgm:prSet presAssocID="{227CCB12-3CA8-4279-9659-415CF2BF49C8}" presName="parentText" presStyleLbl="node1" presStyleIdx="2" presStyleCnt="3" custScaleX="142857">
        <dgm:presLayoutVars>
          <dgm:chMax val="0"/>
          <dgm:bulletEnabled val="1"/>
        </dgm:presLayoutVars>
      </dgm:prSet>
      <dgm:spPr/>
      <dgm:t>
        <a:bodyPr/>
        <a:lstStyle/>
        <a:p>
          <a:endParaRPr lang="id-ID"/>
        </a:p>
      </dgm:t>
    </dgm:pt>
    <dgm:pt modelId="{53B37596-F7B6-49A2-847A-B7441EDCF1D4}" type="pres">
      <dgm:prSet presAssocID="{227CCB12-3CA8-4279-9659-415CF2BF49C8}" presName="negativeSpace" presStyleCnt="0"/>
      <dgm:spPr/>
    </dgm:pt>
    <dgm:pt modelId="{90BC51B9-A082-414E-A2EA-AA5A9F0D0438}" type="pres">
      <dgm:prSet presAssocID="{227CCB12-3CA8-4279-9659-415CF2BF49C8}" presName="childText" presStyleLbl="conFgAcc1" presStyleIdx="2" presStyleCnt="3">
        <dgm:presLayoutVars>
          <dgm:bulletEnabled val="1"/>
        </dgm:presLayoutVars>
      </dgm:prSet>
      <dgm:spPr/>
    </dgm:pt>
  </dgm:ptLst>
  <dgm:cxnLst>
    <dgm:cxn modelId="{3BC8AD12-08E0-4667-97E9-BE2184DA1177}" type="presOf" srcId="{227CCB12-3CA8-4279-9659-415CF2BF49C8}" destId="{0198C7AC-AC87-40FB-88E2-D496B3DDB00B}" srcOrd="0" destOrd="0" presId="urn:microsoft.com/office/officeart/2005/8/layout/list1"/>
    <dgm:cxn modelId="{568B8B40-AE06-4874-8454-4EB7D4797862}" type="presOf" srcId="{B8213BA4-DAEC-4B91-AEC6-294E739985C6}" destId="{265F88BD-7B10-4863-92A8-0E40E10AE3F9}" srcOrd="0" destOrd="0" presId="urn:microsoft.com/office/officeart/2005/8/layout/list1"/>
    <dgm:cxn modelId="{96129F61-E5A5-4E28-AA80-8BD00562B292}" type="presOf" srcId="{629C8ABB-7C01-42C5-8D47-65E44C787792}" destId="{A93C644E-D6C4-4E00-98AF-054B3B50D4B7}" srcOrd="1" destOrd="0" presId="urn:microsoft.com/office/officeart/2005/8/layout/list1"/>
    <dgm:cxn modelId="{7FBEB01F-C8B9-4A9E-BAE4-8DE290D53B8E}" type="presOf" srcId="{227CCB12-3CA8-4279-9659-415CF2BF49C8}" destId="{DEDB9B35-EC5A-4434-BBDE-4E425E4EBCB1}" srcOrd="1" destOrd="0" presId="urn:microsoft.com/office/officeart/2005/8/layout/list1"/>
    <dgm:cxn modelId="{EF098F74-D03C-471D-A658-F6495295C87B}" type="presOf" srcId="{C78FD832-8D63-4CCF-B663-3AE50D60F5E6}" destId="{9E7A5884-4F9C-4796-AB69-3DC1876B3B2B}" srcOrd="0" destOrd="0" presId="urn:microsoft.com/office/officeart/2005/8/layout/list1"/>
    <dgm:cxn modelId="{F4863F7E-7B90-49A1-BD60-FB11C39E276A}" srcId="{B8213BA4-DAEC-4B91-AEC6-294E739985C6}" destId="{227CCB12-3CA8-4279-9659-415CF2BF49C8}" srcOrd="2" destOrd="0" parTransId="{DFC10684-C30D-4291-A95D-4DCA62E6867E}" sibTransId="{5E14A5EA-B5ED-4737-A3D3-07D9CFB8A0B9}"/>
    <dgm:cxn modelId="{C05FAF2B-5268-4270-BD7D-ECEC4394413B}" type="presOf" srcId="{629C8ABB-7C01-42C5-8D47-65E44C787792}" destId="{0AADB570-BC46-4718-BB08-30706F5FFBA1}" srcOrd="0" destOrd="0" presId="urn:microsoft.com/office/officeart/2005/8/layout/list1"/>
    <dgm:cxn modelId="{20D42CE4-176D-49FB-8C02-CE8329F30839}" srcId="{B8213BA4-DAEC-4B91-AEC6-294E739985C6}" destId="{629C8ABB-7C01-42C5-8D47-65E44C787792}" srcOrd="0" destOrd="0" parTransId="{2CC338C2-AC97-4F0C-AEF5-CDC0E08AD164}" sibTransId="{0B95B9ED-A8B5-48F9-BE55-187D3C6450AC}"/>
    <dgm:cxn modelId="{647F12E2-8B28-4E7D-9FBF-98521B95BB00}" type="presOf" srcId="{C78FD832-8D63-4CCF-B663-3AE50D60F5E6}" destId="{EC5A2CB5-3B55-4017-87EC-AAE68937E70E}" srcOrd="1" destOrd="0" presId="urn:microsoft.com/office/officeart/2005/8/layout/list1"/>
    <dgm:cxn modelId="{0B082F67-94B0-4B49-956D-5F6695CE4329}" srcId="{B8213BA4-DAEC-4B91-AEC6-294E739985C6}" destId="{C78FD832-8D63-4CCF-B663-3AE50D60F5E6}" srcOrd="1" destOrd="0" parTransId="{D1F6CA1D-4FFD-4169-840D-3E8B6F3F2376}" sibTransId="{0FAE60DD-6ED1-4E0E-A3D6-0EEB3E268B29}"/>
    <dgm:cxn modelId="{A9809771-12B9-4B1A-BDDA-0696913F7598}" type="presParOf" srcId="{265F88BD-7B10-4863-92A8-0E40E10AE3F9}" destId="{7D00AEBA-FE7A-4C6B-9253-729D9CB5E9CA}" srcOrd="0" destOrd="0" presId="urn:microsoft.com/office/officeart/2005/8/layout/list1"/>
    <dgm:cxn modelId="{3C19B518-0B5A-4A08-828B-AB05D787C9A8}" type="presParOf" srcId="{7D00AEBA-FE7A-4C6B-9253-729D9CB5E9CA}" destId="{0AADB570-BC46-4718-BB08-30706F5FFBA1}" srcOrd="0" destOrd="0" presId="urn:microsoft.com/office/officeart/2005/8/layout/list1"/>
    <dgm:cxn modelId="{0901A30D-2E47-4DEC-BF6F-C21FF27EA376}" type="presParOf" srcId="{7D00AEBA-FE7A-4C6B-9253-729D9CB5E9CA}" destId="{A93C644E-D6C4-4E00-98AF-054B3B50D4B7}" srcOrd="1" destOrd="0" presId="urn:microsoft.com/office/officeart/2005/8/layout/list1"/>
    <dgm:cxn modelId="{F950F00E-9025-415E-B35D-218B288E8736}" type="presParOf" srcId="{265F88BD-7B10-4863-92A8-0E40E10AE3F9}" destId="{93043B19-A1B9-4DF5-9B68-962776A7D883}" srcOrd="1" destOrd="0" presId="urn:microsoft.com/office/officeart/2005/8/layout/list1"/>
    <dgm:cxn modelId="{B6314F0F-397C-4AB6-AD8E-060374A28E55}" type="presParOf" srcId="{265F88BD-7B10-4863-92A8-0E40E10AE3F9}" destId="{C89C84FF-C11B-4749-B971-849D2C8747F2}" srcOrd="2" destOrd="0" presId="urn:microsoft.com/office/officeart/2005/8/layout/list1"/>
    <dgm:cxn modelId="{7C7263C4-C43F-48FA-9E91-A16A4BD3072A}" type="presParOf" srcId="{265F88BD-7B10-4863-92A8-0E40E10AE3F9}" destId="{F003CA22-12BB-4C09-8D99-EE854E942B80}" srcOrd="3" destOrd="0" presId="urn:microsoft.com/office/officeart/2005/8/layout/list1"/>
    <dgm:cxn modelId="{AE095E67-0A86-4417-8EA4-F92AABF02FD7}" type="presParOf" srcId="{265F88BD-7B10-4863-92A8-0E40E10AE3F9}" destId="{F76CB946-C9BC-4EDB-A8BB-D8119F980B32}" srcOrd="4" destOrd="0" presId="urn:microsoft.com/office/officeart/2005/8/layout/list1"/>
    <dgm:cxn modelId="{8DA0CD1E-0C45-477C-B5E1-78776C7FD3EC}" type="presParOf" srcId="{F76CB946-C9BC-4EDB-A8BB-D8119F980B32}" destId="{9E7A5884-4F9C-4796-AB69-3DC1876B3B2B}" srcOrd="0" destOrd="0" presId="urn:microsoft.com/office/officeart/2005/8/layout/list1"/>
    <dgm:cxn modelId="{826108D6-BB91-400E-8772-130244ACC8E0}" type="presParOf" srcId="{F76CB946-C9BC-4EDB-A8BB-D8119F980B32}" destId="{EC5A2CB5-3B55-4017-87EC-AAE68937E70E}" srcOrd="1" destOrd="0" presId="urn:microsoft.com/office/officeart/2005/8/layout/list1"/>
    <dgm:cxn modelId="{53BD65D4-4B74-41C6-B557-D4866E5A3DD8}" type="presParOf" srcId="{265F88BD-7B10-4863-92A8-0E40E10AE3F9}" destId="{F43FA785-29B2-4870-B92D-F34F510EDDB6}" srcOrd="5" destOrd="0" presId="urn:microsoft.com/office/officeart/2005/8/layout/list1"/>
    <dgm:cxn modelId="{77B89FC7-A413-4436-997A-86B032FCEF42}" type="presParOf" srcId="{265F88BD-7B10-4863-92A8-0E40E10AE3F9}" destId="{DE11315C-F280-493F-A4DD-726F27EE776E}" srcOrd="6" destOrd="0" presId="urn:microsoft.com/office/officeart/2005/8/layout/list1"/>
    <dgm:cxn modelId="{87EFDF66-05C8-4405-BBA9-B79FD9365937}" type="presParOf" srcId="{265F88BD-7B10-4863-92A8-0E40E10AE3F9}" destId="{2A9BC221-E407-4004-9112-DAD4EB6F0889}" srcOrd="7" destOrd="0" presId="urn:microsoft.com/office/officeart/2005/8/layout/list1"/>
    <dgm:cxn modelId="{CEB2BF0F-8BAC-4A01-BF86-E6FA2BFE8E8C}" type="presParOf" srcId="{265F88BD-7B10-4863-92A8-0E40E10AE3F9}" destId="{890DB627-AB1D-4220-8DC7-CCE3B6A63772}" srcOrd="8" destOrd="0" presId="urn:microsoft.com/office/officeart/2005/8/layout/list1"/>
    <dgm:cxn modelId="{DA16A208-D8FF-4B91-B029-F46DD866E349}" type="presParOf" srcId="{890DB627-AB1D-4220-8DC7-CCE3B6A63772}" destId="{0198C7AC-AC87-40FB-88E2-D496B3DDB00B}" srcOrd="0" destOrd="0" presId="urn:microsoft.com/office/officeart/2005/8/layout/list1"/>
    <dgm:cxn modelId="{348FE496-C8C3-4C9F-9847-559B9A30CAF6}" type="presParOf" srcId="{890DB627-AB1D-4220-8DC7-CCE3B6A63772}" destId="{DEDB9B35-EC5A-4434-BBDE-4E425E4EBCB1}" srcOrd="1" destOrd="0" presId="urn:microsoft.com/office/officeart/2005/8/layout/list1"/>
    <dgm:cxn modelId="{EF6C211A-C4B3-406E-8E40-DC86D00B9A70}" type="presParOf" srcId="{265F88BD-7B10-4863-92A8-0E40E10AE3F9}" destId="{53B37596-F7B6-49A2-847A-B7441EDCF1D4}" srcOrd="9" destOrd="0" presId="urn:microsoft.com/office/officeart/2005/8/layout/list1"/>
    <dgm:cxn modelId="{595ADDED-8646-450A-AFC2-38C96AD49417}" type="presParOf" srcId="{265F88BD-7B10-4863-92A8-0E40E10AE3F9}" destId="{90BC51B9-A082-414E-A2EA-AA5A9F0D043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8B6192-FE6A-4FFC-AC39-052A616043E0}" type="doc">
      <dgm:prSet loTypeId="urn:microsoft.com/office/officeart/2005/8/layout/radial3" loCatId="cycle" qsTypeId="urn:microsoft.com/office/officeart/2005/8/quickstyle/simple1" qsCatId="simple" csTypeId="urn:microsoft.com/office/officeart/2005/8/colors/accent3_1" csCatId="accent3" phldr="1"/>
      <dgm:spPr/>
      <dgm:t>
        <a:bodyPr/>
        <a:lstStyle/>
        <a:p>
          <a:endParaRPr lang="id-ID"/>
        </a:p>
      </dgm:t>
    </dgm:pt>
    <dgm:pt modelId="{14044204-7EBA-46C6-8EF1-1FC2A3D915AF}">
      <dgm:prSet phldrT="[Text]" custT="1"/>
      <dgm:spPr/>
      <dgm:t>
        <a:bodyPr/>
        <a:lstStyle/>
        <a:p>
          <a:r>
            <a:rPr lang="id-ID" sz="2800" b="1" dirty="0" smtClean="0">
              <a:solidFill>
                <a:schemeClr val="bg1"/>
              </a:solidFill>
            </a:rPr>
            <a:t>Tipe Kepemimpinan</a:t>
          </a:r>
          <a:endParaRPr lang="id-ID" sz="2800" b="1" dirty="0">
            <a:solidFill>
              <a:schemeClr val="bg1"/>
            </a:solidFill>
          </a:endParaRPr>
        </a:p>
      </dgm:t>
    </dgm:pt>
    <dgm:pt modelId="{8269D408-077B-40FE-9FDC-ED3A4791D89D}" type="parTrans" cxnId="{0232677D-D175-4E1B-9546-99CC4CC3E317}">
      <dgm:prSet/>
      <dgm:spPr/>
      <dgm:t>
        <a:bodyPr/>
        <a:lstStyle/>
        <a:p>
          <a:endParaRPr lang="id-ID" sz="2000" b="1">
            <a:solidFill>
              <a:schemeClr val="bg1"/>
            </a:solidFill>
          </a:endParaRPr>
        </a:p>
      </dgm:t>
    </dgm:pt>
    <dgm:pt modelId="{E0E3C925-B30F-4491-B8BD-9019362E30B1}" type="sibTrans" cxnId="{0232677D-D175-4E1B-9546-99CC4CC3E317}">
      <dgm:prSet/>
      <dgm:spPr/>
      <dgm:t>
        <a:bodyPr/>
        <a:lstStyle/>
        <a:p>
          <a:endParaRPr lang="id-ID" sz="2000" b="1">
            <a:solidFill>
              <a:schemeClr val="bg1"/>
            </a:solidFill>
          </a:endParaRPr>
        </a:p>
      </dgm:t>
    </dgm:pt>
    <dgm:pt modelId="{14AE5110-B7FD-449A-9AA3-392FAC44341B}">
      <dgm:prSet phldrT="[Text]" custT="1"/>
      <dgm:spPr/>
      <dgm:t>
        <a:bodyPr/>
        <a:lstStyle/>
        <a:p>
          <a:r>
            <a:rPr lang="id-ID" sz="2000" b="1" dirty="0" smtClean="0">
              <a:solidFill>
                <a:schemeClr val="bg1"/>
              </a:solidFill>
            </a:rPr>
            <a:t>Otoriter/Otokratik</a:t>
          </a:r>
          <a:endParaRPr lang="id-ID" sz="2000" b="1" dirty="0">
            <a:solidFill>
              <a:schemeClr val="bg1"/>
            </a:solidFill>
          </a:endParaRPr>
        </a:p>
      </dgm:t>
    </dgm:pt>
    <dgm:pt modelId="{A7ABC2A3-2514-46F3-939B-B00A4547DA9F}" type="parTrans" cxnId="{0C7F0957-094A-4586-BF5B-C140EBDD53FD}">
      <dgm:prSet/>
      <dgm:spPr/>
      <dgm:t>
        <a:bodyPr/>
        <a:lstStyle/>
        <a:p>
          <a:endParaRPr lang="id-ID" sz="2000" b="1">
            <a:solidFill>
              <a:schemeClr val="bg1"/>
            </a:solidFill>
          </a:endParaRPr>
        </a:p>
      </dgm:t>
    </dgm:pt>
    <dgm:pt modelId="{0158D474-8F7F-4328-90BF-CB3650A95A32}" type="sibTrans" cxnId="{0C7F0957-094A-4586-BF5B-C140EBDD53FD}">
      <dgm:prSet/>
      <dgm:spPr/>
      <dgm:t>
        <a:bodyPr/>
        <a:lstStyle/>
        <a:p>
          <a:endParaRPr lang="id-ID" sz="2000" b="1">
            <a:solidFill>
              <a:schemeClr val="bg1"/>
            </a:solidFill>
          </a:endParaRPr>
        </a:p>
      </dgm:t>
    </dgm:pt>
    <dgm:pt modelId="{A0D83ED3-D4BA-47E5-97ED-781C0582EECA}">
      <dgm:prSet phldrT="[Text]" custT="1"/>
      <dgm:spPr/>
      <dgm:t>
        <a:bodyPr/>
        <a:lstStyle/>
        <a:p>
          <a:r>
            <a:rPr lang="id-ID" sz="2000" b="1" dirty="0" smtClean="0">
              <a:solidFill>
                <a:schemeClr val="bg1"/>
              </a:solidFill>
            </a:rPr>
            <a:t>Militer</a:t>
          </a:r>
          <a:endParaRPr lang="id-ID" sz="2000" b="1" dirty="0">
            <a:solidFill>
              <a:schemeClr val="bg1"/>
            </a:solidFill>
          </a:endParaRPr>
        </a:p>
      </dgm:t>
    </dgm:pt>
    <dgm:pt modelId="{6606CEEA-BEB9-49B3-BE65-963B59B8B167}" type="parTrans" cxnId="{A7C09F08-0792-4517-98DE-E6815482A40F}">
      <dgm:prSet/>
      <dgm:spPr/>
      <dgm:t>
        <a:bodyPr/>
        <a:lstStyle/>
        <a:p>
          <a:endParaRPr lang="id-ID" sz="2000" b="1">
            <a:solidFill>
              <a:schemeClr val="bg1"/>
            </a:solidFill>
          </a:endParaRPr>
        </a:p>
      </dgm:t>
    </dgm:pt>
    <dgm:pt modelId="{F4565357-906C-447D-AB72-2BE0735D8A38}" type="sibTrans" cxnId="{A7C09F08-0792-4517-98DE-E6815482A40F}">
      <dgm:prSet/>
      <dgm:spPr/>
      <dgm:t>
        <a:bodyPr/>
        <a:lstStyle/>
        <a:p>
          <a:endParaRPr lang="id-ID" sz="2000" b="1">
            <a:solidFill>
              <a:schemeClr val="bg1"/>
            </a:solidFill>
          </a:endParaRPr>
        </a:p>
      </dgm:t>
    </dgm:pt>
    <dgm:pt modelId="{307BCC92-57F5-428B-A65C-1A1B7363A89D}">
      <dgm:prSet phldrT="[Text]" custT="1"/>
      <dgm:spPr/>
      <dgm:t>
        <a:bodyPr/>
        <a:lstStyle/>
        <a:p>
          <a:r>
            <a:rPr lang="id-ID" sz="2000" b="1" dirty="0" smtClean="0">
              <a:solidFill>
                <a:schemeClr val="bg1"/>
              </a:solidFill>
            </a:rPr>
            <a:t>Paternalistik</a:t>
          </a:r>
          <a:endParaRPr lang="id-ID" sz="2000" b="1" dirty="0">
            <a:solidFill>
              <a:schemeClr val="bg1"/>
            </a:solidFill>
          </a:endParaRPr>
        </a:p>
      </dgm:t>
    </dgm:pt>
    <dgm:pt modelId="{10D70316-8019-4A7D-8CE8-26AC659066FA}" type="parTrans" cxnId="{D3526999-10B2-4D32-82FF-CC70454C0049}">
      <dgm:prSet/>
      <dgm:spPr/>
      <dgm:t>
        <a:bodyPr/>
        <a:lstStyle/>
        <a:p>
          <a:endParaRPr lang="id-ID" sz="2000" b="1">
            <a:solidFill>
              <a:schemeClr val="bg1"/>
            </a:solidFill>
          </a:endParaRPr>
        </a:p>
      </dgm:t>
    </dgm:pt>
    <dgm:pt modelId="{84249809-27B9-4FAC-94BD-7D53DF1AE68D}" type="sibTrans" cxnId="{D3526999-10B2-4D32-82FF-CC70454C0049}">
      <dgm:prSet/>
      <dgm:spPr/>
      <dgm:t>
        <a:bodyPr/>
        <a:lstStyle/>
        <a:p>
          <a:endParaRPr lang="id-ID" sz="2000" b="1">
            <a:solidFill>
              <a:schemeClr val="bg1"/>
            </a:solidFill>
          </a:endParaRPr>
        </a:p>
      </dgm:t>
    </dgm:pt>
    <dgm:pt modelId="{B0B1D1D8-D55B-490D-9C71-5D55C139974B}">
      <dgm:prSet custT="1"/>
      <dgm:spPr/>
      <dgm:t>
        <a:bodyPr/>
        <a:lstStyle/>
        <a:p>
          <a:r>
            <a:rPr lang="id-ID" sz="2000" b="1" dirty="0" smtClean="0">
              <a:solidFill>
                <a:schemeClr val="bg1"/>
              </a:solidFill>
            </a:rPr>
            <a:t>Participatif/Democratik</a:t>
          </a:r>
          <a:endParaRPr lang="id-ID" sz="2000" b="1" dirty="0">
            <a:solidFill>
              <a:schemeClr val="bg1"/>
            </a:solidFill>
          </a:endParaRPr>
        </a:p>
      </dgm:t>
    </dgm:pt>
    <dgm:pt modelId="{EC4B125A-2076-4CF6-8E56-57C37040F8F2}" type="parTrans" cxnId="{4759F83F-BBDA-4DC9-BAC9-D9446A26A81D}">
      <dgm:prSet/>
      <dgm:spPr/>
      <dgm:t>
        <a:bodyPr/>
        <a:lstStyle/>
        <a:p>
          <a:endParaRPr lang="id-ID" sz="2000" b="1">
            <a:solidFill>
              <a:schemeClr val="bg1"/>
            </a:solidFill>
          </a:endParaRPr>
        </a:p>
      </dgm:t>
    </dgm:pt>
    <dgm:pt modelId="{0D83ABC8-201E-4EC8-A3E7-17ACE854B455}" type="sibTrans" cxnId="{4759F83F-BBDA-4DC9-BAC9-D9446A26A81D}">
      <dgm:prSet/>
      <dgm:spPr/>
      <dgm:t>
        <a:bodyPr/>
        <a:lstStyle/>
        <a:p>
          <a:endParaRPr lang="id-ID" sz="2000" b="1">
            <a:solidFill>
              <a:schemeClr val="bg1"/>
            </a:solidFill>
          </a:endParaRPr>
        </a:p>
      </dgm:t>
    </dgm:pt>
    <dgm:pt modelId="{8BD2AD15-45F0-4B3C-865C-B3F2B81D6809}">
      <dgm:prSet custT="1"/>
      <dgm:spPr/>
      <dgm:t>
        <a:bodyPr/>
        <a:lstStyle/>
        <a:p>
          <a:r>
            <a:rPr lang="id-ID" sz="2000" b="1" dirty="0" smtClean="0">
              <a:solidFill>
                <a:schemeClr val="bg1"/>
              </a:solidFill>
            </a:rPr>
            <a:t>Transaksional</a:t>
          </a:r>
          <a:endParaRPr lang="id-ID" sz="2000" b="1" dirty="0">
            <a:solidFill>
              <a:schemeClr val="bg1"/>
            </a:solidFill>
          </a:endParaRPr>
        </a:p>
      </dgm:t>
    </dgm:pt>
    <dgm:pt modelId="{84FD511C-0B24-49D9-BF7C-CB192921CCFB}" type="parTrans" cxnId="{41966247-BF2C-42CF-91BD-0E53EB5E7B6C}">
      <dgm:prSet/>
      <dgm:spPr/>
      <dgm:t>
        <a:bodyPr/>
        <a:lstStyle/>
        <a:p>
          <a:endParaRPr lang="id-ID" sz="2000" b="1">
            <a:solidFill>
              <a:schemeClr val="bg1"/>
            </a:solidFill>
          </a:endParaRPr>
        </a:p>
      </dgm:t>
    </dgm:pt>
    <dgm:pt modelId="{AA3ACD22-ED38-4F6F-915D-643A38DA611B}" type="sibTrans" cxnId="{41966247-BF2C-42CF-91BD-0E53EB5E7B6C}">
      <dgm:prSet/>
      <dgm:spPr/>
      <dgm:t>
        <a:bodyPr/>
        <a:lstStyle/>
        <a:p>
          <a:endParaRPr lang="id-ID" sz="2000" b="1">
            <a:solidFill>
              <a:schemeClr val="bg1"/>
            </a:solidFill>
          </a:endParaRPr>
        </a:p>
      </dgm:t>
    </dgm:pt>
    <dgm:pt modelId="{7B49D2D8-1945-47BC-911F-90B60B159599}">
      <dgm:prSet custT="1"/>
      <dgm:spPr/>
      <dgm:t>
        <a:bodyPr/>
        <a:lstStyle/>
        <a:p>
          <a:r>
            <a:rPr lang="id-ID" sz="2000" b="1" smtClean="0">
              <a:solidFill>
                <a:schemeClr val="bg1"/>
              </a:solidFill>
            </a:rPr>
            <a:t>Transformasional</a:t>
          </a:r>
          <a:endParaRPr lang="id-ID" sz="2000" b="1" dirty="0">
            <a:solidFill>
              <a:schemeClr val="bg1"/>
            </a:solidFill>
          </a:endParaRPr>
        </a:p>
      </dgm:t>
    </dgm:pt>
    <dgm:pt modelId="{C126671A-BB94-4239-8E76-EC611594A2EE}" type="parTrans" cxnId="{A1472372-3E7A-4FCC-8F1E-0CD438DAC63E}">
      <dgm:prSet/>
      <dgm:spPr/>
      <dgm:t>
        <a:bodyPr/>
        <a:lstStyle/>
        <a:p>
          <a:endParaRPr lang="id-ID" sz="2000" b="1">
            <a:solidFill>
              <a:schemeClr val="bg1"/>
            </a:solidFill>
          </a:endParaRPr>
        </a:p>
      </dgm:t>
    </dgm:pt>
    <dgm:pt modelId="{8383A1EA-7B04-45C2-AA07-EAF4B78B5DD7}" type="sibTrans" cxnId="{A1472372-3E7A-4FCC-8F1E-0CD438DAC63E}">
      <dgm:prSet/>
      <dgm:spPr/>
      <dgm:t>
        <a:bodyPr/>
        <a:lstStyle/>
        <a:p>
          <a:endParaRPr lang="id-ID" sz="2000" b="1">
            <a:solidFill>
              <a:schemeClr val="bg1"/>
            </a:solidFill>
          </a:endParaRPr>
        </a:p>
      </dgm:t>
    </dgm:pt>
    <dgm:pt modelId="{B5A4F7FF-54B0-4BFA-A4BA-C433A226A253}">
      <dgm:prSet/>
      <dgm:spPr/>
      <dgm:t>
        <a:bodyPr/>
        <a:lstStyle/>
        <a:p>
          <a:endParaRPr lang="id-ID">
            <a:solidFill>
              <a:schemeClr val="bg1"/>
            </a:solidFill>
          </a:endParaRPr>
        </a:p>
      </dgm:t>
    </dgm:pt>
    <dgm:pt modelId="{E8AABBFB-47FC-45F1-A7C2-0F6360684FED}" type="parTrans" cxnId="{44C13162-2454-4927-B110-47B62E280240}">
      <dgm:prSet/>
      <dgm:spPr/>
      <dgm:t>
        <a:bodyPr/>
        <a:lstStyle/>
        <a:p>
          <a:endParaRPr lang="id-ID" sz="2000" b="1">
            <a:solidFill>
              <a:schemeClr val="bg1"/>
            </a:solidFill>
          </a:endParaRPr>
        </a:p>
      </dgm:t>
    </dgm:pt>
    <dgm:pt modelId="{DE422FA1-7299-4946-A7E4-FD1A3A735AD8}" type="sibTrans" cxnId="{44C13162-2454-4927-B110-47B62E280240}">
      <dgm:prSet/>
      <dgm:spPr/>
      <dgm:t>
        <a:bodyPr/>
        <a:lstStyle/>
        <a:p>
          <a:endParaRPr lang="id-ID" sz="2000" b="1">
            <a:solidFill>
              <a:schemeClr val="bg1"/>
            </a:solidFill>
          </a:endParaRPr>
        </a:p>
      </dgm:t>
    </dgm:pt>
    <dgm:pt modelId="{42975BE9-73BB-4863-B616-879FC8911991}">
      <dgm:prSet custT="1"/>
      <dgm:spPr/>
      <dgm:t>
        <a:bodyPr/>
        <a:lstStyle/>
        <a:p>
          <a:r>
            <a:rPr lang="id-ID" sz="2000" b="1" dirty="0" smtClean="0">
              <a:solidFill>
                <a:schemeClr val="bg1"/>
              </a:solidFill>
            </a:rPr>
            <a:t>Laissez Faire</a:t>
          </a:r>
          <a:endParaRPr lang="id-ID" sz="2000" dirty="0">
            <a:solidFill>
              <a:schemeClr val="bg1"/>
            </a:solidFill>
          </a:endParaRPr>
        </a:p>
      </dgm:t>
    </dgm:pt>
    <dgm:pt modelId="{DFAA8E63-23A8-4F5F-A470-7F687ED279E1}" type="parTrans" cxnId="{70964A5C-A5E3-4840-B4B4-44AEAE898783}">
      <dgm:prSet/>
      <dgm:spPr/>
    </dgm:pt>
    <dgm:pt modelId="{7DAEBB8E-D8D3-4F1A-97B8-105DD6A90A33}" type="sibTrans" cxnId="{70964A5C-A5E3-4840-B4B4-44AEAE898783}">
      <dgm:prSet/>
      <dgm:spPr/>
    </dgm:pt>
    <dgm:pt modelId="{DFEE1209-3444-4B45-AFA8-FD49D98C24A0}" type="pres">
      <dgm:prSet presAssocID="{068B6192-FE6A-4FFC-AC39-052A616043E0}" presName="composite" presStyleCnt="0">
        <dgm:presLayoutVars>
          <dgm:chMax val="1"/>
          <dgm:dir/>
          <dgm:resizeHandles val="exact"/>
        </dgm:presLayoutVars>
      </dgm:prSet>
      <dgm:spPr/>
      <dgm:t>
        <a:bodyPr/>
        <a:lstStyle/>
        <a:p>
          <a:endParaRPr lang="id-ID"/>
        </a:p>
      </dgm:t>
    </dgm:pt>
    <dgm:pt modelId="{07B90502-D9F3-42AF-870D-8BE2CECFB08C}" type="pres">
      <dgm:prSet presAssocID="{068B6192-FE6A-4FFC-AC39-052A616043E0}" presName="radial" presStyleCnt="0">
        <dgm:presLayoutVars>
          <dgm:animLvl val="ctr"/>
        </dgm:presLayoutVars>
      </dgm:prSet>
      <dgm:spPr/>
    </dgm:pt>
    <dgm:pt modelId="{E898ADAD-920A-4238-BBA3-72576ABF0065}" type="pres">
      <dgm:prSet presAssocID="{14044204-7EBA-46C6-8EF1-1FC2A3D915AF}" presName="centerShape" presStyleLbl="vennNode1" presStyleIdx="0" presStyleCnt="8"/>
      <dgm:spPr/>
      <dgm:t>
        <a:bodyPr/>
        <a:lstStyle/>
        <a:p>
          <a:endParaRPr lang="id-ID"/>
        </a:p>
      </dgm:t>
    </dgm:pt>
    <dgm:pt modelId="{2334DF93-214F-4B1A-A1C7-F9C2C9828E71}" type="pres">
      <dgm:prSet presAssocID="{14AE5110-B7FD-449A-9AA3-392FAC44341B}" presName="node" presStyleLbl="vennNode1" presStyleIdx="1" presStyleCnt="8">
        <dgm:presLayoutVars>
          <dgm:bulletEnabled val="1"/>
        </dgm:presLayoutVars>
      </dgm:prSet>
      <dgm:spPr/>
      <dgm:t>
        <a:bodyPr/>
        <a:lstStyle/>
        <a:p>
          <a:endParaRPr lang="id-ID"/>
        </a:p>
      </dgm:t>
    </dgm:pt>
    <dgm:pt modelId="{93723684-D1F1-426D-BDD2-7B1A2A9A1CB9}" type="pres">
      <dgm:prSet presAssocID="{A0D83ED3-D4BA-47E5-97ED-781C0582EECA}" presName="node" presStyleLbl="vennNode1" presStyleIdx="2" presStyleCnt="8">
        <dgm:presLayoutVars>
          <dgm:bulletEnabled val="1"/>
        </dgm:presLayoutVars>
      </dgm:prSet>
      <dgm:spPr/>
      <dgm:t>
        <a:bodyPr/>
        <a:lstStyle/>
        <a:p>
          <a:endParaRPr lang="id-ID"/>
        </a:p>
      </dgm:t>
    </dgm:pt>
    <dgm:pt modelId="{642E82EE-0B2A-492F-86DC-B0E8E1D274BB}" type="pres">
      <dgm:prSet presAssocID="{307BCC92-57F5-428B-A65C-1A1B7363A89D}" presName="node" presStyleLbl="vennNode1" presStyleIdx="3" presStyleCnt="8">
        <dgm:presLayoutVars>
          <dgm:bulletEnabled val="1"/>
        </dgm:presLayoutVars>
      </dgm:prSet>
      <dgm:spPr/>
      <dgm:t>
        <a:bodyPr/>
        <a:lstStyle/>
        <a:p>
          <a:endParaRPr lang="id-ID"/>
        </a:p>
      </dgm:t>
    </dgm:pt>
    <dgm:pt modelId="{62F502AC-F872-4F6A-940E-68D19CF07334}" type="pres">
      <dgm:prSet presAssocID="{B0B1D1D8-D55B-490D-9C71-5D55C139974B}" presName="node" presStyleLbl="vennNode1" presStyleIdx="4" presStyleCnt="8">
        <dgm:presLayoutVars>
          <dgm:bulletEnabled val="1"/>
        </dgm:presLayoutVars>
      </dgm:prSet>
      <dgm:spPr/>
      <dgm:t>
        <a:bodyPr/>
        <a:lstStyle/>
        <a:p>
          <a:endParaRPr lang="id-ID"/>
        </a:p>
      </dgm:t>
    </dgm:pt>
    <dgm:pt modelId="{13D9FD2F-4436-4652-B891-3A13A9FFD90D}" type="pres">
      <dgm:prSet presAssocID="{42975BE9-73BB-4863-B616-879FC8911991}" presName="node" presStyleLbl="vennNode1" presStyleIdx="5" presStyleCnt="8">
        <dgm:presLayoutVars>
          <dgm:bulletEnabled val="1"/>
        </dgm:presLayoutVars>
      </dgm:prSet>
      <dgm:spPr/>
      <dgm:t>
        <a:bodyPr/>
        <a:lstStyle/>
        <a:p>
          <a:endParaRPr lang="id-ID"/>
        </a:p>
      </dgm:t>
    </dgm:pt>
    <dgm:pt modelId="{61B4C122-3D5F-4C45-AC97-976BE75BE46B}" type="pres">
      <dgm:prSet presAssocID="{8BD2AD15-45F0-4B3C-865C-B3F2B81D6809}" presName="node" presStyleLbl="vennNode1" presStyleIdx="6" presStyleCnt="8">
        <dgm:presLayoutVars>
          <dgm:bulletEnabled val="1"/>
        </dgm:presLayoutVars>
      </dgm:prSet>
      <dgm:spPr/>
      <dgm:t>
        <a:bodyPr/>
        <a:lstStyle/>
        <a:p>
          <a:endParaRPr lang="id-ID"/>
        </a:p>
      </dgm:t>
    </dgm:pt>
    <dgm:pt modelId="{4E5DD2B1-B589-4DF2-B253-519E8F124A61}" type="pres">
      <dgm:prSet presAssocID="{7B49D2D8-1945-47BC-911F-90B60B159599}" presName="node" presStyleLbl="vennNode1" presStyleIdx="7" presStyleCnt="8">
        <dgm:presLayoutVars>
          <dgm:bulletEnabled val="1"/>
        </dgm:presLayoutVars>
      </dgm:prSet>
      <dgm:spPr/>
      <dgm:t>
        <a:bodyPr/>
        <a:lstStyle/>
        <a:p>
          <a:endParaRPr lang="id-ID"/>
        </a:p>
      </dgm:t>
    </dgm:pt>
  </dgm:ptLst>
  <dgm:cxnLst>
    <dgm:cxn modelId="{D3526999-10B2-4D32-82FF-CC70454C0049}" srcId="{14044204-7EBA-46C6-8EF1-1FC2A3D915AF}" destId="{307BCC92-57F5-428B-A65C-1A1B7363A89D}" srcOrd="2" destOrd="0" parTransId="{10D70316-8019-4A7D-8CE8-26AC659066FA}" sibTransId="{84249809-27B9-4FAC-94BD-7D53DF1AE68D}"/>
    <dgm:cxn modelId="{0C7F0957-094A-4586-BF5B-C140EBDD53FD}" srcId="{14044204-7EBA-46C6-8EF1-1FC2A3D915AF}" destId="{14AE5110-B7FD-449A-9AA3-392FAC44341B}" srcOrd="0" destOrd="0" parTransId="{A7ABC2A3-2514-46F3-939B-B00A4547DA9F}" sibTransId="{0158D474-8F7F-4328-90BF-CB3650A95A32}"/>
    <dgm:cxn modelId="{33EA0D42-6DC6-4EA7-AD8F-59E443C46929}" type="presOf" srcId="{8BD2AD15-45F0-4B3C-865C-B3F2B81D6809}" destId="{61B4C122-3D5F-4C45-AC97-976BE75BE46B}" srcOrd="0" destOrd="0" presId="urn:microsoft.com/office/officeart/2005/8/layout/radial3"/>
    <dgm:cxn modelId="{44C13162-2454-4927-B110-47B62E280240}" srcId="{068B6192-FE6A-4FFC-AC39-052A616043E0}" destId="{B5A4F7FF-54B0-4BFA-A4BA-C433A226A253}" srcOrd="1" destOrd="0" parTransId="{E8AABBFB-47FC-45F1-A7C2-0F6360684FED}" sibTransId="{DE422FA1-7299-4946-A7E4-FD1A3A735AD8}"/>
    <dgm:cxn modelId="{A1472372-3E7A-4FCC-8F1E-0CD438DAC63E}" srcId="{14044204-7EBA-46C6-8EF1-1FC2A3D915AF}" destId="{7B49D2D8-1945-47BC-911F-90B60B159599}" srcOrd="6" destOrd="0" parTransId="{C126671A-BB94-4239-8E76-EC611594A2EE}" sibTransId="{8383A1EA-7B04-45C2-AA07-EAF4B78B5DD7}"/>
    <dgm:cxn modelId="{F186F079-91FC-4809-AF23-854B5AFF4C6C}" type="presOf" srcId="{307BCC92-57F5-428B-A65C-1A1B7363A89D}" destId="{642E82EE-0B2A-492F-86DC-B0E8E1D274BB}" srcOrd="0" destOrd="0" presId="urn:microsoft.com/office/officeart/2005/8/layout/radial3"/>
    <dgm:cxn modelId="{C5FE5E30-0974-4CD1-BE6C-389AA1706164}" type="presOf" srcId="{7B49D2D8-1945-47BC-911F-90B60B159599}" destId="{4E5DD2B1-B589-4DF2-B253-519E8F124A61}" srcOrd="0" destOrd="0" presId="urn:microsoft.com/office/officeart/2005/8/layout/radial3"/>
    <dgm:cxn modelId="{268B5DBA-AF1E-4BAB-AD0A-56F2C3719151}" type="presOf" srcId="{B0B1D1D8-D55B-490D-9C71-5D55C139974B}" destId="{62F502AC-F872-4F6A-940E-68D19CF07334}" srcOrd="0" destOrd="0" presId="urn:microsoft.com/office/officeart/2005/8/layout/radial3"/>
    <dgm:cxn modelId="{F2F3FFA2-C6B0-4008-9CA5-841A91E4149A}" type="presOf" srcId="{42975BE9-73BB-4863-B616-879FC8911991}" destId="{13D9FD2F-4436-4652-B891-3A13A9FFD90D}" srcOrd="0" destOrd="0" presId="urn:microsoft.com/office/officeart/2005/8/layout/radial3"/>
    <dgm:cxn modelId="{4759F83F-BBDA-4DC9-BAC9-D9446A26A81D}" srcId="{14044204-7EBA-46C6-8EF1-1FC2A3D915AF}" destId="{B0B1D1D8-D55B-490D-9C71-5D55C139974B}" srcOrd="3" destOrd="0" parTransId="{EC4B125A-2076-4CF6-8E56-57C37040F8F2}" sibTransId="{0D83ABC8-201E-4EC8-A3E7-17ACE854B455}"/>
    <dgm:cxn modelId="{DCF8485F-E6D9-464A-BD26-6DA63877C9B4}" type="presOf" srcId="{14044204-7EBA-46C6-8EF1-1FC2A3D915AF}" destId="{E898ADAD-920A-4238-BBA3-72576ABF0065}" srcOrd="0" destOrd="0" presId="urn:microsoft.com/office/officeart/2005/8/layout/radial3"/>
    <dgm:cxn modelId="{A7C09F08-0792-4517-98DE-E6815482A40F}" srcId="{14044204-7EBA-46C6-8EF1-1FC2A3D915AF}" destId="{A0D83ED3-D4BA-47E5-97ED-781C0582EECA}" srcOrd="1" destOrd="0" parTransId="{6606CEEA-BEB9-49B3-BE65-963B59B8B167}" sibTransId="{F4565357-906C-447D-AB72-2BE0735D8A38}"/>
    <dgm:cxn modelId="{095C3BCB-2525-4D91-98B0-841ED4B4D5BD}" type="presOf" srcId="{A0D83ED3-D4BA-47E5-97ED-781C0582EECA}" destId="{93723684-D1F1-426D-BDD2-7B1A2A9A1CB9}" srcOrd="0" destOrd="0" presId="urn:microsoft.com/office/officeart/2005/8/layout/radial3"/>
    <dgm:cxn modelId="{723FF17E-056F-44D7-9E75-8DE13D775A80}" type="presOf" srcId="{068B6192-FE6A-4FFC-AC39-052A616043E0}" destId="{DFEE1209-3444-4B45-AFA8-FD49D98C24A0}" srcOrd="0" destOrd="0" presId="urn:microsoft.com/office/officeart/2005/8/layout/radial3"/>
    <dgm:cxn modelId="{0232677D-D175-4E1B-9546-99CC4CC3E317}" srcId="{068B6192-FE6A-4FFC-AC39-052A616043E0}" destId="{14044204-7EBA-46C6-8EF1-1FC2A3D915AF}" srcOrd="0" destOrd="0" parTransId="{8269D408-077B-40FE-9FDC-ED3A4791D89D}" sibTransId="{E0E3C925-B30F-4491-B8BD-9019362E30B1}"/>
    <dgm:cxn modelId="{15FC577D-9847-4758-A51C-7598CEAA3270}" type="presOf" srcId="{14AE5110-B7FD-449A-9AA3-392FAC44341B}" destId="{2334DF93-214F-4B1A-A1C7-F9C2C9828E71}" srcOrd="0" destOrd="0" presId="urn:microsoft.com/office/officeart/2005/8/layout/radial3"/>
    <dgm:cxn modelId="{41966247-BF2C-42CF-91BD-0E53EB5E7B6C}" srcId="{14044204-7EBA-46C6-8EF1-1FC2A3D915AF}" destId="{8BD2AD15-45F0-4B3C-865C-B3F2B81D6809}" srcOrd="5" destOrd="0" parTransId="{84FD511C-0B24-49D9-BF7C-CB192921CCFB}" sibTransId="{AA3ACD22-ED38-4F6F-915D-643A38DA611B}"/>
    <dgm:cxn modelId="{70964A5C-A5E3-4840-B4B4-44AEAE898783}" srcId="{14044204-7EBA-46C6-8EF1-1FC2A3D915AF}" destId="{42975BE9-73BB-4863-B616-879FC8911991}" srcOrd="4" destOrd="0" parTransId="{DFAA8E63-23A8-4F5F-A470-7F687ED279E1}" sibTransId="{7DAEBB8E-D8D3-4F1A-97B8-105DD6A90A33}"/>
    <dgm:cxn modelId="{EF631AF7-A06E-46B6-A2AB-30F560EA464E}" type="presParOf" srcId="{DFEE1209-3444-4B45-AFA8-FD49D98C24A0}" destId="{07B90502-D9F3-42AF-870D-8BE2CECFB08C}" srcOrd="0" destOrd="0" presId="urn:microsoft.com/office/officeart/2005/8/layout/radial3"/>
    <dgm:cxn modelId="{599C2119-CC48-49B3-8C64-3A56E10315FF}" type="presParOf" srcId="{07B90502-D9F3-42AF-870D-8BE2CECFB08C}" destId="{E898ADAD-920A-4238-BBA3-72576ABF0065}" srcOrd="0" destOrd="0" presId="urn:microsoft.com/office/officeart/2005/8/layout/radial3"/>
    <dgm:cxn modelId="{03379376-668D-47AA-86E6-34DA53170B42}" type="presParOf" srcId="{07B90502-D9F3-42AF-870D-8BE2CECFB08C}" destId="{2334DF93-214F-4B1A-A1C7-F9C2C9828E71}" srcOrd="1" destOrd="0" presId="urn:microsoft.com/office/officeart/2005/8/layout/radial3"/>
    <dgm:cxn modelId="{E3A3C00E-20D9-4489-8977-0F1EBDA9B69E}" type="presParOf" srcId="{07B90502-D9F3-42AF-870D-8BE2CECFB08C}" destId="{93723684-D1F1-426D-BDD2-7B1A2A9A1CB9}" srcOrd="2" destOrd="0" presId="urn:microsoft.com/office/officeart/2005/8/layout/radial3"/>
    <dgm:cxn modelId="{A413353C-3F5A-4C25-A8AA-1402F7D4D221}" type="presParOf" srcId="{07B90502-D9F3-42AF-870D-8BE2CECFB08C}" destId="{642E82EE-0B2A-492F-86DC-B0E8E1D274BB}" srcOrd="3" destOrd="0" presId="urn:microsoft.com/office/officeart/2005/8/layout/radial3"/>
    <dgm:cxn modelId="{9C6952C6-46F6-4CF5-BEB8-3F661763936A}" type="presParOf" srcId="{07B90502-D9F3-42AF-870D-8BE2CECFB08C}" destId="{62F502AC-F872-4F6A-940E-68D19CF07334}" srcOrd="4" destOrd="0" presId="urn:microsoft.com/office/officeart/2005/8/layout/radial3"/>
    <dgm:cxn modelId="{4409B3A9-6327-4D2C-BB74-8C657EAD19D5}" type="presParOf" srcId="{07B90502-D9F3-42AF-870D-8BE2CECFB08C}" destId="{13D9FD2F-4436-4652-B891-3A13A9FFD90D}" srcOrd="5" destOrd="0" presId="urn:microsoft.com/office/officeart/2005/8/layout/radial3"/>
    <dgm:cxn modelId="{89695535-952E-4C4B-884D-B444BD7BD311}" type="presParOf" srcId="{07B90502-D9F3-42AF-870D-8BE2CECFB08C}" destId="{61B4C122-3D5F-4C45-AC97-976BE75BE46B}" srcOrd="6" destOrd="0" presId="urn:microsoft.com/office/officeart/2005/8/layout/radial3"/>
    <dgm:cxn modelId="{14D8AF22-C9BD-4BAF-8B0F-6C317ED0B804}" type="presParOf" srcId="{07B90502-D9F3-42AF-870D-8BE2CECFB08C}" destId="{4E5DD2B1-B589-4DF2-B253-519E8F124A61}" srcOrd="7"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593EFB-85BC-4639-93DB-F7A165B059BE}">
      <dsp:nvSpPr>
        <dsp:cNvPr id="0" name=""/>
        <dsp:cNvSpPr/>
      </dsp:nvSpPr>
      <dsp:spPr>
        <a:xfrm rot="5400000">
          <a:off x="3845055" y="160846"/>
          <a:ext cx="2426793" cy="2111310"/>
        </a:xfrm>
        <a:prstGeom prst="hexagon">
          <a:avLst>
            <a:gd name="adj" fmla="val 25000"/>
            <a:gd name="vf" fmla="val 115470"/>
          </a:avLst>
        </a:prstGeom>
        <a:gradFill rotWithShape="0">
          <a:gsLst>
            <a:gs pos="0">
              <a:schemeClr val="accent3">
                <a:hueOff val="0"/>
                <a:satOff val="0"/>
                <a:lumOff val="0"/>
                <a:alphaOff val="0"/>
                <a:tint val="79000"/>
                <a:satMod val="180000"/>
              </a:schemeClr>
            </a:gs>
            <a:gs pos="65000">
              <a:schemeClr val="accent3">
                <a:hueOff val="0"/>
                <a:satOff val="0"/>
                <a:lumOff val="0"/>
                <a:alphaOff val="0"/>
                <a:tint val="52000"/>
                <a:satMod val="250000"/>
              </a:schemeClr>
            </a:gs>
            <a:gs pos="100000">
              <a:schemeClr val="accent3">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Kontingensi LPC (Least Preferred Co-worker)</a:t>
          </a:r>
          <a:endParaRPr lang="id-ID" sz="1800" b="0" kern="1200" dirty="0">
            <a:solidFill>
              <a:schemeClr val="accent3">
                <a:lumMod val="50000"/>
              </a:schemeClr>
            </a:solidFill>
            <a:latin typeface="Comic Sans MS" pitchFamily="66" charset="0"/>
          </a:endParaRPr>
        </a:p>
      </dsp:txBody>
      <dsp:txXfrm rot="-5400000">
        <a:off x="4331808" y="381280"/>
        <a:ext cx="1453286" cy="1670443"/>
      </dsp:txXfrm>
    </dsp:sp>
    <dsp:sp modelId="{CC9B5E51-D55E-49B5-9C68-A5539075900A}">
      <dsp:nvSpPr>
        <dsp:cNvPr id="0" name=""/>
        <dsp:cNvSpPr/>
      </dsp:nvSpPr>
      <dsp:spPr>
        <a:xfrm>
          <a:off x="6328187" y="231939"/>
          <a:ext cx="2708301" cy="2144319"/>
        </a:xfrm>
        <a:prstGeom prst="rect">
          <a:avLst/>
        </a:prstGeom>
        <a:noFill/>
        <a:ln>
          <a:noFill/>
        </a:ln>
        <a:effectLst/>
      </dsp:spPr>
      <dsp:style>
        <a:lnRef idx="0">
          <a:scrgbClr r="0" g="0" b="0"/>
        </a:lnRef>
        <a:fillRef idx="0">
          <a:scrgbClr r="0" g="0" b="0"/>
        </a:fillRef>
        <a:effectRef idx="0">
          <a:scrgbClr r="0" g="0" b="0"/>
        </a:effectRef>
        <a:fontRef idx="minor"/>
      </dsp:style>
    </dsp:sp>
    <dsp:sp modelId="{7714027D-8190-4D15-8BBB-2E5B30C9F917}">
      <dsp:nvSpPr>
        <dsp:cNvPr id="0" name=""/>
        <dsp:cNvSpPr/>
      </dsp:nvSpPr>
      <dsp:spPr>
        <a:xfrm rot="5400000">
          <a:off x="1564840" y="160846"/>
          <a:ext cx="2426793" cy="2111310"/>
        </a:xfrm>
        <a:prstGeom prst="hexagon">
          <a:avLst>
            <a:gd name="adj" fmla="val 25000"/>
            <a:gd name="vf" fmla="val 115470"/>
          </a:avLst>
        </a:prstGeom>
        <a:gradFill rotWithShape="0">
          <a:gsLst>
            <a:gs pos="0">
              <a:schemeClr val="accent3">
                <a:hueOff val="927731"/>
                <a:satOff val="626"/>
                <a:lumOff val="1412"/>
                <a:alphaOff val="0"/>
                <a:tint val="79000"/>
                <a:satMod val="180000"/>
              </a:schemeClr>
            </a:gs>
            <a:gs pos="65000">
              <a:schemeClr val="accent3">
                <a:hueOff val="927731"/>
                <a:satOff val="626"/>
                <a:lumOff val="1412"/>
                <a:alphaOff val="0"/>
                <a:tint val="52000"/>
                <a:satMod val="250000"/>
              </a:schemeClr>
            </a:gs>
            <a:gs pos="100000">
              <a:schemeClr val="accent3">
                <a:hueOff val="927731"/>
                <a:satOff val="626"/>
                <a:lumOff val="1412"/>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id-ID" sz="1800" b="0" kern="1200">
            <a:solidFill>
              <a:schemeClr val="accent3">
                <a:lumMod val="50000"/>
              </a:schemeClr>
            </a:solidFill>
            <a:latin typeface="Comic Sans MS" pitchFamily="66" charset="0"/>
          </a:endParaRPr>
        </a:p>
      </dsp:txBody>
      <dsp:txXfrm rot="-5400000">
        <a:off x="2051593" y="381280"/>
        <a:ext cx="1453286" cy="1670443"/>
      </dsp:txXfrm>
    </dsp:sp>
    <dsp:sp modelId="{445604D0-C238-4B12-BD63-CAD2CEDD7E7C}">
      <dsp:nvSpPr>
        <dsp:cNvPr id="0" name=""/>
        <dsp:cNvSpPr/>
      </dsp:nvSpPr>
      <dsp:spPr>
        <a:xfrm rot="5400000">
          <a:off x="2700579" y="2220708"/>
          <a:ext cx="2426793" cy="2111310"/>
        </a:xfrm>
        <a:prstGeom prst="hexagon">
          <a:avLst>
            <a:gd name="adj" fmla="val 25000"/>
            <a:gd name="vf" fmla="val 115470"/>
          </a:avLst>
        </a:prstGeom>
        <a:gradFill rotWithShape="0">
          <a:gsLst>
            <a:gs pos="0">
              <a:schemeClr val="accent3">
                <a:hueOff val="1855463"/>
                <a:satOff val="1251"/>
                <a:lumOff val="2823"/>
                <a:alphaOff val="0"/>
                <a:tint val="79000"/>
                <a:satMod val="180000"/>
              </a:schemeClr>
            </a:gs>
            <a:gs pos="65000">
              <a:schemeClr val="accent3">
                <a:hueOff val="1855463"/>
                <a:satOff val="1251"/>
                <a:lumOff val="2823"/>
                <a:alphaOff val="0"/>
                <a:tint val="52000"/>
                <a:satMod val="250000"/>
              </a:schemeClr>
            </a:gs>
            <a:gs pos="100000">
              <a:schemeClr val="accent3">
                <a:hueOff val="1855463"/>
                <a:satOff val="1251"/>
                <a:lumOff val="2823"/>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Path-Goal</a:t>
          </a:r>
          <a:endParaRPr lang="id-ID" sz="1800" b="0" kern="1200" dirty="0">
            <a:solidFill>
              <a:schemeClr val="accent3">
                <a:lumMod val="50000"/>
              </a:schemeClr>
            </a:solidFill>
            <a:latin typeface="Comic Sans MS" pitchFamily="66" charset="0"/>
          </a:endParaRPr>
        </a:p>
      </dsp:txBody>
      <dsp:txXfrm rot="-5400000">
        <a:off x="3187332" y="2441142"/>
        <a:ext cx="1453286" cy="1670443"/>
      </dsp:txXfrm>
    </dsp:sp>
    <dsp:sp modelId="{5EF4E74B-08E9-4A3E-A949-402877E6B517}">
      <dsp:nvSpPr>
        <dsp:cNvPr id="0" name=""/>
        <dsp:cNvSpPr/>
      </dsp:nvSpPr>
      <dsp:spPr>
        <a:xfrm>
          <a:off x="150019" y="2548325"/>
          <a:ext cx="2620936" cy="1456076"/>
        </a:xfrm>
        <a:prstGeom prst="rect">
          <a:avLst/>
        </a:prstGeom>
        <a:noFill/>
        <a:ln>
          <a:noFill/>
        </a:ln>
        <a:effectLst/>
      </dsp:spPr>
      <dsp:style>
        <a:lnRef idx="0">
          <a:scrgbClr r="0" g="0" b="0"/>
        </a:lnRef>
        <a:fillRef idx="0">
          <a:scrgbClr r="0" g="0" b="0"/>
        </a:fillRef>
        <a:effectRef idx="0">
          <a:scrgbClr r="0" g="0" b="0"/>
        </a:effectRef>
        <a:fontRef idx="minor"/>
      </dsp:style>
    </dsp:sp>
    <dsp:sp modelId="{94195786-AEF7-47F0-A6CA-E04230D41F09}">
      <dsp:nvSpPr>
        <dsp:cNvPr id="0" name=""/>
        <dsp:cNvSpPr/>
      </dsp:nvSpPr>
      <dsp:spPr>
        <a:xfrm rot="5400000">
          <a:off x="4980794" y="2220708"/>
          <a:ext cx="2426793" cy="2111310"/>
        </a:xfrm>
        <a:prstGeom prst="hexagon">
          <a:avLst>
            <a:gd name="adj" fmla="val 25000"/>
            <a:gd name="vf" fmla="val 115470"/>
          </a:avLst>
        </a:prstGeom>
        <a:gradFill rotWithShape="0">
          <a:gsLst>
            <a:gs pos="0">
              <a:schemeClr val="accent3">
                <a:hueOff val="2783195"/>
                <a:satOff val="1877"/>
                <a:lumOff val="4235"/>
                <a:alphaOff val="0"/>
                <a:tint val="79000"/>
                <a:satMod val="180000"/>
              </a:schemeClr>
            </a:gs>
            <a:gs pos="65000">
              <a:schemeClr val="accent3">
                <a:hueOff val="2783195"/>
                <a:satOff val="1877"/>
                <a:lumOff val="4235"/>
                <a:alphaOff val="0"/>
                <a:tint val="52000"/>
                <a:satMod val="250000"/>
              </a:schemeClr>
            </a:gs>
            <a:gs pos="100000">
              <a:schemeClr val="accent3">
                <a:hueOff val="2783195"/>
                <a:satOff val="1877"/>
                <a:lumOff val="4235"/>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id-ID" sz="1700" b="0" kern="1200" dirty="0" smtClean="0">
              <a:solidFill>
                <a:schemeClr val="accent3">
                  <a:lumMod val="50000"/>
                </a:schemeClr>
              </a:solidFill>
              <a:latin typeface="Comic Sans MS" pitchFamily="66" charset="0"/>
            </a:rPr>
            <a:t>Teori Pengganti Kepemimpinan</a:t>
          </a:r>
          <a:endParaRPr lang="id-ID" sz="1700" b="0" kern="1200" dirty="0">
            <a:solidFill>
              <a:schemeClr val="accent3">
                <a:lumMod val="50000"/>
              </a:schemeClr>
            </a:solidFill>
            <a:latin typeface="Comic Sans MS" pitchFamily="66" charset="0"/>
          </a:endParaRPr>
        </a:p>
      </dsp:txBody>
      <dsp:txXfrm rot="-5400000">
        <a:off x="5467547" y="2441142"/>
        <a:ext cx="1453286" cy="1670443"/>
      </dsp:txXfrm>
    </dsp:sp>
    <dsp:sp modelId="{3D8D253F-0354-4694-98B8-982B0D9CD967}">
      <dsp:nvSpPr>
        <dsp:cNvPr id="0" name=""/>
        <dsp:cNvSpPr/>
      </dsp:nvSpPr>
      <dsp:spPr>
        <a:xfrm rot="5400000">
          <a:off x="3845055" y="4280571"/>
          <a:ext cx="2426793" cy="2111310"/>
        </a:xfrm>
        <a:prstGeom prst="hexagon">
          <a:avLst>
            <a:gd name="adj" fmla="val 25000"/>
            <a:gd name="vf" fmla="val 115470"/>
          </a:avLst>
        </a:prstGeom>
        <a:gradFill rotWithShape="0">
          <a:gsLst>
            <a:gs pos="0">
              <a:schemeClr val="accent3">
                <a:hueOff val="3710926"/>
                <a:satOff val="2502"/>
                <a:lumOff val="5646"/>
                <a:alphaOff val="0"/>
                <a:tint val="79000"/>
                <a:satMod val="180000"/>
              </a:schemeClr>
            </a:gs>
            <a:gs pos="65000">
              <a:schemeClr val="accent3">
                <a:hueOff val="3710926"/>
                <a:satOff val="2502"/>
                <a:lumOff val="5646"/>
                <a:alphaOff val="0"/>
                <a:tint val="52000"/>
                <a:satMod val="250000"/>
              </a:schemeClr>
            </a:gs>
            <a:gs pos="100000">
              <a:schemeClr val="accent3">
                <a:hueOff val="3710926"/>
                <a:satOff val="2502"/>
                <a:lumOff val="5646"/>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Sumber Daya Kognitif</a:t>
          </a:r>
          <a:endParaRPr lang="id-ID" sz="1800" b="0" kern="1200" dirty="0">
            <a:solidFill>
              <a:schemeClr val="accent3">
                <a:lumMod val="50000"/>
              </a:schemeClr>
            </a:solidFill>
            <a:latin typeface="Comic Sans MS" pitchFamily="66" charset="0"/>
          </a:endParaRPr>
        </a:p>
      </dsp:txBody>
      <dsp:txXfrm rot="-5400000">
        <a:off x="4331808" y="4501005"/>
        <a:ext cx="1453286" cy="1670443"/>
      </dsp:txXfrm>
    </dsp:sp>
    <dsp:sp modelId="{685F422B-156A-45A1-9D8F-FB6F3760FA02}">
      <dsp:nvSpPr>
        <dsp:cNvPr id="0" name=""/>
        <dsp:cNvSpPr/>
      </dsp:nvSpPr>
      <dsp:spPr>
        <a:xfrm>
          <a:off x="6300183" y="4392485"/>
          <a:ext cx="2708301" cy="188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0" kern="1200" dirty="0" smtClean="0">
              <a:solidFill>
                <a:schemeClr val="tx1"/>
              </a:solidFill>
              <a:latin typeface="Comic Sans MS" pitchFamily="66" charset="0"/>
            </a:rPr>
            <a:t>5 Teori</a:t>
          </a:r>
          <a:r>
            <a:rPr lang="en-US" sz="2000" b="0" kern="1200" dirty="0" smtClean="0">
              <a:solidFill>
                <a:schemeClr val="tx1"/>
              </a:solidFill>
              <a:latin typeface="Comic Sans MS" pitchFamily="66" charset="0"/>
            </a:rPr>
            <a:t> </a:t>
          </a:r>
          <a:r>
            <a:rPr lang="en-US" sz="2000" b="0" kern="1200" dirty="0" err="1" smtClean="0">
              <a:solidFill>
                <a:schemeClr val="tx1"/>
              </a:solidFill>
              <a:latin typeface="Comic Sans MS" pitchFamily="66" charset="0"/>
            </a:rPr>
            <a:t>Kontigensi</a:t>
          </a:r>
          <a:r>
            <a:rPr lang="id-ID" sz="2000" b="0" kern="1200" dirty="0" smtClean="0">
              <a:solidFill>
                <a:schemeClr val="tx1"/>
              </a:solidFill>
              <a:latin typeface="Comic Sans MS" pitchFamily="66" charset="0"/>
            </a:rPr>
            <a:t> yang Memberikan Pola Perilaku </a:t>
          </a:r>
          <a:r>
            <a:rPr lang="en-US" sz="2000" b="0" kern="1200" dirty="0" err="1" smtClean="0">
              <a:solidFill>
                <a:schemeClr val="tx1"/>
              </a:solidFill>
              <a:latin typeface="Comic Sans MS" pitchFamily="66" charset="0"/>
            </a:rPr>
            <a:t>Kepemimpinan</a:t>
          </a:r>
          <a:r>
            <a:rPr lang="id-ID" sz="2000" b="0" kern="1200" dirty="0" smtClean="0">
              <a:solidFill>
                <a:schemeClr val="tx1"/>
              </a:solidFill>
              <a:latin typeface="Comic Sans MS" pitchFamily="66" charset="0"/>
            </a:rPr>
            <a:t> yang Berbeda bagi Situasi yang Berbeda</a:t>
          </a:r>
          <a:endParaRPr lang="id-ID" sz="2000" b="0" kern="1200" dirty="0">
            <a:solidFill>
              <a:schemeClr val="tx1"/>
            </a:solidFill>
            <a:latin typeface="Comic Sans MS" pitchFamily="66" charset="0"/>
          </a:endParaRPr>
        </a:p>
      </dsp:txBody>
      <dsp:txXfrm>
        <a:off x="6300183" y="4392485"/>
        <a:ext cx="2708301" cy="1887482"/>
      </dsp:txXfrm>
    </dsp:sp>
    <dsp:sp modelId="{F862DDC7-2AA3-44E2-B45C-BE528DEBE0E1}">
      <dsp:nvSpPr>
        <dsp:cNvPr id="0" name=""/>
        <dsp:cNvSpPr/>
      </dsp:nvSpPr>
      <dsp:spPr>
        <a:xfrm rot="5400000">
          <a:off x="1564840" y="4280571"/>
          <a:ext cx="2426793" cy="2111310"/>
        </a:xfrm>
        <a:prstGeom prst="hexagon">
          <a:avLst>
            <a:gd name="adj" fmla="val 25000"/>
            <a:gd name="vf" fmla="val 115470"/>
          </a:avLst>
        </a:prstGeom>
        <a:gradFill rotWithShape="0">
          <a:gsLst>
            <a:gs pos="0">
              <a:schemeClr val="accent3">
                <a:hueOff val="4638658"/>
                <a:satOff val="3128"/>
                <a:lumOff val="7058"/>
                <a:alphaOff val="0"/>
                <a:tint val="79000"/>
                <a:satMod val="180000"/>
              </a:schemeClr>
            </a:gs>
            <a:gs pos="65000">
              <a:schemeClr val="accent3">
                <a:hueOff val="4638658"/>
                <a:satOff val="3128"/>
                <a:lumOff val="7058"/>
                <a:alphaOff val="0"/>
                <a:tint val="52000"/>
                <a:satMod val="250000"/>
              </a:schemeClr>
            </a:gs>
            <a:gs pos="100000">
              <a:schemeClr val="accent3">
                <a:hueOff val="4638658"/>
                <a:satOff val="3128"/>
                <a:lumOff val="7058"/>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Berbagai Hubungan</a:t>
          </a:r>
          <a:endParaRPr lang="id-ID" sz="1800" b="0" kern="1200" dirty="0">
            <a:solidFill>
              <a:schemeClr val="accent3">
                <a:lumMod val="50000"/>
              </a:schemeClr>
            </a:solidFill>
            <a:latin typeface="Comic Sans MS" pitchFamily="66" charset="0"/>
          </a:endParaRPr>
        </a:p>
      </dsp:txBody>
      <dsp:txXfrm rot="-5400000">
        <a:off x="2051593" y="4501005"/>
        <a:ext cx="1453286" cy="16704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BE224-28C5-4F38-B62A-129013E6894F}">
      <dsp:nvSpPr>
        <dsp:cNvPr id="0" name=""/>
        <dsp:cNvSpPr/>
      </dsp:nvSpPr>
      <dsp:spPr>
        <a:xfrm>
          <a:off x="6658845" y="117543"/>
          <a:ext cx="2405687" cy="2423148"/>
        </a:xfrm>
        <a:prstGeom prst="ellipse">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b="1" kern="1200" dirty="0" smtClean="0">
              <a:solidFill>
                <a:schemeClr val="accent5">
                  <a:lumMod val="50000"/>
                </a:schemeClr>
              </a:solidFill>
              <a:latin typeface="+mn-lt"/>
            </a:rPr>
            <a:t>Teori </a:t>
          </a:r>
          <a:r>
            <a:rPr lang="en-US" sz="1800" b="1" kern="1200" dirty="0" err="1" smtClean="0">
              <a:solidFill>
                <a:schemeClr val="accent5">
                  <a:lumMod val="50000"/>
                </a:schemeClr>
              </a:solidFill>
              <a:latin typeface="+mn-lt"/>
            </a:rPr>
            <a:t>Kont</a:t>
          </a:r>
          <a:r>
            <a:rPr lang="id-ID" sz="1800" b="1" kern="1200" dirty="0" smtClean="0">
              <a:solidFill>
                <a:schemeClr val="accent5">
                  <a:lumMod val="50000"/>
                </a:schemeClr>
              </a:solidFill>
              <a:latin typeface="+mn-lt"/>
            </a:rPr>
            <a:t>i</a:t>
          </a:r>
          <a:r>
            <a:rPr lang="en-US" sz="1800" b="1" kern="1200" dirty="0" err="1" smtClean="0">
              <a:solidFill>
                <a:schemeClr val="accent5">
                  <a:lumMod val="50000"/>
                </a:schemeClr>
              </a:solidFill>
              <a:latin typeface="+mn-lt"/>
            </a:rPr>
            <a:t>ngens</a:t>
          </a:r>
          <a:r>
            <a:rPr lang="id-ID" sz="1800" b="1" kern="1200" dirty="0" smtClean="0">
              <a:solidFill>
                <a:schemeClr val="accent5">
                  <a:lumMod val="50000"/>
                </a:schemeClr>
              </a:solidFill>
              <a:latin typeface="+mn-lt"/>
            </a:rPr>
            <a:t>i </a:t>
          </a:r>
          <a:r>
            <a:rPr lang="en-US" sz="1800" b="1" kern="1200" dirty="0" smtClean="0">
              <a:solidFill>
                <a:schemeClr val="accent5">
                  <a:lumMod val="50000"/>
                </a:schemeClr>
              </a:solidFill>
              <a:latin typeface="+mn-lt"/>
            </a:rPr>
            <a:t>L</a:t>
          </a:r>
          <a:r>
            <a:rPr lang="id-ID" sz="1800" b="1" kern="1200" dirty="0" smtClean="0">
              <a:solidFill>
                <a:schemeClr val="accent5">
                  <a:lumMod val="50000"/>
                </a:schemeClr>
              </a:solidFill>
              <a:latin typeface="+mn-lt"/>
            </a:rPr>
            <a:t>PC (Fiedler’s, 1964 &amp; 1967)</a:t>
          </a:r>
          <a:endParaRPr lang="id-ID" sz="1800" kern="1200" dirty="0">
            <a:solidFill>
              <a:schemeClr val="accent5">
                <a:lumMod val="50000"/>
              </a:schemeClr>
            </a:solidFill>
            <a:latin typeface="+mn-lt"/>
          </a:endParaRPr>
        </a:p>
      </dsp:txBody>
      <dsp:txXfrm>
        <a:off x="7011150" y="472405"/>
        <a:ext cx="1701077" cy="1713424"/>
      </dsp:txXfrm>
    </dsp:sp>
    <dsp:sp modelId="{F63D5255-5B28-4264-A2F1-124D9D055760}">
      <dsp:nvSpPr>
        <dsp:cNvPr id="0" name=""/>
        <dsp:cNvSpPr/>
      </dsp:nvSpPr>
      <dsp:spPr>
        <a:xfrm rot="9790613">
          <a:off x="3055738" y="2205136"/>
          <a:ext cx="3743736" cy="822531"/>
        </a:xfrm>
        <a:prstGeom prst="leftArrow">
          <a:avLst>
            <a:gd name="adj1" fmla="val 60000"/>
            <a:gd name="adj2" fmla="val 50000"/>
          </a:avLst>
        </a:prstGeom>
        <a:gradFill rotWithShape="0">
          <a:gsLst>
            <a:gs pos="0">
              <a:schemeClr val="accent2">
                <a:hueOff val="0"/>
                <a:satOff val="0"/>
                <a:lumOff val="0"/>
                <a:alphaOff val="0"/>
                <a:tint val="79000"/>
                <a:satMod val="180000"/>
              </a:schemeClr>
            </a:gs>
            <a:gs pos="65000">
              <a:schemeClr val="accent2">
                <a:hueOff val="0"/>
                <a:satOff val="0"/>
                <a:lumOff val="0"/>
                <a:alphaOff val="0"/>
                <a:tint val="52000"/>
                <a:satMod val="250000"/>
              </a:schemeClr>
            </a:gs>
            <a:gs pos="100000">
              <a:schemeClr val="accent2">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dsp:spPr>
      <dsp:style>
        <a:lnRef idx="0">
          <a:scrgbClr r="0" g="0" b="0"/>
        </a:lnRef>
        <a:fillRef idx="2">
          <a:scrgbClr r="0" g="0" b="0"/>
        </a:fillRef>
        <a:effectRef idx="1">
          <a:scrgbClr r="0" g="0" b="0"/>
        </a:effectRef>
        <a:fontRef idx="minor">
          <a:schemeClr val="dk1"/>
        </a:fontRef>
      </dsp:style>
    </dsp:sp>
    <dsp:sp modelId="{991B0201-F78D-42ED-BF00-5240113A8285}">
      <dsp:nvSpPr>
        <dsp:cNvPr id="0" name=""/>
        <dsp:cNvSpPr/>
      </dsp:nvSpPr>
      <dsp:spPr>
        <a:xfrm>
          <a:off x="846499" y="1944226"/>
          <a:ext cx="4142103" cy="1759581"/>
        </a:xfrm>
        <a:prstGeom prst="roundRect">
          <a:avLst>
            <a:gd name="adj" fmla="val 10000"/>
          </a:avLst>
        </a:prstGeom>
        <a:gradFill rotWithShape="0">
          <a:gsLst>
            <a:gs pos="0">
              <a:schemeClr val="accent2">
                <a:hueOff val="0"/>
                <a:satOff val="0"/>
                <a:lumOff val="0"/>
                <a:alphaOff val="0"/>
                <a:tint val="79000"/>
                <a:satMod val="180000"/>
              </a:schemeClr>
            </a:gs>
            <a:gs pos="65000">
              <a:schemeClr val="accent2">
                <a:hueOff val="0"/>
                <a:satOff val="0"/>
                <a:lumOff val="0"/>
                <a:alphaOff val="0"/>
                <a:tint val="52000"/>
                <a:satMod val="250000"/>
              </a:schemeClr>
            </a:gs>
            <a:gs pos="100000">
              <a:schemeClr val="accent2">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ct val="35000"/>
            </a:spcAft>
          </a:pPr>
          <a:r>
            <a:rPr lang="en-US" sz="1800" b="1" kern="1200" dirty="0" err="1" smtClean="0">
              <a:solidFill>
                <a:schemeClr val="accent3">
                  <a:lumMod val="50000"/>
                </a:schemeClr>
              </a:solidFill>
              <a:latin typeface="+mn-lt"/>
            </a:rPr>
            <a:t>Nilai</a:t>
          </a:r>
          <a:r>
            <a:rPr lang="en-US" sz="1800" b="1" kern="1200" dirty="0" smtClean="0">
              <a:solidFill>
                <a:schemeClr val="accent3">
                  <a:lumMod val="50000"/>
                </a:schemeClr>
              </a:solidFill>
              <a:latin typeface="+mn-lt"/>
            </a:rPr>
            <a:t> LPC </a:t>
          </a:r>
          <a:r>
            <a:rPr lang="en-US" sz="1800" b="1" kern="1200" dirty="0" err="1" smtClean="0">
              <a:solidFill>
                <a:schemeClr val="accent3">
                  <a:lumMod val="50000"/>
                </a:schemeClr>
              </a:solidFill>
              <a:latin typeface="+mn-lt"/>
            </a:rPr>
            <a:t>Pemimpin</a:t>
          </a:r>
          <a:r>
            <a:rPr lang="id-ID" sz="1800" b="1" kern="1200" dirty="0" smtClean="0">
              <a:solidFill>
                <a:schemeClr val="accent3">
                  <a:lumMod val="50000"/>
                </a:schemeClr>
              </a:solidFill>
              <a:latin typeface="+mn-lt"/>
            </a:rPr>
            <a:t> </a:t>
          </a:r>
          <a:r>
            <a:rPr lang="id-ID" sz="1800" b="1" kern="1200" dirty="0" smtClean="0">
              <a:solidFill>
                <a:schemeClr val="accent3">
                  <a:lumMod val="50000"/>
                </a:schemeClr>
              </a:solidFill>
              <a:latin typeface="+mn-lt"/>
              <a:sym typeface="Wingdings" pitchFamily="2" charset="2"/>
            </a:rPr>
            <a:t> </a:t>
          </a:r>
          <a:r>
            <a:rPr lang="en-US" sz="1800" b="0" kern="1200" dirty="0" err="1" smtClean="0">
              <a:solidFill>
                <a:schemeClr val="accent3">
                  <a:lumMod val="50000"/>
                </a:schemeClr>
              </a:solidFill>
              <a:latin typeface="+mn-lt"/>
            </a:rPr>
            <a:t>Ditentukan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dengan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meminta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seorang</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pemimpin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untuk</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memilih</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salah</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satu</a:t>
          </a:r>
          <a:r>
            <a:rPr lang="en-US" sz="1800" b="0" kern="1200" dirty="0" smtClean="0">
              <a:solidFill>
                <a:schemeClr val="accent3">
                  <a:lumMod val="50000"/>
                </a:schemeClr>
              </a:solidFill>
              <a:latin typeface="+mn-lt"/>
            </a:rPr>
            <a:t> </a:t>
          </a:r>
          <a:r>
            <a:rPr lang="id-ID" sz="1800" b="0" kern="1200" dirty="0" smtClean="0">
              <a:solidFill>
                <a:schemeClr val="accent3">
                  <a:lumMod val="50000"/>
                </a:schemeClr>
              </a:solidFill>
              <a:latin typeface="+mn-lt"/>
            </a:rPr>
            <a:t>rekan kerja </a:t>
          </a:r>
          <a:r>
            <a:rPr lang="en-US" sz="1800" b="0" kern="1200" dirty="0" smtClean="0">
              <a:solidFill>
                <a:schemeClr val="accent3">
                  <a:lumMod val="50000"/>
                </a:schemeClr>
              </a:solidFill>
              <a:latin typeface="+mn-lt"/>
            </a:rPr>
            <a:t>yang paling </a:t>
          </a:r>
          <a:r>
            <a:rPr lang="en-US" sz="1800" b="0" kern="1200" dirty="0" err="1" smtClean="0">
              <a:solidFill>
                <a:schemeClr val="accent3">
                  <a:lumMod val="50000"/>
                </a:schemeClr>
              </a:solidFill>
              <a:latin typeface="+mn-lt"/>
            </a:rPr>
            <a:t>sulit</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bekerja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sama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dengan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pemimpin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memberikan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peringkat</a:t>
          </a:r>
          <a:r>
            <a:rPr lang="id-ID" sz="1800" b="0" kern="1200" dirty="0" smtClean="0">
              <a:solidFill>
                <a:schemeClr val="accent3">
                  <a:lumMod val="50000"/>
                </a:schemeClr>
              </a:solidFill>
              <a:latin typeface="+mn-lt"/>
            </a:rPr>
            <a:t> kepada pemimpin tersebut.</a:t>
          </a:r>
          <a:endParaRPr lang="id-ID" sz="1800" b="0" kern="1200" dirty="0">
            <a:latin typeface="+mn-lt"/>
          </a:endParaRPr>
        </a:p>
      </dsp:txBody>
      <dsp:txXfrm>
        <a:off x="898035" y="1995762"/>
        <a:ext cx="4039031" cy="1656509"/>
      </dsp:txXfrm>
    </dsp:sp>
    <dsp:sp modelId="{4ED15E96-0431-4330-A02D-E1C4BDF025B4}">
      <dsp:nvSpPr>
        <dsp:cNvPr id="0" name=""/>
        <dsp:cNvSpPr/>
      </dsp:nvSpPr>
      <dsp:spPr>
        <a:xfrm rot="11011834">
          <a:off x="2715519" y="715481"/>
          <a:ext cx="3732306" cy="822531"/>
        </a:xfrm>
        <a:prstGeom prst="leftArrow">
          <a:avLst>
            <a:gd name="adj1" fmla="val 60000"/>
            <a:gd name="adj2" fmla="val 50000"/>
          </a:avLst>
        </a:prstGeom>
        <a:gradFill rotWithShape="0">
          <a:gsLst>
            <a:gs pos="0">
              <a:schemeClr val="accent2">
                <a:hueOff val="14244"/>
                <a:satOff val="-38444"/>
                <a:lumOff val="5883"/>
                <a:alphaOff val="0"/>
                <a:tint val="79000"/>
                <a:satMod val="180000"/>
              </a:schemeClr>
            </a:gs>
            <a:gs pos="65000">
              <a:schemeClr val="accent2">
                <a:hueOff val="14244"/>
                <a:satOff val="-38444"/>
                <a:lumOff val="5883"/>
                <a:alphaOff val="0"/>
                <a:tint val="52000"/>
                <a:satMod val="250000"/>
              </a:schemeClr>
            </a:gs>
            <a:gs pos="100000">
              <a:schemeClr val="accent2">
                <a:hueOff val="14244"/>
                <a:satOff val="-38444"/>
                <a:lumOff val="5883"/>
                <a:alphaOff val="0"/>
                <a:tint val="29000"/>
                <a:satMod val="300000"/>
              </a:schemeClr>
            </a:gs>
          </a:gsLst>
          <a:lin ang="16200000" scaled="0"/>
        </a:gradFill>
        <a:ln>
          <a:noFill/>
        </a:ln>
        <a:effectLst>
          <a:outerShdw blurRad="63500" dist="25400" dir="5400000" rotWithShape="0">
            <a:srgbClr val="000000">
              <a:alpha val="43000"/>
            </a:srgbClr>
          </a:outerShdw>
        </a:effectLst>
      </dsp:spPr>
      <dsp:style>
        <a:lnRef idx="0">
          <a:scrgbClr r="0" g="0" b="0"/>
        </a:lnRef>
        <a:fillRef idx="2">
          <a:scrgbClr r="0" g="0" b="0"/>
        </a:fillRef>
        <a:effectRef idx="1">
          <a:scrgbClr r="0" g="0" b="0"/>
        </a:effectRef>
        <a:fontRef idx="minor">
          <a:schemeClr val="dk1"/>
        </a:fontRef>
      </dsp:style>
    </dsp:sp>
    <dsp:sp modelId="{8164C311-EAB7-496F-9E82-D298C01BD268}">
      <dsp:nvSpPr>
        <dsp:cNvPr id="0" name=""/>
        <dsp:cNvSpPr/>
      </dsp:nvSpPr>
      <dsp:spPr>
        <a:xfrm>
          <a:off x="611543" y="216022"/>
          <a:ext cx="4215034" cy="1591609"/>
        </a:xfrm>
        <a:prstGeom prst="roundRect">
          <a:avLst>
            <a:gd name="adj" fmla="val 10000"/>
          </a:avLst>
        </a:prstGeom>
        <a:gradFill rotWithShape="0">
          <a:gsLst>
            <a:gs pos="0">
              <a:schemeClr val="accent2">
                <a:hueOff val="14244"/>
                <a:satOff val="-38444"/>
                <a:lumOff val="5883"/>
                <a:alphaOff val="0"/>
                <a:tint val="79000"/>
                <a:satMod val="180000"/>
              </a:schemeClr>
            </a:gs>
            <a:gs pos="65000">
              <a:schemeClr val="accent2">
                <a:hueOff val="14244"/>
                <a:satOff val="-38444"/>
                <a:lumOff val="5883"/>
                <a:alphaOff val="0"/>
                <a:tint val="52000"/>
                <a:satMod val="250000"/>
              </a:schemeClr>
            </a:gs>
            <a:gs pos="100000">
              <a:schemeClr val="accent2">
                <a:hueOff val="14244"/>
                <a:satOff val="-38444"/>
                <a:lumOff val="5883"/>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ct val="35000"/>
            </a:spcAft>
          </a:pPr>
          <a:r>
            <a:rPr lang="en-US" sz="1800" b="1" kern="1200" dirty="0" err="1" smtClean="0">
              <a:solidFill>
                <a:schemeClr val="accent3">
                  <a:lumMod val="50000"/>
                </a:schemeClr>
              </a:solidFill>
              <a:latin typeface="+mn-lt"/>
            </a:rPr>
            <a:t>Menjelaskan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bagaimana</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situasi</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menengahi</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hubungan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antara</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efektivitas</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kepemimpinan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dengan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nilai</a:t>
          </a:r>
          <a:r>
            <a:rPr lang="en-US" sz="1800" b="1" kern="1200" dirty="0" smtClean="0">
              <a:solidFill>
                <a:schemeClr val="accent3">
                  <a:lumMod val="50000"/>
                </a:schemeClr>
              </a:solidFill>
              <a:latin typeface="+mn-lt"/>
            </a:rPr>
            <a:t> (LPC) </a:t>
          </a:r>
          <a:r>
            <a:rPr lang="en-US" sz="1800" b="1" kern="1200" dirty="0" err="1" smtClean="0">
              <a:solidFill>
                <a:schemeClr val="accent3">
                  <a:lumMod val="50000"/>
                </a:schemeClr>
              </a:solidFill>
              <a:latin typeface="+mn-lt"/>
            </a:rPr>
            <a:t>rekan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kerja</a:t>
          </a:r>
          <a:r>
            <a:rPr lang="en-US" sz="1800" b="1" kern="1200" dirty="0" smtClean="0">
              <a:solidFill>
                <a:schemeClr val="accent3">
                  <a:lumMod val="50000"/>
                </a:schemeClr>
              </a:solidFill>
              <a:latin typeface="+mn-lt"/>
            </a:rPr>
            <a:t> yang paling </a:t>
          </a:r>
          <a:r>
            <a:rPr lang="en-US" sz="1800" b="1" kern="1200" dirty="0" err="1" smtClean="0">
              <a:solidFill>
                <a:schemeClr val="accent3">
                  <a:lumMod val="50000"/>
                </a:schemeClr>
              </a:solidFill>
              <a:latin typeface="+mn-lt"/>
            </a:rPr>
            <a:t>tidak</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disukai</a:t>
          </a:r>
          <a:r>
            <a:rPr lang="id-ID" sz="1800" b="1" kern="1200" dirty="0" smtClean="0">
              <a:solidFill>
                <a:schemeClr val="accent3">
                  <a:lumMod val="50000"/>
                </a:schemeClr>
              </a:solidFill>
              <a:latin typeface="+mn-lt"/>
            </a:rPr>
            <a:t>”</a:t>
          </a:r>
          <a:r>
            <a:rPr lang="en-US" sz="1800" b="1" kern="1200" dirty="0" smtClean="0">
              <a:solidFill>
                <a:schemeClr val="accent3">
                  <a:lumMod val="50000"/>
                </a:schemeClr>
              </a:solidFill>
              <a:latin typeface="+mn-lt"/>
            </a:rPr>
            <a:t>.</a:t>
          </a:r>
          <a:endParaRPr lang="id-ID" sz="1800" b="1" kern="1200" dirty="0">
            <a:latin typeface="+mn-lt"/>
          </a:endParaRPr>
        </a:p>
      </dsp:txBody>
      <dsp:txXfrm>
        <a:off x="658160" y="262639"/>
        <a:ext cx="4121800" cy="1498375"/>
      </dsp:txXfrm>
    </dsp:sp>
    <dsp:sp modelId="{088C1D3B-DC26-47D5-969D-E6841653AABA}">
      <dsp:nvSpPr>
        <dsp:cNvPr id="0" name=""/>
        <dsp:cNvSpPr/>
      </dsp:nvSpPr>
      <dsp:spPr>
        <a:xfrm rot="5538351">
          <a:off x="6064681" y="3801337"/>
          <a:ext cx="3131473" cy="822531"/>
        </a:xfrm>
        <a:prstGeom prst="leftArrow">
          <a:avLst>
            <a:gd name="adj1" fmla="val 60000"/>
            <a:gd name="adj2" fmla="val 50000"/>
          </a:avLst>
        </a:prstGeom>
        <a:gradFill rotWithShape="0">
          <a:gsLst>
            <a:gs pos="0">
              <a:schemeClr val="accent2">
                <a:hueOff val="28489"/>
                <a:satOff val="-76888"/>
                <a:lumOff val="11767"/>
                <a:alphaOff val="0"/>
                <a:tint val="79000"/>
                <a:satMod val="180000"/>
              </a:schemeClr>
            </a:gs>
            <a:gs pos="65000">
              <a:schemeClr val="accent2">
                <a:hueOff val="28489"/>
                <a:satOff val="-76888"/>
                <a:lumOff val="11767"/>
                <a:alphaOff val="0"/>
                <a:tint val="52000"/>
                <a:satMod val="250000"/>
              </a:schemeClr>
            </a:gs>
            <a:gs pos="100000">
              <a:schemeClr val="accent2">
                <a:hueOff val="28489"/>
                <a:satOff val="-76888"/>
                <a:lumOff val="11767"/>
                <a:alphaOff val="0"/>
                <a:tint val="29000"/>
                <a:satMod val="300000"/>
              </a:schemeClr>
            </a:gs>
          </a:gsLst>
          <a:lin ang="16200000" scaled="0"/>
        </a:gradFill>
        <a:ln>
          <a:noFill/>
        </a:ln>
        <a:effectLst>
          <a:outerShdw blurRad="63500" dist="25400" dir="5400000" rotWithShape="0">
            <a:srgbClr val="000000">
              <a:alpha val="43000"/>
            </a:srgbClr>
          </a:outerShdw>
        </a:effectLst>
      </dsp:spPr>
      <dsp:style>
        <a:lnRef idx="0">
          <a:scrgbClr r="0" g="0" b="0"/>
        </a:lnRef>
        <a:fillRef idx="2">
          <a:scrgbClr r="0" g="0" b="0"/>
        </a:fillRef>
        <a:effectRef idx="1">
          <a:scrgbClr r="0" g="0" b="0"/>
        </a:effectRef>
        <a:fontRef idx="minor">
          <a:schemeClr val="dk1"/>
        </a:fontRef>
      </dsp:style>
    </dsp:sp>
    <dsp:sp modelId="{A13D75DE-01B9-477C-9A9A-0F3953A60562}">
      <dsp:nvSpPr>
        <dsp:cNvPr id="0" name=""/>
        <dsp:cNvSpPr/>
      </dsp:nvSpPr>
      <dsp:spPr>
        <a:xfrm>
          <a:off x="2364457" y="3816426"/>
          <a:ext cx="6112587" cy="2640369"/>
        </a:xfrm>
        <a:prstGeom prst="roundRect">
          <a:avLst>
            <a:gd name="adj" fmla="val 10000"/>
          </a:avLst>
        </a:prstGeom>
        <a:gradFill rotWithShape="0">
          <a:gsLst>
            <a:gs pos="0">
              <a:schemeClr val="accent2">
                <a:hueOff val="28489"/>
                <a:satOff val="-76888"/>
                <a:lumOff val="11767"/>
                <a:alphaOff val="0"/>
                <a:tint val="79000"/>
                <a:satMod val="180000"/>
              </a:schemeClr>
            </a:gs>
            <a:gs pos="65000">
              <a:schemeClr val="accent2">
                <a:hueOff val="28489"/>
                <a:satOff val="-76888"/>
                <a:lumOff val="11767"/>
                <a:alphaOff val="0"/>
                <a:tint val="52000"/>
                <a:satMod val="250000"/>
              </a:schemeClr>
            </a:gs>
            <a:gs pos="100000">
              <a:schemeClr val="accent2">
                <a:hueOff val="28489"/>
                <a:satOff val="-76888"/>
                <a:lumOff val="11767"/>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ts val="0"/>
            </a:spcAft>
          </a:pPr>
          <a:r>
            <a:rPr lang="en-US" sz="1800" b="1" kern="1200" dirty="0" err="1" smtClean="0">
              <a:solidFill>
                <a:schemeClr val="accent3">
                  <a:lumMod val="50000"/>
                </a:schemeClr>
              </a:solidFill>
              <a:latin typeface="+mn-lt"/>
            </a:rPr>
            <a:t>Variabel</a:t>
          </a:r>
          <a:r>
            <a:rPr lang="en-US" sz="1800" b="1" kern="1200" dirty="0" smtClean="0">
              <a:solidFill>
                <a:schemeClr val="accent3">
                  <a:lumMod val="50000"/>
                </a:schemeClr>
              </a:solidFill>
              <a:latin typeface="+mn-lt"/>
            </a:rPr>
            <a:t> Situ</a:t>
          </a:r>
          <a:r>
            <a:rPr lang="id-ID" sz="1800" b="1" kern="1200" dirty="0" smtClean="0">
              <a:solidFill>
                <a:schemeClr val="accent3">
                  <a:lumMod val="50000"/>
                </a:schemeClr>
              </a:solidFill>
              <a:latin typeface="+mn-lt"/>
            </a:rPr>
            <a:t>a</a:t>
          </a:r>
          <a:r>
            <a:rPr lang="en-US" sz="1800" b="1" kern="1200" dirty="0" err="1" smtClean="0">
              <a:solidFill>
                <a:schemeClr val="accent3">
                  <a:lumMod val="50000"/>
                </a:schemeClr>
              </a:solidFill>
              <a:latin typeface="+mn-lt"/>
            </a:rPr>
            <a:t>sional</a:t>
          </a:r>
          <a:r>
            <a:rPr lang="id-ID" sz="1800" b="1" kern="1200" dirty="0" smtClean="0">
              <a:solidFill>
                <a:schemeClr val="accent3">
                  <a:lumMod val="50000"/>
                </a:schemeClr>
              </a:solidFill>
              <a:latin typeface="+mn-lt"/>
            </a:rPr>
            <a:t>:</a:t>
          </a: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a:t>
          </a:r>
          <a:r>
            <a:rPr lang="en-US" sz="1800" b="1" kern="1200" dirty="0" err="1" smtClean="0">
              <a:solidFill>
                <a:schemeClr val="accent3">
                  <a:lumMod val="50000"/>
                </a:schemeClr>
              </a:solidFill>
              <a:latin typeface="+mn-lt"/>
            </a:rPr>
            <a:t>Hubungan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pemimpin</a:t>
          </a:r>
          <a:r>
            <a:rPr lang="en-US" sz="1800" b="1" kern="1200" dirty="0" smtClean="0">
              <a:solidFill>
                <a:schemeClr val="accent3">
                  <a:lumMod val="50000"/>
                </a:schemeClr>
              </a:solidFill>
              <a:latin typeface="+mn-lt"/>
            </a:rPr>
            <a:t> </a:t>
          </a:r>
          <a:r>
            <a:rPr lang="id-ID"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anggota</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latin typeface="+mn-lt"/>
            </a:rPr>
            <a:t>Sejauh mana kesetiaan bawahan, dan hubungan dengan bawahan yang harmonis dan kooperatif.</a:t>
          </a: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a:t>
          </a:r>
          <a:r>
            <a:rPr lang="en-US" sz="1800" b="1" kern="1200" dirty="0" err="1" smtClean="0">
              <a:solidFill>
                <a:schemeClr val="accent3">
                  <a:lumMod val="50000"/>
                </a:schemeClr>
              </a:solidFill>
              <a:latin typeface="+mn-lt"/>
            </a:rPr>
            <a:t>Kekuasaan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posisi</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rPr>
            <a:t>Sejauh mana pemimpin memiliki wewenang untuk mengevaluasi kinerja bawahan dan pengelolaan reward dan punishment.</a:t>
          </a:r>
          <a:endParaRPr lang="id-ID" sz="1800" b="0" kern="1200" dirty="0" smtClean="0">
            <a:solidFill>
              <a:schemeClr val="accent3">
                <a:lumMod val="50000"/>
              </a:schemeClr>
            </a:solidFill>
            <a:latin typeface="+mn-lt"/>
          </a:endParaRP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S</a:t>
          </a:r>
          <a:r>
            <a:rPr lang="en-US" sz="1800" b="1" kern="1200" dirty="0" err="1" smtClean="0">
              <a:solidFill>
                <a:schemeClr val="accent3">
                  <a:lumMod val="50000"/>
                </a:schemeClr>
              </a:solidFill>
              <a:latin typeface="+mn-lt"/>
            </a:rPr>
            <a:t>truktur</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tugas</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rPr>
            <a:t>Sejauh mana SOP diterapkan, berikut deskripsi pekerjaan, dan indikator tentang seberapa baik tugas tersebut dilakukan.</a:t>
          </a:r>
          <a:endParaRPr lang="id-ID" sz="1800" b="0" kern="1200" dirty="0">
            <a:solidFill>
              <a:schemeClr val="accent3">
                <a:lumMod val="50000"/>
              </a:schemeClr>
            </a:solidFill>
            <a:latin typeface="+mn-lt"/>
          </a:endParaRPr>
        </a:p>
      </dsp:txBody>
      <dsp:txXfrm>
        <a:off x="2441791" y="3893760"/>
        <a:ext cx="5957919" cy="24857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F50DB3-B815-47C6-AB50-504EF50B6B1A}">
      <dsp:nvSpPr>
        <dsp:cNvPr id="0" name=""/>
        <dsp:cNvSpPr/>
      </dsp:nvSpPr>
      <dsp:spPr>
        <a:xfrm rot="5400000">
          <a:off x="4585644" y="-3002803"/>
          <a:ext cx="1291632" cy="7384946"/>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d-ID" sz="1800" b="0" kern="1200" dirty="0" smtClean="0">
              <a:solidFill>
                <a:schemeClr val="accent3">
                  <a:lumMod val="50000"/>
                </a:schemeClr>
              </a:solidFill>
              <a:latin typeface="Comic Sans MS" pitchFamily="66" charset="0"/>
            </a:rPr>
            <a:t>Teori yang d</a:t>
          </a:r>
          <a:r>
            <a:rPr lang="en-US" sz="1800" b="0" kern="1200" dirty="0" err="1" smtClean="0">
              <a:solidFill>
                <a:schemeClr val="accent3">
                  <a:lumMod val="50000"/>
                </a:schemeClr>
              </a:solidFill>
              <a:latin typeface="Comic Sans MS" pitchFamily="66" charset="0"/>
            </a:rPr>
            <a:t>ikembangkan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untuk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menjelaskan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bagaimana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perilaku</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seorang</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pemimpin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mempengaruhi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kepuasan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kinerja</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endParaRPr lang="id-ID" sz="1800" b="0" kern="1200" dirty="0">
            <a:solidFill>
              <a:schemeClr val="accent3">
                <a:lumMod val="50000"/>
              </a:schemeClr>
            </a:solidFill>
            <a:latin typeface="Comic Sans MS" pitchFamily="66" charset="0"/>
          </a:endParaRPr>
        </a:p>
      </dsp:txBody>
      <dsp:txXfrm rot="-5400000">
        <a:off x="1538987" y="106906"/>
        <a:ext cx="7321894" cy="1165528"/>
      </dsp:txXfrm>
    </dsp:sp>
    <dsp:sp modelId="{6FE8C249-0A27-4238-87EB-7930A5D6FD4B}">
      <dsp:nvSpPr>
        <dsp:cNvPr id="0" name=""/>
        <dsp:cNvSpPr/>
      </dsp:nvSpPr>
      <dsp:spPr>
        <a:xfrm>
          <a:off x="379" y="450"/>
          <a:ext cx="1538608" cy="1378438"/>
        </a:xfrm>
        <a:prstGeom prst="roundRect">
          <a:avLst/>
        </a:prstGeom>
        <a:gradFill rotWithShape="0">
          <a:gsLst>
            <a:gs pos="0">
              <a:schemeClr val="accent2">
                <a:hueOff val="0"/>
                <a:satOff val="0"/>
                <a:lumOff val="0"/>
                <a:alphaOff val="0"/>
                <a:tint val="79000"/>
                <a:satMod val="180000"/>
              </a:schemeClr>
            </a:gs>
            <a:gs pos="65000">
              <a:schemeClr val="accent2">
                <a:hueOff val="0"/>
                <a:satOff val="0"/>
                <a:lumOff val="0"/>
                <a:alphaOff val="0"/>
                <a:tint val="52000"/>
                <a:satMod val="250000"/>
              </a:schemeClr>
            </a:gs>
            <a:gs pos="100000">
              <a:schemeClr val="accent2">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id-ID" sz="2000" b="0" kern="1200" dirty="0" smtClean="0">
              <a:solidFill>
                <a:schemeClr val="accent3">
                  <a:lumMod val="50000"/>
                </a:schemeClr>
              </a:solidFill>
              <a:latin typeface="Comic Sans MS" pitchFamily="66" charset="0"/>
            </a:rPr>
            <a:t>Definisi</a:t>
          </a:r>
          <a:endParaRPr lang="id-ID" sz="2000" b="0" kern="1200" dirty="0">
            <a:solidFill>
              <a:schemeClr val="accent3">
                <a:lumMod val="50000"/>
              </a:schemeClr>
            </a:solidFill>
            <a:latin typeface="Comic Sans MS" pitchFamily="66" charset="0"/>
          </a:endParaRPr>
        </a:p>
      </dsp:txBody>
      <dsp:txXfrm>
        <a:off x="67669" y="67740"/>
        <a:ext cx="1404028" cy="1243858"/>
      </dsp:txXfrm>
    </dsp:sp>
    <dsp:sp modelId="{CC0BF8CE-FB6C-4AE6-AF19-0E580FD99AD1}">
      <dsp:nvSpPr>
        <dsp:cNvPr id="0" name=""/>
        <dsp:cNvSpPr/>
      </dsp:nvSpPr>
      <dsp:spPr>
        <a:xfrm rot="5400000">
          <a:off x="3287930" y="-142665"/>
          <a:ext cx="3942556" cy="7338806"/>
        </a:xfrm>
        <a:prstGeom prst="round2SameRect">
          <a:avLst/>
        </a:prstGeom>
        <a:solidFill>
          <a:schemeClr val="accent2">
            <a:tint val="40000"/>
            <a:alpha val="90000"/>
            <a:hueOff val="163483"/>
            <a:satOff val="-40755"/>
            <a:lumOff val="-718"/>
            <a:alphaOff val="0"/>
          </a:schemeClr>
        </a:solidFill>
        <a:ln w="9525" cap="flat" cmpd="sng" algn="ctr">
          <a:solidFill>
            <a:schemeClr val="accent2">
              <a:tint val="40000"/>
              <a:alpha val="90000"/>
              <a:hueOff val="163483"/>
              <a:satOff val="-40755"/>
              <a:lumOff val="-71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Supportive leadership</a:t>
          </a:r>
          <a:r>
            <a:rPr lang="id-ID" sz="1800" b="1" i="0" kern="1200" dirty="0" smtClean="0">
              <a:solidFill>
                <a:schemeClr val="accent3">
                  <a:lumMod val="50000"/>
                </a:schemeClr>
              </a:solidFill>
              <a:latin typeface="Comic Sans MS" pitchFamily="66" charset="0"/>
            </a:rPr>
            <a:t>.</a:t>
          </a:r>
          <a:r>
            <a:rPr lang="id-ID" sz="1800" b="0" i="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Memperhatikan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kebutuhan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menunjukkan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kepedulian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terhadap</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kesejahteraan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menciptakan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iklim</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bersahabat</a:t>
          </a:r>
          <a:r>
            <a:rPr lang="en-US" sz="1800" b="0" kern="1200" dirty="0" smtClean="0">
              <a:solidFill>
                <a:schemeClr val="accent3">
                  <a:lumMod val="50000"/>
                </a:schemeClr>
              </a:solidFill>
              <a:latin typeface="Comic Sans MS" pitchFamily="66" charset="0"/>
            </a:rPr>
            <a:t> di unit </a:t>
          </a:r>
          <a:r>
            <a:rPr lang="en-US" sz="1800" b="0" kern="1200" dirty="0" err="1" smtClean="0">
              <a:solidFill>
                <a:schemeClr val="accent3">
                  <a:lumMod val="50000"/>
                </a:schemeClr>
              </a:solidFill>
              <a:latin typeface="Comic Sans MS" pitchFamily="66" charset="0"/>
            </a:rPr>
            <a:t>kerja</a:t>
          </a:r>
          <a:r>
            <a:rPr lang="en-US" sz="1800" b="0" kern="1200" dirty="0" smtClean="0">
              <a:solidFill>
                <a:schemeClr val="accent3">
                  <a:lumMod val="50000"/>
                </a:schemeClr>
              </a:solidFill>
              <a:latin typeface="Comic Sans MS" pitchFamily="66" charset="0"/>
            </a:rPr>
            <a:t>.</a:t>
          </a:r>
          <a:endParaRPr lang="id-ID" sz="1800" b="0" kern="1200" dirty="0">
            <a:solidFill>
              <a:schemeClr val="accent3">
                <a:lumMod val="50000"/>
              </a:schemeClr>
            </a:solidFill>
            <a:latin typeface="Comic Sans MS" pitchFamily="66" charset="0"/>
          </a:endParaRP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Directive leadership.</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Memberi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tahu</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apa</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harus</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lakukan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memberikan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panduan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khusus</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meminta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untuk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mengikuti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aturan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prosedur</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menjadwalkan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mengoordinasikan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pekerjaan</a:t>
          </a:r>
          <a:r>
            <a:rPr lang="en-US" sz="1800" b="0" kern="1200" dirty="0" smtClean="0">
              <a:solidFill>
                <a:schemeClr val="accent3">
                  <a:lumMod val="50000"/>
                </a:schemeClr>
              </a:solidFill>
              <a:latin typeface="Comic Sans MS" pitchFamily="66" charset="0"/>
            </a:rPr>
            <a:t>.</a:t>
          </a: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Participative leadership</a:t>
          </a:r>
          <a:r>
            <a:rPr lang="id-ID" sz="1800" b="1" i="0" kern="1200" dirty="0" smtClean="0">
              <a:solidFill>
                <a:schemeClr val="accent3">
                  <a:lumMod val="50000"/>
                </a:schemeClr>
              </a:solidFill>
              <a:latin typeface="Comic Sans MS" pitchFamily="66" charset="0"/>
            </a:rPr>
            <a:t>.</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Berkonsultasi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dengan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mempertimbangkan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pendapat</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saran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a:t>
          </a: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Achievement-oriented leadership</a:t>
          </a:r>
          <a:r>
            <a:rPr lang="id-ID" sz="1800" b="1" i="0" kern="1200" dirty="0" smtClean="0">
              <a:solidFill>
                <a:schemeClr val="accent3">
                  <a:lumMod val="50000"/>
                </a:schemeClr>
              </a:solidFill>
              <a:latin typeface="Comic Sans MS" pitchFamily="66" charset="0"/>
            </a:rPr>
            <a:t>.</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Menetapkan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tujuan</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menantang</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mencari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kinerja</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lebih</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baik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menekankan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keunggulan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menunjukkan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keyakinan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bahwa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mencapai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standar</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tinggi</a:t>
          </a:r>
          <a:r>
            <a:rPr lang="en-US" sz="1800" b="0" kern="1200" dirty="0" smtClean="0">
              <a:solidFill>
                <a:schemeClr val="accent3">
                  <a:lumMod val="50000"/>
                </a:schemeClr>
              </a:solidFill>
              <a:latin typeface="Comic Sans MS" pitchFamily="66" charset="0"/>
            </a:rPr>
            <a:t>.</a:t>
          </a:r>
          <a:endParaRPr lang="id-ID" sz="1800" b="0" kern="1200" dirty="0"/>
        </a:p>
      </dsp:txBody>
      <dsp:txXfrm rot="-5400000">
        <a:off x="1589805" y="1747920"/>
        <a:ext cx="7146346" cy="3557636"/>
      </dsp:txXfrm>
    </dsp:sp>
    <dsp:sp modelId="{E4522BEB-65E1-4852-A4D3-C25F9F6DC476}">
      <dsp:nvSpPr>
        <dsp:cNvPr id="0" name=""/>
        <dsp:cNvSpPr/>
      </dsp:nvSpPr>
      <dsp:spPr>
        <a:xfrm>
          <a:off x="379" y="1509869"/>
          <a:ext cx="1589426" cy="3996979"/>
        </a:xfrm>
        <a:prstGeom prst="roundRect">
          <a:avLst/>
        </a:prstGeom>
        <a:gradFill rotWithShape="0">
          <a:gsLst>
            <a:gs pos="0">
              <a:schemeClr val="accent2">
                <a:hueOff val="28489"/>
                <a:satOff val="-76888"/>
                <a:lumOff val="11767"/>
                <a:alphaOff val="0"/>
                <a:tint val="79000"/>
                <a:satMod val="180000"/>
              </a:schemeClr>
            </a:gs>
            <a:gs pos="65000">
              <a:schemeClr val="accent2">
                <a:hueOff val="28489"/>
                <a:satOff val="-76888"/>
                <a:lumOff val="11767"/>
                <a:alphaOff val="0"/>
                <a:tint val="52000"/>
                <a:satMod val="250000"/>
              </a:schemeClr>
            </a:gs>
            <a:gs pos="100000">
              <a:schemeClr val="accent2">
                <a:hueOff val="28489"/>
                <a:satOff val="-76888"/>
                <a:lumOff val="11767"/>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b="0" kern="1200" dirty="0" err="1" smtClean="0">
              <a:solidFill>
                <a:schemeClr val="accent3">
                  <a:lumMod val="50000"/>
                </a:schemeClr>
              </a:solidFill>
              <a:latin typeface="Comic Sans MS" pitchFamily="66" charset="0"/>
            </a:rPr>
            <a:t>Perilaku</a:t>
          </a:r>
          <a:r>
            <a:rPr lang="en-US" sz="2000" b="0" kern="1200" dirty="0" smtClean="0">
              <a:solidFill>
                <a:schemeClr val="accent3">
                  <a:lumMod val="50000"/>
                </a:schemeClr>
              </a:solidFill>
              <a:latin typeface="Comic Sans MS" pitchFamily="66" charset="0"/>
            </a:rPr>
            <a:t> </a:t>
          </a:r>
          <a:r>
            <a:rPr lang="en-US" sz="2000" b="0" kern="1200" dirty="0" err="1" smtClean="0">
              <a:solidFill>
                <a:schemeClr val="accent3">
                  <a:lumMod val="50000"/>
                </a:schemeClr>
              </a:solidFill>
              <a:latin typeface="Comic Sans MS" pitchFamily="66" charset="0"/>
            </a:rPr>
            <a:t>Pemimpin</a:t>
          </a:r>
          <a:endParaRPr lang="id-ID" sz="2000" b="0" kern="1200" dirty="0">
            <a:solidFill>
              <a:schemeClr val="accent3">
                <a:lumMod val="50000"/>
              </a:schemeClr>
            </a:solidFill>
            <a:latin typeface="Comic Sans MS" pitchFamily="66" charset="0"/>
          </a:endParaRPr>
        </a:p>
      </dsp:txBody>
      <dsp:txXfrm>
        <a:off x="77968" y="1587458"/>
        <a:ext cx="1434248" cy="38418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C84FF-C11B-4749-B971-849D2C8747F2}">
      <dsp:nvSpPr>
        <dsp:cNvPr id="0" name=""/>
        <dsp:cNvSpPr/>
      </dsp:nvSpPr>
      <dsp:spPr>
        <a:xfrm>
          <a:off x="0" y="683951"/>
          <a:ext cx="8496944" cy="10584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93C644E-D6C4-4E00-98AF-054B3B50D4B7}">
      <dsp:nvSpPr>
        <dsp:cNvPr id="0" name=""/>
        <dsp:cNvSpPr/>
      </dsp:nvSpPr>
      <dsp:spPr>
        <a:xfrm>
          <a:off x="419453" y="64031"/>
          <a:ext cx="8076302" cy="1239840"/>
        </a:xfrm>
        <a:prstGeom prst="roundRect">
          <a:avLst/>
        </a:prstGeom>
        <a:gradFill rotWithShape="0">
          <a:gsLst>
            <a:gs pos="0">
              <a:schemeClr val="accent3">
                <a:hueOff val="0"/>
                <a:satOff val="0"/>
                <a:lumOff val="0"/>
                <a:alphaOff val="0"/>
                <a:tint val="79000"/>
                <a:satMod val="180000"/>
              </a:schemeClr>
            </a:gs>
            <a:gs pos="65000">
              <a:schemeClr val="accent3">
                <a:hueOff val="0"/>
                <a:satOff val="0"/>
                <a:lumOff val="0"/>
                <a:alphaOff val="0"/>
                <a:tint val="52000"/>
                <a:satMod val="250000"/>
              </a:schemeClr>
            </a:gs>
            <a:gs pos="100000">
              <a:schemeClr val="accent3">
                <a:hueOff val="0"/>
                <a:satOff val="0"/>
                <a:lumOff val="0"/>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Menguji kondisi di mana sumber daya kognitif seperti kecerdasan &amp; pengalaman itu berhubungan dengan kinerja.</a:t>
          </a:r>
          <a:endParaRPr lang="id-ID" sz="1800" kern="1200" dirty="0">
            <a:solidFill>
              <a:schemeClr val="accent3">
                <a:lumMod val="50000"/>
              </a:schemeClr>
            </a:solidFill>
            <a:latin typeface="Comic Sans MS" pitchFamily="66" charset="0"/>
          </a:endParaRPr>
        </a:p>
      </dsp:txBody>
      <dsp:txXfrm>
        <a:off x="479977" y="124555"/>
        <a:ext cx="7955254" cy="1118792"/>
      </dsp:txXfrm>
    </dsp:sp>
    <dsp:sp modelId="{DE11315C-F280-493F-A4DD-726F27EE776E}">
      <dsp:nvSpPr>
        <dsp:cNvPr id="0" name=""/>
        <dsp:cNvSpPr/>
      </dsp:nvSpPr>
      <dsp:spPr>
        <a:xfrm>
          <a:off x="0" y="2589072"/>
          <a:ext cx="8496944" cy="1058400"/>
        </a:xfrm>
        <a:prstGeom prst="rect">
          <a:avLst/>
        </a:prstGeom>
        <a:solidFill>
          <a:schemeClr val="lt1">
            <a:alpha val="90000"/>
            <a:hueOff val="0"/>
            <a:satOff val="0"/>
            <a:lumOff val="0"/>
            <a:alphaOff val="0"/>
          </a:schemeClr>
        </a:solidFill>
        <a:ln w="9525" cap="flat" cmpd="sng" algn="ctr">
          <a:solidFill>
            <a:schemeClr val="accent3">
              <a:hueOff val="2319329"/>
              <a:satOff val="1564"/>
              <a:lumOff val="3529"/>
              <a:alphaOff val="0"/>
            </a:schemeClr>
          </a:solidFill>
          <a:prstDash val="solid"/>
        </a:ln>
        <a:effectLst/>
      </dsp:spPr>
      <dsp:style>
        <a:lnRef idx="1">
          <a:scrgbClr r="0" g="0" b="0"/>
        </a:lnRef>
        <a:fillRef idx="1">
          <a:scrgbClr r="0" g="0" b="0"/>
        </a:fillRef>
        <a:effectRef idx="0">
          <a:scrgbClr r="0" g="0" b="0"/>
        </a:effectRef>
        <a:fontRef idx="minor"/>
      </dsp:style>
    </dsp:sp>
    <dsp:sp modelId="{EC5A2CB5-3B55-4017-87EC-AAE68937E70E}">
      <dsp:nvSpPr>
        <dsp:cNvPr id="0" name=""/>
        <dsp:cNvSpPr/>
      </dsp:nvSpPr>
      <dsp:spPr>
        <a:xfrm>
          <a:off x="405762" y="1969151"/>
          <a:ext cx="8087742" cy="1239840"/>
        </a:xfrm>
        <a:prstGeom prst="roundRect">
          <a:avLst/>
        </a:prstGeom>
        <a:gradFill rotWithShape="0">
          <a:gsLst>
            <a:gs pos="0">
              <a:schemeClr val="accent3">
                <a:hueOff val="2319329"/>
                <a:satOff val="1564"/>
                <a:lumOff val="3529"/>
                <a:alphaOff val="0"/>
                <a:tint val="79000"/>
                <a:satMod val="180000"/>
              </a:schemeClr>
            </a:gs>
            <a:gs pos="65000">
              <a:schemeClr val="accent3">
                <a:hueOff val="2319329"/>
                <a:satOff val="1564"/>
                <a:lumOff val="3529"/>
                <a:alphaOff val="0"/>
                <a:tint val="52000"/>
                <a:satMod val="250000"/>
              </a:schemeClr>
            </a:gs>
            <a:gs pos="100000">
              <a:schemeClr val="accent3">
                <a:hueOff val="2319329"/>
                <a:satOff val="1564"/>
                <a:lumOff val="3529"/>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en-US" sz="1800" kern="1200" dirty="0" err="1" smtClean="0">
              <a:solidFill>
                <a:schemeClr val="accent3">
                  <a:lumMod val="50000"/>
                </a:schemeClr>
              </a:solidFill>
              <a:latin typeface="Comic Sans MS" pitchFamily="66" charset="0"/>
            </a:rPr>
            <a:t>Fo</a:t>
          </a:r>
          <a:r>
            <a:rPr lang="id-ID" sz="1800" kern="1200" dirty="0" smtClean="0">
              <a:solidFill>
                <a:schemeClr val="accent3">
                  <a:lumMod val="50000"/>
                </a:schemeClr>
              </a:solidFill>
              <a:latin typeface="Comic Sans MS" pitchFamily="66" charset="0"/>
            </a:rPr>
            <a:t>k</a:t>
          </a:r>
          <a:r>
            <a:rPr lang="en-US" sz="1800" kern="1200" dirty="0" smtClean="0">
              <a:solidFill>
                <a:schemeClr val="accent3">
                  <a:lumMod val="50000"/>
                </a:schemeClr>
              </a:solidFill>
              <a:latin typeface="Comic Sans MS" pitchFamily="66" charset="0"/>
            </a:rPr>
            <a:t>us </a:t>
          </a:r>
          <a:r>
            <a:rPr lang="en-US" sz="1800" kern="1200" dirty="0" err="1" smtClean="0">
              <a:solidFill>
                <a:schemeClr val="accent3">
                  <a:lumMod val="50000"/>
                </a:schemeClr>
              </a:solidFill>
              <a:latin typeface="Comic Sans MS" pitchFamily="66" charset="0"/>
            </a:rPr>
            <a:t>pada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peran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a:t>
          </a:r>
          <a:r>
            <a:rPr lang="en-US" sz="1800" i="1" kern="1200" dirty="0" smtClean="0">
              <a:solidFill>
                <a:schemeClr val="accent3">
                  <a:lumMod val="50000"/>
                </a:schemeClr>
              </a:solidFill>
              <a:latin typeface="Comic Sans MS" pitchFamily="66" charset="0"/>
            </a:rPr>
            <a:t>stress</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sebagai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bentuk</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situasi</a:t>
          </a:r>
          <a:r>
            <a:rPr lang="en-US" sz="1800" kern="1200" dirty="0" smtClean="0">
              <a:solidFill>
                <a:schemeClr val="accent3">
                  <a:lumMod val="50000"/>
                </a:schemeClr>
              </a:solidFill>
              <a:latin typeface="Comic Sans MS" pitchFamily="66" charset="0"/>
            </a:rPr>
            <a:t> yang </a:t>
          </a:r>
          <a:r>
            <a:rPr lang="en-US" sz="1800" kern="1200" dirty="0" err="1" smtClean="0">
              <a:solidFill>
                <a:schemeClr val="accent3">
                  <a:lumMod val="50000"/>
                </a:schemeClr>
              </a:solidFill>
              <a:latin typeface="Comic Sans MS" pitchFamily="66" charset="0"/>
            </a:rPr>
            <a:t>tidak</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menguntungkan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bagaimana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kecerdasan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pengalaman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seorang</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pemimpin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mempengaruhi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reaksinya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terhadap</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tersebut</a:t>
          </a:r>
          <a:r>
            <a:rPr lang="id-ID" sz="1800" kern="1200" smtClean="0">
              <a:solidFill>
                <a:schemeClr val="accent3">
                  <a:lumMod val="50000"/>
                </a:schemeClr>
              </a:solidFill>
              <a:latin typeface="Comic Sans MS" pitchFamily="66" charset="0"/>
            </a:rPr>
            <a:t>.</a:t>
          </a:r>
          <a:endParaRPr lang="id-ID" sz="1800" kern="1200" dirty="0">
            <a:solidFill>
              <a:schemeClr val="accent3">
                <a:lumMod val="50000"/>
              </a:schemeClr>
            </a:solidFill>
            <a:latin typeface="Comic Sans MS" pitchFamily="66" charset="0"/>
          </a:endParaRPr>
        </a:p>
      </dsp:txBody>
      <dsp:txXfrm>
        <a:off x="466286" y="2029675"/>
        <a:ext cx="7966694" cy="1118792"/>
      </dsp:txXfrm>
    </dsp:sp>
    <dsp:sp modelId="{90BC51B9-A082-414E-A2EA-AA5A9F0D0438}">
      <dsp:nvSpPr>
        <dsp:cNvPr id="0" name=""/>
        <dsp:cNvSpPr/>
      </dsp:nvSpPr>
      <dsp:spPr>
        <a:xfrm>
          <a:off x="0" y="4494192"/>
          <a:ext cx="8496944" cy="1058400"/>
        </a:xfrm>
        <a:prstGeom prst="rect">
          <a:avLst/>
        </a:prstGeom>
        <a:solidFill>
          <a:schemeClr val="lt1">
            <a:alpha val="90000"/>
            <a:hueOff val="0"/>
            <a:satOff val="0"/>
            <a:lumOff val="0"/>
            <a:alphaOff val="0"/>
          </a:schemeClr>
        </a:solidFill>
        <a:ln w="9525" cap="flat" cmpd="sng" algn="ctr">
          <a:solidFill>
            <a:schemeClr val="accent3">
              <a:hueOff val="4638658"/>
              <a:satOff val="3128"/>
              <a:lumOff val="7058"/>
              <a:alphaOff val="0"/>
            </a:schemeClr>
          </a:solidFill>
          <a:prstDash val="solid"/>
        </a:ln>
        <a:effectLst/>
      </dsp:spPr>
      <dsp:style>
        <a:lnRef idx="1">
          <a:scrgbClr r="0" g="0" b="0"/>
        </a:lnRef>
        <a:fillRef idx="1">
          <a:scrgbClr r="0" g="0" b="0"/>
        </a:fillRef>
        <a:effectRef idx="0">
          <a:scrgbClr r="0" g="0" b="0"/>
        </a:effectRef>
        <a:fontRef idx="minor"/>
      </dsp:style>
    </dsp:sp>
    <dsp:sp modelId="{DEDB9B35-EC5A-4434-BBDE-4E425E4EBCB1}">
      <dsp:nvSpPr>
        <dsp:cNvPr id="0" name=""/>
        <dsp:cNvSpPr/>
      </dsp:nvSpPr>
      <dsp:spPr>
        <a:xfrm>
          <a:off x="404517" y="3874272"/>
          <a:ext cx="8090343" cy="1239840"/>
        </a:xfrm>
        <a:prstGeom prst="roundRect">
          <a:avLst/>
        </a:prstGeom>
        <a:gradFill rotWithShape="0">
          <a:gsLst>
            <a:gs pos="0">
              <a:schemeClr val="accent3">
                <a:hueOff val="4638658"/>
                <a:satOff val="3128"/>
                <a:lumOff val="7058"/>
                <a:alphaOff val="0"/>
                <a:tint val="79000"/>
                <a:satMod val="180000"/>
              </a:schemeClr>
            </a:gs>
            <a:gs pos="65000">
              <a:schemeClr val="accent3">
                <a:hueOff val="4638658"/>
                <a:satOff val="3128"/>
                <a:lumOff val="7058"/>
                <a:alphaOff val="0"/>
                <a:tint val="52000"/>
                <a:satMod val="250000"/>
              </a:schemeClr>
            </a:gs>
            <a:gs pos="100000">
              <a:schemeClr val="accent3">
                <a:hueOff val="4638658"/>
                <a:satOff val="3128"/>
                <a:lumOff val="7058"/>
                <a:alphaOff val="0"/>
                <a:tint val="29000"/>
                <a:satMod val="300000"/>
              </a:schemeClr>
            </a:gs>
          </a:gsLst>
          <a:lin ang="16200000" scaled="0"/>
        </a:gradFill>
        <a:ln>
          <a:noFill/>
        </a:ln>
        <a:effectLst>
          <a:outerShdw blurRad="63500" dist="25400" dir="5400000" rotWithShape="0">
            <a:srgbClr val="000000">
              <a:alpha val="43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en-US" sz="1800" kern="1200" dirty="0" smtClean="0">
              <a:solidFill>
                <a:schemeClr val="accent3">
                  <a:lumMod val="50000"/>
                </a:schemeClr>
              </a:solidFill>
              <a:latin typeface="Comic Sans MS" pitchFamily="66" charset="0"/>
            </a:rPr>
            <a:t>Tingkat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di </a:t>
          </a:r>
          <a:r>
            <a:rPr lang="en-US" sz="1800" kern="1200" dirty="0" err="1" smtClean="0">
              <a:solidFill>
                <a:schemeClr val="accent3">
                  <a:lumMod val="50000"/>
                </a:schemeClr>
              </a:solidFill>
              <a:latin typeface="Comic Sans MS" pitchFamily="66" charset="0"/>
            </a:rPr>
            <a:t>dalam</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suatu</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situasi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menentukan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apakah</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kecerdasan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pengalaman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individu</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akan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memberikan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sumbangan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pada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kinerja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kepemimpinan</a:t>
          </a:r>
          <a:r>
            <a:rPr lang="en-US" sz="1800" kern="1200" dirty="0" smtClean="0">
              <a:solidFill>
                <a:schemeClr val="accent3">
                  <a:lumMod val="50000"/>
                </a:schemeClr>
              </a:solidFill>
              <a:latin typeface="Comic Sans MS" pitchFamily="66" charset="0"/>
            </a:rPr>
            <a:t>.</a:t>
          </a:r>
          <a:endParaRPr lang="id-ID" sz="1800" kern="1200" dirty="0">
            <a:solidFill>
              <a:schemeClr val="accent3">
                <a:lumMod val="50000"/>
              </a:schemeClr>
            </a:solidFill>
            <a:latin typeface="Comic Sans MS" pitchFamily="66" charset="0"/>
          </a:endParaRPr>
        </a:p>
      </dsp:txBody>
      <dsp:txXfrm>
        <a:off x="465041" y="3934796"/>
        <a:ext cx="7969295" cy="11187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8ADAD-920A-4238-BBA3-72576ABF0065}">
      <dsp:nvSpPr>
        <dsp:cNvPr id="0" name=""/>
        <dsp:cNvSpPr/>
      </dsp:nvSpPr>
      <dsp:spPr>
        <a:xfrm>
          <a:off x="2566431" y="1526865"/>
          <a:ext cx="3652112" cy="3652112"/>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id-ID" sz="2800" b="1" kern="1200" dirty="0" smtClean="0">
              <a:solidFill>
                <a:schemeClr val="bg1"/>
              </a:solidFill>
            </a:rPr>
            <a:t>Tipe Kepemimpinan</a:t>
          </a:r>
          <a:endParaRPr lang="id-ID" sz="2800" b="1" kern="1200" dirty="0">
            <a:solidFill>
              <a:schemeClr val="bg1"/>
            </a:solidFill>
          </a:endParaRPr>
        </a:p>
      </dsp:txBody>
      <dsp:txXfrm>
        <a:off x="3101270" y="2061704"/>
        <a:ext cx="2582434" cy="2582434"/>
      </dsp:txXfrm>
    </dsp:sp>
    <dsp:sp modelId="{2334DF93-214F-4B1A-A1C7-F9C2C9828E71}">
      <dsp:nvSpPr>
        <dsp:cNvPr id="0" name=""/>
        <dsp:cNvSpPr/>
      </dsp:nvSpPr>
      <dsp:spPr>
        <a:xfrm>
          <a:off x="3479459" y="60186"/>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Otoriter/Otokratik</a:t>
          </a:r>
          <a:endParaRPr lang="id-ID" sz="2000" b="1" kern="1200" dirty="0">
            <a:solidFill>
              <a:schemeClr val="bg1"/>
            </a:solidFill>
          </a:endParaRPr>
        </a:p>
      </dsp:txBody>
      <dsp:txXfrm>
        <a:off x="3746879" y="327606"/>
        <a:ext cx="1291216" cy="1291216"/>
      </dsp:txXfrm>
    </dsp:sp>
    <dsp:sp modelId="{93723684-D1F1-426D-BDD2-7B1A2A9A1CB9}">
      <dsp:nvSpPr>
        <dsp:cNvPr id="0" name=""/>
        <dsp:cNvSpPr/>
      </dsp:nvSpPr>
      <dsp:spPr>
        <a:xfrm>
          <a:off x="5339989" y="956170"/>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Militer</a:t>
          </a:r>
          <a:endParaRPr lang="id-ID" sz="2000" b="1" kern="1200" dirty="0">
            <a:solidFill>
              <a:schemeClr val="bg1"/>
            </a:solidFill>
          </a:endParaRPr>
        </a:p>
      </dsp:txBody>
      <dsp:txXfrm>
        <a:off x="5607409" y="1223590"/>
        <a:ext cx="1291216" cy="1291216"/>
      </dsp:txXfrm>
    </dsp:sp>
    <dsp:sp modelId="{642E82EE-0B2A-492F-86DC-B0E8E1D274BB}">
      <dsp:nvSpPr>
        <dsp:cNvPr id="0" name=""/>
        <dsp:cNvSpPr/>
      </dsp:nvSpPr>
      <dsp:spPr>
        <a:xfrm>
          <a:off x="5799502" y="2969428"/>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Paternalistik</a:t>
          </a:r>
          <a:endParaRPr lang="id-ID" sz="2000" b="1" kern="1200" dirty="0">
            <a:solidFill>
              <a:schemeClr val="bg1"/>
            </a:solidFill>
          </a:endParaRPr>
        </a:p>
      </dsp:txBody>
      <dsp:txXfrm>
        <a:off x="6066922" y="3236848"/>
        <a:ext cx="1291216" cy="1291216"/>
      </dsp:txXfrm>
    </dsp:sp>
    <dsp:sp modelId="{62F502AC-F872-4F6A-940E-68D19CF07334}">
      <dsp:nvSpPr>
        <dsp:cNvPr id="0" name=""/>
        <dsp:cNvSpPr/>
      </dsp:nvSpPr>
      <dsp:spPr>
        <a:xfrm>
          <a:off x="4511976" y="4583936"/>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Participatif/Democratik</a:t>
          </a:r>
          <a:endParaRPr lang="id-ID" sz="2000" b="1" kern="1200" dirty="0">
            <a:solidFill>
              <a:schemeClr val="bg1"/>
            </a:solidFill>
          </a:endParaRPr>
        </a:p>
      </dsp:txBody>
      <dsp:txXfrm>
        <a:off x="4779396" y="4851356"/>
        <a:ext cx="1291216" cy="1291216"/>
      </dsp:txXfrm>
    </dsp:sp>
    <dsp:sp modelId="{13D9FD2F-4436-4652-B891-3A13A9FFD90D}">
      <dsp:nvSpPr>
        <dsp:cNvPr id="0" name=""/>
        <dsp:cNvSpPr/>
      </dsp:nvSpPr>
      <dsp:spPr>
        <a:xfrm>
          <a:off x="2446943" y="4583936"/>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Laissez Faire</a:t>
          </a:r>
          <a:endParaRPr lang="id-ID" sz="2000" kern="1200" dirty="0">
            <a:solidFill>
              <a:schemeClr val="bg1"/>
            </a:solidFill>
          </a:endParaRPr>
        </a:p>
      </dsp:txBody>
      <dsp:txXfrm>
        <a:off x="2714363" y="4851356"/>
        <a:ext cx="1291216" cy="1291216"/>
      </dsp:txXfrm>
    </dsp:sp>
    <dsp:sp modelId="{61B4C122-3D5F-4C45-AC97-976BE75BE46B}">
      <dsp:nvSpPr>
        <dsp:cNvPr id="0" name=""/>
        <dsp:cNvSpPr/>
      </dsp:nvSpPr>
      <dsp:spPr>
        <a:xfrm>
          <a:off x="1159416" y="2969428"/>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dirty="0" smtClean="0">
              <a:solidFill>
                <a:schemeClr val="bg1"/>
              </a:solidFill>
            </a:rPr>
            <a:t>Transaksional</a:t>
          </a:r>
          <a:endParaRPr lang="id-ID" sz="2000" b="1" kern="1200" dirty="0">
            <a:solidFill>
              <a:schemeClr val="bg1"/>
            </a:solidFill>
          </a:endParaRPr>
        </a:p>
      </dsp:txBody>
      <dsp:txXfrm>
        <a:off x="1426836" y="3236848"/>
        <a:ext cx="1291216" cy="1291216"/>
      </dsp:txXfrm>
    </dsp:sp>
    <dsp:sp modelId="{4E5DD2B1-B589-4DF2-B253-519E8F124A61}">
      <dsp:nvSpPr>
        <dsp:cNvPr id="0" name=""/>
        <dsp:cNvSpPr/>
      </dsp:nvSpPr>
      <dsp:spPr>
        <a:xfrm>
          <a:off x="1618929" y="956170"/>
          <a:ext cx="1826056" cy="1826056"/>
        </a:xfrm>
        <a:prstGeom prst="ellipse">
          <a:avLst/>
        </a:prstGeom>
        <a:solidFill>
          <a:schemeClr val="lt1">
            <a:alpha val="50000"/>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id-ID" sz="2000" b="1" kern="1200" smtClean="0">
              <a:solidFill>
                <a:schemeClr val="bg1"/>
              </a:solidFill>
            </a:rPr>
            <a:t>Transformasional</a:t>
          </a:r>
          <a:endParaRPr lang="id-ID" sz="2000" b="1" kern="1200" dirty="0">
            <a:solidFill>
              <a:schemeClr val="bg1"/>
            </a:solidFill>
          </a:endParaRPr>
        </a:p>
      </dsp:txBody>
      <dsp:txXfrm>
        <a:off x="1886349" y="1223590"/>
        <a:ext cx="1291216" cy="1291216"/>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5DF781D7-7585-4AF1-B431-9F503ED79728}" type="datetimeFigureOut">
              <a:rPr lang="id-ID"/>
              <a:pPr>
                <a:defRPr/>
              </a:pPr>
              <a:t>29/07/2020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248814-D2C4-483D-B79B-B35CFD0494E1}"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fld id="{0504EAE2-C256-46AC-B383-486A7722BB5A}" type="slidenum">
              <a:rPr lang="id-ID" altLang="en-US"/>
              <a:pPr eaLnBrk="1" hangingPunct="1"/>
              <a:t>25</a:t>
            </a:fld>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fld id="{25A52246-7646-4C77-AA08-92D59085A4AB}" type="slidenum">
              <a:rPr lang="id-ID" altLang="en-US"/>
              <a:pPr eaLnBrk="1" hangingPunct="1"/>
              <a:t>31</a:t>
            </a:fld>
            <a:endParaRPr lang="id-ID"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fld id="{069290B6-DE6D-42DE-82C8-679A9494AF49}" type="slidenum">
              <a:rPr lang="id-ID" altLang="en-US"/>
              <a:pPr eaLnBrk="1" hangingPunct="1"/>
              <a:t>32</a:t>
            </a:fld>
            <a:endParaRPr lang="id-ID"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fld id="{DEA6398E-EAD6-4A9E-AED9-B02CC88C84C2}" type="slidenum">
              <a:rPr lang="id-ID" altLang="en-US"/>
              <a:pPr eaLnBrk="1" hangingPunct="1"/>
              <a:t>34</a:t>
            </a:fld>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0" y="-30163"/>
            <a:ext cx="9067800" cy="6889751"/>
            <a:chOff x="0" y="-30477"/>
            <a:chExt cx="9067800" cy="6889273"/>
          </a:xfrm>
        </p:grpSpPr>
        <p:cxnSp>
          <p:nvCxnSpPr>
            <p:cNvPr id="5" name="Straight Connector 4"/>
            <p:cNvCxnSpPr/>
            <p:nvPr/>
          </p:nvCxnSpPr>
          <p:spPr>
            <a:xfrm rot="16200000" flipH="1">
              <a:off x="-1447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16380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4856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32382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3144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371362" y="2971246"/>
              <a:ext cx="6857524"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2819162"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04862"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2133362"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31239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828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28191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2438162" y="3123646"/>
              <a:ext cx="6857524"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731724"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141968"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9141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55549"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26429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1953974" y="3325258"/>
              <a:ext cx="6857524" cy="206375"/>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23619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21333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106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876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1028938" y="3237946"/>
              <a:ext cx="6857524"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7236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7998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52161"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304562" y="3199846"/>
              <a:ext cx="6857524"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90262"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381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6093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6860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3045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028462"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782876"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13726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600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659051"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283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560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52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381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27434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20957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27053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1829038" y="3276046"/>
              <a:ext cx="6857524"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10670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2362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2646601" y="2722008"/>
              <a:ext cx="6857524"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30490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2895838"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2389426"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22370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17528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19814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3467338"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3467338"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4038839"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3886438"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4000738"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4572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37340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3619738"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42150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4343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4572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258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067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5219938"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487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5528707" y="3318116"/>
              <a:ext cx="6887685"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4850051" y="3226833"/>
              <a:ext cx="6857524"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5562839" y="3428446"/>
              <a:ext cx="6857524"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2552938" y="3390346"/>
              <a:ext cx="6857524"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3048238" y="3352246"/>
              <a:ext cx="6857524"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3238738" y="3237946"/>
              <a:ext cx="6857524"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2133838" y="3276046"/>
              <a:ext cx="6857524"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31482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37721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4229338" y="2933146"/>
              <a:ext cx="6857524"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1371044" y="3200640"/>
              <a:ext cx="6859112"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89" name="Group 92"/>
          <p:cNvGrpSpPr>
            <a:grpSpLocks/>
          </p:cNvGrpSpPr>
          <p:nvPr/>
        </p:nvGrpSpPr>
        <p:grpSpPr bwMode="auto">
          <a:xfrm>
            <a:off x="0" y="2057400"/>
            <a:ext cx="4802188" cy="2820988"/>
            <a:chOff x="0" y="2057400"/>
            <a:chExt cx="4801394" cy="2820988"/>
          </a:xfrm>
        </p:grpSpPr>
        <p:cxnSp>
          <p:nvCxnSpPr>
            <p:cNvPr id="90" name="Straight Connector 89"/>
            <p:cNvCxnSpPr/>
            <p:nvPr/>
          </p:nvCxnSpPr>
          <p:spPr>
            <a:xfrm>
              <a:off x="0" y="20574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0" y="48768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5400000">
              <a:off x="3391694" y="3467100"/>
              <a:ext cx="2817812"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3" name="Date Placeholder 3"/>
          <p:cNvSpPr>
            <a:spLocks noGrp="1"/>
          </p:cNvSpPr>
          <p:nvPr>
            <p:ph type="dt" sz="half" idx="10"/>
          </p:nvPr>
        </p:nvSpPr>
        <p:spPr/>
        <p:txBody>
          <a:bodyPr/>
          <a:lstStyle>
            <a:lvl1pPr>
              <a:defRPr/>
            </a:lvl1pPr>
          </a:lstStyle>
          <a:p>
            <a:pPr>
              <a:defRPr/>
            </a:pPr>
            <a:fld id="{A6473825-EA02-416C-B739-8B8298A0D179}" type="datetimeFigureOut">
              <a:rPr lang="id-ID"/>
              <a:pPr>
                <a:defRPr/>
              </a:pPr>
              <a:t>29/07/2020</a:t>
            </a:fld>
            <a:endParaRPr lang="id-ID"/>
          </a:p>
        </p:txBody>
      </p:sp>
      <p:sp>
        <p:nvSpPr>
          <p:cNvPr id="94" name="Footer Placeholder 4"/>
          <p:cNvSpPr>
            <a:spLocks noGrp="1"/>
          </p:cNvSpPr>
          <p:nvPr>
            <p:ph type="ftr" sz="quarter" idx="11"/>
          </p:nvPr>
        </p:nvSpPr>
        <p:spPr/>
        <p:txBody>
          <a:bodyPr/>
          <a:lstStyle>
            <a:lvl1pPr>
              <a:defRPr/>
            </a:lvl1pPr>
          </a:lstStyle>
          <a:p>
            <a:pPr>
              <a:defRPr/>
            </a:pPr>
            <a:endParaRPr lang="id-ID"/>
          </a:p>
        </p:txBody>
      </p:sp>
      <p:sp>
        <p:nvSpPr>
          <p:cNvPr id="95" name="Slide Number Placeholder 5"/>
          <p:cNvSpPr>
            <a:spLocks noGrp="1"/>
          </p:cNvSpPr>
          <p:nvPr>
            <p:ph type="sldNum" sz="quarter" idx="12"/>
          </p:nvPr>
        </p:nvSpPr>
        <p:spPr/>
        <p:txBody>
          <a:bodyPr/>
          <a:lstStyle>
            <a:lvl1pPr>
              <a:defRPr/>
            </a:lvl1pPr>
          </a:lstStyle>
          <a:p>
            <a:fld id="{6CC7E1BE-9E68-4172-A58A-F327C380728E}" type="slidenum">
              <a:rPr lang="id-ID" altLang="en-US"/>
              <a:pPr/>
              <a:t>‹#›</a:t>
            </a:fld>
            <a:endParaRPr lang="id-ID" altLang="en-US"/>
          </a:p>
        </p:txBody>
      </p:sp>
    </p:spTree>
    <p:extLst>
      <p:ext uri="{BB962C8B-B14F-4D97-AF65-F5344CB8AC3E}">
        <p14:creationId xmlns:p14="http://schemas.microsoft.com/office/powerpoint/2010/main" val="106159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8A4710-37E7-4EA4-A790-6318F0331EE7}"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725C940B-3757-4FAD-98A4-F072FE9B548F}" type="slidenum">
              <a:rPr lang="id-ID" altLang="en-US"/>
              <a:pPr/>
              <a:t>‹#›</a:t>
            </a:fld>
            <a:endParaRPr lang="id-ID" altLang="en-US"/>
          </a:p>
        </p:txBody>
      </p:sp>
    </p:spTree>
    <p:extLst>
      <p:ext uri="{BB962C8B-B14F-4D97-AF65-F5344CB8AC3E}">
        <p14:creationId xmlns:p14="http://schemas.microsoft.com/office/powerpoint/2010/main" val="536805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C54F9FD-E9FF-4E93-B72C-567ACD0EF3D5}"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F0994B94-F278-46B5-A198-3E79B9F36806}" type="slidenum">
              <a:rPr lang="id-ID" altLang="en-US"/>
              <a:pPr/>
              <a:t>‹#›</a:t>
            </a:fld>
            <a:endParaRPr lang="id-ID" altLang="en-US"/>
          </a:p>
        </p:txBody>
      </p:sp>
    </p:spTree>
    <p:extLst>
      <p:ext uri="{BB962C8B-B14F-4D97-AF65-F5344CB8AC3E}">
        <p14:creationId xmlns:p14="http://schemas.microsoft.com/office/powerpoint/2010/main" val="425090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148C240-5CE1-496A-9CD9-49E319B36B1C}"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F67E85E2-5119-416C-8858-37F24303DEDE}" type="slidenum">
              <a:rPr lang="id-ID" altLang="en-US"/>
              <a:pPr/>
              <a:t>‹#›</a:t>
            </a:fld>
            <a:endParaRPr lang="id-ID" altLang="en-US"/>
          </a:p>
        </p:txBody>
      </p:sp>
    </p:spTree>
    <p:extLst>
      <p:ext uri="{BB962C8B-B14F-4D97-AF65-F5344CB8AC3E}">
        <p14:creationId xmlns:p14="http://schemas.microsoft.com/office/powerpoint/2010/main" val="172364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grpSp>
        <p:nvGrpSpPr>
          <p:cNvPr id="4" name="Group 92"/>
          <p:cNvGrpSpPr>
            <a:grpSpLocks/>
          </p:cNvGrpSpPr>
          <p:nvPr/>
        </p:nvGrpSpPr>
        <p:grpSpPr bwMode="auto">
          <a:xfrm>
            <a:off x="0" y="-30163"/>
            <a:ext cx="9067800" cy="4846638"/>
            <a:chOff x="1" y="-30477"/>
            <a:chExt cx="9067799" cy="4526277"/>
          </a:xfrm>
        </p:grpSpPr>
        <p:cxnSp>
          <p:nvCxnSpPr>
            <p:cNvPr id="5" name="Straight Connector 4"/>
            <p:cNvCxnSpPr/>
            <p:nvPr/>
          </p:nvCxnSpPr>
          <p:spPr>
            <a:xfrm rot="16200000" flipH="1">
              <a:off x="-2715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4620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3096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206226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213846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95360" y="1785840"/>
              <a:ext cx="450552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1643160"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52886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95736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94796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652560"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16431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790370" y="2019629"/>
              <a:ext cx="4495143"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55722"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4034"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618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7954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1466947"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77972"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11859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9573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224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052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2204939" y="2052540"/>
              <a:ext cx="450552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45234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37614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024634"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871440" y="2014440"/>
              <a:ext cx="450552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98574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155724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5666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18620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8714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47540"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1958878"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5486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2776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835053"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047653"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1736628"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3286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5572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39194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32717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38813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3005039" y="2090640"/>
              <a:ext cx="4505521"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22430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3538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822602" y="1536602"/>
              <a:ext cx="4505521"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42250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4071839"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56542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34130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29288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3081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4643339"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4643339"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5215633"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5062439"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5176739"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57482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49100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4795739"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3910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55196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748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6434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6243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63959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05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6709412" y="2137412"/>
              <a:ext cx="4526277"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026052" y="2041427"/>
              <a:ext cx="4505521"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38840" y="2241452"/>
              <a:ext cx="4505521"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3728939" y="2204940"/>
              <a:ext cx="450552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4224239" y="2166840"/>
              <a:ext cx="450552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4414739" y="2052540"/>
              <a:ext cx="450552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309839" y="2090640"/>
              <a:ext cx="450552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3242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49481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5405339" y="1747740"/>
              <a:ext cx="450552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25478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4311650"/>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89" name="Straight Connector 88"/>
          <p:cNvCxnSpPr/>
          <p:nvPr/>
        </p:nvCxnSpPr>
        <p:spPr>
          <a:xfrm>
            <a:off x="0" y="438785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0" y="6138863"/>
            <a:ext cx="9144000"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91" name="Date Placeholder 1"/>
          <p:cNvSpPr>
            <a:spLocks noGrp="1"/>
          </p:cNvSpPr>
          <p:nvPr>
            <p:ph type="dt" sz="half" idx="10"/>
          </p:nvPr>
        </p:nvSpPr>
        <p:spPr/>
        <p:txBody>
          <a:bodyPr/>
          <a:lstStyle>
            <a:lvl1pPr>
              <a:defRPr/>
            </a:lvl1pPr>
          </a:lstStyle>
          <a:p>
            <a:pPr>
              <a:defRPr/>
            </a:pPr>
            <a:fld id="{E89919F8-CE12-4895-B859-60A1BD42754A}" type="datetimeFigureOut">
              <a:rPr lang="id-ID"/>
              <a:pPr>
                <a:defRPr/>
              </a:pPr>
              <a:t>29/07/2020</a:t>
            </a:fld>
            <a:endParaRPr lang="id-ID"/>
          </a:p>
        </p:txBody>
      </p:sp>
      <p:sp>
        <p:nvSpPr>
          <p:cNvPr id="92" name="Footer Placeholder 90"/>
          <p:cNvSpPr>
            <a:spLocks noGrp="1"/>
          </p:cNvSpPr>
          <p:nvPr>
            <p:ph type="ftr" sz="quarter" idx="11"/>
          </p:nvPr>
        </p:nvSpPr>
        <p:spPr/>
        <p:txBody>
          <a:bodyPr/>
          <a:lstStyle>
            <a:lvl1pPr>
              <a:defRPr/>
            </a:lvl1pPr>
          </a:lstStyle>
          <a:p>
            <a:pPr>
              <a:defRPr/>
            </a:pPr>
            <a:endParaRPr lang="id-ID"/>
          </a:p>
        </p:txBody>
      </p:sp>
      <p:sp>
        <p:nvSpPr>
          <p:cNvPr id="93" name="Slide Number Placeholder 91"/>
          <p:cNvSpPr>
            <a:spLocks noGrp="1"/>
          </p:cNvSpPr>
          <p:nvPr>
            <p:ph type="sldNum" sz="quarter" idx="12"/>
          </p:nvPr>
        </p:nvSpPr>
        <p:spPr/>
        <p:txBody>
          <a:bodyPr/>
          <a:lstStyle>
            <a:lvl1pPr>
              <a:defRPr/>
            </a:lvl1pPr>
          </a:lstStyle>
          <a:p>
            <a:fld id="{E4332992-7F3D-460C-97AC-9F2F1BB6946A}" type="slidenum">
              <a:rPr lang="id-ID" altLang="en-US"/>
              <a:pPr/>
              <a:t>‹#›</a:t>
            </a:fld>
            <a:endParaRPr lang="id-ID" altLang="en-US"/>
          </a:p>
        </p:txBody>
      </p:sp>
    </p:spTree>
    <p:extLst>
      <p:ext uri="{BB962C8B-B14F-4D97-AF65-F5344CB8AC3E}">
        <p14:creationId xmlns:p14="http://schemas.microsoft.com/office/powerpoint/2010/main" val="29718763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5515110-693A-4631-A6E0-94F072E2EB58}"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820F56F4-1952-4C52-B9AC-7DF72B6F6CAC}" type="slidenum">
              <a:rPr lang="id-ID" altLang="en-US"/>
              <a:pPr/>
              <a:t>‹#›</a:t>
            </a:fld>
            <a:endParaRPr lang="id-ID" altLang="en-US"/>
          </a:p>
        </p:txBody>
      </p:sp>
    </p:spTree>
    <p:extLst>
      <p:ext uri="{BB962C8B-B14F-4D97-AF65-F5344CB8AC3E}">
        <p14:creationId xmlns:p14="http://schemas.microsoft.com/office/powerpoint/2010/main" val="811615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0B0D688-DFD9-470A-845C-0E9CD2F194F6}" type="datetimeFigureOut">
              <a:rPr lang="id-ID"/>
              <a:pPr>
                <a:defRPr/>
              </a:pPr>
              <a:t>29/07/2020</a:t>
            </a:fld>
            <a:endParaRPr lang="id-ID"/>
          </a:p>
        </p:txBody>
      </p:sp>
      <p:sp>
        <p:nvSpPr>
          <p:cNvPr id="8" name="Footer Placeholder 4"/>
          <p:cNvSpPr>
            <a:spLocks noGrp="1"/>
          </p:cNvSpPr>
          <p:nvPr>
            <p:ph type="ftr" sz="quarter" idx="11"/>
          </p:nvPr>
        </p:nvSpPr>
        <p:spPr/>
        <p:txBody>
          <a:bodyPr/>
          <a:lstStyle>
            <a:lvl1pPr>
              <a:defRPr/>
            </a:lvl1pPr>
          </a:lstStyle>
          <a:p>
            <a:pPr>
              <a:defRPr/>
            </a:pPr>
            <a:endParaRPr lang="id-ID"/>
          </a:p>
        </p:txBody>
      </p:sp>
      <p:sp>
        <p:nvSpPr>
          <p:cNvPr id="9" name="Slide Number Placeholder 5"/>
          <p:cNvSpPr>
            <a:spLocks noGrp="1"/>
          </p:cNvSpPr>
          <p:nvPr>
            <p:ph type="sldNum" sz="quarter" idx="12"/>
          </p:nvPr>
        </p:nvSpPr>
        <p:spPr/>
        <p:txBody>
          <a:bodyPr/>
          <a:lstStyle>
            <a:lvl1pPr>
              <a:defRPr/>
            </a:lvl1pPr>
          </a:lstStyle>
          <a:p>
            <a:fld id="{E674C5F9-0B73-496A-867C-CE0B99DFFD6B}" type="slidenum">
              <a:rPr lang="id-ID" altLang="en-US"/>
              <a:pPr/>
              <a:t>‹#›</a:t>
            </a:fld>
            <a:endParaRPr lang="id-ID" altLang="en-US"/>
          </a:p>
        </p:txBody>
      </p:sp>
    </p:spTree>
    <p:extLst>
      <p:ext uri="{BB962C8B-B14F-4D97-AF65-F5344CB8AC3E}">
        <p14:creationId xmlns:p14="http://schemas.microsoft.com/office/powerpoint/2010/main" val="20741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896EF9A-63C9-484C-9473-7435C99D595B}" type="datetimeFigureOut">
              <a:rPr lang="id-ID"/>
              <a:pPr>
                <a:defRPr/>
              </a:pPr>
              <a:t>29/07/2020</a:t>
            </a:fld>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fld id="{A6DA3F1A-5707-407B-A34F-98A186545F94}" type="slidenum">
              <a:rPr lang="id-ID" altLang="en-US"/>
              <a:pPr/>
              <a:t>‹#›</a:t>
            </a:fld>
            <a:endParaRPr lang="id-ID" altLang="en-US"/>
          </a:p>
        </p:txBody>
      </p:sp>
    </p:spTree>
    <p:extLst>
      <p:ext uri="{BB962C8B-B14F-4D97-AF65-F5344CB8AC3E}">
        <p14:creationId xmlns:p14="http://schemas.microsoft.com/office/powerpoint/2010/main" val="3495763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9DB8D9-DE6A-4C56-93B6-5D0922C1E44B}" type="datetimeFigureOut">
              <a:rPr lang="id-ID"/>
              <a:pPr>
                <a:defRPr/>
              </a:pPr>
              <a:t>29/07/2020</a:t>
            </a:fld>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fld id="{12A91B04-F956-4EB8-8A6F-647B8FCF1FCA}" type="slidenum">
              <a:rPr lang="id-ID" altLang="en-US"/>
              <a:pPr/>
              <a:t>‹#›</a:t>
            </a:fld>
            <a:endParaRPr lang="id-ID" altLang="en-US"/>
          </a:p>
        </p:txBody>
      </p:sp>
    </p:spTree>
    <p:extLst>
      <p:ext uri="{BB962C8B-B14F-4D97-AF65-F5344CB8AC3E}">
        <p14:creationId xmlns:p14="http://schemas.microsoft.com/office/powerpoint/2010/main" val="382709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152400" y="1901952"/>
            <a:ext cx="2377440" cy="1371600"/>
          </a:xfrm>
        </p:spPr>
        <p:txBody>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452A915A-3E69-4A8A-BA7E-DF038F640A5E}" type="datetimeFigureOut">
              <a:rPr lang="id-ID"/>
              <a:pPr>
                <a:defRPr/>
              </a:pPr>
              <a:t>29/07/2020</a:t>
            </a:fld>
            <a:endParaRPr lang="id-ID"/>
          </a:p>
        </p:txBody>
      </p:sp>
      <p:sp>
        <p:nvSpPr>
          <p:cNvPr id="10" name="Footer Placeholder 5"/>
          <p:cNvSpPr>
            <a:spLocks noGrp="1"/>
          </p:cNvSpPr>
          <p:nvPr>
            <p:ph type="ftr" sz="quarter" idx="11"/>
          </p:nvPr>
        </p:nvSpPr>
        <p:spPr/>
        <p:txBody>
          <a:bodyPr/>
          <a:lstStyle>
            <a:lvl1pPr>
              <a:defRPr/>
            </a:lvl1pPr>
          </a:lstStyle>
          <a:p>
            <a:pPr>
              <a:defRPr/>
            </a:pPr>
            <a:endParaRPr lang="id-ID"/>
          </a:p>
        </p:txBody>
      </p:sp>
      <p:sp>
        <p:nvSpPr>
          <p:cNvPr id="11" name="Slide Number Placeholder 6"/>
          <p:cNvSpPr>
            <a:spLocks noGrp="1"/>
          </p:cNvSpPr>
          <p:nvPr>
            <p:ph type="sldNum" sz="quarter" idx="12"/>
          </p:nvPr>
        </p:nvSpPr>
        <p:spPr/>
        <p:txBody>
          <a:bodyPr/>
          <a:lstStyle>
            <a:lvl1pPr>
              <a:defRPr/>
            </a:lvl1pPr>
          </a:lstStyle>
          <a:p>
            <a:fld id="{D861D05A-6788-43E6-A3FD-0780FA30DDCE}" type="slidenum">
              <a:rPr lang="id-ID" altLang="en-US"/>
              <a:pPr/>
              <a:t>‹#›</a:t>
            </a:fld>
            <a:endParaRPr lang="id-ID" altLang="en-US"/>
          </a:p>
        </p:txBody>
      </p:sp>
    </p:spTree>
    <p:extLst>
      <p:ext uri="{BB962C8B-B14F-4D97-AF65-F5344CB8AC3E}">
        <p14:creationId xmlns:p14="http://schemas.microsoft.com/office/powerpoint/2010/main" val="309440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2" name="Title 1"/>
          <p:cNvSpPr>
            <a:spLocks noGrp="1"/>
          </p:cNvSpPr>
          <p:nvPr>
            <p:ph type="title"/>
          </p:nvPr>
        </p:nvSpPr>
        <p:spPr>
          <a:xfrm>
            <a:off x="155448" y="1905000"/>
            <a:ext cx="2377440" cy="1371600"/>
          </a:xfrm>
        </p:spPr>
        <p:txBody>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F7BCB220-F662-4A12-B8F7-0E174584BF5F}" type="datetimeFigureOut">
              <a:rPr lang="id-ID"/>
              <a:pPr>
                <a:defRPr/>
              </a:pPr>
              <a:t>29/07/2020</a:t>
            </a:fld>
            <a:endParaRPr lang="id-ID"/>
          </a:p>
        </p:txBody>
      </p:sp>
      <p:sp>
        <p:nvSpPr>
          <p:cNvPr id="10" name="Footer Placeholder 5"/>
          <p:cNvSpPr>
            <a:spLocks noGrp="1"/>
          </p:cNvSpPr>
          <p:nvPr>
            <p:ph type="ftr" sz="quarter" idx="11"/>
          </p:nvPr>
        </p:nvSpPr>
        <p:spPr/>
        <p:txBody>
          <a:bodyPr/>
          <a:lstStyle>
            <a:lvl1pPr>
              <a:defRPr/>
            </a:lvl1pPr>
          </a:lstStyle>
          <a:p>
            <a:pPr>
              <a:defRPr/>
            </a:pPr>
            <a:endParaRPr lang="id-ID"/>
          </a:p>
        </p:txBody>
      </p:sp>
      <p:sp>
        <p:nvSpPr>
          <p:cNvPr id="11" name="Slide Number Placeholder 6"/>
          <p:cNvSpPr>
            <a:spLocks noGrp="1"/>
          </p:cNvSpPr>
          <p:nvPr>
            <p:ph type="sldNum" sz="quarter" idx="12"/>
          </p:nvPr>
        </p:nvSpPr>
        <p:spPr/>
        <p:txBody>
          <a:bodyPr/>
          <a:lstStyle>
            <a:lvl1pPr>
              <a:defRPr/>
            </a:lvl1pPr>
          </a:lstStyle>
          <a:p>
            <a:fld id="{A7D659F8-3A4A-4BE4-94A0-900C41C9726D}" type="slidenum">
              <a:rPr lang="id-ID" altLang="en-US"/>
              <a:pPr/>
              <a:t>‹#›</a:t>
            </a:fld>
            <a:endParaRPr lang="id-ID" altLang="en-US"/>
          </a:p>
        </p:txBody>
      </p:sp>
    </p:spTree>
    <p:extLst>
      <p:ext uri="{BB962C8B-B14F-4D97-AF65-F5344CB8AC3E}">
        <p14:creationId xmlns:p14="http://schemas.microsoft.com/office/powerpoint/2010/main" val="3972032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90" name="Rectangle 189"/>
          <p:cNvSpPr/>
          <p:nvPr/>
        </p:nvSpPr>
        <p:spPr>
          <a:xfrm>
            <a:off x="149225" y="136525"/>
            <a:ext cx="8869363" cy="658495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11900"/>
            <a:ext cx="2133600" cy="365125"/>
          </a:xfrm>
          <a:prstGeom prst="rect">
            <a:avLst/>
          </a:prstGeom>
        </p:spPr>
        <p:txBody>
          <a:bodyPr vert="horz" lIns="91440" tIns="45720" rIns="91440" bIns="45720" rtlCol="0" anchor="ctr"/>
          <a:lstStyle>
            <a:lvl1pPr algn="l">
              <a:defRPr sz="1200">
                <a:solidFill>
                  <a:schemeClr val="tx2"/>
                </a:solidFill>
                <a:cs typeface="Arial" charset="0"/>
              </a:defRPr>
            </a:lvl1pPr>
          </a:lstStyle>
          <a:p>
            <a:pPr>
              <a:defRPr/>
            </a:pPr>
            <a:fld id="{28465124-FA35-4895-95C6-CBC36683BA27}" type="datetimeFigureOut">
              <a:rPr lang="id-ID"/>
              <a:pPr>
                <a:defRPr/>
              </a:pPr>
              <a:t>29/07/2020</a:t>
            </a:fld>
            <a:endParaRPr lang="id-ID"/>
          </a:p>
        </p:txBody>
      </p:sp>
      <p:sp>
        <p:nvSpPr>
          <p:cNvPr id="5" name="Footer Placeholder 4"/>
          <p:cNvSpPr>
            <a:spLocks noGrp="1"/>
          </p:cNvSpPr>
          <p:nvPr>
            <p:ph type="ftr" sz="quarter" idx="3"/>
          </p:nvPr>
        </p:nvSpPr>
        <p:spPr>
          <a:xfrm>
            <a:off x="2830513" y="6311900"/>
            <a:ext cx="3482975" cy="365125"/>
          </a:xfrm>
          <a:prstGeom prst="rect">
            <a:avLst/>
          </a:prstGeom>
        </p:spPr>
        <p:txBody>
          <a:bodyPr vert="horz" lIns="91440" tIns="45720" rIns="91440" bIns="45720" rtlCol="0" anchor="ctr"/>
          <a:lstStyle>
            <a:lvl1pPr algn="ctr">
              <a:defRPr sz="1200">
                <a:solidFill>
                  <a:schemeClr val="tx2"/>
                </a:solidFill>
                <a:cs typeface="Arial" charset="0"/>
              </a:defRPr>
            </a:lvl1pPr>
          </a:lstStyle>
          <a:p>
            <a:pPr>
              <a:defRPr/>
            </a:pPr>
            <a:endParaRPr lang="id-ID"/>
          </a:p>
        </p:txBody>
      </p:sp>
      <p:sp>
        <p:nvSpPr>
          <p:cNvPr id="6" name="Slide Number Placeholder 5"/>
          <p:cNvSpPr>
            <a:spLocks noGrp="1"/>
          </p:cNvSpPr>
          <p:nvPr>
            <p:ph type="sldNum" sz="quarter" idx="4"/>
          </p:nvPr>
        </p:nvSpPr>
        <p:spPr>
          <a:xfrm>
            <a:off x="6553200" y="63119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defRPr>
            </a:lvl1pPr>
          </a:lstStyle>
          <a:p>
            <a:fld id="{7B4419F3-1D09-4D4D-88EC-E4332BC70D44}" type="slidenum">
              <a:rPr lang="id-ID" altLang="en-US"/>
              <a:pPr/>
              <a:t>‹#›</a:t>
            </a:fld>
            <a:endParaRPr lang="id-ID" altLang="en-US"/>
          </a:p>
        </p:txBody>
      </p:sp>
    </p:spTree>
  </p:cSld>
  <p:clrMap bg1="dk1" tx1="lt1" bg2="dk2" tx2="lt2" accent1="accent1" accent2="accent2" accent3="accent3" accent4="accent4" accent5="accent5" accent6="accent6" hlink="hlink" folHlink="folHlink"/>
  <p:sldLayoutIdLst>
    <p:sldLayoutId id="2147483856" r:id="rId1"/>
    <p:sldLayoutId id="2147483849" r:id="rId2"/>
    <p:sldLayoutId id="2147483857" r:id="rId3"/>
    <p:sldLayoutId id="2147483850" r:id="rId4"/>
    <p:sldLayoutId id="2147483851" r:id="rId5"/>
    <p:sldLayoutId id="2147483852" r:id="rId6"/>
    <p:sldLayoutId id="2147483853" r:id="rId7"/>
    <p:sldLayoutId id="2147483858" r:id="rId8"/>
    <p:sldLayoutId id="2147483859" r:id="rId9"/>
    <p:sldLayoutId id="2147483854" r:id="rId10"/>
    <p:sldLayoutId id="2147483855" r:id="rId11"/>
  </p:sldLayoutIdLst>
  <p:txStyles>
    <p:titleStyle>
      <a:lvl1pPr algn="l" rtl="0" eaLnBrk="0" fontAlgn="base" hangingPunct="0">
        <a:spcBef>
          <a:spcPct val="0"/>
        </a:spcBef>
        <a:spcAft>
          <a:spcPct val="0"/>
        </a:spcAft>
        <a:tabLst>
          <a:tab pos="3830638" algn="l"/>
        </a:tabLst>
        <a:defRPr sz="3600" b="1" kern="1200" spc="50">
          <a:ln w="13335" cmpd="sng">
            <a:solidFill>
              <a:schemeClr val="accent1">
                <a:lumMod val="50000"/>
              </a:schemeClr>
            </a:solidFill>
            <a:prstDash val="solid"/>
          </a:ln>
          <a:solidFill>
            <a:srgbClr val="FEFEFE"/>
          </a:solidFill>
          <a:latin typeface="+mj-lt"/>
          <a:ea typeface="+mj-ea"/>
          <a:cs typeface="+mj-cs"/>
        </a:defRPr>
      </a:lvl1pPr>
      <a:lvl2pPr algn="l" rtl="0" eaLnBrk="0" fontAlgn="base" hangingPunct="0">
        <a:spcBef>
          <a:spcPct val="0"/>
        </a:spcBef>
        <a:spcAft>
          <a:spcPct val="0"/>
        </a:spcAft>
        <a:tabLst>
          <a:tab pos="3830638" algn="l"/>
        </a:tabLst>
        <a:defRPr sz="3600" b="1">
          <a:solidFill>
            <a:srgbClr val="FEFEFE"/>
          </a:solidFill>
          <a:latin typeface="Arial Narrow" pitchFamily="34" charset="0"/>
        </a:defRPr>
      </a:lvl2pPr>
      <a:lvl3pPr algn="l" rtl="0" eaLnBrk="0" fontAlgn="base" hangingPunct="0">
        <a:spcBef>
          <a:spcPct val="0"/>
        </a:spcBef>
        <a:spcAft>
          <a:spcPct val="0"/>
        </a:spcAft>
        <a:tabLst>
          <a:tab pos="3830638" algn="l"/>
        </a:tabLst>
        <a:defRPr sz="3600" b="1">
          <a:solidFill>
            <a:srgbClr val="FEFEFE"/>
          </a:solidFill>
          <a:latin typeface="Arial Narrow" pitchFamily="34" charset="0"/>
        </a:defRPr>
      </a:lvl3pPr>
      <a:lvl4pPr algn="l" rtl="0" eaLnBrk="0" fontAlgn="base" hangingPunct="0">
        <a:spcBef>
          <a:spcPct val="0"/>
        </a:spcBef>
        <a:spcAft>
          <a:spcPct val="0"/>
        </a:spcAft>
        <a:tabLst>
          <a:tab pos="3830638" algn="l"/>
        </a:tabLst>
        <a:defRPr sz="3600" b="1">
          <a:solidFill>
            <a:srgbClr val="FEFEFE"/>
          </a:solidFill>
          <a:latin typeface="Arial Narrow" pitchFamily="34" charset="0"/>
        </a:defRPr>
      </a:lvl4pPr>
      <a:lvl5pPr algn="l" rtl="0" eaLnBrk="0" fontAlgn="base" hangingPunct="0">
        <a:spcBef>
          <a:spcPct val="0"/>
        </a:spcBef>
        <a:spcAft>
          <a:spcPct val="0"/>
        </a:spcAft>
        <a:tabLst>
          <a:tab pos="3830638" algn="l"/>
        </a:tabLst>
        <a:defRPr sz="3600" b="1">
          <a:solidFill>
            <a:srgbClr val="FEFEFE"/>
          </a:solidFill>
          <a:latin typeface="Arial Narrow" pitchFamily="34" charset="0"/>
        </a:defRPr>
      </a:lvl5pPr>
      <a:lvl6pPr marL="457200" algn="l" rtl="0" fontAlgn="base">
        <a:spcBef>
          <a:spcPct val="0"/>
        </a:spcBef>
        <a:spcAft>
          <a:spcPct val="0"/>
        </a:spcAft>
        <a:tabLst>
          <a:tab pos="3830638" algn="l"/>
        </a:tabLst>
        <a:defRPr sz="3600" b="1">
          <a:solidFill>
            <a:srgbClr val="FEFEFE"/>
          </a:solidFill>
          <a:latin typeface="Tw Cen MT" pitchFamily="34" charset="0"/>
        </a:defRPr>
      </a:lvl6pPr>
      <a:lvl7pPr marL="914400" algn="l" rtl="0" fontAlgn="base">
        <a:spcBef>
          <a:spcPct val="0"/>
        </a:spcBef>
        <a:spcAft>
          <a:spcPct val="0"/>
        </a:spcAft>
        <a:tabLst>
          <a:tab pos="3830638" algn="l"/>
        </a:tabLst>
        <a:defRPr sz="3600" b="1">
          <a:solidFill>
            <a:srgbClr val="FEFEFE"/>
          </a:solidFill>
          <a:latin typeface="Tw Cen MT" pitchFamily="34" charset="0"/>
        </a:defRPr>
      </a:lvl7pPr>
      <a:lvl8pPr marL="1371600" algn="l" rtl="0" fontAlgn="base">
        <a:spcBef>
          <a:spcPct val="0"/>
        </a:spcBef>
        <a:spcAft>
          <a:spcPct val="0"/>
        </a:spcAft>
        <a:tabLst>
          <a:tab pos="3830638" algn="l"/>
        </a:tabLst>
        <a:defRPr sz="3600" b="1">
          <a:solidFill>
            <a:srgbClr val="FEFEFE"/>
          </a:solidFill>
          <a:latin typeface="Tw Cen MT" pitchFamily="34" charset="0"/>
        </a:defRPr>
      </a:lvl8pPr>
      <a:lvl9pPr marL="1828800" algn="l" rtl="0" fontAlgn="base">
        <a:spcBef>
          <a:spcPct val="0"/>
        </a:spcBef>
        <a:spcAft>
          <a:spcPct val="0"/>
        </a:spcAft>
        <a:tabLst>
          <a:tab pos="3830638" algn="l"/>
        </a:tabLst>
        <a:defRPr sz="3600" b="1">
          <a:solidFill>
            <a:srgbClr val="FEFEFE"/>
          </a:solidFill>
          <a:latin typeface="Tw Cen MT" pitchFamily="34" charset="0"/>
        </a:defRPr>
      </a:lvl9pPr>
    </p:titleStyle>
    <p:bodyStyle>
      <a:lvl1pPr marL="273050" indent="-273050" algn="l" rtl="0" eaLnBrk="0" fontAlgn="base" hangingPunct="0">
        <a:spcBef>
          <a:spcPct val="20000"/>
        </a:spcBef>
        <a:spcAft>
          <a:spcPct val="0"/>
        </a:spcAft>
        <a:buClr>
          <a:srgbClr val="ACC2C9"/>
        </a:buClr>
        <a:buFont typeface="Arial" panose="020B0604020202020204" pitchFamily="34" charset="0"/>
        <a:buChar char="•"/>
        <a:defRPr sz="2400" kern="1200">
          <a:solidFill>
            <a:schemeClr val="tx2"/>
          </a:solidFill>
          <a:latin typeface="+mn-lt"/>
          <a:ea typeface="+mn-ea"/>
          <a:cs typeface="+mn-cs"/>
        </a:defRPr>
      </a:lvl1pPr>
      <a:lvl2pPr marL="547688" indent="-182563" algn="l" rtl="0" eaLnBrk="0" fontAlgn="base" hangingPunct="0">
        <a:spcBef>
          <a:spcPct val="20000"/>
        </a:spcBef>
        <a:spcAft>
          <a:spcPct val="0"/>
        </a:spcAft>
        <a:buClr>
          <a:srgbClr val="ACC2C9"/>
        </a:buClr>
        <a:buFont typeface="Arial" panose="020B0604020202020204" pitchFamily="34" charset="0"/>
        <a:buChar char="•"/>
        <a:defRPr sz="2000" kern="1200">
          <a:solidFill>
            <a:schemeClr val="tx1"/>
          </a:solidFill>
          <a:latin typeface="+mn-lt"/>
          <a:ea typeface="+mn-ea"/>
          <a:cs typeface="+mn-cs"/>
        </a:defRPr>
      </a:lvl2pPr>
      <a:lvl3pPr marL="914400"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2"/>
          </a:solidFill>
          <a:latin typeface="+mn-lt"/>
          <a:ea typeface="+mn-ea"/>
          <a:cs typeface="+mn-cs"/>
        </a:defRPr>
      </a:lvl3pPr>
      <a:lvl4pPr marL="1187450" indent="-228600" algn="l" rtl="0" eaLnBrk="0" fontAlgn="base" hangingPunct="0">
        <a:spcBef>
          <a:spcPct val="20000"/>
        </a:spcBef>
        <a:spcAft>
          <a:spcPct val="0"/>
        </a:spcAft>
        <a:buClr>
          <a:srgbClr val="99987F"/>
        </a:buClr>
        <a:buFont typeface="Arial" panose="020B0604020202020204" pitchFamily="34" charset="0"/>
        <a:buChar char="•"/>
        <a:defRPr kern="1200">
          <a:solidFill>
            <a:schemeClr val="tx1"/>
          </a:solidFill>
          <a:latin typeface="+mn-lt"/>
          <a:ea typeface="+mn-ea"/>
          <a:cs typeface="+mn-cs"/>
        </a:defRPr>
      </a:lvl4pPr>
      <a:lvl5pPr marL="1462088" indent="-228600" algn="l" rtl="0" eaLnBrk="0" fontAlgn="base" hangingPunct="0">
        <a:spcBef>
          <a:spcPct val="20000"/>
        </a:spcBef>
        <a:spcAft>
          <a:spcPct val="0"/>
        </a:spcAft>
        <a:buClr>
          <a:srgbClr val="90AC97"/>
        </a:buClr>
        <a:buFont typeface="Arial" panose="020B0604020202020204" pitchFamily="34" charset="0"/>
        <a:buChar char="•"/>
        <a:defRPr sz="1600" kern="120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496" y="2130425"/>
            <a:ext cx="4968552" cy="1600327"/>
          </a:xfrm>
        </p:spPr>
        <p:txBody>
          <a:bodyPr>
            <a:noAutofit/>
          </a:bodyPr>
          <a:lstStyle/>
          <a:p>
            <a:pPr eaLnBrk="1" fontAlgn="auto" hangingPunct="1">
              <a:spcAft>
                <a:spcPts val="0"/>
              </a:spcAft>
              <a:defRPr/>
            </a:pPr>
            <a:r>
              <a:rPr lang="en-US" sz="3200">
                <a:solidFill>
                  <a:schemeClr val="tx1"/>
                </a:solidFill>
              </a:rPr>
              <a:t>CONTINGENCY THEORY OF EFFECTIVE LEADERSHIP</a:t>
            </a:r>
            <a:endParaRPr lang="id-ID" sz="3200" dirty="0" smtClean="0">
              <a:solidFill>
                <a:schemeClr val="tx1"/>
              </a:solidFill>
            </a:endParaRPr>
          </a:p>
        </p:txBody>
      </p:sp>
      <p:sp>
        <p:nvSpPr>
          <p:cNvPr id="3" name="Subtitle 2"/>
          <p:cNvSpPr>
            <a:spLocks noGrp="1"/>
          </p:cNvSpPr>
          <p:nvPr>
            <p:ph type="subTitle" idx="1"/>
          </p:nvPr>
        </p:nvSpPr>
        <p:spPr>
          <a:xfrm>
            <a:off x="228600" y="3716338"/>
            <a:ext cx="4419600" cy="1084262"/>
          </a:xfrm>
        </p:spPr>
        <p:txBody>
          <a:bodyPr rtlCol="0">
            <a:normAutofit fontScale="77500" lnSpcReduction="20000"/>
          </a:bodyPr>
          <a:lstStyle/>
          <a:p>
            <a:pPr>
              <a:defRPr/>
            </a:pPr>
            <a:r>
              <a:rPr lang="id-ID" sz="2400" b="1" dirty="0">
                <a:solidFill>
                  <a:schemeClr val="tx1"/>
                </a:solidFill>
              </a:rPr>
              <a:t>Dra. Mustika Tarigan, M.Psi</a:t>
            </a:r>
            <a:br>
              <a:rPr lang="id-ID" sz="2400" b="1" dirty="0">
                <a:solidFill>
                  <a:schemeClr val="tx1"/>
                </a:solidFill>
              </a:rPr>
            </a:br>
            <a:r>
              <a:rPr lang="id-ID" sz="2400" b="1" dirty="0">
                <a:solidFill>
                  <a:schemeClr val="tx1"/>
                </a:solidFill>
              </a:rPr>
              <a:t>Mata Kuliah: Psikologi Kepemimpinan</a:t>
            </a:r>
            <a:br>
              <a:rPr lang="id-ID" sz="2400" b="1" dirty="0">
                <a:solidFill>
                  <a:schemeClr val="tx1"/>
                </a:solidFill>
              </a:rPr>
            </a:br>
            <a:r>
              <a:rPr lang="id-ID" sz="2400" b="1" dirty="0">
                <a:solidFill>
                  <a:schemeClr val="tx1"/>
                </a:solidFill>
              </a:rPr>
              <a:t>Kelas: A2, A3, B1, B3</a:t>
            </a:r>
          </a:p>
          <a:p>
            <a:pPr>
              <a:defRPr/>
            </a:pPr>
            <a:r>
              <a:rPr lang="id-ID" sz="2400" b="1" dirty="0" smtClean="0">
                <a:solidFill>
                  <a:schemeClr val="tx1"/>
                </a:solidFill>
              </a:rPr>
              <a:t>Pertemuan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Arrow 1"/>
          <p:cNvSpPr/>
          <p:nvPr/>
        </p:nvSpPr>
        <p:spPr>
          <a:xfrm>
            <a:off x="2087563" y="2133600"/>
            <a:ext cx="1296987" cy="647700"/>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6" name="Right Arrow 5"/>
          <p:cNvSpPr/>
          <p:nvPr/>
        </p:nvSpPr>
        <p:spPr>
          <a:xfrm>
            <a:off x="4687888" y="2133600"/>
            <a:ext cx="1609725" cy="647700"/>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7" name="Right Arrow 6"/>
          <p:cNvSpPr/>
          <p:nvPr/>
        </p:nvSpPr>
        <p:spPr>
          <a:xfrm rot="16200000">
            <a:off x="3667919" y="3621882"/>
            <a:ext cx="1608137" cy="647700"/>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8" name="Rounded Rectangle 7"/>
          <p:cNvSpPr/>
          <p:nvPr/>
        </p:nvSpPr>
        <p:spPr>
          <a:xfrm>
            <a:off x="468313" y="1844675"/>
            <a:ext cx="2266950" cy="1223963"/>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accent3">
                    <a:lumMod val="50000"/>
                  </a:schemeClr>
                </a:solidFill>
                <a:latin typeface="Comic Sans MS" pitchFamily="66" charset="0"/>
              </a:rPr>
              <a:t>VARIABEL SEBAB AKIBAT</a:t>
            </a:r>
          </a:p>
          <a:p>
            <a:pPr algn="ctr">
              <a:defRPr/>
            </a:pPr>
            <a:r>
              <a:rPr lang="en-US" sz="1600" dirty="0" err="1">
                <a:solidFill>
                  <a:schemeClr val="accent3">
                    <a:lumMod val="50000"/>
                  </a:schemeClr>
                </a:solidFill>
                <a:latin typeface="Comic Sans MS" pitchFamily="66" charset="0"/>
              </a:rPr>
              <a:t>Perilaku</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pemimpin</a:t>
            </a:r>
            <a:endParaRPr lang="en-US" sz="1600" dirty="0">
              <a:solidFill>
                <a:schemeClr val="accent3">
                  <a:lumMod val="50000"/>
                </a:schemeClr>
              </a:solidFill>
              <a:latin typeface="Comic Sans MS" pitchFamily="66" charset="0"/>
            </a:endParaRPr>
          </a:p>
        </p:txBody>
      </p:sp>
      <p:sp>
        <p:nvSpPr>
          <p:cNvPr id="9" name="Rounded Rectangle 8"/>
          <p:cNvSpPr/>
          <p:nvPr/>
        </p:nvSpPr>
        <p:spPr>
          <a:xfrm>
            <a:off x="3455988" y="1844675"/>
            <a:ext cx="2268537" cy="1223963"/>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accent3">
                    <a:lumMod val="50000"/>
                  </a:schemeClr>
                </a:solidFill>
                <a:latin typeface="Comic Sans MS" pitchFamily="66" charset="0"/>
              </a:rPr>
              <a:t>VARIABEL YANG MENGGANGU</a:t>
            </a:r>
          </a:p>
          <a:p>
            <a:pPr algn="ctr">
              <a:defRPr/>
            </a:pPr>
            <a:r>
              <a:rPr lang="en-US" sz="1600" dirty="0" err="1">
                <a:solidFill>
                  <a:schemeClr val="accent3">
                    <a:lumMod val="50000"/>
                  </a:schemeClr>
                </a:solidFill>
                <a:latin typeface="Comic Sans MS" pitchFamily="66" charset="0"/>
              </a:rPr>
              <a:t>Harapan</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dan</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valensi</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0" name="Rounded Rectangle 9"/>
          <p:cNvSpPr/>
          <p:nvPr/>
        </p:nvSpPr>
        <p:spPr>
          <a:xfrm>
            <a:off x="6319838" y="1844675"/>
            <a:ext cx="2268537" cy="1223963"/>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accent3">
                    <a:lumMod val="50000"/>
                  </a:schemeClr>
                </a:solidFill>
                <a:latin typeface="Comic Sans MS" pitchFamily="66" charset="0"/>
              </a:rPr>
              <a:t>VARIABEL HASIL AKHIR</a:t>
            </a:r>
          </a:p>
          <a:p>
            <a:pPr algn="ctr">
              <a:defRPr/>
            </a:pPr>
            <a:r>
              <a:rPr lang="en-US" sz="1600" dirty="0" err="1">
                <a:solidFill>
                  <a:schemeClr val="accent3">
                    <a:lumMod val="50000"/>
                  </a:schemeClr>
                </a:solidFill>
                <a:latin typeface="Comic Sans MS" pitchFamily="66" charset="0"/>
              </a:rPr>
              <a:t>Upaya</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dan</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kepuasan</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1" name="Rounded Rectangle 10"/>
          <p:cNvSpPr/>
          <p:nvPr/>
        </p:nvSpPr>
        <p:spPr>
          <a:xfrm>
            <a:off x="3221038" y="4149725"/>
            <a:ext cx="2503487" cy="1582738"/>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accent3">
                    <a:lumMod val="50000"/>
                  </a:schemeClr>
                </a:solidFill>
                <a:latin typeface="Comic Sans MS" pitchFamily="66" charset="0"/>
              </a:rPr>
              <a:t>VARIABEL MODERATOR SITUSIONAL</a:t>
            </a:r>
          </a:p>
          <a:p>
            <a:pPr algn="ctr">
              <a:defRPr/>
            </a:pPr>
            <a:r>
              <a:rPr lang="en-US" sz="1600" dirty="0" err="1">
                <a:solidFill>
                  <a:schemeClr val="accent3">
                    <a:lumMod val="50000"/>
                  </a:schemeClr>
                </a:solidFill>
                <a:latin typeface="Comic Sans MS" pitchFamily="66" charset="0"/>
              </a:rPr>
              <a:t>Karakteristik</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tugas</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dan</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lingkungan</a:t>
            </a:r>
            <a:endParaRPr lang="en-US" sz="1600" dirty="0">
              <a:solidFill>
                <a:schemeClr val="accent3">
                  <a:lumMod val="50000"/>
                </a:schemeClr>
              </a:solidFill>
              <a:latin typeface="Comic Sans MS" pitchFamily="66" charset="0"/>
            </a:endParaRPr>
          </a:p>
          <a:p>
            <a:pPr algn="ctr">
              <a:defRPr/>
            </a:pPr>
            <a:r>
              <a:rPr lang="en-US" sz="1600" dirty="0" err="1">
                <a:solidFill>
                  <a:schemeClr val="accent3">
                    <a:lumMod val="50000"/>
                  </a:schemeClr>
                </a:solidFill>
                <a:latin typeface="Comic Sans MS" pitchFamily="66" charset="0"/>
              </a:rPr>
              <a:t>Karakteristik</a:t>
            </a:r>
            <a:r>
              <a:rPr lang="en-US" sz="1600" dirty="0">
                <a:solidFill>
                  <a:schemeClr val="accent3">
                    <a:lumMod val="50000"/>
                  </a:schemeClr>
                </a:solidFill>
                <a:latin typeface="Comic Sans MS" pitchFamily="66" charset="0"/>
              </a:rPr>
              <a:t> </a:t>
            </a:r>
            <a:r>
              <a:rPr lang="en-US" sz="1600" dirty="0" err="1">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2" name="Rounded Rectangle 11"/>
          <p:cNvSpPr/>
          <p:nvPr/>
        </p:nvSpPr>
        <p:spPr>
          <a:xfrm>
            <a:off x="3111500" y="657225"/>
            <a:ext cx="5564188" cy="468313"/>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accent3">
                    <a:lumMod val="50000"/>
                  </a:schemeClr>
                </a:solidFill>
                <a:latin typeface="Comic Sans MS" pitchFamily="66" charset="0"/>
              </a:rPr>
              <a:t>Teori</a:t>
            </a:r>
            <a:r>
              <a:rPr lang="en-US" sz="2400" dirty="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19475" y="225425"/>
            <a:ext cx="5565775" cy="466725"/>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accent3">
                    <a:lumMod val="50000"/>
                  </a:schemeClr>
                </a:solidFill>
                <a:latin typeface="Comic Sans MS" pitchFamily="66" charset="0"/>
              </a:rPr>
              <a:t>Teori</a:t>
            </a:r>
            <a:r>
              <a:rPr lang="en-US" sz="2400" dirty="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
        <p:nvSpPr>
          <p:cNvPr id="5" name="Content Placeholder 4"/>
          <p:cNvSpPr>
            <a:spLocks noGrp="1"/>
          </p:cNvSpPr>
          <p:nvPr>
            <p:ph idx="1"/>
          </p:nvPr>
        </p:nvSpPr>
        <p:spPr>
          <a:xfrm>
            <a:off x="1979613" y="1052513"/>
            <a:ext cx="6707187" cy="5329237"/>
          </a:xfrm>
        </p:spPr>
        <p:txBody>
          <a:bodyPr>
            <a:normAutofit/>
          </a:bodyPr>
          <a:lstStyle/>
          <a:p>
            <a:pPr marL="0" indent="0">
              <a:buFont typeface="Arial" panose="020B0604020202020204" pitchFamily="34" charset="0"/>
              <a:buNone/>
              <a:defRPr/>
            </a:pPr>
            <a:r>
              <a:rPr lang="id-ID" sz="2000" dirty="0">
                <a:latin typeface="Comic Sans MS" pitchFamily="66" charset="0"/>
              </a:rPr>
              <a:t>Add. variabel situasi</a:t>
            </a:r>
          </a:p>
          <a:p>
            <a:pPr marL="457200" indent="-457200">
              <a:buFont typeface="+mj-lt"/>
              <a:buAutoNum type="arabicPeriod"/>
              <a:defRPr/>
            </a:pPr>
            <a:r>
              <a:rPr lang="en-US" sz="2000" dirty="0" err="1">
                <a:latin typeface="Comic Sans MS" pitchFamily="66" charset="0"/>
              </a:rPr>
              <a:t>Karakteristik</a:t>
            </a:r>
            <a:r>
              <a:rPr lang="en-US" sz="2000" dirty="0">
                <a:latin typeface="Comic Sans MS" pitchFamily="66" charset="0"/>
              </a:rPr>
              <a:t> </a:t>
            </a:r>
            <a:r>
              <a:rPr lang="en-US" sz="2000" dirty="0" err="1">
                <a:latin typeface="Comic Sans MS" pitchFamily="66" charset="0"/>
              </a:rPr>
              <a:t>tugas</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lingkungan</a:t>
            </a:r>
            <a:r>
              <a:rPr lang="id-ID" sz="2000" dirty="0" smtClean="0">
                <a:latin typeface="Comic Sans MS" pitchFamily="66" charset="0"/>
              </a:rPr>
              <a:t>,</a:t>
            </a:r>
            <a:r>
              <a:rPr lang="id-ID" sz="2000" dirty="0">
                <a:latin typeface="Comic Sans MS" pitchFamily="66" charset="0"/>
              </a:rPr>
              <a:t>  </a:t>
            </a:r>
            <a:r>
              <a:rPr lang="id-ID" sz="2000" dirty="0" smtClean="0">
                <a:latin typeface="Comic Sans MS" pitchFamily="66" charset="0"/>
              </a:rPr>
              <a:t>diantaranya;</a:t>
            </a:r>
          </a:p>
          <a:p>
            <a:pPr>
              <a:buFont typeface="Wingdings"/>
              <a:buChar char="à"/>
              <a:defRPr/>
            </a:pPr>
            <a:r>
              <a:rPr lang="id-ID" sz="2000" dirty="0" smtClean="0">
                <a:latin typeface="Comic Sans MS" pitchFamily="66" charset="0"/>
              </a:rPr>
              <a:t>Struktur </a:t>
            </a:r>
            <a:r>
              <a:rPr lang="id-ID" sz="2000" dirty="0">
                <a:latin typeface="Comic Sans MS" pitchFamily="66" charset="0"/>
              </a:rPr>
              <a:t>tugas, struktur kerja yang tinggi akan mengurangi peran pemimpin, model kepemimpinan pada lingkungan kerja ini adalah model kepemimpinan directive, dimana pemimpin  memberitahu apa yang diharapkan dan memberi bimbingan pada </a:t>
            </a:r>
            <a:r>
              <a:rPr lang="id-ID" sz="2000" dirty="0" smtClean="0">
                <a:latin typeface="Comic Sans MS" pitchFamily="66" charset="0"/>
              </a:rPr>
              <a:t>bawahan.</a:t>
            </a:r>
          </a:p>
          <a:p>
            <a:pPr>
              <a:buFont typeface="Wingdings"/>
              <a:buChar char="à"/>
              <a:defRPr/>
            </a:pPr>
            <a:r>
              <a:rPr lang="id-ID" sz="2000" dirty="0" smtClean="0">
                <a:latin typeface="Comic Sans MS" pitchFamily="66" charset="0"/>
              </a:rPr>
              <a:t>Wewenang </a:t>
            </a:r>
            <a:r>
              <a:rPr lang="id-ID" sz="2000" dirty="0">
                <a:latin typeface="Comic Sans MS" pitchFamily="66" charset="0"/>
              </a:rPr>
              <a:t>formal, wewenang formal yang tinggi akan membagi habis tugas, maka kepemimpinan yang tepat pada kondisi ini adalah kepemimpinan jenis </a:t>
            </a:r>
            <a:r>
              <a:rPr lang="id-ID" sz="2000" dirty="0" smtClean="0">
                <a:latin typeface="Comic Sans MS" pitchFamily="66" charset="0"/>
              </a:rPr>
              <a:t>directive.</a:t>
            </a:r>
          </a:p>
          <a:p>
            <a:pPr>
              <a:buFont typeface="Wingdings"/>
              <a:buChar char="à"/>
              <a:defRPr/>
            </a:pPr>
            <a:r>
              <a:rPr lang="id-ID" sz="2000" dirty="0" smtClean="0">
                <a:latin typeface="Comic Sans MS" pitchFamily="66" charset="0"/>
              </a:rPr>
              <a:t>Kelompok </a:t>
            </a:r>
            <a:r>
              <a:rPr lang="id-ID" sz="2000" dirty="0">
                <a:latin typeface="Comic Sans MS" pitchFamily="66" charset="0"/>
              </a:rPr>
              <a:t>kerja, kelompok kerja dengan tingkat kerjasama yang tinggi kurang membutuhkan kepemimpinan jenis yang tepat adalah kepemimpinan jenis supportive, karena bawahan sudah memahami tugas pokok fungsinya, pemimpin hanya memberikan dorongan untuk mencapai tujuan dengan sempurna.</a:t>
            </a:r>
            <a:endParaRPr lang="id-ID" sz="2000" dirty="0" smtClean="0">
              <a:latin typeface="Comic Sans MS" pitchFamily="66" charset="0"/>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19475" y="225425"/>
            <a:ext cx="5565775" cy="466725"/>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accent3">
                    <a:lumMod val="50000"/>
                  </a:schemeClr>
                </a:solidFill>
                <a:latin typeface="Comic Sans MS" pitchFamily="66" charset="0"/>
              </a:rPr>
              <a:t>Teori</a:t>
            </a:r>
            <a:r>
              <a:rPr lang="en-US" sz="2400" dirty="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
        <p:nvSpPr>
          <p:cNvPr id="5" name="Content Placeholder 4"/>
          <p:cNvSpPr>
            <a:spLocks noGrp="1"/>
          </p:cNvSpPr>
          <p:nvPr>
            <p:ph idx="1"/>
          </p:nvPr>
        </p:nvSpPr>
        <p:spPr>
          <a:xfrm>
            <a:off x="1979613" y="1052513"/>
            <a:ext cx="6707187" cy="5329237"/>
          </a:xfrm>
        </p:spPr>
        <p:txBody>
          <a:bodyPr>
            <a:normAutofit/>
          </a:bodyPr>
          <a:lstStyle/>
          <a:p>
            <a:pPr marL="457200" indent="-457200">
              <a:buFont typeface="+mj-lt"/>
              <a:buAutoNum type="arabicPeriod" startAt="2"/>
              <a:defRPr/>
            </a:pPr>
            <a:r>
              <a:rPr lang="id-ID" sz="2000" dirty="0" smtClean="0">
                <a:latin typeface="Comic Sans MS" pitchFamily="66" charset="0"/>
              </a:rPr>
              <a:t>Karakteristik </a:t>
            </a:r>
            <a:r>
              <a:rPr lang="id-ID" sz="2000" dirty="0">
                <a:latin typeface="Comic Sans MS" pitchFamily="66" charset="0"/>
              </a:rPr>
              <a:t>pribadi para bawahan,  </a:t>
            </a:r>
            <a:r>
              <a:rPr lang="id-ID" sz="2000" dirty="0" smtClean="0">
                <a:latin typeface="Comic Sans MS" pitchFamily="66" charset="0"/>
              </a:rPr>
              <a:t>diantaranya;</a:t>
            </a:r>
          </a:p>
          <a:p>
            <a:pPr>
              <a:buFont typeface="Wingdings"/>
              <a:buChar char="à"/>
              <a:defRPr/>
            </a:pPr>
            <a:r>
              <a:rPr lang="id-ID" sz="2000" dirty="0" smtClean="0">
                <a:latin typeface="Comic Sans MS" pitchFamily="66" charset="0"/>
              </a:rPr>
              <a:t>Letak </a:t>
            </a:r>
            <a:r>
              <a:rPr lang="id-ID" sz="2000" dirty="0">
                <a:latin typeface="Comic Sans MS" pitchFamily="66" charset="0"/>
              </a:rPr>
              <a:t>kendali (locus of control), keyakinan individu bahwa reward/hasil yang diperoleh adalah hasil usaha sendiri  (kendali internal), yang paling tepat adalah model kepemimpinan participate. Letak kendali eksternal adalah bila mana hasil kerja tersebut berasal dari pemimpin yang telah memberikan pengarahan dan petunjuk-petunjuk sehingga memcapai hasil kerja yang </a:t>
            </a:r>
            <a:r>
              <a:rPr lang="id-ID" sz="2000" dirty="0" smtClean="0">
                <a:latin typeface="Comic Sans MS" pitchFamily="66" charset="0"/>
              </a:rPr>
              <a:t>optimal.</a:t>
            </a:r>
          </a:p>
          <a:p>
            <a:pPr>
              <a:buFont typeface="Wingdings"/>
              <a:buChar char="à"/>
              <a:defRPr/>
            </a:pPr>
            <a:r>
              <a:rPr lang="id-ID" sz="2000" dirty="0" smtClean="0">
                <a:latin typeface="Comic Sans MS" pitchFamily="66" charset="0"/>
              </a:rPr>
              <a:t>Kesediaan </a:t>
            </a:r>
            <a:r>
              <a:rPr lang="id-ID" sz="2000" dirty="0">
                <a:latin typeface="Comic Sans MS" pitchFamily="66" charset="0"/>
              </a:rPr>
              <a:t>untuk menerima pengaruh (authoritarisme), kesediaan untuk menerima pengaruh dari orang </a:t>
            </a:r>
            <a:r>
              <a:rPr lang="id-ID" sz="2000" dirty="0" smtClean="0">
                <a:latin typeface="Comic Sans MS" pitchFamily="66" charset="0"/>
              </a:rPr>
              <a:t>lain.</a:t>
            </a:r>
          </a:p>
          <a:p>
            <a:pPr>
              <a:buFont typeface="Wingdings"/>
              <a:buChar char="à"/>
              <a:defRPr/>
            </a:pPr>
            <a:r>
              <a:rPr lang="id-ID" sz="2000" dirty="0" smtClean="0">
                <a:latin typeface="Comic Sans MS" pitchFamily="66" charset="0"/>
              </a:rPr>
              <a:t>Kemampuan </a:t>
            </a:r>
            <a:r>
              <a:rPr lang="id-ID" sz="2000" dirty="0">
                <a:latin typeface="Comic Sans MS" pitchFamily="66" charset="0"/>
              </a:rPr>
              <a:t>(abilities), kemampuan dan pengalaman bawahan akan mempengaruhi </a:t>
            </a:r>
            <a:r>
              <a:rPr lang="id-ID" sz="2000" dirty="0" smtClean="0">
                <a:latin typeface="Comic Sans MS" pitchFamily="66" charset="0"/>
              </a:rPr>
              <a:t>hasil </a:t>
            </a:r>
            <a:r>
              <a:rPr lang="id-ID" sz="2000" dirty="0">
                <a:latin typeface="Comic Sans MS" pitchFamily="66" charset="0"/>
              </a:rPr>
              <a:t>kerja</a:t>
            </a:r>
            <a:r>
              <a:rPr lang="id-ID" sz="2000" dirty="0" smtClean="0">
                <a:latin typeface="Comic Sans MS" pitchFamily="66" charset="0"/>
              </a:rPr>
              <a:t>.</a:t>
            </a:r>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8"/>
          <p:cNvSpPr>
            <a:spLocks noGrp="1"/>
          </p:cNvSpPr>
          <p:nvPr>
            <p:ph idx="4294967295"/>
          </p:nvPr>
        </p:nvSpPr>
        <p:spPr>
          <a:xfrm>
            <a:off x="2195513" y="1412875"/>
            <a:ext cx="6048375" cy="4608513"/>
          </a:xfrm>
        </p:spPr>
        <p:txBody>
          <a:bodyPr/>
          <a:lstStyle/>
          <a:p>
            <a:pPr marL="0" indent="0">
              <a:buFont typeface="Arial" panose="020B0604020202020204" pitchFamily="34" charset="0"/>
              <a:buNone/>
            </a:pPr>
            <a:r>
              <a:rPr lang="id-ID" altLang="en-US" sz="2200" smtClean="0">
                <a:latin typeface="Comic Sans MS" panose="030F0702030302020204" pitchFamily="66" charset="0"/>
              </a:rPr>
              <a:t>Menurut Teori Path-Goal, pengaruh perilaku pemimpin terhadap kepuasan dan upaya bawahan tergantung pada </a:t>
            </a:r>
            <a:r>
              <a:rPr lang="id-ID" altLang="en-US" sz="2200" b="1" smtClean="0">
                <a:latin typeface="Comic Sans MS" panose="030F0702030302020204" pitchFamily="66" charset="0"/>
              </a:rPr>
              <a:t>aspek situasi</a:t>
            </a:r>
            <a:r>
              <a:rPr lang="id-ID" altLang="en-US" sz="2200" smtClean="0">
                <a:latin typeface="Comic Sans MS" panose="030F0702030302020204" pitchFamily="66" charset="0"/>
              </a:rPr>
              <a:t>, termasuk </a:t>
            </a:r>
            <a:r>
              <a:rPr lang="id-ID" altLang="en-US" sz="2200" b="1" smtClean="0">
                <a:latin typeface="Comic Sans MS" panose="030F0702030302020204" pitchFamily="66" charset="0"/>
              </a:rPr>
              <a:t>karakteristik tugas</a:t>
            </a:r>
            <a:r>
              <a:rPr lang="id-ID" altLang="en-US" sz="2200" smtClean="0">
                <a:latin typeface="Comic Sans MS" panose="030F0702030302020204" pitchFamily="66" charset="0"/>
              </a:rPr>
              <a:t> dan </a:t>
            </a:r>
            <a:r>
              <a:rPr lang="id-ID" altLang="en-US" sz="2200" b="1" smtClean="0">
                <a:latin typeface="Comic Sans MS" panose="030F0702030302020204" pitchFamily="66" charset="0"/>
              </a:rPr>
              <a:t>karakteristik bawahan</a:t>
            </a:r>
            <a:r>
              <a:rPr lang="id-ID" altLang="en-US" sz="2200" smtClean="0">
                <a:latin typeface="Comic Sans MS" panose="030F0702030302020204" pitchFamily="66" charset="0"/>
              </a:rPr>
              <a:t>. Variabel moderator situasional ini menentukan potensi peningkatan motivasi bawahan dan cara pemimpin harus bertindak untuk meningkatkan motivasi. Variabel situasional juga mempengaruhi preferensi bawahan untuk pola perilaku kepemimpinan tertentu, sehingga memengaruhi dampak pemimpin terhadap kepuasan bawahan.</a:t>
            </a:r>
          </a:p>
        </p:txBody>
      </p:sp>
      <p:sp>
        <p:nvSpPr>
          <p:cNvPr id="4" name="Bent Arrow 3"/>
          <p:cNvSpPr/>
          <p:nvPr/>
        </p:nvSpPr>
        <p:spPr>
          <a:xfrm flipV="1">
            <a:off x="971550" y="620713"/>
            <a:ext cx="936625" cy="2016125"/>
          </a:xfrm>
          <a:prstGeom prst="bentArrow">
            <a:avLst>
              <a:gd name="adj1" fmla="val 25000"/>
              <a:gd name="adj2" fmla="val 25000"/>
              <a:gd name="adj3" fmla="val 25000"/>
              <a:gd name="adj4" fmla="val 75000"/>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schemeClr val="tx1"/>
              </a:solidFill>
            </a:endParaRPr>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521986"/>
            <a:ext cx="2736304" cy="1786373"/>
          </a:xfrm>
        </p:spPr>
        <p:txBody>
          <a:bodyPr>
            <a:normAutofit fontScale="90000"/>
          </a:bodyPr>
          <a:lstStyle/>
          <a:p>
            <a:pPr>
              <a:defRPr/>
            </a:pPr>
            <a:r>
              <a:rPr lang="en-US" sz="2800" i="1" dirty="0">
                <a:solidFill>
                  <a:schemeClr val="tx1"/>
                </a:solidFill>
                <a:latin typeface="Comic Sans MS" pitchFamily="66" charset="0"/>
              </a:rPr>
              <a:t>Leader Substitutes </a:t>
            </a:r>
            <a:r>
              <a:rPr lang="en-US" sz="2800" i="1" dirty="0" smtClean="0">
                <a:solidFill>
                  <a:schemeClr val="tx1"/>
                </a:solidFill>
                <a:latin typeface="Comic Sans MS" pitchFamily="66" charset="0"/>
              </a:rPr>
              <a:t>Theory</a:t>
            </a:r>
            <a:r>
              <a:rPr lang="id-ID" sz="2800" i="1" dirty="0" smtClean="0">
                <a:solidFill>
                  <a:schemeClr val="tx1"/>
                </a:solidFill>
                <a:latin typeface="Comic Sans MS" pitchFamily="66" charset="0"/>
              </a:rPr>
              <a:t/>
            </a:r>
            <a:br>
              <a:rPr lang="id-ID" sz="2800" i="1" dirty="0" smtClean="0">
                <a:solidFill>
                  <a:schemeClr val="tx1"/>
                </a:solidFill>
                <a:latin typeface="Comic Sans MS" pitchFamily="66" charset="0"/>
              </a:rPr>
            </a:br>
            <a:r>
              <a:rPr lang="id-ID" sz="2200" dirty="0">
                <a:solidFill>
                  <a:schemeClr val="tx1"/>
                </a:solidFill>
                <a:latin typeface="Comic Sans MS" pitchFamily="66" charset="0"/>
              </a:rPr>
              <a:t>(Kerr dan Jermier, 1978)</a:t>
            </a:r>
            <a:endParaRPr lang="en-US" sz="2200" i="1" dirty="0">
              <a:solidFill>
                <a:schemeClr val="tx1"/>
              </a:solidFill>
              <a:latin typeface="Comic Sans MS" pitchFamily="66" charset="0"/>
            </a:endParaRPr>
          </a:p>
        </p:txBody>
      </p:sp>
      <p:sp>
        <p:nvSpPr>
          <p:cNvPr id="5" name="Rounded Rectangle 4"/>
          <p:cNvSpPr/>
          <p:nvPr/>
        </p:nvSpPr>
        <p:spPr>
          <a:xfrm>
            <a:off x="3325813" y="930275"/>
            <a:ext cx="2492375" cy="4968875"/>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err="1">
                <a:solidFill>
                  <a:schemeClr val="accent3">
                    <a:lumMod val="50000"/>
                  </a:schemeClr>
                </a:solidFill>
                <a:latin typeface="Comic Sans MS" pitchFamily="66" charset="0"/>
              </a:rPr>
              <a:t>Mengidentifikasi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aspek</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situasi</a:t>
            </a:r>
            <a:r>
              <a:rPr lang="en-US" sz="2000" dirty="0">
                <a:solidFill>
                  <a:schemeClr val="accent3">
                    <a:lumMod val="50000"/>
                  </a:schemeClr>
                </a:solidFill>
                <a:latin typeface="Comic Sans MS" pitchFamily="66" charset="0"/>
              </a:rPr>
              <a:t> yang </a:t>
            </a:r>
            <a:r>
              <a:rPr lang="en-US" sz="2000" dirty="0" err="1">
                <a:solidFill>
                  <a:schemeClr val="accent3">
                    <a:lumMod val="50000"/>
                  </a:schemeClr>
                </a:solidFill>
                <a:latin typeface="Comic Sans MS" pitchFamily="66" charset="0"/>
              </a:rPr>
              <a:t>mengurangi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pentingnya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kepemimpinan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oleh</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para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manajer</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dan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para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pemimpin</a:t>
            </a:r>
            <a:r>
              <a:rPr lang="en-US" sz="2000" dirty="0">
                <a:solidFill>
                  <a:schemeClr val="accent3">
                    <a:lumMod val="50000"/>
                  </a:schemeClr>
                </a:solidFill>
                <a:latin typeface="Comic Sans MS" pitchFamily="66" charset="0"/>
              </a:rPr>
              <a:t> formal </a:t>
            </a:r>
            <a:r>
              <a:rPr lang="en-US" sz="2000" dirty="0" err="1">
                <a:solidFill>
                  <a:schemeClr val="accent3">
                    <a:lumMod val="50000"/>
                  </a:schemeClr>
                </a:solidFill>
                <a:latin typeface="Comic Sans MS" pitchFamily="66" charset="0"/>
              </a:rPr>
              <a:t>lainnya</a:t>
            </a:r>
            <a:r>
              <a:rPr lang="en-US" sz="2000" dirty="0">
                <a:solidFill>
                  <a:schemeClr val="accent3">
                    <a:lumMod val="50000"/>
                  </a:schemeClr>
                </a:solidFill>
                <a:latin typeface="Comic Sans MS" pitchFamily="66" charset="0"/>
              </a:rPr>
              <a:t>.</a:t>
            </a:r>
            <a:endParaRPr lang="id-ID" sz="2000" dirty="0">
              <a:latin typeface="Comic Sans MS" pitchFamily="66" charset="0"/>
            </a:endParaRPr>
          </a:p>
        </p:txBody>
      </p:sp>
      <p:sp>
        <p:nvSpPr>
          <p:cNvPr id="7" name="Rounded Rectangle 6"/>
          <p:cNvSpPr/>
          <p:nvPr/>
        </p:nvSpPr>
        <p:spPr>
          <a:xfrm>
            <a:off x="6372225" y="333375"/>
            <a:ext cx="2492375" cy="4967288"/>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accent3">
                    <a:lumMod val="50000"/>
                  </a:schemeClr>
                </a:solidFill>
                <a:latin typeface="Comic Sans MS" pitchFamily="66" charset="0"/>
              </a:rPr>
              <a:t>Meliputi</a:t>
            </a:r>
            <a:r>
              <a:rPr lang="id-ID"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karakteristik</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bawahan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tugas</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atau</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organisasi</a:t>
            </a:r>
            <a:r>
              <a:rPr lang="en-US" dirty="0">
                <a:solidFill>
                  <a:schemeClr val="accent3">
                    <a:lumMod val="50000"/>
                  </a:schemeClr>
                </a:solidFill>
                <a:latin typeface="Comic Sans MS" pitchFamily="66" charset="0"/>
              </a:rPr>
              <a:t> yang </a:t>
            </a:r>
            <a:r>
              <a:rPr lang="en-US" dirty="0" err="1">
                <a:solidFill>
                  <a:schemeClr val="accent3">
                    <a:lumMod val="50000"/>
                  </a:schemeClr>
                </a:solidFill>
                <a:latin typeface="Comic Sans MS" pitchFamily="66" charset="0"/>
              </a:rPr>
              <a:t>memastikan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bawahan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memahami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peran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mereka</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mengetahui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bagaimana</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melakukan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pekerjaan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amat</a:t>
            </a:r>
            <a:r>
              <a:rPr lang="en-US" dirty="0">
                <a:solidFill>
                  <a:schemeClr val="accent3">
                    <a:lumMod val="50000"/>
                  </a:schemeClr>
                </a:solidFill>
                <a:latin typeface="Comic Sans MS" pitchFamily="66" charset="0"/>
              </a:rPr>
              <a:t> </a:t>
            </a:r>
            <a:r>
              <a:rPr lang="id-ID" dirty="0" err="1">
                <a:solidFill>
                  <a:schemeClr val="accent3">
                    <a:lumMod val="50000"/>
                  </a:schemeClr>
                </a:solidFill>
                <a:latin typeface="Comic Sans MS" pitchFamily="66" charset="0"/>
              </a:rPr>
              <a:t>t</a:t>
            </a:r>
            <a:r>
              <a:rPr lang="en-US" dirty="0" err="1">
                <a:solidFill>
                  <a:schemeClr val="accent3">
                    <a:lumMod val="50000"/>
                  </a:schemeClr>
                </a:solidFill>
                <a:latin typeface="Comic Sans MS" pitchFamily="66" charset="0"/>
              </a:rPr>
              <a:t>ermotivasi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dan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puas</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dengan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pekerjaan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mereka</a:t>
            </a:r>
            <a:r>
              <a:rPr lang="en-US" dirty="0">
                <a:solidFill>
                  <a:schemeClr val="accent3">
                    <a:lumMod val="50000"/>
                  </a:schemeClr>
                </a:solidFill>
                <a:latin typeface="Comic Sans MS" pitchFamily="66" charset="0"/>
              </a:rPr>
              <a:t>.</a:t>
            </a:r>
            <a:endParaRPr lang="id-ID" dirty="0">
              <a:latin typeface="Comic Sans MS" pitchFamily="66" charset="0"/>
            </a:endParaRP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ChangeArrowheads="1"/>
          </p:cNvSpPr>
          <p:nvPr/>
        </p:nvSpPr>
        <p:spPr bwMode="auto">
          <a:xfrm>
            <a:off x="395288" y="115888"/>
            <a:ext cx="8497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eaLnBrk="1" hangingPunct="1"/>
            <a:r>
              <a:rPr lang="id-ID" altLang="en-US" b="1"/>
              <a:t>TABEL Substitusi dan Penetral untuk Kepemimpinan yang Mendukung dan Instrumental</a:t>
            </a:r>
          </a:p>
        </p:txBody>
      </p:sp>
      <p:graphicFrame>
        <p:nvGraphicFramePr>
          <p:cNvPr id="2" name="Table 1"/>
          <p:cNvGraphicFramePr>
            <a:graphicFrameLocks noGrp="1"/>
          </p:cNvGraphicFramePr>
          <p:nvPr/>
        </p:nvGraphicFramePr>
        <p:xfrm>
          <a:off x="207963" y="692150"/>
          <a:ext cx="8883650" cy="5581650"/>
        </p:xfrm>
        <a:graphic>
          <a:graphicData uri="http://schemas.openxmlformats.org/drawingml/2006/table">
            <a:tbl>
              <a:tblPr firstRow="1" firstCol="1" bandRow="1">
                <a:tableStyleId>{C083E6E3-FA7D-4D7B-A595-EF9225AFEA82}</a:tableStyleId>
              </a:tblPr>
              <a:tblGrid>
                <a:gridCol w="5184197">
                  <a:extLst>
                    <a:ext uri="{9D8B030D-6E8A-4147-A177-3AD203B41FA5}">
                      <a16:colId xmlns:a16="http://schemas.microsoft.com/office/drawing/2014/main" val="20000"/>
                    </a:ext>
                  </a:extLst>
                </a:gridCol>
                <a:gridCol w="1906422">
                  <a:extLst>
                    <a:ext uri="{9D8B030D-6E8A-4147-A177-3AD203B41FA5}">
                      <a16:colId xmlns:a16="http://schemas.microsoft.com/office/drawing/2014/main" val="20001"/>
                    </a:ext>
                  </a:extLst>
                </a:gridCol>
                <a:gridCol w="1793031">
                  <a:extLst>
                    <a:ext uri="{9D8B030D-6E8A-4147-A177-3AD203B41FA5}">
                      <a16:colId xmlns:a16="http://schemas.microsoft.com/office/drawing/2014/main" val="20002"/>
                    </a:ext>
                  </a:extLst>
                </a:gridCol>
              </a:tblGrid>
              <a:tr h="670298">
                <a:tc>
                  <a:txBody>
                    <a:bodyPr/>
                    <a:lstStyle/>
                    <a:p>
                      <a:pPr algn="ctr">
                        <a:lnSpc>
                          <a:spcPct val="115000"/>
                        </a:lnSpc>
                        <a:spcAft>
                          <a:spcPts val="0"/>
                        </a:spcAft>
                      </a:pPr>
                      <a:r>
                        <a:rPr lang="en-US" sz="1800" b="0" dirty="0">
                          <a:effectLst/>
                          <a:latin typeface="Comic Sans MS" pitchFamily="66" charset="0"/>
                        </a:rPr>
                        <a:t> </a:t>
                      </a:r>
                      <a:r>
                        <a:rPr lang="en-US" sz="1800" b="0" dirty="0" err="1" smtClean="0">
                          <a:effectLst/>
                          <a:latin typeface="Comic Sans MS" pitchFamily="66" charset="0"/>
                        </a:rPr>
                        <a:t>Substitusi</a:t>
                      </a:r>
                      <a:r>
                        <a:rPr lang="en-US" sz="1800" b="0" dirty="0" smtClean="0">
                          <a:effectLst/>
                          <a:latin typeface="Comic Sans MS" pitchFamily="66" charset="0"/>
                        </a:rPr>
                        <a:t> </a:t>
                      </a:r>
                      <a:r>
                        <a:rPr lang="en-US" sz="1800" b="0" dirty="0" err="1" smtClean="0">
                          <a:effectLst/>
                          <a:latin typeface="Comic Sans MS" pitchFamily="66" charset="0"/>
                        </a:rPr>
                        <a:t>dari</a:t>
                      </a:r>
                      <a:r>
                        <a:rPr lang="en-US" sz="1800" b="0" dirty="0" smtClean="0">
                          <a:effectLst/>
                          <a:latin typeface="Comic Sans MS" pitchFamily="66" charset="0"/>
                        </a:rPr>
                        <a:t> </a:t>
                      </a:r>
                      <a:r>
                        <a:rPr lang="en-US" sz="1800" b="0" dirty="0" err="1" smtClean="0">
                          <a:effectLst/>
                          <a:latin typeface="Comic Sans MS" pitchFamily="66" charset="0"/>
                        </a:rPr>
                        <a:t>atau</a:t>
                      </a:r>
                      <a:r>
                        <a:rPr lang="en-US" sz="1800" b="0" dirty="0" smtClean="0">
                          <a:effectLst/>
                          <a:latin typeface="Comic Sans MS" pitchFamily="66" charset="0"/>
                        </a:rPr>
                        <a:t> </a:t>
                      </a:r>
                      <a:r>
                        <a:rPr lang="en-US" sz="1800" b="0" dirty="0" err="1" smtClean="0">
                          <a:effectLst/>
                          <a:latin typeface="Comic Sans MS" pitchFamily="66" charset="0"/>
                        </a:rPr>
                        <a:t>menetralisir</a:t>
                      </a:r>
                      <a:endParaRPr lang="id-ID" sz="18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800" b="0" dirty="0" smtClean="0">
                          <a:effectLst/>
                          <a:latin typeface="Comic Sans MS" pitchFamily="66" charset="0"/>
                        </a:rPr>
                        <a:t>Kepemimpinan suportif</a:t>
                      </a:r>
                      <a:endParaRPr lang="id-ID" sz="18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800" b="0" dirty="0" smtClean="0">
                          <a:effectLst/>
                          <a:latin typeface="Comic Sans MS" pitchFamily="66" charset="0"/>
                        </a:rPr>
                        <a:t>Kepemimpinan instrumental</a:t>
                      </a:r>
                      <a:endParaRPr lang="id-ID" sz="18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0"/>
                  </a:ext>
                </a:extLst>
              </a:tr>
              <a:tr h="287411">
                <a:tc>
                  <a:txBody>
                    <a:bodyPr/>
                    <a:lstStyle/>
                    <a:p>
                      <a:pPr algn="just">
                        <a:lnSpc>
                          <a:spcPct val="115000"/>
                        </a:lnSpc>
                        <a:spcAft>
                          <a:spcPts val="0"/>
                        </a:spcAft>
                      </a:pPr>
                      <a:r>
                        <a:rPr lang="en-US" sz="1600" b="1" dirty="0" err="1">
                          <a:effectLst/>
                          <a:latin typeface="Comic Sans MS" pitchFamily="66" charset="0"/>
                        </a:rPr>
                        <a:t>Anggota</a:t>
                      </a:r>
                      <a:r>
                        <a:rPr lang="en-US" sz="1600" b="1" dirty="0">
                          <a:effectLst/>
                          <a:latin typeface="Comic Sans MS" pitchFamily="66" charset="0"/>
                        </a:rPr>
                        <a:t> </a:t>
                      </a:r>
                      <a:r>
                        <a:rPr lang="en-US" sz="1600" b="1" dirty="0" err="1">
                          <a:effectLst/>
                          <a:latin typeface="Comic Sans MS" pitchFamily="66" charset="0"/>
                        </a:rPr>
                        <a:t>kelompok</a:t>
                      </a:r>
                      <a:endParaRPr lang="id-ID" sz="1600" b="1" dirty="0">
                        <a:effectLst/>
                        <a:latin typeface="Comic Sans MS" pitchFamily="66" charset="0"/>
                        <a:ea typeface="Calibri"/>
                        <a:cs typeface="Times New Roman"/>
                      </a:endParaRPr>
                    </a:p>
                  </a:txBody>
                  <a:tcPr marL="58755" marR="58755" marT="0" marB="0"/>
                </a:tc>
                <a:tc>
                  <a:txBody>
                    <a:bodyPr/>
                    <a:lstStyle/>
                    <a:p>
                      <a:pPr algn="just">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1"/>
                  </a:ext>
                </a:extLst>
              </a:tr>
              <a:tr h="595844">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err="1" smtClean="0">
                          <a:effectLst/>
                          <a:latin typeface="Comic Sans MS" pitchFamily="66" charset="0"/>
                        </a:rPr>
                        <a:t>Memiliki</a:t>
                      </a:r>
                      <a:r>
                        <a:rPr lang="en-US" sz="1600" b="0" dirty="0" smtClean="0">
                          <a:effectLst/>
                          <a:latin typeface="Comic Sans MS" pitchFamily="66" charset="0"/>
                        </a:rPr>
                        <a:t> </a:t>
                      </a:r>
                      <a:r>
                        <a:rPr lang="en-US" sz="1600" b="0" dirty="0" err="1">
                          <a:effectLst/>
                          <a:latin typeface="Comic Sans MS" pitchFamily="66" charset="0"/>
                        </a:rPr>
                        <a:t>kemampuan</a:t>
                      </a:r>
                      <a:r>
                        <a:rPr lang="en-US" sz="1600" b="0" dirty="0">
                          <a:effectLst/>
                          <a:latin typeface="Comic Sans MS" pitchFamily="66" charset="0"/>
                        </a:rPr>
                        <a:t>, </a:t>
                      </a:r>
                      <a:r>
                        <a:rPr lang="en-US" sz="1600" b="0" dirty="0" err="1">
                          <a:effectLst/>
                          <a:latin typeface="Comic Sans MS" pitchFamily="66" charset="0"/>
                        </a:rPr>
                        <a:t>pengalaman</a:t>
                      </a:r>
                      <a:r>
                        <a:rPr lang="en-US" sz="1600" b="0" dirty="0">
                          <a:effectLst/>
                          <a:latin typeface="Comic Sans MS" pitchFamily="66" charset="0"/>
                        </a:rPr>
                        <a:t>, </a:t>
                      </a:r>
                      <a:r>
                        <a:rPr lang="en-US" sz="1600" b="0" dirty="0" err="1">
                          <a:effectLst/>
                          <a:latin typeface="Comic Sans MS" pitchFamily="66" charset="0"/>
                        </a:rPr>
                        <a:t>pelatihan</a:t>
                      </a:r>
                      <a:r>
                        <a:rPr lang="en-US" sz="1600" b="0" dirty="0">
                          <a:effectLst/>
                          <a:latin typeface="Comic Sans MS" pitchFamily="66" charset="0"/>
                        </a:rPr>
                        <a:t> </a:t>
                      </a:r>
                      <a:r>
                        <a:rPr lang="en-US" sz="1600" b="0" dirty="0" err="1">
                          <a:effectLst/>
                          <a:latin typeface="Comic Sans MS" pitchFamily="66" charset="0"/>
                        </a:rPr>
                        <a:t>dan</a:t>
                      </a:r>
                      <a:r>
                        <a:rPr lang="en-US" sz="1600" b="0" dirty="0">
                          <a:effectLst/>
                          <a:latin typeface="Comic Sans MS" pitchFamily="66" charset="0"/>
                        </a:rPr>
                        <a:t> </a:t>
                      </a:r>
                      <a:r>
                        <a:rPr lang="en-US" sz="1600" b="0" dirty="0" err="1">
                          <a:effectLst/>
                          <a:latin typeface="Comic Sans MS" pitchFamily="66" charset="0"/>
                        </a:rPr>
                        <a:t>pengetahuan</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2"/>
                  </a:ext>
                </a:extLst>
              </a:tr>
              <a:tr h="287411">
                <a:tc>
                  <a:txBody>
                    <a:bodyPr/>
                    <a:lstStyle/>
                    <a:p>
                      <a:pPr marL="0" lvl="0" indent="0" algn="just">
                        <a:lnSpc>
                          <a:spcPct val="115000"/>
                        </a:lnSpc>
                        <a:spcAft>
                          <a:spcPts val="0"/>
                        </a:spcAft>
                        <a:buFont typeface="+mj-lt"/>
                        <a:buNone/>
                      </a:pPr>
                      <a:r>
                        <a:rPr lang="id-ID" sz="1600" b="0" dirty="0" smtClean="0">
                          <a:effectLst/>
                          <a:latin typeface="Comic Sans MS" pitchFamily="66" charset="0"/>
                        </a:rPr>
                        <a:t>2. </a:t>
                      </a:r>
                      <a:r>
                        <a:rPr lang="en-US" sz="1600" b="0" dirty="0" err="1" smtClean="0">
                          <a:effectLst/>
                          <a:latin typeface="Comic Sans MS" pitchFamily="66" charset="0"/>
                        </a:rPr>
                        <a:t>Memiliki</a:t>
                      </a:r>
                      <a:r>
                        <a:rPr lang="en-US" sz="1600" b="0" dirty="0" smtClean="0">
                          <a:effectLst/>
                          <a:latin typeface="Comic Sans MS" pitchFamily="66" charset="0"/>
                        </a:rPr>
                        <a:t> </a:t>
                      </a:r>
                      <a:r>
                        <a:rPr lang="en-US" sz="1600" b="0" dirty="0" err="1">
                          <a:effectLst/>
                          <a:latin typeface="Comic Sans MS" pitchFamily="66" charset="0"/>
                        </a:rPr>
                        <a:t>orientasi</a:t>
                      </a:r>
                      <a:r>
                        <a:rPr lang="en-US" sz="1600" b="0" dirty="0">
                          <a:effectLst/>
                          <a:latin typeface="Comic Sans MS" pitchFamily="66" charset="0"/>
                        </a:rPr>
                        <a:t> </a:t>
                      </a:r>
                      <a:r>
                        <a:rPr lang="en-US" sz="1600" b="0" dirty="0" err="1">
                          <a:effectLst/>
                          <a:latin typeface="Comic Sans MS" pitchFamily="66" charset="0"/>
                        </a:rPr>
                        <a:t>profesional</a:t>
                      </a:r>
                      <a:endParaRPr lang="id-ID" sz="1600" b="0" dirty="0">
                        <a:effectLst/>
                        <a:latin typeface="Comic Sans MS" pitchFamily="66" charset="0"/>
                        <a:ea typeface="Calibri"/>
                        <a:cs typeface="Times New Roman"/>
                      </a:endParaRPr>
                    </a:p>
                  </a:txBody>
                  <a:tcPr marL="58755" marR="5875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a:t>
                      </a: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3"/>
                  </a:ext>
                </a:extLst>
              </a:tr>
              <a:tr h="287411">
                <a:tc>
                  <a:txBody>
                    <a:bodyPr/>
                    <a:lstStyle/>
                    <a:p>
                      <a:pPr marL="0" lvl="0" indent="0" algn="just">
                        <a:lnSpc>
                          <a:spcPct val="115000"/>
                        </a:lnSpc>
                        <a:spcAft>
                          <a:spcPts val="0"/>
                        </a:spcAft>
                        <a:buFont typeface="+mj-lt"/>
                        <a:buNone/>
                      </a:pPr>
                      <a:r>
                        <a:rPr lang="id-ID" sz="1600" b="0" dirty="0" smtClean="0">
                          <a:effectLst/>
                          <a:latin typeface="Comic Sans MS" pitchFamily="66" charset="0"/>
                        </a:rPr>
                        <a:t>3. M</a:t>
                      </a:r>
                      <a:r>
                        <a:rPr lang="en-US" sz="1600" b="0" dirty="0" err="1" smtClean="0">
                          <a:effectLst/>
                          <a:latin typeface="Comic Sans MS" pitchFamily="66" charset="0"/>
                        </a:rPr>
                        <a:t>engabaikan</a:t>
                      </a:r>
                      <a:r>
                        <a:rPr lang="en-US" sz="1600" b="0" dirty="0" smtClean="0">
                          <a:effectLst/>
                          <a:latin typeface="Comic Sans MS" pitchFamily="66" charset="0"/>
                        </a:rPr>
                        <a:t> </a:t>
                      </a:r>
                      <a:r>
                        <a:rPr lang="en-US" sz="1600" b="0" dirty="0" err="1">
                          <a:effectLst/>
                          <a:latin typeface="Comic Sans MS" pitchFamily="66" charset="0"/>
                        </a:rPr>
                        <a:t>penghargaan</a:t>
                      </a:r>
                      <a:r>
                        <a:rPr lang="en-US" sz="1600" b="0" dirty="0">
                          <a:effectLst/>
                          <a:latin typeface="Comic Sans MS" pitchFamily="66" charset="0"/>
                        </a:rPr>
                        <a:t> </a:t>
                      </a:r>
                      <a:r>
                        <a:rPr lang="en-US" sz="1600" b="0" dirty="0" err="1">
                          <a:effectLst/>
                          <a:latin typeface="Comic Sans MS" pitchFamily="66" charset="0"/>
                        </a:rPr>
                        <a:t>kelompok</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4"/>
                  </a:ext>
                </a:extLst>
              </a:tr>
              <a:tr h="287411">
                <a:tc>
                  <a:txBody>
                    <a:bodyPr/>
                    <a:lstStyle/>
                    <a:p>
                      <a:pPr algn="just">
                        <a:lnSpc>
                          <a:spcPct val="115000"/>
                        </a:lnSpc>
                        <a:spcAft>
                          <a:spcPts val="0"/>
                        </a:spcAft>
                      </a:pPr>
                      <a:r>
                        <a:rPr lang="en-US" sz="1600" b="1" dirty="0" err="1">
                          <a:effectLst/>
                          <a:latin typeface="Comic Sans MS" pitchFamily="66" charset="0"/>
                        </a:rPr>
                        <a:t>Tugas</a:t>
                      </a:r>
                      <a:endParaRPr lang="id-ID" sz="1600" b="1"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5"/>
                  </a:ext>
                </a:extLst>
              </a:tr>
              <a:tr h="396359">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smtClean="0">
                          <a:effectLst/>
                          <a:latin typeface="Comic Sans MS" pitchFamily="66" charset="0"/>
                        </a:rPr>
                        <a:t>T</a:t>
                      </a:r>
                      <a:r>
                        <a:rPr lang="id-ID" sz="1600" b="0" dirty="0" smtClean="0">
                          <a:effectLst/>
                          <a:latin typeface="Comic Sans MS" pitchFamily="66" charset="0"/>
                        </a:rPr>
                        <a:t>ugas terstruktur</a:t>
                      </a:r>
                      <a:r>
                        <a:rPr lang="id-ID" sz="1600" b="0" baseline="0" dirty="0" smtClean="0">
                          <a:effectLst/>
                          <a:latin typeface="Comic Sans MS" pitchFamily="66" charset="0"/>
                        </a:rPr>
                        <a:t> dan rutin</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6"/>
                  </a:ext>
                </a:extLst>
              </a:tr>
              <a:tr h="287411">
                <a:tc>
                  <a:txBody>
                    <a:bodyPr/>
                    <a:lstStyle/>
                    <a:p>
                      <a:pPr marL="0" lvl="0" indent="0" algn="just">
                        <a:lnSpc>
                          <a:spcPct val="115000"/>
                        </a:lnSpc>
                        <a:spcAft>
                          <a:spcPts val="0"/>
                        </a:spcAft>
                        <a:buFont typeface="+mj-lt"/>
                        <a:buNone/>
                      </a:pPr>
                      <a:r>
                        <a:rPr lang="id-ID" sz="1600" b="0" dirty="0" smtClean="0">
                          <a:effectLst/>
                          <a:latin typeface="Comic Sans MS" pitchFamily="66" charset="0"/>
                        </a:rPr>
                        <a:t>2. Umpan balik yang yg disediakan oleh tugas</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7"/>
                  </a:ext>
                </a:extLst>
              </a:tr>
              <a:tr h="287411">
                <a:tc>
                  <a:txBody>
                    <a:bodyPr/>
                    <a:lstStyle/>
                    <a:p>
                      <a:pPr marL="0" lvl="0" indent="0" algn="just">
                        <a:lnSpc>
                          <a:spcPct val="115000"/>
                        </a:lnSpc>
                        <a:spcAft>
                          <a:spcPts val="0"/>
                        </a:spcAft>
                        <a:buFont typeface="+mj-lt"/>
                        <a:buNone/>
                      </a:pPr>
                      <a:r>
                        <a:rPr lang="id-ID" sz="1600" b="0" dirty="0" smtClean="0">
                          <a:effectLst/>
                          <a:latin typeface="Comic Sans MS" pitchFamily="66" charset="0"/>
                        </a:rPr>
                        <a:t>3. Tugas yg</a:t>
                      </a:r>
                      <a:r>
                        <a:rPr lang="id-ID" sz="1600" b="0" baseline="0" dirty="0" smtClean="0">
                          <a:effectLst/>
                          <a:latin typeface="Comic Sans MS" pitchFamily="66" charset="0"/>
                        </a:rPr>
                        <a:t> memusakan intrinsik</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8"/>
                  </a:ext>
                </a:extLst>
              </a:tr>
              <a:tr h="287411">
                <a:tc>
                  <a:txBody>
                    <a:bodyPr/>
                    <a:lstStyle/>
                    <a:p>
                      <a:pPr algn="just">
                        <a:lnSpc>
                          <a:spcPct val="115000"/>
                        </a:lnSpc>
                        <a:spcAft>
                          <a:spcPts val="0"/>
                        </a:spcAft>
                      </a:pPr>
                      <a:r>
                        <a:rPr lang="en-US" sz="1600" b="1" dirty="0" err="1">
                          <a:effectLst/>
                          <a:latin typeface="Comic Sans MS" pitchFamily="66" charset="0"/>
                        </a:rPr>
                        <a:t>Organisasi</a:t>
                      </a:r>
                      <a:endParaRPr lang="id-ID" sz="1600" b="1"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09"/>
                  </a:ext>
                </a:extLst>
              </a:tr>
              <a:tr h="358628">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err="1" smtClean="0">
                          <a:effectLst/>
                          <a:latin typeface="Comic Sans MS" pitchFamily="66" charset="0"/>
                        </a:rPr>
                        <a:t>kelompok</a:t>
                      </a:r>
                      <a:r>
                        <a:rPr lang="en-US" sz="1600" b="0" dirty="0" smtClean="0">
                          <a:effectLst/>
                          <a:latin typeface="Comic Sans MS" pitchFamily="66" charset="0"/>
                        </a:rPr>
                        <a:t> </a:t>
                      </a:r>
                      <a:r>
                        <a:rPr lang="en-US" sz="1600" b="0" dirty="0" err="1" smtClean="0">
                          <a:effectLst/>
                          <a:latin typeface="Comic Sans MS" pitchFamily="66" charset="0"/>
                        </a:rPr>
                        <a:t>kerja</a:t>
                      </a:r>
                      <a:r>
                        <a:rPr lang="en-US" sz="1600" b="0" dirty="0" smtClean="0">
                          <a:effectLst/>
                          <a:latin typeface="Comic Sans MS" pitchFamily="66" charset="0"/>
                        </a:rPr>
                        <a:t> yang </a:t>
                      </a:r>
                      <a:r>
                        <a:rPr lang="en-US" sz="1600" b="0" dirty="0" err="1" smtClean="0">
                          <a:effectLst/>
                          <a:latin typeface="Comic Sans MS" pitchFamily="66" charset="0"/>
                        </a:rPr>
                        <a:t>kohesif</a:t>
                      </a:r>
                      <a:endParaRPr lang="id-ID" sz="1600" b="0" dirty="0">
                        <a:effectLst/>
                        <a:latin typeface="Comic Sans MS" pitchFamily="66" charset="0"/>
                        <a:ea typeface="Calibri"/>
                        <a:cs typeface="Times New Roman"/>
                      </a:endParaRPr>
                    </a:p>
                  </a:txBody>
                  <a:tcPr marL="58755" marR="5875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 </a:t>
                      </a: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10"/>
                  </a:ext>
                </a:extLst>
              </a:tr>
              <a:tr h="396359">
                <a:tc>
                  <a:txBody>
                    <a:bodyPr/>
                    <a:lstStyle/>
                    <a:p>
                      <a:pPr marL="0" lvl="0" indent="0" algn="just">
                        <a:lnSpc>
                          <a:spcPct val="115000"/>
                        </a:lnSpc>
                        <a:spcAft>
                          <a:spcPts val="0"/>
                        </a:spcAft>
                        <a:buFont typeface="+mj-lt"/>
                        <a:buNone/>
                      </a:pPr>
                      <a:r>
                        <a:rPr lang="id-ID" sz="1600" b="0" dirty="0" smtClean="0">
                          <a:effectLst/>
                          <a:latin typeface="Comic Sans MS" pitchFamily="66" charset="0"/>
                        </a:rPr>
                        <a:t>2.Kekuasaan posisi yg rendah</a:t>
                      </a:r>
                      <a:endParaRPr lang="id-ID" sz="1600" b="0" dirty="0">
                        <a:effectLst/>
                        <a:latin typeface="Comic Sans MS" pitchFamily="66" charset="0"/>
                        <a:ea typeface="Calibri"/>
                        <a:cs typeface="Times New Roman"/>
                      </a:endParaRPr>
                    </a:p>
                  </a:txBody>
                  <a:tcPr marL="58755" marR="5875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b="0" dirty="0">
                          <a:effectLst/>
                          <a:latin typeface="Comic Sans MS" pitchFamily="66" charset="0"/>
                        </a:rPr>
                        <a:t> </a:t>
                      </a:r>
                      <a:r>
                        <a:rPr lang="id-ID" sz="1600" b="0" dirty="0" smtClean="0">
                          <a:effectLst/>
                          <a:latin typeface="Comic Sans MS" pitchFamily="66" charset="0"/>
                          <a:ea typeface="+mn-ea"/>
                          <a:cs typeface="+mn-cs"/>
                        </a:rPr>
                        <a:t>Neutralizer</a:t>
                      </a:r>
                      <a:endParaRPr lang="id-ID" sz="1600" b="0" dirty="0" smtClean="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11"/>
                  </a:ext>
                </a:extLst>
              </a:tr>
              <a:tr h="395839">
                <a:tc>
                  <a:txBody>
                    <a:bodyPr/>
                    <a:lstStyle/>
                    <a:p>
                      <a:pPr marL="0" lvl="0" indent="0" algn="just">
                        <a:lnSpc>
                          <a:spcPct val="115000"/>
                        </a:lnSpc>
                        <a:spcAft>
                          <a:spcPts val="0"/>
                        </a:spcAft>
                        <a:buFont typeface="+mj-lt"/>
                        <a:buNone/>
                      </a:pPr>
                      <a:r>
                        <a:rPr lang="id-ID" sz="1600" b="0" dirty="0" smtClean="0">
                          <a:effectLst/>
                          <a:latin typeface="Comic Sans MS" pitchFamily="66" charset="0"/>
                        </a:rPr>
                        <a:t>3.</a:t>
                      </a:r>
                      <a:r>
                        <a:rPr lang="id-ID" sz="1600" b="0" baseline="0" dirty="0" smtClean="0">
                          <a:effectLst/>
                          <a:latin typeface="Comic Sans MS" pitchFamily="66" charset="0"/>
                        </a:rPr>
                        <a:t> </a:t>
                      </a:r>
                      <a:r>
                        <a:rPr lang="en-US" sz="1600" b="0" dirty="0" smtClean="0">
                          <a:effectLst/>
                          <a:latin typeface="Comic Sans MS" pitchFamily="66" charset="0"/>
                        </a:rPr>
                        <a:t>Formal</a:t>
                      </a:r>
                      <a:r>
                        <a:rPr lang="id-ID" sz="1600" b="0" dirty="0" smtClean="0">
                          <a:effectLst/>
                          <a:latin typeface="Comic Sans MS" pitchFamily="66" charset="0"/>
                        </a:rPr>
                        <a:t>isasi</a:t>
                      </a:r>
                      <a:r>
                        <a:rPr lang="en-US" sz="1600" b="0" dirty="0" smtClean="0">
                          <a:effectLst/>
                          <a:latin typeface="Comic Sans MS" pitchFamily="66" charset="0"/>
                        </a:rPr>
                        <a:t> (</a:t>
                      </a:r>
                      <a:r>
                        <a:rPr lang="id-ID" sz="1600" b="0" dirty="0" smtClean="0">
                          <a:effectLst/>
                          <a:latin typeface="Comic Sans MS" pitchFamily="66" charset="0"/>
                        </a:rPr>
                        <a:t>peran &amp; prosedur</a:t>
                      </a:r>
                      <a:r>
                        <a:rPr lang="en-US" sz="1600" b="0" dirty="0" smtClean="0">
                          <a:effectLst/>
                          <a:latin typeface="Comic Sans MS" pitchFamily="66" charset="0"/>
                        </a:rPr>
                        <a:t>)</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5" marR="5875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a:t>
                      </a:r>
                    </a:p>
                  </a:txBody>
                  <a:tcPr marL="58755" marR="58755" marT="0" marB="0"/>
                </a:tc>
                <a:extLst>
                  <a:ext uri="{0D108BD9-81ED-4DB2-BD59-A6C34878D82A}">
                    <a16:rowId xmlns:a16="http://schemas.microsoft.com/office/drawing/2014/main" val="10012"/>
                  </a:ext>
                </a:extLst>
              </a:tr>
              <a:tr h="360090">
                <a:tc>
                  <a:txBody>
                    <a:bodyPr/>
                    <a:lstStyle/>
                    <a:p>
                      <a:pPr marL="0" lvl="0" indent="0" algn="just">
                        <a:lnSpc>
                          <a:spcPct val="115000"/>
                        </a:lnSpc>
                        <a:spcAft>
                          <a:spcPts val="0"/>
                        </a:spcAft>
                        <a:buFont typeface="+mj-lt"/>
                        <a:buNone/>
                      </a:pPr>
                      <a:r>
                        <a:rPr lang="id-ID" sz="1600" b="0" dirty="0" smtClean="0">
                          <a:effectLst/>
                          <a:latin typeface="Comic Sans MS" pitchFamily="66" charset="0"/>
                        </a:rPr>
                        <a:t>4. Tidak fleksibel (peran &amp; kebijakan)</a:t>
                      </a: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endParaRPr lang="id-ID" sz="1600" b="0" dirty="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13"/>
                  </a:ext>
                </a:extLst>
              </a:tr>
              <a:tr h="396359">
                <a:tc>
                  <a:txBody>
                    <a:bodyPr/>
                    <a:lstStyle/>
                    <a:p>
                      <a:pPr marL="0" lvl="0" indent="0" algn="just">
                        <a:lnSpc>
                          <a:spcPct val="115000"/>
                        </a:lnSpc>
                        <a:spcAft>
                          <a:spcPts val="0"/>
                        </a:spcAft>
                        <a:buFont typeface="+mj-lt"/>
                        <a:buNone/>
                      </a:pPr>
                      <a:r>
                        <a:rPr lang="id-ID" sz="1600" b="0" dirty="0" smtClean="0">
                          <a:effectLst/>
                          <a:latin typeface="Comic Sans MS" pitchFamily="66" charset="0"/>
                        </a:rPr>
                        <a:t>5. Lokasi kerja bawahan yg tersebar</a:t>
                      </a:r>
                      <a:endParaRPr lang="id-ID" sz="1600" b="0" dirty="0">
                        <a:effectLst/>
                        <a:latin typeface="Comic Sans MS" pitchFamily="66" charset="0"/>
                        <a:ea typeface="Calibri"/>
                        <a:cs typeface="Times New Roman"/>
                      </a:endParaRPr>
                    </a:p>
                  </a:txBody>
                  <a:tcPr marL="58755" marR="58755"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mn-ea"/>
                          <a:cs typeface="+mn-cs"/>
                        </a:rPr>
                        <a:t>Neutralizer</a:t>
                      </a:r>
                      <a:endParaRPr lang="id-ID" sz="1600" b="0" dirty="0" smtClean="0">
                        <a:effectLst/>
                        <a:latin typeface="Comic Sans MS" pitchFamily="66" charset="0"/>
                        <a:ea typeface="Calibri"/>
                        <a:cs typeface="Times New Roman"/>
                      </a:endParaRPr>
                    </a:p>
                  </a:txBody>
                  <a:tcPr marL="58755" marR="58755"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5" marR="58755" marT="0" marB="0"/>
                </a:tc>
                <a:extLst>
                  <a:ext uri="{0D108BD9-81ED-4DB2-BD59-A6C34878D82A}">
                    <a16:rowId xmlns:a16="http://schemas.microsoft.com/office/drawing/2014/main" val="10014"/>
                  </a:ext>
                </a:extLst>
              </a:tr>
            </a:tbl>
          </a:graphicData>
        </a:graphic>
      </p:graphicFrame>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2124075" y="1600200"/>
            <a:ext cx="6562725" cy="4525963"/>
          </a:xfrm>
        </p:spPr>
        <p:txBody>
          <a:bodyPr/>
          <a:lstStyle/>
          <a:p>
            <a:pPr marL="0" indent="0">
              <a:buFont typeface="Arial" panose="020B0604020202020204" pitchFamily="34" charset="0"/>
              <a:buNone/>
            </a:pPr>
            <a:r>
              <a:rPr lang="en-US" altLang="en-US" sz="2000" smtClean="0">
                <a:latin typeface="Comic Sans MS" panose="030F0702030302020204" pitchFamily="66" charset="0"/>
              </a:rPr>
              <a:t>Dalam</a:t>
            </a:r>
            <a:r>
              <a:rPr lang="id-ID" altLang="en-US" sz="2000" smtClean="0">
                <a:latin typeface="Comic Sans MS" panose="030F0702030302020204" pitchFamily="66" charset="0"/>
              </a:rPr>
              <a:t> </a:t>
            </a:r>
            <a:r>
              <a:rPr lang="en-US" altLang="en-US" sz="2000" smtClean="0">
                <a:latin typeface="Comic Sans MS" panose="030F0702030302020204" pitchFamily="66" charset="0"/>
              </a:rPr>
              <a:t>karakteristik anggota kelompok, bila para bawahan mempunyai kemampuan, pengalaman, pelatihan, dan pengetahuan sebelumnya yang ekstensif, maka sedikit saja pengarahan yang dibutuhkan karena mereka sudah mempunyai ketrampilan dan pengetahuan untuk mengetahui apa yang harus dilakukan dan bagaimana melakukannya. Mereka mempunyai kompetensi untuk bekerja secara independen atau tidak tergantung pada atasan mereka dalam melakukan pekerjaannya sehari-hari.</a:t>
            </a:r>
            <a:endParaRPr lang="id-ID" altLang="en-US" sz="2000" smtClean="0">
              <a:latin typeface="Comic Sans MS" panose="030F0702030302020204" pitchFamily="66" charset="0"/>
            </a:endParaRPr>
          </a:p>
        </p:txBody>
      </p:sp>
      <p:sp>
        <p:nvSpPr>
          <p:cNvPr id="7" name="Bent Arrow 6"/>
          <p:cNvSpPr/>
          <p:nvPr/>
        </p:nvSpPr>
        <p:spPr>
          <a:xfrm flipV="1">
            <a:off x="755650" y="620713"/>
            <a:ext cx="936625" cy="2016125"/>
          </a:xfrm>
          <a:prstGeom prst="bentArrow">
            <a:avLst>
              <a:gd name="adj1" fmla="val 25000"/>
              <a:gd name="adj2" fmla="val 25000"/>
              <a:gd name="adj3" fmla="val 25000"/>
              <a:gd name="adj4" fmla="val 75000"/>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40" y="476672"/>
            <a:ext cx="8229600" cy="504056"/>
          </a:xfrm>
        </p:spPr>
        <p:txBody>
          <a:bodyPr/>
          <a:lstStyle/>
          <a:p>
            <a:pPr>
              <a:defRPr/>
            </a:pPr>
            <a:r>
              <a:rPr lang="id-ID" sz="2400" dirty="0" smtClean="0">
                <a:solidFill>
                  <a:schemeClr val="tx1"/>
                </a:solidFill>
                <a:latin typeface="Comic Sans MS" pitchFamily="66" charset="0"/>
              </a:rPr>
              <a:t>Teori </a:t>
            </a:r>
            <a:r>
              <a:rPr lang="en-US" sz="2400" dirty="0" err="1" smtClean="0">
                <a:solidFill>
                  <a:schemeClr val="tx1"/>
                </a:solidFill>
                <a:latin typeface="Comic Sans MS" pitchFamily="66" charset="0"/>
              </a:rPr>
              <a:t>Berbagai</a:t>
            </a:r>
            <a:r>
              <a:rPr lang="en-US" sz="2400" dirty="0" smtClean="0">
                <a:solidFill>
                  <a:schemeClr val="tx1"/>
                </a:solidFill>
                <a:latin typeface="Comic Sans MS" pitchFamily="66" charset="0"/>
              </a:rPr>
              <a:t> – </a:t>
            </a:r>
            <a:r>
              <a:rPr lang="en-US" sz="2400" dirty="0" err="1" smtClean="0">
                <a:solidFill>
                  <a:schemeClr val="tx1"/>
                </a:solidFill>
                <a:latin typeface="Comic Sans MS" pitchFamily="66" charset="0"/>
              </a:rPr>
              <a:t>Hubungan</a:t>
            </a:r>
            <a:endParaRPr lang="id-ID" sz="2000" dirty="0">
              <a:solidFill>
                <a:schemeClr val="tx1"/>
              </a:solidFill>
              <a:latin typeface="Comic Sans MS" pitchFamily="66" charset="0"/>
            </a:endParaRPr>
          </a:p>
        </p:txBody>
      </p:sp>
      <p:graphicFrame>
        <p:nvGraphicFramePr>
          <p:cNvPr id="3" name="Table 2"/>
          <p:cNvGraphicFramePr>
            <a:graphicFrameLocks noGrp="1"/>
          </p:cNvGraphicFramePr>
          <p:nvPr/>
        </p:nvGraphicFramePr>
        <p:xfrm>
          <a:off x="250825" y="1052513"/>
          <a:ext cx="8642350" cy="5256212"/>
        </p:xfrm>
        <a:graphic>
          <a:graphicData uri="http://schemas.openxmlformats.org/drawingml/2006/table">
            <a:tbl>
              <a:tblPr firstRow="1" bandRow="1">
                <a:tableStyleId>{1FECB4D8-DB02-4DC6-A0A2-4F2EBAE1DC90}</a:tableStyleId>
              </a:tblPr>
              <a:tblGrid>
                <a:gridCol w="2880783">
                  <a:extLst>
                    <a:ext uri="{9D8B030D-6E8A-4147-A177-3AD203B41FA5}">
                      <a16:colId xmlns:a16="http://schemas.microsoft.com/office/drawing/2014/main" val="20000"/>
                    </a:ext>
                  </a:extLst>
                </a:gridCol>
                <a:gridCol w="2880783">
                  <a:extLst>
                    <a:ext uri="{9D8B030D-6E8A-4147-A177-3AD203B41FA5}">
                      <a16:colId xmlns:a16="http://schemas.microsoft.com/office/drawing/2014/main" val="20001"/>
                    </a:ext>
                  </a:extLst>
                </a:gridCol>
                <a:gridCol w="2880783">
                  <a:extLst>
                    <a:ext uri="{9D8B030D-6E8A-4147-A177-3AD203B41FA5}">
                      <a16:colId xmlns:a16="http://schemas.microsoft.com/office/drawing/2014/main" val="20002"/>
                    </a:ext>
                  </a:extLst>
                </a:gridCol>
              </a:tblGrid>
              <a:tr h="496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d-ID" sz="2000" b="0" dirty="0" smtClean="0">
                          <a:solidFill>
                            <a:schemeClr val="bg1"/>
                          </a:solidFill>
                          <a:latin typeface="Comic Sans MS" pitchFamily="66" charset="0"/>
                        </a:rPr>
                        <a:t>Definisi</a:t>
                      </a:r>
                    </a:p>
                  </a:txBody>
                  <a:tcPr marL="91455" marR="91455" marT="45717" marB="45717"/>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err="1" smtClean="0">
                          <a:solidFill>
                            <a:schemeClr val="bg1"/>
                          </a:solidFill>
                          <a:latin typeface="Comic Sans MS" pitchFamily="66" charset="0"/>
                        </a:rPr>
                        <a:t>Variabel</a:t>
                      </a:r>
                      <a:r>
                        <a:rPr lang="en-US" sz="2000" b="0" dirty="0" smtClean="0">
                          <a:solidFill>
                            <a:schemeClr val="bg1"/>
                          </a:solidFill>
                          <a:latin typeface="Comic Sans MS" pitchFamily="66" charset="0"/>
                        </a:rPr>
                        <a:t> </a:t>
                      </a:r>
                      <a:r>
                        <a:rPr lang="id-ID" sz="2000" b="0" dirty="0" smtClean="0">
                          <a:solidFill>
                            <a:schemeClr val="bg1"/>
                          </a:solidFill>
                          <a:latin typeface="Comic Sans MS" pitchFamily="66" charset="0"/>
                        </a:rPr>
                        <a:t>P</a:t>
                      </a:r>
                      <a:r>
                        <a:rPr lang="en-US" sz="2000" b="0" dirty="0" err="1" smtClean="0">
                          <a:solidFill>
                            <a:schemeClr val="bg1"/>
                          </a:solidFill>
                          <a:latin typeface="Comic Sans MS" pitchFamily="66" charset="0"/>
                        </a:rPr>
                        <a:t>enggangu</a:t>
                      </a:r>
                      <a:endParaRPr lang="id-ID" sz="2000" b="0" dirty="0" smtClean="0">
                        <a:solidFill>
                          <a:schemeClr val="bg1"/>
                        </a:solidFill>
                        <a:latin typeface="Comic Sans MS" pitchFamily="66" charset="0"/>
                      </a:endParaRPr>
                    </a:p>
                  </a:txBody>
                  <a:tcPr marL="91455" marR="91455" marT="45717" marB="45717">
                    <a:solidFill>
                      <a:schemeClr val="accent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err="1" smtClean="0">
                          <a:solidFill>
                            <a:schemeClr val="bg1"/>
                          </a:solidFill>
                          <a:latin typeface="Comic Sans MS" pitchFamily="66" charset="0"/>
                        </a:rPr>
                        <a:t>Variabel</a:t>
                      </a:r>
                      <a:r>
                        <a:rPr lang="en-US" sz="2000" b="0" dirty="0" smtClean="0">
                          <a:solidFill>
                            <a:schemeClr val="bg1"/>
                          </a:solidFill>
                          <a:latin typeface="Comic Sans MS" pitchFamily="66" charset="0"/>
                        </a:rPr>
                        <a:t> </a:t>
                      </a:r>
                      <a:r>
                        <a:rPr lang="en-US" sz="2000" b="0" dirty="0" err="1" smtClean="0">
                          <a:solidFill>
                            <a:schemeClr val="bg1"/>
                          </a:solidFill>
                          <a:latin typeface="Comic Sans MS" pitchFamily="66" charset="0"/>
                        </a:rPr>
                        <a:t>situsio</a:t>
                      </a:r>
                      <a:r>
                        <a:rPr lang="id-ID" sz="2000" b="0" dirty="0" smtClean="0">
                          <a:solidFill>
                            <a:schemeClr val="bg1"/>
                          </a:solidFill>
                          <a:latin typeface="Comic Sans MS" pitchFamily="66" charset="0"/>
                        </a:rPr>
                        <a:t>n</a:t>
                      </a:r>
                      <a:r>
                        <a:rPr lang="en-US" sz="2000" b="0" dirty="0" smtClean="0">
                          <a:solidFill>
                            <a:schemeClr val="bg1"/>
                          </a:solidFill>
                          <a:latin typeface="Comic Sans MS" pitchFamily="66" charset="0"/>
                        </a:rPr>
                        <a:t>al</a:t>
                      </a:r>
                      <a:endParaRPr lang="id-ID" sz="2000" b="0" dirty="0" smtClean="0">
                        <a:solidFill>
                          <a:schemeClr val="bg1"/>
                        </a:solidFill>
                        <a:latin typeface="Comic Sans MS" pitchFamily="66" charset="0"/>
                      </a:endParaRPr>
                    </a:p>
                  </a:txBody>
                  <a:tcPr marL="91455" marR="91455" marT="45717" marB="45717">
                    <a:solidFill>
                      <a:schemeClr val="accent6">
                        <a:lumMod val="75000"/>
                      </a:schemeClr>
                    </a:solidFill>
                  </a:tcPr>
                </a:tc>
                <a:extLst>
                  <a:ext uri="{0D108BD9-81ED-4DB2-BD59-A6C34878D82A}">
                    <a16:rowId xmlns:a16="http://schemas.microsoft.com/office/drawing/2014/main" val="10000"/>
                  </a:ext>
                </a:extLst>
              </a:tr>
              <a:tr h="4759261">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id-ID" sz="1800" b="0" dirty="0" smtClean="0">
                          <a:solidFill>
                            <a:schemeClr val="accent3">
                              <a:lumMod val="50000"/>
                            </a:schemeClr>
                          </a:solidFill>
                          <a:latin typeface="Comic Sans MS" pitchFamily="66" charset="0"/>
                        </a:rPr>
                        <a:t>Teori</a:t>
                      </a:r>
                      <a:r>
                        <a:rPr lang="id-ID" sz="1800" b="0" baseline="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yang m</a:t>
                      </a:r>
                      <a:r>
                        <a:rPr lang="en-US" sz="1800" b="0" dirty="0" err="1" smtClean="0">
                          <a:solidFill>
                            <a:schemeClr val="accent3">
                              <a:lumMod val="50000"/>
                            </a:schemeClr>
                          </a:solidFill>
                          <a:latin typeface="Comic Sans MS" pitchFamily="66" charset="0"/>
                        </a:rPr>
                        <a:t>enjelaskan</a:t>
                      </a:r>
                      <a:r>
                        <a:rPr lang="en-US" sz="1800" b="0" dirty="0" smtClean="0">
                          <a:solidFill>
                            <a:schemeClr val="accent3">
                              <a:lumMod val="50000"/>
                            </a:schemeClr>
                          </a:solidFill>
                          <a:latin typeface="Comic Sans MS" pitchFamily="66" charset="0"/>
                        </a:rPr>
                        <a:t> p</a:t>
                      </a:r>
                      <a:r>
                        <a:rPr lang="id-ID" sz="1800" b="0" dirty="0" smtClean="0">
                          <a:solidFill>
                            <a:schemeClr val="accent3">
                              <a:lumMod val="50000"/>
                            </a:schemeClr>
                          </a:solidFill>
                          <a:latin typeface="Comic Sans MS" pitchFamily="66" charset="0"/>
                        </a:rPr>
                        <a:t>e</a:t>
                      </a:r>
                      <a:r>
                        <a:rPr lang="en-US" sz="1800" b="0" dirty="0" err="1" smtClean="0">
                          <a:solidFill>
                            <a:schemeClr val="accent3">
                              <a:lumMod val="50000"/>
                            </a:schemeClr>
                          </a:solidFill>
                          <a:latin typeface="Comic Sans MS" pitchFamily="66" charset="0"/>
                        </a:rPr>
                        <a:t>ngaruh</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interaksi</a:t>
                      </a:r>
                      <a:r>
                        <a:rPr lang="id-ID" sz="1800" b="0" baseline="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perilaku</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kepemimpinan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variabel</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situasional </a:t>
                      </a:r>
                      <a:r>
                        <a:rPr lang="en-US" sz="1800" b="0" dirty="0" err="1" smtClean="0">
                          <a:solidFill>
                            <a:schemeClr val="accent3">
                              <a:lumMod val="50000"/>
                            </a:schemeClr>
                          </a:solidFill>
                          <a:latin typeface="Comic Sans MS" pitchFamily="66" charset="0"/>
                        </a:rPr>
                        <a:t>terhadap</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variabel</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p</a:t>
                      </a:r>
                      <a:r>
                        <a:rPr lang="en-US" sz="1800" b="0" dirty="0" err="1" smtClean="0">
                          <a:solidFill>
                            <a:schemeClr val="accent3">
                              <a:lumMod val="50000"/>
                            </a:schemeClr>
                          </a:solidFill>
                          <a:latin typeface="Comic Sans MS" pitchFamily="66" charset="0"/>
                        </a:rPr>
                        <a:t>enggangu</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menentukan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sebuah</a:t>
                      </a:r>
                      <a:r>
                        <a:rPr lang="en-US" sz="1800" b="0" dirty="0" smtClean="0">
                          <a:solidFill>
                            <a:schemeClr val="accent3">
                              <a:lumMod val="50000"/>
                            </a:schemeClr>
                          </a:solidFill>
                          <a:latin typeface="Comic Sans MS" pitchFamily="66" charset="0"/>
                        </a:rPr>
                        <a:t> unit </a:t>
                      </a:r>
                      <a:r>
                        <a:rPr lang="en-US" sz="1800" b="0" dirty="0" err="1" smtClean="0">
                          <a:solidFill>
                            <a:schemeClr val="accent3">
                              <a:lumMod val="50000"/>
                            </a:schemeClr>
                          </a:solidFill>
                          <a:latin typeface="Comic Sans MS" pitchFamily="66" charset="0"/>
                        </a:rPr>
                        <a:t>kerja</a:t>
                      </a:r>
                      <a:r>
                        <a:rPr lang="en-US" sz="1800" b="0" dirty="0" smtClean="0">
                          <a:solidFill>
                            <a:schemeClr val="accent3">
                              <a:lumMod val="50000"/>
                            </a:schemeClr>
                          </a:solidFill>
                          <a:latin typeface="Comic Sans MS" pitchFamily="66" charset="0"/>
                        </a:rPr>
                        <a:t>.</a:t>
                      </a:r>
                      <a:endParaRPr lang="id-ID" sz="1800" dirty="0" smtClean="0">
                        <a:latin typeface="Comic Sans MS" pitchFamily="66" charset="0"/>
                      </a:endParaRPr>
                    </a:p>
                  </a:txBody>
                  <a:tcPr marL="91455" marR="91455" marT="45717" marB="45717"/>
                </a:tc>
                <a:tc>
                  <a:txBody>
                    <a:bodyPr/>
                    <a:lstStyle/>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en-US" sz="1800" b="0" dirty="0" err="1" smtClean="0">
                          <a:solidFill>
                            <a:schemeClr val="accent2">
                              <a:lumMod val="50000"/>
                            </a:schemeClr>
                          </a:solidFill>
                          <a:latin typeface="Comic Sans MS" pitchFamily="66" charset="0"/>
                        </a:rPr>
                        <a:t>Komitmen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tugas</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emampuan</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kejelasan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peran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O</a:t>
                      </a:r>
                      <a:r>
                        <a:rPr lang="en-US" sz="1800" b="0" dirty="0" err="1" smtClean="0">
                          <a:solidFill>
                            <a:schemeClr val="accent2">
                              <a:lumMod val="50000"/>
                            </a:schemeClr>
                          </a:solidFill>
                          <a:latin typeface="Comic Sans MS" pitchFamily="66" charset="0"/>
                        </a:rPr>
                        <a:t>rganisasi</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pekerjaan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erja</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sama</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S</a:t>
                      </a:r>
                      <a:r>
                        <a:rPr lang="en-US" sz="1800" b="0" dirty="0" smtClean="0">
                          <a:solidFill>
                            <a:schemeClr val="accent2">
                              <a:lumMod val="50000"/>
                            </a:schemeClr>
                          </a:solidFill>
                          <a:latin typeface="Comic Sans MS" pitchFamily="66" charset="0"/>
                        </a:rPr>
                        <a:t>umber</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daya</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dukungan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oordinasi</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eksternal</a:t>
                      </a:r>
                      <a:endParaRPr lang="id-ID" sz="1800" dirty="0" smtClean="0">
                        <a:solidFill>
                          <a:schemeClr val="accent2">
                            <a:lumMod val="50000"/>
                          </a:schemeClr>
                        </a:solidFill>
                        <a:latin typeface="Comic Sans MS" pitchFamily="66" charset="0"/>
                      </a:endParaRPr>
                    </a:p>
                  </a:txBody>
                  <a:tcPr marL="91455" marR="91455" marT="45717" marB="45717">
                    <a:solidFill>
                      <a:schemeClr val="accent2">
                        <a:lumMod val="20000"/>
                        <a:lumOff val="80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800" b="0" dirty="0" err="1" smtClean="0">
                          <a:solidFill>
                            <a:schemeClr val="accent6">
                              <a:lumMod val="50000"/>
                            </a:schemeClr>
                          </a:solidFill>
                          <a:latin typeface="Comic Sans MS" pitchFamily="66" charset="0"/>
                        </a:rPr>
                        <a:t>Variabel</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situsio</a:t>
                      </a:r>
                      <a:r>
                        <a:rPr lang="id-ID" sz="1800" b="0" dirty="0" smtClean="0">
                          <a:solidFill>
                            <a:schemeClr val="accent6">
                              <a:lumMod val="50000"/>
                            </a:schemeClr>
                          </a:solidFill>
                          <a:latin typeface="Comic Sans MS" pitchFamily="66" charset="0"/>
                        </a:rPr>
                        <a:t>n</a:t>
                      </a:r>
                      <a:r>
                        <a:rPr lang="en-US" sz="1800" b="0" dirty="0" smtClean="0">
                          <a:solidFill>
                            <a:schemeClr val="accent6">
                              <a:lumMod val="50000"/>
                            </a:schemeClr>
                          </a:solidFill>
                          <a:latin typeface="Comic Sans MS" pitchFamily="66" charset="0"/>
                        </a:rPr>
                        <a:t>al yang </a:t>
                      </a:r>
                      <a:r>
                        <a:rPr lang="en-US" sz="1800" b="0" dirty="0" err="1" smtClean="0">
                          <a:solidFill>
                            <a:schemeClr val="accent6">
                              <a:lumMod val="50000"/>
                            </a:schemeClr>
                          </a:solidFill>
                          <a:latin typeface="Comic Sans MS" pitchFamily="66" charset="0"/>
                        </a:rPr>
                        <a:t>mempengaruhi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kemampuan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bawahan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meliputi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perekrutan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sistem</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seleksi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dari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organisasi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pelatihan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serta</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pengalaman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sebelumnya</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dari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bawahan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itu</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sendiri</a:t>
                      </a:r>
                      <a:r>
                        <a:rPr lang="en-US" sz="1800" b="0" dirty="0" smtClean="0">
                          <a:solidFill>
                            <a:schemeClr val="accent6">
                              <a:lumMod val="50000"/>
                            </a:schemeClr>
                          </a:solidFill>
                          <a:latin typeface="Comic Sans MS" pitchFamily="66" charset="0"/>
                        </a:rPr>
                        <a:t>.</a:t>
                      </a:r>
                      <a:endParaRPr lang="id-ID" sz="1800" dirty="0" smtClean="0">
                        <a:solidFill>
                          <a:schemeClr val="accent6">
                            <a:lumMod val="50000"/>
                          </a:schemeClr>
                        </a:solidFill>
                        <a:latin typeface="Comic Sans MS" pitchFamily="66" charset="0"/>
                      </a:endParaRPr>
                    </a:p>
                  </a:txBody>
                  <a:tcPr marL="91455" marR="91455" marT="45717" marB="45717">
                    <a:solidFill>
                      <a:schemeClr val="accent6">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D:\WINA\NGAJAR\UMA\PSIKOLOGI KEPEMIMPINAN\GAMBAR DECS MAKING\WhatsApp Image 2020-03-25 at 12.35.08 P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150" y="115888"/>
            <a:ext cx="7983538"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a:xfrm>
            <a:off x="1907704" y="5670376"/>
            <a:ext cx="5616624" cy="710952"/>
          </a:xfrm>
        </p:spPr>
        <p:txBody>
          <a:bodyPr/>
          <a:lstStyle/>
          <a:p>
            <a:pPr>
              <a:defRPr/>
            </a:pPr>
            <a:r>
              <a:rPr lang="id-ID" sz="1600" dirty="0" smtClean="0">
                <a:solidFill>
                  <a:schemeClr val="tx1"/>
                </a:solidFill>
                <a:latin typeface="Comic Sans MS" pitchFamily="66" charset="0"/>
              </a:rPr>
              <a:t>Gbr. Hubungan Sebab Akibat dalam Teori </a:t>
            </a:r>
            <a:r>
              <a:rPr lang="en-US" sz="1600" dirty="0" err="1" smtClean="0">
                <a:solidFill>
                  <a:schemeClr val="tx1"/>
                </a:solidFill>
                <a:latin typeface="Comic Sans MS" pitchFamily="66" charset="0"/>
              </a:rPr>
              <a:t>Berbagai</a:t>
            </a:r>
            <a:r>
              <a:rPr lang="en-US" sz="1600" dirty="0" smtClean="0">
                <a:solidFill>
                  <a:schemeClr val="tx1"/>
                </a:solidFill>
                <a:latin typeface="Comic Sans MS" pitchFamily="66" charset="0"/>
              </a:rPr>
              <a:t> </a:t>
            </a:r>
            <a:r>
              <a:rPr lang="en-US" sz="1600" dirty="0">
                <a:solidFill>
                  <a:schemeClr val="tx1"/>
                </a:solidFill>
                <a:latin typeface="Comic Sans MS" pitchFamily="66" charset="0"/>
              </a:rPr>
              <a:t>– </a:t>
            </a:r>
            <a:r>
              <a:rPr lang="en-US" sz="1600" dirty="0" err="1">
                <a:solidFill>
                  <a:schemeClr val="tx1"/>
                </a:solidFill>
                <a:latin typeface="Comic Sans MS" pitchFamily="66" charset="0"/>
              </a:rPr>
              <a:t>Hubungan</a:t>
            </a:r>
            <a:endParaRPr lang="id-ID" sz="1600" dirty="0">
              <a:solidFill>
                <a:schemeClr val="tx1"/>
              </a:solidFill>
              <a:latin typeface="Comic Sans MS" pitchFamily="66" charset="0"/>
            </a:endParaRPr>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630"/>
            <a:ext cx="8229600" cy="778098"/>
          </a:xfrm>
        </p:spPr>
        <p:txBody>
          <a:bodyPr/>
          <a:lstStyle/>
          <a:p>
            <a:pPr>
              <a:defRPr/>
            </a:pPr>
            <a:r>
              <a:rPr lang="id-ID" sz="2800" dirty="0" smtClean="0">
                <a:solidFill>
                  <a:schemeClr val="tx1"/>
                </a:solidFill>
                <a:latin typeface="Comic Sans MS" pitchFamily="66" charset="0"/>
              </a:rPr>
              <a:t>Teori Sumber Daya Kognitif</a:t>
            </a:r>
            <a:endParaRPr lang="id-ID" sz="2800" dirty="0">
              <a:solidFill>
                <a:schemeClr val="tx1"/>
              </a:solidFill>
              <a:latin typeface="Comic Sans MS" pitchFamily="66" charset="0"/>
            </a:endParaRPr>
          </a:p>
        </p:txBody>
      </p:sp>
      <p:graphicFrame>
        <p:nvGraphicFramePr>
          <p:cNvPr id="5" name="Diagram 4"/>
          <p:cNvGraphicFramePr/>
          <p:nvPr/>
        </p:nvGraphicFramePr>
        <p:xfrm>
          <a:off x="395536" y="980728"/>
          <a:ext cx="8496944"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ular Callout 7"/>
          <p:cNvSpPr/>
          <p:nvPr/>
        </p:nvSpPr>
        <p:spPr>
          <a:xfrm flipH="1">
            <a:off x="5364163" y="981075"/>
            <a:ext cx="3543300" cy="3887788"/>
          </a:xfrm>
          <a:prstGeom prst="wedgeRoundRectCallout">
            <a:avLst>
              <a:gd name="adj1" fmla="val 30526"/>
              <a:gd name="adj2" fmla="val 54207"/>
              <a:gd name="adj3" fmla="val 16667"/>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2000" dirty="0" err="1">
                <a:solidFill>
                  <a:schemeClr val="accent3">
                    <a:lumMod val="50000"/>
                  </a:schemeClr>
                </a:solidFill>
                <a:latin typeface="Comic Sans MS" pitchFamily="66" charset="0"/>
              </a:rPr>
              <a:t>Aspek</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situasi</a:t>
            </a:r>
            <a:r>
              <a:rPr lang="en-US" sz="2000" dirty="0">
                <a:solidFill>
                  <a:schemeClr val="accent3">
                    <a:lumMod val="50000"/>
                  </a:schemeClr>
                </a:solidFill>
                <a:latin typeface="Comic Sans MS" pitchFamily="66" charset="0"/>
              </a:rPr>
              <a:t> yang </a:t>
            </a:r>
            <a:r>
              <a:rPr lang="en-US" sz="2000" dirty="0" err="1">
                <a:solidFill>
                  <a:schemeClr val="accent3">
                    <a:lumMod val="50000"/>
                  </a:schemeClr>
                </a:solidFill>
                <a:latin typeface="Comic Sans MS" pitchFamily="66" charset="0"/>
              </a:rPr>
              <a:t>memperkuat</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atau</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menghapuskan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pengaruh</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perilaku</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seorang</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pemimpin</a:t>
            </a:r>
            <a:r>
              <a:rPr lang="en-US" sz="2000" dirty="0">
                <a:solidFill>
                  <a:schemeClr val="accent3">
                    <a:lumMod val="50000"/>
                  </a:schemeClr>
                </a:solidFill>
                <a:latin typeface="Comic Sans MS" pitchFamily="66" charset="0"/>
              </a:rPr>
              <a:t> </a:t>
            </a:r>
            <a:r>
              <a:rPr lang="id-ID" sz="2000" dirty="0">
                <a:solidFill>
                  <a:schemeClr val="accent3">
                    <a:lumMod val="50000"/>
                  </a:schemeClr>
                </a:solidFill>
                <a:latin typeface="Comic Sans MS" pitchFamily="66" charset="0"/>
              </a:rPr>
              <a:t>(</a:t>
            </a:r>
            <a:r>
              <a:rPr lang="en-US" sz="2000" dirty="0" err="1">
                <a:solidFill>
                  <a:schemeClr val="accent3">
                    <a:lumMod val="50000"/>
                  </a:schemeClr>
                </a:solidFill>
                <a:latin typeface="Comic Sans MS" pitchFamily="66" charset="0"/>
              </a:rPr>
              <a:t>disebut</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variabel</a:t>
            </a:r>
            <a:r>
              <a:rPr lang="en-US" sz="2000" dirty="0">
                <a:solidFill>
                  <a:schemeClr val="accent3">
                    <a:lumMod val="50000"/>
                  </a:schemeClr>
                </a:solidFill>
                <a:latin typeface="Comic Sans MS" pitchFamily="66" charset="0"/>
              </a:rPr>
              <a:t> moderator </a:t>
            </a:r>
            <a:r>
              <a:rPr lang="en-US" sz="2000" dirty="0" err="1">
                <a:solidFill>
                  <a:schemeClr val="accent3">
                    <a:lumMod val="50000"/>
                  </a:schemeClr>
                </a:solidFill>
                <a:latin typeface="Comic Sans MS" pitchFamily="66" charset="0"/>
              </a:rPr>
              <a:t>situasional</a:t>
            </a:r>
            <a:r>
              <a:rPr lang="en-US" sz="2000" dirty="0">
                <a:solidFill>
                  <a:schemeClr val="accent3">
                    <a:lumMod val="50000"/>
                  </a:schemeClr>
                </a:solidFill>
                <a:latin typeface="Comic Sans MS" pitchFamily="66" charset="0"/>
              </a:rPr>
              <a:t>”</a:t>
            </a:r>
            <a:r>
              <a:rPr lang="id-ID" sz="2000" dirty="0">
                <a:solidFill>
                  <a:schemeClr val="accent3">
                    <a:lumMod val="50000"/>
                  </a:schemeClr>
                </a:solidFill>
                <a:latin typeface="Comic Sans MS" pitchFamily="66" charset="0"/>
              </a:rPr>
              <a:t>)</a:t>
            </a:r>
            <a:r>
              <a:rPr lang="en-US" sz="2000" dirty="0">
                <a:solidFill>
                  <a:schemeClr val="accent3">
                    <a:lumMod val="50000"/>
                  </a:schemeClr>
                </a:solidFill>
                <a:latin typeface="Comic Sans MS" pitchFamily="66" charset="0"/>
              </a:rPr>
              <a:t> </a:t>
            </a:r>
            <a:r>
              <a:rPr lang="id-ID" sz="2000" dirty="0">
                <a:solidFill>
                  <a:schemeClr val="accent3">
                    <a:lumMod val="50000"/>
                  </a:schemeClr>
                </a:solidFill>
                <a:latin typeface="Comic Sans MS" pitchFamily="66" charset="0"/>
              </a:rPr>
              <a:t>yang </a:t>
            </a:r>
            <a:r>
              <a:rPr lang="en-US" sz="2000" dirty="0" err="1">
                <a:solidFill>
                  <a:schemeClr val="accent3">
                    <a:lumMod val="50000"/>
                  </a:schemeClr>
                </a:solidFill>
                <a:latin typeface="Comic Sans MS" pitchFamily="66" charset="0"/>
              </a:rPr>
              <a:t>menjelaskan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efektivitas</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kepemimpinan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dalam</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hal</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variabel</a:t>
            </a:r>
            <a:r>
              <a:rPr lang="en-US" sz="2000" dirty="0">
                <a:solidFill>
                  <a:schemeClr val="accent3">
                    <a:lumMod val="50000"/>
                  </a:schemeClr>
                </a:solidFill>
                <a:latin typeface="Comic Sans MS" pitchFamily="66" charset="0"/>
              </a:rPr>
              <a:t> moderator </a:t>
            </a:r>
            <a:r>
              <a:rPr lang="en-US" sz="2000" dirty="0" err="1">
                <a:solidFill>
                  <a:schemeClr val="accent3">
                    <a:lumMod val="50000"/>
                  </a:schemeClr>
                </a:solidFill>
                <a:latin typeface="Comic Sans MS" pitchFamily="66" charset="0"/>
              </a:rPr>
              <a:t>situsional</a:t>
            </a:r>
            <a:r>
              <a:rPr lang="id-ID" sz="2000" dirty="0">
                <a:solidFill>
                  <a:schemeClr val="accent3">
                    <a:lumMod val="50000"/>
                  </a:schemeClr>
                </a:solidFill>
                <a:latin typeface="Comic Sans MS" pitchFamily="66" charset="0"/>
              </a:rPr>
              <a:t>.</a:t>
            </a:r>
            <a:endParaRPr lang="id-ID" sz="2000" dirty="0">
              <a:solidFill>
                <a:schemeClr val="accent3">
                  <a:lumMod val="50000"/>
                </a:schemeClr>
              </a:solidFill>
              <a:latin typeface="Comic Sans MS" pitchFamily="66" charset="0"/>
            </a:endParaRPr>
          </a:p>
        </p:txBody>
      </p:sp>
      <p:sp>
        <p:nvSpPr>
          <p:cNvPr id="9" name="Rounded Rectangular Callout 8"/>
          <p:cNvSpPr/>
          <p:nvPr/>
        </p:nvSpPr>
        <p:spPr>
          <a:xfrm flipH="1">
            <a:off x="539750" y="981075"/>
            <a:ext cx="3168650" cy="3887788"/>
          </a:xfrm>
          <a:prstGeom prst="wedgeRoundRectCallout">
            <a:avLst>
              <a:gd name="adj1" fmla="val -33973"/>
              <a:gd name="adj2" fmla="val 55013"/>
              <a:gd name="adj3" fmla="val 16667"/>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2000" dirty="0" err="1">
                <a:solidFill>
                  <a:schemeClr val="accent3">
                    <a:lumMod val="50000"/>
                  </a:schemeClr>
                </a:solidFill>
                <a:latin typeface="Comic Sans MS" pitchFamily="66" charset="0"/>
              </a:rPr>
              <a:t>Jenis</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teori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ini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berguna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saat</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melibatkan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variabel</a:t>
            </a:r>
            <a:r>
              <a:rPr lang="en-US" sz="2000" dirty="0">
                <a:solidFill>
                  <a:schemeClr val="accent3">
                    <a:lumMod val="50000"/>
                  </a:schemeClr>
                </a:solidFill>
                <a:latin typeface="Comic Sans MS" pitchFamily="66" charset="0"/>
              </a:rPr>
              <a:t> yang </a:t>
            </a:r>
            <a:r>
              <a:rPr lang="en-US" sz="2000" dirty="0" err="1">
                <a:solidFill>
                  <a:schemeClr val="accent3">
                    <a:lumMod val="50000"/>
                  </a:schemeClr>
                </a:solidFill>
                <a:latin typeface="Comic Sans MS" pitchFamily="66" charset="0"/>
              </a:rPr>
              <a:t>menghalangi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untuk</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menjelaskan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mengapa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pengaruh</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dari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perilakunya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beragam</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antarsituasi</a:t>
            </a:r>
            <a:r>
              <a:rPr lang="en-US" sz="2000" dirty="0">
                <a:solidFill>
                  <a:schemeClr val="accent3">
                    <a:lumMod val="50000"/>
                  </a:schemeClr>
                </a:solidFill>
                <a:latin typeface="Comic Sans MS" pitchFamily="66" charset="0"/>
              </a:rPr>
              <a:t>.</a:t>
            </a:r>
            <a:endParaRPr lang="en-US" sz="2000" dirty="0">
              <a:solidFill>
                <a:schemeClr val="accent3">
                  <a:lumMod val="50000"/>
                </a:schemeClr>
              </a:solidFill>
              <a:latin typeface="Comic Sans MS" pitchFamily="66" charset="0"/>
            </a:endParaRPr>
          </a:p>
        </p:txBody>
      </p:sp>
      <p:sp>
        <p:nvSpPr>
          <p:cNvPr id="7" name="Title 6"/>
          <p:cNvSpPr>
            <a:spLocks noGrp="1"/>
          </p:cNvSpPr>
          <p:nvPr>
            <p:ph type="title"/>
          </p:nvPr>
        </p:nvSpPr>
        <p:spPr>
          <a:xfrm>
            <a:off x="1979712" y="5301208"/>
            <a:ext cx="6336704" cy="864096"/>
          </a:xfrm>
        </p:spPr>
        <p:txBody>
          <a:bodyPr/>
          <a:lstStyle/>
          <a:p>
            <a:pPr>
              <a:defRPr/>
            </a:pPr>
            <a:r>
              <a:rPr lang="id-ID" sz="2800" dirty="0" smtClean="0">
                <a:solidFill>
                  <a:schemeClr val="tx1"/>
                </a:solidFill>
                <a:latin typeface="Comic Sans MS" pitchFamily="66" charset="0"/>
              </a:rPr>
              <a:t>Teori </a:t>
            </a:r>
            <a:r>
              <a:rPr lang="en-US" sz="2800" dirty="0" err="1" smtClean="0">
                <a:solidFill>
                  <a:schemeClr val="tx1"/>
                </a:solidFill>
                <a:latin typeface="Comic Sans MS" pitchFamily="66" charset="0"/>
              </a:rPr>
              <a:t>Kontigensi</a:t>
            </a:r>
            <a:r>
              <a:rPr lang="en-US" sz="2800" dirty="0" smtClean="0">
                <a:solidFill>
                  <a:schemeClr val="tx1"/>
                </a:solidFill>
                <a:latin typeface="Comic Sans MS" pitchFamily="66" charset="0"/>
              </a:rPr>
              <a:t> </a:t>
            </a:r>
            <a:r>
              <a:rPr lang="en-US" sz="2800" dirty="0" err="1" smtClean="0">
                <a:solidFill>
                  <a:schemeClr val="tx1"/>
                </a:solidFill>
                <a:latin typeface="Comic Sans MS" pitchFamily="66" charset="0"/>
              </a:rPr>
              <a:t>Kepemimpinan</a:t>
            </a:r>
            <a:endParaRPr lang="id-ID" sz="2200" dirty="0">
              <a:solidFill>
                <a:schemeClr val="tx1"/>
              </a:solidFill>
              <a:latin typeface="Comic Sans MS" pitchFamily="66" charset="0"/>
            </a:endParaRP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ight Arrow 8"/>
          <p:cNvSpPr/>
          <p:nvPr/>
        </p:nvSpPr>
        <p:spPr>
          <a:xfrm rot="5400000">
            <a:off x="3841751" y="2214562"/>
            <a:ext cx="1389062" cy="360363"/>
          </a:xfrm>
          <a:prstGeom prst="rightArrow">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0" name="Right Arrow 9"/>
          <p:cNvSpPr/>
          <p:nvPr/>
        </p:nvSpPr>
        <p:spPr>
          <a:xfrm>
            <a:off x="3203575" y="3024188"/>
            <a:ext cx="2663825" cy="333375"/>
          </a:xfrm>
          <a:prstGeom prst="rightArrow">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1" name="Rectangle 10"/>
          <p:cNvSpPr/>
          <p:nvPr/>
        </p:nvSpPr>
        <p:spPr>
          <a:xfrm>
            <a:off x="900113" y="2781300"/>
            <a:ext cx="2376487" cy="431800"/>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accent3">
                    <a:lumMod val="50000"/>
                  </a:schemeClr>
                </a:solidFill>
                <a:latin typeface="Comic Sans MS" pitchFamily="66" charset="0"/>
              </a:rPr>
              <a:t>Leader Intelligence</a:t>
            </a:r>
            <a:endParaRPr lang="id-ID" dirty="0">
              <a:solidFill>
                <a:schemeClr val="accent3">
                  <a:lumMod val="50000"/>
                </a:schemeClr>
              </a:solidFill>
              <a:latin typeface="Comic Sans MS" pitchFamily="66" charset="0"/>
            </a:endParaRPr>
          </a:p>
        </p:txBody>
      </p:sp>
      <p:sp>
        <p:nvSpPr>
          <p:cNvPr id="12" name="Rectangle 11"/>
          <p:cNvSpPr/>
          <p:nvPr/>
        </p:nvSpPr>
        <p:spPr>
          <a:xfrm>
            <a:off x="900113" y="3213100"/>
            <a:ext cx="2376487" cy="431800"/>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accent3">
                    <a:lumMod val="50000"/>
                  </a:schemeClr>
                </a:solidFill>
                <a:latin typeface="Comic Sans MS" pitchFamily="66" charset="0"/>
              </a:rPr>
              <a:t>Leader Experience</a:t>
            </a:r>
            <a:endParaRPr lang="id-ID" dirty="0">
              <a:solidFill>
                <a:schemeClr val="accent3">
                  <a:lumMod val="50000"/>
                </a:schemeClr>
              </a:solidFill>
              <a:latin typeface="Comic Sans MS" pitchFamily="66" charset="0"/>
            </a:endParaRPr>
          </a:p>
        </p:txBody>
      </p:sp>
      <p:sp>
        <p:nvSpPr>
          <p:cNvPr id="13" name="Rectangle 12"/>
          <p:cNvSpPr/>
          <p:nvPr/>
        </p:nvSpPr>
        <p:spPr>
          <a:xfrm>
            <a:off x="3492500" y="1341438"/>
            <a:ext cx="2087563" cy="863600"/>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accent3">
                    <a:lumMod val="50000"/>
                  </a:schemeClr>
                </a:solidFill>
                <a:latin typeface="Comic Sans MS" pitchFamily="66" charset="0"/>
              </a:rPr>
              <a:t>Social Stress For Leader</a:t>
            </a:r>
            <a:endParaRPr lang="id-ID" dirty="0">
              <a:solidFill>
                <a:schemeClr val="accent3">
                  <a:lumMod val="50000"/>
                </a:schemeClr>
              </a:solidFill>
              <a:latin typeface="Comic Sans MS" pitchFamily="66" charset="0"/>
            </a:endParaRPr>
          </a:p>
        </p:txBody>
      </p:sp>
      <p:sp>
        <p:nvSpPr>
          <p:cNvPr id="14" name="Rectangle 13"/>
          <p:cNvSpPr/>
          <p:nvPr/>
        </p:nvSpPr>
        <p:spPr>
          <a:xfrm>
            <a:off x="5940425" y="2781300"/>
            <a:ext cx="2376488" cy="863600"/>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accent3">
                    <a:lumMod val="50000"/>
                  </a:schemeClr>
                </a:solidFill>
                <a:latin typeface="Comic Sans MS" pitchFamily="66" charset="0"/>
              </a:rPr>
              <a:t>Decision Quality</a:t>
            </a:r>
            <a:endParaRPr lang="id-ID" dirty="0">
              <a:solidFill>
                <a:schemeClr val="accent3">
                  <a:lumMod val="50000"/>
                </a:schemeClr>
              </a:solidFill>
              <a:latin typeface="Comic Sans MS" pitchFamily="66" charset="0"/>
            </a:endParaRPr>
          </a:p>
        </p:txBody>
      </p:sp>
      <p:sp>
        <p:nvSpPr>
          <p:cNvPr id="25608" name="Rectangle 14"/>
          <p:cNvSpPr>
            <a:spLocks noChangeArrowheads="1"/>
          </p:cNvSpPr>
          <p:nvPr/>
        </p:nvSpPr>
        <p:spPr bwMode="auto">
          <a:xfrm>
            <a:off x="900113" y="3933825"/>
            <a:ext cx="74152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Narrow" panose="020B0606020202030204" pitchFamily="34" charset="0"/>
                <a:cs typeface="Arial" panose="020B0604020202020204" pitchFamily="34" charset="0"/>
              </a:defRPr>
            </a:lvl1pPr>
            <a:lvl2pPr marL="742950" indent="-285750" eaLnBrk="0" hangingPunct="0">
              <a:defRPr>
                <a:solidFill>
                  <a:schemeClr val="tx1"/>
                </a:solidFill>
                <a:latin typeface="Arial Narrow" panose="020B0606020202030204" pitchFamily="34" charset="0"/>
                <a:cs typeface="Arial" panose="020B0604020202020204" pitchFamily="34" charset="0"/>
              </a:defRPr>
            </a:lvl2pPr>
            <a:lvl3pPr marL="1143000" indent="-228600" eaLnBrk="0" hangingPunct="0">
              <a:defRPr>
                <a:solidFill>
                  <a:schemeClr val="tx1"/>
                </a:solidFill>
                <a:latin typeface="Arial Narrow" panose="020B0606020202030204" pitchFamily="34" charset="0"/>
                <a:cs typeface="Arial" panose="020B0604020202020204" pitchFamily="34" charset="0"/>
              </a:defRPr>
            </a:lvl3pPr>
            <a:lvl4pPr marL="1600200" indent="-228600" eaLnBrk="0" hangingPunct="0">
              <a:defRPr>
                <a:solidFill>
                  <a:schemeClr val="tx1"/>
                </a:solidFill>
                <a:latin typeface="Arial Narrow" panose="020B0606020202030204" pitchFamily="34" charset="0"/>
                <a:cs typeface="Arial" panose="020B0604020202020204" pitchFamily="34" charset="0"/>
              </a:defRPr>
            </a:lvl4pPr>
            <a:lvl5pPr marL="2057400" indent="-228600" eaLnBrk="0" hangingPunct="0">
              <a:defRPr>
                <a:solidFill>
                  <a:schemeClr val="tx1"/>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pPr algn="ctr" eaLnBrk="1" hangingPunct="1"/>
            <a:r>
              <a:rPr lang="id-ID" altLang="en-US">
                <a:latin typeface="Comic Sans MS" panose="030F0702030302020204" pitchFamily="66" charset="0"/>
              </a:rPr>
              <a:t>Hubungan Sebab Akibat Utama dalam Teori Sumber Daya Kognitif</a:t>
            </a: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50825" y="44450"/>
          <a:ext cx="8713788" cy="6735763"/>
        </p:xfrm>
        <a:graphic>
          <a:graphicData uri="http://schemas.openxmlformats.org/drawingml/2006/table">
            <a:tbl>
              <a:tblPr firstRow="1" bandRow="1">
                <a:tableStyleId>{5C22544A-7EE6-4342-B048-85BDC9FD1C3A}</a:tableStyleId>
              </a:tblPr>
              <a:tblGrid>
                <a:gridCol w="2520517">
                  <a:extLst>
                    <a:ext uri="{9D8B030D-6E8A-4147-A177-3AD203B41FA5}">
                      <a16:colId xmlns:a16="http://schemas.microsoft.com/office/drawing/2014/main" val="20000"/>
                    </a:ext>
                  </a:extLst>
                </a:gridCol>
                <a:gridCol w="6193271">
                  <a:extLst>
                    <a:ext uri="{9D8B030D-6E8A-4147-A177-3AD203B41FA5}">
                      <a16:colId xmlns:a16="http://schemas.microsoft.com/office/drawing/2014/main" val="20001"/>
                    </a:ext>
                  </a:extLst>
                </a:gridCol>
              </a:tblGrid>
              <a:tr h="447516">
                <a:tc gridSpan="2">
                  <a:txBody>
                    <a:bodyPr/>
                    <a:lstStyle/>
                    <a:p>
                      <a:pPr algn="ctr"/>
                      <a:r>
                        <a:rPr lang="id-ID" sz="2000" dirty="0" smtClean="0"/>
                        <a:t>Pedoman</a:t>
                      </a:r>
                      <a:r>
                        <a:rPr lang="id-ID" sz="2000" baseline="0" dirty="0" smtClean="0"/>
                        <a:t> Bagi Para Manajer</a:t>
                      </a:r>
                      <a:endParaRPr lang="id-ID" sz="2000" b="0" dirty="0">
                        <a:solidFill>
                          <a:schemeClr val="bg1"/>
                        </a:solidFill>
                        <a:latin typeface="Comic Sans MS" pitchFamily="66" charset="0"/>
                        <a:cs typeface="Arial" pitchFamily="34" charset="0"/>
                      </a:endParaRPr>
                    </a:p>
                  </a:txBody>
                  <a:tcPr marL="91449" marR="91449" marT="45726" marB="45726"/>
                </a:tc>
                <a:tc hMerge="1">
                  <a:txBody>
                    <a:bodyPr/>
                    <a:lstStyle/>
                    <a:p>
                      <a:endParaRPr lang="id-ID" dirty="0"/>
                    </a:p>
                  </a:txBody>
                  <a:tcPr/>
                </a:tc>
                <a:extLst>
                  <a:ext uri="{0D108BD9-81ED-4DB2-BD59-A6C34878D82A}">
                    <a16:rowId xmlns:a16="http://schemas.microsoft.com/office/drawing/2014/main" val="10000"/>
                  </a:ext>
                </a:extLst>
              </a:tr>
              <a:tr h="1640969">
                <a:tc>
                  <a:txBody>
                    <a:bodyPr/>
                    <a:lstStyle/>
                    <a:p>
                      <a:r>
                        <a:rPr lang="en-US" sz="1800" dirty="0" err="1" smtClean="0"/>
                        <a:t>Menggunakan</a:t>
                      </a:r>
                      <a:r>
                        <a:rPr lang="en-US" sz="1800" dirty="0" smtClean="0"/>
                        <a:t> </a:t>
                      </a:r>
                      <a:r>
                        <a:rPr lang="en-US" sz="1800" dirty="0" err="1" smtClean="0"/>
                        <a:t>lebih</a:t>
                      </a:r>
                      <a:r>
                        <a:rPr lang="en-US" sz="1800" dirty="0" smtClean="0"/>
                        <a:t> </a:t>
                      </a:r>
                      <a:r>
                        <a:rPr lang="en-US" sz="1800" dirty="0" err="1" smtClean="0"/>
                        <a:t>banyak</a:t>
                      </a:r>
                      <a:r>
                        <a:rPr lang="en-US" sz="1800" dirty="0" smtClean="0"/>
                        <a:t> </a:t>
                      </a:r>
                      <a:r>
                        <a:rPr lang="en-US" sz="1800" dirty="0" err="1" smtClean="0"/>
                        <a:t>perencanaan</a:t>
                      </a:r>
                      <a:r>
                        <a:rPr lang="en-US" sz="1800" dirty="0" smtClean="0"/>
                        <a:t> </a:t>
                      </a:r>
                      <a:r>
                        <a:rPr lang="en-US" sz="1800" dirty="0" err="1" smtClean="0"/>
                        <a:t>untuk</a:t>
                      </a:r>
                      <a:r>
                        <a:rPr lang="en-US" sz="1800" dirty="0" smtClean="0"/>
                        <a:t> </a:t>
                      </a:r>
                      <a:r>
                        <a:rPr lang="en-US" sz="1800" dirty="0" err="1" smtClean="0"/>
                        <a:t>tugas</a:t>
                      </a:r>
                      <a:r>
                        <a:rPr lang="en-US" sz="1800" dirty="0" smtClean="0"/>
                        <a:t> yang </a:t>
                      </a:r>
                      <a:r>
                        <a:rPr lang="en-US" sz="1800" dirty="0" err="1" smtClean="0"/>
                        <a:t>panjang</a:t>
                      </a:r>
                      <a:r>
                        <a:rPr lang="en-US" sz="1800" dirty="0" smtClean="0"/>
                        <a:t> </a:t>
                      </a:r>
                      <a:r>
                        <a:rPr lang="en-US" sz="1800" dirty="0" err="1" smtClean="0"/>
                        <a:t>dan</a:t>
                      </a:r>
                      <a:r>
                        <a:rPr lang="en-US" sz="1800" dirty="0" smtClean="0"/>
                        <a:t> </a:t>
                      </a:r>
                      <a:r>
                        <a:rPr lang="id-ID" sz="1800" dirty="0" smtClean="0"/>
                        <a:t>kompleks</a:t>
                      </a:r>
                      <a:endParaRPr lang="id-ID" sz="1800" b="0" dirty="0">
                        <a:solidFill>
                          <a:schemeClr val="tx1"/>
                        </a:solidFill>
                        <a:latin typeface="Comic Sans MS" pitchFamily="66" charset="0"/>
                        <a:cs typeface="Arial" pitchFamily="34" charset="0"/>
                      </a:endParaRPr>
                    </a:p>
                  </a:txBody>
                  <a:tcPr marL="91449" marR="91449" marT="45726" marB="45726"/>
                </a:tc>
                <a:tc>
                  <a:txBody>
                    <a:bodyPr/>
                    <a:lstStyle/>
                    <a:p>
                      <a:r>
                        <a:rPr lang="en-US" sz="1800" dirty="0" err="1" smtClean="0"/>
                        <a:t>Menyelesaikan</a:t>
                      </a:r>
                      <a:r>
                        <a:rPr lang="en-US" sz="1800" dirty="0" smtClean="0"/>
                        <a:t> </a:t>
                      </a:r>
                      <a:r>
                        <a:rPr lang="en-US" sz="1800" dirty="0" err="1" smtClean="0"/>
                        <a:t>tugas</a:t>
                      </a:r>
                      <a:r>
                        <a:rPr lang="en-US" sz="1800" dirty="0" smtClean="0"/>
                        <a:t> </a:t>
                      </a:r>
                      <a:r>
                        <a:rPr lang="en-US" sz="1800" dirty="0" err="1" smtClean="0"/>
                        <a:t>dgn</a:t>
                      </a:r>
                      <a:r>
                        <a:rPr lang="en-US" sz="1800" dirty="0" smtClean="0"/>
                        <a:t> </a:t>
                      </a:r>
                      <a:r>
                        <a:rPr lang="en-US" sz="1800" dirty="0" err="1" smtClean="0"/>
                        <a:t>berhasil</a:t>
                      </a:r>
                      <a:r>
                        <a:rPr lang="en-US" sz="1800" dirty="0" smtClean="0"/>
                        <a:t>,</a:t>
                      </a:r>
                      <a:r>
                        <a:rPr lang="id-ID" sz="1800" dirty="0" smtClean="0"/>
                        <a:t> </a:t>
                      </a:r>
                      <a:r>
                        <a:rPr lang="en-US" sz="1800" dirty="0" err="1" smtClean="0"/>
                        <a:t>tepat</a:t>
                      </a:r>
                      <a:r>
                        <a:rPr lang="en-US" sz="1800" dirty="0" smtClean="0"/>
                        <a:t> </a:t>
                      </a:r>
                      <a:r>
                        <a:rPr lang="en-US" sz="1800" dirty="0" err="1" smtClean="0"/>
                        <a:t>waktu</a:t>
                      </a:r>
                      <a:r>
                        <a:rPr lang="en-US" sz="1800" dirty="0" smtClean="0"/>
                        <a:t> </a:t>
                      </a:r>
                      <a:r>
                        <a:rPr lang="en-US" sz="1800" dirty="0" err="1" smtClean="0"/>
                        <a:t>dgn</a:t>
                      </a:r>
                      <a:r>
                        <a:rPr lang="en-US" sz="1800" dirty="0" smtClean="0"/>
                        <a:t> </a:t>
                      </a:r>
                      <a:r>
                        <a:rPr lang="en-US" sz="1800" dirty="0" err="1" smtClean="0"/>
                        <a:t>pengeluaran</a:t>
                      </a:r>
                      <a:r>
                        <a:rPr lang="en-US" sz="1800" dirty="0" smtClean="0"/>
                        <a:t> </a:t>
                      </a:r>
                      <a:r>
                        <a:rPr lang="en-US" sz="1800" dirty="0" err="1" smtClean="0"/>
                        <a:t>sumber</a:t>
                      </a:r>
                      <a:r>
                        <a:rPr lang="en-US" sz="1800" dirty="0" smtClean="0"/>
                        <a:t> </a:t>
                      </a:r>
                      <a:r>
                        <a:rPr lang="en-US" sz="1800" dirty="0" err="1" smtClean="0"/>
                        <a:t>daya</a:t>
                      </a:r>
                      <a:r>
                        <a:rPr lang="en-US" sz="1800" dirty="0" smtClean="0"/>
                        <a:t> </a:t>
                      </a:r>
                      <a:r>
                        <a:rPr lang="en-US" sz="1800" dirty="0" err="1" smtClean="0"/>
                        <a:t>yg</a:t>
                      </a:r>
                      <a:r>
                        <a:rPr lang="en-US" sz="1800" dirty="0" smtClean="0"/>
                        <a:t> minimum </a:t>
                      </a:r>
                      <a:r>
                        <a:rPr lang="en-US" sz="1800" dirty="0" err="1" smtClean="0"/>
                        <a:t>membutuhkan</a:t>
                      </a:r>
                      <a:r>
                        <a:rPr lang="en-US" sz="1800" dirty="0" smtClean="0"/>
                        <a:t> </a:t>
                      </a:r>
                      <a:r>
                        <a:rPr lang="en-US" sz="1800" dirty="0" err="1" smtClean="0"/>
                        <a:t>perencanaan</a:t>
                      </a:r>
                      <a:r>
                        <a:rPr lang="en-US" sz="1800" dirty="0" smtClean="0"/>
                        <a:t> </a:t>
                      </a:r>
                      <a:r>
                        <a:rPr lang="en-US" sz="1800" dirty="0" err="1" smtClean="0"/>
                        <a:t>yg</a:t>
                      </a:r>
                      <a:r>
                        <a:rPr lang="en-US" sz="1800" dirty="0" smtClean="0"/>
                        <a:t> </a:t>
                      </a:r>
                      <a:r>
                        <a:rPr lang="en-US" sz="1800" dirty="0" err="1" smtClean="0"/>
                        <a:t>teliti</a:t>
                      </a:r>
                      <a:r>
                        <a:rPr lang="en-US" sz="1800" dirty="0" smtClean="0"/>
                        <a:t> </a:t>
                      </a:r>
                      <a:r>
                        <a:rPr lang="en-US" sz="1800" dirty="0" err="1" smtClean="0"/>
                        <a:t>atas</a:t>
                      </a:r>
                      <a:r>
                        <a:rPr lang="en-US" sz="1800" dirty="0" smtClean="0"/>
                        <a:t> </a:t>
                      </a:r>
                      <a:r>
                        <a:rPr lang="en-US" sz="1800" dirty="0" err="1" smtClean="0"/>
                        <a:t>aktivitas</a:t>
                      </a:r>
                      <a:r>
                        <a:rPr lang="en-US" sz="1800" dirty="0" smtClean="0"/>
                        <a:t> </a:t>
                      </a:r>
                      <a:r>
                        <a:rPr lang="en-US" sz="1800" dirty="0" err="1" smtClean="0"/>
                        <a:t>itu</a:t>
                      </a:r>
                      <a:r>
                        <a:rPr lang="en-US" sz="1800" dirty="0" smtClean="0"/>
                        <a:t>. </a:t>
                      </a:r>
                      <a:r>
                        <a:rPr lang="en-US" sz="1800" dirty="0" err="1" smtClean="0"/>
                        <a:t>Perencanaan</a:t>
                      </a:r>
                      <a:r>
                        <a:rPr lang="en-US" sz="1800" dirty="0" smtClean="0"/>
                        <a:t> paling </a:t>
                      </a:r>
                      <a:r>
                        <a:rPr lang="en-US" sz="1800" dirty="0" err="1" smtClean="0"/>
                        <a:t>berguna</a:t>
                      </a:r>
                      <a:r>
                        <a:rPr lang="en-US" sz="1800" dirty="0" smtClean="0"/>
                        <a:t> </a:t>
                      </a:r>
                      <a:r>
                        <a:rPr lang="en-US" sz="1800" dirty="0" err="1" smtClean="0"/>
                        <a:t>awal</a:t>
                      </a:r>
                      <a:r>
                        <a:rPr lang="en-US" sz="1800" dirty="0" smtClean="0"/>
                        <a:t> </a:t>
                      </a:r>
                      <a:r>
                        <a:rPr lang="en-US" sz="1800" dirty="0" err="1" smtClean="0"/>
                        <a:t>dan</a:t>
                      </a:r>
                      <a:r>
                        <a:rPr lang="en-US" sz="1800" dirty="0" smtClean="0"/>
                        <a:t> </a:t>
                      </a:r>
                      <a:r>
                        <a:rPr lang="en-US" sz="1800" dirty="0" err="1" smtClean="0"/>
                        <a:t>lingkungannya</a:t>
                      </a:r>
                      <a:r>
                        <a:rPr lang="en-US" sz="1800" dirty="0" smtClean="0"/>
                        <a:t> </a:t>
                      </a:r>
                      <a:r>
                        <a:rPr lang="en-US" sz="1800" dirty="0" err="1" smtClean="0"/>
                        <a:t>relatif</a:t>
                      </a:r>
                      <a:r>
                        <a:rPr lang="en-US" sz="1800" dirty="0" smtClean="0"/>
                        <a:t> </a:t>
                      </a:r>
                      <a:r>
                        <a:rPr lang="en-US" sz="1800" dirty="0" err="1" smtClean="0"/>
                        <a:t>dapat</a:t>
                      </a:r>
                      <a:r>
                        <a:rPr lang="en-US" sz="1800" dirty="0" smtClean="0"/>
                        <a:t> </a:t>
                      </a:r>
                      <a:r>
                        <a:rPr lang="en-US" sz="1800" dirty="0" err="1" smtClean="0"/>
                        <a:t>diprediksi</a:t>
                      </a:r>
                      <a:r>
                        <a:rPr lang="en-US" sz="1800" dirty="0" smtClean="0"/>
                        <a:t>.</a:t>
                      </a:r>
                      <a:endParaRPr lang="id-ID" sz="1800" b="0" dirty="0">
                        <a:solidFill>
                          <a:schemeClr val="tx1"/>
                        </a:solidFill>
                        <a:latin typeface="Comic Sans MS" pitchFamily="66" charset="0"/>
                        <a:cs typeface="Arial" pitchFamily="34" charset="0"/>
                      </a:endParaRPr>
                    </a:p>
                  </a:txBody>
                  <a:tcPr marL="91449" marR="91449" marT="45726" marB="45726"/>
                </a:tc>
                <a:extLst>
                  <a:ext uri="{0D108BD9-81ED-4DB2-BD59-A6C34878D82A}">
                    <a16:rowId xmlns:a16="http://schemas.microsoft.com/office/drawing/2014/main" val="10001"/>
                  </a:ext>
                </a:extLst>
              </a:tr>
              <a:tr h="1652365">
                <a:tc>
                  <a:txBody>
                    <a:bodyPr/>
                    <a:lstStyle/>
                    <a:p>
                      <a:r>
                        <a:rPr lang="en-US" sz="1800" dirty="0" err="1" smtClean="0"/>
                        <a:t>Banyak</a:t>
                      </a:r>
                      <a:r>
                        <a:rPr lang="en-US" sz="1800" dirty="0" smtClean="0"/>
                        <a:t> </a:t>
                      </a:r>
                      <a:r>
                        <a:rPr lang="en-US" sz="1800" dirty="0" err="1" smtClean="0"/>
                        <a:t>berkonsultasi</a:t>
                      </a:r>
                      <a:r>
                        <a:rPr lang="en-US" sz="1800" dirty="0" smtClean="0"/>
                        <a:t> </a:t>
                      </a:r>
                      <a:r>
                        <a:rPr lang="en-US" sz="1800" dirty="0" err="1" smtClean="0"/>
                        <a:t>dengan</a:t>
                      </a:r>
                      <a:r>
                        <a:rPr lang="en-US" sz="1800" dirty="0" smtClean="0"/>
                        <a:t> orang yang </a:t>
                      </a:r>
                      <a:r>
                        <a:rPr lang="en-US" sz="1800" dirty="0" err="1" smtClean="0"/>
                        <a:t>memiliki</a:t>
                      </a:r>
                      <a:r>
                        <a:rPr lang="en-US" sz="1800" dirty="0" smtClean="0"/>
                        <a:t> </a:t>
                      </a:r>
                      <a:r>
                        <a:rPr lang="en-US" sz="1800" dirty="0" err="1" smtClean="0"/>
                        <a:t>pengetahuan</a:t>
                      </a:r>
                      <a:r>
                        <a:rPr lang="en-US" sz="1800" dirty="0" smtClean="0"/>
                        <a:t> yang </a:t>
                      </a:r>
                      <a:r>
                        <a:rPr lang="en-US" sz="1800" dirty="0" err="1" smtClean="0"/>
                        <a:t>relevan</a:t>
                      </a:r>
                      <a:endParaRPr lang="id-ID" sz="1800" b="0" dirty="0">
                        <a:solidFill>
                          <a:schemeClr val="tx1"/>
                        </a:solidFill>
                        <a:latin typeface="Comic Sans MS" pitchFamily="66" charset="0"/>
                        <a:cs typeface="Arial" pitchFamily="34" charset="0"/>
                      </a:endParaRPr>
                    </a:p>
                  </a:txBody>
                  <a:tcPr marL="91449" marR="91449" marT="45726" marB="45726"/>
                </a:tc>
                <a:tc>
                  <a:txBody>
                    <a:bodyPr/>
                    <a:lstStyle/>
                    <a:p>
                      <a:r>
                        <a:rPr lang="en-US" sz="1800" dirty="0" err="1" smtClean="0"/>
                        <a:t>Resep</a:t>
                      </a:r>
                      <a:r>
                        <a:rPr lang="en-US" sz="1800" dirty="0" smtClean="0"/>
                        <a:t> </a:t>
                      </a:r>
                      <a:r>
                        <a:rPr lang="en-US" sz="1800" dirty="0" err="1" smtClean="0"/>
                        <a:t>utama</a:t>
                      </a:r>
                      <a:r>
                        <a:rPr lang="en-US" sz="1800" dirty="0" smtClean="0"/>
                        <a:t> </a:t>
                      </a:r>
                      <a:r>
                        <a:rPr lang="en-US" sz="1800" dirty="0" err="1" smtClean="0"/>
                        <a:t>dari</a:t>
                      </a:r>
                      <a:r>
                        <a:rPr lang="en-US" sz="1800" dirty="0" smtClean="0"/>
                        <a:t> model Vroom-</a:t>
                      </a:r>
                      <a:r>
                        <a:rPr lang="en-US" sz="1800" dirty="0" err="1" smtClean="0"/>
                        <a:t>Yetton</a:t>
                      </a:r>
                      <a:r>
                        <a:rPr lang="en-US" sz="1800" dirty="0" smtClean="0"/>
                        <a:t> </a:t>
                      </a:r>
                      <a:r>
                        <a:rPr lang="en-US" sz="1800" dirty="0" err="1" smtClean="0"/>
                        <a:t>adalah</a:t>
                      </a:r>
                      <a:r>
                        <a:rPr lang="en-US" sz="1800" dirty="0" smtClean="0"/>
                        <a:t> </a:t>
                      </a:r>
                      <a:r>
                        <a:rPr lang="en-US" sz="1800" dirty="0" err="1" smtClean="0"/>
                        <a:t>kebutuhan</a:t>
                      </a:r>
                      <a:r>
                        <a:rPr lang="en-US" sz="1800" dirty="0" smtClean="0"/>
                        <a:t> </a:t>
                      </a:r>
                      <a:r>
                        <a:rPr lang="en-US" sz="1800" dirty="0" err="1" smtClean="0"/>
                        <a:t>akan</a:t>
                      </a:r>
                      <a:r>
                        <a:rPr lang="en-US" sz="1800" dirty="0" smtClean="0"/>
                        <a:t> </a:t>
                      </a:r>
                      <a:r>
                        <a:rPr lang="en-US" sz="1800" dirty="0" err="1" smtClean="0"/>
                        <a:t>kepemimpinan</a:t>
                      </a:r>
                      <a:r>
                        <a:rPr lang="en-US" sz="1800" dirty="0" smtClean="0"/>
                        <a:t> yang </a:t>
                      </a:r>
                      <a:r>
                        <a:rPr lang="en-US" sz="1800" dirty="0" err="1" smtClean="0"/>
                        <a:t>lebih</a:t>
                      </a:r>
                      <a:r>
                        <a:rPr lang="en-US" sz="1800" dirty="0" smtClean="0"/>
                        <a:t> </a:t>
                      </a:r>
                      <a:r>
                        <a:rPr lang="en-US" sz="1800" dirty="0" err="1" smtClean="0"/>
                        <a:t>partisipatif</a:t>
                      </a:r>
                      <a:r>
                        <a:rPr lang="en-US" sz="1800" dirty="0" smtClean="0"/>
                        <a:t> </a:t>
                      </a:r>
                      <a:r>
                        <a:rPr lang="en-US" sz="1800" dirty="0" err="1" smtClean="0"/>
                        <a:t>saat</a:t>
                      </a:r>
                      <a:r>
                        <a:rPr lang="en-US" sz="1800" dirty="0" smtClean="0"/>
                        <a:t> </a:t>
                      </a:r>
                      <a:r>
                        <a:rPr lang="en-US" sz="1800" dirty="0" err="1" smtClean="0"/>
                        <a:t>terdapat</a:t>
                      </a:r>
                      <a:r>
                        <a:rPr lang="en-US" sz="1800" dirty="0" smtClean="0"/>
                        <a:t> </a:t>
                      </a:r>
                      <a:r>
                        <a:rPr lang="en-US" sz="1800" dirty="0" err="1" smtClean="0"/>
                        <a:t>sebuah</a:t>
                      </a:r>
                      <a:r>
                        <a:rPr lang="en-US" sz="1800" dirty="0" smtClean="0"/>
                        <a:t> </a:t>
                      </a:r>
                      <a:r>
                        <a:rPr lang="en-US" sz="1800" dirty="0" err="1" smtClean="0"/>
                        <a:t>tugas</a:t>
                      </a:r>
                      <a:r>
                        <a:rPr lang="en-US" sz="1800" dirty="0" smtClean="0"/>
                        <a:t> </a:t>
                      </a:r>
                      <a:r>
                        <a:rPr lang="en-US" sz="1800" dirty="0" err="1" smtClean="0"/>
                        <a:t>yg</a:t>
                      </a:r>
                      <a:r>
                        <a:rPr lang="en-US" sz="1800" dirty="0" smtClean="0"/>
                        <a:t> </a:t>
                      </a:r>
                      <a:r>
                        <a:rPr lang="en-US" sz="1800" dirty="0" err="1" smtClean="0"/>
                        <a:t>rumit</a:t>
                      </a:r>
                      <a:r>
                        <a:rPr lang="en-US" sz="1800" dirty="0" smtClean="0"/>
                        <a:t> </a:t>
                      </a:r>
                      <a:r>
                        <a:rPr lang="en-US" sz="1800" dirty="0" err="1" smtClean="0"/>
                        <a:t>dan</a:t>
                      </a:r>
                      <a:r>
                        <a:rPr lang="en-US" sz="1800" dirty="0" smtClean="0"/>
                        <a:t> </a:t>
                      </a:r>
                      <a:r>
                        <a:rPr lang="en-US" sz="1800" dirty="0" err="1" smtClean="0"/>
                        <a:t>tidak</a:t>
                      </a:r>
                      <a:r>
                        <a:rPr lang="en-US" sz="1800" dirty="0" smtClean="0"/>
                        <a:t> </a:t>
                      </a:r>
                      <a:r>
                        <a:rPr lang="en-US" sz="1800" dirty="0" err="1" smtClean="0"/>
                        <a:t>terstruktur</a:t>
                      </a:r>
                      <a:r>
                        <a:rPr lang="en-US" sz="1800" dirty="0" smtClean="0"/>
                        <a:t> </a:t>
                      </a:r>
                      <a:r>
                        <a:rPr lang="en-US" sz="1800" dirty="0" err="1" smtClean="0"/>
                        <a:t>dan</a:t>
                      </a:r>
                      <a:r>
                        <a:rPr lang="en-US" sz="1800" dirty="0" smtClean="0"/>
                        <a:t> </a:t>
                      </a:r>
                      <a:r>
                        <a:rPr lang="en-US" sz="1800" dirty="0" err="1" smtClean="0"/>
                        <a:t>bawahan</a:t>
                      </a:r>
                      <a:r>
                        <a:rPr lang="en-US" sz="1800" dirty="0" smtClean="0"/>
                        <a:t> </a:t>
                      </a:r>
                      <a:r>
                        <a:rPr lang="en-US" sz="1800" dirty="0" err="1" smtClean="0"/>
                        <a:t>memiliki</a:t>
                      </a:r>
                      <a:r>
                        <a:rPr lang="en-US" sz="1800" dirty="0" smtClean="0"/>
                        <a:t> </a:t>
                      </a:r>
                      <a:r>
                        <a:rPr lang="en-US" sz="1800" dirty="0" err="1" smtClean="0"/>
                        <a:t>pengetahuan</a:t>
                      </a:r>
                      <a:r>
                        <a:rPr lang="en-US" sz="1800" dirty="0" smtClean="0"/>
                        <a:t> </a:t>
                      </a:r>
                      <a:r>
                        <a:rPr lang="en-US" sz="1800" dirty="0" err="1" smtClean="0"/>
                        <a:t>yg</a:t>
                      </a:r>
                      <a:r>
                        <a:rPr lang="en-US" sz="1800" dirty="0" smtClean="0"/>
                        <a:t> </a:t>
                      </a:r>
                      <a:r>
                        <a:rPr lang="en-US" sz="1800" dirty="0" err="1" smtClean="0"/>
                        <a:t>relevan</a:t>
                      </a:r>
                      <a:r>
                        <a:rPr lang="en-US" sz="1800" dirty="0" smtClean="0"/>
                        <a:t> </a:t>
                      </a:r>
                      <a:r>
                        <a:rPr lang="en-US" sz="1800" dirty="0" err="1" smtClean="0"/>
                        <a:t>dan</a:t>
                      </a:r>
                      <a:r>
                        <a:rPr lang="en-US" sz="1800" dirty="0" smtClean="0"/>
                        <a:t> ide </a:t>
                      </a:r>
                      <a:r>
                        <a:rPr lang="en-US" sz="1800" dirty="0" err="1" smtClean="0"/>
                        <a:t>kreatif</a:t>
                      </a:r>
                      <a:r>
                        <a:rPr lang="en-US" sz="1800" dirty="0" smtClean="0"/>
                        <a:t> </a:t>
                      </a:r>
                      <a:r>
                        <a:rPr lang="en-US" sz="1800" dirty="0" err="1" smtClean="0"/>
                        <a:t>mengenai</a:t>
                      </a:r>
                      <a:r>
                        <a:rPr lang="en-US" sz="1800" dirty="0" smtClean="0"/>
                        <a:t> </a:t>
                      </a:r>
                      <a:r>
                        <a:rPr lang="en-US" sz="1800" dirty="0" err="1" smtClean="0"/>
                        <a:t>bagaimana</a:t>
                      </a:r>
                      <a:r>
                        <a:rPr lang="en-US" sz="1800" dirty="0" smtClean="0"/>
                        <a:t> </a:t>
                      </a:r>
                      <a:r>
                        <a:rPr lang="en-US" sz="1800" dirty="0" err="1" smtClean="0"/>
                        <a:t>melakukan</a:t>
                      </a:r>
                      <a:r>
                        <a:rPr lang="en-US" sz="1800" dirty="0" smtClean="0"/>
                        <a:t> </a:t>
                      </a:r>
                      <a:r>
                        <a:rPr lang="en-US" sz="1800" dirty="0" err="1" smtClean="0"/>
                        <a:t>tugas</a:t>
                      </a:r>
                      <a:r>
                        <a:rPr lang="en-US" sz="1800" dirty="0" smtClean="0"/>
                        <a:t> </a:t>
                      </a:r>
                      <a:r>
                        <a:rPr lang="en-US" sz="1800" dirty="0" err="1" smtClean="0"/>
                        <a:t>itu</a:t>
                      </a:r>
                      <a:r>
                        <a:rPr lang="en-US" sz="1800" dirty="0" smtClean="0"/>
                        <a:t>.</a:t>
                      </a:r>
                      <a:endParaRPr lang="id-ID" sz="1800" b="0" dirty="0">
                        <a:solidFill>
                          <a:schemeClr val="tx1"/>
                        </a:solidFill>
                        <a:latin typeface="Comic Sans MS" pitchFamily="66" charset="0"/>
                        <a:cs typeface="Arial" pitchFamily="34" charset="0"/>
                      </a:endParaRPr>
                    </a:p>
                  </a:txBody>
                  <a:tcPr marL="91449" marR="91449" marT="45726" marB="45726"/>
                </a:tc>
                <a:extLst>
                  <a:ext uri="{0D108BD9-81ED-4DB2-BD59-A6C34878D82A}">
                    <a16:rowId xmlns:a16="http://schemas.microsoft.com/office/drawing/2014/main" val="10002"/>
                  </a:ext>
                </a:extLst>
              </a:tr>
              <a:tr h="1652365">
                <a:tc>
                  <a:txBody>
                    <a:bodyPr/>
                    <a:lstStyle/>
                    <a:p>
                      <a:r>
                        <a:rPr lang="en-US" sz="1800" dirty="0" err="1" smtClean="0"/>
                        <a:t>Memberikan</a:t>
                      </a:r>
                      <a:r>
                        <a:rPr lang="en-US" sz="1800" dirty="0" smtClean="0"/>
                        <a:t> </a:t>
                      </a:r>
                      <a:r>
                        <a:rPr lang="en-US" sz="1800" dirty="0" err="1" smtClean="0"/>
                        <a:t>lebih</a:t>
                      </a:r>
                      <a:r>
                        <a:rPr lang="en-US" sz="1800" dirty="0" smtClean="0"/>
                        <a:t> </a:t>
                      </a:r>
                      <a:r>
                        <a:rPr lang="en-US" sz="1800" dirty="0" err="1" smtClean="0"/>
                        <a:t>banyak</a:t>
                      </a:r>
                      <a:r>
                        <a:rPr lang="en-US" sz="1800" dirty="0" smtClean="0"/>
                        <a:t> </a:t>
                      </a:r>
                      <a:r>
                        <a:rPr lang="en-US" sz="1800" dirty="0" err="1" smtClean="0"/>
                        <a:t>arahan</a:t>
                      </a:r>
                      <a:r>
                        <a:rPr lang="en-US" sz="1800" dirty="0" smtClean="0"/>
                        <a:t> </a:t>
                      </a:r>
                      <a:r>
                        <a:rPr lang="en-US" sz="1800" dirty="0" err="1" smtClean="0"/>
                        <a:t>bagi</a:t>
                      </a:r>
                      <a:r>
                        <a:rPr lang="en-US" sz="1800" dirty="0" smtClean="0"/>
                        <a:t> orang yang </a:t>
                      </a:r>
                      <a:r>
                        <a:rPr lang="en-US" sz="1800" dirty="0" err="1" smtClean="0"/>
                        <a:t>memiliki</a:t>
                      </a:r>
                      <a:r>
                        <a:rPr lang="en-US" sz="1800" dirty="0" smtClean="0"/>
                        <a:t> </a:t>
                      </a:r>
                      <a:r>
                        <a:rPr lang="en-US" sz="1800" dirty="0" err="1" smtClean="0"/>
                        <a:t>peran</a:t>
                      </a:r>
                      <a:r>
                        <a:rPr lang="en-US" sz="1800" dirty="0" smtClean="0"/>
                        <a:t> yang </a:t>
                      </a:r>
                      <a:r>
                        <a:rPr lang="en-US" sz="1800" dirty="0" err="1" smtClean="0"/>
                        <a:t>saling</a:t>
                      </a:r>
                      <a:r>
                        <a:rPr lang="en-US" sz="1800" dirty="0" smtClean="0"/>
                        <a:t> </a:t>
                      </a:r>
                      <a:r>
                        <a:rPr lang="en-US" sz="1800" dirty="0" err="1" smtClean="0"/>
                        <a:t>tergantung</a:t>
                      </a:r>
                      <a:endParaRPr lang="id-ID" sz="1800" b="0" dirty="0">
                        <a:solidFill>
                          <a:schemeClr val="tx1"/>
                        </a:solidFill>
                        <a:latin typeface="Comic Sans MS" pitchFamily="66" charset="0"/>
                        <a:cs typeface="Arial" pitchFamily="34" charset="0"/>
                      </a:endParaRPr>
                    </a:p>
                  </a:txBody>
                  <a:tcPr marL="91449" marR="91449" marT="45726" marB="45726"/>
                </a:tc>
                <a:tc>
                  <a:txBody>
                    <a:bodyPr/>
                    <a:lstStyle/>
                    <a:p>
                      <a:r>
                        <a:rPr lang="en-US" sz="1800" dirty="0" err="1" smtClean="0"/>
                        <a:t>Ketergantungan</a:t>
                      </a:r>
                      <a:r>
                        <a:rPr lang="en-US" sz="1800" dirty="0" smtClean="0"/>
                        <a:t> </a:t>
                      </a:r>
                      <a:r>
                        <a:rPr lang="en-US" sz="1800" dirty="0" err="1" smtClean="0"/>
                        <a:t>peran</a:t>
                      </a:r>
                      <a:r>
                        <a:rPr lang="en-US" sz="1800" dirty="0" smtClean="0"/>
                        <a:t> </a:t>
                      </a:r>
                      <a:r>
                        <a:rPr lang="en-US" sz="1800" dirty="0" err="1" smtClean="0"/>
                        <a:t>anggota</a:t>
                      </a:r>
                      <a:r>
                        <a:rPr lang="en-US" sz="1800" dirty="0" smtClean="0"/>
                        <a:t> </a:t>
                      </a:r>
                      <a:r>
                        <a:rPr lang="en-US" sz="1800" dirty="0" err="1" smtClean="0"/>
                        <a:t>kelompok</a:t>
                      </a:r>
                      <a:r>
                        <a:rPr lang="en-US" sz="1800" dirty="0" smtClean="0"/>
                        <a:t> </a:t>
                      </a:r>
                      <a:r>
                        <a:rPr lang="en-US" sz="1800" dirty="0" err="1" smtClean="0"/>
                        <a:t>meningkatkan</a:t>
                      </a:r>
                      <a:r>
                        <a:rPr lang="en-US" sz="1800" dirty="0" smtClean="0"/>
                        <a:t> </a:t>
                      </a:r>
                      <a:r>
                        <a:rPr lang="en-US" sz="1800" dirty="0" err="1" smtClean="0"/>
                        <a:t>ambiguitas</a:t>
                      </a:r>
                      <a:r>
                        <a:rPr lang="en-US" sz="1800" dirty="0" smtClean="0"/>
                        <a:t> </a:t>
                      </a:r>
                      <a:r>
                        <a:rPr lang="en-US" sz="1800" dirty="0" err="1" smtClean="0"/>
                        <a:t>peran</a:t>
                      </a:r>
                      <a:r>
                        <a:rPr lang="en-US" sz="1800" dirty="0" smtClean="0"/>
                        <a:t> </a:t>
                      </a:r>
                      <a:r>
                        <a:rPr lang="en-US" sz="1800" dirty="0" err="1" smtClean="0"/>
                        <a:t>karena</a:t>
                      </a:r>
                      <a:r>
                        <a:rPr lang="en-US" sz="1800" dirty="0" smtClean="0"/>
                        <a:t> </a:t>
                      </a:r>
                      <a:r>
                        <a:rPr lang="en-US" sz="1800" dirty="0" err="1" smtClean="0"/>
                        <a:t>membutuhkan</a:t>
                      </a:r>
                      <a:r>
                        <a:rPr lang="en-US" sz="1800" dirty="0" smtClean="0"/>
                        <a:t> </a:t>
                      </a:r>
                      <a:r>
                        <a:rPr lang="en-US" sz="1800" dirty="0" err="1" smtClean="0"/>
                        <a:t>penyesuaian</a:t>
                      </a:r>
                      <a:r>
                        <a:rPr lang="en-US" sz="1800" dirty="0" smtClean="0"/>
                        <a:t> </a:t>
                      </a:r>
                      <a:r>
                        <a:rPr lang="en-US" sz="1800" dirty="0" err="1" smtClean="0"/>
                        <a:t>bersama</a:t>
                      </a:r>
                      <a:r>
                        <a:rPr lang="en-US" sz="1800" dirty="0" smtClean="0"/>
                        <a:t> yang </a:t>
                      </a:r>
                      <a:r>
                        <a:rPr lang="en-US" sz="1800" dirty="0" err="1" smtClean="0"/>
                        <a:t>sering</a:t>
                      </a:r>
                      <a:r>
                        <a:rPr lang="en-US" sz="1800" dirty="0" smtClean="0"/>
                        <a:t> </a:t>
                      </a:r>
                      <a:r>
                        <a:rPr lang="en-US" sz="1800" dirty="0" err="1" smtClean="0"/>
                        <a:t>dalam</a:t>
                      </a:r>
                      <a:r>
                        <a:rPr lang="en-US" sz="1800" dirty="0" smtClean="0"/>
                        <a:t> </a:t>
                      </a:r>
                      <a:r>
                        <a:rPr lang="en-US" sz="1800" dirty="0" err="1" smtClean="0"/>
                        <a:t>perilaku</a:t>
                      </a:r>
                      <a:r>
                        <a:rPr lang="en-US" sz="1800" dirty="0" smtClean="0"/>
                        <a:t>. </a:t>
                      </a:r>
                      <a:r>
                        <a:rPr lang="en-US" sz="1800" dirty="0" err="1" smtClean="0"/>
                        <a:t>Sebuah</a:t>
                      </a:r>
                      <a:r>
                        <a:rPr lang="en-US" sz="1800" dirty="0" smtClean="0"/>
                        <a:t> </a:t>
                      </a:r>
                      <a:r>
                        <a:rPr lang="en-US" sz="1800" dirty="0" err="1" smtClean="0"/>
                        <a:t>tim</a:t>
                      </a:r>
                      <a:r>
                        <a:rPr lang="en-US" sz="1800" dirty="0" smtClean="0"/>
                        <a:t> </a:t>
                      </a:r>
                      <a:r>
                        <a:rPr lang="en-US" sz="1800" dirty="0" err="1" smtClean="0"/>
                        <a:t>tidak</a:t>
                      </a:r>
                      <a:r>
                        <a:rPr lang="en-US" sz="1800" dirty="0" smtClean="0"/>
                        <a:t> </a:t>
                      </a:r>
                      <a:r>
                        <a:rPr lang="en-US" sz="1800" dirty="0" err="1" smtClean="0"/>
                        <a:t>akan</a:t>
                      </a:r>
                      <a:r>
                        <a:rPr lang="en-US" sz="1800" dirty="0" smtClean="0"/>
                        <a:t> </a:t>
                      </a:r>
                      <a:r>
                        <a:rPr lang="en-US" sz="1800" dirty="0" err="1" smtClean="0"/>
                        <a:t>mencapai</a:t>
                      </a:r>
                      <a:r>
                        <a:rPr lang="en-US" sz="1800" dirty="0" smtClean="0"/>
                        <a:t> </a:t>
                      </a:r>
                      <a:r>
                        <a:rPr lang="en-US" sz="1800" dirty="0" err="1" smtClean="0"/>
                        <a:t>kinerja</a:t>
                      </a:r>
                      <a:r>
                        <a:rPr lang="en-US" sz="1800" dirty="0" smtClean="0"/>
                        <a:t> yang </a:t>
                      </a:r>
                      <a:r>
                        <a:rPr lang="en-US" sz="1800" dirty="0" err="1" smtClean="0"/>
                        <a:t>tinggi,kecuali</a:t>
                      </a:r>
                      <a:r>
                        <a:rPr lang="en-US" sz="1800" dirty="0" smtClean="0"/>
                        <a:t> </a:t>
                      </a:r>
                      <a:r>
                        <a:rPr lang="en-US" sz="1800" dirty="0" err="1" smtClean="0"/>
                        <a:t>tindakan</a:t>
                      </a:r>
                      <a:r>
                        <a:rPr lang="en-US" sz="1800" dirty="0" smtClean="0"/>
                        <a:t> </a:t>
                      </a:r>
                      <a:r>
                        <a:rPr lang="en-US" sz="1800" dirty="0" err="1" smtClean="0"/>
                        <a:t>para</a:t>
                      </a:r>
                      <a:r>
                        <a:rPr lang="en-US" sz="1800" dirty="0" smtClean="0"/>
                        <a:t> </a:t>
                      </a:r>
                      <a:r>
                        <a:rPr lang="en-US" sz="1800" dirty="0" err="1" smtClean="0"/>
                        <a:t>anggotanya</a:t>
                      </a:r>
                      <a:r>
                        <a:rPr lang="en-US" sz="1800" dirty="0" smtClean="0"/>
                        <a:t> </a:t>
                      </a:r>
                      <a:r>
                        <a:rPr lang="en-US" sz="1800" dirty="0" err="1" smtClean="0"/>
                        <a:t>amat</a:t>
                      </a:r>
                      <a:r>
                        <a:rPr lang="en-US" sz="1800" dirty="0" smtClean="0"/>
                        <a:t> </a:t>
                      </a:r>
                      <a:r>
                        <a:rPr lang="en-US" sz="1800" dirty="0" err="1" smtClean="0"/>
                        <a:t>terkoordinasi</a:t>
                      </a:r>
                      <a:r>
                        <a:rPr lang="en-US" sz="1800" dirty="0" smtClean="0"/>
                        <a:t>.</a:t>
                      </a:r>
                      <a:endParaRPr lang="id-ID" sz="1800" b="0" dirty="0">
                        <a:solidFill>
                          <a:schemeClr val="tx1"/>
                        </a:solidFill>
                        <a:latin typeface="Comic Sans MS" pitchFamily="66" charset="0"/>
                        <a:cs typeface="Arial" pitchFamily="34" charset="0"/>
                      </a:endParaRPr>
                    </a:p>
                  </a:txBody>
                  <a:tcPr marL="91449" marR="91449" marT="45726" marB="45726"/>
                </a:tc>
                <a:extLst>
                  <a:ext uri="{0D108BD9-81ED-4DB2-BD59-A6C34878D82A}">
                    <a16:rowId xmlns:a16="http://schemas.microsoft.com/office/drawing/2014/main" val="10003"/>
                  </a:ext>
                </a:extLst>
              </a:tr>
              <a:tr h="1342547">
                <a:tc>
                  <a:txBody>
                    <a:bodyPr/>
                    <a:lstStyle/>
                    <a:p>
                      <a:r>
                        <a:rPr lang="id-ID" sz="1800" dirty="0" smtClean="0"/>
                        <a:t>Berikan lebih banyak arahan dan pengarahan saat ada krisis.</a:t>
                      </a:r>
                      <a:endParaRPr lang="id-ID" sz="1800" b="0" dirty="0">
                        <a:solidFill>
                          <a:schemeClr val="tx1"/>
                        </a:solidFill>
                        <a:latin typeface="Comic Sans MS" pitchFamily="66" charset="0"/>
                        <a:cs typeface="Arial" pitchFamily="34" charset="0"/>
                      </a:endParaRPr>
                    </a:p>
                  </a:txBody>
                  <a:tcPr marL="91449" marR="91449" marT="45726" marB="45726"/>
                </a:tc>
                <a:tc>
                  <a:txBody>
                    <a:bodyPr/>
                    <a:lstStyle/>
                    <a:p>
                      <a:r>
                        <a:rPr lang="en-US" sz="1800" dirty="0" err="1" smtClean="0"/>
                        <a:t>Seorang</a:t>
                      </a:r>
                      <a:r>
                        <a:rPr lang="en-US" sz="1800" dirty="0" smtClean="0"/>
                        <a:t> </a:t>
                      </a:r>
                      <a:r>
                        <a:rPr lang="en-US" sz="1800" dirty="0" err="1" smtClean="0"/>
                        <a:t>manajer</a:t>
                      </a:r>
                      <a:r>
                        <a:rPr lang="en-US" sz="1800" dirty="0" smtClean="0"/>
                        <a:t> </a:t>
                      </a:r>
                      <a:r>
                        <a:rPr lang="en-US" sz="1800" dirty="0" err="1" smtClean="0"/>
                        <a:t>dapat</a:t>
                      </a:r>
                      <a:r>
                        <a:rPr lang="en-US" sz="1800" dirty="0" smtClean="0"/>
                        <a:t> </a:t>
                      </a:r>
                      <a:r>
                        <a:rPr lang="en-US" sz="1800" dirty="0" err="1" smtClean="0"/>
                        <a:t>membantu</a:t>
                      </a:r>
                      <a:r>
                        <a:rPr lang="en-US" sz="1800" dirty="0" smtClean="0"/>
                        <a:t> </a:t>
                      </a:r>
                      <a:r>
                        <a:rPr lang="en-US" sz="1800" dirty="0" err="1" smtClean="0"/>
                        <a:t>mencegah</a:t>
                      </a:r>
                      <a:r>
                        <a:rPr lang="en-US" sz="1800" dirty="0" smtClean="0"/>
                        <a:t> </a:t>
                      </a:r>
                      <a:r>
                        <a:rPr lang="en-US" sz="1800" dirty="0" err="1" smtClean="0"/>
                        <a:t>tekanan</a:t>
                      </a:r>
                      <a:r>
                        <a:rPr lang="en-US" sz="1800" dirty="0" smtClean="0"/>
                        <a:t> yang </a:t>
                      </a:r>
                      <a:r>
                        <a:rPr lang="en-US" sz="1800" dirty="0" err="1" smtClean="0"/>
                        <a:t>tidak</a:t>
                      </a:r>
                      <a:r>
                        <a:rPr lang="en-US" sz="1800" dirty="0" smtClean="0"/>
                        <a:t> </a:t>
                      </a:r>
                      <a:r>
                        <a:rPr lang="en-US" sz="1800" dirty="0" err="1" smtClean="0"/>
                        <a:t>perlu</a:t>
                      </a:r>
                      <a:r>
                        <a:rPr lang="en-US" sz="1800" dirty="0" smtClean="0"/>
                        <a:t> </a:t>
                      </a:r>
                      <a:r>
                        <a:rPr lang="en-US" sz="1800" dirty="0" err="1" smtClean="0"/>
                        <a:t>bagi</a:t>
                      </a:r>
                      <a:r>
                        <a:rPr lang="en-US" sz="1800" dirty="0" smtClean="0"/>
                        <a:t> </a:t>
                      </a:r>
                      <a:r>
                        <a:rPr lang="en-US" sz="1800" dirty="0" err="1" smtClean="0"/>
                        <a:t>bawahan</a:t>
                      </a:r>
                      <a:r>
                        <a:rPr lang="en-US" sz="1800" dirty="0" smtClean="0"/>
                        <a:t> </a:t>
                      </a:r>
                      <a:r>
                        <a:rPr lang="en-US" sz="1800" dirty="0" err="1" smtClean="0"/>
                        <a:t>dengan</a:t>
                      </a:r>
                      <a:r>
                        <a:rPr lang="en-US" sz="1800" dirty="0" smtClean="0"/>
                        <a:t> </a:t>
                      </a:r>
                      <a:r>
                        <a:rPr lang="en-US" sz="1800" dirty="0" err="1" smtClean="0"/>
                        <a:t>menerjemahkan</a:t>
                      </a:r>
                      <a:r>
                        <a:rPr lang="en-US" sz="1800" dirty="0" smtClean="0"/>
                        <a:t> </a:t>
                      </a:r>
                      <a:r>
                        <a:rPr lang="en-US" sz="1800" dirty="0" err="1" smtClean="0"/>
                        <a:t>peristiwa</a:t>
                      </a:r>
                      <a:r>
                        <a:rPr lang="en-US" sz="1800" dirty="0" smtClean="0"/>
                        <a:t> </a:t>
                      </a:r>
                      <a:r>
                        <a:rPr lang="en-US" sz="1800" dirty="0" err="1" smtClean="0"/>
                        <a:t>yg</a:t>
                      </a:r>
                      <a:r>
                        <a:rPr lang="en-US" sz="1800" dirty="0" smtClean="0"/>
                        <a:t> </a:t>
                      </a:r>
                      <a:r>
                        <a:rPr lang="en-US" sz="1800" dirty="0" err="1" smtClean="0"/>
                        <a:t>mengancam</a:t>
                      </a:r>
                      <a:r>
                        <a:rPr lang="en-US" sz="1800" dirty="0" smtClean="0"/>
                        <a:t> </a:t>
                      </a:r>
                      <a:r>
                        <a:rPr lang="en-US" sz="1800" dirty="0" err="1" smtClean="0"/>
                        <a:t>dan</a:t>
                      </a:r>
                      <a:r>
                        <a:rPr lang="en-US" sz="1800" dirty="0" smtClean="0"/>
                        <a:t> </a:t>
                      </a:r>
                      <a:r>
                        <a:rPr lang="en-US" sz="1800" dirty="0" err="1" smtClean="0"/>
                        <a:t>menekankan</a:t>
                      </a:r>
                      <a:r>
                        <a:rPr lang="en-US" sz="1800" dirty="0" smtClean="0"/>
                        <a:t> </a:t>
                      </a:r>
                      <a:r>
                        <a:rPr lang="en-US" sz="1800" dirty="0" err="1" smtClean="0"/>
                        <a:t>elemen</a:t>
                      </a:r>
                      <a:r>
                        <a:rPr lang="en-US" sz="1800" dirty="0" smtClean="0"/>
                        <a:t> </a:t>
                      </a:r>
                      <a:r>
                        <a:rPr lang="en-US" sz="1800" dirty="0" err="1" smtClean="0"/>
                        <a:t>positif</a:t>
                      </a:r>
                      <a:r>
                        <a:rPr lang="en-US" sz="1800" dirty="0" smtClean="0"/>
                        <a:t> </a:t>
                      </a:r>
                      <a:r>
                        <a:rPr lang="en-US" sz="1800" dirty="0" err="1" smtClean="0"/>
                        <a:t>bukannya</a:t>
                      </a:r>
                      <a:r>
                        <a:rPr lang="en-US" sz="1800" dirty="0" smtClean="0"/>
                        <a:t> </a:t>
                      </a:r>
                      <a:r>
                        <a:rPr lang="en-US" sz="1800" dirty="0" err="1" smtClean="0"/>
                        <a:t>membuatkan</a:t>
                      </a:r>
                      <a:r>
                        <a:rPr lang="en-US" sz="1800" dirty="0" smtClean="0"/>
                        <a:t> orang </a:t>
                      </a:r>
                      <a:r>
                        <a:rPr lang="en-US" sz="1800" dirty="0" err="1" smtClean="0"/>
                        <a:t>berfokus</a:t>
                      </a:r>
                      <a:r>
                        <a:rPr lang="en-US" sz="1800" dirty="0" smtClean="0"/>
                        <a:t> </a:t>
                      </a:r>
                      <a:r>
                        <a:rPr lang="en-US" sz="1800" dirty="0" err="1" smtClean="0"/>
                        <a:t>pada</a:t>
                      </a:r>
                      <a:r>
                        <a:rPr lang="en-US" sz="1800" dirty="0" smtClean="0"/>
                        <a:t> </a:t>
                      </a:r>
                      <a:r>
                        <a:rPr lang="en-US" sz="1800" dirty="0" err="1" smtClean="0"/>
                        <a:t>hal</a:t>
                      </a:r>
                      <a:r>
                        <a:rPr lang="en-US" sz="1800" dirty="0" smtClean="0"/>
                        <a:t> </a:t>
                      </a:r>
                      <a:r>
                        <a:rPr lang="en-US" sz="1800" dirty="0" err="1" smtClean="0"/>
                        <a:t>negatif</a:t>
                      </a:r>
                      <a:r>
                        <a:rPr lang="en-US" sz="1800" dirty="0" smtClean="0"/>
                        <a:t>.</a:t>
                      </a:r>
                      <a:endParaRPr lang="id-ID" sz="1800" b="0" dirty="0">
                        <a:solidFill>
                          <a:schemeClr val="tx1"/>
                        </a:solidFill>
                        <a:latin typeface="Comic Sans MS" pitchFamily="66" charset="0"/>
                        <a:cs typeface="Arial" pitchFamily="34" charset="0"/>
                      </a:endParaRPr>
                    </a:p>
                  </a:txBody>
                  <a:tcPr marL="91449" marR="91449" marT="45726" marB="45726"/>
                </a:tc>
                <a:extLst>
                  <a:ext uri="{0D108BD9-81ED-4DB2-BD59-A6C34878D82A}">
                    <a16:rowId xmlns:a16="http://schemas.microsoft.com/office/drawing/2014/main" val="10004"/>
                  </a:ext>
                </a:extLst>
              </a:tr>
            </a:tbl>
          </a:graphicData>
        </a:graphic>
      </p:graphicFrame>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50825" y="71438"/>
          <a:ext cx="8713788" cy="6670675"/>
        </p:xfrm>
        <a:graphic>
          <a:graphicData uri="http://schemas.openxmlformats.org/drawingml/2006/table">
            <a:tbl>
              <a:tblPr firstRow="1" bandRow="1">
                <a:tableStyleId>{5C22544A-7EE6-4342-B048-85BDC9FD1C3A}</a:tableStyleId>
              </a:tblPr>
              <a:tblGrid>
                <a:gridCol w="2520517">
                  <a:extLst>
                    <a:ext uri="{9D8B030D-6E8A-4147-A177-3AD203B41FA5}">
                      <a16:colId xmlns:a16="http://schemas.microsoft.com/office/drawing/2014/main" val="20000"/>
                    </a:ext>
                  </a:extLst>
                </a:gridCol>
                <a:gridCol w="6193271">
                  <a:extLst>
                    <a:ext uri="{9D8B030D-6E8A-4147-A177-3AD203B41FA5}">
                      <a16:colId xmlns:a16="http://schemas.microsoft.com/office/drawing/2014/main" val="20001"/>
                    </a:ext>
                  </a:extLst>
                </a:gridCol>
              </a:tblGrid>
              <a:tr h="503761">
                <a:tc gridSpan="2">
                  <a:txBody>
                    <a:bodyPr/>
                    <a:lstStyle/>
                    <a:p>
                      <a:pPr algn="ctr"/>
                      <a:r>
                        <a:rPr lang="id-ID" sz="2000" dirty="0" smtClean="0"/>
                        <a:t>Pedoman</a:t>
                      </a:r>
                      <a:r>
                        <a:rPr lang="id-ID" sz="2000" baseline="0" dirty="0" smtClean="0"/>
                        <a:t> Bagi Para Manajer</a:t>
                      </a:r>
                      <a:endParaRPr lang="id-ID" sz="2000" b="0" dirty="0">
                        <a:solidFill>
                          <a:schemeClr val="bg1"/>
                        </a:solidFill>
                        <a:latin typeface="Comic Sans MS" pitchFamily="66" charset="0"/>
                      </a:endParaRPr>
                    </a:p>
                  </a:txBody>
                  <a:tcPr marL="91449" marR="91449" marT="45729" marB="45729"/>
                </a:tc>
                <a:tc hMerge="1">
                  <a:txBody>
                    <a:bodyPr/>
                    <a:lstStyle/>
                    <a:p>
                      <a:endParaRPr lang="id-ID" dirty="0"/>
                    </a:p>
                  </a:txBody>
                  <a:tcPr/>
                </a:tc>
                <a:extLst>
                  <a:ext uri="{0D108BD9-81ED-4DB2-BD59-A6C34878D82A}">
                    <a16:rowId xmlns:a16="http://schemas.microsoft.com/office/drawing/2014/main" val="10000"/>
                  </a:ext>
                </a:extLst>
              </a:tr>
              <a:tr h="2089628">
                <a:tc>
                  <a:txBody>
                    <a:bodyPr/>
                    <a:lstStyle/>
                    <a:p>
                      <a:r>
                        <a:rPr lang="en-US" sz="1800" dirty="0" err="1" smtClean="0"/>
                        <a:t>Mengawasi</a:t>
                      </a:r>
                      <a:r>
                        <a:rPr lang="en-US" sz="1800" dirty="0" smtClean="0"/>
                        <a:t> </a:t>
                      </a:r>
                      <a:r>
                        <a:rPr lang="en-US" sz="1800" dirty="0" err="1" smtClean="0"/>
                        <a:t>tugas</a:t>
                      </a:r>
                      <a:r>
                        <a:rPr lang="en-US" sz="1800" dirty="0" smtClean="0"/>
                        <a:t> </a:t>
                      </a:r>
                      <a:r>
                        <a:rPr lang="en-US" sz="1800" dirty="0" err="1" smtClean="0"/>
                        <a:t>kritis</a:t>
                      </a:r>
                      <a:r>
                        <a:rPr lang="en-US" sz="1800" dirty="0" smtClean="0"/>
                        <a:t> </a:t>
                      </a:r>
                      <a:r>
                        <a:rPr lang="en-US" sz="1800" dirty="0" err="1" smtClean="0"/>
                        <a:t>atau</a:t>
                      </a:r>
                      <a:r>
                        <a:rPr lang="en-US" sz="1800" dirty="0" smtClean="0"/>
                        <a:t> orang yang </a:t>
                      </a:r>
                      <a:r>
                        <a:rPr lang="en-US" sz="1800" dirty="0" err="1" smtClean="0"/>
                        <a:t>tidak</a:t>
                      </a:r>
                      <a:r>
                        <a:rPr lang="en-US" sz="1800" dirty="0" smtClean="0"/>
                        <a:t> </a:t>
                      </a:r>
                      <a:r>
                        <a:rPr lang="en-US" sz="1800" dirty="0" err="1" smtClean="0"/>
                        <a:t>dapat</a:t>
                      </a:r>
                      <a:r>
                        <a:rPr lang="en-US" sz="1800" dirty="0" smtClean="0"/>
                        <a:t> </a:t>
                      </a:r>
                      <a:r>
                        <a:rPr lang="en-US" sz="1800" dirty="0" err="1" smtClean="0"/>
                        <a:t>diandalkan</a:t>
                      </a:r>
                      <a:r>
                        <a:rPr lang="en-US" sz="1800" dirty="0" smtClean="0"/>
                        <a:t> </a:t>
                      </a:r>
                      <a:r>
                        <a:rPr lang="id-ID" sz="1800" dirty="0" smtClean="0"/>
                        <a:t>dengan </a:t>
                      </a:r>
                      <a:r>
                        <a:rPr lang="en-US" sz="1800" dirty="0" err="1" smtClean="0"/>
                        <a:t>lebih</a:t>
                      </a:r>
                      <a:r>
                        <a:rPr lang="en-US" sz="1800" dirty="0" smtClean="0"/>
                        <a:t> </a:t>
                      </a:r>
                      <a:r>
                        <a:rPr lang="id-ID" sz="1800" dirty="0" smtClean="0"/>
                        <a:t>dekat</a:t>
                      </a:r>
                      <a:endParaRPr lang="id-ID" sz="1800" b="0" dirty="0" smtClean="0">
                        <a:solidFill>
                          <a:schemeClr val="tx1"/>
                        </a:solidFill>
                        <a:latin typeface="Comic Sans MS" pitchFamily="66" charset="0"/>
                      </a:endParaRPr>
                    </a:p>
                  </a:txBody>
                  <a:tcPr marL="91449" marR="91449" marT="45729" marB="45729"/>
                </a:tc>
                <a:tc>
                  <a:txBody>
                    <a:bodyPr/>
                    <a:lstStyle/>
                    <a:p>
                      <a:r>
                        <a:rPr lang="en-US" sz="1800" dirty="0" err="1" smtClean="0"/>
                        <a:t>Mengawasi</a:t>
                      </a:r>
                      <a:r>
                        <a:rPr lang="en-US" sz="1800" dirty="0" smtClean="0"/>
                        <a:t> </a:t>
                      </a:r>
                      <a:r>
                        <a:rPr lang="en-US" sz="1800" dirty="0" err="1" smtClean="0"/>
                        <a:t>memberikan</a:t>
                      </a:r>
                      <a:r>
                        <a:rPr lang="en-US" sz="1800" dirty="0" smtClean="0"/>
                        <a:t> </a:t>
                      </a:r>
                      <a:r>
                        <a:rPr lang="en-US" sz="1800" dirty="0" err="1" smtClean="0"/>
                        <a:t>informasi</a:t>
                      </a:r>
                      <a:r>
                        <a:rPr lang="en-US" sz="1800" dirty="0" smtClean="0"/>
                        <a:t> </a:t>
                      </a:r>
                      <a:r>
                        <a:rPr lang="en-US" sz="1800" dirty="0" err="1" smtClean="0"/>
                        <a:t>yg</a:t>
                      </a:r>
                      <a:r>
                        <a:rPr lang="en-US" sz="1800" dirty="0" smtClean="0"/>
                        <a:t> </a:t>
                      </a:r>
                      <a:r>
                        <a:rPr lang="en-US" sz="1800" dirty="0" err="1" smtClean="0"/>
                        <a:t>dibutuhkan</a:t>
                      </a:r>
                      <a:r>
                        <a:rPr lang="en-US" sz="1800" dirty="0" smtClean="0"/>
                        <a:t> </a:t>
                      </a:r>
                      <a:r>
                        <a:rPr lang="en-US" sz="1800" dirty="0" err="1" smtClean="0"/>
                        <a:t>utk</a:t>
                      </a:r>
                      <a:r>
                        <a:rPr lang="en-US" sz="1800" dirty="0" smtClean="0"/>
                        <a:t> </a:t>
                      </a:r>
                      <a:r>
                        <a:rPr lang="en-US" sz="1800" dirty="0" err="1" smtClean="0"/>
                        <a:t>mendeteksi</a:t>
                      </a:r>
                      <a:r>
                        <a:rPr lang="en-US" sz="1800" dirty="0" smtClean="0"/>
                        <a:t> </a:t>
                      </a:r>
                      <a:r>
                        <a:rPr lang="en-US" sz="1800" dirty="0" err="1" smtClean="0"/>
                        <a:t>dan</a:t>
                      </a:r>
                      <a:r>
                        <a:rPr lang="en-US" sz="1800" dirty="0" smtClean="0"/>
                        <a:t> </a:t>
                      </a:r>
                      <a:r>
                        <a:rPr lang="en-US" sz="1800" dirty="0" err="1" smtClean="0"/>
                        <a:t>memperbaiki</a:t>
                      </a:r>
                      <a:r>
                        <a:rPr lang="en-US" sz="1800" dirty="0" smtClean="0"/>
                        <a:t> </a:t>
                      </a:r>
                      <a:r>
                        <a:rPr lang="en-US" sz="1800" dirty="0" err="1" smtClean="0"/>
                        <a:t>masalah</a:t>
                      </a:r>
                      <a:r>
                        <a:rPr lang="en-US" sz="1800" dirty="0" smtClean="0"/>
                        <a:t> </a:t>
                      </a:r>
                      <a:r>
                        <a:rPr lang="en-US" sz="1800" dirty="0" err="1" smtClean="0"/>
                        <a:t>kinerja</a:t>
                      </a:r>
                      <a:r>
                        <a:rPr lang="en-US" sz="1800" dirty="0" smtClean="0"/>
                        <a:t>. </a:t>
                      </a:r>
                      <a:r>
                        <a:rPr lang="en-US" sz="1800" dirty="0" err="1" smtClean="0"/>
                        <a:t>Pengawasan</a:t>
                      </a:r>
                      <a:r>
                        <a:rPr lang="en-US" sz="1800" dirty="0" smtClean="0"/>
                        <a:t> </a:t>
                      </a:r>
                      <a:r>
                        <a:rPr lang="en-US" sz="1800" dirty="0" err="1" smtClean="0"/>
                        <a:t>yg</a:t>
                      </a:r>
                      <a:r>
                        <a:rPr lang="en-US" sz="1800" dirty="0" smtClean="0"/>
                        <a:t> </a:t>
                      </a:r>
                      <a:r>
                        <a:rPr lang="en-US" sz="1800" dirty="0" err="1" smtClean="0"/>
                        <a:t>lebih</a:t>
                      </a:r>
                      <a:r>
                        <a:rPr lang="en-US" sz="1800" dirty="0" smtClean="0"/>
                        <a:t> </a:t>
                      </a:r>
                      <a:r>
                        <a:rPr lang="en-US" sz="1800" dirty="0" err="1" smtClean="0"/>
                        <a:t>sering</a:t>
                      </a:r>
                      <a:r>
                        <a:rPr lang="en-US" sz="1800" dirty="0" smtClean="0"/>
                        <a:t> </a:t>
                      </a:r>
                      <a:r>
                        <a:rPr lang="en-US" sz="1800" dirty="0" err="1" smtClean="0"/>
                        <a:t>dan</a:t>
                      </a:r>
                      <a:r>
                        <a:rPr lang="en-US" sz="1800" dirty="0" smtClean="0"/>
                        <a:t> </a:t>
                      </a:r>
                      <a:r>
                        <a:rPr lang="en-US" sz="1800" dirty="0" err="1" smtClean="0"/>
                        <a:t>insentif</a:t>
                      </a:r>
                      <a:r>
                        <a:rPr lang="en-US" sz="1800" dirty="0" smtClean="0"/>
                        <a:t> </a:t>
                      </a:r>
                      <a:r>
                        <a:rPr lang="en-US" sz="1800" dirty="0" err="1" smtClean="0"/>
                        <a:t>tepat</a:t>
                      </a:r>
                      <a:r>
                        <a:rPr lang="en-US" sz="1800" dirty="0" smtClean="0"/>
                        <a:t> </a:t>
                      </a:r>
                      <a:r>
                        <a:rPr lang="en-US" sz="1800" dirty="0" err="1" smtClean="0"/>
                        <a:t>bagi</a:t>
                      </a:r>
                      <a:r>
                        <a:rPr lang="en-US" sz="1800" dirty="0" smtClean="0"/>
                        <a:t> </a:t>
                      </a:r>
                      <a:r>
                        <a:rPr lang="en-US" sz="1800" dirty="0" err="1" smtClean="0"/>
                        <a:t>sebuah</a:t>
                      </a:r>
                      <a:r>
                        <a:rPr lang="en-US" sz="1800" dirty="0" smtClean="0"/>
                        <a:t> </a:t>
                      </a:r>
                      <a:r>
                        <a:rPr lang="en-US" sz="1800" dirty="0" err="1" smtClean="0"/>
                        <a:t>tugas</a:t>
                      </a:r>
                      <a:r>
                        <a:rPr lang="en-US" sz="1800" dirty="0" smtClean="0"/>
                        <a:t> </a:t>
                      </a:r>
                      <a:r>
                        <a:rPr lang="en-US" sz="1800" dirty="0" err="1" smtClean="0"/>
                        <a:t>kritis</a:t>
                      </a:r>
                      <a:r>
                        <a:rPr lang="en-US" sz="1800" dirty="0" smtClean="0"/>
                        <a:t> </a:t>
                      </a:r>
                      <a:r>
                        <a:rPr lang="en-US" sz="1800" dirty="0" err="1" smtClean="0"/>
                        <a:t>yg</a:t>
                      </a:r>
                      <a:r>
                        <a:rPr lang="en-US" sz="1800" dirty="0" smtClean="0"/>
                        <a:t> </a:t>
                      </a:r>
                      <a:r>
                        <a:rPr lang="en-US" sz="1800" dirty="0" err="1" smtClean="0"/>
                        <a:t>melibatkan</a:t>
                      </a:r>
                      <a:r>
                        <a:rPr lang="en-US" sz="1800" dirty="0" smtClean="0"/>
                        <a:t> </a:t>
                      </a:r>
                      <a:r>
                        <a:rPr lang="en-US" sz="1800" dirty="0" err="1" smtClean="0"/>
                        <a:t>keterpaparan</a:t>
                      </a:r>
                      <a:r>
                        <a:rPr lang="en-US" sz="1800" dirty="0" smtClean="0"/>
                        <a:t> </a:t>
                      </a:r>
                      <a:r>
                        <a:rPr lang="en-US" sz="1800" dirty="0" err="1" smtClean="0"/>
                        <a:t>yg</a:t>
                      </a:r>
                      <a:r>
                        <a:rPr lang="en-US" sz="1800" dirty="0" smtClean="0"/>
                        <a:t> </a:t>
                      </a:r>
                      <a:r>
                        <a:rPr lang="en-US" sz="1800" dirty="0" err="1" smtClean="0"/>
                        <a:t>tinggi</a:t>
                      </a:r>
                      <a:r>
                        <a:rPr lang="en-US" sz="1800" dirty="0" smtClean="0"/>
                        <a:t> </a:t>
                      </a:r>
                      <a:r>
                        <a:rPr lang="en-US" sz="1800" dirty="0" err="1" smtClean="0"/>
                        <a:t>sehingga</a:t>
                      </a:r>
                      <a:r>
                        <a:rPr lang="en-US" sz="1800" dirty="0" smtClean="0"/>
                        <a:t> </a:t>
                      </a:r>
                      <a:r>
                        <a:rPr lang="en-US" sz="1800" dirty="0" err="1" smtClean="0"/>
                        <a:t>permasalahan</a:t>
                      </a:r>
                      <a:r>
                        <a:rPr lang="en-US" sz="1800" dirty="0" smtClean="0"/>
                        <a:t> </a:t>
                      </a:r>
                      <a:r>
                        <a:rPr lang="en-US" sz="1800" dirty="0" err="1" smtClean="0"/>
                        <a:t>dapat</a:t>
                      </a:r>
                      <a:r>
                        <a:rPr lang="en-US" sz="1800" dirty="0" smtClean="0"/>
                        <a:t> </a:t>
                      </a:r>
                      <a:r>
                        <a:rPr lang="en-US" sz="1800" dirty="0" err="1" smtClean="0"/>
                        <a:t>dideteksi</a:t>
                      </a:r>
                      <a:r>
                        <a:rPr lang="en-US" sz="1800" dirty="0" smtClean="0"/>
                        <a:t> </a:t>
                      </a:r>
                      <a:r>
                        <a:rPr lang="en-US" sz="1800" dirty="0" err="1" smtClean="0"/>
                        <a:t>sebelum</a:t>
                      </a:r>
                      <a:r>
                        <a:rPr lang="en-US" sz="1800" dirty="0" smtClean="0"/>
                        <a:t> </a:t>
                      </a:r>
                      <a:r>
                        <a:rPr lang="en-US" sz="1800" dirty="0" err="1" smtClean="0"/>
                        <a:t>mereka</a:t>
                      </a:r>
                      <a:r>
                        <a:rPr lang="en-US" sz="1800" dirty="0" smtClean="0"/>
                        <a:t> </a:t>
                      </a:r>
                      <a:r>
                        <a:rPr lang="en-US" sz="1800" dirty="0" err="1" smtClean="0"/>
                        <a:t>menjadi</a:t>
                      </a:r>
                      <a:r>
                        <a:rPr lang="en-US" sz="1800" dirty="0" smtClean="0"/>
                        <a:t> </a:t>
                      </a:r>
                      <a:r>
                        <a:rPr lang="en-US" sz="1800" dirty="0" err="1" smtClean="0"/>
                        <a:t>terlalu</a:t>
                      </a:r>
                      <a:r>
                        <a:rPr lang="en-US" sz="1800" dirty="0" smtClean="0"/>
                        <a:t> </a:t>
                      </a:r>
                      <a:r>
                        <a:rPr lang="en-US" sz="1800" dirty="0" err="1" smtClean="0"/>
                        <a:t>buruk</a:t>
                      </a:r>
                      <a:r>
                        <a:rPr lang="en-US" sz="1800" dirty="0" smtClean="0"/>
                        <a:t> </a:t>
                      </a:r>
                      <a:r>
                        <a:rPr lang="en-US" sz="1800" dirty="0" err="1" smtClean="0"/>
                        <a:t>sehingga</a:t>
                      </a:r>
                      <a:r>
                        <a:rPr lang="en-US" sz="1800" dirty="0" smtClean="0"/>
                        <a:t> </a:t>
                      </a:r>
                      <a:r>
                        <a:rPr lang="en-US" sz="1800" dirty="0" err="1" smtClean="0"/>
                        <a:t>permasalahan</a:t>
                      </a:r>
                      <a:r>
                        <a:rPr lang="en-US" sz="1800" dirty="0" smtClean="0"/>
                        <a:t> </a:t>
                      </a:r>
                      <a:r>
                        <a:rPr lang="en-US" sz="1800" dirty="0" err="1" smtClean="0"/>
                        <a:t>dan</a:t>
                      </a:r>
                      <a:r>
                        <a:rPr lang="en-US" sz="1800" dirty="0" smtClean="0"/>
                        <a:t> </a:t>
                      </a:r>
                      <a:r>
                        <a:rPr lang="en-US" sz="1800" dirty="0" err="1" smtClean="0"/>
                        <a:t>sulit</a:t>
                      </a:r>
                      <a:r>
                        <a:rPr lang="en-US" sz="1800" dirty="0" smtClean="0"/>
                        <a:t> </a:t>
                      </a:r>
                      <a:r>
                        <a:rPr lang="en-US" sz="1800" dirty="0" err="1" smtClean="0"/>
                        <a:t>diperbaiki</a:t>
                      </a:r>
                      <a:r>
                        <a:rPr lang="en-US" sz="1800" dirty="0" smtClean="0"/>
                        <a:t>.</a:t>
                      </a:r>
                      <a:endParaRPr lang="id-ID" sz="1800" b="0" dirty="0">
                        <a:solidFill>
                          <a:schemeClr val="tx1"/>
                        </a:solidFill>
                        <a:latin typeface="Comic Sans MS" pitchFamily="66" charset="0"/>
                      </a:endParaRPr>
                    </a:p>
                  </a:txBody>
                  <a:tcPr marL="91449" marR="91449" marT="45729" marB="45729"/>
                </a:tc>
                <a:extLst>
                  <a:ext uri="{0D108BD9-81ED-4DB2-BD59-A6C34878D82A}">
                    <a16:rowId xmlns:a16="http://schemas.microsoft.com/office/drawing/2014/main" val="10001"/>
                  </a:ext>
                </a:extLst>
              </a:tr>
              <a:tr h="2557556">
                <a:tc>
                  <a:txBody>
                    <a:bodyPr/>
                    <a:lstStyle/>
                    <a:p>
                      <a:r>
                        <a:rPr lang="en-US" sz="1800" dirty="0" err="1" smtClean="0"/>
                        <a:t>Memberikan</a:t>
                      </a:r>
                      <a:r>
                        <a:rPr lang="en-US" sz="1800" dirty="0" smtClean="0"/>
                        <a:t> </a:t>
                      </a:r>
                      <a:r>
                        <a:rPr lang="en-US" sz="1800" dirty="0" err="1" smtClean="0"/>
                        <a:t>lebih</a:t>
                      </a:r>
                      <a:r>
                        <a:rPr lang="en-US" sz="1800" dirty="0" smtClean="0"/>
                        <a:t> </a:t>
                      </a:r>
                      <a:r>
                        <a:rPr lang="en-US" sz="1800" dirty="0" err="1" smtClean="0"/>
                        <a:t>banyak</a:t>
                      </a:r>
                      <a:r>
                        <a:rPr lang="en-US" sz="1800" dirty="0" smtClean="0"/>
                        <a:t> </a:t>
                      </a:r>
                      <a:r>
                        <a:rPr lang="en-US" sz="1800" dirty="0" err="1" smtClean="0"/>
                        <a:t>pelatihan</a:t>
                      </a:r>
                      <a:r>
                        <a:rPr lang="en-US" sz="1800" dirty="0" smtClean="0"/>
                        <a:t> </a:t>
                      </a:r>
                      <a:r>
                        <a:rPr lang="en-US" sz="1800" dirty="0" err="1" smtClean="0"/>
                        <a:t>kepada</a:t>
                      </a:r>
                      <a:r>
                        <a:rPr lang="en-US" sz="1800" dirty="0" smtClean="0"/>
                        <a:t> </a:t>
                      </a:r>
                      <a:r>
                        <a:rPr lang="en-US" sz="1800" dirty="0" err="1" smtClean="0"/>
                        <a:t>bawahan</a:t>
                      </a:r>
                      <a:r>
                        <a:rPr lang="en-US" sz="1800" dirty="0" smtClean="0"/>
                        <a:t> yang </a:t>
                      </a:r>
                      <a:r>
                        <a:rPr lang="en-US" sz="1800" dirty="0" err="1" smtClean="0"/>
                        <a:t>tidak</a:t>
                      </a:r>
                      <a:r>
                        <a:rPr lang="en-US" sz="1800" dirty="0" smtClean="0"/>
                        <a:t> </a:t>
                      </a:r>
                      <a:r>
                        <a:rPr lang="en-US" sz="1800" dirty="0" err="1" smtClean="0"/>
                        <a:t>berpengalaman</a:t>
                      </a:r>
                      <a:endParaRPr lang="id-ID" sz="1800" b="0" dirty="0">
                        <a:solidFill>
                          <a:schemeClr val="tx1"/>
                        </a:solidFill>
                        <a:latin typeface="Comic Sans MS" pitchFamily="66" charset="0"/>
                      </a:endParaRPr>
                    </a:p>
                  </a:txBody>
                  <a:tcPr marL="91449" marR="9144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smtClean="0"/>
                        <a:t>Seorang</a:t>
                      </a:r>
                      <a:r>
                        <a:rPr lang="en-US" sz="1800" dirty="0" smtClean="0"/>
                        <a:t> </a:t>
                      </a:r>
                      <a:r>
                        <a:rPr lang="en-US" sz="1800" dirty="0" err="1" smtClean="0"/>
                        <a:t>pemimpin</a:t>
                      </a:r>
                      <a:r>
                        <a:rPr lang="en-US" sz="1800" dirty="0" smtClean="0"/>
                        <a:t> </a:t>
                      </a:r>
                      <a:r>
                        <a:rPr lang="en-US" sz="1800" dirty="0" err="1" smtClean="0"/>
                        <a:t>yg</a:t>
                      </a:r>
                      <a:r>
                        <a:rPr lang="en-US" sz="1800" dirty="0" smtClean="0"/>
                        <a:t> </a:t>
                      </a:r>
                      <a:r>
                        <a:rPr lang="en-US" sz="1800" dirty="0" err="1" smtClean="0"/>
                        <a:t>memiliki</a:t>
                      </a:r>
                      <a:r>
                        <a:rPr lang="en-US" sz="1800" dirty="0" smtClean="0"/>
                        <a:t> </a:t>
                      </a:r>
                      <a:r>
                        <a:rPr lang="en-US" sz="1800" dirty="0" err="1" smtClean="0"/>
                        <a:t>keahlian</a:t>
                      </a:r>
                      <a:r>
                        <a:rPr lang="en-US" sz="1800" dirty="0" smtClean="0"/>
                        <a:t> </a:t>
                      </a:r>
                      <a:r>
                        <a:rPr lang="en-US" sz="1800" dirty="0" err="1" smtClean="0"/>
                        <a:t>yg</a:t>
                      </a:r>
                      <a:r>
                        <a:rPr lang="en-US" sz="1800" dirty="0" smtClean="0"/>
                        <a:t> </a:t>
                      </a:r>
                      <a:r>
                        <a:rPr lang="en-US" sz="1800" dirty="0" err="1" smtClean="0"/>
                        <a:t>kuat</a:t>
                      </a:r>
                      <a:r>
                        <a:rPr lang="en-US" sz="1800" dirty="0" smtClean="0"/>
                        <a:t> </a:t>
                      </a:r>
                      <a:r>
                        <a:rPr lang="en-US" sz="1800" dirty="0" err="1" smtClean="0"/>
                        <a:t>dpt</a:t>
                      </a:r>
                      <a:r>
                        <a:rPr lang="en-US" sz="1800" dirty="0" smtClean="0"/>
                        <a:t> </a:t>
                      </a:r>
                      <a:r>
                        <a:rPr lang="en-US" sz="1800" dirty="0" err="1" smtClean="0"/>
                        <a:t>membantu</a:t>
                      </a:r>
                      <a:r>
                        <a:rPr lang="en-US" sz="1800" dirty="0" smtClean="0"/>
                        <a:t> </a:t>
                      </a:r>
                      <a:r>
                        <a:rPr lang="en-US" sz="1800" dirty="0" err="1" smtClean="0"/>
                        <a:t>seseorang</a:t>
                      </a:r>
                      <a:r>
                        <a:rPr lang="en-US" sz="1800" dirty="0" smtClean="0"/>
                        <a:t> </a:t>
                      </a:r>
                      <a:r>
                        <a:rPr lang="en-US" sz="1800" dirty="0" err="1" smtClean="0"/>
                        <a:t>menemukan</a:t>
                      </a:r>
                      <a:r>
                        <a:rPr lang="en-US" sz="1800" dirty="0" smtClean="0"/>
                        <a:t> </a:t>
                      </a:r>
                      <a:r>
                        <a:rPr lang="en-US" sz="1800" dirty="0" err="1" smtClean="0"/>
                        <a:t>alasan</a:t>
                      </a:r>
                      <a:r>
                        <a:rPr lang="en-US" sz="1800" dirty="0" smtClean="0"/>
                        <a:t> </a:t>
                      </a:r>
                      <a:r>
                        <a:rPr lang="en-US" sz="1800" dirty="0" err="1" smtClean="0"/>
                        <a:t>utk</a:t>
                      </a:r>
                      <a:r>
                        <a:rPr lang="en-US" sz="1800" dirty="0" smtClean="0"/>
                        <a:t> </a:t>
                      </a:r>
                      <a:r>
                        <a:rPr lang="en-US" sz="1800" dirty="0" err="1" smtClean="0"/>
                        <a:t>kinerja</a:t>
                      </a:r>
                      <a:r>
                        <a:rPr lang="en-US" sz="1800" dirty="0" smtClean="0"/>
                        <a:t> </a:t>
                      </a:r>
                      <a:r>
                        <a:rPr lang="en-US" sz="1800" dirty="0" err="1" smtClean="0"/>
                        <a:t>yg</a:t>
                      </a:r>
                      <a:r>
                        <a:rPr lang="en-US" sz="1800" dirty="0" smtClean="0"/>
                        <a:t> </a:t>
                      </a:r>
                      <a:r>
                        <a:rPr lang="en-US" sz="1800" dirty="0" err="1" smtClean="0"/>
                        <a:t>lemah</a:t>
                      </a:r>
                      <a:r>
                        <a:rPr lang="en-US" sz="1800" dirty="0" smtClean="0"/>
                        <a:t>. </a:t>
                      </a:r>
                      <a:r>
                        <a:rPr lang="en-US" sz="1800" dirty="0" err="1" smtClean="0"/>
                        <a:t>Sebuah</a:t>
                      </a:r>
                      <a:r>
                        <a:rPr lang="en-US" sz="1800" dirty="0" smtClean="0"/>
                        <a:t> </a:t>
                      </a:r>
                      <a:r>
                        <a:rPr lang="en-US" sz="1800" dirty="0" err="1" smtClean="0"/>
                        <a:t>pendekatan</a:t>
                      </a:r>
                      <a:r>
                        <a:rPr lang="en-US" sz="1800" dirty="0" smtClean="0"/>
                        <a:t> </a:t>
                      </a:r>
                      <a:r>
                        <a:rPr lang="en-US" sz="1800" dirty="0" err="1" smtClean="0"/>
                        <a:t>diagnostik</a:t>
                      </a:r>
                      <a:r>
                        <a:rPr lang="en-US" sz="1800" dirty="0" smtClean="0"/>
                        <a:t> </a:t>
                      </a:r>
                      <a:r>
                        <a:rPr lang="en-US" sz="1800" dirty="0" err="1" smtClean="0"/>
                        <a:t>adalah</a:t>
                      </a:r>
                      <a:r>
                        <a:rPr lang="en-US" sz="1800" dirty="0" smtClean="0"/>
                        <a:t> </a:t>
                      </a:r>
                      <a:r>
                        <a:rPr lang="en-US" sz="1800" dirty="0" err="1" smtClean="0"/>
                        <a:t>secara</a:t>
                      </a:r>
                      <a:r>
                        <a:rPr lang="en-US" sz="1800" dirty="0" smtClean="0"/>
                        <a:t> </a:t>
                      </a:r>
                      <a:r>
                        <a:rPr lang="en-US" sz="1800" dirty="0" err="1" smtClean="0"/>
                        <a:t>bersama</a:t>
                      </a:r>
                      <a:r>
                        <a:rPr lang="en-US" sz="1800" dirty="0" smtClean="0"/>
                        <a:t> </a:t>
                      </a:r>
                      <a:r>
                        <a:rPr lang="en-US" sz="1800" dirty="0" err="1" smtClean="0"/>
                        <a:t>meninjau</a:t>
                      </a:r>
                      <a:r>
                        <a:rPr lang="en-US" sz="1800" dirty="0" smtClean="0"/>
                        <a:t> </a:t>
                      </a:r>
                      <a:r>
                        <a:rPr lang="en-US" sz="1800" dirty="0" err="1" smtClean="0"/>
                        <a:t>langkah</a:t>
                      </a:r>
                      <a:r>
                        <a:rPr lang="en-US" sz="1800" dirty="0" smtClean="0"/>
                        <a:t> demi </a:t>
                      </a:r>
                      <a:r>
                        <a:rPr lang="en-US" sz="1800" dirty="0" err="1" smtClean="0"/>
                        <a:t>langkah</a:t>
                      </a:r>
                      <a:r>
                        <a:rPr lang="en-US" sz="1800" dirty="0" smtClean="0"/>
                        <a:t> </a:t>
                      </a:r>
                      <a:r>
                        <a:rPr lang="en-US" sz="1800" dirty="0" err="1" smtClean="0"/>
                        <a:t>bagaimana</a:t>
                      </a:r>
                      <a:r>
                        <a:rPr lang="en-US" sz="1800" dirty="0" smtClean="0"/>
                        <a:t> orang </a:t>
                      </a:r>
                      <a:r>
                        <a:rPr lang="en-US" sz="1800" dirty="0" err="1" smtClean="0"/>
                        <a:t>menjalankan</a:t>
                      </a:r>
                      <a:r>
                        <a:rPr lang="en-US" sz="1800" dirty="0" smtClean="0"/>
                        <a:t> </a:t>
                      </a:r>
                      <a:r>
                        <a:rPr lang="en-US" sz="1800" dirty="0" err="1" smtClean="0"/>
                        <a:t>tugas</a:t>
                      </a:r>
                      <a:r>
                        <a:rPr lang="en-US" sz="1800" dirty="0" smtClean="0"/>
                        <a:t> </a:t>
                      </a:r>
                      <a:r>
                        <a:rPr lang="en-US" sz="1800" dirty="0" err="1" smtClean="0"/>
                        <a:t>itu</a:t>
                      </a:r>
                      <a:r>
                        <a:rPr lang="en-US" sz="1800" dirty="0" smtClean="0"/>
                        <a:t> </a:t>
                      </a:r>
                      <a:r>
                        <a:rPr lang="en-US" sz="1800" dirty="0" err="1" smtClean="0"/>
                        <a:t>utk</a:t>
                      </a:r>
                      <a:r>
                        <a:rPr lang="en-US" sz="1800" dirty="0" smtClean="0"/>
                        <a:t> </a:t>
                      </a:r>
                      <a:r>
                        <a:rPr lang="en-US" sz="1800" dirty="0" err="1" smtClean="0"/>
                        <a:t>menentukan</a:t>
                      </a:r>
                      <a:r>
                        <a:rPr lang="en-US" sz="1800" dirty="0" smtClean="0"/>
                        <a:t> </a:t>
                      </a:r>
                      <a:r>
                        <a:rPr lang="en-US" sz="1800" dirty="0" err="1" smtClean="0"/>
                        <a:t>apakah</a:t>
                      </a:r>
                      <a:r>
                        <a:rPr lang="en-US" sz="1800" dirty="0" smtClean="0"/>
                        <a:t> </a:t>
                      </a:r>
                      <a:r>
                        <a:rPr lang="en-US" sz="1800" dirty="0" err="1" smtClean="0"/>
                        <a:t>ada</a:t>
                      </a:r>
                      <a:r>
                        <a:rPr lang="en-US" sz="1800" dirty="0" smtClean="0"/>
                        <a:t> </a:t>
                      </a:r>
                      <a:r>
                        <a:rPr lang="en-US" sz="1800" dirty="0" err="1" smtClean="0"/>
                        <a:t>langkah</a:t>
                      </a:r>
                      <a:r>
                        <a:rPr lang="en-US" sz="1800" dirty="0" smtClean="0"/>
                        <a:t> </a:t>
                      </a:r>
                      <a:r>
                        <a:rPr lang="en-US" sz="1800" dirty="0" err="1" smtClean="0"/>
                        <a:t>penting</a:t>
                      </a:r>
                      <a:r>
                        <a:rPr lang="en-US" sz="1800" dirty="0" smtClean="0"/>
                        <a:t> </a:t>
                      </a:r>
                      <a:r>
                        <a:rPr lang="en-US" sz="1800" dirty="0" err="1" smtClean="0"/>
                        <a:t>yg</a:t>
                      </a:r>
                      <a:r>
                        <a:rPr lang="en-US" sz="1800" dirty="0" smtClean="0"/>
                        <a:t> </a:t>
                      </a:r>
                      <a:r>
                        <a:rPr lang="en-US" sz="1800" dirty="0" err="1" smtClean="0"/>
                        <a:t>masalah,lebih</a:t>
                      </a:r>
                      <a:r>
                        <a:rPr lang="en-US" sz="1800" dirty="0" smtClean="0"/>
                        <a:t> </a:t>
                      </a:r>
                      <a:r>
                        <a:rPr lang="en-US" sz="1800" dirty="0" err="1" smtClean="0"/>
                        <a:t>baik</a:t>
                      </a:r>
                      <a:r>
                        <a:rPr lang="en-US" sz="1800" dirty="0" smtClean="0"/>
                        <a:t> </a:t>
                      </a:r>
                      <a:r>
                        <a:rPr lang="en-US" sz="1800" dirty="0" err="1" smtClean="0"/>
                        <a:t>mendorong</a:t>
                      </a:r>
                      <a:r>
                        <a:rPr lang="en-US" sz="1800" dirty="0" smtClean="0"/>
                        <a:t> org </a:t>
                      </a:r>
                      <a:r>
                        <a:rPr lang="en-US" sz="1800" dirty="0" err="1" smtClean="0"/>
                        <a:t>itu</a:t>
                      </a:r>
                      <a:r>
                        <a:rPr lang="en-US" sz="1800" dirty="0" smtClean="0"/>
                        <a:t> </a:t>
                      </a:r>
                      <a:r>
                        <a:rPr lang="en-US" sz="1800" dirty="0" err="1" smtClean="0"/>
                        <a:t>utk</a:t>
                      </a:r>
                      <a:r>
                        <a:rPr lang="en-US" sz="1800" dirty="0" smtClean="0"/>
                        <a:t> </a:t>
                      </a:r>
                      <a:r>
                        <a:rPr lang="en-US" sz="1800" dirty="0" err="1" smtClean="0"/>
                        <a:t>menyarankan</a:t>
                      </a:r>
                      <a:r>
                        <a:rPr lang="en-US" sz="1800" dirty="0" smtClean="0"/>
                        <a:t> </a:t>
                      </a:r>
                      <a:r>
                        <a:rPr lang="en-US" sz="1800" dirty="0" err="1" smtClean="0"/>
                        <a:t>cara</a:t>
                      </a:r>
                      <a:r>
                        <a:rPr lang="en-US" sz="1800" dirty="0" smtClean="0"/>
                        <a:t> </a:t>
                      </a:r>
                      <a:r>
                        <a:rPr lang="en-US" sz="1800" dirty="0" err="1" smtClean="0"/>
                        <a:t>utk</a:t>
                      </a:r>
                      <a:r>
                        <a:rPr lang="en-US" sz="1800" dirty="0" smtClean="0"/>
                        <a:t> </a:t>
                      </a:r>
                      <a:r>
                        <a:rPr lang="en-US" sz="1800" dirty="0" err="1" smtClean="0"/>
                        <a:t>meningkatkan</a:t>
                      </a:r>
                      <a:r>
                        <a:rPr lang="en-US" sz="1800" dirty="0" smtClean="0"/>
                        <a:t> </a:t>
                      </a:r>
                      <a:r>
                        <a:rPr lang="en-US" sz="1800" dirty="0" err="1" smtClean="0"/>
                        <a:t>kinerja</a:t>
                      </a:r>
                      <a:r>
                        <a:rPr lang="en-US" sz="1800" dirty="0" smtClean="0"/>
                        <a:t> </a:t>
                      </a:r>
                      <a:r>
                        <a:rPr lang="en-US" sz="1800" dirty="0" err="1" smtClean="0"/>
                        <a:t>dgn</a:t>
                      </a:r>
                      <a:r>
                        <a:rPr lang="en-US" sz="1800" dirty="0" smtClean="0"/>
                        <a:t> </a:t>
                      </a:r>
                      <a:r>
                        <a:rPr lang="en-US" sz="1800" dirty="0" err="1" smtClean="0"/>
                        <a:t>menanyakan</a:t>
                      </a:r>
                      <a:r>
                        <a:rPr lang="en-US" sz="1800" dirty="0" smtClean="0"/>
                        <a:t> </a:t>
                      </a:r>
                      <a:r>
                        <a:rPr lang="en-US" sz="1800" dirty="0" err="1" smtClean="0"/>
                        <a:t>pertanyaan</a:t>
                      </a:r>
                      <a:r>
                        <a:rPr lang="en-US" sz="1800" dirty="0" smtClean="0"/>
                        <a:t> </a:t>
                      </a:r>
                      <a:r>
                        <a:rPr lang="en-US" sz="1800" dirty="0" err="1" smtClean="0"/>
                        <a:t>yg</a:t>
                      </a:r>
                      <a:r>
                        <a:rPr lang="en-US" sz="1800" dirty="0" smtClean="0"/>
                        <a:t> </a:t>
                      </a:r>
                      <a:r>
                        <a:rPr lang="en-US" sz="1800" dirty="0" err="1" smtClean="0"/>
                        <a:t>dlm</a:t>
                      </a:r>
                      <a:r>
                        <a:rPr lang="en-US" sz="1800" dirty="0" smtClean="0"/>
                        <a:t> </a:t>
                      </a:r>
                      <a:r>
                        <a:rPr lang="en-US" sz="1800" dirty="0" err="1" smtClean="0"/>
                        <a:t>tentang</a:t>
                      </a:r>
                      <a:r>
                        <a:rPr lang="en-US" sz="1800" dirty="0" smtClean="0"/>
                        <a:t> </a:t>
                      </a:r>
                      <a:r>
                        <a:rPr lang="en-US" sz="1800" dirty="0" err="1" smtClean="0"/>
                        <a:t>mereka</a:t>
                      </a:r>
                      <a:r>
                        <a:rPr lang="en-US" sz="1800" dirty="0" smtClean="0"/>
                        <a:t>.</a:t>
                      </a:r>
                      <a:endParaRPr lang="en-US" sz="1800" b="0" dirty="0" smtClean="0">
                        <a:solidFill>
                          <a:schemeClr val="tx1"/>
                        </a:solidFill>
                        <a:latin typeface="Comic Sans MS" pitchFamily="66" charset="0"/>
                      </a:endParaRPr>
                    </a:p>
                  </a:txBody>
                  <a:tcPr marL="91449" marR="91449" marT="45729" marB="45729"/>
                </a:tc>
                <a:extLst>
                  <a:ext uri="{0D108BD9-81ED-4DB2-BD59-A6C34878D82A}">
                    <a16:rowId xmlns:a16="http://schemas.microsoft.com/office/drawing/2014/main" val="10002"/>
                  </a:ext>
                </a:extLst>
              </a:tr>
              <a:tr h="1519730">
                <a:tc>
                  <a:txBody>
                    <a:bodyPr/>
                    <a:lstStyle/>
                    <a:p>
                      <a:r>
                        <a:rPr lang="en-US" sz="1800" dirty="0" err="1" smtClean="0"/>
                        <a:t>Lebih</a:t>
                      </a:r>
                      <a:r>
                        <a:rPr lang="id-ID" sz="1800" baseline="0" dirty="0" smtClean="0"/>
                        <a:t> </a:t>
                      </a:r>
                      <a:r>
                        <a:rPr lang="en-US" sz="1800" dirty="0" err="1" smtClean="0"/>
                        <a:t>mendukung</a:t>
                      </a:r>
                      <a:r>
                        <a:rPr lang="en-US" sz="1800" dirty="0" smtClean="0"/>
                        <a:t> </a:t>
                      </a:r>
                      <a:r>
                        <a:rPr lang="en-US" sz="1800" dirty="0" err="1" smtClean="0"/>
                        <a:t>kepada</a:t>
                      </a:r>
                      <a:r>
                        <a:rPr lang="en-US" sz="1800" dirty="0" smtClean="0"/>
                        <a:t> </a:t>
                      </a:r>
                      <a:r>
                        <a:rPr lang="en-US" sz="1800" dirty="0" err="1" smtClean="0"/>
                        <a:t>seseorang</a:t>
                      </a:r>
                      <a:r>
                        <a:rPr lang="en-US" sz="1800" dirty="0" smtClean="0"/>
                        <a:t> yang </a:t>
                      </a:r>
                      <a:r>
                        <a:rPr lang="en-US" sz="1800" dirty="0" err="1" smtClean="0"/>
                        <a:t>memil</a:t>
                      </a:r>
                      <a:r>
                        <a:rPr lang="id-ID" sz="1800" dirty="0" smtClean="0"/>
                        <a:t>i</a:t>
                      </a:r>
                      <a:r>
                        <a:rPr lang="en-US" sz="1800" dirty="0" err="1" smtClean="0"/>
                        <a:t>ki</a:t>
                      </a:r>
                      <a:r>
                        <a:rPr lang="en-US" sz="1800" dirty="0" smtClean="0"/>
                        <a:t> </a:t>
                      </a:r>
                      <a:r>
                        <a:rPr lang="en-US" sz="1800" dirty="0" err="1" smtClean="0"/>
                        <a:t>tugas</a:t>
                      </a:r>
                      <a:r>
                        <a:rPr lang="en-US" sz="1800" dirty="0" smtClean="0"/>
                        <a:t> </a:t>
                      </a:r>
                      <a:r>
                        <a:rPr lang="en-US" sz="1800" dirty="0" err="1" smtClean="0"/>
                        <a:t>yg</a:t>
                      </a:r>
                      <a:r>
                        <a:rPr lang="en-US" sz="1800" dirty="0" smtClean="0"/>
                        <a:t> </a:t>
                      </a:r>
                      <a:r>
                        <a:rPr lang="id-ID" sz="1800" dirty="0" smtClean="0"/>
                        <a:t>sangat </a:t>
                      </a:r>
                      <a:r>
                        <a:rPr lang="en-US" sz="1800" dirty="0" err="1" smtClean="0"/>
                        <a:t>menekan</a:t>
                      </a:r>
                      <a:endParaRPr lang="id-ID" sz="1800" b="0" dirty="0" smtClean="0">
                        <a:solidFill>
                          <a:schemeClr val="tx1"/>
                        </a:solidFill>
                        <a:latin typeface="Comic Sans MS" pitchFamily="66" charset="0"/>
                      </a:endParaRPr>
                    </a:p>
                  </a:txBody>
                  <a:tcPr marL="91449" marR="91449" marT="45729" marB="45729"/>
                </a:tc>
                <a:tc>
                  <a:txBody>
                    <a:bodyPr/>
                    <a:lstStyle/>
                    <a:p>
                      <a:r>
                        <a:rPr lang="en-US" sz="1800" dirty="0" err="1" smtClean="0"/>
                        <a:t>Seseorang</a:t>
                      </a:r>
                      <a:r>
                        <a:rPr lang="en-US" sz="1800" dirty="0" smtClean="0"/>
                        <a:t> </a:t>
                      </a:r>
                      <a:r>
                        <a:rPr lang="en-US" sz="1800" dirty="0" err="1" smtClean="0"/>
                        <a:t>yg</a:t>
                      </a:r>
                      <a:r>
                        <a:rPr lang="en-US" sz="1800" dirty="0" smtClean="0"/>
                        <a:t> </a:t>
                      </a:r>
                      <a:r>
                        <a:rPr lang="en-US" sz="1800" dirty="0" err="1" smtClean="0"/>
                        <a:t>terganggu</a:t>
                      </a:r>
                      <a:r>
                        <a:rPr lang="en-US" sz="1800" dirty="0" smtClean="0"/>
                        <a:t> </a:t>
                      </a:r>
                      <a:r>
                        <a:rPr lang="en-US" sz="1800" dirty="0" err="1" smtClean="0"/>
                        <a:t>secara</a:t>
                      </a:r>
                      <a:r>
                        <a:rPr lang="en-US" sz="1800" dirty="0" smtClean="0"/>
                        <a:t> </a:t>
                      </a:r>
                      <a:r>
                        <a:rPr lang="en-US" sz="1800" dirty="0" err="1" smtClean="0"/>
                        <a:t>emosional</a:t>
                      </a:r>
                      <a:r>
                        <a:rPr lang="en-US" sz="1800" dirty="0" smtClean="0"/>
                        <a:t> </a:t>
                      </a:r>
                      <a:r>
                        <a:rPr lang="en-US" sz="1800" dirty="0" err="1" smtClean="0"/>
                        <a:t>akan</a:t>
                      </a:r>
                      <a:r>
                        <a:rPr lang="en-US" sz="1800" dirty="0" smtClean="0"/>
                        <a:t> </a:t>
                      </a:r>
                      <a:r>
                        <a:rPr lang="en-US" sz="1800" dirty="0" err="1" smtClean="0"/>
                        <a:t>mendapatkan</a:t>
                      </a:r>
                      <a:r>
                        <a:rPr lang="en-US" sz="1800" dirty="0" smtClean="0"/>
                        <a:t> </a:t>
                      </a:r>
                      <a:r>
                        <a:rPr lang="en-US" sz="1800" dirty="0" err="1" smtClean="0"/>
                        <a:t>kesulitan</a:t>
                      </a:r>
                      <a:r>
                        <a:rPr lang="en-US" sz="1800" dirty="0" smtClean="0"/>
                        <a:t> </a:t>
                      </a:r>
                      <a:r>
                        <a:rPr lang="en-US" sz="1800" dirty="0" err="1" smtClean="0"/>
                        <a:t>yg</a:t>
                      </a:r>
                      <a:r>
                        <a:rPr lang="en-US" sz="1800" dirty="0" smtClean="0"/>
                        <a:t> </a:t>
                      </a:r>
                      <a:r>
                        <a:rPr lang="en-US" sz="1800" dirty="0" err="1" smtClean="0"/>
                        <a:t>lebih</a:t>
                      </a:r>
                      <a:r>
                        <a:rPr lang="en-US" sz="1800" dirty="0" smtClean="0"/>
                        <a:t> </a:t>
                      </a:r>
                      <a:r>
                        <a:rPr lang="en-US" sz="1800" dirty="0" err="1" smtClean="0"/>
                        <a:t>besar</a:t>
                      </a:r>
                      <a:r>
                        <a:rPr lang="en-US" sz="1800" dirty="0" smtClean="0"/>
                        <a:t> </a:t>
                      </a:r>
                      <a:r>
                        <a:rPr lang="en-US" sz="1800" dirty="0" err="1" smtClean="0"/>
                        <a:t>dlm</a:t>
                      </a:r>
                      <a:r>
                        <a:rPr lang="en-US" sz="1800" dirty="0" smtClean="0"/>
                        <a:t> </a:t>
                      </a:r>
                      <a:r>
                        <a:rPr lang="en-US" sz="1800" dirty="0" err="1" smtClean="0"/>
                        <a:t>melakukan</a:t>
                      </a:r>
                      <a:r>
                        <a:rPr lang="en-US" sz="1800" dirty="0" smtClean="0"/>
                        <a:t> </a:t>
                      </a:r>
                      <a:r>
                        <a:rPr lang="en-US" sz="1800" dirty="0" err="1" smtClean="0"/>
                        <a:t>sebuah</a:t>
                      </a:r>
                      <a:r>
                        <a:rPr lang="en-US" sz="1800" dirty="0" smtClean="0"/>
                        <a:t> </a:t>
                      </a:r>
                      <a:r>
                        <a:rPr lang="en-US" sz="1800" dirty="0" err="1" smtClean="0"/>
                        <a:t>tugas</a:t>
                      </a:r>
                      <a:r>
                        <a:rPr lang="en-US" sz="1800" dirty="0" smtClean="0"/>
                        <a:t> </a:t>
                      </a:r>
                      <a:r>
                        <a:rPr lang="en-US" sz="1800" dirty="0" err="1" smtClean="0"/>
                        <a:t>dengan</a:t>
                      </a:r>
                      <a:r>
                        <a:rPr lang="en-US" sz="1800" dirty="0" smtClean="0"/>
                        <a:t> </a:t>
                      </a:r>
                      <a:r>
                        <a:rPr lang="en-US" sz="1800" dirty="0" err="1" smtClean="0"/>
                        <a:t>berhasil,khusunya</a:t>
                      </a:r>
                      <a:r>
                        <a:rPr lang="en-US" sz="1800" dirty="0" smtClean="0"/>
                        <a:t> </a:t>
                      </a:r>
                      <a:r>
                        <a:rPr lang="en-US" sz="1800" dirty="0" err="1" smtClean="0"/>
                        <a:t>jika</a:t>
                      </a:r>
                      <a:r>
                        <a:rPr lang="en-US" sz="1800" dirty="0" smtClean="0"/>
                        <a:t> </a:t>
                      </a:r>
                      <a:r>
                        <a:rPr lang="en-US" sz="1800" dirty="0" err="1" smtClean="0"/>
                        <a:t>membutuhkan</a:t>
                      </a:r>
                      <a:r>
                        <a:rPr lang="en-US" sz="1800" dirty="0" smtClean="0"/>
                        <a:t> </a:t>
                      </a:r>
                      <a:r>
                        <a:rPr lang="en-US" sz="1800" dirty="0" err="1" smtClean="0"/>
                        <a:t>pertimbangan</a:t>
                      </a:r>
                      <a:r>
                        <a:rPr lang="en-US" sz="1800" dirty="0" smtClean="0"/>
                        <a:t> </a:t>
                      </a:r>
                      <a:r>
                        <a:rPr lang="en-US" sz="1800" dirty="0" err="1" smtClean="0"/>
                        <a:t>dan</a:t>
                      </a:r>
                      <a:r>
                        <a:rPr lang="en-US" sz="1800" dirty="0" smtClean="0"/>
                        <a:t> </a:t>
                      </a:r>
                      <a:r>
                        <a:rPr lang="en-US" sz="1800" dirty="0" err="1" smtClean="0"/>
                        <a:t>pemecahan</a:t>
                      </a:r>
                      <a:r>
                        <a:rPr lang="en-US" sz="1800" dirty="0" smtClean="0"/>
                        <a:t> </a:t>
                      </a:r>
                      <a:r>
                        <a:rPr lang="en-US" sz="1800" dirty="0" err="1" smtClean="0"/>
                        <a:t>masalah</a:t>
                      </a:r>
                      <a:r>
                        <a:rPr lang="en-US" sz="1800" dirty="0" smtClean="0"/>
                        <a:t>.</a:t>
                      </a:r>
                      <a:endParaRPr lang="id-ID" sz="1800" b="0" dirty="0">
                        <a:solidFill>
                          <a:schemeClr val="tx1"/>
                        </a:solidFill>
                        <a:latin typeface="Comic Sans MS" pitchFamily="66" charset="0"/>
                      </a:endParaRPr>
                    </a:p>
                  </a:txBody>
                  <a:tcPr marL="91449" marR="91449" marT="45729" marB="45729"/>
                </a:tc>
                <a:extLst>
                  <a:ext uri="{0D108BD9-81ED-4DB2-BD59-A6C34878D82A}">
                    <a16:rowId xmlns:a16="http://schemas.microsoft.com/office/drawing/2014/main" val="10003"/>
                  </a:ext>
                </a:extLst>
              </a:tr>
            </a:tbl>
          </a:graphicData>
        </a:graphic>
      </p:graphicFrame>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3419475" y="1341438"/>
            <a:ext cx="4475163" cy="511175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Font typeface="Arial" panose="020B0604020202020204" pitchFamily="34" charset="0"/>
              <a:buNone/>
              <a:defRPr/>
            </a:pPr>
            <a:r>
              <a:rPr lang="id-ID" sz="1800" dirty="0" smtClean="0">
                <a:solidFill>
                  <a:srgbClr val="C00000"/>
                </a:solidFill>
                <a:latin typeface="Comic Sans MS" pitchFamily="66" charset="0"/>
              </a:rPr>
              <a:t>Especially for point no.6!!!</a:t>
            </a:r>
          </a:p>
          <a:p>
            <a:pPr marL="0" indent="0" algn="just">
              <a:buFont typeface="Arial" panose="020B0604020202020204" pitchFamily="34" charset="0"/>
              <a:buNone/>
              <a:defRPr/>
            </a:pPr>
            <a:r>
              <a:rPr lang="en-US" sz="1800" dirty="0" smtClean="0">
                <a:solidFill>
                  <a:srgbClr val="C00000"/>
                </a:solidFill>
                <a:latin typeface="Comic Sans MS" pitchFamily="66" charset="0"/>
              </a:rPr>
              <a:t>Orang-orang </a:t>
            </a:r>
            <a:r>
              <a:rPr lang="en-US" sz="1800" dirty="0" err="1" smtClean="0">
                <a:solidFill>
                  <a:srgbClr val="C00000"/>
                </a:solidFill>
                <a:latin typeface="Comic Sans MS" pitchFamily="66" charset="0"/>
              </a:rPr>
              <a:t>dlm</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situasi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demikian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memiliki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kebutuhan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lebih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besar</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dukungan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emosional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dapat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diberikan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oleh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seorang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pemimpin,rekan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kerja,dan</a:t>
            </a:r>
            <a:r>
              <a:rPr lang="en-US" sz="1800" dirty="0" smtClean="0">
                <a:solidFill>
                  <a:srgbClr val="C00000"/>
                </a:solidFill>
                <a:latin typeface="Comic Sans MS" pitchFamily="66" charset="0"/>
              </a:rPr>
              <a:t> orang lain </a:t>
            </a:r>
            <a:r>
              <a:rPr lang="en-US" sz="1800" dirty="0" err="1" smtClean="0">
                <a:solidFill>
                  <a:srgbClr val="C00000"/>
                </a:solidFill>
                <a:latin typeface="Comic Sans MS" pitchFamily="66" charset="0"/>
              </a:rPr>
              <a:t>diluar</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organisasi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Khususnya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amat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penting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bagi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pemimpin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utk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mengurangi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tekanan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bukannya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meningkatkannya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pada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seorang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bawahan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Tekanan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itu</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berkurang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dengan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memperlihatkan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apresiasi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mendengarkan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masalah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keluhan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memberikan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bantuan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saat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diperlukan,melakukan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hal-hal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utk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membuat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lingkungan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kerja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menjadi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lebih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menyenangkan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menahan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itu</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dari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tuntutan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tidak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masuk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akal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dari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luar</a:t>
            </a:r>
            <a:r>
              <a:rPr lang="en-US" sz="1800" dirty="0" smtClean="0">
                <a:solidFill>
                  <a:srgbClr val="C00000"/>
                </a:solidFill>
                <a:latin typeface="Comic Sans MS" pitchFamily="66" charset="0"/>
              </a:rPr>
              <a:t>.</a:t>
            </a:r>
            <a:endParaRPr lang="en-US" sz="1800" dirty="0">
              <a:solidFill>
                <a:srgbClr val="C00000"/>
              </a:solidFill>
              <a:latin typeface="Comic Sans MS" pitchFamily="66" charset="0"/>
            </a:endParaRPr>
          </a:p>
        </p:txBody>
      </p:sp>
      <p:sp>
        <p:nvSpPr>
          <p:cNvPr id="5" name="Curved Right Arrow 4"/>
          <p:cNvSpPr/>
          <p:nvPr/>
        </p:nvSpPr>
        <p:spPr>
          <a:xfrm rot="19297354">
            <a:off x="1658938" y="387350"/>
            <a:ext cx="1081087" cy="2592388"/>
          </a:xfrm>
          <a:prstGeom prst="curvedRigh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p:txBody>
          <a:bodyPr/>
          <a:lstStyle/>
          <a:p>
            <a:pPr marL="0" indent="0" algn="ctr" eaLnBrk="1" hangingPunct="1">
              <a:buFont typeface="Arial" panose="020B0604020202020204" pitchFamily="34" charset="0"/>
              <a:buNone/>
            </a:pPr>
            <a:endParaRPr lang="id-ID" altLang="en-US" sz="4400" smtClean="0">
              <a:solidFill>
                <a:schemeClr val="tx1"/>
              </a:solidFill>
            </a:endParaRPr>
          </a:p>
          <a:p>
            <a:pPr marL="0" indent="0" algn="ctr" eaLnBrk="1" hangingPunct="1">
              <a:buFont typeface="Arial" panose="020B0604020202020204" pitchFamily="34" charset="0"/>
              <a:buNone/>
            </a:pPr>
            <a:r>
              <a:rPr lang="id-ID" altLang="en-US" sz="4400" b="1" smtClean="0">
                <a:solidFill>
                  <a:schemeClr val="tx1"/>
                </a:solidFill>
              </a:rPr>
              <a:t>Leadership types is the manner and approach of providing direction, implementing plans, and motivating people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id-ID" sz="5400" dirty="0">
                <a:solidFill>
                  <a:schemeClr val="tx1"/>
                </a:solidFill>
              </a:rPr>
              <a:t>What types of leadership??</a:t>
            </a:r>
            <a:endParaRPr lang="id-ID" sz="5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179512" y="188640"/>
          <a:ext cx="8784976" cy="64701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23850" y="879475"/>
          <a:ext cx="8640763" cy="4852988"/>
        </p:xfrm>
        <a:graphic>
          <a:graphicData uri="http://schemas.openxmlformats.org/drawingml/2006/table">
            <a:tbl>
              <a:tblPr firstRow="1" bandRow="1">
                <a:tableStyleId>{8799B23B-EC83-4686-B30A-512413B5E67A}</a:tableStyleId>
              </a:tblPr>
              <a:tblGrid>
                <a:gridCol w="2952259">
                  <a:extLst>
                    <a:ext uri="{9D8B030D-6E8A-4147-A177-3AD203B41FA5}">
                      <a16:colId xmlns:a16="http://schemas.microsoft.com/office/drawing/2014/main" val="20000"/>
                    </a:ext>
                  </a:extLst>
                </a:gridCol>
                <a:gridCol w="2880255">
                  <a:extLst>
                    <a:ext uri="{9D8B030D-6E8A-4147-A177-3AD203B41FA5}">
                      <a16:colId xmlns:a16="http://schemas.microsoft.com/office/drawing/2014/main" val="20001"/>
                    </a:ext>
                  </a:extLst>
                </a:gridCol>
                <a:gridCol w="2808249">
                  <a:extLst>
                    <a:ext uri="{9D8B030D-6E8A-4147-A177-3AD203B41FA5}">
                      <a16:colId xmlns:a16="http://schemas.microsoft.com/office/drawing/2014/main" val="20002"/>
                    </a:ext>
                  </a:extLst>
                </a:gridCol>
              </a:tblGrid>
              <a:tr h="575996">
                <a:tc>
                  <a:txBody>
                    <a:bodyPr/>
                    <a:lstStyle/>
                    <a:p>
                      <a:pPr algn="ctr"/>
                      <a:r>
                        <a:rPr lang="id-ID" sz="2800" dirty="0" smtClean="0">
                          <a:solidFill>
                            <a:schemeClr val="tx1"/>
                          </a:solidFill>
                        </a:rPr>
                        <a:t>Otoriter/Otokratik</a:t>
                      </a:r>
                      <a:endParaRPr lang="id-ID" sz="2800" b="1" dirty="0">
                        <a:solidFill>
                          <a:schemeClr val="tx1"/>
                        </a:solidFill>
                      </a:endParaRPr>
                    </a:p>
                  </a:txBody>
                  <a:tcPr marL="77999" marR="77999" marT="45709" marB="45709"/>
                </a:tc>
                <a:tc>
                  <a:txBody>
                    <a:bodyPr/>
                    <a:lstStyle/>
                    <a:p>
                      <a:pPr algn="ctr"/>
                      <a:r>
                        <a:rPr lang="id-ID" sz="2800" b="1" dirty="0" smtClean="0">
                          <a:solidFill>
                            <a:schemeClr val="tx1"/>
                          </a:solidFill>
                        </a:rPr>
                        <a:t>Militer</a:t>
                      </a:r>
                      <a:endParaRPr lang="id-ID" sz="2800" b="1" dirty="0">
                        <a:solidFill>
                          <a:schemeClr val="tx1"/>
                        </a:solidFill>
                      </a:endParaRPr>
                    </a:p>
                  </a:txBody>
                  <a:tcPr marL="77999" marR="77999" marT="45709" marB="45709"/>
                </a:tc>
                <a:tc>
                  <a:txBody>
                    <a:bodyPr/>
                    <a:lstStyle/>
                    <a:p>
                      <a:pPr algn="ctr"/>
                      <a:r>
                        <a:rPr lang="id-ID" sz="2800" b="1" dirty="0" smtClean="0">
                          <a:solidFill>
                            <a:schemeClr val="tx1"/>
                          </a:solidFill>
                        </a:rPr>
                        <a:t>Paternalistik</a:t>
                      </a:r>
                      <a:endParaRPr lang="id-ID" sz="2800" b="1" dirty="0">
                        <a:solidFill>
                          <a:schemeClr val="tx1"/>
                        </a:solidFill>
                      </a:endParaRPr>
                    </a:p>
                  </a:txBody>
                  <a:tcPr marL="77999" marR="77999" marT="45709" marB="45709"/>
                </a:tc>
                <a:extLst>
                  <a:ext uri="{0D108BD9-81ED-4DB2-BD59-A6C34878D82A}">
                    <a16:rowId xmlns:a16="http://schemas.microsoft.com/office/drawing/2014/main" val="10000"/>
                  </a:ext>
                </a:extLst>
              </a:tr>
              <a:tr h="1402774">
                <a:tc>
                  <a:txBody>
                    <a:bodyPr/>
                    <a:lstStyle/>
                    <a:p>
                      <a:r>
                        <a:rPr lang="id-ID" sz="2400" b="1" dirty="0" smtClean="0">
                          <a:solidFill>
                            <a:schemeClr val="tx1"/>
                          </a:solidFill>
                        </a:rPr>
                        <a:t>Menganggap</a:t>
                      </a:r>
                      <a:r>
                        <a:rPr lang="id-ID" sz="2400" b="1" baseline="0" dirty="0" smtClean="0">
                          <a:solidFill>
                            <a:schemeClr val="tx1"/>
                          </a:solidFill>
                        </a:rPr>
                        <a:t> organisasi/perusahaan adalah milik pribadi</a:t>
                      </a:r>
                      <a:endParaRPr lang="id-ID" sz="2400" b="1" dirty="0">
                        <a:solidFill>
                          <a:schemeClr val="tx1"/>
                        </a:solidFill>
                      </a:endParaRPr>
                    </a:p>
                  </a:txBody>
                  <a:tcPr marL="77999" marR="77999" marT="45709" marB="45709"/>
                </a:tc>
                <a:tc>
                  <a:txBody>
                    <a:bodyPr/>
                    <a:lstStyle/>
                    <a:p>
                      <a:r>
                        <a:rPr lang="id-ID" sz="2400" b="1" dirty="0" smtClean="0">
                          <a:solidFill>
                            <a:schemeClr val="tx1"/>
                          </a:solidFill>
                        </a:rPr>
                        <a:t>Lebih sering</a:t>
                      </a:r>
                      <a:r>
                        <a:rPr lang="id-ID" sz="2400" b="1" baseline="0" dirty="0" smtClean="0">
                          <a:solidFill>
                            <a:schemeClr val="tx1"/>
                          </a:solidFill>
                        </a:rPr>
                        <a:t> menggunakan perintah</a:t>
                      </a:r>
                      <a:endParaRPr lang="id-ID" sz="2400" b="1" dirty="0">
                        <a:solidFill>
                          <a:schemeClr val="tx1"/>
                        </a:solidFill>
                      </a:endParaRPr>
                    </a:p>
                  </a:txBody>
                  <a:tcPr marL="77999" marR="77999" marT="45709" marB="45709"/>
                </a:tc>
                <a:tc>
                  <a:txBody>
                    <a:bodyPr/>
                    <a:lstStyle/>
                    <a:p>
                      <a:r>
                        <a:rPr lang="id-ID" sz="2400" b="1" dirty="0" smtClean="0">
                          <a:solidFill>
                            <a:schemeClr val="tx1"/>
                          </a:solidFill>
                        </a:rPr>
                        <a:t>Subordinate is immature</a:t>
                      </a:r>
                      <a:endParaRPr lang="id-ID" sz="2400" b="1" dirty="0">
                        <a:solidFill>
                          <a:schemeClr val="tx1"/>
                        </a:solidFill>
                      </a:endParaRPr>
                    </a:p>
                  </a:txBody>
                  <a:tcPr marL="77999" marR="77999" marT="45709" marB="45709"/>
                </a:tc>
                <a:extLst>
                  <a:ext uri="{0D108BD9-81ED-4DB2-BD59-A6C34878D82A}">
                    <a16:rowId xmlns:a16="http://schemas.microsoft.com/office/drawing/2014/main" val="10001"/>
                  </a:ext>
                </a:extLst>
              </a:tr>
              <a:tr h="1290231">
                <a:tc>
                  <a:txBody>
                    <a:bodyPr/>
                    <a:lstStyle/>
                    <a:p>
                      <a:r>
                        <a:rPr lang="id-ID" sz="2400" b="1" dirty="0" smtClean="0">
                          <a:solidFill>
                            <a:schemeClr val="tx1"/>
                          </a:solidFill>
                        </a:rPr>
                        <a:t>Mengidentikkan tujuan pribadi dengan tujuan</a:t>
                      </a:r>
                      <a:r>
                        <a:rPr lang="id-ID" sz="2400" b="1" baseline="0" dirty="0" smtClean="0">
                          <a:solidFill>
                            <a:schemeClr val="tx1"/>
                          </a:solidFill>
                        </a:rPr>
                        <a:t> organisasi/perusahaan</a:t>
                      </a:r>
                      <a:endParaRPr lang="id-ID" sz="2400" b="1" dirty="0">
                        <a:solidFill>
                          <a:schemeClr val="tx1"/>
                        </a:solidFill>
                      </a:endParaRPr>
                    </a:p>
                  </a:txBody>
                  <a:tcPr marL="77999" marR="77999" marT="45709" marB="4570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400" b="1" dirty="0" smtClean="0">
                          <a:solidFill>
                            <a:schemeClr val="tx1"/>
                          </a:solidFill>
                        </a:rPr>
                        <a:t>Menggemari upacara-upacara untuk</a:t>
                      </a:r>
                      <a:r>
                        <a:rPr lang="id-ID" sz="2400" b="1" baseline="0" dirty="0" smtClean="0">
                          <a:solidFill>
                            <a:schemeClr val="tx1"/>
                          </a:solidFill>
                        </a:rPr>
                        <a:t> berbagai  keadaan</a:t>
                      </a:r>
                      <a:endParaRPr lang="id-ID" sz="2400" b="1" dirty="0" smtClean="0">
                        <a:solidFill>
                          <a:schemeClr val="tx1"/>
                        </a:solidFill>
                      </a:endParaRPr>
                    </a:p>
                  </a:txBody>
                  <a:tcPr marL="77999" marR="77999" marT="45709" marB="45709"/>
                </a:tc>
                <a:tc>
                  <a:txBody>
                    <a:bodyPr/>
                    <a:lstStyle/>
                    <a:p>
                      <a:r>
                        <a:rPr lang="id-ID" sz="2400" b="1" dirty="0" smtClean="0">
                          <a:solidFill>
                            <a:schemeClr val="tx1"/>
                          </a:solidFill>
                        </a:rPr>
                        <a:t>Over protective</a:t>
                      </a:r>
                      <a:endParaRPr lang="id-ID" sz="2400" b="1" dirty="0">
                        <a:solidFill>
                          <a:schemeClr val="tx1"/>
                        </a:solidFill>
                      </a:endParaRPr>
                    </a:p>
                  </a:txBody>
                  <a:tcPr marL="77999" marR="77999" marT="45709" marB="45709"/>
                </a:tc>
                <a:extLst>
                  <a:ext uri="{0D108BD9-81ED-4DB2-BD59-A6C34878D82A}">
                    <a16:rowId xmlns:a16="http://schemas.microsoft.com/office/drawing/2014/main" val="10002"/>
                  </a:ext>
                </a:extLst>
              </a:tr>
              <a:tr h="1583988">
                <a:tc>
                  <a:txBody>
                    <a:bodyPr/>
                    <a:lstStyle/>
                    <a:p>
                      <a:r>
                        <a:rPr lang="id-ID" sz="2400" b="1" baseline="0" dirty="0" smtClean="0">
                          <a:solidFill>
                            <a:schemeClr val="tx1"/>
                          </a:solidFill>
                        </a:rPr>
                        <a:t>Menganggap bawahan sebagai alat semata-mata</a:t>
                      </a:r>
                      <a:endParaRPr lang="id-ID" sz="2400" b="1" dirty="0">
                        <a:solidFill>
                          <a:schemeClr val="tx1"/>
                        </a:solidFill>
                      </a:endParaRPr>
                    </a:p>
                  </a:txBody>
                  <a:tcPr marL="77999" marR="77999" marT="45709" marB="45709"/>
                </a:tc>
                <a:tc>
                  <a:txBody>
                    <a:bodyPr/>
                    <a:lstStyle/>
                    <a:p>
                      <a:r>
                        <a:rPr lang="id-ID" sz="2400" b="1" dirty="0" smtClean="0">
                          <a:solidFill>
                            <a:schemeClr val="tx1"/>
                          </a:solidFill>
                        </a:rPr>
                        <a:t>Senang pada formalitas yang berlebih-lebihan</a:t>
                      </a:r>
                      <a:endParaRPr lang="id-ID" sz="2400" b="1" dirty="0">
                        <a:solidFill>
                          <a:schemeClr val="tx1"/>
                        </a:solidFill>
                      </a:endParaRPr>
                    </a:p>
                  </a:txBody>
                  <a:tcPr marL="77999" marR="77999" marT="45709" marB="45709"/>
                </a:tc>
                <a:tc>
                  <a:txBody>
                    <a:bodyPr/>
                    <a:lstStyle/>
                    <a:p>
                      <a:r>
                        <a:rPr lang="id-ID" sz="2400" b="1" dirty="0" smtClean="0">
                          <a:solidFill>
                            <a:schemeClr val="tx1"/>
                          </a:solidFill>
                        </a:rPr>
                        <a:t>Jarang memberi kesempatan kepada</a:t>
                      </a:r>
                      <a:r>
                        <a:rPr lang="id-ID" sz="2400" b="1" baseline="0" dirty="0" smtClean="0">
                          <a:solidFill>
                            <a:schemeClr val="tx1"/>
                          </a:solidFill>
                        </a:rPr>
                        <a:t> bawahan untuk ikut mengambil keputusan</a:t>
                      </a:r>
                      <a:endParaRPr lang="id-ID" sz="2400" b="1" dirty="0">
                        <a:solidFill>
                          <a:schemeClr val="tx1"/>
                        </a:solidFill>
                      </a:endParaRPr>
                    </a:p>
                  </a:txBody>
                  <a:tcPr marL="77999" marR="77999" marT="45709" marB="45709"/>
                </a:tc>
                <a:extLst>
                  <a:ext uri="{0D108BD9-81ED-4DB2-BD59-A6C34878D82A}">
                    <a16:rowId xmlns:a16="http://schemas.microsoft.com/office/drawing/2014/main" val="1000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50825" y="671513"/>
          <a:ext cx="8650288" cy="5494337"/>
        </p:xfrm>
        <a:graphic>
          <a:graphicData uri="http://schemas.openxmlformats.org/drawingml/2006/table">
            <a:tbl>
              <a:tblPr firstRow="1" bandRow="1">
                <a:tableStyleId>{8799B23B-EC83-4686-B30A-512413B5E67A}</a:tableStyleId>
              </a:tblPr>
              <a:tblGrid>
                <a:gridCol w="2938365">
                  <a:extLst>
                    <a:ext uri="{9D8B030D-6E8A-4147-A177-3AD203B41FA5}">
                      <a16:colId xmlns:a16="http://schemas.microsoft.com/office/drawing/2014/main" val="20000"/>
                    </a:ext>
                  </a:extLst>
                </a:gridCol>
                <a:gridCol w="2636272">
                  <a:extLst>
                    <a:ext uri="{9D8B030D-6E8A-4147-A177-3AD203B41FA5}">
                      <a16:colId xmlns:a16="http://schemas.microsoft.com/office/drawing/2014/main" val="20001"/>
                    </a:ext>
                  </a:extLst>
                </a:gridCol>
                <a:gridCol w="3075650">
                  <a:extLst>
                    <a:ext uri="{9D8B030D-6E8A-4147-A177-3AD203B41FA5}">
                      <a16:colId xmlns:a16="http://schemas.microsoft.com/office/drawing/2014/main" val="20002"/>
                    </a:ext>
                  </a:extLst>
                </a:gridCol>
              </a:tblGrid>
              <a:tr h="576164">
                <a:tc>
                  <a:txBody>
                    <a:bodyPr/>
                    <a:lstStyle/>
                    <a:p>
                      <a:pPr algn="ctr"/>
                      <a:r>
                        <a:rPr lang="id-ID" sz="2800" dirty="0" smtClean="0">
                          <a:solidFill>
                            <a:schemeClr val="tx1"/>
                          </a:solidFill>
                        </a:rPr>
                        <a:t>Otoriter/Otokratik</a:t>
                      </a:r>
                      <a:endParaRPr lang="id-ID" sz="2800" b="1" dirty="0">
                        <a:solidFill>
                          <a:schemeClr val="tx1"/>
                        </a:solidFill>
                      </a:endParaRPr>
                    </a:p>
                  </a:txBody>
                  <a:tcPr marL="87068" marR="87068" marT="45736" marB="45736"/>
                </a:tc>
                <a:tc>
                  <a:txBody>
                    <a:bodyPr/>
                    <a:lstStyle/>
                    <a:p>
                      <a:pPr algn="ctr"/>
                      <a:r>
                        <a:rPr lang="id-ID" sz="2800" b="1" dirty="0" smtClean="0">
                          <a:solidFill>
                            <a:schemeClr val="tx1"/>
                          </a:solidFill>
                        </a:rPr>
                        <a:t>Militer</a:t>
                      </a:r>
                      <a:endParaRPr lang="id-ID" sz="2800" b="1" dirty="0">
                        <a:solidFill>
                          <a:schemeClr val="tx1"/>
                        </a:solidFill>
                      </a:endParaRPr>
                    </a:p>
                  </a:txBody>
                  <a:tcPr marL="87068" marR="87068" marT="45736" marB="45736"/>
                </a:tc>
                <a:tc>
                  <a:txBody>
                    <a:bodyPr/>
                    <a:lstStyle/>
                    <a:p>
                      <a:pPr algn="ctr"/>
                      <a:r>
                        <a:rPr lang="id-ID" sz="2800" b="1" dirty="0" smtClean="0">
                          <a:solidFill>
                            <a:schemeClr val="tx1"/>
                          </a:solidFill>
                        </a:rPr>
                        <a:t>Paternalistik</a:t>
                      </a:r>
                      <a:endParaRPr lang="id-ID" sz="2800" b="1" dirty="0">
                        <a:solidFill>
                          <a:schemeClr val="tx1"/>
                        </a:solidFill>
                      </a:endParaRPr>
                    </a:p>
                  </a:txBody>
                  <a:tcPr marL="87068" marR="87068" marT="45736" marB="45736"/>
                </a:tc>
                <a:extLst>
                  <a:ext uri="{0D108BD9-81ED-4DB2-BD59-A6C34878D82A}">
                    <a16:rowId xmlns:a16="http://schemas.microsoft.com/office/drawing/2014/main" val="10000"/>
                  </a:ext>
                </a:extLst>
              </a:tr>
              <a:tr h="1697837">
                <a:tc>
                  <a:txBody>
                    <a:bodyPr/>
                    <a:lstStyle/>
                    <a:p>
                      <a:r>
                        <a:rPr lang="id-ID" sz="2400" b="1" dirty="0" smtClean="0">
                          <a:solidFill>
                            <a:schemeClr val="tx1"/>
                          </a:solidFill>
                        </a:rPr>
                        <a:t>Anti</a:t>
                      </a:r>
                      <a:r>
                        <a:rPr lang="id-ID" sz="2400" b="1" baseline="0" dirty="0" smtClean="0">
                          <a:solidFill>
                            <a:schemeClr val="tx1"/>
                          </a:solidFill>
                        </a:rPr>
                        <a:t> kritik, saran, dan pendapat</a:t>
                      </a:r>
                      <a:endParaRPr lang="id-ID" sz="2400" b="1" dirty="0">
                        <a:solidFill>
                          <a:schemeClr val="tx1"/>
                        </a:solidFill>
                      </a:endParaRPr>
                    </a:p>
                  </a:txBody>
                  <a:tcPr marL="87068" marR="87068" marT="45736" marB="45736"/>
                </a:tc>
                <a:tc>
                  <a:txBody>
                    <a:bodyPr/>
                    <a:lstStyle/>
                    <a:p>
                      <a:r>
                        <a:rPr lang="id-ID" sz="2400" b="1" dirty="0" smtClean="0">
                          <a:solidFill>
                            <a:schemeClr val="tx1"/>
                          </a:solidFill>
                        </a:rPr>
                        <a:t>Sulit</a:t>
                      </a:r>
                      <a:r>
                        <a:rPr lang="id-ID" sz="2400" b="1" baseline="0" dirty="0" smtClean="0">
                          <a:solidFill>
                            <a:schemeClr val="tx1"/>
                          </a:solidFill>
                        </a:rPr>
                        <a:t> menerima kritik</a:t>
                      </a:r>
                    </a:p>
                  </a:txBody>
                  <a:tcPr marL="87068" marR="87068" marT="45736" marB="45736"/>
                </a:tc>
                <a:tc>
                  <a:txBody>
                    <a:bodyPr/>
                    <a:lstStyle/>
                    <a:p>
                      <a:r>
                        <a:rPr lang="id-ID" sz="2400" b="1" dirty="0" smtClean="0">
                          <a:solidFill>
                            <a:schemeClr val="tx1"/>
                          </a:solidFill>
                        </a:rPr>
                        <a:t>Jarang memberi kesempatan kepada</a:t>
                      </a:r>
                      <a:r>
                        <a:rPr lang="id-ID" sz="2400" b="1" baseline="0" dirty="0" smtClean="0">
                          <a:solidFill>
                            <a:schemeClr val="tx1"/>
                          </a:solidFill>
                        </a:rPr>
                        <a:t> bawahan untuk ikut mengambil inisiatif</a:t>
                      </a:r>
                      <a:endParaRPr lang="id-ID" sz="2400" b="1" dirty="0">
                        <a:solidFill>
                          <a:schemeClr val="tx1"/>
                        </a:solidFill>
                      </a:endParaRPr>
                    </a:p>
                  </a:txBody>
                  <a:tcPr marL="87068" marR="87068" marT="45736" marB="45736"/>
                </a:tc>
                <a:extLst>
                  <a:ext uri="{0D108BD9-81ED-4DB2-BD59-A6C34878D82A}">
                    <a16:rowId xmlns:a16="http://schemas.microsoft.com/office/drawing/2014/main" val="10001"/>
                  </a:ext>
                </a:extLst>
              </a:tr>
              <a:tr h="1920594">
                <a:tc>
                  <a:txBody>
                    <a:bodyPr/>
                    <a:lstStyle/>
                    <a:p>
                      <a:r>
                        <a:rPr lang="id-ID" sz="2400" b="1" dirty="0" smtClean="0">
                          <a:solidFill>
                            <a:schemeClr val="tx1"/>
                          </a:solidFill>
                        </a:rPr>
                        <a:t>Terlalu tergantung</a:t>
                      </a:r>
                      <a:r>
                        <a:rPr lang="id-ID" sz="2400" b="1" baseline="0" dirty="0" smtClean="0">
                          <a:solidFill>
                            <a:schemeClr val="tx1"/>
                          </a:solidFill>
                        </a:rPr>
                        <a:t> kepada kekuasaan formilnya</a:t>
                      </a:r>
                      <a:endParaRPr lang="id-ID" sz="2400" b="1" dirty="0">
                        <a:solidFill>
                          <a:schemeClr val="tx1"/>
                        </a:solidFill>
                      </a:endParaRPr>
                    </a:p>
                  </a:txBody>
                  <a:tcPr marL="87068" marR="87068" marT="45736" marB="4573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400" b="1" baseline="0" dirty="0" smtClean="0">
                          <a:solidFill>
                            <a:schemeClr val="tx1"/>
                          </a:solidFill>
                        </a:rPr>
                        <a:t>Senang bergantung pada pangkat dan jabatan</a:t>
                      </a:r>
                      <a:endParaRPr lang="id-ID" sz="2400" b="1" dirty="0" smtClean="0">
                        <a:solidFill>
                          <a:schemeClr val="tx1"/>
                        </a:solidFill>
                      </a:endParaRPr>
                    </a:p>
                  </a:txBody>
                  <a:tcPr marL="87068" marR="87068" marT="45736" marB="45736"/>
                </a:tc>
                <a:tc>
                  <a:txBody>
                    <a:bodyPr/>
                    <a:lstStyle/>
                    <a:p>
                      <a:r>
                        <a:rPr lang="id-ID" sz="2400" b="1" dirty="0" smtClean="0">
                          <a:solidFill>
                            <a:schemeClr val="tx1"/>
                          </a:solidFill>
                        </a:rPr>
                        <a:t>Jarang memberi kesempatan kepada</a:t>
                      </a:r>
                      <a:r>
                        <a:rPr lang="id-ID" sz="2400" b="1" baseline="0" dirty="0" smtClean="0">
                          <a:solidFill>
                            <a:schemeClr val="tx1"/>
                          </a:solidFill>
                        </a:rPr>
                        <a:t> bawahan untuk ikut mengembangkan kreativitas</a:t>
                      </a:r>
                      <a:endParaRPr lang="id-ID" sz="2400" b="1" dirty="0">
                        <a:solidFill>
                          <a:schemeClr val="tx1"/>
                        </a:solidFill>
                      </a:endParaRPr>
                    </a:p>
                  </a:txBody>
                  <a:tcPr marL="87068" marR="87068" marT="45736" marB="45736"/>
                </a:tc>
                <a:extLst>
                  <a:ext uri="{0D108BD9-81ED-4DB2-BD59-A6C34878D82A}">
                    <a16:rowId xmlns:a16="http://schemas.microsoft.com/office/drawing/2014/main" val="10002"/>
                  </a:ext>
                </a:extLst>
              </a:tr>
              <a:tr h="1299743">
                <a:tc>
                  <a:txBody>
                    <a:bodyPr/>
                    <a:lstStyle/>
                    <a:p>
                      <a:r>
                        <a:rPr lang="id-ID" sz="2400" b="1" dirty="0" smtClean="0">
                          <a:solidFill>
                            <a:schemeClr val="tx1"/>
                          </a:solidFill>
                        </a:rPr>
                        <a:t>Punishment</a:t>
                      </a:r>
                      <a:endParaRPr lang="id-ID" sz="2400" b="1" dirty="0">
                        <a:solidFill>
                          <a:schemeClr val="tx1"/>
                        </a:solidFill>
                      </a:endParaRPr>
                    </a:p>
                  </a:txBody>
                  <a:tcPr marL="87068" marR="87068" marT="45736" marB="45736"/>
                </a:tc>
                <a:tc>
                  <a:txBody>
                    <a:bodyPr/>
                    <a:lstStyle/>
                    <a:p>
                      <a:r>
                        <a:rPr lang="id-ID" sz="2400" b="1" dirty="0" smtClean="0">
                          <a:solidFill>
                            <a:schemeClr val="tx1"/>
                          </a:solidFill>
                        </a:rPr>
                        <a:t>Menuntut disiplin yang tinggi dan</a:t>
                      </a:r>
                      <a:r>
                        <a:rPr lang="id-ID" sz="2400" b="1" baseline="0" dirty="0" smtClean="0">
                          <a:solidFill>
                            <a:schemeClr val="tx1"/>
                          </a:solidFill>
                        </a:rPr>
                        <a:t> kaku</a:t>
                      </a:r>
                    </a:p>
                  </a:txBody>
                  <a:tcPr marL="87068" marR="87068" marT="45736" marB="45736"/>
                </a:tc>
                <a:tc>
                  <a:txBody>
                    <a:bodyPr/>
                    <a:lstStyle/>
                    <a:p>
                      <a:r>
                        <a:rPr lang="id-ID" sz="2400" b="1" dirty="0" smtClean="0">
                          <a:solidFill>
                            <a:schemeClr val="tx1"/>
                          </a:solidFill>
                        </a:rPr>
                        <a:t>Sering bersikap maha tahu</a:t>
                      </a:r>
                      <a:endParaRPr lang="id-ID" sz="2400" b="1" dirty="0">
                        <a:solidFill>
                          <a:schemeClr val="tx1"/>
                        </a:solidFill>
                      </a:endParaRPr>
                    </a:p>
                  </a:txBody>
                  <a:tcPr marL="87068" marR="87068" marT="45736" marB="45736"/>
                </a:tc>
                <a:extLst>
                  <a:ext uri="{0D108BD9-81ED-4DB2-BD59-A6C34878D82A}">
                    <a16:rowId xmlns:a16="http://schemas.microsoft.com/office/drawing/2014/main" val="10003"/>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79388" y="557213"/>
          <a:ext cx="8785225" cy="5535612"/>
        </p:xfrm>
        <a:graphic>
          <a:graphicData uri="http://schemas.openxmlformats.org/drawingml/2006/table">
            <a:tbl>
              <a:tblPr firstRow="1" bandRow="1">
                <a:tableStyleId>{8799B23B-EC83-4686-B30A-512413B5E67A}</a:tableStyleId>
              </a:tblPr>
              <a:tblGrid>
                <a:gridCol w="5162516">
                  <a:extLst>
                    <a:ext uri="{9D8B030D-6E8A-4147-A177-3AD203B41FA5}">
                      <a16:colId xmlns:a16="http://schemas.microsoft.com/office/drawing/2014/main" val="20000"/>
                    </a:ext>
                  </a:extLst>
                </a:gridCol>
                <a:gridCol w="3622709">
                  <a:extLst>
                    <a:ext uri="{9D8B030D-6E8A-4147-A177-3AD203B41FA5}">
                      <a16:colId xmlns:a16="http://schemas.microsoft.com/office/drawing/2014/main" val="20001"/>
                    </a:ext>
                  </a:extLst>
                </a:gridCol>
              </a:tblGrid>
              <a:tr h="518127">
                <a:tc>
                  <a:txBody>
                    <a:bodyPr/>
                    <a:lstStyle/>
                    <a:p>
                      <a:pPr algn="ctr"/>
                      <a:r>
                        <a:rPr lang="id-ID" sz="2800" b="1" dirty="0" smtClean="0">
                          <a:solidFill>
                            <a:schemeClr val="tx1"/>
                          </a:solidFill>
                        </a:rPr>
                        <a:t>Demokratik</a:t>
                      </a:r>
                      <a:endParaRPr lang="id-ID" sz="2800" b="1" dirty="0">
                        <a:solidFill>
                          <a:schemeClr val="tx1"/>
                        </a:solidFill>
                      </a:endParaRPr>
                    </a:p>
                  </a:txBody>
                  <a:tcPr marL="91433" marR="91433" marT="45704" marB="45704"/>
                </a:tc>
                <a:tc>
                  <a:txBody>
                    <a:bodyPr/>
                    <a:lstStyle/>
                    <a:p>
                      <a:pPr algn="ctr"/>
                      <a:r>
                        <a:rPr lang="id-ID" sz="2800" b="1" dirty="0" smtClean="0">
                          <a:solidFill>
                            <a:schemeClr val="tx1"/>
                          </a:solidFill>
                        </a:rPr>
                        <a:t>Laissez Faire</a:t>
                      </a:r>
                      <a:endParaRPr lang="id-ID" sz="2800" b="1" dirty="0">
                        <a:solidFill>
                          <a:schemeClr val="tx1"/>
                        </a:solidFill>
                      </a:endParaRPr>
                    </a:p>
                  </a:txBody>
                  <a:tcPr marL="91433" marR="91433" marT="45704" marB="45704"/>
                </a:tc>
                <a:extLst>
                  <a:ext uri="{0D108BD9-81ED-4DB2-BD59-A6C34878D82A}">
                    <a16:rowId xmlns:a16="http://schemas.microsoft.com/office/drawing/2014/main" val="10000"/>
                  </a:ext>
                </a:extLst>
              </a:tr>
              <a:tr h="11427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300" b="1" dirty="0" smtClean="0">
                          <a:solidFill>
                            <a:schemeClr val="tx1"/>
                          </a:solidFill>
                        </a:rPr>
                        <a:t>No</a:t>
                      </a:r>
                      <a:r>
                        <a:rPr lang="id-ID" sz="2300" b="1" baseline="0" dirty="0" smtClean="0">
                          <a:solidFill>
                            <a:schemeClr val="tx1"/>
                          </a:solidFill>
                        </a:rPr>
                        <a:t> body’s perfect</a:t>
                      </a:r>
                      <a:endParaRPr lang="id-ID" sz="2300" b="1" dirty="0" smtClean="0">
                        <a:solidFill>
                          <a:schemeClr val="tx1"/>
                        </a:solidFill>
                      </a:endParaRPr>
                    </a:p>
                  </a:txBody>
                  <a:tcPr marL="91433" marR="91433" marT="45704" marB="45704"/>
                </a:tc>
                <a:tc>
                  <a:txBody>
                    <a:bodyPr/>
                    <a:lstStyle/>
                    <a:p>
                      <a:r>
                        <a:rPr lang="id-ID" sz="2300" b="1" dirty="0" smtClean="0">
                          <a:solidFill>
                            <a:schemeClr val="tx1"/>
                          </a:solidFill>
                        </a:rPr>
                        <a:t>Avoids</a:t>
                      </a:r>
                      <a:r>
                        <a:rPr lang="id-ID" sz="2300" b="1" baseline="0" dirty="0" smtClean="0">
                          <a:solidFill>
                            <a:schemeClr val="tx1"/>
                          </a:solidFill>
                        </a:rPr>
                        <a:t> decisions making &amp; supervisory responsibility</a:t>
                      </a:r>
                      <a:endParaRPr lang="id-ID" sz="2300" b="1" dirty="0">
                        <a:solidFill>
                          <a:schemeClr val="tx1"/>
                        </a:solidFill>
                      </a:endParaRPr>
                    </a:p>
                  </a:txBody>
                  <a:tcPr marL="91433" marR="91433" marT="45704" marB="45704"/>
                </a:tc>
                <a:extLst>
                  <a:ext uri="{0D108BD9-81ED-4DB2-BD59-A6C34878D82A}">
                    <a16:rowId xmlns:a16="http://schemas.microsoft.com/office/drawing/2014/main" val="10001"/>
                  </a:ext>
                </a:extLst>
              </a:tr>
              <a:tr h="1146877">
                <a:tc>
                  <a:txBody>
                    <a:bodyPr/>
                    <a:lstStyle/>
                    <a:p>
                      <a:r>
                        <a:rPr lang="id-ID" sz="2300" b="1" baseline="0" dirty="0" smtClean="0">
                          <a:solidFill>
                            <a:schemeClr val="tx1"/>
                          </a:solidFill>
                        </a:rPr>
                        <a:t>Memberikan tanggungjawab dan menetapkan target yang tinggi namun tetap realistis</a:t>
                      </a:r>
                      <a:endParaRPr lang="id-ID" sz="2300" b="1" dirty="0">
                        <a:solidFill>
                          <a:schemeClr val="tx1"/>
                        </a:solidFill>
                      </a:endParaRPr>
                    </a:p>
                  </a:txBody>
                  <a:tcPr marL="91433" marR="91433"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300" b="1" dirty="0" smtClean="0">
                          <a:solidFill>
                            <a:schemeClr val="tx1"/>
                          </a:solidFill>
                        </a:rPr>
                        <a:t>Act</a:t>
                      </a:r>
                      <a:r>
                        <a:rPr lang="id-ID" sz="2300" b="1" baseline="0" dirty="0" smtClean="0">
                          <a:solidFill>
                            <a:schemeClr val="tx1"/>
                          </a:solidFill>
                        </a:rPr>
                        <a:t> as an observer</a:t>
                      </a:r>
                      <a:endParaRPr lang="id-ID" sz="2300" b="1" dirty="0" smtClean="0">
                        <a:solidFill>
                          <a:schemeClr val="tx1"/>
                        </a:solidFill>
                      </a:endParaRPr>
                    </a:p>
                  </a:txBody>
                  <a:tcPr marL="91433" marR="91433" marT="45704" marB="45704"/>
                </a:tc>
                <a:extLst>
                  <a:ext uri="{0D108BD9-81ED-4DB2-BD59-A6C34878D82A}">
                    <a16:rowId xmlns:a16="http://schemas.microsoft.com/office/drawing/2014/main" val="10002"/>
                  </a:ext>
                </a:extLst>
              </a:tr>
              <a:tr h="792447">
                <a:tc>
                  <a:txBody>
                    <a:bodyPr/>
                    <a:lstStyle/>
                    <a:p>
                      <a:r>
                        <a:rPr lang="id-ID" sz="2300" b="1" dirty="0" smtClean="0">
                          <a:solidFill>
                            <a:schemeClr val="tx1"/>
                          </a:solidFill>
                        </a:rPr>
                        <a:t>Aiding deliberation without distracting solution.</a:t>
                      </a:r>
                      <a:endParaRPr lang="id-ID" sz="2300" b="1" dirty="0">
                        <a:solidFill>
                          <a:schemeClr val="tx1"/>
                        </a:solidFill>
                      </a:endParaRPr>
                    </a:p>
                  </a:txBody>
                  <a:tcPr marL="91433" marR="91433" marT="45704" marB="45704"/>
                </a:tc>
                <a:tc>
                  <a:txBody>
                    <a:bodyPr/>
                    <a:lstStyle/>
                    <a:p>
                      <a:r>
                        <a:rPr lang="id-ID" sz="2300" b="1" dirty="0" smtClean="0">
                          <a:solidFill>
                            <a:schemeClr val="tx1"/>
                          </a:solidFill>
                        </a:rPr>
                        <a:t>Permissive</a:t>
                      </a:r>
                      <a:endParaRPr lang="id-ID" sz="2300" b="1" dirty="0">
                        <a:solidFill>
                          <a:schemeClr val="tx1"/>
                        </a:solidFill>
                      </a:endParaRPr>
                    </a:p>
                  </a:txBody>
                  <a:tcPr marL="91433" marR="91433" marT="45704" marB="45704"/>
                </a:tc>
                <a:extLst>
                  <a:ext uri="{0D108BD9-81ED-4DB2-BD59-A6C34878D82A}">
                    <a16:rowId xmlns:a16="http://schemas.microsoft.com/office/drawing/2014/main" val="10003"/>
                  </a:ext>
                </a:extLst>
              </a:tr>
              <a:tr h="1142967">
                <a:tc>
                  <a:txBody>
                    <a:bodyPr/>
                    <a:lstStyle/>
                    <a:p>
                      <a:r>
                        <a:rPr lang="id-ID" sz="2300" b="1" dirty="0" smtClean="0">
                          <a:solidFill>
                            <a:schemeClr val="tx1"/>
                          </a:solidFill>
                        </a:rPr>
                        <a:t>Accept suggestions, opinions, and criticism, always</a:t>
                      </a:r>
                      <a:r>
                        <a:rPr lang="id-ID" sz="2300" b="1" baseline="0" dirty="0" smtClean="0">
                          <a:solidFill>
                            <a:schemeClr val="tx1"/>
                          </a:solidFill>
                        </a:rPr>
                        <a:t> develop self capacity as a leader</a:t>
                      </a:r>
                      <a:endParaRPr lang="id-ID" sz="2300" b="1" dirty="0">
                        <a:solidFill>
                          <a:schemeClr val="tx1"/>
                        </a:solidFill>
                      </a:endParaRPr>
                    </a:p>
                  </a:txBody>
                  <a:tcPr marL="91433" marR="91433" marT="45704" marB="45704"/>
                </a:tc>
                <a:tc>
                  <a:txBody>
                    <a:bodyPr/>
                    <a:lstStyle/>
                    <a:p>
                      <a:r>
                        <a:rPr lang="id-ID" sz="2300" b="1" dirty="0" smtClean="0">
                          <a:solidFill>
                            <a:schemeClr val="tx1"/>
                          </a:solidFill>
                        </a:rPr>
                        <a:t>No need to</a:t>
                      </a:r>
                      <a:r>
                        <a:rPr lang="id-ID" sz="2300" b="1" baseline="0" dirty="0" smtClean="0">
                          <a:solidFill>
                            <a:schemeClr val="tx1"/>
                          </a:solidFill>
                        </a:rPr>
                        <a:t> intervention frequently in organization/company</a:t>
                      </a:r>
                      <a:endParaRPr lang="id-ID" sz="2300" b="1" dirty="0">
                        <a:solidFill>
                          <a:schemeClr val="tx1"/>
                        </a:solidFill>
                      </a:endParaRPr>
                    </a:p>
                  </a:txBody>
                  <a:tcPr marL="91433" marR="91433" marT="45704" marB="45704"/>
                </a:tc>
                <a:extLst>
                  <a:ext uri="{0D108BD9-81ED-4DB2-BD59-A6C34878D82A}">
                    <a16:rowId xmlns:a16="http://schemas.microsoft.com/office/drawing/2014/main" val="10004"/>
                  </a:ext>
                </a:extLst>
              </a:tr>
              <a:tr h="7924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2300" b="1" dirty="0" smtClean="0">
                          <a:solidFill>
                            <a:schemeClr val="tx1"/>
                          </a:solidFill>
                        </a:rPr>
                        <a:t>Prioritizing</a:t>
                      </a:r>
                      <a:r>
                        <a:rPr lang="id-ID" sz="2300" b="1" baseline="0" dirty="0" smtClean="0">
                          <a:solidFill>
                            <a:schemeClr val="tx1"/>
                          </a:solidFill>
                        </a:rPr>
                        <a:t> cooperation and teamwork in achieving goals</a:t>
                      </a:r>
                      <a:endParaRPr lang="id-ID" sz="2300" b="1" dirty="0" smtClean="0">
                        <a:solidFill>
                          <a:schemeClr val="tx1"/>
                        </a:solidFill>
                      </a:endParaRPr>
                    </a:p>
                  </a:txBody>
                  <a:tcPr marL="91433" marR="91433" marT="45704" marB="45704"/>
                </a:tc>
                <a:tc>
                  <a:txBody>
                    <a:bodyPr/>
                    <a:lstStyle/>
                    <a:p>
                      <a:r>
                        <a:rPr lang="id-ID" sz="2300" b="1" dirty="0" smtClean="0">
                          <a:solidFill>
                            <a:schemeClr val="tx1"/>
                          </a:solidFill>
                        </a:rPr>
                        <a:t>Inactive</a:t>
                      </a:r>
                      <a:endParaRPr lang="id-ID" sz="2300" b="1" dirty="0">
                        <a:solidFill>
                          <a:schemeClr val="tx1"/>
                        </a:solidFill>
                      </a:endParaRPr>
                    </a:p>
                  </a:txBody>
                  <a:tcPr marL="91433" marR="91433" marT="45704" marB="45704"/>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nvGraphicFramePr>
        <p:xfrm>
          <a:off x="0" y="116632"/>
          <a:ext cx="9036496"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22250" y="692150"/>
            <a:ext cx="8742363" cy="5556250"/>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463568"/>
            <a:ext cx="8763000" cy="1557720"/>
          </a:xfrm>
        </p:spPr>
        <p:txBody>
          <a:bodyPr>
            <a:noAutofit/>
          </a:bodyPr>
          <a:lstStyle/>
          <a:p>
            <a:pPr algn="ctr">
              <a:defRPr/>
            </a:pPr>
            <a:r>
              <a:rPr lang="id-ID" sz="4400" dirty="0" smtClean="0">
                <a:solidFill>
                  <a:schemeClr val="tx1"/>
                </a:solidFill>
              </a:rPr>
              <a:t>Apa itu kepemimpinan transaksional &amp; transformasional??</a:t>
            </a:r>
            <a:endParaRPr lang="id-ID" sz="4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463568"/>
            <a:ext cx="8763000" cy="1053664"/>
          </a:xfrm>
        </p:spPr>
        <p:txBody>
          <a:bodyPr>
            <a:noAutofit/>
          </a:bodyPr>
          <a:lstStyle/>
          <a:p>
            <a:pPr algn="ctr">
              <a:defRPr/>
            </a:pPr>
            <a:r>
              <a:rPr lang="id-ID" sz="5000" dirty="0" smtClean="0">
                <a:solidFill>
                  <a:schemeClr val="tx1"/>
                </a:solidFill>
              </a:rPr>
              <a:t>Kepemimpinan Transaksional</a:t>
            </a:r>
            <a:endParaRPr lang="id-ID" sz="5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989138"/>
            <a:ext cx="8229600" cy="4137025"/>
          </a:xfrm>
        </p:spPr>
        <p:txBody>
          <a:bodyPr/>
          <a:lstStyle/>
          <a:p>
            <a:pPr marL="0" indent="0" algn="ctr">
              <a:buFont typeface="Arial" charset="0"/>
              <a:buNone/>
              <a:defRPr/>
            </a:pPr>
            <a:r>
              <a:rPr lang="id-ID" sz="3200" dirty="0" smtClean="0">
                <a:solidFill>
                  <a:schemeClr val="tx1"/>
                </a:solidFill>
              </a:rPr>
              <a:t>Kepemimpinan transaksional berfokus pada perilaku yang berorientasi pada tugas, menetapkan tujuan, memantau kinerja, dan memberikan konsekuensi terhadap kesuksesan atau kegagalan.</a:t>
            </a:r>
            <a:endParaRPr lang="id-ID" sz="3200" dirty="0">
              <a:solidFill>
                <a:schemeClr val="tx1"/>
              </a:solidFill>
            </a:endParaRPr>
          </a:p>
          <a:p>
            <a:pPr algn="ctr">
              <a:buFont typeface="Arial" charset="0"/>
              <a:buChar char="•"/>
              <a:defRPr/>
            </a:pPr>
            <a:endParaRPr lang="id-ID" sz="3200"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3568"/>
            <a:ext cx="9144000" cy="1053664"/>
          </a:xfrm>
        </p:spPr>
        <p:txBody>
          <a:bodyPr>
            <a:noAutofit/>
          </a:bodyPr>
          <a:lstStyle/>
          <a:p>
            <a:pPr algn="ctr">
              <a:defRPr/>
            </a:pPr>
            <a:r>
              <a:rPr lang="id-ID" sz="5000" dirty="0">
                <a:solidFill>
                  <a:schemeClr val="tx1"/>
                </a:solidFill>
              </a:rPr>
              <a:t>Kepemimpinan </a:t>
            </a:r>
            <a:r>
              <a:rPr lang="id-ID" sz="5000" dirty="0" smtClean="0">
                <a:solidFill>
                  <a:schemeClr val="tx1"/>
                </a:solidFill>
              </a:rPr>
              <a:t>Transformasional</a:t>
            </a:r>
            <a:endParaRPr lang="id-ID" sz="5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457200" y="476250"/>
            <a:ext cx="8229600" cy="5905500"/>
          </a:xfrm>
        </p:spPr>
        <p:txBody>
          <a:bodyPr/>
          <a:lstStyle/>
          <a:p>
            <a:r>
              <a:rPr lang="id-ID" altLang="en-US" sz="3200" smtClean="0"/>
              <a:t>Kepemimpinan transformasional berfokus pada perubahan atau transformasi tujuan, nilai, etika, standard, dan kinerja orang lain.</a:t>
            </a:r>
          </a:p>
          <a:p>
            <a:r>
              <a:rPr lang="id-ID" altLang="en-US" sz="3200" smtClean="0"/>
              <a:t>Mengembangkan visi, mengubah organisasi sgar sesuai dengan visi, serta memotivasi staf untuk mencapai tujuan jangka panjang.</a:t>
            </a:r>
          </a:p>
          <a:p>
            <a:r>
              <a:rPr lang="id-ID" altLang="en-US" sz="3200" smtClean="0"/>
              <a:t>Percaya diri, mampu mempengaruhi orang lain, dan teguh bahwa keyakinan dan gagasannya benar.</a:t>
            </a:r>
          </a:p>
          <a:p>
            <a:r>
              <a:rPr lang="id-ID" altLang="en-US" sz="3200" smtClean="0"/>
              <a:t>Mendorong inovasi, berfokus pada orang (bawahan), fleksibel, melihat jauh ke masa depan, menganalisa masalah dengan berhati-hati.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79388" y="115888"/>
          <a:ext cx="8785225" cy="6586537"/>
        </p:xfrm>
        <a:graphic>
          <a:graphicData uri="http://schemas.openxmlformats.org/drawingml/2006/table">
            <a:tbl>
              <a:tblPr firstRow="1" bandRow="1">
                <a:tableStyleId>{8799B23B-EC83-4686-B30A-512413B5E67A}</a:tableStyleId>
              </a:tblPr>
              <a:tblGrid>
                <a:gridCol w="4392612">
                  <a:extLst>
                    <a:ext uri="{9D8B030D-6E8A-4147-A177-3AD203B41FA5}">
                      <a16:colId xmlns:a16="http://schemas.microsoft.com/office/drawing/2014/main" val="20000"/>
                    </a:ext>
                  </a:extLst>
                </a:gridCol>
                <a:gridCol w="4392613">
                  <a:extLst>
                    <a:ext uri="{9D8B030D-6E8A-4147-A177-3AD203B41FA5}">
                      <a16:colId xmlns:a16="http://schemas.microsoft.com/office/drawing/2014/main" val="20001"/>
                    </a:ext>
                  </a:extLst>
                </a:gridCol>
              </a:tblGrid>
              <a:tr h="487992">
                <a:tc>
                  <a:txBody>
                    <a:bodyPr/>
                    <a:lstStyle/>
                    <a:p>
                      <a:pPr lvl="0" algn="ctr"/>
                      <a:r>
                        <a:rPr lang="id-ID" sz="2400" b="1" dirty="0" smtClean="0"/>
                        <a:t>Transactional Leadership</a:t>
                      </a:r>
                      <a:endParaRPr lang="id-ID" sz="2400" dirty="0"/>
                    </a:p>
                  </a:txBody>
                  <a:tcPr marL="91433" marR="91433" marT="45710" marB="45710"/>
                </a:tc>
                <a:tc>
                  <a:txBody>
                    <a:bodyPr/>
                    <a:lstStyle/>
                    <a:p>
                      <a:pPr lvl="0" algn="ctr"/>
                      <a:r>
                        <a:rPr lang="id-ID" sz="2400" b="1" dirty="0" smtClean="0"/>
                        <a:t>Transformational Leadership</a:t>
                      </a:r>
                      <a:endParaRPr lang="id-ID" sz="2400" b="1" dirty="0"/>
                    </a:p>
                  </a:txBody>
                  <a:tcPr marL="91433" marR="91433" marT="45710" marB="45710"/>
                </a:tc>
                <a:extLst>
                  <a:ext uri="{0D108BD9-81ED-4DB2-BD59-A6C34878D82A}">
                    <a16:rowId xmlns:a16="http://schemas.microsoft.com/office/drawing/2014/main" val="10000"/>
                  </a:ext>
                </a:extLst>
              </a:tr>
              <a:tr h="7620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Clarifies terms of contract</a:t>
                      </a:r>
                    </a:p>
                  </a:txBody>
                  <a:tcPr marL="91433" marR="91433" marT="45710" marB="45710"/>
                </a:tc>
                <a:tc>
                  <a:txBody>
                    <a:bodyPr/>
                    <a:lstStyle/>
                    <a:p>
                      <a:r>
                        <a:rPr lang="id-ID" sz="2200" b="1" dirty="0" smtClean="0"/>
                        <a:t>Idealized influence </a:t>
                      </a:r>
                      <a:r>
                        <a:rPr lang="id-ID" sz="2200" b="1" dirty="0" smtClean="0">
                          <a:sym typeface="Wingdings" pitchFamily="2" charset="2"/>
                        </a:rPr>
                        <a:t> </a:t>
                      </a:r>
                      <a:r>
                        <a:rPr lang="id-ID" sz="2200" b="1" dirty="0" smtClean="0"/>
                        <a:t>Work towards a noble vision</a:t>
                      </a:r>
                      <a:endParaRPr lang="id-ID" sz="2200" b="1" dirty="0">
                        <a:solidFill>
                          <a:schemeClr val="tx1"/>
                        </a:solidFill>
                      </a:endParaRPr>
                    </a:p>
                  </a:txBody>
                  <a:tcPr marL="91433" marR="91433" marT="45710" marB="45710"/>
                </a:tc>
                <a:extLst>
                  <a:ext uri="{0D108BD9-81ED-4DB2-BD59-A6C34878D82A}">
                    <a16:rowId xmlns:a16="http://schemas.microsoft.com/office/drawing/2014/main" val="10001"/>
                  </a:ext>
                </a:extLst>
              </a:tr>
              <a:tr h="775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Enforces compliances to rules and standards</a:t>
                      </a:r>
                      <a:endParaRPr lang="id-ID" sz="2200" dirty="0" smtClean="0"/>
                    </a:p>
                  </a:txBody>
                  <a:tcPr marL="91433" marR="91433" marT="45710" marB="4571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Intellectual simulation </a:t>
                      </a:r>
                      <a:r>
                        <a:rPr lang="id-ID" sz="2200" b="1" dirty="0" smtClean="0">
                          <a:sym typeface="Wingdings" pitchFamily="2" charset="2"/>
                        </a:rPr>
                        <a:t> </a:t>
                      </a:r>
                      <a:r>
                        <a:rPr lang="id-ID" sz="2200" b="1" dirty="0" smtClean="0"/>
                        <a:t>Promote creativity and new ideas</a:t>
                      </a:r>
                    </a:p>
                  </a:txBody>
                  <a:tcPr marL="91433" marR="91433" marT="45710" marB="45710"/>
                </a:tc>
                <a:extLst>
                  <a:ext uri="{0D108BD9-81ED-4DB2-BD59-A6C34878D82A}">
                    <a16:rowId xmlns:a16="http://schemas.microsoft.com/office/drawing/2014/main" val="10002"/>
                  </a:ext>
                </a:extLst>
              </a:tr>
              <a:tr h="762071">
                <a:tc>
                  <a:txBody>
                    <a:bodyPr/>
                    <a:lstStyle/>
                    <a:p>
                      <a:pPr lvl="0"/>
                      <a:r>
                        <a:rPr lang="id-ID" sz="2200" b="1" dirty="0" smtClean="0"/>
                        <a:t>Arranges contractual</a:t>
                      </a:r>
                      <a:r>
                        <a:rPr lang="id-ID" sz="2200" b="1" baseline="0" dirty="0" smtClean="0"/>
                        <a:t> agreements</a:t>
                      </a:r>
                      <a:endParaRPr lang="id-ID" sz="2200" dirty="0"/>
                    </a:p>
                  </a:txBody>
                  <a:tcPr marL="91433" marR="91433" marT="45710" marB="4571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Individual</a:t>
                      </a:r>
                      <a:r>
                        <a:rPr lang="id-ID" sz="2200" b="1" baseline="0" dirty="0" smtClean="0"/>
                        <a:t> consideration </a:t>
                      </a:r>
                      <a:r>
                        <a:rPr lang="id-ID" sz="2200" b="1" baseline="0" dirty="0" smtClean="0">
                          <a:sym typeface="Wingdings" pitchFamily="2" charset="2"/>
                        </a:rPr>
                        <a:t> </a:t>
                      </a:r>
                      <a:r>
                        <a:rPr lang="id-ID" sz="2200" b="1" dirty="0" smtClean="0"/>
                        <a:t>Act with authenticity &amp; honesty</a:t>
                      </a:r>
                      <a:endParaRPr lang="id-ID" sz="2200" dirty="0" smtClean="0"/>
                    </a:p>
                  </a:txBody>
                  <a:tcPr marL="91433" marR="91433" marT="45710" marB="45710"/>
                </a:tc>
                <a:extLst>
                  <a:ext uri="{0D108BD9-81ED-4DB2-BD59-A6C34878D82A}">
                    <a16:rowId xmlns:a16="http://schemas.microsoft.com/office/drawing/2014/main" val="10003"/>
                  </a:ext>
                </a:extLst>
              </a:tr>
              <a:tr h="17680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Supervises subordinates to ensure work is carried out effectively:</a:t>
                      </a: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lang="id-ID" sz="2200" b="1" i="1" dirty="0" smtClean="0"/>
                        <a:t>Active</a:t>
                      </a:r>
                      <a:r>
                        <a:rPr lang="id-ID" sz="2200" b="1" i="1" baseline="0" dirty="0" smtClean="0"/>
                        <a:t> management by exception</a:t>
                      </a:r>
                      <a:endParaRPr lang="id-ID" sz="2200" b="0" i="1" baseline="0" dirty="0" smtClean="0"/>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lang="id-ID" sz="2200" b="1" i="1" baseline="0" dirty="0" smtClean="0"/>
                        <a:t>Passive management by exception</a:t>
                      </a:r>
                    </a:p>
                  </a:txBody>
                  <a:tcPr marL="91433" marR="91433" marT="45710" marB="4571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Inspirational motivation </a:t>
                      </a:r>
                      <a:r>
                        <a:rPr lang="id-ID" sz="2200" b="1" dirty="0" smtClean="0">
                          <a:sym typeface="Wingdings" pitchFamily="2" charset="2"/>
                        </a:rPr>
                        <a:t> </a:t>
                      </a:r>
                      <a:r>
                        <a:rPr lang="id-ID" sz="2200" b="1" dirty="0" smtClean="0"/>
                        <a:t>Adopt  a growth mindset</a:t>
                      </a:r>
                      <a:endParaRPr lang="id-ID" sz="2200" dirty="0" smtClean="0"/>
                    </a:p>
                  </a:txBody>
                  <a:tcPr marL="91433" marR="91433" marT="45710" marB="45710"/>
                </a:tc>
                <a:extLst>
                  <a:ext uri="{0D108BD9-81ED-4DB2-BD59-A6C34878D82A}">
                    <a16:rowId xmlns:a16="http://schemas.microsoft.com/office/drawing/2014/main" val="10004"/>
                  </a:ext>
                </a:extLst>
              </a:tr>
              <a:tr h="775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Isolates work from the changing  environment</a:t>
                      </a:r>
                      <a:endParaRPr lang="id-ID" sz="2200" dirty="0" smtClean="0"/>
                    </a:p>
                  </a:txBody>
                  <a:tcPr marL="91433" marR="91433" marT="45710" marB="45710"/>
                </a:tc>
                <a:tc>
                  <a:txBody>
                    <a:bodyPr/>
                    <a:lstStyle/>
                    <a:p>
                      <a:endParaRPr lang="id-ID" sz="2200" b="1" dirty="0" smtClean="0"/>
                    </a:p>
                    <a:p>
                      <a:endParaRPr lang="id-ID" sz="2200" b="1" dirty="0" smtClean="0"/>
                    </a:p>
                  </a:txBody>
                  <a:tcPr marL="91433" marR="91433" marT="45710" marB="45710"/>
                </a:tc>
                <a:extLst>
                  <a:ext uri="{0D108BD9-81ED-4DB2-BD59-A6C34878D82A}">
                    <a16:rowId xmlns:a16="http://schemas.microsoft.com/office/drawing/2014/main" val="10005"/>
                  </a:ext>
                </a:extLst>
              </a:tr>
              <a:tr h="7620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Use contingent rewards to influence motivation</a:t>
                      </a:r>
                      <a:endParaRPr lang="id-ID" sz="2200" dirty="0" smtClean="0"/>
                    </a:p>
                  </a:txBody>
                  <a:tcPr marL="91433" marR="91433" marT="45710" marB="45710"/>
                </a:tc>
                <a:tc>
                  <a:txBody>
                    <a:bodyPr/>
                    <a:lstStyle/>
                    <a:p>
                      <a:endParaRPr lang="id-ID" sz="2200" b="1" dirty="0">
                        <a:solidFill>
                          <a:schemeClr val="tx1"/>
                        </a:solidFill>
                      </a:endParaRPr>
                    </a:p>
                  </a:txBody>
                  <a:tcPr marL="91433" marR="91433" marT="45710" marB="45710"/>
                </a:tc>
                <a:extLst>
                  <a:ext uri="{0D108BD9-81ED-4DB2-BD59-A6C34878D82A}">
                    <a16:rowId xmlns:a16="http://schemas.microsoft.com/office/drawing/2014/main" val="10006"/>
                  </a:ext>
                </a:extLst>
              </a:tr>
              <a:tr h="4941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200" b="1" dirty="0" smtClean="0"/>
                        <a:t>Ensures</a:t>
                      </a:r>
                      <a:r>
                        <a:rPr lang="id-ID" sz="2200" b="1" baseline="0" dirty="0" smtClean="0"/>
                        <a:t> the equity of the rewards</a:t>
                      </a:r>
                      <a:endParaRPr lang="id-ID" sz="2200" dirty="0" smtClean="0"/>
                    </a:p>
                  </a:txBody>
                  <a:tcPr marL="91433" marR="91433" marT="45710" marB="45710"/>
                </a:tc>
                <a:tc>
                  <a:txBody>
                    <a:bodyPr/>
                    <a:lstStyle/>
                    <a:p>
                      <a:endParaRPr lang="id-ID" sz="2200" b="1" dirty="0">
                        <a:solidFill>
                          <a:schemeClr val="tx1"/>
                        </a:solidFill>
                      </a:endParaRPr>
                    </a:p>
                  </a:txBody>
                  <a:tcPr marL="91433" marR="91433" marT="45710" marB="45710"/>
                </a:tc>
                <a:extLst>
                  <a:ext uri="{0D108BD9-81ED-4DB2-BD59-A6C34878D82A}">
                    <a16:rowId xmlns:a16="http://schemas.microsoft.com/office/drawing/2014/main" val="10007"/>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4925" y="338138"/>
          <a:ext cx="9037638" cy="6188075"/>
        </p:xfrm>
        <a:graphic>
          <a:graphicData uri="http://schemas.openxmlformats.org/drawingml/2006/table">
            <a:tbl>
              <a:tblPr firstRow="1" bandRow="1">
                <a:tableStyleId>{6E25E649-3F16-4E02-A733-19D2CDBF48F0}</a:tableStyleId>
              </a:tblPr>
              <a:tblGrid>
                <a:gridCol w="2222370">
                  <a:extLst>
                    <a:ext uri="{9D8B030D-6E8A-4147-A177-3AD203B41FA5}">
                      <a16:colId xmlns:a16="http://schemas.microsoft.com/office/drawing/2014/main" val="20000"/>
                    </a:ext>
                  </a:extLst>
                </a:gridCol>
                <a:gridCol w="6815268">
                  <a:extLst>
                    <a:ext uri="{9D8B030D-6E8A-4147-A177-3AD203B41FA5}">
                      <a16:colId xmlns:a16="http://schemas.microsoft.com/office/drawing/2014/main" val="20001"/>
                    </a:ext>
                  </a:extLst>
                </a:gridCol>
              </a:tblGrid>
              <a:tr h="518207">
                <a:tc>
                  <a:txBody>
                    <a:bodyPr/>
                    <a:lstStyle/>
                    <a:p>
                      <a:pPr algn="ctr"/>
                      <a:r>
                        <a:rPr lang="id-ID" sz="2800" dirty="0" smtClean="0"/>
                        <a:t>Faktor</a:t>
                      </a:r>
                      <a:endParaRPr lang="id-ID" sz="2800" dirty="0">
                        <a:solidFill>
                          <a:schemeClr val="tx1"/>
                        </a:solidFill>
                        <a:latin typeface="Arial Narrow" pitchFamily="34" charset="0"/>
                      </a:endParaRPr>
                    </a:p>
                  </a:txBody>
                  <a:tcPr marL="91452" marR="91452" marT="45718" marB="45718"/>
                </a:tc>
                <a:tc>
                  <a:txBody>
                    <a:bodyPr/>
                    <a:lstStyle/>
                    <a:p>
                      <a:pPr algn="ctr"/>
                      <a:r>
                        <a:rPr lang="id-ID" sz="2800" dirty="0" smtClean="0"/>
                        <a:t>Perilaku</a:t>
                      </a:r>
                      <a:endParaRPr lang="id-ID" sz="2800" dirty="0">
                        <a:solidFill>
                          <a:schemeClr val="tx1"/>
                        </a:solidFill>
                        <a:latin typeface="Arial Narrow" pitchFamily="34" charset="0"/>
                      </a:endParaRPr>
                    </a:p>
                  </a:txBody>
                  <a:tcPr marL="91452" marR="91452" marT="45718" marB="45718"/>
                </a:tc>
                <a:extLst>
                  <a:ext uri="{0D108BD9-81ED-4DB2-BD59-A6C34878D82A}">
                    <a16:rowId xmlns:a16="http://schemas.microsoft.com/office/drawing/2014/main" val="10000"/>
                  </a:ext>
                </a:extLst>
              </a:tr>
              <a:tr h="9449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b="1" dirty="0" smtClean="0"/>
                        <a:t>Challenging the Process</a:t>
                      </a:r>
                      <a:endParaRPr lang="id-ID" sz="2800" b="1" dirty="0" smtClean="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Mencari peluang-peluang untuk mengerjakan sesuatu dengan lebih baik.</a:t>
                      </a:r>
                    </a:p>
                  </a:txBody>
                  <a:tcPr marL="91452" marR="91452" marT="45718" marB="45718"/>
                </a:tc>
                <a:extLst>
                  <a:ext uri="{0D108BD9-81ED-4DB2-BD59-A6C34878D82A}">
                    <a16:rowId xmlns:a16="http://schemas.microsoft.com/office/drawing/2014/main" val="10001"/>
                  </a:ext>
                </a:extLst>
              </a:tr>
              <a:tr h="944978">
                <a:tc>
                  <a:txBody>
                    <a:bodyPr/>
                    <a:lstStyle/>
                    <a:p>
                      <a:endParaRPr lang="id-ID" sz="2800" b="1" dirty="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Bereksperimen dan mengambil risiko yang pantas untuk memperbaiki kinerja organisasi</a:t>
                      </a:r>
                      <a:endParaRPr lang="id-ID" sz="2800" dirty="0" smtClean="0">
                        <a:latin typeface="Arial Narrow" pitchFamily="34" charset="0"/>
                      </a:endParaRPr>
                    </a:p>
                  </a:txBody>
                  <a:tcPr marL="91452" marR="91452" marT="45718" marB="45718"/>
                </a:tc>
                <a:extLst>
                  <a:ext uri="{0D108BD9-81ED-4DB2-BD59-A6C34878D82A}">
                    <a16:rowId xmlns:a16="http://schemas.microsoft.com/office/drawing/2014/main" val="10002"/>
                  </a:ext>
                </a:extLst>
              </a:tr>
              <a:tr h="9449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b="1" dirty="0" smtClean="0"/>
                        <a:t>Inspiring a Shared Vision</a:t>
                      </a:r>
                      <a:endParaRPr lang="id-ID" sz="2800" b="1" dirty="0" smtClean="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Membangun visi masa depan</a:t>
                      </a:r>
                      <a:endParaRPr lang="id-ID" sz="2800" dirty="0" smtClean="0">
                        <a:latin typeface="Arial Narrow" pitchFamily="34" charset="0"/>
                      </a:endParaRPr>
                    </a:p>
                  </a:txBody>
                  <a:tcPr marL="91452" marR="91452" marT="45718" marB="45718"/>
                </a:tc>
                <a:extLst>
                  <a:ext uri="{0D108BD9-81ED-4DB2-BD59-A6C34878D82A}">
                    <a16:rowId xmlns:a16="http://schemas.microsoft.com/office/drawing/2014/main" val="10003"/>
                  </a:ext>
                </a:extLst>
              </a:tr>
              <a:tr h="944978">
                <a:tc>
                  <a:txBody>
                    <a:bodyPr/>
                    <a:lstStyle/>
                    <a:p>
                      <a:endParaRPr lang="id-ID" sz="2800" b="1" dirty="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Membangun dukungan bawahan terhadap visi tersebut</a:t>
                      </a:r>
                      <a:endParaRPr lang="id-ID" sz="2800" dirty="0" smtClean="0">
                        <a:latin typeface="Arial Narrow" pitchFamily="34" charset="0"/>
                      </a:endParaRPr>
                    </a:p>
                  </a:txBody>
                  <a:tcPr marL="91452" marR="91452" marT="45718" marB="45718"/>
                </a:tc>
                <a:extLst>
                  <a:ext uri="{0D108BD9-81ED-4DB2-BD59-A6C34878D82A}">
                    <a16:rowId xmlns:a16="http://schemas.microsoft.com/office/drawing/2014/main" val="10004"/>
                  </a:ext>
                </a:extLst>
              </a:tr>
              <a:tr h="9449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b="1" dirty="0" smtClean="0"/>
                        <a:t>Enabling Others to Act</a:t>
                      </a:r>
                      <a:endParaRPr lang="id-ID" sz="2800" b="1" dirty="0" smtClean="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Menumbuhkembangkan kolaborasi (lawan dari “persaingan” diantara para bawahan)</a:t>
                      </a:r>
                      <a:endParaRPr lang="id-ID" sz="2800" dirty="0" smtClean="0">
                        <a:latin typeface="Arial Narrow" pitchFamily="34" charset="0"/>
                      </a:endParaRPr>
                    </a:p>
                  </a:txBody>
                  <a:tcPr marL="91452" marR="91452" marT="45718" marB="45718"/>
                </a:tc>
                <a:extLst>
                  <a:ext uri="{0D108BD9-81ED-4DB2-BD59-A6C34878D82A}">
                    <a16:rowId xmlns:a16="http://schemas.microsoft.com/office/drawing/2014/main" val="10005"/>
                  </a:ext>
                </a:extLst>
              </a:tr>
              <a:tr h="944978">
                <a:tc>
                  <a:txBody>
                    <a:bodyPr/>
                    <a:lstStyle/>
                    <a:p>
                      <a:endParaRPr lang="id-ID" sz="2800" b="1" dirty="0">
                        <a:latin typeface="Arial Narrow" pitchFamily="34" charset="0"/>
                      </a:endParaRPr>
                    </a:p>
                  </a:txBody>
                  <a:tcPr marL="91452" marR="91452" marT="45718" marB="4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Mendukung bawahan dalam pengembangan dirinya</a:t>
                      </a:r>
                      <a:endParaRPr lang="id-ID" sz="2800" dirty="0" smtClean="0">
                        <a:latin typeface="Arial Narrow" pitchFamily="34" charset="0"/>
                      </a:endParaRPr>
                    </a:p>
                  </a:txBody>
                  <a:tcPr marL="91452" marR="91452" marT="45718" marB="45718"/>
                </a:tc>
                <a:extLst>
                  <a:ext uri="{0D108BD9-81ED-4DB2-BD59-A6C34878D82A}">
                    <a16:rowId xmlns:a16="http://schemas.microsoft.com/office/drawing/2014/main" val="10006"/>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07950" y="382588"/>
          <a:ext cx="8964613" cy="5999162"/>
        </p:xfrm>
        <a:graphic>
          <a:graphicData uri="http://schemas.openxmlformats.org/drawingml/2006/table">
            <a:tbl>
              <a:tblPr firstRow="1" bandRow="1">
                <a:tableStyleId>{6E25E649-3F16-4E02-A733-19D2CDBF48F0}</a:tableStyleId>
              </a:tblPr>
              <a:tblGrid>
                <a:gridCol w="2204413">
                  <a:extLst>
                    <a:ext uri="{9D8B030D-6E8A-4147-A177-3AD203B41FA5}">
                      <a16:colId xmlns:a16="http://schemas.microsoft.com/office/drawing/2014/main" val="20000"/>
                    </a:ext>
                  </a:extLst>
                </a:gridCol>
                <a:gridCol w="6760200">
                  <a:extLst>
                    <a:ext uri="{9D8B030D-6E8A-4147-A177-3AD203B41FA5}">
                      <a16:colId xmlns:a16="http://schemas.microsoft.com/office/drawing/2014/main" val="20001"/>
                    </a:ext>
                  </a:extLst>
                </a:gridCol>
              </a:tblGrid>
              <a:tr h="637153">
                <a:tc>
                  <a:txBody>
                    <a:bodyPr/>
                    <a:lstStyle/>
                    <a:p>
                      <a:pPr algn="ctr"/>
                      <a:r>
                        <a:rPr lang="id-ID" sz="2800" dirty="0" smtClean="0"/>
                        <a:t>Faktor</a:t>
                      </a:r>
                      <a:endParaRPr lang="id-ID" sz="2800" dirty="0">
                        <a:solidFill>
                          <a:schemeClr val="tx1"/>
                        </a:solidFill>
                        <a:latin typeface="Arial Narrow" pitchFamily="34" charset="0"/>
                      </a:endParaRPr>
                    </a:p>
                  </a:txBody>
                  <a:tcPr marL="91441" marR="91441" marT="45722" marB="45722"/>
                </a:tc>
                <a:tc>
                  <a:txBody>
                    <a:bodyPr/>
                    <a:lstStyle/>
                    <a:p>
                      <a:pPr algn="ctr"/>
                      <a:r>
                        <a:rPr lang="id-ID" sz="2800" dirty="0" smtClean="0"/>
                        <a:t>Perilaku</a:t>
                      </a:r>
                      <a:endParaRPr lang="id-ID" sz="2800" dirty="0">
                        <a:solidFill>
                          <a:schemeClr val="tx1"/>
                        </a:solidFill>
                        <a:latin typeface="Arial Narrow" pitchFamily="34" charset="0"/>
                      </a:endParaRPr>
                    </a:p>
                  </a:txBody>
                  <a:tcPr marL="91441" marR="91441" marT="45722" marB="45722"/>
                </a:tc>
                <a:extLst>
                  <a:ext uri="{0D108BD9-81ED-4DB2-BD59-A6C34878D82A}">
                    <a16:rowId xmlns:a16="http://schemas.microsoft.com/office/drawing/2014/main" val="10000"/>
                  </a:ext>
                </a:extLst>
              </a:tr>
              <a:tr h="9449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b="1" dirty="0" smtClean="0"/>
                        <a:t>Modelling the Way</a:t>
                      </a:r>
                      <a:endParaRPr lang="id-ID" sz="2800" b="1" dirty="0" smtClean="0">
                        <a:latin typeface="Arial Narrow" pitchFamily="34" charset="0"/>
                      </a:endParaRPr>
                    </a:p>
                  </a:txBody>
                  <a:tcPr marL="91441" marR="91441"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Memberi contoh dalam bentuk perilaku sendiri</a:t>
                      </a:r>
                      <a:endParaRPr lang="id-ID" sz="2800" dirty="0" smtClean="0">
                        <a:latin typeface="Arial Narrow" pitchFamily="34" charset="0"/>
                      </a:endParaRPr>
                    </a:p>
                  </a:txBody>
                  <a:tcPr marL="91441" marR="91441" marT="45722" marB="45722"/>
                </a:tc>
                <a:extLst>
                  <a:ext uri="{0D108BD9-81ED-4DB2-BD59-A6C34878D82A}">
                    <a16:rowId xmlns:a16="http://schemas.microsoft.com/office/drawing/2014/main" val="10001"/>
                  </a:ext>
                </a:extLst>
              </a:tr>
              <a:tr h="2346389">
                <a:tc>
                  <a:txBody>
                    <a:bodyPr/>
                    <a:lstStyle/>
                    <a:p>
                      <a:endParaRPr lang="id-ID" sz="2800" b="1" dirty="0">
                        <a:latin typeface="Arial Narrow" pitchFamily="34" charset="0"/>
                      </a:endParaRPr>
                    </a:p>
                  </a:txBody>
                  <a:tcPr marL="91441" marR="91441"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Memfokuskan diri pada penyelesaian pekerjaan secara bertahap oleh para bawahan, sehingga tujuan yang berskala besar kelihatan lebih realistis dan dapat dicapai melalui proses dari banyak “kemenangan kecil”</a:t>
                      </a:r>
                      <a:endParaRPr lang="id-ID" sz="2800" dirty="0" smtClean="0">
                        <a:latin typeface="Arial Narrow" pitchFamily="34" charset="0"/>
                      </a:endParaRPr>
                    </a:p>
                  </a:txBody>
                  <a:tcPr marL="91441" marR="91441" marT="45722" marB="45722"/>
                </a:tc>
                <a:extLst>
                  <a:ext uri="{0D108BD9-81ED-4DB2-BD59-A6C34878D82A}">
                    <a16:rowId xmlns:a16="http://schemas.microsoft.com/office/drawing/2014/main" val="10002"/>
                  </a:ext>
                </a:extLst>
              </a:tr>
              <a:tr h="9456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b="1" dirty="0" smtClean="0"/>
                        <a:t>Encouraging the Heart</a:t>
                      </a:r>
                      <a:endParaRPr lang="id-ID" sz="2800" b="1" dirty="0" smtClean="0">
                        <a:latin typeface="Arial Narrow" pitchFamily="34" charset="0"/>
                      </a:endParaRPr>
                    </a:p>
                  </a:txBody>
                  <a:tcPr marL="91441" marR="91441"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Mengakui kontribusi-kontribusi bawahan</a:t>
                      </a:r>
                      <a:endParaRPr lang="id-ID" sz="2800" dirty="0" smtClean="0">
                        <a:latin typeface="Arial Narrow" pitchFamily="34" charset="0"/>
                      </a:endParaRPr>
                    </a:p>
                  </a:txBody>
                  <a:tcPr marL="91441" marR="91441" marT="45722" marB="45722"/>
                </a:tc>
                <a:extLst>
                  <a:ext uri="{0D108BD9-81ED-4DB2-BD59-A6C34878D82A}">
                    <a16:rowId xmlns:a16="http://schemas.microsoft.com/office/drawing/2014/main" val="10003"/>
                  </a:ext>
                </a:extLst>
              </a:tr>
              <a:tr h="1125069">
                <a:tc>
                  <a:txBody>
                    <a:bodyPr/>
                    <a:lstStyle/>
                    <a:p>
                      <a:endParaRPr lang="id-ID" sz="2800" b="1" dirty="0">
                        <a:latin typeface="Arial Narrow" pitchFamily="34" charset="0"/>
                      </a:endParaRPr>
                    </a:p>
                  </a:txBody>
                  <a:tcPr marL="91441" marR="91441"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800" dirty="0" smtClean="0"/>
                        <a:t>Menemukan cara-cara untuk merayakan pencapaian dari para bawahan</a:t>
                      </a:r>
                      <a:endParaRPr lang="id-ID" sz="2800" dirty="0" smtClean="0">
                        <a:latin typeface="Arial Narrow" pitchFamily="34" charset="0"/>
                      </a:endParaRPr>
                    </a:p>
                  </a:txBody>
                  <a:tcPr marL="91441" marR="91441" marT="45722" marB="45722"/>
                </a:tc>
                <a:extLst>
                  <a:ext uri="{0D108BD9-81ED-4DB2-BD59-A6C34878D82A}">
                    <a16:rowId xmlns:a16="http://schemas.microsoft.com/office/drawing/2014/main" val="10004"/>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92"/>
            <a:ext cx="8229600" cy="1143000"/>
          </a:xfrm>
        </p:spPr>
        <p:txBody>
          <a:bodyPr>
            <a:noAutofit/>
          </a:bodyPr>
          <a:lstStyle/>
          <a:p>
            <a:pPr algn="ctr">
              <a:defRPr/>
            </a:pPr>
            <a:r>
              <a:rPr lang="id-ID" sz="4000" dirty="0" smtClean="0"/>
              <a:t>Karakteristik Kepemimpinan Transformasional – ABC</a:t>
            </a:r>
            <a:endParaRPr lang="id-ID" sz="4000" dirty="0"/>
          </a:p>
        </p:txBody>
      </p:sp>
      <p:sp>
        <p:nvSpPr>
          <p:cNvPr id="45059" name="Content Placeholder 2"/>
          <p:cNvSpPr>
            <a:spLocks noGrp="1"/>
          </p:cNvSpPr>
          <p:nvPr>
            <p:ph idx="1"/>
          </p:nvPr>
        </p:nvSpPr>
        <p:spPr>
          <a:xfrm>
            <a:off x="457200" y="1844675"/>
            <a:ext cx="8229600" cy="4281488"/>
          </a:xfrm>
        </p:spPr>
        <p:txBody>
          <a:bodyPr/>
          <a:lstStyle/>
          <a:p>
            <a:r>
              <a:rPr lang="id-ID" altLang="en-US" sz="3600" b="1" smtClean="0"/>
              <a:t>A</a:t>
            </a:r>
            <a:r>
              <a:rPr lang="id-ID" altLang="en-US" sz="3600" smtClean="0"/>
              <a:t>ffect </a:t>
            </a:r>
            <a:r>
              <a:rPr lang="id-ID" altLang="en-US" sz="3600" smtClean="0">
                <a:sym typeface="Wingdings" panose="05000000000000000000" pitchFamily="2" charset="2"/>
              </a:rPr>
              <a:t> Emosi &amp; perasaan</a:t>
            </a:r>
          </a:p>
          <a:p>
            <a:r>
              <a:rPr lang="id-ID" altLang="en-US" sz="3600" b="1" smtClean="0">
                <a:sym typeface="Wingdings" panose="05000000000000000000" pitchFamily="2" charset="2"/>
              </a:rPr>
              <a:t>B</a:t>
            </a:r>
            <a:r>
              <a:rPr lang="id-ID" altLang="en-US" sz="3600" smtClean="0">
                <a:sym typeface="Wingdings" panose="05000000000000000000" pitchFamily="2" charset="2"/>
              </a:rPr>
              <a:t>ehavioural intent  Keyakinan untuk bertindak</a:t>
            </a:r>
          </a:p>
          <a:p>
            <a:r>
              <a:rPr lang="id-ID" altLang="en-US" sz="3600" b="1" smtClean="0">
                <a:sym typeface="Wingdings" panose="05000000000000000000" pitchFamily="2" charset="2"/>
              </a:rPr>
              <a:t>C</a:t>
            </a:r>
            <a:r>
              <a:rPr lang="id-ID" altLang="en-US" sz="3600" smtClean="0">
                <a:sym typeface="Wingdings" panose="05000000000000000000" pitchFamily="2" charset="2"/>
              </a:rPr>
              <a:t>ognition  Pemikiran, dasar untuk visi</a:t>
            </a:r>
            <a:endParaRPr lang="id-ID" altLang="en-US" sz="36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44624"/>
          <a:ext cx="9144000" cy="6813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Placeholder 4"/>
          <p:cNvSpPr>
            <a:spLocks noGrp="1"/>
          </p:cNvSpPr>
          <p:nvPr>
            <p:ph type="body" idx="1"/>
          </p:nvPr>
        </p:nvSpPr>
        <p:spPr>
          <a:xfrm>
            <a:off x="457200" y="5621338"/>
            <a:ext cx="8305800" cy="414337"/>
          </a:xfrm>
        </p:spPr>
        <p:txBody>
          <a:bodyPr/>
          <a:lstStyle/>
          <a:p>
            <a:endParaRPr lang="en-US" altLang="en-US" smtClean="0"/>
          </a:p>
        </p:txBody>
      </p:sp>
      <p:sp>
        <p:nvSpPr>
          <p:cNvPr id="4" name="Title 3"/>
          <p:cNvSpPr>
            <a:spLocks noGrp="1"/>
          </p:cNvSpPr>
          <p:nvPr>
            <p:ph type="title"/>
          </p:nvPr>
        </p:nvSpPr>
        <p:spPr/>
        <p:txBody>
          <a:bodyPr/>
          <a:lstStyle/>
          <a:p>
            <a:pPr algn="ctr">
              <a:defRPr/>
            </a:pPr>
            <a:r>
              <a:rPr lang="id-ID" sz="6000" dirty="0">
                <a:solidFill>
                  <a:schemeClr val="bg1"/>
                </a:solidFill>
              </a:rPr>
              <a:t>TeŞekkŰr Ederim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79613" y="1196975"/>
          <a:ext cx="6696075" cy="5184775"/>
        </p:xfrm>
        <a:graphic>
          <a:graphicData uri="http://schemas.openxmlformats.org/drawingml/2006/table">
            <a:tbl>
              <a:tblPr firstRow="1" bandRow="1">
                <a:tableStyleId>{F5AB1C69-6EDB-4FF4-983F-18BD219EF322}</a:tableStyleId>
              </a:tblPr>
              <a:tblGrid>
                <a:gridCol w="1082194">
                  <a:extLst>
                    <a:ext uri="{9D8B030D-6E8A-4147-A177-3AD203B41FA5}">
                      <a16:colId xmlns:a16="http://schemas.microsoft.com/office/drawing/2014/main" val="20000"/>
                    </a:ext>
                  </a:extLst>
                </a:gridCol>
                <a:gridCol w="1305773">
                  <a:extLst>
                    <a:ext uri="{9D8B030D-6E8A-4147-A177-3AD203B41FA5}">
                      <a16:colId xmlns:a16="http://schemas.microsoft.com/office/drawing/2014/main" val="20001"/>
                    </a:ext>
                  </a:extLst>
                </a:gridCol>
                <a:gridCol w="1747293">
                  <a:extLst>
                    <a:ext uri="{9D8B030D-6E8A-4147-A177-3AD203B41FA5}">
                      <a16:colId xmlns:a16="http://schemas.microsoft.com/office/drawing/2014/main" val="20002"/>
                    </a:ext>
                  </a:extLst>
                </a:gridCol>
                <a:gridCol w="1140437">
                  <a:extLst>
                    <a:ext uri="{9D8B030D-6E8A-4147-A177-3AD203B41FA5}">
                      <a16:colId xmlns:a16="http://schemas.microsoft.com/office/drawing/2014/main" val="20003"/>
                    </a:ext>
                  </a:extLst>
                </a:gridCol>
                <a:gridCol w="1420378">
                  <a:extLst>
                    <a:ext uri="{9D8B030D-6E8A-4147-A177-3AD203B41FA5}">
                      <a16:colId xmlns:a16="http://schemas.microsoft.com/office/drawing/2014/main" val="20004"/>
                    </a:ext>
                  </a:extLst>
                </a:gridCol>
              </a:tblGrid>
              <a:tr h="846798">
                <a:tc>
                  <a:txBody>
                    <a:bodyPr/>
                    <a:lstStyle/>
                    <a:p>
                      <a:pPr algn="ctr"/>
                      <a:r>
                        <a:rPr lang="id-ID" sz="2000" b="0" dirty="0" smtClean="0">
                          <a:solidFill>
                            <a:schemeClr val="bg1"/>
                          </a:solidFill>
                          <a:latin typeface="Comic Sans MS" pitchFamily="66" charset="0"/>
                        </a:rPr>
                        <a:t>Octant</a:t>
                      </a:r>
                      <a:endParaRPr lang="id-ID" sz="2000" b="0" dirty="0">
                        <a:solidFill>
                          <a:schemeClr val="bg1"/>
                        </a:solidFill>
                        <a:latin typeface="Comic Sans MS" pitchFamily="66" charset="0"/>
                      </a:endParaRPr>
                    </a:p>
                  </a:txBody>
                  <a:tcPr marL="91431" marR="91431" marT="45722" marB="45722"/>
                </a:tc>
                <a:tc>
                  <a:txBody>
                    <a:bodyPr/>
                    <a:lstStyle/>
                    <a:p>
                      <a:pPr algn="ctr"/>
                      <a:r>
                        <a:rPr lang="id-ID" sz="2000" b="0" dirty="0" smtClean="0">
                          <a:solidFill>
                            <a:schemeClr val="bg1"/>
                          </a:solidFill>
                          <a:latin typeface="Comic Sans MS" pitchFamily="66" charset="0"/>
                        </a:rPr>
                        <a:t>L-M Relations</a:t>
                      </a:r>
                      <a:endParaRPr lang="id-ID" sz="2000" b="0" dirty="0">
                        <a:solidFill>
                          <a:schemeClr val="bg1"/>
                        </a:solidFill>
                        <a:latin typeface="Comic Sans MS" pitchFamily="66" charset="0"/>
                      </a:endParaRPr>
                    </a:p>
                  </a:txBody>
                  <a:tcPr marL="91431" marR="91431" marT="45722" marB="45722"/>
                </a:tc>
                <a:tc>
                  <a:txBody>
                    <a:bodyPr/>
                    <a:lstStyle/>
                    <a:p>
                      <a:pPr algn="ctr"/>
                      <a:r>
                        <a:rPr lang="id-ID" sz="2000" b="0" dirty="0" smtClean="0">
                          <a:solidFill>
                            <a:schemeClr val="bg1"/>
                          </a:solidFill>
                          <a:latin typeface="Comic Sans MS" pitchFamily="66" charset="0"/>
                        </a:rPr>
                        <a:t>Task Structure</a:t>
                      </a:r>
                      <a:endParaRPr lang="id-ID" sz="2000" b="0" dirty="0">
                        <a:solidFill>
                          <a:schemeClr val="bg1"/>
                        </a:solidFill>
                        <a:latin typeface="Comic Sans MS" pitchFamily="66" charset="0"/>
                      </a:endParaRPr>
                    </a:p>
                  </a:txBody>
                  <a:tcPr marL="91431" marR="91431" marT="45722" marB="45722"/>
                </a:tc>
                <a:tc>
                  <a:txBody>
                    <a:bodyPr/>
                    <a:lstStyle/>
                    <a:p>
                      <a:pPr algn="ctr"/>
                      <a:r>
                        <a:rPr lang="id-ID" sz="2000" b="0" dirty="0" smtClean="0">
                          <a:solidFill>
                            <a:schemeClr val="bg1"/>
                          </a:solidFill>
                          <a:latin typeface="Comic Sans MS" pitchFamily="66" charset="0"/>
                        </a:rPr>
                        <a:t>Position Power</a:t>
                      </a:r>
                      <a:endParaRPr lang="id-ID" sz="2000" b="0" dirty="0">
                        <a:solidFill>
                          <a:schemeClr val="bg1"/>
                        </a:solidFill>
                        <a:latin typeface="Comic Sans MS" pitchFamily="66" charset="0"/>
                      </a:endParaRPr>
                    </a:p>
                  </a:txBody>
                  <a:tcPr marL="91431" marR="91431" marT="45722" marB="45722"/>
                </a:tc>
                <a:tc>
                  <a:txBody>
                    <a:bodyPr/>
                    <a:lstStyle/>
                    <a:p>
                      <a:pPr algn="ctr"/>
                      <a:r>
                        <a:rPr lang="id-ID" sz="2000" b="0" dirty="0" smtClean="0">
                          <a:solidFill>
                            <a:schemeClr val="bg1"/>
                          </a:solidFill>
                          <a:latin typeface="Comic Sans MS" pitchFamily="66" charset="0"/>
                        </a:rPr>
                        <a:t>Effective Leader</a:t>
                      </a:r>
                    </a:p>
                  </a:txBody>
                  <a:tcPr marL="91431" marR="91431" marT="45722" marB="45722"/>
                </a:tc>
                <a:extLst>
                  <a:ext uri="{0D108BD9-81ED-4DB2-BD59-A6C34878D82A}">
                    <a16:rowId xmlns:a16="http://schemas.microsoft.com/office/drawing/2014/main" val="10000"/>
                  </a:ext>
                </a:extLst>
              </a:tr>
              <a:tr h="542247">
                <a:tc>
                  <a:txBody>
                    <a:bodyPr/>
                    <a:lstStyle/>
                    <a:p>
                      <a:pPr algn="ctr"/>
                      <a:r>
                        <a:rPr lang="id-ID" sz="1800" dirty="0" smtClean="0">
                          <a:solidFill>
                            <a:schemeClr val="accent3">
                              <a:lumMod val="50000"/>
                            </a:schemeClr>
                          </a:solidFill>
                          <a:latin typeface="Comic Sans MS" pitchFamily="66" charset="0"/>
                        </a:rPr>
                        <a:t>1</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1"/>
                  </a:ext>
                </a:extLst>
              </a:tr>
              <a:tr h="542247">
                <a:tc>
                  <a:txBody>
                    <a:bodyPr/>
                    <a:lstStyle/>
                    <a:p>
                      <a:pPr algn="ctr"/>
                      <a:r>
                        <a:rPr lang="id-ID" sz="1800" dirty="0" smtClean="0">
                          <a:solidFill>
                            <a:schemeClr val="accent3">
                              <a:lumMod val="50000"/>
                            </a:schemeClr>
                          </a:solidFill>
                          <a:latin typeface="Comic Sans MS" pitchFamily="66" charset="0"/>
                        </a:rPr>
                        <a:t>2</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2"/>
                  </a:ext>
                </a:extLst>
              </a:tr>
              <a:tr h="542247">
                <a:tc>
                  <a:txBody>
                    <a:bodyPr/>
                    <a:lstStyle/>
                    <a:p>
                      <a:pPr algn="ctr"/>
                      <a:r>
                        <a:rPr lang="id-ID" sz="1800" dirty="0" smtClean="0">
                          <a:solidFill>
                            <a:schemeClr val="accent3">
                              <a:lumMod val="50000"/>
                            </a:schemeClr>
                          </a:solidFill>
                          <a:latin typeface="Comic Sans MS" pitchFamily="66" charset="0"/>
                        </a:rPr>
                        <a:t>3</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3"/>
                  </a:ext>
                </a:extLst>
              </a:tr>
              <a:tr h="542247">
                <a:tc>
                  <a:txBody>
                    <a:bodyPr/>
                    <a:lstStyle/>
                    <a:p>
                      <a:pPr algn="ctr"/>
                      <a:r>
                        <a:rPr lang="id-ID" sz="1800" dirty="0" smtClean="0">
                          <a:solidFill>
                            <a:schemeClr val="accent3">
                              <a:lumMod val="50000"/>
                            </a:schemeClr>
                          </a:solidFill>
                          <a:latin typeface="Comic Sans MS" pitchFamily="66" charset="0"/>
                        </a:rPr>
                        <a:t>4</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4"/>
                  </a:ext>
                </a:extLst>
              </a:tr>
              <a:tr h="542247">
                <a:tc>
                  <a:txBody>
                    <a:bodyPr/>
                    <a:lstStyle/>
                    <a:p>
                      <a:pPr algn="ctr"/>
                      <a:r>
                        <a:rPr lang="id-ID" sz="1800" dirty="0" smtClean="0">
                          <a:solidFill>
                            <a:schemeClr val="accent3">
                              <a:lumMod val="50000"/>
                            </a:schemeClr>
                          </a:solidFill>
                          <a:latin typeface="Comic Sans MS" pitchFamily="66" charset="0"/>
                        </a:rPr>
                        <a:t>5</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5"/>
                  </a:ext>
                </a:extLst>
              </a:tr>
              <a:tr h="542247">
                <a:tc>
                  <a:txBody>
                    <a:bodyPr/>
                    <a:lstStyle/>
                    <a:p>
                      <a:pPr algn="ctr"/>
                      <a:r>
                        <a:rPr lang="id-ID" sz="1800" dirty="0" smtClean="0">
                          <a:solidFill>
                            <a:schemeClr val="accent3">
                              <a:lumMod val="50000"/>
                            </a:schemeClr>
                          </a:solidFill>
                          <a:latin typeface="Comic Sans MS" pitchFamily="66" charset="0"/>
                        </a:rPr>
                        <a:t>6</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6"/>
                  </a:ext>
                </a:extLst>
              </a:tr>
              <a:tr h="542247">
                <a:tc>
                  <a:txBody>
                    <a:bodyPr/>
                    <a:lstStyle/>
                    <a:p>
                      <a:pPr algn="ctr"/>
                      <a:r>
                        <a:rPr lang="id-ID" sz="1800" dirty="0" smtClean="0">
                          <a:solidFill>
                            <a:schemeClr val="accent3">
                              <a:lumMod val="50000"/>
                            </a:schemeClr>
                          </a:solidFill>
                          <a:latin typeface="Comic Sans MS" pitchFamily="66" charset="0"/>
                        </a:rPr>
                        <a:t>7</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7"/>
                  </a:ext>
                </a:extLst>
              </a:tr>
              <a:tr h="542247">
                <a:tc>
                  <a:txBody>
                    <a:bodyPr/>
                    <a:lstStyle/>
                    <a:p>
                      <a:pPr algn="ctr"/>
                      <a:r>
                        <a:rPr lang="id-ID" sz="1800" dirty="0" smtClean="0">
                          <a:solidFill>
                            <a:schemeClr val="accent3">
                              <a:lumMod val="50000"/>
                            </a:schemeClr>
                          </a:solidFill>
                          <a:latin typeface="Comic Sans MS" pitchFamily="66" charset="0"/>
                        </a:rPr>
                        <a:t>8</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marL="91431" marR="91431" marT="45722" marB="45722"/>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marL="91431" marR="91431" marT="45722" marB="45722"/>
                </a:tc>
                <a:extLst>
                  <a:ext uri="{0D108BD9-81ED-4DB2-BD59-A6C34878D82A}">
                    <a16:rowId xmlns:a16="http://schemas.microsoft.com/office/drawing/2014/main" val="10008"/>
                  </a:ext>
                </a:extLst>
              </a:tr>
            </a:tbl>
          </a:graphicData>
        </a:graphic>
      </p:graphicFrame>
      <p:sp>
        <p:nvSpPr>
          <p:cNvPr id="3" name="Title 2"/>
          <p:cNvSpPr>
            <a:spLocks noGrp="1"/>
          </p:cNvSpPr>
          <p:nvPr>
            <p:ph type="title"/>
          </p:nvPr>
        </p:nvSpPr>
        <p:spPr>
          <a:xfrm>
            <a:off x="1691680" y="404664"/>
            <a:ext cx="6120680" cy="634082"/>
          </a:xfrm>
        </p:spPr>
        <p:style>
          <a:lnRef idx="1">
            <a:schemeClr val="accent3"/>
          </a:lnRef>
          <a:fillRef idx="2">
            <a:schemeClr val="accent3"/>
          </a:fillRef>
          <a:effectRef idx="1">
            <a:schemeClr val="accent3"/>
          </a:effectRef>
          <a:fontRef idx="minor">
            <a:schemeClr val="dk1"/>
          </a:fontRef>
        </p:style>
        <p:txBody>
          <a:bodyPr>
            <a:normAutofit fontScale="90000"/>
          </a:bodyPr>
          <a:lstStyle/>
          <a:p>
            <a:pPr>
              <a:defRPr/>
            </a:pPr>
            <a:r>
              <a:rPr lang="en-US" sz="1800" dirty="0" smtClean="0">
                <a:solidFill>
                  <a:schemeClr val="accent3">
                    <a:lumMod val="50000"/>
                  </a:schemeClr>
                </a:solidFill>
                <a:latin typeface="Comic Sans MS" pitchFamily="66" charset="0"/>
              </a:rPr>
              <a:t>TABL</a:t>
            </a:r>
            <a:r>
              <a:rPr lang="id-ID" sz="1800" dirty="0" smtClean="0">
                <a:solidFill>
                  <a:schemeClr val="accent3">
                    <a:lumMod val="50000"/>
                  </a:schemeClr>
                </a:solidFill>
                <a:latin typeface="Comic Sans MS" pitchFamily="66" charset="0"/>
              </a:rPr>
              <a:t>E</a:t>
            </a:r>
            <a:r>
              <a:rPr lang="en-US" sz="1800" dirty="0" smtClean="0">
                <a:solidFill>
                  <a:schemeClr val="accent3">
                    <a:lumMod val="50000"/>
                  </a:schemeClr>
                </a:solidFill>
                <a:latin typeface="Comic Sans MS" pitchFamily="66" charset="0"/>
              </a:rPr>
              <a:t>  Relationships </a:t>
            </a:r>
            <a:r>
              <a:rPr lang="en-US" sz="1800" dirty="0">
                <a:solidFill>
                  <a:schemeClr val="accent3">
                    <a:lumMod val="50000"/>
                  </a:schemeClr>
                </a:solidFill>
                <a:latin typeface="Comic Sans MS" pitchFamily="66" charset="0"/>
              </a:rPr>
              <a:t>in the LPC Contingency </a:t>
            </a:r>
            <a:r>
              <a:rPr lang="en-US" sz="1800" dirty="0" smtClean="0">
                <a:solidFill>
                  <a:schemeClr val="accent3">
                    <a:lumMod val="50000"/>
                  </a:schemeClr>
                </a:solidFill>
                <a:latin typeface="Comic Sans MS" pitchFamily="66" charset="0"/>
              </a:rPr>
              <a:t>Model</a:t>
            </a:r>
            <a:endParaRPr lang="id-ID" sz="1800" dirty="0">
              <a:solidFill>
                <a:schemeClr val="accent3">
                  <a:lumMod val="50000"/>
                </a:schemeClr>
              </a:solidFill>
              <a:latin typeface="Comic Sans MS" pitchFamily="66" charset="0"/>
            </a:endParaRP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idx="1"/>
          </p:nvPr>
        </p:nvSpPr>
        <p:spPr>
          <a:xfrm>
            <a:off x="495300" y="692150"/>
            <a:ext cx="8253413" cy="433388"/>
          </a:xfrm>
        </p:spPr>
        <p:txBody>
          <a:bodyPr/>
          <a:lstStyle/>
          <a:p>
            <a:pPr marL="0" indent="0" algn="ctr">
              <a:buFont typeface="Arial" panose="020B0604020202020204" pitchFamily="34" charset="0"/>
              <a:buNone/>
            </a:pPr>
            <a:r>
              <a:rPr lang="en-US" altLang="en-US" sz="2000" b="1" smtClean="0">
                <a:solidFill>
                  <a:schemeClr val="bg1"/>
                </a:solidFill>
                <a:latin typeface="Comic Sans MS" panose="030F0702030302020204" pitchFamily="66" charset="0"/>
              </a:rPr>
              <a:t>Gambar: Hub. Sebab akibat dlm Model Kontinjensi LPC</a:t>
            </a:r>
          </a:p>
        </p:txBody>
      </p:sp>
      <p:sp>
        <p:nvSpPr>
          <p:cNvPr id="7" name="Rounded Rectangle 6"/>
          <p:cNvSpPr/>
          <p:nvPr/>
        </p:nvSpPr>
        <p:spPr>
          <a:xfrm>
            <a:off x="5464175" y="1557338"/>
            <a:ext cx="3284538" cy="1150937"/>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accent3">
                    <a:lumMod val="50000"/>
                  </a:schemeClr>
                </a:solidFill>
                <a:latin typeface="Comic Sans MS" pitchFamily="66" charset="0"/>
              </a:rPr>
              <a:t>VARIABEL SEBAB AKIBAT</a:t>
            </a:r>
          </a:p>
          <a:p>
            <a:pPr algn="ctr">
              <a:defRPr/>
            </a:pPr>
            <a:r>
              <a:rPr lang="en-US" dirty="0" err="1">
                <a:solidFill>
                  <a:schemeClr val="accent3">
                    <a:lumMod val="50000"/>
                  </a:schemeClr>
                </a:solidFill>
                <a:latin typeface="Comic Sans MS" pitchFamily="66" charset="0"/>
              </a:rPr>
              <a:t>Nilai</a:t>
            </a:r>
            <a:r>
              <a:rPr lang="en-US" dirty="0">
                <a:solidFill>
                  <a:schemeClr val="accent3">
                    <a:lumMod val="50000"/>
                  </a:schemeClr>
                </a:solidFill>
                <a:latin typeface="Comic Sans MS" pitchFamily="66" charset="0"/>
              </a:rPr>
              <a:t> LPC </a:t>
            </a:r>
            <a:r>
              <a:rPr lang="en-US" dirty="0" err="1">
                <a:solidFill>
                  <a:schemeClr val="accent3">
                    <a:lumMod val="50000"/>
                  </a:schemeClr>
                </a:solidFill>
                <a:latin typeface="Comic Sans MS" pitchFamily="66" charset="0"/>
              </a:rPr>
              <a:t>pemimpin</a:t>
            </a:r>
            <a:endParaRPr lang="id-ID" dirty="0"/>
          </a:p>
        </p:txBody>
      </p:sp>
      <p:sp>
        <p:nvSpPr>
          <p:cNvPr id="15" name="Down Arrow 14"/>
          <p:cNvSpPr/>
          <p:nvPr/>
        </p:nvSpPr>
        <p:spPr>
          <a:xfrm rot="16200000">
            <a:off x="2864644" y="96044"/>
            <a:ext cx="998538" cy="4064000"/>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6" name="Down Arrow 15"/>
          <p:cNvSpPr/>
          <p:nvPr/>
        </p:nvSpPr>
        <p:spPr>
          <a:xfrm rot="10800000">
            <a:off x="4073525" y="2420938"/>
            <a:ext cx="996950" cy="2303462"/>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7" name="Rounded Rectangle 16"/>
          <p:cNvSpPr/>
          <p:nvPr/>
        </p:nvSpPr>
        <p:spPr>
          <a:xfrm>
            <a:off x="395288" y="1557338"/>
            <a:ext cx="3284537" cy="1150937"/>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accent3">
                    <a:lumMod val="50000"/>
                  </a:schemeClr>
                </a:solidFill>
                <a:latin typeface="Comic Sans MS" pitchFamily="66" charset="0"/>
              </a:rPr>
              <a:t>VARIABEL HASIL AKHIR</a:t>
            </a:r>
          </a:p>
          <a:p>
            <a:pPr algn="ctr">
              <a:defRPr/>
            </a:pPr>
            <a:r>
              <a:rPr lang="en-US" dirty="0" err="1">
                <a:solidFill>
                  <a:schemeClr val="accent3">
                    <a:lumMod val="50000"/>
                  </a:schemeClr>
                </a:solidFill>
                <a:latin typeface="Comic Sans MS" pitchFamily="66" charset="0"/>
              </a:rPr>
              <a:t>Kinerja</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kelompok</a:t>
            </a:r>
            <a:endParaRPr lang="en-US" dirty="0">
              <a:solidFill>
                <a:schemeClr val="accent3">
                  <a:lumMod val="50000"/>
                </a:schemeClr>
              </a:solidFill>
              <a:latin typeface="Comic Sans MS" pitchFamily="66" charset="0"/>
            </a:endParaRPr>
          </a:p>
        </p:txBody>
      </p:sp>
      <p:sp>
        <p:nvSpPr>
          <p:cNvPr id="18" name="Rounded Rectangle 17"/>
          <p:cNvSpPr/>
          <p:nvPr/>
        </p:nvSpPr>
        <p:spPr>
          <a:xfrm>
            <a:off x="2555875" y="3716338"/>
            <a:ext cx="4032250" cy="1584325"/>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accent3">
                    <a:lumMod val="50000"/>
                  </a:schemeClr>
                </a:solidFill>
                <a:latin typeface="Comic Sans MS" pitchFamily="66" charset="0"/>
              </a:rPr>
              <a:t>VARIABEL MODERATOR SITUSIONAL</a:t>
            </a:r>
          </a:p>
          <a:p>
            <a:pPr algn="ctr">
              <a:defRPr/>
            </a:pPr>
            <a:r>
              <a:rPr lang="en-US" dirty="0">
                <a:solidFill>
                  <a:schemeClr val="accent3">
                    <a:lumMod val="50000"/>
                  </a:schemeClr>
                </a:solidFill>
                <a:latin typeface="Comic Sans MS" pitchFamily="66" charset="0"/>
              </a:rPr>
              <a:t>Hub. </a:t>
            </a:r>
            <a:r>
              <a:rPr lang="en-US" dirty="0" err="1">
                <a:solidFill>
                  <a:schemeClr val="accent3">
                    <a:lumMod val="50000"/>
                  </a:schemeClr>
                </a:solidFill>
                <a:latin typeface="Comic Sans MS" pitchFamily="66" charset="0"/>
              </a:rPr>
              <a:t>Pemimpin-anggota</a:t>
            </a:r>
            <a:endParaRPr lang="en-US" dirty="0">
              <a:solidFill>
                <a:schemeClr val="accent3">
                  <a:lumMod val="50000"/>
                </a:schemeClr>
              </a:solidFill>
              <a:latin typeface="Comic Sans MS" pitchFamily="66" charset="0"/>
            </a:endParaRPr>
          </a:p>
          <a:p>
            <a:pPr algn="ctr">
              <a:defRPr/>
            </a:pPr>
            <a:r>
              <a:rPr lang="en-US" dirty="0" err="1">
                <a:solidFill>
                  <a:schemeClr val="accent3">
                    <a:lumMod val="50000"/>
                  </a:schemeClr>
                </a:solidFill>
                <a:latin typeface="Comic Sans MS" pitchFamily="66" charset="0"/>
              </a:rPr>
              <a:t>Kekuasaan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posisi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pemimpin</a:t>
            </a:r>
            <a:endParaRPr lang="en-US" dirty="0">
              <a:solidFill>
                <a:schemeClr val="accent3">
                  <a:lumMod val="50000"/>
                </a:schemeClr>
              </a:solidFill>
              <a:latin typeface="Comic Sans MS" pitchFamily="66" charset="0"/>
            </a:endParaRPr>
          </a:p>
          <a:p>
            <a:pPr algn="ctr">
              <a:defRPr/>
            </a:pPr>
            <a:r>
              <a:rPr lang="en-US" dirty="0" err="1">
                <a:solidFill>
                  <a:schemeClr val="accent3">
                    <a:lumMod val="50000"/>
                  </a:schemeClr>
                </a:solidFill>
                <a:latin typeface="Comic Sans MS" pitchFamily="66" charset="0"/>
              </a:rPr>
              <a:t>Struktur</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tugas</a:t>
            </a:r>
            <a:endParaRPr lang="en-US" dirty="0">
              <a:solidFill>
                <a:schemeClr val="accent3">
                  <a:lumMod val="50000"/>
                </a:schemeClr>
              </a:solidFill>
              <a:latin typeface="Comic Sans MS" pitchFamily="66" charset="0"/>
            </a:endParaRP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2051050" y="3429000"/>
            <a:ext cx="6635750" cy="2808288"/>
          </a:xfrm>
        </p:spPr>
        <p:txBody>
          <a:bodyPr/>
          <a:lstStyle/>
          <a:p>
            <a:pPr marL="0" indent="0" algn="ctr">
              <a:lnSpc>
                <a:spcPct val="150000"/>
              </a:lnSpc>
              <a:buFont typeface="Arial" panose="020B0604020202020204" pitchFamily="34" charset="0"/>
              <a:buNone/>
            </a:pPr>
            <a:r>
              <a:rPr lang="id-ID" altLang="en-US" sz="2000" smtClean="0">
                <a:solidFill>
                  <a:schemeClr val="tx1"/>
                </a:solidFill>
                <a:latin typeface="Comic Sans MS" panose="030F0702030302020204" pitchFamily="66" charset="0"/>
              </a:rPr>
              <a:t>Efektifitas pemimpin ditentukan oleh kesesuaian antara gaya pemimpin dengan keharmonisan situasinya. Alasan yang menyebabkan gaya kepemimpinan tertentu lebih efektif dalam beberapa situasi berbeda dapat diterangkan memalui harmonis dan tidak harmonis</a:t>
            </a:r>
          </a:p>
        </p:txBody>
      </p:sp>
      <p:sp>
        <p:nvSpPr>
          <p:cNvPr id="5" name="Down Arrow 4"/>
          <p:cNvSpPr/>
          <p:nvPr/>
        </p:nvSpPr>
        <p:spPr>
          <a:xfrm>
            <a:off x="4356100" y="1341438"/>
            <a:ext cx="1944688" cy="1727200"/>
          </a:xfrm>
          <a:prstGeom prst="downArrow">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19475" y="225425"/>
            <a:ext cx="5565775" cy="466725"/>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accent3">
                    <a:lumMod val="50000"/>
                  </a:schemeClr>
                </a:solidFill>
                <a:latin typeface="Comic Sans MS" pitchFamily="66" charset="0"/>
              </a:rPr>
              <a:t>Teori</a:t>
            </a:r>
            <a:r>
              <a:rPr lang="en-US" sz="2400" dirty="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graphicFrame>
        <p:nvGraphicFramePr>
          <p:cNvPr id="2" name="Diagram 1"/>
          <p:cNvGraphicFramePr/>
          <p:nvPr/>
        </p:nvGraphicFramePr>
        <p:xfrm>
          <a:off x="107504" y="805160"/>
          <a:ext cx="8928992" cy="5576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4294967295"/>
          </p:nvPr>
        </p:nvSpPr>
        <p:spPr>
          <a:xfrm>
            <a:off x="684213" y="836613"/>
            <a:ext cx="7559675" cy="5184775"/>
          </a:xfrm>
        </p:spPr>
        <p:txBody>
          <a:bodyPr>
            <a:normAutofit/>
          </a:bodyPr>
          <a:lstStyle/>
          <a:p>
            <a:pPr marL="0" indent="0">
              <a:buFont typeface="Arial" panose="020B0604020202020204" pitchFamily="34" charset="0"/>
              <a:buNone/>
              <a:defRPr/>
            </a:pPr>
            <a:r>
              <a:rPr lang="id-ID" sz="2000" dirty="0">
                <a:latin typeface="Comic Sans MS" pitchFamily="66" charset="0"/>
              </a:rPr>
              <a:t>Cara seorang pemimpin mempengaruhi bawahan sebagai berikut;</a:t>
            </a:r>
            <a:br>
              <a:rPr lang="id-ID" sz="2000" dirty="0">
                <a:latin typeface="Comic Sans MS" pitchFamily="66" charset="0"/>
              </a:rPr>
            </a:br>
            <a:r>
              <a:rPr lang="id-ID" sz="2000" dirty="0" smtClean="0">
                <a:latin typeface="Comic Sans MS" pitchFamily="66" charset="0"/>
              </a:rPr>
              <a:t>Memperjelas </a:t>
            </a:r>
            <a:r>
              <a:rPr lang="id-ID" sz="2000" dirty="0">
                <a:latin typeface="Comic Sans MS" pitchFamily="66" charset="0"/>
              </a:rPr>
              <a:t>jalan sehingga bawahan tahu jalan mana yang harus </a:t>
            </a:r>
            <a:r>
              <a:rPr lang="id-ID" sz="2000" dirty="0" smtClean="0">
                <a:latin typeface="Comic Sans MS" pitchFamily="66" charset="0"/>
              </a:rPr>
              <a:t>dilalui/pergi.</a:t>
            </a:r>
          </a:p>
          <a:p>
            <a:pPr marL="457200" indent="-457200">
              <a:buFont typeface="+mj-lt"/>
              <a:buAutoNum type="arabicPeriod"/>
              <a:defRPr/>
            </a:pPr>
            <a:r>
              <a:rPr lang="id-ID" sz="2000" dirty="0" smtClean="0">
                <a:latin typeface="Comic Sans MS" pitchFamily="66" charset="0"/>
              </a:rPr>
              <a:t>Menghapus </a:t>
            </a:r>
            <a:r>
              <a:rPr lang="id-ID" sz="2000" dirty="0">
                <a:latin typeface="Comic Sans MS" pitchFamily="66" charset="0"/>
              </a:rPr>
              <a:t>hambatan yang menghadangi jalan </a:t>
            </a:r>
            <a:r>
              <a:rPr lang="id-ID" sz="2000" dirty="0" smtClean="0">
                <a:latin typeface="Comic Sans MS" pitchFamily="66" charset="0"/>
              </a:rPr>
              <a:t>.</a:t>
            </a:r>
          </a:p>
          <a:p>
            <a:pPr marL="457200" indent="-457200">
              <a:buFont typeface="+mj-lt"/>
              <a:buAutoNum type="arabicPeriod"/>
              <a:defRPr/>
            </a:pPr>
            <a:r>
              <a:rPr lang="id-ID" sz="2000" dirty="0" smtClean="0">
                <a:latin typeface="Comic Sans MS" pitchFamily="66" charset="0"/>
              </a:rPr>
              <a:t>Menghapus </a:t>
            </a:r>
            <a:r>
              <a:rPr lang="id-ID" sz="2000" dirty="0">
                <a:latin typeface="Comic Sans MS" pitchFamily="66" charset="0"/>
              </a:rPr>
              <a:t>hambatan yang menghentikan mereka pergi </a:t>
            </a:r>
            <a:r>
              <a:rPr lang="id-ID" sz="2000" dirty="0" smtClean="0">
                <a:latin typeface="Comic Sans MS" pitchFamily="66" charset="0"/>
              </a:rPr>
              <a:t>ke tujuan.</a:t>
            </a:r>
          </a:p>
          <a:p>
            <a:pPr marL="457200" indent="-457200">
              <a:buFont typeface="+mj-lt"/>
              <a:buAutoNum type="arabicPeriod"/>
              <a:defRPr/>
            </a:pPr>
            <a:r>
              <a:rPr lang="id-ID" sz="2000" dirty="0" smtClean="0">
                <a:latin typeface="Comic Sans MS" pitchFamily="66" charset="0"/>
              </a:rPr>
              <a:t>Meningkatkan </a:t>
            </a:r>
            <a:r>
              <a:rPr lang="id-ID" sz="2000" dirty="0">
                <a:latin typeface="Comic Sans MS" pitchFamily="66" charset="0"/>
              </a:rPr>
              <a:t>penghargaan </a:t>
            </a:r>
            <a:r>
              <a:rPr lang="id-ID" sz="2000" dirty="0" smtClean="0">
                <a:latin typeface="Comic Sans MS" pitchFamily="66" charset="0"/>
              </a:rPr>
              <a:t>di sepanjang </a:t>
            </a:r>
            <a:r>
              <a:rPr lang="id-ID" sz="2000" dirty="0">
                <a:latin typeface="Comic Sans MS" pitchFamily="66" charset="0"/>
              </a:rPr>
              <a:t>rute</a:t>
            </a:r>
          </a:p>
        </p:txBody>
      </p:sp>
    </p:spTree>
  </p:cSld>
  <p:clrMapOvr>
    <a:masterClrMapping/>
  </p:clrMapOvr>
  <p:transition spd="slow">
    <p:fade/>
  </p:transition>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Custom 1">
      <a:majorFont>
        <a:latin typeface="Arial Narrow"/>
        <a:ea typeface=""/>
        <a:cs typeface=""/>
      </a:majorFont>
      <a:minorFont>
        <a:latin typeface="Arial Narrow"/>
        <a:ea typeface=""/>
        <a:cs typeface=""/>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Thatch</Template>
  <TotalTime>513</TotalTime>
  <Words>1953</Words>
  <Application>Microsoft Office PowerPoint</Application>
  <PresentationFormat>On-screen Show (4:3)</PresentationFormat>
  <Paragraphs>296</Paragraphs>
  <Slides>40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 Narrow</vt:lpstr>
      <vt:lpstr>Arial</vt:lpstr>
      <vt:lpstr>Calibri</vt:lpstr>
      <vt:lpstr>Comic Sans MS</vt:lpstr>
      <vt:lpstr>Wingdings</vt:lpstr>
      <vt:lpstr>Times New Roman</vt:lpstr>
      <vt:lpstr>+mj-lt</vt:lpstr>
      <vt:lpstr>Thatch</vt:lpstr>
      <vt:lpstr>CONTINGENCY THEORY OF EFFECTIVE LEADERSHIP</vt:lpstr>
      <vt:lpstr>Teori Kontigensi Kepemimpinan</vt:lpstr>
      <vt:lpstr>PowerPoint Presentation</vt:lpstr>
      <vt:lpstr>PowerPoint Presentation</vt:lpstr>
      <vt:lpstr>TABLE  Relationships in the LPC Contingency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Leader Substitutes Theory (Kerr dan Jermier, 1978)</vt:lpstr>
      <vt:lpstr>PowerPoint Presentation</vt:lpstr>
      <vt:lpstr>PowerPoint Presentation</vt:lpstr>
      <vt:lpstr>Teori Berbagai – Hubungan</vt:lpstr>
      <vt:lpstr>Gbr. Hubungan Sebab Akibat dalam Teori Berbagai – Hubungan</vt:lpstr>
      <vt:lpstr>Teori Sumber Daya Kognitif</vt:lpstr>
      <vt:lpstr>PowerPoint Presentation</vt:lpstr>
      <vt:lpstr>PowerPoint Presentation</vt:lpstr>
      <vt:lpstr>PowerPoint Presentation</vt:lpstr>
      <vt:lpstr>PowerPoint Presentation</vt:lpstr>
      <vt:lpstr>PowerPoint Presentation</vt:lpstr>
      <vt:lpstr>What types of leadership??</vt:lpstr>
      <vt:lpstr>PowerPoint Presentation</vt:lpstr>
      <vt:lpstr>PowerPoint Presentation</vt:lpstr>
      <vt:lpstr>PowerPoint Presentation</vt:lpstr>
      <vt:lpstr>PowerPoint Presentation</vt:lpstr>
      <vt:lpstr>PowerPoint Presentation</vt:lpstr>
      <vt:lpstr>Apa itu kepemimpinan transaksional &amp; transformasional??</vt:lpstr>
      <vt:lpstr>Kepemimpinan Transaksional</vt:lpstr>
      <vt:lpstr>PowerPoint Presentation</vt:lpstr>
      <vt:lpstr>Kepemimpinan Transformasional</vt:lpstr>
      <vt:lpstr>PowerPoint Presentation</vt:lpstr>
      <vt:lpstr>PowerPoint Presentation</vt:lpstr>
      <vt:lpstr>PowerPoint Presentation</vt:lpstr>
      <vt:lpstr>PowerPoint Presentation</vt:lpstr>
      <vt:lpstr>Karakteristik Kepemimpinan Transformasional – ABC</vt:lpstr>
      <vt:lpstr>TeŞekkŰr Ederim</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UMA</cp:lastModifiedBy>
  <cp:revision>164</cp:revision>
  <dcterms:created xsi:type="dcterms:W3CDTF">2019-03-28T05:44:47Z</dcterms:created>
  <dcterms:modified xsi:type="dcterms:W3CDTF">2020-07-29T02:00:02Z</dcterms:modified>
</cp:coreProperties>
</file>