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8" r:id="rId1"/>
  </p:sldMasterIdLst>
  <p:sldIdLst>
    <p:sldId id="256" r:id="rId2"/>
    <p:sldId id="277" r:id="rId3"/>
    <p:sldId id="292" r:id="rId4"/>
    <p:sldId id="278" r:id="rId5"/>
    <p:sldId id="279" r:id="rId6"/>
    <p:sldId id="280" r:id="rId7"/>
    <p:sldId id="308" r:id="rId8"/>
    <p:sldId id="309" r:id="rId9"/>
    <p:sldId id="307" r:id="rId10"/>
    <p:sldId id="285" r:id="rId11"/>
    <p:sldId id="283" r:id="rId12"/>
    <p:sldId id="295" r:id="rId13"/>
    <p:sldId id="297" r:id="rId14"/>
    <p:sldId id="302" r:id="rId15"/>
    <p:sldId id="299" r:id="rId16"/>
    <p:sldId id="300" r:id="rId17"/>
    <p:sldId id="303" r:id="rId18"/>
    <p:sldId id="304" r:id="rId19"/>
    <p:sldId id="305" r:id="rId20"/>
    <p:sldId id="310" r:id="rId21"/>
  </p:sldIdLst>
  <p:sldSz cx="9144000" cy="6858000" type="screen4x3"/>
  <p:notesSz cx="6858000" cy="9144000"/>
  <p:defaultTextStyle>
    <a:defPPr>
      <a:defRPr lang="id-ID"/>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15" autoAdjust="0"/>
  </p:normalViewPr>
  <p:slideViewPr>
    <p:cSldViewPr>
      <p:cViewPr varScale="1">
        <p:scale>
          <a:sx n="109" d="100"/>
          <a:sy n="109" d="100"/>
        </p:scale>
        <p:origin x="1680" y="96"/>
      </p:cViewPr>
      <p:guideLst>
        <p:guide orient="horz" pos="2160"/>
        <p:guide pos="2880"/>
      </p:guideLst>
    </p:cSldViewPr>
  </p:slideViewPr>
  <p:outlineViewPr>
    <p:cViewPr>
      <p:scale>
        <a:sx n="33" d="100"/>
        <a:sy n="33" d="100"/>
      </p:scale>
      <p:origin x="0" y="216"/>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60"/>
          <p:cNvGrpSpPr>
            <a:grpSpLocks/>
          </p:cNvGrpSpPr>
          <p:nvPr/>
        </p:nvGrpSpPr>
        <p:grpSpPr bwMode="auto">
          <a:xfrm>
            <a:off x="-382588" y="0"/>
            <a:ext cx="9932988" cy="6858000"/>
            <a:chOff x="-382404" y="0"/>
            <a:chExt cx="9932332" cy="6858000"/>
          </a:xfrm>
        </p:grpSpPr>
        <p:grpSp>
          <p:nvGrpSpPr>
            <p:cNvPr id="5" name="Group 44"/>
            <p:cNvGrpSpPr>
              <a:grpSpLocks/>
            </p:cNvGrpSpPr>
            <p:nvPr/>
          </p:nvGrpSpPr>
          <p:grpSpPr bwMode="auto">
            <a:xfrm>
              <a:off x="0" y="0"/>
              <a:ext cx="9144000" cy="6858000"/>
              <a:chOff x="0" y="0"/>
              <a:chExt cx="9144000" cy="6858000"/>
            </a:xfrm>
          </p:grpSpPr>
          <p:grpSp>
            <p:nvGrpSpPr>
              <p:cNvPr id="28" name="Group 4"/>
              <p:cNvGrpSpPr>
                <a:grpSpLocks/>
              </p:cNvGrpSpPr>
              <p:nvPr/>
            </p:nvGrpSpPr>
            <p:grpSpPr bwMode="auto">
              <a:xfrm>
                <a:off x="0" y="0"/>
                <a:ext cx="2514600" cy="6858000"/>
                <a:chOff x="0" y="0"/>
                <a:chExt cx="2514600" cy="6858000"/>
              </a:xfrm>
            </p:grpSpPr>
            <p:sp>
              <p:nvSpPr>
                <p:cNvPr id="40" name="Rectangle 39"/>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1"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2"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29" name="Group 5"/>
              <p:cNvGrpSpPr>
                <a:grpSpLocks/>
              </p:cNvGrpSpPr>
              <p:nvPr/>
            </p:nvGrpSpPr>
            <p:grpSpPr bwMode="auto">
              <a:xfrm>
                <a:off x="422910" y="0"/>
                <a:ext cx="2514600" cy="6858000"/>
                <a:chOff x="0" y="0"/>
                <a:chExt cx="2514600" cy="6858000"/>
              </a:xfrm>
            </p:grpSpPr>
            <p:sp>
              <p:nvSpPr>
                <p:cNvPr id="37" name="Rectangle 36"/>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8" name="Rectangle 37"/>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9" name="Rectangle 38"/>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0" name="Group 9"/>
              <p:cNvGrpSpPr>
                <a:grpSpLocks/>
              </p:cNvGrpSpPr>
              <p:nvPr/>
            </p:nvGrpSpPr>
            <p:grpSpPr bwMode="auto">
              <a:xfrm rot="10800000">
                <a:off x="6629400" y="0"/>
                <a:ext cx="2514600" cy="6858000"/>
                <a:chOff x="0" y="0"/>
                <a:chExt cx="2514600" cy="6858000"/>
              </a:xfrm>
            </p:grpSpPr>
            <p:sp>
              <p:nvSpPr>
                <p:cNvPr id="34" name="Rectangle 33"/>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5" name="Rectangle 34"/>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6" name="Rectangle 35"/>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31" name="Rectangle 30"/>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2" name="Rectangle 31"/>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3" name="Rectangle 32"/>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6" name="Freeform 5"/>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Freeform 6"/>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8" name="Freeform 7"/>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9" name="Freeform 8"/>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0" name="Freeform 9"/>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1" name="Hexagon 10"/>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Hexagon 11"/>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Hexagon 12"/>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Hexagon 13"/>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Hexagon 14"/>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 name="Freeform 15"/>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Hexagon 16"/>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Hexagon 17"/>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 name="Hexagon 18"/>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Hexagon 19"/>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1" name="Hexagon 20"/>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2" name="Hexagon 21"/>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3" name="Hexagon 22"/>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 name="Hexagon 23"/>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5" name="Hexagon 24"/>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6" name="Freeform 25"/>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7" name="Freeform 26"/>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43" name="Rectangle 42"/>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4" name="Rectangle 43"/>
          <p:cNvSpPr/>
          <p:nvPr/>
        </p:nvSpPr>
        <p:spPr>
          <a:xfrm>
            <a:off x="4649788" y="-22225"/>
            <a:ext cx="3505200" cy="23129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5" name="Rectangle 44"/>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6" name="Rectangle 45"/>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2"/>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7" name="Date Placeholder 3"/>
          <p:cNvSpPr>
            <a:spLocks noGrp="1"/>
          </p:cNvSpPr>
          <p:nvPr>
            <p:ph type="dt" sz="half" idx="10"/>
          </p:nvPr>
        </p:nvSpPr>
        <p:spPr>
          <a:xfrm>
            <a:off x="4738688" y="1516063"/>
            <a:ext cx="2133600" cy="752475"/>
          </a:xfrm>
        </p:spPr>
        <p:txBody>
          <a:bodyPr anchor="b"/>
          <a:lstStyle>
            <a:lvl1pPr algn="l">
              <a:defRPr sz="2400"/>
            </a:lvl1pPr>
          </a:lstStyle>
          <a:p>
            <a:pPr>
              <a:defRPr/>
            </a:pPr>
            <a:fld id="{BB56EEBC-4FEC-4651-8173-4B278A6550EA}" type="datetimeFigureOut">
              <a:rPr lang="id-ID"/>
              <a:pPr>
                <a:defRPr/>
              </a:pPr>
              <a:t>29/07/2020</a:t>
            </a:fld>
            <a:endParaRPr lang="id-ID"/>
          </a:p>
        </p:txBody>
      </p:sp>
      <p:sp>
        <p:nvSpPr>
          <p:cNvPr id="48" name="Footer Placeholder 4"/>
          <p:cNvSpPr>
            <a:spLocks noGrp="1"/>
          </p:cNvSpPr>
          <p:nvPr>
            <p:ph type="ftr" sz="quarter" idx="11"/>
          </p:nvPr>
        </p:nvSpPr>
        <p:spPr>
          <a:xfrm>
            <a:off x="5303838" y="5719763"/>
            <a:ext cx="2830512" cy="365125"/>
          </a:xfrm>
        </p:spPr>
        <p:txBody>
          <a:bodyPr>
            <a:normAutofit/>
          </a:bodyPr>
          <a:lstStyle>
            <a:lvl1pPr>
              <a:defRPr>
                <a:solidFill>
                  <a:schemeClr val="accent1"/>
                </a:solidFill>
              </a:defRPr>
            </a:lvl1pPr>
          </a:lstStyle>
          <a:p>
            <a:pPr>
              <a:defRPr/>
            </a:pPr>
            <a:endParaRPr lang="id-ID"/>
          </a:p>
        </p:txBody>
      </p:sp>
      <p:sp>
        <p:nvSpPr>
          <p:cNvPr id="49" name="Slide Number Placeholder 5"/>
          <p:cNvSpPr>
            <a:spLocks noGrp="1"/>
          </p:cNvSpPr>
          <p:nvPr>
            <p:ph type="sldNum" sz="quarter" idx="12"/>
          </p:nvPr>
        </p:nvSpPr>
        <p:spPr>
          <a:xfrm>
            <a:off x="4649788" y="5719763"/>
            <a:ext cx="642937" cy="365125"/>
          </a:xfrm>
        </p:spPr>
        <p:txBody>
          <a:bodyPr/>
          <a:lstStyle>
            <a:lvl1pPr>
              <a:defRPr>
                <a:solidFill>
                  <a:schemeClr val="accent1"/>
                </a:solidFill>
              </a:defRPr>
            </a:lvl1pPr>
          </a:lstStyle>
          <a:p>
            <a:fld id="{814366E0-1BBD-4633-8479-44495392DA76}" type="slidenum">
              <a:rPr lang="id-ID" altLang="en-US"/>
              <a:pPr/>
              <a:t>‹#›</a:t>
            </a:fld>
            <a:endParaRPr lang="id-ID" altLang="en-US"/>
          </a:p>
        </p:txBody>
      </p:sp>
    </p:spTree>
    <p:extLst>
      <p:ext uri="{BB962C8B-B14F-4D97-AF65-F5344CB8AC3E}">
        <p14:creationId xmlns:p14="http://schemas.microsoft.com/office/powerpoint/2010/main" val="2672927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F6FB873-2434-4996-83F6-84B89FC3B1BA}" type="datetimeFigureOut">
              <a:rPr lang="id-ID"/>
              <a:pPr>
                <a:defRPr/>
              </a:pPr>
              <a:t>29/07/2020</a:t>
            </a:fld>
            <a:endParaRPr lang="id-ID"/>
          </a:p>
        </p:txBody>
      </p:sp>
      <p:sp>
        <p:nvSpPr>
          <p:cNvPr id="5" name="Footer Placeholder 4"/>
          <p:cNvSpPr>
            <a:spLocks noGrp="1"/>
          </p:cNvSpPr>
          <p:nvPr>
            <p:ph type="ftr" sz="quarter" idx="11"/>
          </p:nvPr>
        </p:nvSpPr>
        <p:spPr/>
        <p:txBody>
          <a:bodyPr/>
          <a:lstStyle>
            <a:lvl1pPr>
              <a:defRPr/>
            </a:lvl1pPr>
          </a:lstStyle>
          <a:p>
            <a:pPr>
              <a:defRPr/>
            </a:pPr>
            <a:endParaRPr lang="id-ID"/>
          </a:p>
        </p:txBody>
      </p:sp>
      <p:sp>
        <p:nvSpPr>
          <p:cNvPr id="6" name="Slide Number Placeholder 5"/>
          <p:cNvSpPr>
            <a:spLocks noGrp="1"/>
          </p:cNvSpPr>
          <p:nvPr>
            <p:ph type="sldNum" sz="quarter" idx="12"/>
          </p:nvPr>
        </p:nvSpPr>
        <p:spPr/>
        <p:txBody>
          <a:bodyPr/>
          <a:lstStyle>
            <a:lvl1pPr>
              <a:defRPr/>
            </a:lvl1pPr>
          </a:lstStyle>
          <a:p>
            <a:fld id="{EAAA407D-A9C4-4CCA-81F7-D4C2A4990F38}" type="slidenum">
              <a:rPr lang="id-ID" altLang="en-US"/>
              <a:pPr/>
              <a:t>‹#›</a:t>
            </a:fld>
            <a:endParaRPr lang="id-ID" altLang="en-US"/>
          </a:p>
        </p:txBody>
      </p:sp>
    </p:spTree>
    <p:extLst>
      <p:ext uri="{BB962C8B-B14F-4D97-AF65-F5344CB8AC3E}">
        <p14:creationId xmlns:p14="http://schemas.microsoft.com/office/powerpoint/2010/main" val="32872871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F1E397C-987E-4EF2-AE79-B9B7083D3D33}" type="datetimeFigureOut">
              <a:rPr lang="id-ID"/>
              <a:pPr>
                <a:defRPr/>
              </a:pPr>
              <a:t>29/07/2020</a:t>
            </a:fld>
            <a:endParaRPr lang="id-ID"/>
          </a:p>
        </p:txBody>
      </p:sp>
      <p:sp>
        <p:nvSpPr>
          <p:cNvPr id="5" name="Footer Placeholder 4"/>
          <p:cNvSpPr>
            <a:spLocks noGrp="1"/>
          </p:cNvSpPr>
          <p:nvPr>
            <p:ph type="ftr" sz="quarter" idx="11"/>
          </p:nvPr>
        </p:nvSpPr>
        <p:spPr/>
        <p:txBody>
          <a:bodyPr/>
          <a:lstStyle>
            <a:lvl1pPr>
              <a:defRPr/>
            </a:lvl1pPr>
          </a:lstStyle>
          <a:p>
            <a:pPr>
              <a:defRPr/>
            </a:pPr>
            <a:endParaRPr lang="id-ID"/>
          </a:p>
        </p:txBody>
      </p:sp>
      <p:sp>
        <p:nvSpPr>
          <p:cNvPr id="6" name="Slide Number Placeholder 5"/>
          <p:cNvSpPr>
            <a:spLocks noGrp="1"/>
          </p:cNvSpPr>
          <p:nvPr>
            <p:ph type="sldNum" sz="quarter" idx="12"/>
          </p:nvPr>
        </p:nvSpPr>
        <p:spPr/>
        <p:txBody>
          <a:bodyPr/>
          <a:lstStyle>
            <a:lvl1pPr>
              <a:defRPr/>
            </a:lvl1pPr>
          </a:lstStyle>
          <a:p>
            <a:fld id="{841F15A5-C514-4821-932C-BC3B3F05AC11}" type="slidenum">
              <a:rPr lang="id-ID" altLang="en-US"/>
              <a:pPr/>
              <a:t>‹#›</a:t>
            </a:fld>
            <a:endParaRPr lang="id-ID" altLang="en-US"/>
          </a:p>
        </p:txBody>
      </p:sp>
    </p:spTree>
    <p:extLst>
      <p:ext uri="{BB962C8B-B14F-4D97-AF65-F5344CB8AC3E}">
        <p14:creationId xmlns:p14="http://schemas.microsoft.com/office/powerpoint/2010/main" val="3719392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7EAA4039-902A-478F-9648-12EF7184BE36}" type="datetimeFigureOut">
              <a:rPr lang="id-ID"/>
              <a:pPr>
                <a:defRPr/>
              </a:pPr>
              <a:t>29/07/2020</a:t>
            </a:fld>
            <a:endParaRPr lang="id-ID"/>
          </a:p>
        </p:txBody>
      </p:sp>
      <p:sp>
        <p:nvSpPr>
          <p:cNvPr id="5" name="Footer Placeholder 4"/>
          <p:cNvSpPr>
            <a:spLocks noGrp="1"/>
          </p:cNvSpPr>
          <p:nvPr>
            <p:ph type="ftr" sz="quarter" idx="11"/>
          </p:nvPr>
        </p:nvSpPr>
        <p:spPr/>
        <p:txBody>
          <a:bodyPr/>
          <a:lstStyle>
            <a:lvl1pPr>
              <a:defRPr/>
            </a:lvl1pPr>
          </a:lstStyle>
          <a:p>
            <a:pPr>
              <a:defRPr/>
            </a:pPr>
            <a:endParaRPr lang="id-ID"/>
          </a:p>
        </p:txBody>
      </p:sp>
      <p:sp>
        <p:nvSpPr>
          <p:cNvPr id="6" name="Slide Number Placeholder 5"/>
          <p:cNvSpPr>
            <a:spLocks noGrp="1"/>
          </p:cNvSpPr>
          <p:nvPr>
            <p:ph type="sldNum" sz="quarter" idx="12"/>
          </p:nvPr>
        </p:nvSpPr>
        <p:spPr/>
        <p:txBody>
          <a:bodyPr/>
          <a:lstStyle>
            <a:lvl1pPr>
              <a:defRPr/>
            </a:lvl1pPr>
          </a:lstStyle>
          <a:p>
            <a:fld id="{4773052F-C3CB-4855-B503-320A0199DA95}" type="slidenum">
              <a:rPr lang="id-ID" altLang="en-US"/>
              <a:pPr/>
              <a:t>‹#›</a:t>
            </a:fld>
            <a:endParaRPr lang="id-ID" altLang="en-US"/>
          </a:p>
        </p:txBody>
      </p:sp>
    </p:spTree>
    <p:extLst>
      <p:ext uri="{BB962C8B-B14F-4D97-AF65-F5344CB8AC3E}">
        <p14:creationId xmlns:p14="http://schemas.microsoft.com/office/powerpoint/2010/main" val="3414437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7" y="2900831"/>
            <a:ext cx="6637468" cy="1362075"/>
          </a:xfrm>
        </p:spPr>
        <p:txBody>
          <a:bodyPr/>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2"/>
            <a:ext cx="6637467" cy="152041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67465C5-EB50-4B9C-A4AA-A0288810020F}" type="datetimeFigureOut">
              <a:rPr lang="id-ID"/>
              <a:pPr>
                <a:defRPr/>
              </a:pPr>
              <a:t>29/07/2020</a:t>
            </a:fld>
            <a:endParaRPr lang="id-ID"/>
          </a:p>
        </p:txBody>
      </p:sp>
      <p:sp>
        <p:nvSpPr>
          <p:cNvPr id="5" name="Footer Placeholder 4"/>
          <p:cNvSpPr>
            <a:spLocks noGrp="1"/>
          </p:cNvSpPr>
          <p:nvPr>
            <p:ph type="ftr" sz="quarter" idx="11"/>
          </p:nvPr>
        </p:nvSpPr>
        <p:spPr/>
        <p:txBody>
          <a:bodyPr/>
          <a:lstStyle>
            <a:lvl1pPr>
              <a:defRPr/>
            </a:lvl1pPr>
          </a:lstStyle>
          <a:p>
            <a:pPr>
              <a:defRPr/>
            </a:pPr>
            <a:endParaRPr lang="id-ID"/>
          </a:p>
        </p:txBody>
      </p:sp>
      <p:sp>
        <p:nvSpPr>
          <p:cNvPr id="6" name="Slide Number Placeholder 5"/>
          <p:cNvSpPr>
            <a:spLocks noGrp="1"/>
          </p:cNvSpPr>
          <p:nvPr>
            <p:ph type="sldNum" sz="quarter" idx="12"/>
          </p:nvPr>
        </p:nvSpPr>
        <p:spPr/>
        <p:txBody>
          <a:bodyPr/>
          <a:lstStyle>
            <a:lvl1pPr>
              <a:defRPr/>
            </a:lvl1pPr>
          </a:lstStyle>
          <a:p>
            <a:fld id="{4703B885-8FB4-4181-BBE4-05C9D6096848}" type="slidenum">
              <a:rPr lang="id-ID" altLang="en-US"/>
              <a:pPr/>
              <a:t>‹#›</a:t>
            </a:fld>
            <a:endParaRPr lang="id-ID" altLang="en-US"/>
          </a:p>
        </p:txBody>
      </p:sp>
    </p:spTree>
    <p:extLst>
      <p:ext uri="{BB962C8B-B14F-4D97-AF65-F5344CB8AC3E}">
        <p14:creationId xmlns:p14="http://schemas.microsoft.com/office/powerpoint/2010/main" val="32159294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5"/>
          </p:nvPr>
        </p:nvSpPr>
        <p:spPr/>
        <p:txBody>
          <a:bodyPr/>
          <a:lstStyle>
            <a:lvl1pPr>
              <a:defRPr/>
            </a:lvl1pPr>
          </a:lstStyle>
          <a:p>
            <a:pPr>
              <a:defRPr/>
            </a:pPr>
            <a:fld id="{9B64B7F5-D7DA-4F61-A7DD-533DFA661D33}" type="datetimeFigureOut">
              <a:rPr lang="id-ID"/>
              <a:pPr>
                <a:defRPr/>
              </a:pPr>
              <a:t>29/07/2020</a:t>
            </a:fld>
            <a:endParaRPr lang="id-ID"/>
          </a:p>
        </p:txBody>
      </p:sp>
      <p:sp>
        <p:nvSpPr>
          <p:cNvPr id="6" name="Footer Placeholder 4"/>
          <p:cNvSpPr>
            <a:spLocks noGrp="1"/>
          </p:cNvSpPr>
          <p:nvPr>
            <p:ph type="ftr" sz="quarter" idx="16"/>
          </p:nvPr>
        </p:nvSpPr>
        <p:spPr/>
        <p:txBody>
          <a:bodyPr/>
          <a:lstStyle>
            <a:lvl1pPr>
              <a:defRPr/>
            </a:lvl1pPr>
          </a:lstStyle>
          <a:p>
            <a:pPr>
              <a:defRPr/>
            </a:pPr>
            <a:endParaRPr lang="id-ID"/>
          </a:p>
        </p:txBody>
      </p:sp>
      <p:sp>
        <p:nvSpPr>
          <p:cNvPr id="7" name="Slide Number Placeholder 5"/>
          <p:cNvSpPr>
            <a:spLocks noGrp="1"/>
          </p:cNvSpPr>
          <p:nvPr>
            <p:ph type="sldNum" sz="quarter" idx="17"/>
          </p:nvPr>
        </p:nvSpPr>
        <p:spPr/>
        <p:txBody>
          <a:bodyPr/>
          <a:lstStyle>
            <a:lvl1pPr>
              <a:defRPr/>
            </a:lvl1pPr>
          </a:lstStyle>
          <a:p>
            <a:fld id="{ACDE76D8-19D9-41BC-AD29-E62B1CB1711A}" type="slidenum">
              <a:rPr lang="id-ID" altLang="en-US"/>
              <a:pPr/>
              <a:t>‹#›</a:t>
            </a:fld>
            <a:endParaRPr lang="id-ID" altLang="en-US"/>
          </a:p>
        </p:txBody>
      </p:sp>
    </p:spTree>
    <p:extLst>
      <p:ext uri="{BB962C8B-B14F-4D97-AF65-F5344CB8AC3E}">
        <p14:creationId xmlns:p14="http://schemas.microsoft.com/office/powerpoint/2010/main" val="741286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6"/>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9"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6"/>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768A6CCD-F862-443E-89D1-08DAE8CBA350}" type="datetimeFigureOut">
              <a:rPr lang="id-ID"/>
              <a:pPr>
                <a:defRPr/>
              </a:pPr>
              <a:t>29/07/2020</a:t>
            </a:fld>
            <a:endParaRPr lang="id-ID"/>
          </a:p>
        </p:txBody>
      </p:sp>
      <p:sp>
        <p:nvSpPr>
          <p:cNvPr id="8" name="Footer Placeholder 4"/>
          <p:cNvSpPr>
            <a:spLocks noGrp="1"/>
          </p:cNvSpPr>
          <p:nvPr>
            <p:ph type="ftr" sz="quarter" idx="11"/>
          </p:nvPr>
        </p:nvSpPr>
        <p:spPr/>
        <p:txBody>
          <a:bodyPr/>
          <a:lstStyle>
            <a:lvl1pPr>
              <a:defRPr/>
            </a:lvl1pPr>
          </a:lstStyle>
          <a:p>
            <a:pPr>
              <a:defRPr/>
            </a:pPr>
            <a:endParaRPr lang="id-ID"/>
          </a:p>
        </p:txBody>
      </p:sp>
      <p:sp>
        <p:nvSpPr>
          <p:cNvPr id="9" name="Slide Number Placeholder 5"/>
          <p:cNvSpPr>
            <a:spLocks noGrp="1"/>
          </p:cNvSpPr>
          <p:nvPr>
            <p:ph type="sldNum" sz="quarter" idx="12"/>
          </p:nvPr>
        </p:nvSpPr>
        <p:spPr/>
        <p:txBody>
          <a:bodyPr/>
          <a:lstStyle>
            <a:lvl1pPr>
              <a:defRPr/>
            </a:lvl1pPr>
          </a:lstStyle>
          <a:p>
            <a:fld id="{936C9313-A13C-4048-9B39-48CCD282889D}" type="slidenum">
              <a:rPr lang="id-ID" altLang="en-US"/>
              <a:pPr/>
              <a:t>‹#›</a:t>
            </a:fld>
            <a:endParaRPr lang="id-ID" altLang="en-US"/>
          </a:p>
        </p:txBody>
      </p:sp>
    </p:spTree>
    <p:extLst>
      <p:ext uri="{BB962C8B-B14F-4D97-AF65-F5344CB8AC3E}">
        <p14:creationId xmlns:p14="http://schemas.microsoft.com/office/powerpoint/2010/main" val="778599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1E3AB6F3-1E5C-4772-8852-22ECF4E34232}" type="datetimeFigureOut">
              <a:rPr lang="id-ID"/>
              <a:pPr>
                <a:defRPr/>
              </a:pPr>
              <a:t>29/07/2020</a:t>
            </a:fld>
            <a:endParaRPr lang="id-ID"/>
          </a:p>
        </p:txBody>
      </p:sp>
      <p:sp>
        <p:nvSpPr>
          <p:cNvPr id="4" name="Footer Placeholder 4"/>
          <p:cNvSpPr>
            <a:spLocks noGrp="1"/>
          </p:cNvSpPr>
          <p:nvPr>
            <p:ph type="ftr" sz="quarter" idx="11"/>
          </p:nvPr>
        </p:nvSpPr>
        <p:spPr/>
        <p:txBody>
          <a:bodyPr/>
          <a:lstStyle>
            <a:lvl1pPr>
              <a:defRPr/>
            </a:lvl1pPr>
          </a:lstStyle>
          <a:p>
            <a:pPr>
              <a:defRPr/>
            </a:pPr>
            <a:endParaRPr lang="id-ID"/>
          </a:p>
        </p:txBody>
      </p:sp>
      <p:sp>
        <p:nvSpPr>
          <p:cNvPr id="5" name="Slide Number Placeholder 5"/>
          <p:cNvSpPr>
            <a:spLocks noGrp="1"/>
          </p:cNvSpPr>
          <p:nvPr>
            <p:ph type="sldNum" sz="quarter" idx="12"/>
          </p:nvPr>
        </p:nvSpPr>
        <p:spPr/>
        <p:txBody>
          <a:bodyPr/>
          <a:lstStyle>
            <a:lvl1pPr>
              <a:defRPr/>
            </a:lvl1pPr>
          </a:lstStyle>
          <a:p>
            <a:fld id="{858428C2-707A-4979-9408-3473384E51AC}" type="slidenum">
              <a:rPr lang="id-ID" altLang="en-US"/>
              <a:pPr/>
              <a:t>‹#›</a:t>
            </a:fld>
            <a:endParaRPr lang="id-ID" altLang="en-US"/>
          </a:p>
        </p:txBody>
      </p:sp>
    </p:spTree>
    <p:extLst>
      <p:ext uri="{BB962C8B-B14F-4D97-AF65-F5344CB8AC3E}">
        <p14:creationId xmlns:p14="http://schemas.microsoft.com/office/powerpoint/2010/main" val="763612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674F53E-0141-4F3B-845C-BB233D83A505}" type="datetimeFigureOut">
              <a:rPr lang="id-ID"/>
              <a:pPr>
                <a:defRPr/>
              </a:pPr>
              <a:t>29/07/2020</a:t>
            </a:fld>
            <a:endParaRPr lang="id-ID"/>
          </a:p>
        </p:txBody>
      </p:sp>
      <p:sp>
        <p:nvSpPr>
          <p:cNvPr id="3" name="Footer Placeholder 4"/>
          <p:cNvSpPr>
            <a:spLocks noGrp="1"/>
          </p:cNvSpPr>
          <p:nvPr>
            <p:ph type="ftr" sz="quarter" idx="11"/>
          </p:nvPr>
        </p:nvSpPr>
        <p:spPr/>
        <p:txBody>
          <a:bodyPr/>
          <a:lstStyle>
            <a:lvl1pPr>
              <a:defRPr/>
            </a:lvl1pPr>
          </a:lstStyle>
          <a:p>
            <a:pPr>
              <a:defRPr/>
            </a:pPr>
            <a:endParaRPr lang="id-ID"/>
          </a:p>
        </p:txBody>
      </p:sp>
      <p:sp>
        <p:nvSpPr>
          <p:cNvPr id="4" name="Slide Number Placeholder 5"/>
          <p:cNvSpPr>
            <a:spLocks noGrp="1"/>
          </p:cNvSpPr>
          <p:nvPr>
            <p:ph type="sldNum" sz="quarter" idx="12"/>
          </p:nvPr>
        </p:nvSpPr>
        <p:spPr/>
        <p:txBody>
          <a:bodyPr/>
          <a:lstStyle>
            <a:lvl1pPr>
              <a:defRPr/>
            </a:lvl1pPr>
          </a:lstStyle>
          <a:p>
            <a:fld id="{F3830216-0A02-47CD-9841-5DA6E7E14ED8}" type="slidenum">
              <a:rPr lang="id-ID" altLang="en-US"/>
              <a:pPr/>
              <a:t>‹#›</a:t>
            </a:fld>
            <a:endParaRPr lang="id-ID" altLang="en-US"/>
          </a:p>
        </p:txBody>
      </p:sp>
    </p:spTree>
    <p:extLst>
      <p:ext uri="{BB962C8B-B14F-4D97-AF65-F5344CB8AC3E}">
        <p14:creationId xmlns:p14="http://schemas.microsoft.com/office/powerpoint/2010/main" val="29645208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5" name="Group 60"/>
          <p:cNvGrpSpPr>
            <a:grpSpLocks/>
          </p:cNvGrpSpPr>
          <p:nvPr/>
        </p:nvGrpSpPr>
        <p:grpSpPr bwMode="auto">
          <a:xfrm>
            <a:off x="-382588" y="0"/>
            <a:ext cx="9932988" cy="6858000"/>
            <a:chOff x="-382404" y="0"/>
            <a:chExt cx="9932332" cy="6858000"/>
          </a:xfrm>
        </p:grpSpPr>
        <p:grpSp>
          <p:nvGrpSpPr>
            <p:cNvPr id="6" name="Group 61"/>
            <p:cNvGrpSpPr>
              <a:grpSpLocks/>
            </p:cNvGrpSpPr>
            <p:nvPr/>
          </p:nvGrpSpPr>
          <p:grpSpPr bwMode="auto">
            <a:xfrm>
              <a:off x="0" y="0"/>
              <a:ext cx="9144000" cy="6858000"/>
              <a:chOff x="0" y="0"/>
              <a:chExt cx="9144000" cy="6858000"/>
            </a:xfrm>
          </p:grpSpPr>
          <p:grpSp>
            <p:nvGrpSpPr>
              <p:cNvPr id="29" name="Group 4"/>
              <p:cNvGrpSpPr>
                <a:grpSpLocks/>
              </p:cNvGrpSpPr>
              <p:nvPr/>
            </p:nvGrpSpPr>
            <p:grpSpPr bwMode="auto">
              <a:xfrm>
                <a:off x="0" y="0"/>
                <a:ext cx="2514600" cy="6858000"/>
                <a:chOff x="0" y="0"/>
                <a:chExt cx="2514600" cy="6858000"/>
              </a:xfrm>
            </p:grpSpPr>
            <p:sp>
              <p:nvSpPr>
                <p:cNvPr id="41" name="Rectangle 40"/>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2"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3"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0" name="Group 5"/>
              <p:cNvGrpSpPr>
                <a:grpSpLocks/>
              </p:cNvGrpSpPr>
              <p:nvPr/>
            </p:nvGrpSpPr>
            <p:grpSpPr bwMode="auto">
              <a:xfrm>
                <a:off x="422910" y="0"/>
                <a:ext cx="2514600" cy="6858000"/>
                <a:chOff x="0" y="0"/>
                <a:chExt cx="2514600" cy="6858000"/>
              </a:xfrm>
            </p:grpSpPr>
            <p:sp>
              <p:nvSpPr>
                <p:cNvPr id="38" name="Rectangle 37"/>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9" name="Rectangle 38"/>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0" name="Rectangle 39"/>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1" name="Group 9"/>
              <p:cNvGrpSpPr>
                <a:grpSpLocks/>
              </p:cNvGrpSpPr>
              <p:nvPr/>
            </p:nvGrpSpPr>
            <p:grpSpPr bwMode="auto">
              <a:xfrm rot="10800000">
                <a:off x="6629400" y="0"/>
                <a:ext cx="2514600" cy="6858000"/>
                <a:chOff x="0" y="0"/>
                <a:chExt cx="2514600" cy="6858000"/>
              </a:xfrm>
            </p:grpSpPr>
            <p:sp>
              <p:nvSpPr>
                <p:cNvPr id="35" name="Rectangle 34"/>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6" name="Rectangle 35"/>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7" name="Rectangle 36"/>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32" name="Rectangle 31"/>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3" name="Rectangle 32"/>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4" name="Rectangle 33"/>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7" name="Freeform 6"/>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8" name="Freeform 7"/>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9" name="Freeform 8"/>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0" name="Freeform 9"/>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1" name="Freeform 10"/>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2" name="Hexagon 11"/>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Hexagon 12"/>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Hexagon 13"/>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Hexagon 14"/>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 name="Hexagon 15"/>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Freeform 16"/>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Hexagon 17"/>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 name="Hexagon 18"/>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Hexagon 19"/>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1" name="Hexagon 20"/>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2" name="Hexagon 21"/>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3" name="Hexagon 22"/>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 name="Hexagon 23"/>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5" name="Hexagon 24"/>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6" name="Hexagon 25"/>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7" name="Freeform 26"/>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8" name="Freeform 27"/>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44" name="Rectangle 43"/>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5" name="Rectangle 44"/>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6" name="Rectangle 45"/>
          <p:cNvSpPr/>
          <p:nvPr/>
        </p:nvSpPr>
        <p:spPr>
          <a:xfrm>
            <a:off x="904875" y="601663"/>
            <a:ext cx="3562350" cy="564832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7" name="Rectangle 46"/>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 name="Content Placeholder 2"/>
          <p:cNvSpPr>
            <a:spLocks noGrp="1"/>
          </p:cNvSpPr>
          <p:nvPr>
            <p:ph idx="1"/>
          </p:nvPr>
        </p:nvSpPr>
        <p:spPr>
          <a:xfrm>
            <a:off x="1145895"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739835" y="2657436"/>
            <a:ext cx="3304572" cy="1463153"/>
          </a:xfrm>
        </p:spPr>
        <p:txBody>
          <a:bodyPr>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8" name="Date Placeholder 4"/>
          <p:cNvSpPr>
            <a:spLocks noGrp="1"/>
          </p:cNvSpPr>
          <p:nvPr>
            <p:ph type="dt" sz="half" idx="10"/>
          </p:nvPr>
        </p:nvSpPr>
        <p:spPr/>
        <p:txBody>
          <a:bodyPr/>
          <a:lstStyle>
            <a:lvl1pPr>
              <a:defRPr/>
            </a:lvl1pPr>
          </a:lstStyle>
          <a:p>
            <a:pPr>
              <a:defRPr/>
            </a:pPr>
            <a:fld id="{11A01685-8963-45FC-A720-A92A1C30A498}" type="datetimeFigureOut">
              <a:rPr lang="id-ID"/>
              <a:pPr>
                <a:defRPr/>
              </a:pPr>
              <a:t>29/07/2020</a:t>
            </a:fld>
            <a:endParaRPr lang="id-ID"/>
          </a:p>
        </p:txBody>
      </p:sp>
      <p:sp>
        <p:nvSpPr>
          <p:cNvPr id="49" name="Slide Number Placeholder 6"/>
          <p:cNvSpPr>
            <a:spLocks noGrp="1"/>
          </p:cNvSpPr>
          <p:nvPr>
            <p:ph type="sldNum" sz="quarter" idx="11"/>
          </p:nvPr>
        </p:nvSpPr>
        <p:spPr/>
        <p:txBody>
          <a:bodyPr/>
          <a:lstStyle>
            <a:lvl1pPr>
              <a:defRPr/>
            </a:lvl1pPr>
          </a:lstStyle>
          <a:p>
            <a:fld id="{B3DF8CDC-7754-4FF9-B08C-0CB021AD34EC}" type="slidenum">
              <a:rPr lang="id-ID" altLang="en-US"/>
              <a:pPr/>
              <a:t>‹#›</a:t>
            </a:fld>
            <a:endParaRPr lang="id-ID" altLang="en-US"/>
          </a:p>
        </p:txBody>
      </p:sp>
      <p:sp>
        <p:nvSpPr>
          <p:cNvPr id="50" name="Footer Placeholder 5"/>
          <p:cNvSpPr>
            <a:spLocks noGrp="1"/>
          </p:cNvSpPr>
          <p:nvPr>
            <p:ph type="ftr" sz="quarter" idx="12"/>
          </p:nvPr>
        </p:nvSpPr>
        <p:spPr>
          <a:xfrm>
            <a:off x="4641850" y="5724525"/>
            <a:ext cx="3492500" cy="365125"/>
          </a:xfrm>
        </p:spPr>
        <p:txBody>
          <a:bodyPr>
            <a:normAutofit/>
          </a:bodyPr>
          <a:lstStyle>
            <a:lvl1pPr>
              <a:defRPr/>
            </a:lvl1pPr>
          </a:lstStyle>
          <a:p>
            <a:pPr>
              <a:defRPr/>
            </a:pPr>
            <a:endParaRPr lang="id-ID"/>
          </a:p>
        </p:txBody>
      </p:sp>
    </p:spTree>
    <p:extLst>
      <p:ext uri="{BB962C8B-B14F-4D97-AF65-F5344CB8AC3E}">
        <p14:creationId xmlns:p14="http://schemas.microsoft.com/office/powerpoint/2010/main" val="2102973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5" name="Group 60"/>
          <p:cNvGrpSpPr>
            <a:grpSpLocks/>
          </p:cNvGrpSpPr>
          <p:nvPr/>
        </p:nvGrpSpPr>
        <p:grpSpPr bwMode="auto">
          <a:xfrm>
            <a:off x="-382588" y="0"/>
            <a:ext cx="9932988" cy="6858000"/>
            <a:chOff x="-382404" y="0"/>
            <a:chExt cx="9932332" cy="6858000"/>
          </a:xfrm>
        </p:grpSpPr>
        <p:grpSp>
          <p:nvGrpSpPr>
            <p:cNvPr id="6" name="Group 61"/>
            <p:cNvGrpSpPr>
              <a:grpSpLocks/>
            </p:cNvGrpSpPr>
            <p:nvPr/>
          </p:nvGrpSpPr>
          <p:grpSpPr bwMode="auto">
            <a:xfrm>
              <a:off x="0" y="0"/>
              <a:ext cx="9144000" cy="6858000"/>
              <a:chOff x="0" y="0"/>
              <a:chExt cx="9144000" cy="6858000"/>
            </a:xfrm>
          </p:grpSpPr>
          <p:grpSp>
            <p:nvGrpSpPr>
              <p:cNvPr id="29" name="Group 4"/>
              <p:cNvGrpSpPr>
                <a:grpSpLocks/>
              </p:cNvGrpSpPr>
              <p:nvPr/>
            </p:nvGrpSpPr>
            <p:grpSpPr bwMode="auto">
              <a:xfrm>
                <a:off x="0" y="0"/>
                <a:ext cx="2514600" cy="6858000"/>
                <a:chOff x="0" y="0"/>
                <a:chExt cx="2514600" cy="6858000"/>
              </a:xfrm>
            </p:grpSpPr>
            <p:sp>
              <p:nvSpPr>
                <p:cNvPr id="41" name="Rectangle 40"/>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2"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3"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0" name="Group 5"/>
              <p:cNvGrpSpPr>
                <a:grpSpLocks/>
              </p:cNvGrpSpPr>
              <p:nvPr/>
            </p:nvGrpSpPr>
            <p:grpSpPr bwMode="auto">
              <a:xfrm>
                <a:off x="422910" y="0"/>
                <a:ext cx="2514600" cy="6858000"/>
                <a:chOff x="0" y="0"/>
                <a:chExt cx="2514600" cy="6858000"/>
              </a:xfrm>
            </p:grpSpPr>
            <p:sp>
              <p:nvSpPr>
                <p:cNvPr id="38" name="Rectangle 37"/>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9" name="Rectangle 38"/>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0" name="Rectangle 39"/>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1" name="Group 9"/>
              <p:cNvGrpSpPr>
                <a:grpSpLocks/>
              </p:cNvGrpSpPr>
              <p:nvPr/>
            </p:nvGrpSpPr>
            <p:grpSpPr bwMode="auto">
              <a:xfrm rot="10800000">
                <a:off x="6629400" y="0"/>
                <a:ext cx="2514600" cy="6858000"/>
                <a:chOff x="0" y="0"/>
                <a:chExt cx="2514600" cy="6858000"/>
              </a:xfrm>
            </p:grpSpPr>
            <p:sp>
              <p:nvSpPr>
                <p:cNvPr id="35" name="Rectangle 34"/>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6" name="Rectangle 35"/>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7" name="Rectangle 36"/>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32" name="Rectangle 31"/>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3" name="Rectangle 32"/>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4" name="Rectangle 33"/>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7" name="Freeform 6"/>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8" name="Freeform 7"/>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9" name="Freeform 8"/>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0" name="Freeform 9"/>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1" name="Freeform 10"/>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2" name="Hexagon 11"/>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Hexagon 12"/>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Hexagon 13"/>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Hexagon 14"/>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 name="Hexagon 15"/>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Freeform 16"/>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Hexagon 17"/>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 name="Hexagon 18"/>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Hexagon 19"/>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1" name="Hexagon 20"/>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2" name="Hexagon 21"/>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3" name="Hexagon 22"/>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 name="Hexagon 23"/>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5" name="Hexagon 24"/>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6" name="Hexagon 25"/>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7" name="Freeform 26"/>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8" name="Freeform 27"/>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44" name="Rectangle 43"/>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5" name="Rectangle 44"/>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6" name="Rectangle 45"/>
          <p:cNvSpPr/>
          <p:nvPr/>
        </p:nvSpPr>
        <p:spPr>
          <a:xfrm>
            <a:off x="904875" y="601663"/>
            <a:ext cx="3562350" cy="564832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7" name="Rectangle 46"/>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4734424" y="2660904"/>
            <a:ext cx="3300984" cy="1463040"/>
          </a:xfrm>
        </p:spPr>
        <p:txBody>
          <a:bodyPr>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11" y="693795"/>
            <a:ext cx="3359623" cy="5468112"/>
          </a:xfrm>
        </p:spPr>
        <p:txBody>
          <a:bodyPr rtlCol="0">
            <a:normAutofit/>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4734632" y="4133090"/>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8" name="Date Placeholder 4"/>
          <p:cNvSpPr>
            <a:spLocks noGrp="1"/>
          </p:cNvSpPr>
          <p:nvPr>
            <p:ph type="dt" sz="half" idx="10"/>
          </p:nvPr>
        </p:nvSpPr>
        <p:spPr/>
        <p:txBody>
          <a:bodyPr/>
          <a:lstStyle>
            <a:lvl1pPr>
              <a:defRPr/>
            </a:lvl1pPr>
          </a:lstStyle>
          <a:p>
            <a:pPr>
              <a:defRPr/>
            </a:pPr>
            <a:fld id="{8DBFFBCB-CE1C-4215-9190-8F14832A1EFE}" type="datetimeFigureOut">
              <a:rPr lang="id-ID"/>
              <a:pPr>
                <a:defRPr/>
              </a:pPr>
              <a:t>29/07/2020</a:t>
            </a:fld>
            <a:endParaRPr lang="id-ID"/>
          </a:p>
        </p:txBody>
      </p:sp>
      <p:sp>
        <p:nvSpPr>
          <p:cNvPr id="49" name="Footer Placeholder 5"/>
          <p:cNvSpPr>
            <a:spLocks noGrp="1"/>
          </p:cNvSpPr>
          <p:nvPr>
            <p:ph type="ftr" sz="quarter" idx="11"/>
          </p:nvPr>
        </p:nvSpPr>
        <p:spPr>
          <a:xfrm>
            <a:off x="4641850" y="5724525"/>
            <a:ext cx="3492500" cy="365125"/>
          </a:xfrm>
        </p:spPr>
        <p:txBody>
          <a:bodyPr>
            <a:normAutofit/>
          </a:bodyPr>
          <a:lstStyle>
            <a:lvl1pPr>
              <a:defRPr/>
            </a:lvl1pPr>
          </a:lstStyle>
          <a:p>
            <a:pPr>
              <a:defRPr/>
            </a:pPr>
            <a:endParaRPr lang="id-ID"/>
          </a:p>
        </p:txBody>
      </p:sp>
      <p:sp>
        <p:nvSpPr>
          <p:cNvPr id="50" name="Slide Number Placeholder 6"/>
          <p:cNvSpPr>
            <a:spLocks noGrp="1"/>
          </p:cNvSpPr>
          <p:nvPr>
            <p:ph type="sldNum" sz="quarter" idx="12"/>
          </p:nvPr>
        </p:nvSpPr>
        <p:spPr/>
        <p:txBody>
          <a:bodyPr/>
          <a:lstStyle>
            <a:lvl1pPr>
              <a:defRPr/>
            </a:lvl1pPr>
          </a:lstStyle>
          <a:p>
            <a:fld id="{518C78D6-8ADA-4992-B703-7F04D56F4598}" type="slidenum">
              <a:rPr lang="id-ID" altLang="en-US"/>
              <a:pPr/>
              <a:t>‹#›</a:t>
            </a:fld>
            <a:endParaRPr lang="id-ID" altLang="en-US"/>
          </a:p>
        </p:txBody>
      </p:sp>
    </p:spTree>
    <p:extLst>
      <p:ext uri="{BB962C8B-B14F-4D97-AF65-F5344CB8AC3E}">
        <p14:creationId xmlns:p14="http://schemas.microsoft.com/office/powerpoint/2010/main" val="1868085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C2F35F"/>
            </a:gs>
            <a:gs pos="62000">
              <a:srgbClr val="92BE3F"/>
            </a:gs>
            <a:gs pos="100000">
              <a:srgbClr val="80A33D"/>
            </a:gs>
          </a:gsLst>
          <a:lin ang="5400000"/>
        </a:gradFill>
        <a:effectLst/>
      </p:bgPr>
    </p:bg>
    <p:spTree>
      <p:nvGrpSpPr>
        <p:cNvPr id="1" name=""/>
        <p:cNvGrpSpPr/>
        <p:nvPr/>
      </p:nvGrpSpPr>
      <p:grpSpPr>
        <a:xfrm>
          <a:off x="0" y="0"/>
          <a:ext cx="0" cy="0"/>
          <a:chOff x="0" y="0"/>
          <a:chExt cx="0" cy="0"/>
        </a:xfrm>
      </p:grpSpPr>
      <p:grpSp>
        <p:nvGrpSpPr>
          <p:cNvPr id="1026" name="Group 41"/>
          <p:cNvGrpSpPr>
            <a:grpSpLocks/>
          </p:cNvGrpSpPr>
          <p:nvPr/>
        </p:nvGrpSpPr>
        <p:grpSpPr bwMode="auto">
          <a:xfrm>
            <a:off x="-304800" y="0"/>
            <a:ext cx="9932988" cy="6858000"/>
            <a:chOff x="-382404" y="0"/>
            <a:chExt cx="9932332" cy="6858000"/>
          </a:xfrm>
        </p:grpSpPr>
        <p:grpSp>
          <p:nvGrpSpPr>
            <p:cNvPr id="1035" name="Group 44"/>
            <p:cNvGrpSpPr>
              <a:grpSpLocks/>
            </p:cNvGrpSpPr>
            <p:nvPr/>
          </p:nvGrpSpPr>
          <p:grpSpPr bwMode="auto">
            <a:xfrm>
              <a:off x="0" y="0"/>
              <a:ext cx="9144000" cy="6858000"/>
              <a:chOff x="0" y="0"/>
              <a:chExt cx="9144000" cy="6858000"/>
            </a:xfrm>
          </p:grpSpPr>
          <p:grpSp>
            <p:nvGrpSpPr>
              <p:cNvPr id="1058" name="Group 4"/>
              <p:cNvGrpSpPr>
                <a:grpSpLocks/>
              </p:cNvGrpSpPr>
              <p:nvPr/>
            </p:nvGrpSpPr>
            <p:grpSpPr bwMode="auto">
              <a:xfrm>
                <a:off x="0" y="0"/>
                <a:ext cx="2514600" cy="6858000"/>
                <a:chOff x="0" y="0"/>
                <a:chExt cx="2514600" cy="6858000"/>
              </a:xfrm>
            </p:grpSpPr>
            <p:sp>
              <p:nvSpPr>
                <p:cNvPr id="113" name="Rectangle 112"/>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4"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5"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1059" name="Group 5"/>
              <p:cNvGrpSpPr>
                <a:grpSpLocks/>
              </p:cNvGrpSpPr>
              <p:nvPr/>
            </p:nvGrpSpPr>
            <p:grpSpPr bwMode="auto">
              <a:xfrm>
                <a:off x="422910" y="0"/>
                <a:ext cx="2514600" cy="6858000"/>
                <a:chOff x="0" y="0"/>
                <a:chExt cx="2514600" cy="6858000"/>
              </a:xfrm>
            </p:grpSpPr>
            <p:sp>
              <p:nvSpPr>
                <p:cNvPr id="110" name="Rectangle 109"/>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1" name="Rectangle 110"/>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2" name="Rectangle 111"/>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1060" name="Group 9"/>
              <p:cNvGrpSpPr>
                <a:grpSpLocks/>
              </p:cNvGrpSpPr>
              <p:nvPr/>
            </p:nvGrpSpPr>
            <p:grpSpPr bwMode="auto">
              <a:xfrm rot="10800000">
                <a:off x="6629400" y="0"/>
                <a:ext cx="2514600" cy="6858000"/>
                <a:chOff x="0" y="0"/>
                <a:chExt cx="2514600" cy="6858000"/>
              </a:xfrm>
            </p:grpSpPr>
            <p:sp>
              <p:nvSpPr>
                <p:cNvPr id="107" name="Rectangle 106"/>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8" name="Rectangle 107"/>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9" name="Rectangle 108"/>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104" name="Rectangle 103"/>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5" name="Rectangle 104"/>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6" name="Rectangle 105"/>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44" name="Freeform 43"/>
            <p:cNvSpPr/>
            <p:nvPr/>
          </p:nvSpPr>
          <p:spPr>
            <a:xfrm>
              <a:off x="-12540" y="5035550"/>
              <a:ext cx="9144983"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45" name="Freeform 44"/>
            <p:cNvSpPr/>
            <p:nvPr/>
          </p:nvSpPr>
          <p:spPr>
            <a:xfrm>
              <a:off x="-12540" y="3467100"/>
              <a:ext cx="9144983"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46" name="Freeform 45"/>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47" name="Freeform 46"/>
            <p:cNvSpPr/>
            <p:nvPr/>
          </p:nvSpPr>
          <p:spPr>
            <a:xfrm>
              <a:off x="-12540" y="5284788"/>
              <a:ext cx="9144983"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49" name="Freeform 48"/>
            <p:cNvSpPr/>
            <p:nvPr/>
          </p:nvSpPr>
          <p:spPr>
            <a:xfrm>
              <a:off x="2136793" y="5132388"/>
              <a:ext cx="6982951"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50" name="Hexagon 49"/>
            <p:cNvSpPr/>
            <p:nvPr/>
          </p:nvSpPr>
          <p:spPr>
            <a:xfrm rot="1800000">
              <a:off x="2995573" y="2859088"/>
              <a:ext cx="1601682"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1" name="Hexagon 50"/>
            <p:cNvSpPr/>
            <p:nvPr/>
          </p:nvSpPr>
          <p:spPr>
            <a:xfrm rot="1800000">
              <a:off x="3719425" y="412591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2" name="Hexagon 51"/>
            <p:cNvSpPr/>
            <p:nvPr/>
          </p:nvSpPr>
          <p:spPr>
            <a:xfrm rot="1800000">
              <a:off x="3728949" y="1592263"/>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3" name="Hexagon 52"/>
            <p:cNvSpPr/>
            <p:nvPr/>
          </p:nvSpPr>
          <p:spPr>
            <a:xfrm rot="1800000">
              <a:off x="2976524" y="325438"/>
              <a:ext cx="1601682"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4" name="Hexagon 53"/>
            <p:cNvSpPr/>
            <p:nvPr/>
          </p:nvSpPr>
          <p:spPr>
            <a:xfrm rot="1800000">
              <a:off x="4462326" y="5383213"/>
              <a:ext cx="1601682"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5" name="Freeform 54"/>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6" name="Hexagon 55"/>
            <p:cNvSpPr/>
            <p:nvPr/>
          </p:nvSpPr>
          <p:spPr>
            <a:xfrm rot="1800000">
              <a:off x="23969" y="540226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7" name="Hexagon 56"/>
            <p:cNvSpPr/>
            <p:nvPr/>
          </p:nvSpPr>
          <p:spPr>
            <a:xfrm rot="1800000">
              <a:off x="52542" y="2849563"/>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8" name="Hexagon 57"/>
            <p:cNvSpPr/>
            <p:nvPr/>
          </p:nvSpPr>
          <p:spPr>
            <a:xfrm rot="1800000">
              <a:off x="776394" y="412591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9" name="Hexagon 58"/>
            <p:cNvSpPr/>
            <p:nvPr/>
          </p:nvSpPr>
          <p:spPr>
            <a:xfrm rot="1800000">
              <a:off x="1509771" y="5411788"/>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0" name="Hexagon 59"/>
            <p:cNvSpPr/>
            <p:nvPr/>
          </p:nvSpPr>
          <p:spPr>
            <a:xfrm rot="1800000">
              <a:off x="1528820" y="2859088"/>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5" name="Hexagon 94"/>
            <p:cNvSpPr/>
            <p:nvPr/>
          </p:nvSpPr>
          <p:spPr>
            <a:xfrm rot="1800000">
              <a:off x="795443" y="1563688"/>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6" name="Hexagon 95"/>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7" name="Hexagon 96"/>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8" name="Hexagon 97"/>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9" name="Freeform 98"/>
            <p:cNvSpPr/>
            <p:nvPr/>
          </p:nvSpPr>
          <p:spPr>
            <a:xfrm rot="1800000">
              <a:off x="8306997" y="4056063"/>
              <a:ext cx="1242931"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0" name="Freeform 99"/>
            <p:cNvSpPr/>
            <p:nvPr/>
          </p:nvSpPr>
          <p:spPr>
            <a:xfrm rot="1800000">
              <a:off x="8306997"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66" name="Rectangle 65"/>
          <p:cNvSpPr/>
          <p:nvPr/>
        </p:nvSpPr>
        <p:spPr>
          <a:xfrm>
            <a:off x="457200" y="333375"/>
            <a:ext cx="8229600" cy="6186488"/>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0" name="Rectangle 69"/>
          <p:cNvSpPr/>
          <p:nvPr/>
        </p:nvSpPr>
        <p:spPr>
          <a:xfrm>
            <a:off x="4560888" y="-22225"/>
            <a:ext cx="3679825" cy="700088"/>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1" name="Rectangle 70"/>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30" name="Title Placeholder 1"/>
          <p:cNvSpPr>
            <a:spLocks noGrp="1"/>
          </p:cNvSpPr>
          <p:nvPr>
            <p:ph type="title"/>
          </p:nvPr>
        </p:nvSpPr>
        <p:spPr bwMode="auto">
          <a:xfrm>
            <a:off x="1042988" y="1027113"/>
            <a:ext cx="702468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31" name="Text Placeholder 2"/>
          <p:cNvSpPr>
            <a:spLocks noGrp="1"/>
          </p:cNvSpPr>
          <p:nvPr>
            <p:ph type="body" idx="1"/>
          </p:nvPr>
        </p:nvSpPr>
        <p:spPr bwMode="auto">
          <a:xfrm>
            <a:off x="1042988" y="2324100"/>
            <a:ext cx="6777037" cy="350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5997575" y="223838"/>
            <a:ext cx="2133600" cy="365125"/>
          </a:xfrm>
          <a:prstGeom prst="rect">
            <a:avLst/>
          </a:prstGeom>
        </p:spPr>
        <p:txBody>
          <a:bodyPr vert="horz" lIns="91440" tIns="45720" rIns="91440" bIns="45720" rtlCol="0" anchor="ctr"/>
          <a:lstStyle>
            <a:lvl1pPr algn="r">
              <a:defRPr sz="1200">
                <a:solidFill>
                  <a:srgbClr val="FEFEFE"/>
                </a:solidFill>
                <a:latin typeface="Arial" charset="0"/>
                <a:cs typeface="Arial" charset="0"/>
              </a:defRPr>
            </a:lvl1pPr>
          </a:lstStyle>
          <a:p>
            <a:pPr>
              <a:defRPr/>
            </a:pPr>
            <a:fld id="{DDD954C2-8858-47B0-9101-566E6078F990}" type="datetimeFigureOut">
              <a:rPr lang="id-ID"/>
              <a:pPr>
                <a:defRPr/>
              </a:pPr>
              <a:t>29/07/2020</a:t>
            </a:fld>
            <a:endParaRPr lang="id-ID"/>
          </a:p>
        </p:txBody>
      </p:sp>
      <p:sp>
        <p:nvSpPr>
          <p:cNvPr id="5" name="Footer Placeholder 4"/>
          <p:cNvSpPr>
            <a:spLocks noGrp="1"/>
          </p:cNvSpPr>
          <p:nvPr>
            <p:ph type="ftr" sz="quarter" idx="3"/>
          </p:nvPr>
        </p:nvSpPr>
        <p:spPr>
          <a:xfrm>
            <a:off x="4641850" y="5851525"/>
            <a:ext cx="3502025" cy="365125"/>
          </a:xfrm>
          <a:prstGeom prst="rect">
            <a:avLst/>
          </a:prstGeom>
        </p:spPr>
        <p:txBody>
          <a:bodyPr vert="horz" lIns="91440" tIns="45720" rIns="91440" bIns="45720" rtlCol="0" anchor="ctr"/>
          <a:lstStyle>
            <a:lvl1pPr algn="r">
              <a:defRPr sz="1200">
                <a:solidFill>
                  <a:schemeClr val="accent1"/>
                </a:solidFill>
                <a:latin typeface="Arial" charset="0"/>
                <a:cs typeface="Arial" charset="0"/>
              </a:defRPr>
            </a:lvl1pPr>
          </a:lstStyle>
          <a:p>
            <a:pPr>
              <a:defRPr/>
            </a:pPr>
            <a:endParaRPr lang="id-ID"/>
          </a:p>
        </p:txBody>
      </p:sp>
      <p:sp>
        <p:nvSpPr>
          <p:cNvPr id="6" name="Slide Number Placeholder 5"/>
          <p:cNvSpPr>
            <a:spLocks noGrp="1"/>
          </p:cNvSpPr>
          <p:nvPr>
            <p:ph type="sldNum" sz="quarter" idx="4"/>
          </p:nvPr>
        </p:nvSpPr>
        <p:spPr>
          <a:xfrm>
            <a:off x="4649788" y="223838"/>
            <a:ext cx="1331912"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FEFEFE"/>
                </a:solidFill>
              </a:defRPr>
            </a:lvl1pPr>
          </a:lstStyle>
          <a:p>
            <a:fld id="{43A7EA9B-1E2B-4306-BE2E-6AC490E7BE6C}" type="slidenum">
              <a:rPr lang="id-ID" altLang="en-US"/>
              <a:pPr/>
              <a:t>‹#›</a:t>
            </a:fld>
            <a:endParaRPr lang="id-ID" altLang="en-US"/>
          </a:p>
        </p:txBody>
      </p:sp>
    </p:spTree>
  </p:cSld>
  <p:clrMap bg1="lt1" tx1="dk1" bg2="lt2" tx2="dk2" accent1="accent1" accent2="accent2" accent3="accent3" accent4="accent4" accent5="accent5" accent6="accent6" hlink="hlink" folHlink="folHlink"/>
  <p:sldLayoutIdLst>
    <p:sldLayoutId id="2147483965" r:id="rId1"/>
    <p:sldLayoutId id="2147483957" r:id="rId2"/>
    <p:sldLayoutId id="2147483958" r:id="rId3"/>
    <p:sldLayoutId id="2147483959" r:id="rId4"/>
    <p:sldLayoutId id="2147483960" r:id="rId5"/>
    <p:sldLayoutId id="2147483961" r:id="rId6"/>
    <p:sldLayoutId id="2147483962" r:id="rId7"/>
    <p:sldLayoutId id="2147483966" r:id="rId8"/>
    <p:sldLayoutId id="2147483967" r:id="rId9"/>
    <p:sldLayoutId id="2147483963" r:id="rId10"/>
    <p:sldLayoutId id="2147483964" r:id="rId11"/>
  </p:sldLayoutIdLst>
  <p:txStyles>
    <p:titleStyle>
      <a:lvl1pPr algn="l" rtl="0" eaLnBrk="0" fontAlgn="base" hangingPunct="0">
        <a:spcBef>
          <a:spcPct val="0"/>
        </a:spcBef>
        <a:spcAft>
          <a:spcPct val="0"/>
        </a:spcAft>
        <a:defRPr sz="4000" kern="1200">
          <a:solidFill>
            <a:schemeClr val="accent1"/>
          </a:solidFill>
          <a:latin typeface="+mj-lt"/>
          <a:ea typeface="+mj-ea"/>
          <a:cs typeface="+mj-cs"/>
        </a:defRPr>
      </a:lvl1pPr>
      <a:lvl2pPr algn="l" rtl="0" eaLnBrk="0" fontAlgn="base" hangingPunct="0">
        <a:spcBef>
          <a:spcPct val="0"/>
        </a:spcBef>
        <a:spcAft>
          <a:spcPct val="0"/>
        </a:spcAft>
        <a:defRPr sz="4000">
          <a:solidFill>
            <a:schemeClr val="accent1"/>
          </a:solidFill>
          <a:latin typeface="Arial Narrow" pitchFamily="34" charset="0"/>
        </a:defRPr>
      </a:lvl2pPr>
      <a:lvl3pPr algn="l" rtl="0" eaLnBrk="0" fontAlgn="base" hangingPunct="0">
        <a:spcBef>
          <a:spcPct val="0"/>
        </a:spcBef>
        <a:spcAft>
          <a:spcPct val="0"/>
        </a:spcAft>
        <a:defRPr sz="4000">
          <a:solidFill>
            <a:schemeClr val="accent1"/>
          </a:solidFill>
          <a:latin typeface="Arial Narrow" pitchFamily="34" charset="0"/>
        </a:defRPr>
      </a:lvl3pPr>
      <a:lvl4pPr algn="l" rtl="0" eaLnBrk="0" fontAlgn="base" hangingPunct="0">
        <a:spcBef>
          <a:spcPct val="0"/>
        </a:spcBef>
        <a:spcAft>
          <a:spcPct val="0"/>
        </a:spcAft>
        <a:defRPr sz="4000">
          <a:solidFill>
            <a:schemeClr val="accent1"/>
          </a:solidFill>
          <a:latin typeface="Arial Narrow" pitchFamily="34" charset="0"/>
        </a:defRPr>
      </a:lvl4pPr>
      <a:lvl5pPr algn="l" rtl="0" eaLnBrk="0" fontAlgn="base" hangingPunct="0">
        <a:spcBef>
          <a:spcPct val="0"/>
        </a:spcBef>
        <a:spcAft>
          <a:spcPct val="0"/>
        </a:spcAft>
        <a:defRPr sz="4000">
          <a:solidFill>
            <a:schemeClr val="accent1"/>
          </a:solidFill>
          <a:latin typeface="Arial Narrow"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3050" algn="l" rtl="0" eaLnBrk="0" fontAlgn="base" hangingPunct="0">
        <a:spcBef>
          <a:spcPct val="20000"/>
        </a:spcBef>
        <a:spcAft>
          <a:spcPct val="0"/>
        </a:spcAft>
        <a:buClr>
          <a:schemeClr val="accent1"/>
        </a:buClr>
        <a:buSzPct val="76000"/>
        <a:buFont typeface="Wingdings 2" panose="05020102010507070707" pitchFamily="18" charset="2"/>
        <a:buChar char=""/>
        <a:defRPr sz="2400" kern="1200">
          <a:solidFill>
            <a:schemeClr val="tx2"/>
          </a:solidFill>
          <a:latin typeface="+mn-lt"/>
          <a:ea typeface="+mn-ea"/>
          <a:cs typeface="+mn-cs"/>
        </a:defRPr>
      </a:lvl1pPr>
      <a:lvl2pPr marL="639763" indent="-273050" algn="l" rtl="0" eaLnBrk="0" fontAlgn="base" hangingPunct="0">
        <a:spcBef>
          <a:spcPct val="20000"/>
        </a:spcBef>
        <a:spcAft>
          <a:spcPct val="0"/>
        </a:spcAft>
        <a:buClr>
          <a:schemeClr val="accent1"/>
        </a:buClr>
        <a:buSzPct val="76000"/>
        <a:buFont typeface="Wingdings 2" panose="05020102010507070707" pitchFamily="18" charset="2"/>
        <a:buChar char=""/>
        <a:defRPr sz="2200" kern="1200">
          <a:solidFill>
            <a:schemeClr val="tx2"/>
          </a:solidFill>
          <a:latin typeface="+mn-lt"/>
          <a:ea typeface="+mn-ea"/>
          <a:cs typeface="+mn-cs"/>
        </a:defRPr>
      </a:lvl2pPr>
      <a:lvl3pPr marL="914400" indent="-228600" algn="l" rtl="0" eaLnBrk="0" fontAlgn="base" hangingPunct="0">
        <a:spcBef>
          <a:spcPct val="20000"/>
        </a:spcBef>
        <a:spcAft>
          <a:spcPct val="0"/>
        </a:spcAft>
        <a:buClr>
          <a:schemeClr val="accent1"/>
        </a:buClr>
        <a:buSzPct val="76000"/>
        <a:buFont typeface="Wingdings 2" panose="05020102010507070707" pitchFamily="18" charset="2"/>
        <a:buChar char=""/>
        <a:defRPr sz="2000" kern="1200">
          <a:solidFill>
            <a:schemeClr val="tx2"/>
          </a:solidFill>
          <a:latin typeface="+mn-lt"/>
          <a:ea typeface="+mn-ea"/>
          <a:cs typeface="+mn-cs"/>
        </a:defRPr>
      </a:lvl3pPr>
      <a:lvl4pPr marL="1123950" indent="-228600" algn="l" rtl="0" eaLnBrk="0" fontAlgn="base" hangingPunct="0">
        <a:spcBef>
          <a:spcPct val="20000"/>
        </a:spcBef>
        <a:spcAft>
          <a:spcPct val="0"/>
        </a:spcAft>
        <a:buClr>
          <a:schemeClr val="accent1"/>
        </a:buClr>
        <a:buSzPct val="76000"/>
        <a:buFont typeface="Wingdings 2" panose="05020102010507070707" pitchFamily="18" charset="2"/>
        <a:buChar char=""/>
        <a:defRPr kern="1200">
          <a:solidFill>
            <a:schemeClr val="tx2"/>
          </a:solidFill>
          <a:latin typeface="+mn-lt"/>
          <a:ea typeface="+mn-ea"/>
          <a:cs typeface="+mn-cs"/>
        </a:defRPr>
      </a:lvl4pPr>
      <a:lvl5pPr marL="1325563" indent="-228600" algn="l" rtl="0" eaLnBrk="0" fontAlgn="base" hangingPunct="0">
        <a:spcBef>
          <a:spcPct val="20000"/>
        </a:spcBef>
        <a:spcAft>
          <a:spcPct val="0"/>
        </a:spcAft>
        <a:buClr>
          <a:schemeClr val="accent1"/>
        </a:buClr>
        <a:buSzPct val="76000"/>
        <a:buFont typeface="Wingdings 2" panose="05020102010507070707" pitchFamily="18" charset="2"/>
        <a:buChar char=""/>
        <a:defRPr sz="1600" kern="120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4450" y="2300288"/>
            <a:ext cx="5659438" cy="3721100"/>
          </a:xfrm>
          <a:ln>
            <a:miter lim="800000"/>
            <a:headEnd/>
            <a:tailEnd/>
          </a:ln>
        </p:spPr>
        <p:txBody>
          <a:bodyPr rtlCol="0"/>
          <a:lstStyle/>
          <a:p>
            <a:pPr marL="44450" algn="r">
              <a:spcBef>
                <a:spcPts val="0"/>
              </a:spcBef>
              <a:defRPr/>
            </a:pPr>
            <a:r>
              <a:rPr lang="id-ID" sz="2800" b="1">
                <a:solidFill>
                  <a:schemeClr val="accent1">
                    <a:lumMod val="50000"/>
                  </a:schemeClr>
                </a:solidFill>
              </a:rPr>
              <a:t>LEADERSHIP CONCEPT</a:t>
            </a:r>
            <a:r>
              <a:rPr lang="id-ID" sz="2800" b="1" dirty="0" smtClean="0">
                <a:solidFill>
                  <a:schemeClr val="accent1">
                    <a:lumMod val="50000"/>
                  </a:schemeClr>
                </a:solidFill>
              </a:rPr>
              <a:t/>
            </a:r>
            <a:br>
              <a:rPr lang="id-ID" sz="2800" b="1" dirty="0" smtClean="0">
                <a:solidFill>
                  <a:schemeClr val="accent1">
                    <a:lumMod val="50000"/>
                  </a:schemeClr>
                </a:solidFill>
              </a:rPr>
            </a:br>
            <a:r>
              <a:rPr lang="id-ID" sz="2800" b="1" dirty="0">
                <a:solidFill>
                  <a:schemeClr val="accent1">
                    <a:lumMod val="50000"/>
                  </a:schemeClr>
                </a:solidFill>
              </a:rPr>
              <a:t/>
            </a:r>
            <a:br>
              <a:rPr lang="id-ID" sz="2800" b="1" dirty="0">
                <a:solidFill>
                  <a:schemeClr val="accent1">
                    <a:lumMod val="50000"/>
                  </a:schemeClr>
                </a:solidFill>
              </a:rPr>
            </a:br>
            <a:r>
              <a:rPr lang="id-ID" sz="1800" b="1" dirty="0" smtClean="0">
                <a:solidFill>
                  <a:schemeClr val="accent1">
                    <a:lumMod val="50000"/>
                  </a:schemeClr>
                </a:solidFill>
                <a:latin typeface="+mn-lt"/>
              </a:rPr>
              <a:t>Dra. Mustika Tarigan, M.Psi</a:t>
            </a:r>
            <a:br>
              <a:rPr lang="id-ID" sz="1800" b="1" dirty="0" smtClean="0">
                <a:solidFill>
                  <a:schemeClr val="accent1">
                    <a:lumMod val="50000"/>
                  </a:schemeClr>
                </a:solidFill>
                <a:latin typeface="+mn-lt"/>
              </a:rPr>
            </a:br>
            <a:r>
              <a:rPr lang="id-ID" sz="1800" b="1" dirty="0">
                <a:solidFill>
                  <a:schemeClr val="accent1">
                    <a:lumMod val="50000"/>
                  </a:schemeClr>
                </a:solidFill>
                <a:latin typeface="+mn-lt"/>
              </a:rPr>
              <a:t>Mata Kuliah: Psikologi Kepemimpinan</a:t>
            </a:r>
            <a:br>
              <a:rPr lang="id-ID" sz="1800" b="1" dirty="0">
                <a:solidFill>
                  <a:schemeClr val="accent1">
                    <a:lumMod val="50000"/>
                  </a:schemeClr>
                </a:solidFill>
                <a:latin typeface="+mn-lt"/>
              </a:rPr>
            </a:br>
            <a:r>
              <a:rPr lang="id-ID" sz="1800" b="1" dirty="0">
                <a:solidFill>
                  <a:schemeClr val="accent1">
                    <a:lumMod val="50000"/>
                  </a:schemeClr>
                </a:solidFill>
                <a:latin typeface="+mn-lt"/>
              </a:rPr>
              <a:t>Kelas: </a:t>
            </a:r>
            <a:r>
              <a:rPr lang="id-ID" sz="1800" b="1" dirty="0" smtClean="0">
                <a:solidFill>
                  <a:schemeClr val="accent1">
                    <a:lumMod val="50000"/>
                  </a:schemeClr>
                </a:solidFill>
                <a:latin typeface="+mn-lt"/>
              </a:rPr>
              <a:t>A2</a:t>
            </a:r>
            <a:r>
              <a:rPr lang="id-ID" sz="1800" b="1" dirty="0">
                <a:solidFill>
                  <a:schemeClr val="accent1">
                    <a:lumMod val="50000"/>
                  </a:schemeClr>
                </a:solidFill>
                <a:latin typeface="+mn-lt"/>
              </a:rPr>
              <a:t/>
            </a:r>
            <a:br>
              <a:rPr lang="id-ID" sz="1800" b="1" dirty="0">
                <a:solidFill>
                  <a:schemeClr val="accent1">
                    <a:lumMod val="50000"/>
                  </a:schemeClr>
                </a:solidFill>
                <a:latin typeface="+mn-lt"/>
              </a:rPr>
            </a:br>
            <a:r>
              <a:rPr lang="id-ID" sz="1800" b="1" dirty="0" smtClean="0">
                <a:solidFill>
                  <a:schemeClr val="accent1">
                    <a:lumMod val="50000"/>
                  </a:schemeClr>
                </a:solidFill>
                <a:latin typeface="+mn-lt"/>
              </a:rPr>
              <a:t>18 </a:t>
            </a:r>
            <a:r>
              <a:rPr lang="id-ID" sz="1800" b="1" dirty="0">
                <a:solidFill>
                  <a:schemeClr val="accent1">
                    <a:lumMod val="50000"/>
                  </a:schemeClr>
                </a:solidFill>
                <a:latin typeface="+mn-lt"/>
              </a:rPr>
              <a:t>Maret </a:t>
            </a:r>
            <a:r>
              <a:rPr lang="id-ID" sz="1800" b="1" dirty="0" smtClean="0">
                <a:solidFill>
                  <a:schemeClr val="accent1">
                    <a:lumMod val="50000"/>
                  </a:schemeClr>
                </a:solidFill>
                <a:latin typeface="+mn-lt"/>
              </a:rPr>
              <a:t>2020</a:t>
            </a:r>
            <a:endParaRPr lang="id-ID" sz="1800" b="1" dirty="0">
              <a:solidFill>
                <a:schemeClr val="accent1">
                  <a:lumMod val="50000"/>
                </a:schemeClr>
              </a:solidFill>
              <a:latin typeface="+mn-lt"/>
            </a:endParaRPr>
          </a:p>
        </p:txBody>
      </p:sp>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684213" y="846138"/>
            <a:ext cx="7024687" cy="711200"/>
          </a:xfrm>
        </p:spPr>
        <p:txBody>
          <a:bodyPr/>
          <a:lstStyle/>
          <a:p>
            <a:r>
              <a:rPr lang="id-ID" altLang="en-US" b="1" smtClean="0">
                <a:solidFill>
                  <a:schemeClr val="tx1"/>
                </a:solidFill>
              </a:rPr>
              <a:t>KEPEMIMPINAN</a:t>
            </a:r>
          </a:p>
        </p:txBody>
      </p:sp>
      <p:sp>
        <p:nvSpPr>
          <p:cNvPr id="17411" name="Content Placeholder 2"/>
          <p:cNvSpPr>
            <a:spLocks noGrp="1"/>
          </p:cNvSpPr>
          <p:nvPr>
            <p:ph idx="1"/>
          </p:nvPr>
        </p:nvSpPr>
        <p:spPr>
          <a:xfrm>
            <a:off x="611188" y="1700213"/>
            <a:ext cx="7993062" cy="4752975"/>
          </a:xfrm>
        </p:spPr>
        <p:txBody>
          <a:bodyPr/>
          <a:lstStyle/>
          <a:p>
            <a:pPr marL="441325" indent="-371475">
              <a:defRPr/>
            </a:pPr>
            <a:r>
              <a:rPr lang="id-ID" sz="3000" dirty="0" smtClean="0">
                <a:solidFill>
                  <a:schemeClr val="tx1"/>
                </a:solidFill>
              </a:rPr>
              <a:t>Kepemimpinan adalah proses mempengaruhi orang lain untuk memahami dan menyetujui apa yang harus dilakukan dan bagaimana melakukannya, dan merupakan proses memfasilitasi upaya-upaya individual dan kolektif untuk mencapai tujuan bersama, serta berupaya untuk menghadapi tantangan di masa depan.</a:t>
            </a:r>
          </a:p>
          <a:p>
            <a:pPr>
              <a:defRPr/>
            </a:pPr>
            <a:endParaRPr lang="id-ID" sz="3000" dirty="0" smtClean="0">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3"/>
          <p:cNvSpPr>
            <a:spLocks noGrp="1"/>
          </p:cNvSpPr>
          <p:nvPr>
            <p:ph type="title"/>
          </p:nvPr>
        </p:nvSpPr>
        <p:spPr/>
        <p:txBody>
          <a:bodyPr/>
          <a:lstStyle/>
          <a:p>
            <a:r>
              <a:rPr lang="id-ID" altLang="en-US" b="1" smtClean="0">
                <a:solidFill>
                  <a:schemeClr val="tx1"/>
                </a:solidFill>
              </a:rPr>
              <a:t>KEPEMIMPINAN</a:t>
            </a:r>
            <a:endParaRPr lang="id-ID" altLang="en-US" smtClean="0"/>
          </a:p>
        </p:txBody>
      </p:sp>
      <p:sp>
        <p:nvSpPr>
          <p:cNvPr id="15363" name="Content Placeholder 2"/>
          <p:cNvSpPr>
            <a:spLocks noGrp="1"/>
          </p:cNvSpPr>
          <p:nvPr>
            <p:ph idx="1"/>
          </p:nvPr>
        </p:nvSpPr>
        <p:spPr>
          <a:xfrm>
            <a:off x="1042988" y="2728913"/>
            <a:ext cx="6777037" cy="3508375"/>
          </a:xfrm>
        </p:spPr>
        <p:txBody>
          <a:bodyPr/>
          <a:lstStyle/>
          <a:p>
            <a:pPr marL="69850" indent="0" algn="ctr">
              <a:buFont typeface="Wingdings 2" panose="05020102010507070707" pitchFamily="18" charset="2"/>
              <a:buNone/>
            </a:pPr>
            <a:r>
              <a:rPr lang="id-ID" altLang="en-US" sz="3200" smtClean="0">
                <a:solidFill>
                  <a:schemeClr val="tx1"/>
                </a:solidFill>
              </a:rPr>
              <a:t>Kepemimpinan merupakan upaya mempengaruhi/mengarahkan orang lain baik individual maupun kelompok untuk mencapai tujuan bersama serta untuk menghadapi tantangan di masa depan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11188" y="692150"/>
            <a:ext cx="7993062" cy="1143000"/>
          </a:xfrm>
        </p:spPr>
        <p:txBody>
          <a:bodyPr/>
          <a:lstStyle/>
          <a:p>
            <a:pPr eaLnBrk="1" hangingPunct="1"/>
            <a:r>
              <a:rPr lang="id-ID" altLang="en-US" sz="3200" b="1" smtClean="0">
                <a:solidFill>
                  <a:schemeClr val="tx1"/>
                </a:solidFill>
              </a:rPr>
              <a:t>Sumber – sumber Kekuasaan yang Diperoleh/didapatkan oleh Seorang Pemimpin</a:t>
            </a:r>
            <a:endParaRPr lang="en-US" altLang="en-US" sz="3200" b="1" smtClean="0">
              <a:solidFill>
                <a:schemeClr val="tx1"/>
              </a:solidFill>
            </a:endParaRPr>
          </a:p>
        </p:txBody>
      </p:sp>
      <p:sp>
        <p:nvSpPr>
          <p:cNvPr id="8195" name="Rectangle 3"/>
          <p:cNvSpPr>
            <a:spLocks noGrp="1" noChangeArrowheads="1"/>
          </p:cNvSpPr>
          <p:nvPr>
            <p:ph idx="1"/>
          </p:nvPr>
        </p:nvSpPr>
        <p:spPr>
          <a:xfrm>
            <a:off x="684213" y="1989138"/>
            <a:ext cx="7775575" cy="3168650"/>
          </a:xfrm>
        </p:spPr>
        <p:txBody>
          <a:bodyPr/>
          <a:lstStyle/>
          <a:p>
            <a:pPr marL="365125" lvl="2" indent="-347663" eaLnBrk="1" hangingPunct="1">
              <a:buFont typeface="Gill Sans MT" pitchFamily="34" charset="0"/>
              <a:buAutoNum type="arabicPeriod"/>
              <a:defRPr/>
            </a:pPr>
            <a:r>
              <a:rPr lang="en-US" sz="2800" dirty="0" err="1" smtClean="0">
                <a:solidFill>
                  <a:schemeClr val="tx1"/>
                </a:solidFill>
              </a:rPr>
              <a:t>Kepakaran</a:t>
            </a:r>
            <a:r>
              <a:rPr lang="en-US" sz="2800" dirty="0" smtClean="0">
                <a:solidFill>
                  <a:schemeClr val="tx1"/>
                </a:solidFill>
              </a:rPr>
              <a:t> (</a:t>
            </a:r>
            <a:r>
              <a:rPr lang="en-US" sz="2800" i="1" dirty="0" smtClean="0">
                <a:solidFill>
                  <a:schemeClr val="tx1"/>
                </a:solidFill>
              </a:rPr>
              <a:t>Expert Power</a:t>
            </a:r>
            <a:r>
              <a:rPr lang="en-US" sz="2800" dirty="0" smtClean="0">
                <a:solidFill>
                  <a:schemeClr val="tx1"/>
                </a:solidFill>
              </a:rPr>
              <a:t>)</a:t>
            </a:r>
            <a:endParaRPr lang="id-ID" sz="2800" dirty="0">
              <a:solidFill>
                <a:schemeClr val="tx1"/>
              </a:solidFill>
            </a:endParaRPr>
          </a:p>
          <a:p>
            <a:pPr marL="474662" lvl="2" indent="-457200" eaLnBrk="1" hangingPunct="1">
              <a:buFont typeface="Wingdings"/>
              <a:buChar char="à"/>
              <a:defRPr/>
            </a:pPr>
            <a:r>
              <a:rPr lang="id-ID" sz="2800" dirty="0" smtClean="0">
                <a:solidFill>
                  <a:schemeClr val="tx1"/>
                </a:solidFill>
              </a:rPr>
              <a:t>Orang-orang yang memiliki kemampuan menciptakan atau kreatifitas serta memiliki prakarsa (inisiatif) yang tinggi, mereka dapat memupuk dan mengembangkan kemampuannya sehingga dapat menciptakan suatu usaha yang dipimpinnya sendiri secara baik.</a:t>
            </a:r>
          </a:p>
          <a:p>
            <a:pPr marL="474662" lvl="2" indent="-457200" eaLnBrk="1" hangingPunct="1">
              <a:buFont typeface="Wingdings"/>
              <a:buChar char="à"/>
              <a:defRPr/>
            </a:pPr>
            <a:r>
              <a:rPr lang="id-ID" sz="2800" dirty="0" smtClean="0">
                <a:solidFill>
                  <a:schemeClr val="tx1"/>
                </a:solidFill>
                <a:sym typeface="Wingdings" pitchFamily="2" charset="2"/>
              </a:rPr>
              <a:t>Sumber kepakaran bisa dari bakat atau pendidikan tertentu</a:t>
            </a:r>
            <a:endParaRPr lang="en-US" sz="2800" dirty="0" smtClean="0">
              <a:solidFill>
                <a:schemeClr val="tx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4213" y="549275"/>
            <a:ext cx="7559675" cy="1143000"/>
          </a:xfrm>
        </p:spPr>
        <p:txBody>
          <a:bodyPr/>
          <a:lstStyle/>
          <a:p>
            <a:pPr eaLnBrk="1" hangingPunct="1"/>
            <a:r>
              <a:rPr lang="id-ID" altLang="en-US" sz="3200" b="1" smtClean="0">
                <a:solidFill>
                  <a:schemeClr val="tx1"/>
                </a:solidFill>
              </a:rPr>
              <a:t>Sumber – sumber Kekuasaan yang Diperoleh/didapatkan oleh Seorang Pemimpin</a:t>
            </a:r>
            <a:endParaRPr lang="en-US" altLang="en-US" sz="3200" b="1" smtClean="0">
              <a:solidFill>
                <a:schemeClr val="tx1"/>
              </a:solidFill>
            </a:endParaRPr>
          </a:p>
        </p:txBody>
      </p:sp>
      <p:sp>
        <p:nvSpPr>
          <p:cNvPr id="8195" name="Rectangle 3"/>
          <p:cNvSpPr>
            <a:spLocks noGrp="1" noChangeArrowheads="1"/>
          </p:cNvSpPr>
          <p:nvPr>
            <p:ph idx="1"/>
          </p:nvPr>
        </p:nvSpPr>
        <p:spPr>
          <a:xfrm>
            <a:off x="755650" y="1844675"/>
            <a:ext cx="7632700" cy="3843338"/>
          </a:xfrm>
        </p:spPr>
        <p:txBody>
          <a:bodyPr/>
          <a:lstStyle/>
          <a:p>
            <a:pPr marL="365125" lvl="2" indent="-349250" eaLnBrk="1" hangingPunct="1">
              <a:buFont typeface="+mj-lt"/>
              <a:buAutoNum type="arabicPeriod" startAt="2"/>
              <a:defRPr/>
            </a:pPr>
            <a:r>
              <a:rPr lang="en-US" sz="2400" dirty="0" err="1" smtClean="0">
                <a:solidFill>
                  <a:schemeClr val="tx1"/>
                </a:solidFill>
              </a:rPr>
              <a:t>Paksaan</a:t>
            </a:r>
            <a:r>
              <a:rPr lang="en-US" sz="2400" dirty="0" smtClean="0">
                <a:solidFill>
                  <a:schemeClr val="tx1"/>
                </a:solidFill>
              </a:rPr>
              <a:t> (</a:t>
            </a:r>
            <a:r>
              <a:rPr lang="en-US" sz="2400" i="1" dirty="0" smtClean="0">
                <a:solidFill>
                  <a:schemeClr val="tx1"/>
                </a:solidFill>
              </a:rPr>
              <a:t>Forced Power</a:t>
            </a:r>
            <a:r>
              <a:rPr lang="en-US" sz="2400" dirty="0" smtClean="0">
                <a:solidFill>
                  <a:schemeClr val="tx1"/>
                </a:solidFill>
              </a:rPr>
              <a:t>)</a:t>
            </a:r>
            <a:endParaRPr lang="id-ID" sz="2400" dirty="0" smtClean="0">
              <a:solidFill>
                <a:schemeClr val="tx1"/>
              </a:solidFill>
            </a:endParaRPr>
          </a:p>
          <a:p>
            <a:pPr marL="708025" lvl="2" indent="-342900" eaLnBrk="1" hangingPunct="1">
              <a:buFont typeface="Wingdings"/>
              <a:buChar char="à"/>
              <a:defRPr/>
            </a:pPr>
            <a:r>
              <a:rPr lang="id-ID" sz="2400" dirty="0" smtClean="0">
                <a:solidFill>
                  <a:schemeClr val="tx1"/>
                </a:solidFill>
              </a:rPr>
              <a:t>Melalui penunjukan ataupun kekuasaan seseorang artinya seseorang dapat menjadi pemimpin karena ditunjuk oleh orang lain yang lebih tinggi kedudukannya dalam instansi yang bersangkutan.</a:t>
            </a:r>
          </a:p>
          <a:p>
            <a:pPr marL="708025" lvl="2" indent="-342900" eaLnBrk="1" hangingPunct="1">
              <a:buFont typeface="Wingdings"/>
              <a:buChar char="à"/>
              <a:defRPr/>
            </a:pPr>
            <a:r>
              <a:rPr lang="en-US" sz="2400" dirty="0" err="1" smtClean="0">
                <a:solidFill>
                  <a:schemeClr val="tx1"/>
                </a:solidFill>
              </a:rPr>
              <a:t>Mengarah</a:t>
            </a:r>
            <a:r>
              <a:rPr lang="id-ID" sz="2400" dirty="0" smtClean="0">
                <a:solidFill>
                  <a:schemeClr val="tx1"/>
                </a:solidFill>
              </a:rPr>
              <a:t> </a:t>
            </a:r>
            <a:r>
              <a:rPr lang="en-US" sz="2400" dirty="0" err="1" smtClean="0">
                <a:solidFill>
                  <a:schemeClr val="tx1"/>
                </a:solidFill>
              </a:rPr>
              <a:t>kepada</a:t>
            </a:r>
            <a:r>
              <a:rPr lang="en-US" sz="2400" dirty="0" smtClean="0">
                <a:solidFill>
                  <a:schemeClr val="tx1"/>
                </a:solidFill>
              </a:rPr>
              <a:t> </a:t>
            </a:r>
            <a:r>
              <a:rPr lang="id-ID" sz="2400" dirty="0" smtClean="0">
                <a:solidFill>
                  <a:schemeClr val="tx1"/>
                </a:solidFill>
              </a:rPr>
              <a:t>perilaku </a:t>
            </a:r>
            <a:r>
              <a:rPr lang="en-US" sz="2400" dirty="0" smtClean="0">
                <a:solidFill>
                  <a:schemeClr val="tx1"/>
                </a:solidFill>
              </a:rPr>
              <a:t>y</a:t>
            </a:r>
            <a:r>
              <a:rPr lang="id-ID" sz="2400" dirty="0" smtClean="0">
                <a:solidFill>
                  <a:schemeClr val="tx1"/>
                </a:solidFill>
              </a:rPr>
              <a:t>an</a:t>
            </a:r>
            <a:r>
              <a:rPr lang="en-US" sz="2400" dirty="0" smtClean="0">
                <a:solidFill>
                  <a:schemeClr val="tx1"/>
                </a:solidFill>
              </a:rPr>
              <a:t>g </a:t>
            </a:r>
            <a:r>
              <a:rPr lang="en-US" sz="2400" i="1" dirty="0" smtClean="0">
                <a:solidFill>
                  <a:schemeClr val="tx1"/>
                </a:solidFill>
              </a:rPr>
              <a:t>counterproductive</a:t>
            </a:r>
            <a:r>
              <a:rPr lang="id-ID" sz="2400" dirty="0" smtClean="0">
                <a:solidFill>
                  <a:schemeClr val="tx1"/>
                </a:solidFill>
              </a:rPr>
              <a:t> dan </a:t>
            </a:r>
            <a:r>
              <a:rPr lang="en-US" sz="2400" dirty="0" err="1" smtClean="0">
                <a:solidFill>
                  <a:schemeClr val="tx1"/>
                </a:solidFill>
              </a:rPr>
              <a:t>memberi</a:t>
            </a:r>
            <a:r>
              <a:rPr lang="en-US" sz="2400" dirty="0" smtClean="0">
                <a:solidFill>
                  <a:schemeClr val="tx1"/>
                </a:solidFill>
              </a:rPr>
              <a:t> </a:t>
            </a:r>
            <a:r>
              <a:rPr lang="en-US" sz="2400" dirty="0" err="1" smtClean="0">
                <a:solidFill>
                  <a:schemeClr val="tx1"/>
                </a:solidFill>
              </a:rPr>
              <a:t>efek</a:t>
            </a:r>
            <a:r>
              <a:rPr lang="en-US" sz="2400" dirty="0" smtClean="0">
                <a:solidFill>
                  <a:schemeClr val="tx1"/>
                </a:solidFill>
              </a:rPr>
              <a:t> </a:t>
            </a:r>
            <a:r>
              <a:rPr lang="en-US" sz="2400" dirty="0" err="1" smtClean="0">
                <a:solidFill>
                  <a:schemeClr val="tx1"/>
                </a:solidFill>
              </a:rPr>
              <a:t>merusak</a:t>
            </a:r>
            <a:r>
              <a:rPr lang="en-US" sz="2400" dirty="0" smtClean="0">
                <a:solidFill>
                  <a:schemeClr val="tx1"/>
                </a:solidFill>
              </a:rPr>
              <a:t> </a:t>
            </a:r>
            <a:r>
              <a:rPr lang="en-US" sz="2400" dirty="0" err="1" smtClean="0">
                <a:solidFill>
                  <a:schemeClr val="tx1"/>
                </a:solidFill>
              </a:rPr>
              <a:t>karena</a:t>
            </a:r>
            <a:r>
              <a:rPr lang="en-US" sz="2400" dirty="0" smtClean="0">
                <a:solidFill>
                  <a:schemeClr val="tx1"/>
                </a:solidFill>
              </a:rPr>
              <a:t> </a:t>
            </a:r>
            <a:r>
              <a:rPr lang="en-US" sz="2400" i="1" dirty="0" smtClean="0">
                <a:solidFill>
                  <a:schemeClr val="tx1"/>
                </a:solidFill>
              </a:rPr>
              <a:t>subordinate</a:t>
            </a:r>
            <a:r>
              <a:rPr lang="en-US" sz="2400" dirty="0" smtClean="0">
                <a:solidFill>
                  <a:schemeClr val="tx1"/>
                </a:solidFill>
              </a:rPr>
              <a:t> m</a:t>
            </a:r>
            <a:r>
              <a:rPr lang="id-ID" sz="2400" dirty="0" smtClean="0">
                <a:solidFill>
                  <a:schemeClr val="tx1"/>
                </a:solidFill>
              </a:rPr>
              <a:t>en</a:t>
            </a:r>
            <a:r>
              <a:rPr lang="en-US" sz="2400" dirty="0" smtClean="0">
                <a:solidFill>
                  <a:schemeClr val="tx1"/>
                </a:solidFill>
              </a:rPr>
              <a:t>j</a:t>
            </a:r>
            <a:r>
              <a:rPr lang="id-ID" sz="2400" dirty="0" smtClean="0">
                <a:solidFill>
                  <a:schemeClr val="tx1"/>
                </a:solidFill>
              </a:rPr>
              <a:t>a</a:t>
            </a:r>
            <a:r>
              <a:rPr lang="en-US" sz="2400" dirty="0" smtClean="0">
                <a:solidFill>
                  <a:schemeClr val="tx1"/>
                </a:solidFill>
              </a:rPr>
              <a:t>d</a:t>
            </a:r>
            <a:r>
              <a:rPr lang="id-ID" sz="2400" dirty="0" smtClean="0">
                <a:solidFill>
                  <a:schemeClr val="tx1"/>
                </a:solidFill>
              </a:rPr>
              <a:t>i</a:t>
            </a:r>
            <a:r>
              <a:rPr lang="en-US" sz="2400" dirty="0" smtClean="0">
                <a:solidFill>
                  <a:schemeClr val="tx1"/>
                </a:solidFill>
              </a:rPr>
              <a:t> </a:t>
            </a:r>
            <a:r>
              <a:rPr lang="en-US" sz="2400" dirty="0" err="1" smtClean="0">
                <a:solidFill>
                  <a:schemeClr val="tx1"/>
                </a:solidFill>
              </a:rPr>
              <a:t>marah</a:t>
            </a:r>
            <a:r>
              <a:rPr lang="en-US" sz="2400" dirty="0" smtClean="0">
                <a:solidFill>
                  <a:schemeClr val="tx1"/>
                </a:solidFill>
              </a:rPr>
              <a:t> &amp; </a:t>
            </a:r>
            <a:r>
              <a:rPr lang="en-US" sz="2400" dirty="0" err="1" smtClean="0">
                <a:solidFill>
                  <a:schemeClr val="tx1"/>
                </a:solidFill>
              </a:rPr>
              <a:t>melawan</a:t>
            </a:r>
            <a:r>
              <a:rPr lang="en-US" sz="2400" dirty="0" smtClean="0">
                <a:solidFill>
                  <a:schemeClr val="tx1"/>
                </a:solidFill>
              </a:rPr>
              <a:t> </a:t>
            </a:r>
            <a:r>
              <a:rPr lang="en-US" sz="2400" dirty="0" err="1" smtClean="0">
                <a:solidFill>
                  <a:schemeClr val="tx1"/>
                </a:solidFill>
              </a:rPr>
              <a:t>secara</a:t>
            </a:r>
            <a:r>
              <a:rPr lang="en-US" sz="2400" dirty="0" smtClean="0">
                <a:solidFill>
                  <a:schemeClr val="tx1"/>
                </a:solidFill>
              </a:rPr>
              <a:t> </a:t>
            </a:r>
            <a:r>
              <a:rPr lang="en-US" sz="2400" dirty="0" err="1" smtClean="0">
                <a:solidFill>
                  <a:schemeClr val="tx1"/>
                </a:solidFill>
              </a:rPr>
              <a:t>langsung</a:t>
            </a:r>
            <a:r>
              <a:rPr lang="en-US" sz="2400" dirty="0" smtClean="0">
                <a:solidFill>
                  <a:schemeClr val="tx1"/>
                </a:solidFill>
              </a:rPr>
              <a:t> &amp; t</a:t>
            </a:r>
            <a:r>
              <a:rPr lang="id-ID" sz="2400" dirty="0" smtClean="0">
                <a:solidFill>
                  <a:schemeClr val="tx1"/>
                </a:solidFill>
              </a:rPr>
              <a:t>i</a:t>
            </a:r>
            <a:r>
              <a:rPr lang="en-US" sz="2400" dirty="0" smtClean="0">
                <a:solidFill>
                  <a:schemeClr val="tx1"/>
                </a:solidFill>
              </a:rPr>
              <a:t>d</a:t>
            </a:r>
            <a:r>
              <a:rPr lang="id-ID" sz="2400" dirty="0" smtClean="0">
                <a:solidFill>
                  <a:schemeClr val="tx1"/>
                </a:solidFill>
              </a:rPr>
              <a:t>a</a:t>
            </a:r>
            <a:r>
              <a:rPr lang="en-US" sz="2400" dirty="0" smtClean="0">
                <a:solidFill>
                  <a:schemeClr val="tx1"/>
                </a:solidFill>
              </a:rPr>
              <a:t>k </a:t>
            </a:r>
            <a:r>
              <a:rPr lang="en-US" sz="2400" dirty="0" err="1" smtClean="0">
                <a:solidFill>
                  <a:schemeClr val="tx1"/>
                </a:solidFill>
              </a:rPr>
              <a:t>langsung</a:t>
            </a:r>
            <a:endParaRPr lang="en-US" sz="2400" dirty="0" smtClean="0">
              <a:solidFill>
                <a:schemeClr val="tx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4213" y="549275"/>
            <a:ext cx="7559675" cy="1143000"/>
          </a:xfrm>
        </p:spPr>
        <p:txBody>
          <a:bodyPr/>
          <a:lstStyle/>
          <a:p>
            <a:pPr eaLnBrk="1" hangingPunct="1"/>
            <a:r>
              <a:rPr lang="id-ID" altLang="en-US" sz="3200" b="1" smtClean="0">
                <a:solidFill>
                  <a:schemeClr val="tx1"/>
                </a:solidFill>
              </a:rPr>
              <a:t>Sumber – sumber Kekuasaan yang Diperoleh/didapatkan oleh Seorang Pemimpin</a:t>
            </a:r>
            <a:endParaRPr lang="en-US" altLang="en-US" sz="3200" b="1" smtClean="0">
              <a:solidFill>
                <a:schemeClr val="tx1"/>
              </a:solidFill>
            </a:endParaRPr>
          </a:p>
        </p:txBody>
      </p:sp>
      <p:sp>
        <p:nvSpPr>
          <p:cNvPr id="18435" name="Rectangle 3"/>
          <p:cNvSpPr>
            <a:spLocks noGrp="1" noChangeArrowheads="1"/>
          </p:cNvSpPr>
          <p:nvPr>
            <p:ph idx="1"/>
          </p:nvPr>
        </p:nvSpPr>
        <p:spPr>
          <a:xfrm>
            <a:off x="755650" y="1844675"/>
            <a:ext cx="7632700" cy="3987800"/>
          </a:xfrm>
        </p:spPr>
        <p:txBody>
          <a:bodyPr/>
          <a:lstStyle/>
          <a:p>
            <a:pPr marL="365125" lvl="2" indent="-349250" eaLnBrk="1" hangingPunct="1">
              <a:buFont typeface="Arial Narrow" panose="020B0606020202030204" pitchFamily="34" charset="0"/>
              <a:buAutoNum type="arabicPeriod" startAt="3"/>
            </a:pPr>
            <a:r>
              <a:rPr lang="id-ID" altLang="en-US" sz="2800" smtClean="0">
                <a:solidFill>
                  <a:schemeClr val="tx1"/>
                </a:solidFill>
              </a:rPr>
              <a:t>Hadiah </a:t>
            </a:r>
            <a:r>
              <a:rPr lang="en-US" altLang="en-US" sz="2800" smtClean="0">
                <a:solidFill>
                  <a:schemeClr val="tx1"/>
                </a:solidFill>
              </a:rPr>
              <a:t>(</a:t>
            </a:r>
            <a:r>
              <a:rPr lang="en-US" altLang="en-US" sz="2800" i="1" smtClean="0">
                <a:solidFill>
                  <a:schemeClr val="tx1"/>
                </a:solidFill>
              </a:rPr>
              <a:t>Reward Power</a:t>
            </a:r>
            <a:r>
              <a:rPr lang="en-US" altLang="en-US" sz="2800" smtClean="0">
                <a:solidFill>
                  <a:schemeClr val="tx1"/>
                </a:solidFill>
              </a:rPr>
              <a:t>)</a:t>
            </a:r>
            <a:r>
              <a:rPr lang="id-ID" altLang="en-US" sz="2800" smtClean="0">
                <a:solidFill>
                  <a:schemeClr val="tx1"/>
                </a:solidFill>
              </a:rPr>
              <a:t> </a:t>
            </a:r>
            <a:r>
              <a:rPr lang="id-ID" altLang="en-US" sz="2800" smtClean="0">
                <a:solidFill>
                  <a:schemeClr val="tx1"/>
                </a:solidFill>
                <a:sym typeface="Wingdings" panose="05000000000000000000" pitchFamily="2" charset="2"/>
              </a:rPr>
              <a:t> Menunjuk seseorang untuk menjadi pemimpin atas dasar kontribusi yang sudah diberikan.</a:t>
            </a:r>
          </a:p>
          <a:p>
            <a:pPr marL="365125" lvl="2" indent="-349250" eaLnBrk="1" hangingPunct="1">
              <a:buFont typeface="Arial Narrow" panose="020B0606020202030204" pitchFamily="34" charset="0"/>
              <a:buAutoNum type="arabicPeriod" startAt="3"/>
            </a:pPr>
            <a:r>
              <a:rPr lang="en-US" altLang="en-US" sz="2800" smtClean="0">
                <a:solidFill>
                  <a:schemeClr val="tx1"/>
                </a:solidFill>
              </a:rPr>
              <a:t>Legitimasi (</a:t>
            </a:r>
            <a:r>
              <a:rPr lang="en-US" altLang="en-US" sz="2800" i="1" smtClean="0">
                <a:solidFill>
                  <a:schemeClr val="tx1"/>
                </a:solidFill>
              </a:rPr>
              <a:t>Legitimate Power</a:t>
            </a:r>
            <a:r>
              <a:rPr lang="en-US" altLang="en-US" sz="2800" smtClean="0">
                <a:solidFill>
                  <a:schemeClr val="tx1"/>
                </a:solidFill>
              </a:rPr>
              <a:t>)</a:t>
            </a:r>
            <a:r>
              <a:rPr lang="id-ID" altLang="en-US" sz="2800" smtClean="0">
                <a:solidFill>
                  <a:schemeClr val="tx1"/>
                </a:solidFill>
              </a:rPr>
              <a:t> </a:t>
            </a:r>
            <a:r>
              <a:rPr lang="id-ID" altLang="en-US" sz="2800" smtClean="0">
                <a:solidFill>
                  <a:schemeClr val="tx1"/>
                </a:solidFill>
                <a:sym typeface="Wingdings" panose="05000000000000000000" pitchFamily="2" charset="2"/>
              </a:rPr>
              <a:t> </a:t>
            </a:r>
            <a:r>
              <a:rPr lang="id-ID" altLang="en-US" sz="2800" smtClean="0">
                <a:solidFill>
                  <a:schemeClr val="tx1"/>
                </a:solidFill>
              </a:rPr>
              <a:t>Melalui pemilihan orang banyak. Biasanya terjadi di dalam organisasi politik, serikat pekerja, organisasi kesenian, olahraga, dan sebagainya. Lazimnya pemimpin yang dipilih orang banyak ini 	bertugas dalam jangka waktu yang terbatas dua tahun, tiga tahun, dan seterusnya.</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755650" y="620713"/>
            <a:ext cx="7632700" cy="1143000"/>
          </a:xfrm>
        </p:spPr>
        <p:txBody>
          <a:bodyPr/>
          <a:lstStyle/>
          <a:p>
            <a:r>
              <a:rPr lang="id-ID" altLang="en-US" sz="3200" b="1" smtClean="0">
                <a:solidFill>
                  <a:schemeClr val="tx1"/>
                </a:solidFill>
              </a:rPr>
              <a:t>Sumber – sumber Kekuasaan yang Diperoleh/didapatkan oleh Seorang Pemimpin</a:t>
            </a:r>
            <a:endParaRPr lang="id-ID" altLang="en-US" sz="3200" smtClean="0">
              <a:solidFill>
                <a:schemeClr val="tx1"/>
              </a:solidFill>
            </a:endParaRPr>
          </a:p>
        </p:txBody>
      </p:sp>
      <p:sp>
        <p:nvSpPr>
          <p:cNvPr id="19459" name="Content Placeholder 2"/>
          <p:cNvSpPr>
            <a:spLocks noGrp="1"/>
          </p:cNvSpPr>
          <p:nvPr>
            <p:ph idx="1"/>
          </p:nvPr>
        </p:nvSpPr>
        <p:spPr>
          <a:xfrm>
            <a:off x="755650" y="1916113"/>
            <a:ext cx="7777163" cy="3916362"/>
          </a:xfrm>
        </p:spPr>
        <p:txBody>
          <a:bodyPr/>
          <a:lstStyle/>
          <a:p>
            <a:pPr marL="514350" lvl="2" indent="-514350" eaLnBrk="1" hangingPunct="1">
              <a:buFont typeface="Arial Narrow" panose="020B0606020202030204" pitchFamily="34" charset="0"/>
              <a:buAutoNum type="arabicPeriod" startAt="5"/>
            </a:pPr>
            <a:r>
              <a:rPr lang="en-US" altLang="en-US" sz="2800" smtClean="0">
                <a:solidFill>
                  <a:schemeClr val="tx1"/>
                </a:solidFill>
              </a:rPr>
              <a:t>Referensi (</a:t>
            </a:r>
            <a:r>
              <a:rPr lang="en-US" altLang="en-US" sz="2800" i="1" smtClean="0">
                <a:solidFill>
                  <a:schemeClr val="tx1"/>
                </a:solidFill>
              </a:rPr>
              <a:t>Refferen</a:t>
            </a:r>
            <a:r>
              <a:rPr lang="id-ID" altLang="en-US" sz="2800" i="1" smtClean="0">
                <a:solidFill>
                  <a:schemeClr val="tx1"/>
                </a:solidFill>
              </a:rPr>
              <a:t>t </a:t>
            </a:r>
            <a:r>
              <a:rPr lang="en-US" altLang="en-US" sz="2800" i="1" smtClean="0">
                <a:solidFill>
                  <a:schemeClr val="tx1"/>
                </a:solidFill>
              </a:rPr>
              <a:t>Power</a:t>
            </a:r>
            <a:r>
              <a:rPr lang="en-US" altLang="en-US" sz="2800" smtClean="0">
                <a:solidFill>
                  <a:schemeClr val="tx1"/>
                </a:solidFill>
              </a:rPr>
              <a:t>)</a:t>
            </a:r>
            <a:r>
              <a:rPr lang="id-ID" altLang="en-US" sz="2800" smtClean="0">
                <a:solidFill>
                  <a:schemeClr val="tx1"/>
                </a:solidFill>
              </a:rPr>
              <a:t> </a:t>
            </a:r>
            <a:r>
              <a:rPr lang="id-ID" altLang="en-US" sz="2800" smtClean="0">
                <a:solidFill>
                  <a:schemeClr val="tx1"/>
                </a:solidFill>
                <a:sym typeface="Wingdings" panose="05000000000000000000" pitchFamily="2" charset="2"/>
              </a:rPr>
              <a:t> </a:t>
            </a:r>
            <a:r>
              <a:rPr lang="en-US" altLang="en-US" sz="2800" smtClean="0">
                <a:solidFill>
                  <a:schemeClr val="tx1"/>
                </a:solidFill>
              </a:rPr>
              <a:t>Didasarkan pada kekaguman subordinate kepada atasannya</a:t>
            </a:r>
            <a:r>
              <a:rPr lang="id-ID" altLang="en-US" sz="2800" smtClean="0">
                <a:solidFill>
                  <a:schemeClr val="tx1"/>
                </a:solidFill>
              </a:rPr>
              <a:t>. </a:t>
            </a:r>
            <a:r>
              <a:rPr lang="en-US" altLang="en-US" sz="2800" i="1" smtClean="0">
                <a:solidFill>
                  <a:schemeClr val="tx1"/>
                </a:solidFill>
              </a:rPr>
              <a:t>Referent Power</a:t>
            </a:r>
            <a:r>
              <a:rPr lang="en-US" altLang="en-US" sz="2800" smtClean="0">
                <a:solidFill>
                  <a:schemeClr val="tx1"/>
                </a:solidFill>
              </a:rPr>
              <a:t> dapat dikembangkan melalui </a:t>
            </a:r>
            <a:r>
              <a:rPr lang="en-US" altLang="en-US" sz="2800" i="1" smtClean="0">
                <a:solidFill>
                  <a:schemeClr val="tx1"/>
                </a:solidFill>
              </a:rPr>
              <a:t>personal</a:t>
            </a:r>
            <a:r>
              <a:rPr lang="id-ID" altLang="en-US" sz="2800" i="1" smtClean="0">
                <a:solidFill>
                  <a:schemeClr val="tx1"/>
                </a:solidFill>
              </a:rPr>
              <a:t> </a:t>
            </a:r>
            <a:r>
              <a:rPr lang="en-US" altLang="en-US" sz="2800" i="1" smtClean="0">
                <a:solidFill>
                  <a:schemeClr val="tx1"/>
                </a:solidFill>
              </a:rPr>
              <a:t>relationship</a:t>
            </a:r>
            <a:r>
              <a:rPr lang="en-US" altLang="en-US" sz="2800" smtClean="0">
                <a:solidFill>
                  <a:schemeClr val="tx1"/>
                </a:solidFill>
              </a:rPr>
              <a:t> dg orang lain</a:t>
            </a:r>
            <a:r>
              <a:rPr lang="id-ID" altLang="en-US" sz="2800" smtClean="0">
                <a:solidFill>
                  <a:schemeClr val="tx1"/>
                </a:solidFill>
              </a:rPr>
              <a: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323975" y="1916113"/>
            <a:ext cx="6777038" cy="3508375"/>
          </a:xfrm>
        </p:spPr>
        <p:txBody>
          <a:bodyPr>
            <a:normAutofit/>
          </a:bodyPr>
          <a:lstStyle/>
          <a:p>
            <a:pPr>
              <a:buFont typeface="Wingdings 2" panose="05020102010507070707" pitchFamily="18" charset="2"/>
              <a:buNone/>
              <a:defRPr/>
            </a:pPr>
            <a:r>
              <a:rPr lang="en-US" sz="3200" dirty="0" err="1" smtClean="0">
                <a:solidFill>
                  <a:schemeClr val="tx1"/>
                </a:solidFill>
              </a:rPr>
              <a:t>Beberapa</a:t>
            </a:r>
            <a:r>
              <a:rPr lang="en-US" sz="3200" dirty="0" smtClean="0">
                <a:solidFill>
                  <a:schemeClr val="tx1"/>
                </a:solidFill>
              </a:rPr>
              <a:t> </a:t>
            </a:r>
            <a:r>
              <a:rPr lang="en-US" sz="3200" dirty="0" err="1" smtClean="0">
                <a:solidFill>
                  <a:schemeClr val="tx1"/>
                </a:solidFill>
              </a:rPr>
              <a:t>penelitian</a:t>
            </a:r>
            <a:r>
              <a:rPr lang="en-US" sz="3200" dirty="0" smtClean="0">
                <a:solidFill>
                  <a:schemeClr val="tx1"/>
                </a:solidFill>
              </a:rPr>
              <a:t> </a:t>
            </a:r>
            <a:r>
              <a:rPr lang="en-US" sz="3200" dirty="0" err="1" smtClean="0">
                <a:solidFill>
                  <a:schemeClr val="tx1"/>
                </a:solidFill>
              </a:rPr>
              <a:t>menyatakan</a:t>
            </a:r>
            <a:r>
              <a:rPr lang="en-US" sz="3200" dirty="0" smtClean="0">
                <a:solidFill>
                  <a:schemeClr val="tx1"/>
                </a:solidFill>
              </a:rPr>
              <a:t>  </a:t>
            </a:r>
            <a:r>
              <a:rPr lang="en-US" sz="3200" dirty="0" err="1" smtClean="0">
                <a:solidFill>
                  <a:schemeClr val="tx1"/>
                </a:solidFill>
              </a:rPr>
              <a:t>bahwa</a:t>
            </a:r>
            <a:r>
              <a:rPr lang="en-US" sz="3200" dirty="0" smtClean="0">
                <a:solidFill>
                  <a:schemeClr val="tx1"/>
                </a:solidFill>
              </a:rPr>
              <a:t>:</a:t>
            </a:r>
          </a:p>
          <a:p>
            <a:pPr marL="514350" indent="-514350">
              <a:buFont typeface="+mj-lt"/>
              <a:buAutoNum type="arabicPeriod"/>
              <a:defRPr/>
            </a:pPr>
            <a:r>
              <a:rPr lang="en-US" sz="3200" i="1" dirty="0" smtClean="0">
                <a:solidFill>
                  <a:schemeClr val="tx1"/>
                </a:solidFill>
              </a:rPr>
              <a:t>Expert</a:t>
            </a:r>
            <a:r>
              <a:rPr lang="en-US" sz="3200" dirty="0" smtClean="0">
                <a:solidFill>
                  <a:schemeClr val="tx1"/>
                </a:solidFill>
              </a:rPr>
              <a:t>, </a:t>
            </a:r>
            <a:r>
              <a:rPr lang="en-US" sz="3200" i="1" dirty="0" smtClean="0">
                <a:solidFill>
                  <a:schemeClr val="tx1"/>
                </a:solidFill>
              </a:rPr>
              <a:t>Referent</a:t>
            </a:r>
            <a:r>
              <a:rPr lang="en-US" sz="3200" dirty="0" smtClean="0">
                <a:solidFill>
                  <a:schemeClr val="tx1"/>
                </a:solidFill>
              </a:rPr>
              <a:t> &amp; </a:t>
            </a:r>
            <a:r>
              <a:rPr lang="en-US" sz="3200" i="1" dirty="0" smtClean="0">
                <a:solidFill>
                  <a:schemeClr val="tx1"/>
                </a:solidFill>
              </a:rPr>
              <a:t>Reward Power</a:t>
            </a:r>
            <a:r>
              <a:rPr lang="en-US" sz="3200" dirty="0" smtClean="0">
                <a:solidFill>
                  <a:schemeClr val="tx1"/>
                </a:solidFill>
              </a:rPr>
              <a:t> = </a:t>
            </a:r>
            <a:r>
              <a:rPr lang="en-US" sz="3200" i="1" dirty="0" smtClean="0">
                <a:solidFill>
                  <a:schemeClr val="tx1"/>
                </a:solidFill>
              </a:rPr>
              <a:t>Good relations</a:t>
            </a:r>
            <a:r>
              <a:rPr lang="en-US" sz="3200" dirty="0" smtClean="0">
                <a:solidFill>
                  <a:schemeClr val="tx1"/>
                </a:solidFill>
              </a:rPr>
              <a:t> </a:t>
            </a:r>
            <a:r>
              <a:rPr lang="en-US" sz="3200" dirty="0" err="1" smtClean="0">
                <a:solidFill>
                  <a:schemeClr val="tx1"/>
                </a:solidFill>
              </a:rPr>
              <a:t>antara</a:t>
            </a:r>
            <a:r>
              <a:rPr lang="en-US" sz="3200" dirty="0" smtClean="0">
                <a:solidFill>
                  <a:schemeClr val="tx1"/>
                </a:solidFill>
              </a:rPr>
              <a:t> </a:t>
            </a:r>
            <a:r>
              <a:rPr lang="en-US" sz="3200" dirty="0" err="1" smtClean="0">
                <a:solidFill>
                  <a:schemeClr val="tx1"/>
                </a:solidFill>
              </a:rPr>
              <a:t>Atasan</a:t>
            </a:r>
            <a:r>
              <a:rPr lang="en-US" sz="3200" dirty="0" smtClean="0">
                <a:solidFill>
                  <a:schemeClr val="tx1"/>
                </a:solidFill>
              </a:rPr>
              <a:t> (</a:t>
            </a:r>
            <a:r>
              <a:rPr lang="en-US" sz="3200" i="1" dirty="0" err="1" smtClean="0">
                <a:solidFill>
                  <a:schemeClr val="tx1"/>
                </a:solidFill>
              </a:rPr>
              <a:t>profesor</a:t>
            </a:r>
            <a:r>
              <a:rPr lang="en-US" sz="3200" dirty="0" smtClean="0">
                <a:solidFill>
                  <a:schemeClr val="tx1"/>
                </a:solidFill>
              </a:rPr>
              <a:t>) </a:t>
            </a:r>
            <a:r>
              <a:rPr lang="en-US" sz="3200" dirty="0" err="1" smtClean="0">
                <a:solidFill>
                  <a:schemeClr val="tx1"/>
                </a:solidFill>
              </a:rPr>
              <a:t>dan</a:t>
            </a:r>
            <a:r>
              <a:rPr lang="en-US" sz="3200" dirty="0" smtClean="0">
                <a:solidFill>
                  <a:schemeClr val="tx1"/>
                </a:solidFill>
              </a:rPr>
              <a:t> </a:t>
            </a:r>
            <a:r>
              <a:rPr lang="en-US" sz="3200" dirty="0" err="1" smtClean="0">
                <a:solidFill>
                  <a:schemeClr val="tx1"/>
                </a:solidFill>
              </a:rPr>
              <a:t>Bawahan</a:t>
            </a:r>
            <a:r>
              <a:rPr lang="en-US" sz="3200" dirty="0" smtClean="0">
                <a:solidFill>
                  <a:schemeClr val="tx1"/>
                </a:solidFill>
              </a:rPr>
              <a:t> (</a:t>
            </a:r>
            <a:r>
              <a:rPr lang="en-US" sz="3200" i="1" dirty="0" smtClean="0">
                <a:solidFill>
                  <a:schemeClr val="tx1"/>
                </a:solidFill>
              </a:rPr>
              <a:t>student</a:t>
            </a:r>
            <a:r>
              <a:rPr lang="en-US" sz="3200" dirty="0" smtClean="0">
                <a:solidFill>
                  <a:schemeClr val="tx1"/>
                </a:solidFill>
              </a:rPr>
              <a:t>)</a:t>
            </a:r>
          </a:p>
          <a:p>
            <a:pPr marL="514350" indent="-514350">
              <a:buFont typeface="+mj-lt"/>
              <a:buAutoNum type="arabicPeriod"/>
              <a:defRPr/>
            </a:pPr>
            <a:r>
              <a:rPr lang="id-ID" sz="3200" i="1" dirty="0" smtClean="0">
                <a:solidFill>
                  <a:schemeClr val="tx1"/>
                </a:solidFill>
              </a:rPr>
              <a:t>Forced </a:t>
            </a:r>
            <a:r>
              <a:rPr lang="en-US" sz="3200" i="1" dirty="0" smtClean="0">
                <a:solidFill>
                  <a:schemeClr val="tx1"/>
                </a:solidFill>
              </a:rPr>
              <a:t>Power</a:t>
            </a:r>
            <a:r>
              <a:rPr lang="en-US" sz="3200" dirty="0" smtClean="0">
                <a:solidFill>
                  <a:schemeClr val="tx1"/>
                </a:solidFill>
              </a:rPr>
              <a:t> = </a:t>
            </a:r>
            <a:r>
              <a:rPr lang="en-US" sz="3200" i="1" dirty="0" smtClean="0">
                <a:solidFill>
                  <a:schemeClr val="tx1"/>
                </a:solidFill>
              </a:rPr>
              <a:t>Poor Relations</a:t>
            </a:r>
            <a:endParaRPr lang="en-US" sz="3200" i="1" dirty="0">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755650" y="188913"/>
            <a:ext cx="6808788" cy="1143000"/>
          </a:xfrm>
        </p:spPr>
        <p:txBody>
          <a:bodyPr/>
          <a:lstStyle/>
          <a:p>
            <a:r>
              <a:rPr lang="id-ID" altLang="en-US" sz="3200" b="1" smtClean="0">
                <a:solidFill>
                  <a:schemeClr val="tx1"/>
                </a:solidFill>
              </a:rPr>
              <a:t>FUNGSI-FUNGSI PEMIMPIN</a:t>
            </a:r>
          </a:p>
        </p:txBody>
      </p:sp>
      <p:sp>
        <p:nvSpPr>
          <p:cNvPr id="21507" name="Content Placeholder 2"/>
          <p:cNvSpPr>
            <a:spLocks noGrp="1"/>
          </p:cNvSpPr>
          <p:nvPr>
            <p:ph idx="1"/>
          </p:nvPr>
        </p:nvSpPr>
        <p:spPr>
          <a:xfrm>
            <a:off x="611188" y="1628775"/>
            <a:ext cx="7777162" cy="4203700"/>
          </a:xfrm>
        </p:spPr>
        <p:txBody>
          <a:bodyPr/>
          <a:lstStyle/>
          <a:p>
            <a:pPr marL="441325" indent="-371475"/>
            <a:r>
              <a:rPr lang="id-ID" altLang="en-US" sz="2600" smtClean="0">
                <a:solidFill>
                  <a:schemeClr val="tx1"/>
                </a:solidFill>
              </a:rPr>
              <a:t>Ravin dan Rubin </a:t>
            </a:r>
            <a:r>
              <a:rPr lang="id-ID" altLang="en-US" sz="2600" smtClean="0">
                <a:solidFill>
                  <a:schemeClr val="tx1"/>
                </a:solidFill>
                <a:sym typeface="Wingdings" panose="05000000000000000000" pitchFamily="2" charset="2"/>
              </a:rPr>
              <a:t> (1) </a:t>
            </a:r>
            <a:r>
              <a:rPr lang="id-ID" altLang="en-US" sz="2600" smtClean="0">
                <a:solidFill>
                  <a:schemeClr val="tx1"/>
                </a:solidFill>
              </a:rPr>
              <a:t>Membantu menetapkan tujuan kelompok; (2) Memelihara kelompok; (3) Memberi simbol untuk identiﬁkasi; (4) Mewakili kelompok terhadap kelompok lain.</a:t>
            </a:r>
          </a:p>
          <a:p>
            <a:pPr marL="441325" indent="-371475"/>
            <a:r>
              <a:rPr lang="id-ID" altLang="en-US" sz="2600" smtClean="0">
                <a:solidFill>
                  <a:schemeClr val="tx1"/>
                </a:solidFill>
              </a:rPr>
              <a:t>Krech, Chuchﬁeld, dan Ballachey </a:t>
            </a:r>
            <a:r>
              <a:rPr lang="id-ID" altLang="en-US" sz="2600" smtClean="0">
                <a:solidFill>
                  <a:schemeClr val="tx1"/>
                </a:solidFill>
                <a:sym typeface="Wingdings" panose="05000000000000000000" pitchFamily="2" charset="2"/>
              </a:rPr>
              <a:t> (1) E</a:t>
            </a:r>
            <a:r>
              <a:rPr lang="id-ID" altLang="en-US" sz="2600" smtClean="0">
                <a:solidFill>
                  <a:schemeClr val="tx1"/>
                </a:solidFill>
              </a:rPr>
              <a:t>kspert; (2) Perencana; (3) </a:t>
            </a:r>
            <a:r>
              <a:rPr lang="id-ID" altLang="en-US" sz="2600" i="1" smtClean="0">
                <a:solidFill>
                  <a:schemeClr val="tx1"/>
                </a:solidFill>
              </a:rPr>
              <a:t>Policy maker</a:t>
            </a:r>
            <a:r>
              <a:rPr lang="id-ID" altLang="en-US" sz="2600" smtClean="0">
                <a:solidFill>
                  <a:schemeClr val="tx1"/>
                </a:solidFill>
              </a:rPr>
              <a:t>; (4) Expert; (5) Mewakili kelompok untuk hubungan keluar; (6) Pengawas; (7) Pemberi </a:t>
            </a:r>
            <a:r>
              <a:rPr lang="id-ID" altLang="en-US" sz="2600" i="1" smtClean="0">
                <a:solidFill>
                  <a:schemeClr val="tx1"/>
                </a:solidFill>
              </a:rPr>
              <a:t>reward</a:t>
            </a:r>
            <a:r>
              <a:rPr lang="id-ID" altLang="en-US" sz="2600" smtClean="0">
                <a:solidFill>
                  <a:schemeClr val="tx1"/>
                </a:solidFill>
              </a:rPr>
              <a:t> dan </a:t>
            </a:r>
            <a:r>
              <a:rPr lang="id-ID" altLang="en-US" sz="2600" i="1" smtClean="0">
                <a:solidFill>
                  <a:schemeClr val="tx1"/>
                </a:solidFill>
              </a:rPr>
              <a:t>punishment</a:t>
            </a:r>
            <a:r>
              <a:rPr lang="id-ID" altLang="en-US" sz="2600" smtClean="0">
                <a:solidFill>
                  <a:schemeClr val="tx1"/>
                </a:solidFill>
              </a:rPr>
              <a:t>; (8) Pelerai dan perantara; (9) Teladan; (10) simbol dari kelompok; (11) Ideologis; (12) Figur ayah; (13) Kambing hitam.</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571500" y="476250"/>
            <a:ext cx="7024688" cy="1143000"/>
          </a:xfrm>
        </p:spPr>
        <p:txBody>
          <a:bodyPr/>
          <a:lstStyle/>
          <a:p>
            <a:r>
              <a:rPr lang="id-ID" altLang="en-US" sz="3200" b="1" smtClean="0">
                <a:solidFill>
                  <a:schemeClr val="tx1"/>
                </a:solidFill>
              </a:rPr>
              <a:t>ASPEK-ASPEK PEMIMPIN</a:t>
            </a:r>
          </a:p>
        </p:txBody>
      </p:sp>
      <p:sp>
        <p:nvSpPr>
          <p:cNvPr id="22531" name="Content Placeholder 2"/>
          <p:cNvSpPr>
            <a:spLocks noGrp="1"/>
          </p:cNvSpPr>
          <p:nvPr>
            <p:ph idx="1"/>
          </p:nvPr>
        </p:nvSpPr>
        <p:spPr>
          <a:xfrm>
            <a:off x="531813" y="1936750"/>
            <a:ext cx="8001000" cy="3508375"/>
          </a:xfrm>
        </p:spPr>
        <p:txBody>
          <a:bodyPr/>
          <a:lstStyle/>
          <a:p>
            <a:pPr marL="527050" indent="-457200">
              <a:buFont typeface="Wingdings 2" panose="05020102010507070707" pitchFamily="18" charset="2"/>
              <a:buAutoNum type="arabicPeriod"/>
            </a:pPr>
            <a:r>
              <a:rPr lang="id-ID" altLang="en-US" sz="2800" smtClean="0">
                <a:solidFill>
                  <a:schemeClr val="tx1"/>
                </a:solidFill>
              </a:rPr>
              <a:t>Aspek administrasi, adalah di suatu kepemimpinan hendaknya mengadakan formulasi kebijaksanaan administrasi dan menyediakan fasilitas baik untuk pemimpin dan anggota kelompok.</a:t>
            </a:r>
          </a:p>
          <a:p>
            <a:pPr marL="527050" indent="-457200">
              <a:buFont typeface="Wingdings 2" panose="05020102010507070707" pitchFamily="18" charset="2"/>
              <a:buAutoNum type="arabicPeriod"/>
            </a:pPr>
            <a:r>
              <a:rPr lang="id-ID" altLang="en-US" sz="2800" smtClean="0">
                <a:solidFill>
                  <a:schemeClr val="tx1"/>
                </a:solidFill>
              </a:rPr>
              <a:t>Aspek top manajemen, yaitu di suatu kepemimpinan sebaiknya mengadakan </a:t>
            </a:r>
            <a:r>
              <a:rPr lang="id-ID" altLang="en-US" sz="2800" i="1" smtClean="0">
                <a:solidFill>
                  <a:schemeClr val="tx1"/>
                </a:solidFill>
              </a:rPr>
              <a:t>planning</a:t>
            </a:r>
            <a:r>
              <a:rPr lang="id-ID" altLang="en-US" sz="2800" smtClean="0">
                <a:solidFill>
                  <a:schemeClr val="tx1"/>
                </a:solidFill>
              </a:rPr>
              <a:t>, </a:t>
            </a:r>
            <a:r>
              <a:rPr lang="id-ID" altLang="en-US" sz="2800" i="1" smtClean="0">
                <a:solidFill>
                  <a:schemeClr val="tx1"/>
                </a:solidFill>
              </a:rPr>
              <a:t>organizing</a:t>
            </a:r>
            <a:r>
              <a:rPr lang="id-ID" altLang="en-US" sz="2800" smtClean="0">
                <a:solidFill>
                  <a:schemeClr val="tx1"/>
                </a:solidFill>
              </a:rPr>
              <a:t>, </a:t>
            </a:r>
            <a:r>
              <a:rPr lang="id-ID" altLang="en-US" sz="2800" i="1" smtClean="0">
                <a:solidFill>
                  <a:schemeClr val="tx1"/>
                </a:solidFill>
              </a:rPr>
              <a:t>staﬃng</a:t>
            </a:r>
            <a:r>
              <a:rPr lang="id-ID" altLang="en-US" sz="2800" smtClean="0">
                <a:solidFill>
                  <a:schemeClr val="tx1"/>
                </a:solidFill>
              </a:rPr>
              <a:t>, </a:t>
            </a:r>
            <a:r>
              <a:rPr lang="id-ID" altLang="en-US" sz="2800" i="1" smtClean="0">
                <a:solidFill>
                  <a:schemeClr val="tx1"/>
                </a:solidFill>
              </a:rPr>
              <a:t>directing</a:t>
            </a:r>
            <a:r>
              <a:rPr lang="id-ID" altLang="en-US" sz="2800" smtClean="0">
                <a:solidFill>
                  <a:schemeClr val="tx1"/>
                </a:solidFill>
              </a:rPr>
              <a:t>,  </a:t>
            </a:r>
            <a:r>
              <a:rPr lang="id-ID" altLang="en-US" sz="2800" i="1" smtClean="0">
                <a:solidFill>
                  <a:schemeClr val="tx1"/>
                </a:solidFill>
              </a:rPr>
              <a:t>commonding</a:t>
            </a:r>
            <a:r>
              <a:rPr lang="id-ID" altLang="en-US" sz="2800" smtClean="0">
                <a:solidFill>
                  <a:schemeClr val="tx1"/>
                </a:solidFill>
              </a:rPr>
              <a:t>, dan </a:t>
            </a:r>
            <a:r>
              <a:rPr lang="id-ID" altLang="en-US" sz="2800" i="1" smtClean="0">
                <a:solidFill>
                  <a:schemeClr val="tx1"/>
                </a:solidFill>
              </a:rPr>
              <a:t>controling</a:t>
            </a:r>
            <a:r>
              <a:rPr lang="id-ID" altLang="en-US" sz="2800" smtClean="0">
                <a:solidFill>
                  <a:schemeClr val="tx1"/>
                </a:solidFill>
              </a:rPr>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539750" y="1125538"/>
            <a:ext cx="8032750" cy="1143000"/>
          </a:xfrm>
        </p:spPr>
        <p:txBody>
          <a:bodyPr/>
          <a:lstStyle/>
          <a:p>
            <a:r>
              <a:rPr lang="id-ID" altLang="en-US" sz="3200" b="1" smtClean="0">
                <a:solidFill>
                  <a:schemeClr val="tx1"/>
                </a:solidFill>
              </a:rPr>
              <a:t>FAKTOR-FAKTOR YANG MENENTUKAN SESEORANG MENJADI PEMIMPIN</a:t>
            </a:r>
            <a:r>
              <a:rPr lang="id-ID" altLang="en-US" sz="1600" b="1" smtClean="0">
                <a:solidFill>
                  <a:schemeClr val="tx1"/>
                </a:solidFill>
              </a:rPr>
              <a:t> </a:t>
            </a:r>
            <a:r>
              <a:rPr lang="id-ID" altLang="en-US" sz="2000" b="1" smtClean="0">
                <a:solidFill>
                  <a:schemeClr val="tx1"/>
                </a:solidFill>
              </a:rPr>
              <a:t>(William Foote Whyte)</a:t>
            </a:r>
            <a:r>
              <a:rPr lang="id-ID" altLang="en-US" sz="3200" b="1" smtClean="0">
                <a:solidFill>
                  <a:schemeClr val="tx1"/>
                </a:solidFill>
              </a:rPr>
              <a:t> </a:t>
            </a:r>
          </a:p>
        </p:txBody>
      </p:sp>
      <p:sp>
        <p:nvSpPr>
          <p:cNvPr id="23555" name="Content Placeholder 2"/>
          <p:cNvSpPr>
            <a:spLocks noGrp="1"/>
          </p:cNvSpPr>
          <p:nvPr>
            <p:ph idx="1"/>
          </p:nvPr>
        </p:nvSpPr>
        <p:spPr>
          <a:xfrm>
            <a:off x="1108075" y="2441575"/>
            <a:ext cx="6777038" cy="3508375"/>
          </a:xfrm>
        </p:spPr>
        <p:txBody>
          <a:bodyPr/>
          <a:lstStyle/>
          <a:p>
            <a:pPr marL="441325" indent="-371475"/>
            <a:r>
              <a:rPr lang="en-US" altLang="en-US" sz="2800" i="1" smtClean="0">
                <a:solidFill>
                  <a:schemeClr val="tx1"/>
                </a:solidFill>
              </a:rPr>
              <a:t>Operational leadership</a:t>
            </a:r>
            <a:endParaRPr lang="id-ID" altLang="en-US" sz="2800" i="1" smtClean="0">
              <a:solidFill>
                <a:schemeClr val="tx1"/>
              </a:solidFill>
            </a:endParaRPr>
          </a:p>
          <a:p>
            <a:pPr marL="441325" indent="-371475"/>
            <a:r>
              <a:rPr lang="en-US" altLang="en-US" sz="2800" i="1" smtClean="0">
                <a:solidFill>
                  <a:schemeClr val="tx1"/>
                </a:solidFill>
              </a:rPr>
              <a:t>Popularity</a:t>
            </a:r>
            <a:endParaRPr lang="id-ID" altLang="en-US" sz="2800" i="1" smtClean="0">
              <a:solidFill>
                <a:schemeClr val="tx1"/>
              </a:solidFill>
            </a:endParaRPr>
          </a:p>
          <a:p>
            <a:pPr marL="441325" indent="-371475"/>
            <a:r>
              <a:rPr lang="en-US" altLang="en-US" sz="2800" i="1" smtClean="0">
                <a:solidFill>
                  <a:schemeClr val="tx1"/>
                </a:solidFill>
              </a:rPr>
              <a:t>The assumed representative</a:t>
            </a:r>
            <a:endParaRPr lang="id-ID" altLang="en-US" sz="2800" i="1" smtClean="0">
              <a:solidFill>
                <a:schemeClr val="tx1"/>
              </a:solidFill>
            </a:endParaRPr>
          </a:p>
          <a:p>
            <a:pPr marL="441325" indent="-371475"/>
            <a:r>
              <a:rPr lang="en-US" altLang="en-US" sz="2800" i="1" smtClean="0">
                <a:solidFill>
                  <a:schemeClr val="tx1"/>
                </a:solidFill>
              </a:rPr>
              <a:t>The prominent talent</a:t>
            </a:r>
            <a:endParaRPr lang="id-ID" altLang="en-US" sz="2800" i="1" smtClean="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Content Placeholder 2"/>
          <p:cNvSpPr>
            <a:spLocks noGrp="1"/>
          </p:cNvSpPr>
          <p:nvPr>
            <p:ph idx="1"/>
          </p:nvPr>
        </p:nvSpPr>
        <p:spPr>
          <a:xfrm>
            <a:off x="1187450" y="1936750"/>
            <a:ext cx="6777038" cy="3508375"/>
          </a:xfrm>
        </p:spPr>
        <p:txBody>
          <a:bodyPr/>
          <a:lstStyle/>
          <a:p>
            <a:pPr marL="69850" indent="0" algn="ctr" eaLnBrk="1" hangingPunct="1">
              <a:buFont typeface="Wingdings 2" panose="05020102010507070707" pitchFamily="18" charset="2"/>
              <a:buNone/>
            </a:pPr>
            <a:r>
              <a:rPr lang="id-ID" altLang="en-US" sz="4800" b="1" smtClean="0">
                <a:solidFill>
                  <a:schemeClr val="tx1"/>
                </a:solidFill>
              </a:rPr>
              <a:t>MANAJER</a:t>
            </a:r>
          </a:p>
          <a:p>
            <a:pPr marL="69850" indent="0" algn="ctr" eaLnBrk="1" hangingPunct="1">
              <a:buFont typeface="Wingdings 2" panose="05020102010507070707" pitchFamily="18" charset="2"/>
              <a:buNone/>
            </a:pPr>
            <a:r>
              <a:rPr lang="id-ID" altLang="en-US" sz="4800" b="1" smtClean="0">
                <a:solidFill>
                  <a:schemeClr val="tx1"/>
                </a:solidFill>
              </a:rPr>
              <a:t>VS</a:t>
            </a:r>
          </a:p>
          <a:p>
            <a:pPr marL="69850" indent="0" algn="ctr" eaLnBrk="1" hangingPunct="1">
              <a:buFont typeface="Wingdings 2" panose="05020102010507070707" pitchFamily="18" charset="2"/>
              <a:buNone/>
            </a:pPr>
            <a:r>
              <a:rPr lang="id-ID" altLang="en-US" sz="4800" b="1" smtClean="0">
                <a:solidFill>
                  <a:schemeClr val="tx1"/>
                </a:solidFill>
              </a:rPr>
              <a:t>LEADER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58888" y="2900363"/>
            <a:ext cx="6637337" cy="1362075"/>
          </a:xfrm>
        </p:spPr>
        <p:txBody>
          <a:bodyPr/>
          <a:lstStyle/>
          <a:p>
            <a:pPr algn="ctr">
              <a:defRPr/>
            </a:pPr>
            <a:r>
              <a:rPr lang="id-ID" b="1" dirty="0" smtClean="0">
                <a:solidFill>
                  <a:schemeClr val="accent1">
                    <a:lumMod val="50000"/>
                  </a:schemeClr>
                </a:solidFill>
              </a:rPr>
              <a:t>TERIMA KASIH</a:t>
            </a:r>
            <a:endParaRPr lang="id-ID" b="1" dirty="0">
              <a:solidFill>
                <a:schemeClr val="accent1">
                  <a:lumMod val="50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D:\WINA\NGAJAR\UMA\PSIKOLOGI KEPEMIMPINAN\New folder\the_difference_between_role_of_leader_and_manag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875" y="0"/>
            <a:ext cx="43307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539750" y="803275"/>
          <a:ext cx="8064500" cy="5505450"/>
        </p:xfrm>
        <a:graphic>
          <a:graphicData uri="http://schemas.openxmlformats.org/drawingml/2006/table">
            <a:tbl>
              <a:tblPr firstRow="1" bandRow="1">
                <a:tableStyleId>{B301B821-A1FF-4177-AEE7-76D212191A09}</a:tableStyleId>
              </a:tblPr>
              <a:tblGrid>
                <a:gridCol w="4032250">
                  <a:extLst>
                    <a:ext uri="{9D8B030D-6E8A-4147-A177-3AD203B41FA5}">
                      <a16:colId xmlns:a16="http://schemas.microsoft.com/office/drawing/2014/main" val="20000"/>
                    </a:ext>
                  </a:extLst>
                </a:gridCol>
                <a:gridCol w="4032250">
                  <a:extLst>
                    <a:ext uri="{9D8B030D-6E8A-4147-A177-3AD203B41FA5}">
                      <a16:colId xmlns:a16="http://schemas.microsoft.com/office/drawing/2014/main" val="20001"/>
                    </a:ext>
                  </a:extLst>
                </a:gridCol>
              </a:tblGrid>
              <a:tr h="400049">
                <a:tc gridSpan="2">
                  <a:txBody>
                    <a:bodyPr/>
                    <a:lstStyle/>
                    <a:p>
                      <a:pPr algn="ctr"/>
                      <a:r>
                        <a:rPr lang="id-ID" sz="2000" dirty="0" smtClean="0">
                          <a:solidFill>
                            <a:schemeClr val="tx1"/>
                          </a:solidFill>
                        </a:rPr>
                        <a:t>FUNGSI</a:t>
                      </a:r>
                      <a:endParaRPr lang="id-ID" sz="2000" dirty="0">
                        <a:solidFill>
                          <a:schemeClr val="tx1"/>
                        </a:solidFill>
                      </a:endParaRPr>
                    </a:p>
                  </a:txBody>
                  <a:tcPr marT="45721" marB="45721"/>
                </a:tc>
                <a:tc hMerge="1">
                  <a:txBody>
                    <a:bodyPr/>
                    <a:lstStyle/>
                    <a:p>
                      <a:pPr algn="ctr"/>
                      <a:endParaRPr lang="id-ID" dirty="0">
                        <a:solidFill>
                          <a:schemeClr val="accent1">
                            <a:lumMod val="50000"/>
                          </a:schemeClr>
                        </a:solidFill>
                      </a:endParaRPr>
                    </a:p>
                  </a:txBody>
                  <a:tcPr/>
                </a:tc>
                <a:extLst>
                  <a:ext uri="{0D108BD9-81ED-4DB2-BD59-A6C34878D82A}">
                    <a16:rowId xmlns:a16="http://schemas.microsoft.com/office/drawing/2014/main" val="10000"/>
                  </a:ext>
                </a:extLst>
              </a:tr>
              <a:tr h="400049">
                <a:tc>
                  <a:txBody>
                    <a:bodyPr/>
                    <a:lstStyle/>
                    <a:p>
                      <a:pPr algn="ctr"/>
                      <a:r>
                        <a:rPr lang="id-ID" sz="2000" b="1" dirty="0" smtClean="0">
                          <a:solidFill>
                            <a:schemeClr val="tx1"/>
                          </a:solidFill>
                        </a:rPr>
                        <a:t>Manajer</a:t>
                      </a:r>
                      <a:endParaRPr lang="id-ID" sz="2000" b="1" dirty="0">
                        <a:solidFill>
                          <a:schemeClr val="tx1"/>
                        </a:solidFill>
                      </a:endParaRPr>
                    </a:p>
                  </a:txBody>
                  <a:tcPr marT="45721" marB="45721"/>
                </a:tc>
                <a:tc>
                  <a:txBody>
                    <a:bodyPr/>
                    <a:lstStyle/>
                    <a:p>
                      <a:pPr algn="ctr"/>
                      <a:r>
                        <a:rPr lang="id-ID" sz="2000" b="1" dirty="0" smtClean="0">
                          <a:solidFill>
                            <a:schemeClr val="tx1"/>
                          </a:solidFill>
                        </a:rPr>
                        <a:t>Leader</a:t>
                      </a:r>
                      <a:endParaRPr lang="id-ID" sz="2000" b="1" dirty="0">
                        <a:solidFill>
                          <a:schemeClr val="tx1"/>
                        </a:solidFill>
                      </a:endParaRPr>
                    </a:p>
                  </a:txBody>
                  <a:tcPr marT="45721" marB="45721"/>
                </a:tc>
                <a:extLst>
                  <a:ext uri="{0D108BD9-81ED-4DB2-BD59-A6C34878D82A}">
                    <a16:rowId xmlns:a16="http://schemas.microsoft.com/office/drawing/2014/main" val="10001"/>
                  </a:ext>
                </a:extLst>
              </a:tr>
              <a:tr h="100584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2000" dirty="0" smtClean="0">
                          <a:solidFill>
                            <a:schemeClr val="tx1"/>
                          </a:solidFill>
                        </a:rPr>
                        <a:t>Fokus pada tugas rutin yang berdimensi</a:t>
                      </a:r>
                      <a:r>
                        <a:rPr lang="id-ID" sz="2000" baseline="0" dirty="0" smtClean="0">
                          <a:solidFill>
                            <a:schemeClr val="tx1"/>
                          </a:solidFill>
                        </a:rPr>
                        <a:t> jangka pendek, melaksanakan tugas sesuai dengan kesepakatan bersama</a:t>
                      </a:r>
                      <a:endParaRPr lang="id-ID" sz="2000" dirty="0" smtClean="0">
                        <a:solidFill>
                          <a:schemeClr val="tx1"/>
                        </a:solidFill>
                      </a:endParaRPr>
                    </a:p>
                  </a:txBody>
                  <a:tcPr marT="45721" marB="45721"/>
                </a:tc>
                <a:tc>
                  <a:txBody>
                    <a:bodyPr/>
                    <a:lstStyle/>
                    <a:p>
                      <a:r>
                        <a:rPr lang="id-ID" sz="2000" dirty="0" smtClean="0">
                          <a:solidFill>
                            <a:schemeClr val="tx1"/>
                          </a:solidFill>
                        </a:rPr>
                        <a:t>Perencanaan</a:t>
                      </a:r>
                      <a:r>
                        <a:rPr lang="id-ID" sz="2000" baseline="0" dirty="0" smtClean="0">
                          <a:solidFill>
                            <a:schemeClr val="tx1"/>
                          </a:solidFill>
                        </a:rPr>
                        <a:t> yang lebih bersifat jangka panjang.</a:t>
                      </a:r>
                      <a:endParaRPr lang="id-ID" sz="2000" dirty="0">
                        <a:solidFill>
                          <a:schemeClr val="tx1"/>
                        </a:solidFill>
                      </a:endParaRPr>
                    </a:p>
                  </a:txBody>
                  <a:tcPr marT="45721" marB="45721"/>
                </a:tc>
                <a:extLst>
                  <a:ext uri="{0D108BD9-81ED-4DB2-BD59-A6C34878D82A}">
                    <a16:rowId xmlns:a16="http://schemas.microsoft.com/office/drawing/2014/main" val="10002"/>
                  </a:ext>
                </a:extLst>
              </a:tr>
              <a:tr h="1005841">
                <a:tc>
                  <a:txBody>
                    <a:bodyPr/>
                    <a:lstStyle/>
                    <a:p>
                      <a:r>
                        <a:rPr lang="id-ID" sz="2000" baseline="0" dirty="0" smtClean="0">
                          <a:solidFill>
                            <a:schemeClr val="tx1"/>
                          </a:solidFill>
                        </a:rPr>
                        <a:t>Penempatan staf berdasarkan persyaratan formal (eg. pangkat) dan senioritas</a:t>
                      </a:r>
                      <a:endParaRPr lang="id-ID" sz="2000" dirty="0">
                        <a:solidFill>
                          <a:schemeClr val="tx1"/>
                        </a:solidFill>
                      </a:endParaRPr>
                    </a:p>
                  </a:txBody>
                  <a:tcPr marT="45721" marB="45721"/>
                </a:tc>
                <a:tc>
                  <a:txBody>
                    <a:bodyPr/>
                    <a:lstStyle/>
                    <a:p>
                      <a:r>
                        <a:rPr lang="id-ID" sz="2000" dirty="0" smtClean="0">
                          <a:solidFill>
                            <a:schemeClr val="tx1"/>
                          </a:solidFill>
                        </a:rPr>
                        <a:t>Penempatan staf berdasarkan</a:t>
                      </a:r>
                      <a:r>
                        <a:rPr lang="id-ID" sz="2000" baseline="0" dirty="0" smtClean="0">
                          <a:solidFill>
                            <a:schemeClr val="tx1"/>
                          </a:solidFill>
                        </a:rPr>
                        <a:t> kompetensi</a:t>
                      </a:r>
                      <a:endParaRPr lang="id-ID" sz="2000" dirty="0">
                        <a:solidFill>
                          <a:schemeClr val="tx1"/>
                        </a:solidFill>
                      </a:endParaRPr>
                    </a:p>
                  </a:txBody>
                  <a:tcPr marT="45721" marB="45721"/>
                </a:tc>
                <a:extLst>
                  <a:ext uri="{0D108BD9-81ED-4DB2-BD59-A6C34878D82A}">
                    <a16:rowId xmlns:a16="http://schemas.microsoft.com/office/drawing/2014/main" val="10003"/>
                  </a:ext>
                </a:extLst>
              </a:tr>
              <a:tr h="396242">
                <a:tc>
                  <a:txBody>
                    <a:bodyPr/>
                    <a:lstStyle/>
                    <a:p>
                      <a:r>
                        <a:rPr lang="id-ID" sz="2000" dirty="0" smtClean="0">
                          <a:solidFill>
                            <a:schemeClr val="tx1"/>
                          </a:solidFill>
                        </a:rPr>
                        <a:t>Memberi perintah</a:t>
                      </a:r>
                      <a:endParaRPr lang="id-ID" sz="2000" dirty="0">
                        <a:solidFill>
                          <a:schemeClr val="tx1"/>
                        </a:solidFill>
                      </a:endParaRPr>
                    </a:p>
                  </a:txBody>
                  <a:tcPr marT="45721" marB="45721"/>
                </a:tc>
                <a:tc>
                  <a:txBody>
                    <a:bodyPr/>
                    <a:lstStyle/>
                    <a:p>
                      <a:r>
                        <a:rPr lang="id-ID" sz="2000" dirty="0" smtClean="0">
                          <a:solidFill>
                            <a:schemeClr val="tx1"/>
                          </a:solidFill>
                        </a:rPr>
                        <a:t>Memberi penjelasan mengenai tugas</a:t>
                      </a:r>
                      <a:endParaRPr lang="id-ID" sz="2000" dirty="0">
                        <a:solidFill>
                          <a:schemeClr val="tx1"/>
                        </a:solidFill>
                      </a:endParaRPr>
                    </a:p>
                  </a:txBody>
                  <a:tcPr marT="45721" marB="45721"/>
                </a:tc>
                <a:extLst>
                  <a:ext uri="{0D108BD9-81ED-4DB2-BD59-A6C34878D82A}">
                    <a16:rowId xmlns:a16="http://schemas.microsoft.com/office/drawing/2014/main" val="10004"/>
                  </a:ext>
                </a:extLst>
              </a:tr>
              <a:tr h="396242">
                <a:tc>
                  <a:txBody>
                    <a:bodyPr/>
                    <a:lstStyle/>
                    <a:p>
                      <a:r>
                        <a:rPr lang="id-ID" sz="2000" dirty="0" smtClean="0">
                          <a:solidFill>
                            <a:schemeClr val="tx1"/>
                          </a:solidFill>
                        </a:rPr>
                        <a:t>Mengawasi</a:t>
                      </a:r>
                      <a:r>
                        <a:rPr lang="id-ID" sz="2000" baseline="0" dirty="0" smtClean="0">
                          <a:solidFill>
                            <a:schemeClr val="tx1"/>
                          </a:solidFill>
                        </a:rPr>
                        <a:t> jalannya pekerjaan</a:t>
                      </a:r>
                      <a:endParaRPr lang="id-ID" sz="2000" dirty="0">
                        <a:solidFill>
                          <a:schemeClr val="tx1"/>
                        </a:solidFill>
                      </a:endParaRPr>
                    </a:p>
                  </a:txBody>
                  <a:tcPr marT="45721" marB="45721"/>
                </a:tc>
                <a:tc>
                  <a:txBody>
                    <a:bodyPr/>
                    <a:lstStyle/>
                    <a:p>
                      <a:r>
                        <a:rPr lang="id-ID" sz="2000" dirty="0" smtClean="0">
                          <a:solidFill>
                            <a:schemeClr val="tx1"/>
                          </a:solidFill>
                        </a:rPr>
                        <a:t>Memberi kebebasan</a:t>
                      </a:r>
                      <a:r>
                        <a:rPr lang="id-ID" sz="2000" baseline="0" dirty="0" smtClean="0">
                          <a:solidFill>
                            <a:schemeClr val="tx1"/>
                          </a:solidFill>
                        </a:rPr>
                        <a:t> berinovasi</a:t>
                      </a:r>
                      <a:endParaRPr lang="id-ID" sz="2000" dirty="0">
                        <a:solidFill>
                          <a:schemeClr val="tx1"/>
                        </a:solidFill>
                      </a:endParaRPr>
                    </a:p>
                  </a:txBody>
                  <a:tcPr marT="45721" marB="45721"/>
                </a:tc>
                <a:extLst>
                  <a:ext uri="{0D108BD9-81ED-4DB2-BD59-A6C34878D82A}">
                    <a16:rowId xmlns:a16="http://schemas.microsoft.com/office/drawing/2014/main" val="10005"/>
                  </a:ext>
                </a:extLst>
              </a:tr>
              <a:tr h="400049">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d-ID" sz="2000" b="1" dirty="0" smtClean="0">
                          <a:solidFill>
                            <a:schemeClr val="tx1"/>
                          </a:solidFill>
                        </a:rPr>
                        <a:t>PERILAKU</a:t>
                      </a:r>
                    </a:p>
                  </a:txBody>
                  <a:tcPr marT="45721" marB="45721">
                    <a:solidFill>
                      <a:schemeClr val="accent1"/>
                    </a:solidFill>
                  </a:tcPr>
                </a:tc>
                <a:tc hMerge="1">
                  <a:txBody>
                    <a:bodyPr/>
                    <a:lstStyle/>
                    <a:p>
                      <a:endParaRPr lang="id-ID" sz="1800" dirty="0">
                        <a:solidFill>
                          <a:schemeClr val="tx1"/>
                        </a:solidFill>
                      </a:endParaRPr>
                    </a:p>
                  </a:txBody>
                  <a:tcPr/>
                </a:tc>
                <a:extLst>
                  <a:ext uri="{0D108BD9-81ED-4DB2-BD59-A6C34878D82A}">
                    <a16:rowId xmlns:a16="http://schemas.microsoft.com/office/drawing/2014/main" val="10006"/>
                  </a:ext>
                </a:extLst>
              </a:tr>
              <a:tr h="400049">
                <a:tc>
                  <a:txBody>
                    <a:bodyPr/>
                    <a:lstStyle/>
                    <a:p>
                      <a:pPr algn="ctr"/>
                      <a:r>
                        <a:rPr lang="id-ID" sz="2000" b="1" dirty="0" smtClean="0">
                          <a:solidFill>
                            <a:schemeClr val="tx1"/>
                          </a:solidFill>
                        </a:rPr>
                        <a:t>Manajer</a:t>
                      </a:r>
                      <a:endParaRPr lang="id-ID" sz="2000" b="1" dirty="0">
                        <a:solidFill>
                          <a:schemeClr val="tx1"/>
                        </a:solidFill>
                      </a:endParaRPr>
                    </a:p>
                  </a:txBody>
                  <a:tcPr marT="45721" marB="45721"/>
                </a:tc>
                <a:tc>
                  <a:txBody>
                    <a:bodyPr/>
                    <a:lstStyle/>
                    <a:p>
                      <a:pPr algn="ctr"/>
                      <a:r>
                        <a:rPr lang="id-ID" sz="2000" b="1" dirty="0" smtClean="0">
                          <a:solidFill>
                            <a:schemeClr val="tx1"/>
                          </a:solidFill>
                        </a:rPr>
                        <a:t>Leader</a:t>
                      </a:r>
                      <a:endParaRPr lang="id-ID" sz="2000" b="1" dirty="0">
                        <a:solidFill>
                          <a:schemeClr val="tx1"/>
                        </a:solidFill>
                      </a:endParaRPr>
                    </a:p>
                  </a:txBody>
                  <a:tcPr marT="45721" marB="45721"/>
                </a:tc>
                <a:extLst>
                  <a:ext uri="{0D108BD9-81ED-4DB2-BD59-A6C34878D82A}">
                    <a16:rowId xmlns:a16="http://schemas.microsoft.com/office/drawing/2014/main" val="10007"/>
                  </a:ext>
                </a:extLst>
              </a:tr>
              <a:tr h="70104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2000" dirty="0" smtClean="0">
                          <a:solidFill>
                            <a:schemeClr val="tx1"/>
                          </a:solidFill>
                        </a:rPr>
                        <a:t>Sesuai</a:t>
                      </a:r>
                      <a:r>
                        <a:rPr lang="id-ID" sz="2000" baseline="0" dirty="0" smtClean="0">
                          <a:solidFill>
                            <a:schemeClr val="tx1"/>
                          </a:solidFill>
                        </a:rPr>
                        <a:t> prosedur/administratif/sistematis dan terstruktur</a:t>
                      </a:r>
                      <a:endParaRPr lang="id-ID" sz="2000" dirty="0" smtClean="0">
                        <a:solidFill>
                          <a:schemeClr val="tx1"/>
                        </a:solidFill>
                      </a:endParaRPr>
                    </a:p>
                  </a:txBody>
                  <a:tcPr marT="45721" marB="45721"/>
                </a:tc>
                <a:tc>
                  <a:txBody>
                    <a:bodyPr/>
                    <a:lstStyle/>
                    <a:p>
                      <a:r>
                        <a:rPr lang="id-ID" sz="2000" dirty="0" smtClean="0">
                          <a:solidFill>
                            <a:schemeClr val="tx1"/>
                          </a:solidFill>
                        </a:rPr>
                        <a:t>Mencari terobosan baru</a:t>
                      </a:r>
                      <a:endParaRPr lang="id-ID" sz="2000" dirty="0">
                        <a:solidFill>
                          <a:schemeClr val="tx1"/>
                        </a:solidFill>
                      </a:endParaRPr>
                    </a:p>
                  </a:txBody>
                  <a:tcPr marT="45721" marB="45721"/>
                </a:tc>
                <a:extLst>
                  <a:ext uri="{0D108BD9-81ED-4DB2-BD59-A6C34878D82A}">
                    <a16:rowId xmlns:a16="http://schemas.microsoft.com/office/drawing/2014/main" val="10008"/>
                  </a:ext>
                </a:extLst>
              </a:tr>
              <a:tr h="400049">
                <a:tc>
                  <a:txBody>
                    <a:bodyPr/>
                    <a:lstStyle/>
                    <a:p>
                      <a:r>
                        <a:rPr lang="id-ID" sz="2000" dirty="0" smtClean="0">
                          <a:solidFill>
                            <a:schemeClr val="tx1"/>
                          </a:solidFill>
                        </a:rPr>
                        <a:t>Do the things right</a:t>
                      </a:r>
                      <a:endParaRPr lang="id-ID" sz="2000" baseline="0" dirty="0" smtClean="0">
                        <a:solidFill>
                          <a:schemeClr val="tx1"/>
                        </a:solidFill>
                      </a:endParaRPr>
                    </a:p>
                  </a:txBody>
                  <a:tcPr marT="45721" marB="45721"/>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2000" baseline="0" dirty="0" smtClean="0">
                          <a:solidFill>
                            <a:schemeClr val="tx1"/>
                          </a:solidFill>
                        </a:rPr>
                        <a:t>Do the right things</a:t>
                      </a:r>
                      <a:endParaRPr lang="id-ID" sz="2000" dirty="0" smtClean="0">
                        <a:solidFill>
                          <a:schemeClr val="tx1"/>
                        </a:solidFill>
                      </a:endParaRPr>
                    </a:p>
                  </a:txBody>
                  <a:tcPr marT="45721" marB="45721"/>
                </a:tc>
                <a:extLst>
                  <a:ext uri="{0D108BD9-81ED-4DB2-BD59-A6C34878D82A}">
                    <a16:rowId xmlns:a16="http://schemas.microsoft.com/office/drawing/2014/main" val="10009"/>
                  </a:ext>
                </a:extLst>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p:cNvGraphicFramePr>
            <a:graphicFrameLocks noGrp="1"/>
          </p:cNvGraphicFramePr>
          <p:nvPr/>
        </p:nvGraphicFramePr>
        <p:xfrm>
          <a:off x="539750" y="1114425"/>
          <a:ext cx="7993063" cy="4114800"/>
        </p:xfrm>
        <a:graphic>
          <a:graphicData uri="http://schemas.openxmlformats.org/drawingml/2006/table">
            <a:tbl>
              <a:tblPr firstRow="1" bandRow="1">
                <a:tableStyleId>{B301B821-A1FF-4177-AEE7-76D212191A09}</a:tableStyleId>
              </a:tblPr>
              <a:tblGrid>
                <a:gridCol w="3996532">
                  <a:extLst>
                    <a:ext uri="{9D8B030D-6E8A-4147-A177-3AD203B41FA5}">
                      <a16:colId xmlns:a16="http://schemas.microsoft.com/office/drawing/2014/main" val="20000"/>
                    </a:ext>
                  </a:extLst>
                </a:gridCol>
                <a:gridCol w="3996532">
                  <a:extLst>
                    <a:ext uri="{9D8B030D-6E8A-4147-A177-3AD203B41FA5}">
                      <a16:colId xmlns:a16="http://schemas.microsoft.com/office/drawing/2014/main" val="20001"/>
                    </a:ext>
                  </a:extLst>
                </a:gridCol>
              </a:tblGrid>
              <a:tr h="161946">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d-ID" sz="2000" b="1" dirty="0" smtClean="0">
                          <a:solidFill>
                            <a:schemeClr val="tx1"/>
                          </a:solidFill>
                        </a:rPr>
                        <a:t>MINAT</a:t>
                      </a:r>
                    </a:p>
                  </a:txBody>
                  <a:tcPr marL="91447" marR="91447"/>
                </a:tc>
                <a:tc hMerge="1">
                  <a:txBody>
                    <a:bodyPr/>
                    <a:lstStyle/>
                    <a:p>
                      <a:pPr algn="ctr"/>
                      <a:endParaRPr lang="id-ID" dirty="0">
                        <a:solidFill>
                          <a:schemeClr val="accent1">
                            <a:lumMod val="50000"/>
                          </a:schemeClr>
                        </a:solidFill>
                      </a:endParaRPr>
                    </a:p>
                  </a:txBody>
                  <a:tcPr/>
                </a:tc>
                <a:extLst>
                  <a:ext uri="{0D108BD9-81ED-4DB2-BD59-A6C34878D82A}">
                    <a16:rowId xmlns:a16="http://schemas.microsoft.com/office/drawing/2014/main" val="10000"/>
                  </a:ext>
                </a:extLst>
              </a:tr>
              <a:tr h="161946">
                <a:tc>
                  <a:txBody>
                    <a:bodyPr/>
                    <a:lstStyle/>
                    <a:p>
                      <a:pPr algn="ctr"/>
                      <a:r>
                        <a:rPr lang="id-ID" sz="2000" b="1" dirty="0" smtClean="0">
                          <a:solidFill>
                            <a:schemeClr val="tx1"/>
                          </a:solidFill>
                        </a:rPr>
                        <a:t>Manajer</a:t>
                      </a:r>
                      <a:endParaRPr lang="id-ID" sz="2000" b="1" dirty="0">
                        <a:solidFill>
                          <a:schemeClr val="tx1"/>
                        </a:solidFill>
                      </a:endParaRPr>
                    </a:p>
                  </a:txBody>
                  <a:tcPr marL="91447" marR="91447"/>
                </a:tc>
                <a:tc>
                  <a:txBody>
                    <a:bodyPr/>
                    <a:lstStyle/>
                    <a:p>
                      <a:pPr algn="ctr"/>
                      <a:r>
                        <a:rPr lang="id-ID" sz="2000" b="1" dirty="0" smtClean="0">
                          <a:solidFill>
                            <a:schemeClr val="tx1"/>
                          </a:solidFill>
                        </a:rPr>
                        <a:t>Leader</a:t>
                      </a:r>
                      <a:endParaRPr lang="id-ID" sz="2000" b="1" dirty="0">
                        <a:solidFill>
                          <a:schemeClr val="tx1"/>
                        </a:solidFill>
                      </a:endParaRPr>
                    </a:p>
                  </a:txBody>
                  <a:tcPr marL="91447" marR="91447"/>
                </a:tc>
                <a:extLst>
                  <a:ext uri="{0D108BD9-81ED-4DB2-BD59-A6C34878D82A}">
                    <a16:rowId xmlns:a16="http://schemas.microsoft.com/office/drawing/2014/main" val="10001"/>
                  </a:ext>
                </a:extLst>
              </a:tr>
              <a:tr h="40717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2000" dirty="0" smtClean="0">
                          <a:solidFill>
                            <a:schemeClr val="tx1"/>
                          </a:solidFill>
                        </a:rPr>
                        <a:t>Peraturan</a:t>
                      </a:r>
                      <a:r>
                        <a:rPr lang="id-ID" sz="2000" baseline="0" dirty="0" smtClean="0">
                          <a:solidFill>
                            <a:schemeClr val="tx1"/>
                          </a:solidFill>
                        </a:rPr>
                        <a:t> merupakan sebuah larangan</a:t>
                      </a:r>
                      <a:endParaRPr lang="id-ID" sz="2000" dirty="0" smtClean="0">
                        <a:solidFill>
                          <a:schemeClr val="tx1"/>
                        </a:solidFill>
                      </a:endParaRPr>
                    </a:p>
                  </a:txBody>
                  <a:tcPr marL="91447" marR="91447"/>
                </a:tc>
                <a:tc>
                  <a:txBody>
                    <a:bodyPr/>
                    <a:lstStyle/>
                    <a:p>
                      <a:r>
                        <a:rPr lang="id-ID" sz="2000" dirty="0" smtClean="0">
                          <a:solidFill>
                            <a:schemeClr val="tx1"/>
                          </a:solidFill>
                        </a:rPr>
                        <a:t>Fleksible. Peraturan</a:t>
                      </a:r>
                      <a:r>
                        <a:rPr lang="id-ID" sz="2000" baseline="0" dirty="0" smtClean="0">
                          <a:solidFill>
                            <a:schemeClr val="tx1"/>
                          </a:solidFill>
                        </a:rPr>
                        <a:t> memfasilitasi pelaksanaan tugas demi tercapainya tujuan organisasi; t</a:t>
                      </a:r>
                      <a:r>
                        <a:rPr lang="id-ID" sz="2000" dirty="0" smtClean="0">
                          <a:solidFill>
                            <a:schemeClr val="tx1"/>
                          </a:solidFill>
                        </a:rPr>
                        <a:t>oleran</a:t>
                      </a:r>
                      <a:r>
                        <a:rPr lang="id-ID" sz="2000" baseline="0" dirty="0" smtClean="0">
                          <a:solidFill>
                            <a:schemeClr val="tx1"/>
                          </a:solidFill>
                        </a:rPr>
                        <a:t> thd kesalahan</a:t>
                      </a:r>
                      <a:endParaRPr lang="id-ID" sz="2000" dirty="0">
                        <a:solidFill>
                          <a:schemeClr val="tx1"/>
                        </a:solidFill>
                      </a:endParaRPr>
                    </a:p>
                  </a:txBody>
                  <a:tcPr marL="91447" marR="91447"/>
                </a:tc>
                <a:extLst>
                  <a:ext uri="{0D108BD9-81ED-4DB2-BD59-A6C34878D82A}">
                    <a16:rowId xmlns:a16="http://schemas.microsoft.com/office/drawing/2014/main" val="10002"/>
                  </a:ext>
                </a:extLst>
              </a:tr>
              <a:tr h="536734">
                <a:tc rowSpan="2">
                  <a:txBody>
                    <a:bodyPr/>
                    <a:lstStyle/>
                    <a:p>
                      <a:r>
                        <a:rPr lang="id-ID" sz="2000" baseline="0" dirty="0" smtClean="0">
                          <a:solidFill>
                            <a:schemeClr val="tx1"/>
                          </a:solidFill>
                        </a:rPr>
                        <a:t>Menghindari konflik</a:t>
                      </a:r>
                    </a:p>
                  </a:txBody>
                  <a:tcPr marL="91447" marR="9144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2000" dirty="0" smtClean="0">
                          <a:solidFill>
                            <a:schemeClr val="tx1"/>
                          </a:solidFill>
                        </a:rPr>
                        <a:t>Menghadapi</a:t>
                      </a:r>
                      <a:r>
                        <a:rPr lang="id-ID" sz="2000" baseline="0" dirty="0" smtClean="0">
                          <a:solidFill>
                            <a:schemeClr val="tx1"/>
                          </a:solidFill>
                        </a:rPr>
                        <a:t> konflik, m</a:t>
                      </a:r>
                      <a:r>
                        <a:rPr lang="id-ID" sz="2000" dirty="0" smtClean="0">
                          <a:solidFill>
                            <a:schemeClr val="tx1"/>
                          </a:solidFill>
                        </a:rPr>
                        <a:t>enemukan</a:t>
                      </a:r>
                      <a:r>
                        <a:rPr lang="id-ID" sz="2000" baseline="0" dirty="0" smtClean="0">
                          <a:solidFill>
                            <a:schemeClr val="tx1"/>
                          </a:solidFill>
                        </a:rPr>
                        <a:t> pengalaman baru dlm mengelola organisasi</a:t>
                      </a:r>
                      <a:endParaRPr lang="id-ID" sz="2000" dirty="0" smtClean="0">
                        <a:solidFill>
                          <a:schemeClr val="tx1"/>
                        </a:solidFill>
                      </a:endParaRPr>
                    </a:p>
                  </a:txBody>
                  <a:tcPr marL="91447" marR="91447"/>
                </a:tc>
                <a:extLst>
                  <a:ext uri="{0D108BD9-81ED-4DB2-BD59-A6C34878D82A}">
                    <a16:rowId xmlns:a16="http://schemas.microsoft.com/office/drawing/2014/main" val="10003"/>
                  </a:ext>
                </a:extLst>
              </a:tr>
              <a:tr h="1036452">
                <a:tc vMerge="1">
                  <a:txBody>
                    <a:bodyPr/>
                    <a:lstStyle/>
                    <a:p>
                      <a:endParaRPr lang="id-ID" sz="2000" baseline="0" dirty="0" smtClean="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2000" dirty="0" smtClean="0">
                          <a:solidFill>
                            <a:schemeClr val="tx1"/>
                          </a:solidFill>
                        </a:rPr>
                        <a:t>Karyawan/Staf merupakan mitra kerja, mengajak</a:t>
                      </a:r>
                      <a:r>
                        <a:rPr lang="id-ID" sz="2000" baseline="0" dirty="0" smtClean="0">
                          <a:solidFill>
                            <a:schemeClr val="tx1"/>
                          </a:solidFill>
                        </a:rPr>
                        <a:t> untuk membangun cita2 bersama, mengambil langkah2 nyata utk mencapai visi bersama</a:t>
                      </a:r>
                      <a:endParaRPr lang="id-ID" sz="2000" dirty="0" smtClean="0">
                        <a:solidFill>
                          <a:schemeClr val="tx1"/>
                        </a:solidFill>
                      </a:endParaRPr>
                    </a:p>
                  </a:txBody>
                  <a:tcPr marL="91447" marR="91447"/>
                </a:tc>
                <a:extLst>
                  <a:ext uri="{0D108BD9-81ED-4DB2-BD59-A6C34878D82A}">
                    <a16:rowId xmlns:a16="http://schemas.microsoft.com/office/drawing/2014/main" val="10004"/>
                  </a:ext>
                </a:extLst>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611188" y="661988"/>
          <a:ext cx="7921625" cy="5803900"/>
        </p:xfrm>
        <a:graphic>
          <a:graphicData uri="http://schemas.openxmlformats.org/drawingml/2006/table">
            <a:tbl>
              <a:tblPr firstRow="1" bandRow="1">
                <a:tableStyleId>{B301B821-A1FF-4177-AEE7-76D212191A09}</a:tableStyleId>
              </a:tblPr>
              <a:tblGrid>
                <a:gridCol w="3600772">
                  <a:extLst>
                    <a:ext uri="{9D8B030D-6E8A-4147-A177-3AD203B41FA5}">
                      <a16:colId xmlns:a16="http://schemas.microsoft.com/office/drawing/2014/main" val="20000"/>
                    </a:ext>
                  </a:extLst>
                </a:gridCol>
                <a:gridCol w="4320853">
                  <a:extLst>
                    <a:ext uri="{9D8B030D-6E8A-4147-A177-3AD203B41FA5}">
                      <a16:colId xmlns:a16="http://schemas.microsoft.com/office/drawing/2014/main" val="20001"/>
                    </a:ext>
                  </a:extLst>
                </a:gridCol>
              </a:tblGrid>
              <a:tr h="396268">
                <a:tc gridSpan="2">
                  <a:txBody>
                    <a:bodyPr/>
                    <a:lstStyle/>
                    <a:p>
                      <a:pPr algn="ctr"/>
                      <a:r>
                        <a:rPr lang="id-ID" sz="2000" dirty="0" smtClean="0">
                          <a:solidFill>
                            <a:schemeClr val="tx1"/>
                          </a:solidFill>
                        </a:rPr>
                        <a:t>POWER</a:t>
                      </a:r>
                      <a:endParaRPr lang="id-ID" sz="2000" dirty="0">
                        <a:solidFill>
                          <a:schemeClr val="tx1"/>
                        </a:solidFill>
                      </a:endParaRPr>
                    </a:p>
                  </a:txBody>
                  <a:tcPr marL="91435" marR="91435" marT="45721" marB="45721"/>
                </a:tc>
                <a:tc hMerge="1">
                  <a:txBody>
                    <a:bodyPr/>
                    <a:lstStyle/>
                    <a:p>
                      <a:endParaRPr lang="id-ID"/>
                    </a:p>
                  </a:txBody>
                  <a:tcPr/>
                </a:tc>
                <a:extLst>
                  <a:ext uri="{0D108BD9-81ED-4DB2-BD59-A6C34878D82A}">
                    <a16:rowId xmlns:a16="http://schemas.microsoft.com/office/drawing/2014/main" val="10000"/>
                  </a:ext>
                </a:extLst>
              </a:tr>
              <a:tr h="396268">
                <a:tc>
                  <a:txBody>
                    <a:bodyPr/>
                    <a:lstStyle/>
                    <a:p>
                      <a:pPr algn="ctr"/>
                      <a:r>
                        <a:rPr lang="id-ID" sz="2000" b="1" dirty="0" smtClean="0">
                          <a:solidFill>
                            <a:schemeClr val="tx1"/>
                          </a:solidFill>
                        </a:rPr>
                        <a:t>Manajer</a:t>
                      </a:r>
                      <a:endParaRPr lang="id-ID" sz="2000" b="1" dirty="0">
                        <a:solidFill>
                          <a:schemeClr val="tx1"/>
                        </a:solidFill>
                      </a:endParaRPr>
                    </a:p>
                  </a:txBody>
                  <a:tcPr marL="91435" marR="91435" marT="45721" marB="45721"/>
                </a:tc>
                <a:tc>
                  <a:txBody>
                    <a:bodyPr/>
                    <a:lstStyle/>
                    <a:p>
                      <a:pPr algn="ctr"/>
                      <a:r>
                        <a:rPr lang="id-ID" sz="2000" b="1" dirty="0" smtClean="0">
                          <a:solidFill>
                            <a:schemeClr val="tx1"/>
                          </a:solidFill>
                        </a:rPr>
                        <a:t>Leader</a:t>
                      </a:r>
                      <a:endParaRPr lang="id-ID" sz="2000" b="1" dirty="0">
                        <a:solidFill>
                          <a:schemeClr val="tx1"/>
                        </a:solidFill>
                      </a:endParaRPr>
                    </a:p>
                  </a:txBody>
                  <a:tcPr marL="91435" marR="91435" marT="45721" marB="45721"/>
                </a:tc>
                <a:extLst>
                  <a:ext uri="{0D108BD9-81ED-4DB2-BD59-A6C34878D82A}">
                    <a16:rowId xmlns:a16="http://schemas.microsoft.com/office/drawing/2014/main" val="10001"/>
                  </a:ext>
                </a:extLst>
              </a:tr>
              <a:tr h="39626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2000" dirty="0" smtClean="0">
                          <a:solidFill>
                            <a:schemeClr val="tx1"/>
                          </a:solidFill>
                        </a:rPr>
                        <a:t>Pemegang</a:t>
                      </a:r>
                      <a:r>
                        <a:rPr lang="id-ID" sz="2000" baseline="0" dirty="0" smtClean="0">
                          <a:solidFill>
                            <a:schemeClr val="tx1"/>
                          </a:solidFill>
                        </a:rPr>
                        <a:t> kekuasaan</a:t>
                      </a:r>
                      <a:endParaRPr lang="id-ID" sz="2000" dirty="0" smtClean="0">
                        <a:solidFill>
                          <a:schemeClr val="tx1"/>
                        </a:solidFill>
                      </a:endParaRPr>
                    </a:p>
                  </a:txBody>
                  <a:tcPr marL="91435" marR="91435" marT="45721" marB="45721"/>
                </a:tc>
                <a:tc>
                  <a:txBody>
                    <a:bodyPr/>
                    <a:lstStyle/>
                    <a:p>
                      <a:r>
                        <a:rPr lang="id-ID" sz="2000" dirty="0" smtClean="0">
                          <a:solidFill>
                            <a:schemeClr val="tx1"/>
                          </a:solidFill>
                        </a:rPr>
                        <a:t>Keahlian dan intelektualitas</a:t>
                      </a:r>
                      <a:endParaRPr lang="id-ID" sz="2000" dirty="0">
                        <a:solidFill>
                          <a:schemeClr val="tx1"/>
                        </a:solidFill>
                      </a:endParaRPr>
                    </a:p>
                  </a:txBody>
                  <a:tcPr marL="91435" marR="91435" marT="45721" marB="45721"/>
                </a:tc>
                <a:extLst>
                  <a:ext uri="{0D108BD9-81ED-4DB2-BD59-A6C34878D82A}">
                    <a16:rowId xmlns:a16="http://schemas.microsoft.com/office/drawing/2014/main" val="10002"/>
                  </a:ext>
                </a:extLst>
              </a:tr>
              <a:tr h="1005921">
                <a:tc>
                  <a:txBody>
                    <a:bodyPr/>
                    <a:lstStyle/>
                    <a:p>
                      <a:r>
                        <a:rPr lang="id-ID" sz="2000" dirty="0" smtClean="0">
                          <a:solidFill>
                            <a:schemeClr val="tx1"/>
                          </a:solidFill>
                        </a:rPr>
                        <a:t>Karyawan harus</a:t>
                      </a:r>
                      <a:r>
                        <a:rPr lang="id-ID" sz="2000" baseline="0" dirty="0" smtClean="0">
                          <a:solidFill>
                            <a:schemeClr val="tx1"/>
                          </a:solidFill>
                        </a:rPr>
                        <a:t> mengikuti perintah</a:t>
                      </a:r>
                      <a:endParaRPr lang="id-ID" sz="2000" dirty="0">
                        <a:solidFill>
                          <a:schemeClr val="tx1"/>
                        </a:solidFill>
                      </a:endParaRPr>
                    </a:p>
                  </a:txBody>
                  <a:tcPr marL="91435" marR="91435" marT="45721" marB="45721"/>
                </a:tc>
                <a:tc>
                  <a:txBody>
                    <a:bodyPr/>
                    <a:lstStyle/>
                    <a:p>
                      <a:r>
                        <a:rPr lang="id-ID" sz="2000" dirty="0" smtClean="0">
                          <a:solidFill>
                            <a:schemeClr val="tx1"/>
                          </a:solidFill>
                        </a:rPr>
                        <a:t>Memicu semangat</a:t>
                      </a:r>
                      <a:r>
                        <a:rPr lang="id-ID" sz="2000" baseline="0" dirty="0" smtClean="0">
                          <a:solidFill>
                            <a:schemeClr val="tx1"/>
                          </a:solidFill>
                        </a:rPr>
                        <a:t> karyawan/staf untuk mencari hal2 baru untuk memajukan perusahaan</a:t>
                      </a:r>
                      <a:endParaRPr lang="id-ID" sz="2000" dirty="0">
                        <a:solidFill>
                          <a:schemeClr val="tx1"/>
                        </a:solidFill>
                      </a:endParaRPr>
                    </a:p>
                  </a:txBody>
                  <a:tcPr marL="91435" marR="91435" marT="45721" marB="45721"/>
                </a:tc>
                <a:extLst>
                  <a:ext uri="{0D108BD9-81ED-4DB2-BD59-A6C34878D82A}">
                    <a16:rowId xmlns:a16="http://schemas.microsoft.com/office/drawing/2014/main" val="10003"/>
                  </a:ext>
                </a:extLst>
              </a:tr>
              <a:tr h="396268">
                <a:tc>
                  <a:txBody>
                    <a:bodyPr/>
                    <a:lstStyle/>
                    <a:p>
                      <a:r>
                        <a:rPr lang="id-ID" sz="2000" dirty="0" smtClean="0">
                          <a:solidFill>
                            <a:schemeClr val="tx1"/>
                          </a:solidFill>
                        </a:rPr>
                        <a:t>Intolerir thd kesalahan</a:t>
                      </a:r>
                      <a:endParaRPr lang="id-ID" sz="2000" dirty="0">
                        <a:solidFill>
                          <a:schemeClr val="tx1"/>
                        </a:solidFill>
                      </a:endParaRPr>
                    </a:p>
                  </a:txBody>
                  <a:tcPr marL="91435" marR="91435" marT="45721" marB="45721"/>
                </a:tc>
                <a:tc>
                  <a:txBody>
                    <a:bodyPr/>
                    <a:lstStyle/>
                    <a:p>
                      <a:r>
                        <a:rPr lang="id-ID" sz="2000" baseline="0" dirty="0" smtClean="0">
                          <a:solidFill>
                            <a:schemeClr val="tx1"/>
                          </a:solidFill>
                        </a:rPr>
                        <a:t>T</a:t>
                      </a:r>
                      <a:r>
                        <a:rPr lang="id-ID" sz="2000" dirty="0" smtClean="0">
                          <a:solidFill>
                            <a:schemeClr val="tx1"/>
                          </a:solidFill>
                        </a:rPr>
                        <a:t>oleran </a:t>
                      </a:r>
                      <a:r>
                        <a:rPr lang="id-ID" sz="2000" baseline="0" dirty="0" smtClean="0">
                          <a:solidFill>
                            <a:schemeClr val="tx1"/>
                          </a:solidFill>
                        </a:rPr>
                        <a:t>thd kesalahan</a:t>
                      </a:r>
                      <a:endParaRPr lang="id-ID" sz="2000" dirty="0">
                        <a:solidFill>
                          <a:schemeClr val="tx1"/>
                        </a:solidFill>
                      </a:endParaRPr>
                    </a:p>
                  </a:txBody>
                  <a:tcPr marL="91435" marR="91435" marT="45721" marB="45721"/>
                </a:tc>
                <a:extLst>
                  <a:ext uri="{0D108BD9-81ED-4DB2-BD59-A6C34878D82A}">
                    <a16:rowId xmlns:a16="http://schemas.microsoft.com/office/drawing/2014/main" val="10004"/>
                  </a:ext>
                </a:extLst>
              </a:tr>
              <a:tr h="396268">
                <a:tc>
                  <a:txBody>
                    <a:bodyPr/>
                    <a:lstStyle/>
                    <a:p>
                      <a:r>
                        <a:rPr lang="id-ID" sz="2000" dirty="0" smtClean="0">
                          <a:solidFill>
                            <a:schemeClr val="tx1"/>
                          </a:solidFill>
                        </a:rPr>
                        <a:t>Menjaga</a:t>
                      </a:r>
                      <a:r>
                        <a:rPr lang="id-ID" sz="2000" baseline="0" dirty="0" smtClean="0">
                          <a:solidFill>
                            <a:schemeClr val="tx1"/>
                          </a:solidFill>
                        </a:rPr>
                        <a:t> s</a:t>
                      </a:r>
                      <a:r>
                        <a:rPr lang="id-ID" sz="2000" dirty="0" smtClean="0">
                          <a:solidFill>
                            <a:schemeClr val="tx1"/>
                          </a:solidFill>
                        </a:rPr>
                        <a:t>tabilitas</a:t>
                      </a:r>
                      <a:endParaRPr lang="id-ID" sz="2000" dirty="0">
                        <a:solidFill>
                          <a:schemeClr val="tx1"/>
                        </a:solidFill>
                      </a:endParaRPr>
                    </a:p>
                  </a:txBody>
                  <a:tcPr marL="91435" marR="91435" marT="45721" marB="45721"/>
                </a:tc>
                <a:tc>
                  <a:txBody>
                    <a:bodyPr/>
                    <a:lstStyle/>
                    <a:p>
                      <a:r>
                        <a:rPr lang="id-ID" sz="2000" dirty="0" smtClean="0">
                          <a:solidFill>
                            <a:schemeClr val="tx1"/>
                          </a:solidFill>
                        </a:rPr>
                        <a:t>Mengembangkan/menyukai perubahan</a:t>
                      </a:r>
                      <a:endParaRPr lang="id-ID" sz="2000" dirty="0">
                        <a:solidFill>
                          <a:schemeClr val="tx1"/>
                        </a:solidFill>
                      </a:endParaRPr>
                    </a:p>
                  </a:txBody>
                  <a:tcPr marL="91435" marR="91435" marT="45721" marB="45721"/>
                </a:tc>
                <a:extLst>
                  <a:ext uri="{0D108BD9-81ED-4DB2-BD59-A6C34878D82A}">
                    <a16:rowId xmlns:a16="http://schemas.microsoft.com/office/drawing/2014/main" val="10005"/>
                  </a:ext>
                </a:extLst>
              </a:tr>
              <a:tr h="396268">
                <a:tc gridSpan="2">
                  <a:txBody>
                    <a:bodyPr/>
                    <a:lstStyle/>
                    <a:p>
                      <a:pPr algn="ctr"/>
                      <a:r>
                        <a:rPr lang="id-ID" sz="2000" b="1" baseline="0" dirty="0" smtClean="0">
                          <a:solidFill>
                            <a:schemeClr val="tx1"/>
                          </a:solidFill>
                        </a:rPr>
                        <a:t>MINDSET</a:t>
                      </a:r>
                    </a:p>
                  </a:txBody>
                  <a:tcPr marL="91435" marR="91435" marT="45721" marB="45721">
                    <a:solidFill>
                      <a:schemeClr val="accent1"/>
                    </a:solidFill>
                  </a:tcPr>
                </a:tc>
                <a:tc hMerge="1">
                  <a:txBody>
                    <a:bodyPr/>
                    <a:lstStyle/>
                    <a:p>
                      <a:endParaRPr lang="id-ID"/>
                    </a:p>
                  </a:txBody>
                  <a:tcPr/>
                </a:tc>
                <a:extLst>
                  <a:ext uri="{0D108BD9-81ED-4DB2-BD59-A6C34878D82A}">
                    <a16:rowId xmlns:a16="http://schemas.microsoft.com/office/drawing/2014/main" val="10006"/>
                  </a:ext>
                </a:extLst>
              </a:tr>
              <a:tr h="701095">
                <a:tc>
                  <a:txBody>
                    <a:bodyPr/>
                    <a:lstStyle/>
                    <a:p>
                      <a:r>
                        <a:rPr lang="id-ID" sz="2000" baseline="0" dirty="0" smtClean="0">
                          <a:solidFill>
                            <a:schemeClr val="tx1"/>
                          </a:solidFill>
                        </a:rPr>
                        <a:t>Fokus thd tugas yang analitis dan mencari solusi terbaik</a:t>
                      </a:r>
                    </a:p>
                  </a:txBody>
                  <a:tcPr marL="91435" marR="91435" marT="45721" marB="45721"/>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2000" dirty="0" smtClean="0">
                          <a:solidFill>
                            <a:schemeClr val="tx1"/>
                          </a:solidFill>
                        </a:rPr>
                        <a:t>Menekankan pada</a:t>
                      </a:r>
                      <a:r>
                        <a:rPr lang="id-ID" sz="2000" baseline="0" dirty="0" smtClean="0">
                          <a:solidFill>
                            <a:schemeClr val="tx1"/>
                          </a:solidFill>
                        </a:rPr>
                        <a:t> intuisi dalam menghadapi pekerjaan</a:t>
                      </a:r>
                      <a:endParaRPr lang="id-ID" sz="2000" dirty="0" smtClean="0">
                        <a:solidFill>
                          <a:schemeClr val="tx1"/>
                        </a:solidFill>
                      </a:endParaRPr>
                    </a:p>
                  </a:txBody>
                  <a:tcPr marL="91435" marR="91435" marT="45721" marB="45721"/>
                </a:tc>
                <a:extLst>
                  <a:ext uri="{0D108BD9-81ED-4DB2-BD59-A6C34878D82A}">
                    <a16:rowId xmlns:a16="http://schemas.microsoft.com/office/drawing/2014/main" val="10007"/>
                  </a:ext>
                </a:extLst>
              </a:tr>
              <a:tr h="1005921">
                <a:tc>
                  <a:txBody>
                    <a:bodyPr/>
                    <a:lstStyle/>
                    <a:p>
                      <a:r>
                        <a:rPr lang="id-ID" sz="2000" baseline="0" dirty="0" smtClean="0">
                          <a:solidFill>
                            <a:schemeClr val="tx1"/>
                          </a:solidFill>
                        </a:rPr>
                        <a:t>Keputusan dari segi benar-salah</a:t>
                      </a:r>
                    </a:p>
                  </a:txBody>
                  <a:tcPr marL="91435" marR="91435" marT="45721" marB="45721"/>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2000" dirty="0" smtClean="0">
                          <a:solidFill>
                            <a:schemeClr val="tx1"/>
                          </a:solidFill>
                        </a:rPr>
                        <a:t>Melihat berbagai</a:t>
                      </a:r>
                      <a:r>
                        <a:rPr lang="id-ID" sz="2000" baseline="0" dirty="0" smtClean="0">
                          <a:solidFill>
                            <a:schemeClr val="tx1"/>
                          </a:solidFill>
                        </a:rPr>
                        <a:t> kemungkinan yg dpt dilakukan selain ketentuan yg sudah ditetapkan</a:t>
                      </a:r>
                      <a:endParaRPr lang="id-ID" sz="2000" dirty="0" smtClean="0">
                        <a:solidFill>
                          <a:schemeClr val="tx1"/>
                        </a:solidFill>
                      </a:endParaRPr>
                    </a:p>
                  </a:txBody>
                  <a:tcPr marL="91435" marR="91435" marT="45721" marB="45721"/>
                </a:tc>
                <a:extLst>
                  <a:ext uri="{0D108BD9-81ED-4DB2-BD59-A6C34878D82A}">
                    <a16:rowId xmlns:a16="http://schemas.microsoft.com/office/drawing/2014/main" val="10008"/>
                  </a:ext>
                </a:extLst>
              </a:tr>
              <a:tr h="713353">
                <a:tc>
                  <a:txBody>
                    <a:bodyPr/>
                    <a:lstStyle/>
                    <a:p>
                      <a:r>
                        <a:rPr lang="id-ID" sz="2000" baseline="0" dirty="0" smtClean="0">
                          <a:solidFill>
                            <a:schemeClr val="tx1"/>
                          </a:solidFill>
                        </a:rPr>
                        <a:t>Menyukai sst yang rasional dan nyata, orientasi jangka pendek</a:t>
                      </a:r>
                    </a:p>
                  </a:txBody>
                  <a:tcPr marL="91435" marR="91435" marT="45721" marB="45721"/>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2000" dirty="0" smtClean="0">
                          <a:solidFill>
                            <a:schemeClr val="tx1"/>
                          </a:solidFill>
                        </a:rPr>
                        <a:t>Mencari terobosan</a:t>
                      </a:r>
                      <a:r>
                        <a:rPr lang="id-ID" sz="2000" baseline="0" dirty="0" smtClean="0">
                          <a:solidFill>
                            <a:schemeClr val="tx1"/>
                          </a:solidFill>
                        </a:rPr>
                        <a:t> baru, orientasi jauh ke depan</a:t>
                      </a:r>
                      <a:endParaRPr lang="id-ID" sz="2000" dirty="0" smtClean="0">
                        <a:solidFill>
                          <a:schemeClr val="tx1"/>
                        </a:solidFill>
                      </a:endParaRPr>
                    </a:p>
                  </a:txBody>
                  <a:tcPr marL="91435" marR="91435" marT="45721" marB="45721"/>
                </a:tc>
                <a:extLst>
                  <a:ext uri="{0D108BD9-81ED-4DB2-BD59-A6C34878D82A}">
                    <a16:rowId xmlns:a16="http://schemas.microsoft.com/office/drawing/2014/main" val="10009"/>
                  </a:ext>
                </a:extLst>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042988" y="549275"/>
            <a:ext cx="7024687" cy="1143000"/>
          </a:xfrm>
        </p:spPr>
        <p:txBody>
          <a:bodyPr/>
          <a:lstStyle/>
          <a:p>
            <a:r>
              <a:rPr lang="id-ID" altLang="en-US" b="1" smtClean="0">
                <a:solidFill>
                  <a:schemeClr val="tx1"/>
                </a:solidFill>
              </a:rPr>
              <a:t>KEPEMIMPINAN</a:t>
            </a:r>
          </a:p>
        </p:txBody>
      </p:sp>
      <p:sp>
        <p:nvSpPr>
          <p:cNvPr id="16387" name="Content Placeholder 2"/>
          <p:cNvSpPr>
            <a:spLocks noGrp="1"/>
          </p:cNvSpPr>
          <p:nvPr>
            <p:ph idx="1"/>
          </p:nvPr>
        </p:nvSpPr>
        <p:spPr>
          <a:xfrm>
            <a:off x="1042988" y="2060575"/>
            <a:ext cx="7129462" cy="3508375"/>
          </a:xfrm>
        </p:spPr>
        <p:txBody>
          <a:bodyPr/>
          <a:lstStyle/>
          <a:p>
            <a:pPr marL="441325" indent="-371475">
              <a:defRPr/>
            </a:pPr>
            <a:r>
              <a:rPr lang="id-ID" sz="3200" dirty="0" smtClean="0">
                <a:solidFill>
                  <a:schemeClr val="tx1"/>
                </a:solidFill>
              </a:rPr>
              <a:t>Leadership </a:t>
            </a:r>
            <a:r>
              <a:rPr lang="id-ID" sz="3200" dirty="0">
                <a:solidFill>
                  <a:schemeClr val="tx1"/>
                </a:solidFill>
              </a:rPr>
              <a:t>is “the process of influencing the activities of an organized group toward goal achievement.” (Rauch &amp; Behling, 1984, pg. 46)</a:t>
            </a:r>
          </a:p>
          <a:p>
            <a:pPr marL="441325" indent="-371475">
              <a:defRPr/>
            </a:pPr>
            <a:r>
              <a:rPr lang="id-ID" sz="3200" dirty="0" smtClean="0">
                <a:solidFill>
                  <a:schemeClr val="tx1"/>
                </a:solidFill>
              </a:rPr>
              <a:t>Leadership “is the ability to step outside the culture . . . to start evolutionary change processes that are more adaptive.” (Schein, 1992, pg. 2)</a:t>
            </a:r>
          </a:p>
          <a:p>
            <a:pPr>
              <a:defRPr/>
            </a:pPr>
            <a:endParaRPr lang="id-ID" sz="2600"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042988" y="549275"/>
            <a:ext cx="7024687" cy="1143000"/>
          </a:xfrm>
        </p:spPr>
        <p:txBody>
          <a:bodyPr/>
          <a:lstStyle/>
          <a:p>
            <a:r>
              <a:rPr lang="id-ID" altLang="en-US" b="1" smtClean="0">
                <a:solidFill>
                  <a:schemeClr val="tx1"/>
                </a:solidFill>
              </a:rPr>
              <a:t>KEPEMIMPINAN</a:t>
            </a:r>
          </a:p>
        </p:txBody>
      </p:sp>
      <p:sp>
        <p:nvSpPr>
          <p:cNvPr id="12291" name="Content Placeholder 2"/>
          <p:cNvSpPr>
            <a:spLocks noGrp="1"/>
          </p:cNvSpPr>
          <p:nvPr>
            <p:ph idx="1"/>
          </p:nvPr>
        </p:nvSpPr>
        <p:spPr>
          <a:xfrm>
            <a:off x="971550" y="1773238"/>
            <a:ext cx="7200900" cy="3508375"/>
          </a:xfrm>
        </p:spPr>
        <p:txBody>
          <a:bodyPr/>
          <a:lstStyle/>
          <a:p>
            <a:pPr marL="441325" indent="-371475"/>
            <a:r>
              <a:rPr lang="id-ID" altLang="en-US" sz="2800" smtClean="0">
                <a:solidFill>
                  <a:schemeClr val="tx1"/>
                </a:solidFill>
              </a:rPr>
              <a:t>Leadership is the process of making sense of what people are doing together so that people will understand and be committed.” (Drath &amp; Palus, 1994, p. 4)</a:t>
            </a:r>
          </a:p>
          <a:p>
            <a:pPr marL="441325" indent="-371475"/>
            <a:r>
              <a:rPr lang="id-ID" altLang="en-US" sz="2800" smtClean="0">
                <a:solidFill>
                  <a:schemeClr val="tx1"/>
                </a:solidFill>
              </a:rPr>
              <a:t>Leadership is “the ability of an individual to influence, motivate, and enable others to contribute toward the effectiveness and success of the organization. . . . ” (House et al., 1999, pg. 184)</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684213" y="846138"/>
            <a:ext cx="7024687" cy="711200"/>
          </a:xfrm>
        </p:spPr>
        <p:txBody>
          <a:bodyPr/>
          <a:lstStyle/>
          <a:p>
            <a:r>
              <a:rPr lang="id-ID" altLang="en-US" b="1" smtClean="0">
                <a:solidFill>
                  <a:schemeClr val="tx1"/>
                </a:solidFill>
              </a:rPr>
              <a:t>KEPEMIMPINAN</a:t>
            </a:r>
          </a:p>
        </p:txBody>
      </p:sp>
      <p:sp>
        <p:nvSpPr>
          <p:cNvPr id="13315" name="Content Placeholder 2"/>
          <p:cNvSpPr>
            <a:spLocks noGrp="1"/>
          </p:cNvSpPr>
          <p:nvPr>
            <p:ph idx="1"/>
          </p:nvPr>
        </p:nvSpPr>
        <p:spPr>
          <a:xfrm>
            <a:off x="611188" y="1700213"/>
            <a:ext cx="7993062" cy="4752975"/>
          </a:xfrm>
        </p:spPr>
        <p:txBody>
          <a:bodyPr/>
          <a:lstStyle/>
          <a:p>
            <a:pPr marL="533400" indent="-463550"/>
            <a:r>
              <a:rPr lang="id-ID" altLang="en-US" sz="3000" smtClean="0">
                <a:solidFill>
                  <a:schemeClr val="tx1"/>
                </a:solidFill>
              </a:rPr>
              <a:t>Kepemimpinan adalah kegiatan dalam mempengaruhi orang lain untuk bekerja keras dengan penuh kemauan untuk tujuan kelompok. </a:t>
            </a:r>
          </a:p>
          <a:p>
            <a:pPr marL="533400" indent="-463550"/>
            <a:r>
              <a:rPr lang="id-ID" altLang="en-US" sz="3000" smtClean="0">
                <a:solidFill>
                  <a:schemeClr val="tx1"/>
                </a:solidFill>
              </a:rPr>
              <a:t>Kepemimpinan adalah sebagai pengaruh antar pribadi yang terjadi pada suatu keadaan dan diarahkan melalui proses komunikasi ke arah tercapainya suatu tujuan atau tujuan-tujuan yang telah ditetapkan.</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Custom 2">
      <a:majorFont>
        <a:latin typeface="Arial Narrow"/>
        <a:ea typeface=""/>
        <a:cs typeface=""/>
      </a:majorFont>
      <a:minorFont>
        <a:latin typeface="Arial Narrow"/>
        <a:ea typeface=""/>
        <a:cs typeface=""/>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682</TotalTime>
  <Words>894</Words>
  <Application>Microsoft Office PowerPoint</Application>
  <PresentationFormat>On-screen Show (4:3)</PresentationFormat>
  <Paragraphs>89</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Arial Narrow</vt:lpstr>
      <vt:lpstr>Wingdings 2</vt:lpstr>
      <vt:lpstr>Calibri</vt:lpstr>
      <vt:lpstr>Wingdings</vt:lpstr>
      <vt:lpstr>Gill Sans MT</vt:lpstr>
      <vt:lpstr>Austin</vt:lpstr>
      <vt:lpstr>LEADERSHIP CONCEPT  Dra. Mustika Tarigan, M.Psi Mata Kuliah: Psikologi Kepemimpinan Kelas: A2 18 Maret 2020</vt:lpstr>
      <vt:lpstr>PowerPoint Presentation</vt:lpstr>
      <vt:lpstr>PowerPoint Presentation</vt:lpstr>
      <vt:lpstr>PowerPoint Presentation</vt:lpstr>
      <vt:lpstr>PowerPoint Presentation</vt:lpstr>
      <vt:lpstr>PowerPoint Presentation</vt:lpstr>
      <vt:lpstr>KEPEMIMPINAN</vt:lpstr>
      <vt:lpstr>KEPEMIMPINAN</vt:lpstr>
      <vt:lpstr>KEPEMIMPINAN</vt:lpstr>
      <vt:lpstr>KEPEMIMPINAN</vt:lpstr>
      <vt:lpstr>KEPEMIMPINAN</vt:lpstr>
      <vt:lpstr>Sumber – sumber Kekuasaan yang Diperoleh/didapatkan oleh Seorang Pemimpin</vt:lpstr>
      <vt:lpstr>Sumber – sumber Kekuasaan yang Diperoleh/didapatkan oleh Seorang Pemimpin</vt:lpstr>
      <vt:lpstr>Sumber – sumber Kekuasaan yang Diperoleh/didapatkan oleh Seorang Pemimpin</vt:lpstr>
      <vt:lpstr>Sumber – sumber Kekuasaan yang Diperoleh/didapatkan oleh Seorang Pemimpin</vt:lpstr>
      <vt:lpstr>PowerPoint Presentation</vt:lpstr>
      <vt:lpstr>FUNGSI-FUNGSI PEMIMPIN</vt:lpstr>
      <vt:lpstr>ASPEK-ASPEK PEMIMPIN</vt:lpstr>
      <vt:lpstr>FAKTOR-FAKTOR YANG MENENTUKAN SESEORANG MENJADI PEMIMPIN (William Foote Whyte) </vt:lpstr>
      <vt:lpstr>TERIMA 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LEADERSHIP STYLES</dc:title>
  <dc:creator>Acer</dc:creator>
  <cp:lastModifiedBy>UMA</cp:lastModifiedBy>
  <cp:revision>250</cp:revision>
  <dcterms:created xsi:type="dcterms:W3CDTF">2011-10-26T14:30:10Z</dcterms:created>
  <dcterms:modified xsi:type="dcterms:W3CDTF">2020-07-29T02:02:24Z</dcterms:modified>
</cp:coreProperties>
</file>