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2"/>
  </p:notesMasterIdLst>
  <p:sldIdLst>
    <p:sldId id="257" r:id="rId2"/>
    <p:sldId id="258" r:id="rId3"/>
    <p:sldId id="259" r:id="rId4"/>
    <p:sldId id="260" r:id="rId5"/>
    <p:sldId id="263" r:id="rId6"/>
    <p:sldId id="265" r:id="rId7"/>
    <p:sldId id="266" r:id="rId8"/>
    <p:sldId id="267" r:id="rId9"/>
    <p:sldId id="321" r:id="rId10"/>
    <p:sldId id="278"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CC"/>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53"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p>
        </p:txBody>
      </p:sp>
      <p:sp>
        <p:nvSpPr>
          <p:cNvPr id="1048754"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US"/>
          </a:p>
        </p:txBody>
      </p:sp>
      <p:sp>
        <p:nvSpPr>
          <p:cNvPr id="1048755"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48756"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48757"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p>
        </p:txBody>
      </p:sp>
      <p:sp>
        <p:nvSpPr>
          <p:cNvPr id="1048758"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9F6ACEB4-E1CB-4D9D-AED6-592A44387997}" type="slidenum">
              <a:rPr lang="en-US"/>
              <a:t>‹#›</a:t>
            </a:fld>
            <a:endParaRPr lang="en-US"/>
          </a:p>
        </p:txBody>
      </p:sp>
    </p:spTree>
    <p:extLst>
      <p:ext uri="{BB962C8B-B14F-4D97-AF65-F5344CB8AC3E}">
        <p14:creationId xmlns:p14="http://schemas.microsoft.com/office/powerpoint/2010/main" val="32548036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Slide Image Placeholder 1"/>
          <p:cNvSpPr>
            <a:spLocks noGrp="1" noRot="1" noChangeAspect="1"/>
          </p:cNvSpPr>
          <p:nvPr>
            <p:ph type="sldImg"/>
          </p:nvPr>
        </p:nvSpPr>
        <p:spPr/>
      </p:sp>
      <p:sp>
        <p:nvSpPr>
          <p:cNvPr id="1048608" name="Notes Placeholder 2"/>
          <p:cNvSpPr>
            <a:spLocks noGrp="1"/>
          </p:cNvSpPr>
          <p:nvPr>
            <p:ph type="body" idx="1"/>
          </p:nvPr>
        </p:nvSpPr>
        <p:spPr/>
        <p:txBody>
          <a:bodyPr/>
          <a:lstStyle/>
          <a:p>
            <a:endParaRPr lang="en-US" dirty="0"/>
          </a:p>
        </p:txBody>
      </p:sp>
      <p:sp>
        <p:nvSpPr>
          <p:cNvPr id="1048609" name="Slide Number Placeholder 3"/>
          <p:cNvSpPr>
            <a:spLocks noGrp="1"/>
          </p:cNvSpPr>
          <p:nvPr>
            <p:ph type="sldNum" sz="quarter" idx="10"/>
          </p:nvPr>
        </p:nvSpPr>
        <p:spPr/>
        <p:txBody>
          <a:bodyPr/>
          <a:lstStyle/>
          <a:p>
            <a:fld id="{9F6ACEB4-E1CB-4D9D-AED6-592A44387997}"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Slide Image Placeholder 1"/>
          <p:cNvSpPr>
            <a:spLocks noGrp="1" noRot="1" noChangeAspect="1"/>
          </p:cNvSpPr>
          <p:nvPr>
            <p:ph type="sldImg"/>
          </p:nvPr>
        </p:nvSpPr>
        <p:spPr/>
      </p:sp>
      <p:sp>
        <p:nvSpPr>
          <p:cNvPr id="1048622" name="Notes Placeholder 2"/>
          <p:cNvSpPr>
            <a:spLocks noGrp="1"/>
          </p:cNvSpPr>
          <p:nvPr>
            <p:ph type="body" idx="1"/>
          </p:nvPr>
        </p:nvSpPr>
        <p:spPr/>
        <p:txBody>
          <a:bodyPr/>
          <a:lstStyle/>
          <a:p>
            <a:endParaRPr lang="en-US" dirty="0"/>
          </a:p>
        </p:txBody>
      </p:sp>
      <p:sp>
        <p:nvSpPr>
          <p:cNvPr id="1048623" name="Slide Number Placeholder 3"/>
          <p:cNvSpPr>
            <a:spLocks noGrp="1"/>
          </p:cNvSpPr>
          <p:nvPr>
            <p:ph type="sldNum" sz="quarter" idx="10"/>
          </p:nvPr>
        </p:nvSpPr>
        <p:spPr/>
        <p:txBody>
          <a:bodyPr/>
          <a:lstStyle/>
          <a:p>
            <a:fld id="{9F6ACEB4-E1CB-4D9D-AED6-592A44387997}"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Rectangle 7"/>
          <p:cNvSpPr>
            <a:spLocks noGrp="1" noChangeArrowheads="1"/>
          </p:cNvSpPr>
          <p:nvPr>
            <p:ph type="sldNum" sz="quarter" idx="5"/>
          </p:nvPr>
        </p:nvSpPr>
        <p:spPr>
          <a:noFill/>
        </p:spPr>
        <p:txBody>
          <a:bodyPr/>
          <a:lstStyle/>
          <a:p>
            <a:fld id="{A787CA13-8F17-403B-BAFE-FFF5F0E06C20}" type="slidenum">
              <a:rPr lang="en-US" smtClean="0">
                <a:latin typeface="Arial" charset="0"/>
              </a:rPr>
              <a:t>10</a:t>
            </a:fld>
            <a:endParaRPr lang="en-US" smtClean="0">
              <a:latin typeface="Arial" charset="0"/>
            </a:endParaRPr>
          </a:p>
        </p:txBody>
      </p:sp>
      <p:sp>
        <p:nvSpPr>
          <p:cNvPr id="1048595" name="Rectangle 2"/>
          <p:cNvSpPr>
            <a:spLocks noGrp="1" noRot="1" noChangeAspect="1" noChangeArrowheads="1" noTextEdit="1"/>
          </p:cNvSpPr>
          <p:nvPr>
            <p:ph type="sldImg"/>
          </p:nvPr>
        </p:nvSpPr>
        <p:spPr/>
      </p:sp>
      <p:sp>
        <p:nvSpPr>
          <p:cNvPr id="1048596" name="Rectangle 3"/>
          <p:cNvSpPr>
            <a:spLocks noGrp="1" noChangeArrowheads="1"/>
          </p:cNvSpPr>
          <p:nvPr>
            <p:ph type="body" idx="1"/>
          </p:nvPr>
        </p:nvSpPr>
        <p:spPr>
          <a:noFill/>
        </p:spPr>
        <p:txBody>
          <a:bodyPr/>
          <a:lstStyle/>
          <a:p>
            <a:pPr eaLnBrk="1" hangingPunct="1"/>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C1CCA-C5AF-41A2-BC9B-A4E215D33E6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EFF40-C515-4DAB-9651-AE743D94BAB3}"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2E3DD-81C1-4EFF-8566-82F75A82BF1B}"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638C6-DA04-4090-8A16-59A1FB4656DD}"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7BC18-5198-4A77-AC32-4B075E4E1A2E}"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82BCC-30C7-40DE-9186-BA3E9CD5F220}"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DA8CCA-3F5E-4286-BA09-C7A5A6F3758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368280-FC4E-4B23-AE0A-0E1B78B51B3A}"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597A49-2937-4214-90FA-82E096AC4EC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7ABFEC-5073-4252-B61C-868DF291A49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681E0-E0E9-4006-B0F0-25EED4D98544}"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CB44D62-38E7-4587-9253-68D057F4B7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Picture 26" descr="entry_data"/>
          <p:cNvPicPr>
            <a:picLocks noChangeAspect="1" noChangeArrowheads="1" noCrop="1"/>
          </p:cNvPicPr>
          <p:nvPr/>
        </p:nvPicPr>
        <p:blipFill>
          <a:blip r:embed="rId2"/>
          <a:srcRect/>
          <a:stretch>
            <a:fillRect/>
          </a:stretch>
        </p:blipFill>
        <p:spPr bwMode="auto">
          <a:xfrm>
            <a:off x="123825" y="514350"/>
            <a:ext cx="1019175" cy="933450"/>
          </a:xfrm>
          <a:prstGeom prst="rect">
            <a:avLst/>
          </a:prstGeom>
          <a:noFill/>
          <a:ln w="9525">
            <a:noFill/>
            <a:miter lim="800000"/>
            <a:headEnd/>
            <a:tailEnd/>
          </a:ln>
        </p:spPr>
      </p:pic>
      <p:pic>
        <p:nvPicPr>
          <p:cNvPr id="2097154" name="Picture 27" descr="STRIPE1"/>
          <p:cNvPicPr>
            <a:picLocks noChangeAspect="1" noChangeArrowheads="1" noCrop="1"/>
          </p:cNvPicPr>
          <p:nvPr/>
        </p:nvPicPr>
        <p:blipFill>
          <a:blip r:embed="rId3"/>
          <a:srcRect/>
          <a:stretch>
            <a:fillRect/>
          </a:stretch>
        </p:blipFill>
        <p:spPr bwMode="auto">
          <a:xfrm flipV="1">
            <a:off x="0" y="2286000"/>
            <a:ext cx="9144000" cy="73025"/>
          </a:xfrm>
          <a:prstGeom prst="rect">
            <a:avLst/>
          </a:prstGeom>
          <a:noFill/>
          <a:ln w="9525">
            <a:noFill/>
            <a:miter lim="800000"/>
            <a:headEnd/>
            <a:tailEnd/>
          </a:ln>
        </p:spPr>
      </p:pic>
      <p:sp>
        <p:nvSpPr>
          <p:cNvPr id="1048603" name="Title 1"/>
          <p:cNvSpPr txBox="1"/>
          <p:nvPr/>
        </p:nvSpPr>
        <p:spPr bwMode="auto">
          <a:xfrm>
            <a:off x="1143000" y="209550"/>
            <a:ext cx="7772400" cy="24574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r>
              <a:rPr lang="en-US" sz="4000" b="1">
                <a:latin typeface="+mn-lt"/>
                <a:cs typeface="Andalus" pitchFamily="18" charset="-78"/>
              </a:rPr>
              <a:t>Leadership Skills Development</a:t>
            </a:r>
            <a:endParaRPr lang="en-US" sz="4000" b="1" dirty="0" smtClean="0">
              <a:latin typeface="+mn-lt"/>
              <a:cs typeface="Andalus" pitchFamily="18" charset="-78"/>
            </a:endParaRPr>
          </a:p>
        </p:txBody>
      </p:sp>
      <p:sp>
        <p:nvSpPr>
          <p:cNvPr id="1048604" name="Subtitle 1048603"/>
          <p:cNvSpPr>
            <a:spLocks noGrp="1"/>
          </p:cNvSpPr>
          <p:nvPr>
            <p:ph type="subTitle" idx="1"/>
          </p:nvPr>
        </p:nvSpPr>
        <p:spPr>
          <a:xfrm>
            <a:off x="1403648" y="3505200"/>
            <a:ext cx="6400800" cy="1752600"/>
          </a:xfrm>
        </p:spPr>
        <p:txBody>
          <a:bodyPr/>
          <a:lstStyle/>
          <a:p>
            <a:pPr algn="ctr">
              <a:spcBef>
                <a:spcPts val="0"/>
              </a:spcBef>
              <a:defRPr/>
            </a:pPr>
            <a:r>
              <a:rPr lang="id-ID" b="1" dirty="0">
                <a:solidFill>
                  <a:schemeClr val="tx2"/>
                </a:solidFill>
              </a:rPr>
              <a:t>Dra. Mustika Tarigan, M.Psi, Psikolog</a:t>
            </a:r>
          </a:p>
          <a:p>
            <a:pPr algn="ctr">
              <a:spcBef>
                <a:spcPts val="0"/>
              </a:spcBef>
              <a:defRPr/>
            </a:pPr>
            <a:r>
              <a:rPr lang="id-ID" b="1" dirty="0">
                <a:solidFill>
                  <a:schemeClr val="tx2"/>
                </a:solidFill>
              </a:rPr>
              <a:t>Kelas: A2, A3, B1, B3</a:t>
            </a:r>
          </a:p>
          <a:p>
            <a:pPr algn="ctr">
              <a:spcBef>
                <a:spcPts val="0"/>
              </a:spcBef>
              <a:defRPr/>
            </a:pPr>
            <a:r>
              <a:rPr lang="id-ID" b="1" dirty="0">
                <a:solidFill>
                  <a:schemeClr val="tx2"/>
                </a:solidFill>
              </a:rPr>
              <a:t>Mata kuliah: Psikologi Kepemimpinan</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a:solidFill>
                  <a:schemeClr val="tx1"/>
                </a:solidFill>
              </a:rPr>
              <a:t>TeŞekkŰr Ederim</a:t>
            </a:r>
            <a:endParaRPr lang="id-ID" dirty="0">
              <a:solidFill>
                <a:schemeClr val="tx1"/>
              </a:solidFill>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048604"/>
          <p:cNvSpPr>
            <a:spLocks noGrp="1"/>
          </p:cNvSpPr>
          <p:nvPr>
            <p:ph type="title"/>
          </p:nvPr>
        </p:nvSpPr>
        <p:spPr>
          <a:xfrm>
            <a:off x="457200" y="692696"/>
            <a:ext cx="8229600" cy="990600"/>
          </a:xfrm>
        </p:spPr>
        <p:txBody>
          <a:bodyPr>
            <a:noAutofit/>
          </a:bodyPr>
          <a:lstStyle/>
          <a:p>
            <a:r>
              <a:rPr lang="id-ID" sz="3200" b="1" dirty="0" smtClean="0"/>
              <a:t>Keterampilan </a:t>
            </a:r>
            <a:r>
              <a:rPr lang="id-ID" sz="3200" b="1" dirty="0"/>
              <a:t>utama seorang Pemimpin</a:t>
            </a:r>
            <a:endParaRPr lang="en-AU" sz="3200" b="1" dirty="0"/>
          </a:p>
        </p:txBody>
      </p:sp>
      <p:sp>
        <p:nvSpPr>
          <p:cNvPr id="1048606" name="Content Placeholder 8"/>
          <p:cNvSpPr>
            <a:spLocks noGrp="1"/>
          </p:cNvSpPr>
          <p:nvPr>
            <p:ph idx="1"/>
          </p:nvPr>
        </p:nvSpPr>
        <p:spPr>
          <a:xfrm>
            <a:off x="457200" y="2037184"/>
            <a:ext cx="8229600" cy="4128120"/>
          </a:xfrm>
        </p:spPr>
        <p:txBody>
          <a:bodyPr>
            <a:normAutofit/>
          </a:bodyPr>
          <a:lstStyle/>
          <a:p>
            <a:pPr marL="0" indent="0">
              <a:buNone/>
            </a:pPr>
            <a:r>
              <a:rPr lang="id-ID" sz="2200" b="1" i="1" dirty="0" smtClean="0">
                <a:solidFill>
                  <a:schemeClr val="tx2"/>
                </a:solidFill>
              </a:rPr>
              <a:t>Technical skill</a:t>
            </a:r>
          </a:p>
          <a:p>
            <a:pPr marL="0" indent="0">
              <a:buNone/>
            </a:pPr>
            <a:r>
              <a:rPr lang="id-ID" sz="2200" dirty="0" smtClean="0"/>
              <a:t>Merupakan keterampilan </a:t>
            </a:r>
            <a:r>
              <a:rPr lang="id-ID" sz="2200" dirty="0"/>
              <a:t>teknis yang dimiliki oleh seseorang, biasanya merupakan ketrampilan yang didapatkan dari jalur pendidikan resmi. Berupa kemampuan/keahlian di bidang spesialisasi tertentu. Keahlian menggambar seorang Arsitek, keahlian mengoperasi pasien seorang dokter adalah contoh technical skills. Lebih banyak ke keahlian dalam bentuk fisik. Bisa dirasakan dan dilihat langsung oleh orang lain.</a:t>
            </a:r>
            <a:endParaRPr lang="en-US" sz="2200" b="1" dirty="0">
              <a:solidFill>
                <a:srgbClr val="FF0000"/>
              </a:solidFill>
            </a:endParaRPr>
          </a:p>
        </p:txBody>
      </p:sp>
      <p:pic>
        <p:nvPicPr>
          <p:cNvPr id="2097155" name="Picture 6" descr="Smiley-03-june"/>
          <p:cNvPicPr>
            <a:picLocks noChangeAspect="1" noChangeArrowheads="1" noCrop="1"/>
          </p:cNvPicPr>
          <p:nvPr/>
        </p:nvPicPr>
        <p:blipFill>
          <a:blip r:embed="rId3"/>
          <a:srcRect/>
          <a:stretch>
            <a:fillRect/>
          </a:stretch>
        </p:blipFill>
        <p:spPr bwMode="auto">
          <a:xfrm>
            <a:off x="7452345" y="5173881"/>
            <a:ext cx="1008062" cy="9271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Content Placeholder 1048609"/>
          <p:cNvSpPr>
            <a:spLocks noGrp="1"/>
          </p:cNvSpPr>
          <p:nvPr>
            <p:ph idx="1"/>
          </p:nvPr>
        </p:nvSpPr>
        <p:spPr>
          <a:xfrm>
            <a:off x="457200" y="980728"/>
            <a:ext cx="8219256" cy="4320480"/>
          </a:xfrm>
        </p:spPr>
        <p:txBody>
          <a:bodyPr>
            <a:normAutofit/>
          </a:bodyPr>
          <a:lstStyle/>
          <a:p>
            <a:pPr marL="0" indent="0">
              <a:buNone/>
            </a:pPr>
            <a:r>
              <a:rPr lang="id-ID" sz="2200" b="1" i="1" dirty="0" smtClean="0">
                <a:solidFill>
                  <a:schemeClr val="tx2"/>
                </a:solidFill>
              </a:rPr>
              <a:t>Conceptual skill</a:t>
            </a:r>
            <a:endParaRPr lang="id-ID" sz="2200" b="1" dirty="0" smtClean="0"/>
          </a:p>
          <a:p>
            <a:pPr marL="0" indent="0">
              <a:buNone/>
            </a:pPr>
            <a:r>
              <a:rPr lang="id-ID" sz="2200" dirty="0" smtClean="0"/>
              <a:t>Merupakan kemampuan </a:t>
            </a:r>
            <a:r>
              <a:rPr lang="id-ID" sz="2200" dirty="0"/>
              <a:t>untuk memahami persoalan secara lebih menyeluruh .Fungsi dalam conceptual skill lebih banyak bagaimana mempengaruhi orang lain supaya mengikuti apa yang diinginkan oleh sang pemimpin. Termasuk ke dalamnya adalah kemampuan perencanaan, pengorganisasian dan pengontrolan terhadap item pekerjaan yang dilakukan. </a:t>
            </a:r>
            <a:r>
              <a:rPr lang="id-ID" sz="2200" i="1" dirty="0"/>
              <a:t>Conceptual skills</a:t>
            </a:r>
            <a:r>
              <a:rPr lang="id-ID" sz="2200" dirty="0"/>
              <a:t> bisa dipelajari di jalur pendidikan normal, atau bisa juga dipelajari dari jalur pendidikan non formal (pengalaman). Keduanya juga bisa saling melengkapi supaya didapatkan kemampuan yang lebih alami.</a:t>
            </a:r>
            <a:endParaRPr lang="en-AU" sz="2200" dirty="0"/>
          </a:p>
        </p:txBody>
      </p:sp>
      <p:pic>
        <p:nvPicPr>
          <p:cNvPr id="2097156" name="Picture 4" descr="smiling"/>
          <p:cNvPicPr>
            <a:picLocks noChangeAspect="1" noChangeArrowheads="1" noCrop="1"/>
          </p:cNvPicPr>
          <p:nvPr/>
        </p:nvPicPr>
        <p:blipFill>
          <a:blip r:embed="rId2"/>
          <a:srcRect/>
          <a:stretch>
            <a:fillRect/>
          </a:stretch>
        </p:blipFill>
        <p:spPr bwMode="auto">
          <a:xfrm>
            <a:off x="7308304" y="5013176"/>
            <a:ext cx="863600" cy="8636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Title 1048610"/>
          <p:cNvSpPr>
            <a:spLocks noGrp="1"/>
          </p:cNvSpPr>
          <p:nvPr>
            <p:ph type="title"/>
          </p:nvPr>
        </p:nvSpPr>
        <p:spPr>
          <a:xfrm>
            <a:off x="5508104" y="710208"/>
            <a:ext cx="3178696" cy="990600"/>
          </a:xfrm>
        </p:spPr>
        <p:txBody>
          <a:bodyPr/>
          <a:lstStyle/>
          <a:p>
            <a:pPr algn="r"/>
            <a:r>
              <a:rPr lang="id-ID" sz="2800" b="1" i="1" dirty="0"/>
              <a:t>Soft skill</a:t>
            </a:r>
            <a:endParaRPr lang="en-AU" sz="2800" b="1" i="1" dirty="0"/>
          </a:p>
        </p:txBody>
      </p:sp>
      <p:sp>
        <p:nvSpPr>
          <p:cNvPr id="1048612" name="Content Placeholder 1048611"/>
          <p:cNvSpPr>
            <a:spLocks noGrp="1"/>
          </p:cNvSpPr>
          <p:nvPr>
            <p:ph idx="1"/>
          </p:nvPr>
        </p:nvSpPr>
        <p:spPr>
          <a:xfrm>
            <a:off x="457200" y="1792560"/>
            <a:ext cx="8229600" cy="4012704"/>
          </a:xfrm>
        </p:spPr>
        <p:txBody>
          <a:bodyPr>
            <a:normAutofit/>
          </a:bodyPr>
          <a:lstStyle/>
          <a:p>
            <a:pPr marL="0" indent="0" algn="r">
              <a:spcAft>
                <a:spcPts val="600"/>
              </a:spcAft>
              <a:buNone/>
            </a:pPr>
            <a:r>
              <a:rPr lang="id-ID" sz="2200" dirty="0"/>
              <a:t>Kemungkinan satu-satunya kemampuan yang tidak bisa dipelajari di jalur pendidikan formal. Walaupun banyak pelatihan-pelatihan dewasa ini yang bertujuan untuk meningkatkan kemampuan soft skill dari seseorang, tetapi akan lebih efektif jika didapatkan dari jalur pengalaman (non formal). Yang termasuk </a:t>
            </a:r>
            <a:r>
              <a:rPr lang="id-ID" sz="2200" i="1" dirty="0"/>
              <a:t>soft skill</a:t>
            </a:r>
            <a:r>
              <a:rPr lang="id-ID" sz="2200" dirty="0"/>
              <a:t> diantaranya, kemampuan untuk mengendalikan diri sendiri, kemampuan untuk mempengaruhi orang lain termasuk kemampuan untuk,Mengola konflik dalam sebuah organisasi dan masih banyak lainnya.</a:t>
            </a:r>
            <a:endParaRPr lang="en-AU" sz="2200" dirty="0"/>
          </a:p>
        </p:txBody>
      </p:sp>
      <p:pic>
        <p:nvPicPr>
          <p:cNvPr id="2097157" name="Picture 4" descr="smiling"/>
          <p:cNvPicPr>
            <a:picLocks noChangeAspect="1" noChangeArrowheads="1" noCrop="1"/>
          </p:cNvPicPr>
          <p:nvPr/>
        </p:nvPicPr>
        <p:blipFill>
          <a:blip r:embed="rId2"/>
          <a:srcRect/>
          <a:stretch>
            <a:fillRect/>
          </a:stretch>
        </p:blipFill>
        <p:spPr bwMode="auto">
          <a:xfrm>
            <a:off x="395536" y="692696"/>
            <a:ext cx="863600" cy="8636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048618"/>
          <p:cNvSpPr>
            <a:spLocks noGrp="1"/>
          </p:cNvSpPr>
          <p:nvPr>
            <p:ph type="title"/>
          </p:nvPr>
        </p:nvSpPr>
        <p:spPr/>
        <p:txBody>
          <a:bodyPr>
            <a:noAutofit/>
          </a:bodyPr>
          <a:lstStyle/>
          <a:p>
            <a:r>
              <a:rPr lang="id-ID" sz="3200" b="1" dirty="0"/>
              <a:t>Cara </a:t>
            </a:r>
            <a:r>
              <a:rPr lang="id-ID" sz="3200" b="1" dirty="0" smtClean="0"/>
              <a:t>Meningkatkan </a:t>
            </a:r>
            <a:r>
              <a:rPr lang="id-ID" sz="3200" b="1" dirty="0"/>
              <a:t>Keterampilan </a:t>
            </a:r>
            <a:r>
              <a:rPr lang="id-ID" sz="3200" b="1" dirty="0" smtClean="0"/>
              <a:t>Kepemimpinan</a:t>
            </a:r>
            <a:endParaRPr lang="en-AU" sz="3200" b="1" i="1" dirty="0"/>
          </a:p>
        </p:txBody>
      </p:sp>
      <p:sp>
        <p:nvSpPr>
          <p:cNvPr id="1048620" name="Content Placeholder 1048619"/>
          <p:cNvSpPr>
            <a:spLocks noGrp="1"/>
          </p:cNvSpPr>
          <p:nvPr>
            <p:ph idx="1"/>
          </p:nvPr>
        </p:nvSpPr>
        <p:spPr/>
        <p:txBody>
          <a:bodyPr>
            <a:noAutofit/>
          </a:bodyPr>
          <a:lstStyle/>
          <a:p>
            <a:pPr marL="0" indent="0">
              <a:lnSpc>
                <a:spcPct val="110000"/>
              </a:lnSpc>
              <a:buNone/>
            </a:pPr>
            <a:r>
              <a:rPr lang="en-AU" sz="2200" b="1" i="1" dirty="0">
                <a:solidFill>
                  <a:schemeClr val="tx2"/>
                </a:solidFill>
              </a:rPr>
              <a:t>Learning from Experience</a:t>
            </a:r>
            <a:endParaRPr lang="id-ID" sz="2200" b="1" i="1" dirty="0" smtClean="0">
              <a:solidFill>
                <a:schemeClr val="tx2"/>
              </a:solidFill>
            </a:endParaRPr>
          </a:p>
          <a:p>
            <a:pPr>
              <a:lnSpc>
                <a:spcPct val="110000"/>
              </a:lnSpc>
            </a:pPr>
            <a:r>
              <a:rPr lang="en-AU" sz="2200" b="1" i="1" dirty="0" smtClean="0">
                <a:solidFill>
                  <a:schemeClr val="tx2"/>
                </a:solidFill>
              </a:rPr>
              <a:t>Amount </a:t>
            </a:r>
            <a:r>
              <a:rPr lang="en-AU" sz="2200" b="1" i="1" dirty="0">
                <a:solidFill>
                  <a:schemeClr val="tx2"/>
                </a:solidFill>
              </a:rPr>
              <a:t>of </a:t>
            </a:r>
            <a:r>
              <a:rPr lang="en-AU" sz="2200" b="1" i="1" dirty="0" err="1">
                <a:solidFill>
                  <a:schemeClr val="tx2"/>
                </a:solidFill>
              </a:rPr>
              <a:t>Challence</a:t>
            </a:r>
            <a:r>
              <a:rPr lang="en-AU" sz="2200" b="1" dirty="0">
                <a:solidFill>
                  <a:schemeClr val="tx2"/>
                </a:solidFill>
              </a:rPr>
              <a:t> (</a:t>
            </a:r>
            <a:r>
              <a:rPr lang="en-AU" sz="2200" b="1" dirty="0" err="1">
                <a:solidFill>
                  <a:schemeClr val="tx2"/>
                </a:solidFill>
              </a:rPr>
              <a:t>Jumlah</a:t>
            </a:r>
            <a:r>
              <a:rPr lang="en-AU" sz="2200" b="1" dirty="0">
                <a:solidFill>
                  <a:schemeClr val="tx2"/>
                </a:solidFill>
              </a:rPr>
              <a:t> </a:t>
            </a:r>
            <a:r>
              <a:rPr lang="en-AU" sz="2200" b="1" dirty="0" err="1">
                <a:solidFill>
                  <a:schemeClr val="tx2"/>
                </a:solidFill>
              </a:rPr>
              <a:t>tantangan</a:t>
            </a:r>
            <a:r>
              <a:rPr lang="en-AU" sz="2200" b="1" dirty="0">
                <a:solidFill>
                  <a:schemeClr val="tx2"/>
                </a:solidFill>
              </a:rPr>
              <a:t>)</a:t>
            </a:r>
            <a:r>
              <a:rPr lang="en-US" sz="2200" b="1" dirty="0">
                <a:solidFill>
                  <a:schemeClr val="tx2"/>
                </a:solidFill>
              </a:rPr>
              <a:t>.</a:t>
            </a:r>
            <a:r>
              <a:rPr lang="en-US" sz="2200" b="0" dirty="0"/>
              <a:t> </a:t>
            </a:r>
            <a:r>
              <a:rPr lang="en-US" sz="2200" dirty="0" err="1"/>
              <a:t>Mempelajari</a:t>
            </a:r>
            <a:r>
              <a:rPr lang="en-US" sz="2200" dirty="0"/>
              <a:t> </a:t>
            </a:r>
            <a:r>
              <a:rPr lang="en-US" sz="2200" dirty="0" err="1"/>
              <a:t>keterampilan</a:t>
            </a:r>
            <a:r>
              <a:rPr lang="en-US" sz="2200" dirty="0"/>
              <a:t> </a:t>
            </a:r>
            <a:r>
              <a:rPr lang="en-US" sz="2200" dirty="0" err="1"/>
              <a:t>baru</a:t>
            </a:r>
            <a:r>
              <a:rPr lang="en-US" sz="2200" dirty="0"/>
              <a:t> </a:t>
            </a:r>
            <a:r>
              <a:rPr lang="en-US" sz="2200" dirty="0" err="1"/>
              <a:t>dan</a:t>
            </a:r>
            <a:r>
              <a:rPr lang="en-US" sz="2200" dirty="0"/>
              <a:t> </a:t>
            </a:r>
            <a:r>
              <a:rPr lang="en-US" sz="2200" dirty="0" err="1"/>
              <a:t>mendapatkan</a:t>
            </a:r>
            <a:r>
              <a:rPr lang="en-US" sz="2200" dirty="0"/>
              <a:t> </a:t>
            </a:r>
            <a:r>
              <a:rPr lang="en-US" sz="2200" dirty="0" err="1"/>
              <a:t>kepercayaan</a:t>
            </a:r>
            <a:r>
              <a:rPr lang="en-US" sz="2200" dirty="0"/>
              <a:t> </a:t>
            </a:r>
            <a:r>
              <a:rPr lang="en-US" sz="2200" dirty="0" err="1"/>
              <a:t>diri</a:t>
            </a:r>
            <a:r>
              <a:rPr lang="en-US" sz="2200" dirty="0"/>
              <a:t>. </a:t>
            </a:r>
            <a:r>
              <a:rPr lang="en-US" sz="2200" dirty="0" err="1"/>
              <a:t>Belajar</a:t>
            </a:r>
            <a:r>
              <a:rPr lang="en-US" sz="2200" dirty="0"/>
              <a:t> </a:t>
            </a:r>
            <a:r>
              <a:rPr lang="en-US" sz="2200" dirty="0" err="1"/>
              <a:t>dari</a:t>
            </a:r>
            <a:r>
              <a:rPr lang="en-US" sz="2200" dirty="0"/>
              <a:t> </a:t>
            </a:r>
            <a:r>
              <a:rPr lang="en-US" sz="2200" dirty="0" err="1"/>
              <a:t>pengalaman</a:t>
            </a:r>
            <a:r>
              <a:rPr lang="en-US" sz="2200" dirty="0"/>
              <a:t> </a:t>
            </a:r>
            <a:r>
              <a:rPr lang="en-US" sz="2200" dirty="0" err="1"/>
              <a:t>melibatkan</a:t>
            </a:r>
            <a:r>
              <a:rPr lang="en-US" sz="2200" dirty="0"/>
              <a:t> </a:t>
            </a:r>
            <a:r>
              <a:rPr lang="en-US" sz="2200" dirty="0" err="1"/>
              <a:t>kegagalan</a:t>
            </a:r>
            <a:r>
              <a:rPr lang="en-US" sz="2200" dirty="0"/>
              <a:t> </a:t>
            </a:r>
            <a:r>
              <a:rPr lang="en-US" sz="2200" dirty="0" err="1" smtClean="0"/>
              <a:t>dan</a:t>
            </a:r>
            <a:r>
              <a:rPr lang="id-ID" sz="2200" dirty="0" smtClean="0"/>
              <a:t> </a:t>
            </a:r>
            <a:r>
              <a:rPr lang="en-US" sz="2200" dirty="0" err="1" smtClean="0"/>
              <a:t>kesuksesan</a:t>
            </a:r>
            <a:r>
              <a:rPr lang="en-US" sz="2200" dirty="0"/>
              <a:t>. </a:t>
            </a:r>
            <a:r>
              <a:rPr lang="en-US" sz="2200" dirty="0" err="1"/>
              <a:t>Jenis</a:t>
            </a:r>
            <a:r>
              <a:rPr lang="en-US" sz="2200" dirty="0"/>
              <a:t> </a:t>
            </a:r>
            <a:r>
              <a:rPr lang="en-US" sz="2200" dirty="0" err="1"/>
              <a:t>pengalaman</a:t>
            </a:r>
            <a:r>
              <a:rPr lang="en-US" sz="2200" dirty="0"/>
              <a:t> </a:t>
            </a:r>
            <a:r>
              <a:rPr lang="en-US" sz="2200" dirty="0" err="1"/>
              <a:t>kesulitan</a:t>
            </a:r>
            <a:r>
              <a:rPr lang="en-US" sz="2200" dirty="0"/>
              <a:t> yang </a:t>
            </a:r>
            <a:r>
              <a:rPr lang="en-US" sz="2200" dirty="0" err="1"/>
              <a:t>ditemukan</a:t>
            </a:r>
            <a:r>
              <a:rPr lang="en-US" sz="2200" dirty="0"/>
              <a:t> </a:t>
            </a:r>
            <a:r>
              <a:rPr lang="en-US" sz="2200" dirty="0" err="1"/>
              <a:t>signifikan</a:t>
            </a:r>
            <a:r>
              <a:rPr lang="en-US" sz="2200" dirty="0"/>
              <a:t> </a:t>
            </a:r>
            <a:r>
              <a:rPr lang="en-US" sz="2200" dirty="0" err="1"/>
              <a:t>untuk</a:t>
            </a:r>
            <a:r>
              <a:rPr lang="en-US" sz="2200" dirty="0"/>
              <a:t> </a:t>
            </a:r>
            <a:r>
              <a:rPr lang="en-US" sz="2200" dirty="0" err="1"/>
              <a:t>pengembangan</a:t>
            </a:r>
            <a:r>
              <a:rPr lang="en-US" sz="2200" dirty="0"/>
              <a:t> </a:t>
            </a:r>
            <a:r>
              <a:rPr lang="en-US" sz="2200" dirty="0" err="1"/>
              <a:t>termasuk</a:t>
            </a:r>
            <a:r>
              <a:rPr lang="en-US" sz="2200" dirty="0"/>
              <a:t> </a:t>
            </a:r>
            <a:r>
              <a:rPr lang="en-US" sz="2200" dirty="0" err="1"/>
              <a:t>kegagalan</a:t>
            </a:r>
            <a:r>
              <a:rPr lang="en-US" sz="2200" dirty="0"/>
              <a:t> </a:t>
            </a:r>
            <a:r>
              <a:rPr lang="en-US" sz="2200" dirty="0" err="1"/>
              <a:t>dalam</a:t>
            </a:r>
            <a:r>
              <a:rPr lang="en-US" sz="2200" dirty="0"/>
              <a:t> </a:t>
            </a:r>
            <a:r>
              <a:rPr lang="en-US" sz="2200" dirty="0" err="1"/>
              <a:t>keputusan</a:t>
            </a:r>
            <a:r>
              <a:rPr lang="en-US" sz="2200" dirty="0"/>
              <a:t> </a:t>
            </a:r>
            <a:r>
              <a:rPr lang="en-US" sz="2200" dirty="0" err="1"/>
              <a:t>bisnis</a:t>
            </a:r>
            <a:r>
              <a:rPr lang="en-US" sz="2200" dirty="0"/>
              <a:t>, </a:t>
            </a:r>
            <a:r>
              <a:rPr lang="en-US" sz="2200" dirty="0" err="1"/>
              <a:t>kesalahan</a:t>
            </a:r>
            <a:r>
              <a:rPr lang="en-US" sz="2200" dirty="0"/>
              <a:t> </a:t>
            </a:r>
            <a:r>
              <a:rPr lang="en-US" sz="2200" dirty="0" err="1"/>
              <a:t>dalam</a:t>
            </a:r>
            <a:r>
              <a:rPr lang="en-US" sz="2200" dirty="0"/>
              <a:t> </a:t>
            </a:r>
            <a:r>
              <a:rPr lang="en-US" sz="2200" dirty="0" err="1"/>
              <a:t>berurusan</a:t>
            </a:r>
            <a:r>
              <a:rPr lang="en-US" sz="2200" dirty="0"/>
              <a:t> </a:t>
            </a:r>
            <a:r>
              <a:rPr lang="en-US" sz="2200" dirty="0" err="1"/>
              <a:t>dengan</a:t>
            </a:r>
            <a:r>
              <a:rPr lang="en-US" sz="2200" dirty="0"/>
              <a:t> orang-orang </a:t>
            </a:r>
            <a:r>
              <a:rPr lang="en-US" sz="2200" dirty="0" err="1"/>
              <a:t>penting</a:t>
            </a:r>
            <a:r>
              <a:rPr lang="en-US" sz="2200" dirty="0"/>
              <a:t>, </a:t>
            </a:r>
            <a:r>
              <a:rPr lang="en-US" sz="2200" dirty="0" err="1"/>
              <a:t>kemunduran</a:t>
            </a:r>
            <a:r>
              <a:rPr lang="en-US" sz="2200" dirty="0"/>
              <a:t> </a:t>
            </a:r>
            <a:r>
              <a:rPr lang="en-US" sz="2200" dirty="0" err="1"/>
              <a:t>karir</a:t>
            </a:r>
            <a:r>
              <a:rPr lang="en-US" sz="2200" dirty="0"/>
              <a:t>, </a:t>
            </a:r>
            <a:r>
              <a:rPr lang="en-US" sz="2200" dirty="0" err="1"/>
              <a:t>dan</a:t>
            </a:r>
            <a:r>
              <a:rPr lang="en-US" sz="2200" dirty="0"/>
              <a:t> trauma </a:t>
            </a:r>
            <a:r>
              <a:rPr lang="en-US" sz="2200" dirty="0" err="1"/>
              <a:t>pribadi</a:t>
            </a:r>
            <a:r>
              <a:rPr lang="en-US" sz="2200" dirty="0"/>
              <a:t> (</a:t>
            </a:r>
            <a:r>
              <a:rPr lang="en-US" sz="2200" dirty="0" err="1"/>
              <a:t>mis</a:t>
            </a:r>
            <a:r>
              <a:rPr lang="en-US" sz="2200" dirty="0"/>
              <a:t>., </a:t>
            </a:r>
            <a:r>
              <a:rPr lang="en-US" sz="2200" dirty="0" err="1"/>
              <a:t>perceraian</a:t>
            </a:r>
            <a:r>
              <a:rPr lang="en-US" sz="2200" dirty="0"/>
              <a:t>, </a:t>
            </a:r>
            <a:r>
              <a:rPr lang="en-US" sz="2200" dirty="0" err="1"/>
              <a:t>cedera</a:t>
            </a:r>
            <a:r>
              <a:rPr lang="en-US" sz="2200" dirty="0"/>
              <a:t> </a:t>
            </a:r>
            <a:r>
              <a:rPr lang="en-US" sz="2200" dirty="0" err="1"/>
              <a:t>serius</a:t>
            </a:r>
            <a:r>
              <a:rPr lang="en-US" sz="2200" dirty="0"/>
              <a:t> </a:t>
            </a:r>
            <a:r>
              <a:rPr lang="en-US" sz="2200" dirty="0" err="1"/>
              <a:t>atau</a:t>
            </a:r>
            <a:r>
              <a:rPr lang="en-US" sz="2200" dirty="0"/>
              <a:t> </a:t>
            </a:r>
            <a:r>
              <a:rPr lang="en-US" sz="2200" dirty="0" err="1"/>
              <a:t>sakit</a:t>
            </a:r>
            <a:r>
              <a:rPr lang="en-US" sz="2200" dirty="0" smtClean="0"/>
              <a:t>).</a:t>
            </a:r>
            <a:r>
              <a:rPr lang="id-ID" sz="2200" dirty="0" smtClean="0"/>
              <a:t> </a:t>
            </a:r>
            <a:r>
              <a:rPr lang="en-US" sz="2200" dirty="0" err="1"/>
              <a:t>Mengalami</a:t>
            </a:r>
            <a:r>
              <a:rPr lang="en-US" sz="2200" dirty="0"/>
              <a:t> </a:t>
            </a:r>
            <a:r>
              <a:rPr lang="en-US" sz="2200" dirty="0" err="1"/>
              <a:t>keberhasilan</a:t>
            </a:r>
            <a:r>
              <a:rPr lang="en-US" sz="2200" dirty="0"/>
              <a:t> </a:t>
            </a:r>
            <a:r>
              <a:rPr lang="en-US" sz="2200" dirty="0" err="1"/>
              <a:t>dalam</a:t>
            </a:r>
            <a:r>
              <a:rPr lang="en-US" sz="2200" dirty="0"/>
              <a:t> </a:t>
            </a:r>
            <a:r>
              <a:rPr lang="en-US" sz="2200" dirty="0" err="1"/>
              <a:t>menangani</a:t>
            </a:r>
            <a:r>
              <a:rPr lang="en-US" sz="2200" dirty="0"/>
              <a:t> </a:t>
            </a:r>
            <a:r>
              <a:rPr lang="en-US" sz="2200" dirty="0" err="1"/>
              <a:t>tantangan</a:t>
            </a:r>
            <a:r>
              <a:rPr lang="en-US" sz="2200" dirty="0"/>
              <a:t> yang </a:t>
            </a:r>
            <a:r>
              <a:rPr lang="en-US" sz="2200" dirty="0" err="1"/>
              <a:t>sulit</a:t>
            </a:r>
            <a:r>
              <a:rPr lang="en-US" sz="2200" dirty="0"/>
              <a:t> </a:t>
            </a:r>
            <a:r>
              <a:rPr lang="en-US" sz="2200" dirty="0" err="1"/>
              <a:t>sangat</a:t>
            </a:r>
            <a:r>
              <a:rPr lang="en-US" sz="2200" dirty="0"/>
              <a:t> </a:t>
            </a:r>
            <a:r>
              <a:rPr lang="en-US" sz="2200" dirty="0" err="1"/>
              <a:t>penting</a:t>
            </a:r>
            <a:r>
              <a:rPr lang="en-US" sz="2200" dirty="0"/>
              <a:t> </a:t>
            </a:r>
            <a:r>
              <a:rPr lang="en-US" sz="2200" dirty="0" err="1"/>
              <a:t>untuk</a:t>
            </a:r>
            <a:r>
              <a:rPr lang="en-US" sz="2200" dirty="0"/>
              <a:t> </a:t>
            </a:r>
            <a:r>
              <a:rPr lang="en-US" sz="2200" dirty="0" err="1"/>
              <a:t>pengembangan</a:t>
            </a:r>
            <a:r>
              <a:rPr lang="en-US" sz="2200" dirty="0"/>
              <a:t> </a:t>
            </a:r>
            <a:r>
              <a:rPr lang="en-US" sz="2200" dirty="0" err="1"/>
              <a:t>kepemimpinan</a:t>
            </a:r>
            <a:r>
              <a:rPr lang="en-US" sz="2200" dirty="0"/>
              <a:t>.</a:t>
            </a:r>
            <a:endParaRPr lang="en-AU" sz="2200" dirty="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496272"/>
          </a:xfrm>
        </p:spPr>
        <p:txBody>
          <a:bodyPr>
            <a:normAutofit fontScale="92500"/>
          </a:bodyPr>
          <a:lstStyle/>
          <a:p>
            <a:r>
              <a:rPr lang="en-US" b="1" i="1" dirty="0">
                <a:solidFill>
                  <a:schemeClr val="tx2"/>
                </a:solidFill>
              </a:rPr>
              <a:t>Variety of Tasks or Assignments</a:t>
            </a:r>
            <a:r>
              <a:rPr lang="en-US" b="1" dirty="0">
                <a:solidFill>
                  <a:schemeClr val="tx2"/>
                </a:solidFill>
              </a:rPr>
              <a:t>.</a:t>
            </a:r>
            <a:r>
              <a:rPr lang="en-US" dirty="0"/>
              <a:t> </a:t>
            </a:r>
            <a:r>
              <a:rPr lang="en-US" dirty="0" err="1"/>
              <a:t>Pengalaman</a:t>
            </a:r>
            <a:r>
              <a:rPr lang="en-US" dirty="0"/>
              <a:t> </a:t>
            </a:r>
            <a:r>
              <a:rPr lang="en-US" dirty="0" err="1"/>
              <a:t>kerja</a:t>
            </a:r>
            <a:r>
              <a:rPr lang="en-US" dirty="0"/>
              <a:t> yang </a:t>
            </a:r>
            <a:r>
              <a:rPr lang="en-US" dirty="0" err="1"/>
              <a:t>beragam</a:t>
            </a:r>
            <a:r>
              <a:rPr lang="en-US" dirty="0"/>
              <a:t> </a:t>
            </a:r>
            <a:r>
              <a:rPr lang="en-US" dirty="0" err="1"/>
              <a:t>membutuhkan</a:t>
            </a:r>
            <a:r>
              <a:rPr lang="en-US" dirty="0"/>
              <a:t> </a:t>
            </a:r>
            <a:r>
              <a:rPr lang="en-US" dirty="0" err="1"/>
              <a:t>manajer</a:t>
            </a:r>
            <a:r>
              <a:rPr lang="en-US" dirty="0"/>
              <a:t> </a:t>
            </a:r>
            <a:r>
              <a:rPr lang="en-US" dirty="0" err="1"/>
              <a:t>untuk</a:t>
            </a:r>
            <a:r>
              <a:rPr lang="en-US" dirty="0"/>
              <a:t> </a:t>
            </a:r>
            <a:r>
              <a:rPr lang="en-US" dirty="0" err="1"/>
              <a:t>beradaptasi</a:t>
            </a:r>
            <a:r>
              <a:rPr lang="en-US" dirty="0"/>
              <a:t> </a:t>
            </a:r>
            <a:r>
              <a:rPr lang="en-US" dirty="0" err="1"/>
              <a:t>dengan</a:t>
            </a:r>
            <a:r>
              <a:rPr lang="en-US" dirty="0"/>
              <a:t> </a:t>
            </a:r>
            <a:r>
              <a:rPr lang="en-US" dirty="0" err="1"/>
              <a:t>situasi</a:t>
            </a:r>
            <a:r>
              <a:rPr lang="en-US" dirty="0"/>
              <a:t> </a:t>
            </a:r>
            <a:r>
              <a:rPr lang="en-US" dirty="0" err="1"/>
              <a:t>baru</a:t>
            </a:r>
            <a:r>
              <a:rPr lang="en-US" dirty="0"/>
              <a:t> </a:t>
            </a:r>
            <a:r>
              <a:rPr lang="en-US" dirty="0" err="1"/>
              <a:t>dan</a:t>
            </a:r>
            <a:r>
              <a:rPr lang="en-US" dirty="0"/>
              <a:t> </a:t>
            </a:r>
            <a:r>
              <a:rPr lang="en-US" dirty="0" err="1"/>
              <a:t>menangani</a:t>
            </a:r>
            <a:r>
              <a:rPr lang="en-US" dirty="0"/>
              <a:t> </a:t>
            </a:r>
            <a:r>
              <a:rPr lang="en-US" dirty="0" err="1"/>
              <a:t>jenis</a:t>
            </a:r>
            <a:r>
              <a:rPr lang="en-US" dirty="0"/>
              <a:t> </a:t>
            </a:r>
            <a:r>
              <a:rPr lang="en-US" dirty="0" err="1"/>
              <a:t>masalah</a:t>
            </a:r>
            <a:r>
              <a:rPr lang="en-US" dirty="0"/>
              <a:t> </a:t>
            </a:r>
            <a:r>
              <a:rPr lang="en-US" dirty="0" err="1"/>
              <a:t>baru</a:t>
            </a:r>
            <a:r>
              <a:rPr lang="en-US" dirty="0"/>
              <a:t>. </a:t>
            </a:r>
            <a:r>
              <a:rPr lang="en-US" dirty="0" err="1"/>
              <a:t>Keberhasilan</a:t>
            </a:r>
            <a:r>
              <a:rPr lang="en-US" dirty="0"/>
              <a:t> </a:t>
            </a:r>
            <a:r>
              <a:rPr lang="en-US" dirty="0" err="1"/>
              <a:t>berulang</a:t>
            </a:r>
            <a:r>
              <a:rPr lang="en-US" dirty="0"/>
              <a:t> </a:t>
            </a:r>
            <a:r>
              <a:rPr lang="en-US" dirty="0" err="1"/>
              <a:t>dalam</a:t>
            </a:r>
            <a:r>
              <a:rPr lang="en-US" dirty="0"/>
              <a:t> </a:t>
            </a:r>
            <a:r>
              <a:rPr lang="en-US" dirty="0" err="1"/>
              <a:t>menangani</a:t>
            </a:r>
            <a:r>
              <a:rPr lang="en-US" dirty="0"/>
              <a:t> </a:t>
            </a:r>
            <a:r>
              <a:rPr lang="en-US" dirty="0" err="1"/>
              <a:t>satu</a:t>
            </a:r>
            <a:r>
              <a:rPr lang="en-US" dirty="0"/>
              <a:t> </a:t>
            </a:r>
            <a:r>
              <a:rPr lang="en-US" dirty="0" err="1"/>
              <a:t>jenis</a:t>
            </a:r>
            <a:r>
              <a:rPr lang="en-US" dirty="0"/>
              <a:t> </a:t>
            </a:r>
            <a:r>
              <a:rPr lang="en-US" dirty="0" err="1"/>
              <a:t>masalah</a:t>
            </a:r>
            <a:r>
              <a:rPr lang="en-US" dirty="0"/>
              <a:t> </a:t>
            </a:r>
            <a:r>
              <a:rPr lang="en-US" dirty="0" err="1"/>
              <a:t>memperkuat</a:t>
            </a:r>
            <a:r>
              <a:rPr lang="en-US" dirty="0"/>
              <a:t> </a:t>
            </a:r>
            <a:r>
              <a:rPr lang="en-US" dirty="0" err="1"/>
              <a:t>kecenderungan</a:t>
            </a:r>
            <a:r>
              <a:rPr lang="en-US" dirty="0"/>
              <a:t> </a:t>
            </a:r>
            <a:r>
              <a:rPr lang="en-US" dirty="0" err="1"/>
              <a:t>seseorang</a:t>
            </a:r>
            <a:r>
              <a:rPr lang="en-US" dirty="0"/>
              <a:t> </a:t>
            </a:r>
            <a:r>
              <a:rPr lang="en-US" dirty="0" err="1"/>
              <a:t>untuk</a:t>
            </a:r>
            <a:r>
              <a:rPr lang="en-US" dirty="0"/>
              <a:t> </a:t>
            </a:r>
            <a:r>
              <a:rPr lang="en-US" dirty="0" err="1"/>
              <a:t>menafsirkan</a:t>
            </a:r>
            <a:r>
              <a:rPr lang="en-US" dirty="0"/>
              <a:t> </a:t>
            </a:r>
            <a:r>
              <a:rPr lang="en-US" dirty="0" err="1"/>
              <a:t>dan</a:t>
            </a:r>
            <a:r>
              <a:rPr lang="en-US" dirty="0"/>
              <a:t> </a:t>
            </a:r>
            <a:r>
              <a:rPr lang="en-US" dirty="0" err="1"/>
              <a:t>menangani</a:t>
            </a:r>
            <a:r>
              <a:rPr lang="en-US" dirty="0"/>
              <a:t> </a:t>
            </a:r>
            <a:r>
              <a:rPr lang="en-US" dirty="0" err="1"/>
              <a:t>masalah</a:t>
            </a:r>
            <a:r>
              <a:rPr lang="en-US" dirty="0"/>
              <a:t> </a:t>
            </a:r>
            <a:r>
              <a:rPr lang="en-US" dirty="0" err="1"/>
              <a:t>baru</a:t>
            </a:r>
            <a:r>
              <a:rPr lang="en-US" dirty="0"/>
              <a:t> </a:t>
            </a:r>
            <a:r>
              <a:rPr lang="en-US" dirty="0" err="1"/>
              <a:t>dengan</a:t>
            </a:r>
            <a:r>
              <a:rPr lang="en-US" dirty="0"/>
              <a:t> </a:t>
            </a:r>
            <a:r>
              <a:rPr lang="en-US" dirty="0" err="1"/>
              <a:t>cara</a:t>
            </a:r>
            <a:r>
              <a:rPr lang="en-US" dirty="0"/>
              <a:t> yang </a:t>
            </a:r>
            <a:r>
              <a:rPr lang="en-US" dirty="0" err="1"/>
              <a:t>sama</a:t>
            </a:r>
            <a:r>
              <a:rPr lang="en-US" dirty="0"/>
              <a:t>, </a:t>
            </a:r>
            <a:r>
              <a:rPr lang="en-US" dirty="0" err="1"/>
              <a:t>bahkan</a:t>
            </a:r>
            <a:r>
              <a:rPr lang="en-US" dirty="0"/>
              <a:t> </a:t>
            </a:r>
            <a:r>
              <a:rPr lang="en-US" dirty="0" err="1"/>
              <a:t>ketika</a:t>
            </a:r>
            <a:r>
              <a:rPr lang="en-US" dirty="0"/>
              <a:t> </a:t>
            </a:r>
            <a:r>
              <a:rPr lang="en-US" dirty="0" err="1"/>
              <a:t>pendekatan</a:t>
            </a:r>
            <a:r>
              <a:rPr lang="en-US" dirty="0"/>
              <a:t> yang </a:t>
            </a:r>
            <a:r>
              <a:rPr lang="en-US" dirty="0" err="1"/>
              <a:t>berbeda</a:t>
            </a:r>
            <a:r>
              <a:rPr lang="en-US" dirty="0"/>
              <a:t> </a:t>
            </a:r>
            <a:r>
              <a:rPr lang="en-US" dirty="0" err="1"/>
              <a:t>mungkin</a:t>
            </a:r>
            <a:r>
              <a:rPr lang="en-US" dirty="0"/>
              <a:t> </a:t>
            </a:r>
            <a:r>
              <a:rPr lang="en-US" dirty="0" err="1"/>
              <a:t>lebih</a:t>
            </a:r>
            <a:r>
              <a:rPr lang="en-US" dirty="0"/>
              <a:t> </a:t>
            </a:r>
            <a:r>
              <a:rPr lang="en-US" dirty="0" err="1"/>
              <a:t>efektif</a:t>
            </a:r>
            <a:r>
              <a:rPr lang="en-US" dirty="0"/>
              <a:t>. </a:t>
            </a:r>
            <a:r>
              <a:rPr lang="en-US" dirty="0" err="1"/>
              <a:t>Bermanfaat</a:t>
            </a:r>
            <a:r>
              <a:rPr lang="id-ID" dirty="0"/>
              <a:t> </a:t>
            </a:r>
            <a:r>
              <a:rPr lang="en-US" dirty="0" err="1"/>
              <a:t>bagi</a:t>
            </a:r>
            <a:r>
              <a:rPr lang="en-US" dirty="0"/>
              <a:t> </a:t>
            </a:r>
            <a:r>
              <a:rPr lang="en-US" dirty="0" err="1"/>
              <a:t>manajer</a:t>
            </a:r>
            <a:r>
              <a:rPr lang="en-US" dirty="0"/>
              <a:t> </a:t>
            </a:r>
            <a:r>
              <a:rPr lang="en-US" dirty="0" err="1"/>
              <a:t>untuk</a:t>
            </a:r>
            <a:r>
              <a:rPr lang="en-US" dirty="0"/>
              <a:t> </a:t>
            </a:r>
            <a:r>
              <a:rPr lang="en-US" dirty="0" err="1"/>
              <a:t>memiliki</a:t>
            </a:r>
            <a:r>
              <a:rPr lang="en-US" dirty="0"/>
              <a:t> </a:t>
            </a:r>
            <a:r>
              <a:rPr lang="en-US" dirty="0" err="1"/>
              <a:t>pengalaman</a:t>
            </a:r>
            <a:r>
              <a:rPr lang="en-US" dirty="0"/>
              <a:t> </a:t>
            </a:r>
            <a:r>
              <a:rPr lang="en-US" dirty="0" err="1"/>
              <a:t>awal</a:t>
            </a:r>
            <a:r>
              <a:rPr lang="en-US" dirty="0"/>
              <a:t> </a:t>
            </a:r>
            <a:r>
              <a:rPr lang="en-US" dirty="0" err="1"/>
              <a:t>dengan</a:t>
            </a:r>
            <a:r>
              <a:rPr lang="en-US" dirty="0"/>
              <a:t> </a:t>
            </a:r>
            <a:r>
              <a:rPr lang="en-US" dirty="0" err="1"/>
              <a:t>berbagai</a:t>
            </a:r>
            <a:r>
              <a:rPr lang="en-US" dirty="0"/>
              <a:t> </a:t>
            </a:r>
            <a:r>
              <a:rPr lang="en-US" dirty="0" err="1"/>
              <a:t>masalah</a:t>
            </a:r>
            <a:r>
              <a:rPr lang="en-US" dirty="0"/>
              <a:t> yang </a:t>
            </a:r>
            <a:r>
              <a:rPr lang="en-US" dirty="0" err="1"/>
              <a:t>membutuhkan</a:t>
            </a:r>
            <a:r>
              <a:rPr lang="en-US" dirty="0"/>
              <a:t> </a:t>
            </a:r>
            <a:r>
              <a:rPr lang="en-US" dirty="0" err="1"/>
              <a:t>perilaku</a:t>
            </a:r>
            <a:r>
              <a:rPr lang="en-US" dirty="0"/>
              <a:t> </a:t>
            </a:r>
            <a:r>
              <a:rPr lang="en-US" dirty="0" err="1"/>
              <a:t>dan</a:t>
            </a:r>
            <a:r>
              <a:rPr lang="en-US" dirty="0"/>
              <a:t> </a:t>
            </a:r>
            <a:r>
              <a:rPr lang="en-US" dirty="0" err="1"/>
              <a:t>keterampilan</a:t>
            </a:r>
            <a:r>
              <a:rPr lang="en-US" dirty="0"/>
              <a:t> </a:t>
            </a:r>
            <a:r>
              <a:rPr lang="en-US" dirty="0" err="1"/>
              <a:t>kepemimpinan</a:t>
            </a:r>
            <a:r>
              <a:rPr lang="en-US" dirty="0"/>
              <a:t> yang </a:t>
            </a:r>
            <a:r>
              <a:rPr lang="en-US" dirty="0" err="1"/>
              <a:t>berbeda</a:t>
            </a:r>
            <a:r>
              <a:rPr lang="en-US" dirty="0"/>
              <a:t>. </a:t>
            </a:r>
            <a:r>
              <a:rPr lang="en-US" dirty="0" err="1"/>
              <a:t>Beberapa</a:t>
            </a:r>
            <a:r>
              <a:rPr lang="en-US" dirty="0"/>
              <a:t> </a:t>
            </a:r>
            <a:r>
              <a:rPr lang="en-US" dirty="0" err="1"/>
              <a:t>cara</a:t>
            </a:r>
            <a:r>
              <a:rPr lang="en-US" dirty="0"/>
              <a:t> </a:t>
            </a:r>
            <a:r>
              <a:rPr lang="en-US" dirty="0" err="1"/>
              <a:t>untuk</a:t>
            </a:r>
            <a:r>
              <a:rPr lang="en-US" dirty="0"/>
              <a:t> </a:t>
            </a:r>
            <a:r>
              <a:rPr lang="en-US" dirty="0" err="1"/>
              <a:t>menyediakan</a:t>
            </a:r>
            <a:r>
              <a:rPr lang="en-US" dirty="0"/>
              <a:t> </a:t>
            </a:r>
            <a:r>
              <a:rPr lang="en-US" dirty="0" err="1"/>
              <a:t>berbagai</a:t>
            </a:r>
            <a:r>
              <a:rPr lang="en-US" dirty="0"/>
              <a:t> </a:t>
            </a:r>
            <a:r>
              <a:rPr lang="en-US" dirty="0" err="1"/>
              <a:t>tantangan</a:t>
            </a:r>
            <a:r>
              <a:rPr lang="en-US" dirty="0"/>
              <a:t> </a:t>
            </a:r>
            <a:r>
              <a:rPr lang="en-US" dirty="0" err="1"/>
              <a:t>pekerjaan</a:t>
            </a:r>
            <a:r>
              <a:rPr lang="en-US" dirty="0"/>
              <a:t> </a:t>
            </a:r>
            <a:r>
              <a:rPr lang="en-US" dirty="0" err="1"/>
              <a:t>termasuk</a:t>
            </a:r>
            <a:r>
              <a:rPr lang="en-US" dirty="0"/>
              <a:t> </a:t>
            </a:r>
            <a:r>
              <a:rPr lang="en-US" dirty="0" err="1"/>
              <a:t>membuat</a:t>
            </a:r>
            <a:r>
              <a:rPr lang="en-US" dirty="0"/>
              <a:t> </a:t>
            </a:r>
            <a:r>
              <a:rPr lang="en-US" dirty="0" err="1"/>
              <a:t>tugas</a:t>
            </a:r>
            <a:r>
              <a:rPr lang="en-US" dirty="0"/>
              <a:t> </a:t>
            </a:r>
            <a:r>
              <a:rPr lang="en-US" dirty="0" err="1"/>
              <a:t>pengembangan</a:t>
            </a:r>
            <a:r>
              <a:rPr lang="en-US" dirty="0"/>
              <a:t> </a:t>
            </a:r>
            <a:r>
              <a:rPr lang="en-US" dirty="0" err="1"/>
              <a:t>khusus</a:t>
            </a:r>
            <a:r>
              <a:rPr lang="en-US" dirty="0"/>
              <a:t>, </a:t>
            </a:r>
            <a:r>
              <a:rPr lang="en-US" dirty="0" err="1"/>
              <a:t>menggilir</a:t>
            </a:r>
            <a:r>
              <a:rPr lang="en-US" dirty="0"/>
              <a:t> </a:t>
            </a:r>
            <a:r>
              <a:rPr lang="en-US" dirty="0" err="1"/>
              <a:t>manajer</a:t>
            </a:r>
            <a:r>
              <a:rPr lang="en-US" dirty="0"/>
              <a:t> di </a:t>
            </a:r>
            <a:r>
              <a:rPr lang="en-US" dirty="0" err="1"/>
              <a:t>antara</a:t>
            </a:r>
            <a:r>
              <a:rPr lang="en-US" dirty="0"/>
              <a:t> </a:t>
            </a:r>
            <a:r>
              <a:rPr lang="en-US" dirty="0" err="1"/>
              <a:t>berbagai</a:t>
            </a:r>
            <a:r>
              <a:rPr lang="en-US" dirty="0"/>
              <a:t> </a:t>
            </a:r>
            <a:r>
              <a:rPr lang="en-US" dirty="0" err="1"/>
              <a:t>posisi</a:t>
            </a:r>
            <a:r>
              <a:rPr lang="en-US" dirty="0"/>
              <a:t> di </a:t>
            </a:r>
            <a:r>
              <a:rPr lang="en-US" dirty="0" err="1"/>
              <a:t>berbagai</a:t>
            </a:r>
            <a:r>
              <a:rPr lang="en-US" dirty="0"/>
              <a:t> subunit </a:t>
            </a:r>
            <a:r>
              <a:rPr lang="en-US" dirty="0" err="1"/>
              <a:t>fungsional</a:t>
            </a:r>
            <a:r>
              <a:rPr lang="en-US" dirty="0"/>
              <a:t> </a:t>
            </a:r>
            <a:r>
              <a:rPr lang="en-US" dirty="0" err="1"/>
              <a:t>organisasi</a:t>
            </a:r>
            <a:r>
              <a:rPr lang="en-US" dirty="0"/>
              <a:t>, </a:t>
            </a:r>
            <a:r>
              <a:rPr lang="en-US" dirty="0" err="1"/>
              <a:t>memberikan</a:t>
            </a:r>
            <a:r>
              <a:rPr lang="en-US" dirty="0"/>
              <a:t> </a:t>
            </a:r>
            <a:r>
              <a:rPr lang="en-US" dirty="0" err="1"/>
              <a:t>penugasan</a:t>
            </a:r>
            <a:r>
              <a:rPr lang="en-US" dirty="0"/>
              <a:t> di </a:t>
            </a:r>
            <a:r>
              <a:rPr lang="en-US" dirty="0" err="1"/>
              <a:t>posisi</a:t>
            </a:r>
            <a:r>
              <a:rPr lang="en-US" dirty="0"/>
              <a:t> </a:t>
            </a:r>
            <a:r>
              <a:rPr lang="en-US" dirty="0" err="1"/>
              <a:t>lini</a:t>
            </a:r>
            <a:r>
              <a:rPr lang="en-US" dirty="0"/>
              <a:t> </a:t>
            </a:r>
            <a:r>
              <a:rPr lang="en-US" dirty="0" err="1"/>
              <a:t>dan</a:t>
            </a:r>
            <a:r>
              <a:rPr lang="en-US" dirty="0"/>
              <a:t> </a:t>
            </a:r>
            <a:r>
              <a:rPr lang="en-US" dirty="0" err="1"/>
              <a:t>staf</a:t>
            </a:r>
            <a:r>
              <a:rPr lang="en-US" dirty="0"/>
              <a:t>, </a:t>
            </a:r>
            <a:r>
              <a:rPr lang="en-US" dirty="0" err="1"/>
              <a:t>dan</a:t>
            </a:r>
            <a:r>
              <a:rPr lang="en-US" dirty="0"/>
              <a:t> </a:t>
            </a:r>
            <a:r>
              <a:rPr lang="en-US" dirty="0" err="1"/>
              <a:t>melakukan</a:t>
            </a:r>
            <a:r>
              <a:rPr lang="en-US" dirty="0"/>
              <a:t> </a:t>
            </a:r>
            <a:r>
              <a:rPr lang="en-US" dirty="0" err="1"/>
              <a:t>penugasan</a:t>
            </a:r>
            <a:r>
              <a:rPr lang="en-US" dirty="0"/>
              <a:t> </a:t>
            </a:r>
            <a:r>
              <a:rPr lang="en-US" dirty="0" err="1"/>
              <a:t>asing</a:t>
            </a:r>
            <a:r>
              <a:rPr lang="en-US" dirty="0"/>
              <a:t> </a:t>
            </a:r>
            <a:r>
              <a:rPr lang="en-US" dirty="0" err="1"/>
              <a:t>dan</a:t>
            </a:r>
            <a:r>
              <a:rPr lang="en-US" dirty="0"/>
              <a:t> </a:t>
            </a:r>
            <a:r>
              <a:rPr lang="en-US" dirty="0" err="1"/>
              <a:t>domestik</a:t>
            </a:r>
            <a:r>
              <a:rPr lang="en-US" dirty="0" smtClean="0"/>
              <a:t>.</a:t>
            </a:r>
            <a:endParaRPr lang="en-US" dirty="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Content Placeholder 1048629"/>
          <p:cNvSpPr>
            <a:spLocks noGrp="1"/>
          </p:cNvSpPr>
          <p:nvPr>
            <p:ph idx="1"/>
          </p:nvPr>
        </p:nvSpPr>
        <p:spPr/>
        <p:txBody>
          <a:bodyPr>
            <a:normAutofit/>
          </a:bodyPr>
          <a:lstStyle/>
          <a:p>
            <a:pPr marL="0" indent="0">
              <a:buNone/>
            </a:pPr>
            <a:r>
              <a:rPr lang="en-AU" sz="2400" b="1" i="1" dirty="0">
                <a:solidFill>
                  <a:schemeClr val="tx2"/>
                </a:solidFill>
              </a:rPr>
              <a:t>Relevant </a:t>
            </a:r>
            <a:r>
              <a:rPr lang="en-AU" sz="2400" b="1" i="1" dirty="0" smtClean="0">
                <a:solidFill>
                  <a:schemeClr val="tx2"/>
                </a:solidFill>
              </a:rPr>
              <a:t>Feedback</a:t>
            </a:r>
            <a:r>
              <a:rPr lang="id-ID" sz="2400" b="1" dirty="0" smtClean="0">
                <a:solidFill>
                  <a:schemeClr val="tx2"/>
                </a:solidFill>
              </a:rPr>
              <a:t>.</a:t>
            </a:r>
            <a:r>
              <a:rPr lang="id-ID" sz="2400" dirty="0" smtClean="0"/>
              <a:t> </a:t>
            </a:r>
            <a:r>
              <a:rPr lang="en-AU" sz="2400" dirty="0" err="1" smtClean="0"/>
              <a:t>Keberhasilan</a:t>
            </a:r>
            <a:r>
              <a:rPr lang="en-AU" sz="2400" dirty="0" smtClean="0"/>
              <a:t> </a:t>
            </a:r>
            <a:r>
              <a:rPr lang="en-AU" sz="2400" dirty="0" err="1"/>
              <a:t>dalam</a:t>
            </a:r>
            <a:r>
              <a:rPr lang="en-AU" sz="2400" dirty="0"/>
              <a:t> </a:t>
            </a:r>
            <a:r>
              <a:rPr lang="en-AU" sz="2400" dirty="0" err="1"/>
              <a:t>mencapai</a:t>
            </a:r>
            <a:r>
              <a:rPr lang="en-AU" sz="2400" dirty="0"/>
              <a:t> </a:t>
            </a:r>
            <a:r>
              <a:rPr lang="en-AU" sz="2400" dirty="0" err="1"/>
              <a:t>posisi</a:t>
            </a:r>
            <a:r>
              <a:rPr lang="en-AU" sz="2400" dirty="0"/>
              <a:t> </a:t>
            </a:r>
            <a:r>
              <a:rPr lang="en-AU" sz="2400" dirty="0" err="1"/>
              <a:t>kekuasaan</a:t>
            </a:r>
            <a:r>
              <a:rPr lang="en-AU" sz="2400" dirty="0"/>
              <a:t> </a:t>
            </a:r>
            <a:r>
              <a:rPr lang="en-AU" sz="2400" dirty="0" err="1"/>
              <a:t>dan</a:t>
            </a:r>
            <a:r>
              <a:rPr lang="en-AU" sz="2400" dirty="0"/>
              <a:t> </a:t>
            </a:r>
            <a:r>
              <a:rPr lang="en-AU" sz="2400" dirty="0" err="1"/>
              <a:t>prestise</a:t>
            </a:r>
            <a:r>
              <a:rPr lang="en-AU" sz="2400" dirty="0"/>
              <a:t> yang </a:t>
            </a:r>
            <a:r>
              <a:rPr lang="en-AU" sz="2400" dirty="0" err="1"/>
              <a:t>tinggi</a:t>
            </a:r>
            <a:r>
              <a:rPr lang="en-AU" sz="2400" dirty="0"/>
              <a:t> </a:t>
            </a:r>
            <a:r>
              <a:rPr lang="en-AU" sz="2400" dirty="0" err="1"/>
              <a:t>cenderung</a:t>
            </a:r>
            <a:r>
              <a:rPr lang="en-AU" sz="2400" dirty="0"/>
              <a:t> </a:t>
            </a:r>
            <a:r>
              <a:rPr lang="en-AU" sz="2400" dirty="0" err="1"/>
              <a:t>membuat</a:t>
            </a:r>
            <a:r>
              <a:rPr lang="en-AU" sz="2400" dirty="0"/>
              <a:t> </a:t>
            </a:r>
            <a:r>
              <a:rPr lang="en-AU" sz="2400" dirty="0" err="1"/>
              <a:t>para</a:t>
            </a:r>
            <a:r>
              <a:rPr lang="en-AU" sz="2400" dirty="0"/>
              <a:t> </a:t>
            </a:r>
            <a:r>
              <a:rPr lang="en-AU" sz="2400" dirty="0" err="1"/>
              <a:t>eksekutif</a:t>
            </a:r>
            <a:r>
              <a:rPr lang="en-AU" sz="2400" dirty="0"/>
              <a:t> </a:t>
            </a:r>
            <a:r>
              <a:rPr lang="en-AU" sz="2400" dirty="0" err="1"/>
              <a:t>percaya</a:t>
            </a:r>
            <a:r>
              <a:rPr lang="en-AU" sz="2400" dirty="0"/>
              <a:t> </a:t>
            </a:r>
            <a:r>
              <a:rPr lang="en-AU" sz="2400" dirty="0" err="1"/>
              <a:t>diri</a:t>
            </a:r>
            <a:r>
              <a:rPr lang="en-AU" sz="2400" dirty="0"/>
              <a:t> </a:t>
            </a:r>
            <a:r>
              <a:rPr lang="en-AU" sz="2400" dirty="0" err="1"/>
              <a:t>tentang</a:t>
            </a:r>
            <a:r>
              <a:rPr lang="en-AU" sz="2400" dirty="0"/>
              <a:t> </a:t>
            </a:r>
            <a:r>
              <a:rPr lang="en-AU" sz="2400" dirty="0" err="1"/>
              <a:t>gaya</a:t>
            </a:r>
            <a:r>
              <a:rPr lang="en-AU" sz="2400" dirty="0"/>
              <a:t> </a:t>
            </a:r>
            <a:r>
              <a:rPr lang="en-AU" sz="2400" dirty="0" err="1"/>
              <a:t>manajemen</a:t>
            </a:r>
            <a:r>
              <a:rPr lang="en-AU" sz="2400" dirty="0"/>
              <a:t> </a:t>
            </a:r>
            <a:r>
              <a:rPr lang="en-AU" sz="2400" dirty="0" err="1"/>
              <a:t>mereka</a:t>
            </a:r>
            <a:r>
              <a:rPr lang="en-AU" sz="2400" dirty="0"/>
              <a:t>. </a:t>
            </a:r>
            <a:r>
              <a:rPr lang="en-AU" sz="2400" dirty="0" err="1"/>
              <a:t>Keyakinan</a:t>
            </a:r>
            <a:r>
              <a:rPr lang="en-AU" sz="2400" dirty="0"/>
              <a:t> </a:t>
            </a:r>
            <a:r>
              <a:rPr lang="en-AU" sz="2400" dirty="0" err="1"/>
              <a:t>ini</a:t>
            </a:r>
            <a:r>
              <a:rPr lang="en-AU" sz="2400" dirty="0"/>
              <a:t> </a:t>
            </a:r>
            <a:r>
              <a:rPr lang="en-AU" sz="2400" dirty="0" err="1"/>
              <a:t>bahkan</a:t>
            </a:r>
            <a:r>
              <a:rPr lang="en-AU" sz="2400" dirty="0"/>
              <a:t> </a:t>
            </a:r>
            <a:r>
              <a:rPr lang="en-AU" sz="2400" dirty="0" err="1"/>
              <a:t>dapat</a:t>
            </a:r>
            <a:r>
              <a:rPr lang="en-AU" sz="2400" dirty="0"/>
              <a:t> </a:t>
            </a:r>
            <a:r>
              <a:rPr lang="en-AU" sz="2400" dirty="0" err="1"/>
              <a:t>berkembang</a:t>
            </a:r>
            <a:r>
              <a:rPr lang="en-AU" sz="2400" dirty="0"/>
              <a:t> </a:t>
            </a:r>
            <a:r>
              <a:rPr lang="en-AU" sz="2400" dirty="0" err="1"/>
              <a:t>ke</a:t>
            </a:r>
            <a:r>
              <a:rPr lang="en-AU" sz="2400" dirty="0"/>
              <a:t> </a:t>
            </a:r>
            <a:r>
              <a:rPr lang="en-AU" sz="2400" dirty="0" err="1"/>
              <a:t>perasaan</a:t>
            </a:r>
            <a:r>
              <a:rPr lang="en-AU" sz="2400" dirty="0"/>
              <a:t> </a:t>
            </a:r>
            <a:r>
              <a:rPr lang="en-AU" sz="2400" dirty="0" err="1"/>
              <a:t>superioritas</a:t>
            </a:r>
            <a:r>
              <a:rPr lang="en-AU" sz="2400" dirty="0"/>
              <a:t> yang </a:t>
            </a:r>
            <a:r>
              <a:rPr lang="en-AU" sz="2400" dirty="0" err="1"/>
              <a:t>menyebabkan</a:t>
            </a:r>
            <a:r>
              <a:rPr lang="en-AU" sz="2400" dirty="0"/>
              <a:t> </a:t>
            </a:r>
            <a:r>
              <a:rPr lang="en-AU" sz="2400" dirty="0" err="1"/>
              <a:t>eksekutif</a:t>
            </a:r>
            <a:r>
              <a:rPr lang="en-AU" sz="2400" dirty="0"/>
              <a:t> </a:t>
            </a:r>
            <a:r>
              <a:rPr lang="en-AU" sz="2400" dirty="0" err="1"/>
              <a:t>mengabaikan</a:t>
            </a:r>
            <a:r>
              <a:rPr lang="en-AU" sz="2400" dirty="0"/>
              <a:t> </a:t>
            </a:r>
            <a:r>
              <a:rPr lang="en-AU" sz="2400" dirty="0" err="1"/>
              <a:t>atau</a:t>
            </a:r>
            <a:r>
              <a:rPr lang="en-AU" sz="2400" dirty="0"/>
              <a:t> </a:t>
            </a:r>
            <a:r>
              <a:rPr lang="en-AU" sz="2400" dirty="0" err="1"/>
              <a:t>mengabaikan</a:t>
            </a:r>
            <a:r>
              <a:rPr lang="en-AU" sz="2400" dirty="0"/>
              <a:t> </a:t>
            </a:r>
            <a:r>
              <a:rPr lang="en-AU" sz="2400" dirty="0" err="1"/>
              <a:t>kritik</a:t>
            </a:r>
            <a:r>
              <a:rPr lang="en-AU" sz="2400" dirty="0"/>
              <a:t> </a:t>
            </a:r>
            <a:r>
              <a:rPr lang="en-AU" sz="2400" dirty="0" err="1"/>
              <a:t>dari</a:t>
            </a:r>
            <a:r>
              <a:rPr lang="en-AU" sz="2400" dirty="0"/>
              <a:t> orang lain yang </a:t>
            </a:r>
            <a:r>
              <a:rPr lang="en-AU" sz="2400" dirty="0" err="1"/>
              <a:t>tidak</a:t>
            </a:r>
            <a:r>
              <a:rPr lang="en-AU" sz="2400" dirty="0"/>
              <a:t> </a:t>
            </a:r>
            <a:r>
              <a:rPr lang="en-AU" sz="2400" dirty="0" err="1"/>
              <a:t>begitu</a:t>
            </a:r>
            <a:r>
              <a:rPr lang="en-AU" sz="2400" dirty="0"/>
              <a:t> </a:t>
            </a:r>
            <a:r>
              <a:rPr lang="en-AU" sz="2400" dirty="0" err="1"/>
              <a:t>sukses</a:t>
            </a:r>
            <a:r>
              <a:rPr lang="en-AU" sz="2400" dirty="0"/>
              <a:t>. </a:t>
            </a:r>
            <a:r>
              <a:rPr lang="en-AU" sz="2400" dirty="0" err="1"/>
              <a:t>Selain</a:t>
            </a:r>
            <a:r>
              <a:rPr lang="en-AU" sz="2400" dirty="0"/>
              <a:t> </a:t>
            </a:r>
            <a:r>
              <a:rPr lang="en-AU" sz="2400" dirty="0" err="1"/>
              <a:t>itu</a:t>
            </a:r>
            <a:r>
              <a:rPr lang="en-AU" sz="2400" dirty="0"/>
              <a:t>, </a:t>
            </a:r>
            <a:r>
              <a:rPr lang="en-AU" sz="2400" dirty="0" err="1"/>
              <a:t>ketika</a:t>
            </a:r>
            <a:r>
              <a:rPr lang="en-AU" sz="2400" dirty="0"/>
              <a:t> </a:t>
            </a:r>
            <a:r>
              <a:rPr lang="en-AU" sz="2400" dirty="0" err="1"/>
              <a:t>eksekutif</a:t>
            </a:r>
            <a:r>
              <a:rPr lang="en-AU" sz="2400" dirty="0"/>
              <a:t> </a:t>
            </a:r>
            <a:r>
              <a:rPr lang="en-AU" sz="2400" dirty="0" err="1"/>
              <a:t>menjadi</a:t>
            </a:r>
            <a:r>
              <a:rPr lang="en-AU" sz="2400" dirty="0"/>
              <a:t> </a:t>
            </a:r>
            <a:r>
              <a:rPr lang="en-AU" sz="2400" dirty="0" err="1"/>
              <a:t>lebih</a:t>
            </a:r>
            <a:r>
              <a:rPr lang="en-AU" sz="2400" dirty="0"/>
              <a:t> </a:t>
            </a:r>
            <a:r>
              <a:rPr lang="en-AU" sz="2400" dirty="0" err="1"/>
              <a:t>kuat</a:t>
            </a:r>
            <a:r>
              <a:rPr lang="en-AU" sz="2400" dirty="0"/>
              <a:t>, orang </a:t>
            </a:r>
            <a:r>
              <a:rPr lang="en-AU" sz="2400" dirty="0" err="1"/>
              <a:t>menjadi</a:t>
            </a:r>
            <a:r>
              <a:rPr lang="en-AU" sz="2400" dirty="0"/>
              <a:t> </a:t>
            </a:r>
            <a:r>
              <a:rPr lang="en-AU" sz="2400" dirty="0" err="1"/>
              <a:t>lebih</a:t>
            </a:r>
            <a:r>
              <a:rPr lang="en-AU" sz="2400" dirty="0"/>
              <a:t> </a:t>
            </a:r>
            <a:r>
              <a:rPr lang="en-AU" sz="2400" dirty="0" err="1"/>
              <a:t>enggan</a:t>
            </a:r>
            <a:r>
              <a:rPr lang="en-AU" sz="2400" dirty="0"/>
              <a:t> </a:t>
            </a:r>
            <a:r>
              <a:rPr lang="en-AU" sz="2400" dirty="0" err="1"/>
              <a:t>mengambil</a:t>
            </a:r>
            <a:r>
              <a:rPr lang="en-AU" sz="2400" dirty="0"/>
              <a:t> </a:t>
            </a:r>
            <a:r>
              <a:rPr lang="en-AU" sz="2400" dirty="0" err="1"/>
              <a:t>risiko</a:t>
            </a:r>
            <a:r>
              <a:rPr lang="en-AU" sz="2400" dirty="0"/>
              <a:t> </a:t>
            </a:r>
            <a:r>
              <a:rPr lang="en-AU" sz="2400" dirty="0" err="1"/>
              <a:t>menyinggung</a:t>
            </a:r>
            <a:r>
              <a:rPr lang="en-AU" sz="2400" dirty="0"/>
              <a:t> </a:t>
            </a:r>
            <a:r>
              <a:rPr lang="en-AU" sz="2400" dirty="0" err="1"/>
              <a:t>mereka</a:t>
            </a:r>
            <a:r>
              <a:rPr lang="en-AU" sz="2400" dirty="0"/>
              <a:t> </a:t>
            </a:r>
            <a:r>
              <a:rPr lang="en-AU" sz="2400" dirty="0" err="1"/>
              <a:t>dengan</a:t>
            </a:r>
            <a:r>
              <a:rPr lang="en-AU" sz="2400" dirty="0"/>
              <a:t> </a:t>
            </a:r>
            <a:r>
              <a:rPr lang="en-AU" sz="2400" dirty="0" err="1"/>
              <a:t>memberikan</a:t>
            </a:r>
            <a:r>
              <a:rPr lang="en-AU" sz="2400" dirty="0"/>
              <a:t> </a:t>
            </a:r>
            <a:r>
              <a:rPr lang="en-AU" sz="2400" dirty="0" err="1" smtClean="0"/>
              <a:t>kritik</a:t>
            </a:r>
            <a:endParaRPr lang="en-AU" sz="2400" dirty="0"/>
          </a:p>
        </p:txBody>
      </p:sp>
      <p:sp>
        <p:nvSpPr>
          <p:cNvPr id="1048631" name="Rectangle 6"/>
          <p:cNvSpPr>
            <a:spLocks noChangeArrowheads="1"/>
          </p:cNvSpPr>
          <p:nvPr/>
        </p:nvSpPr>
        <p:spPr bwMode="auto">
          <a:xfrm>
            <a:off x="457200" y="4495800"/>
            <a:ext cx="8229600" cy="2057400"/>
          </a:xfrm>
          <a:prstGeom prst="rect">
            <a:avLst/>
          </a:prstGeom>
          <a:noFill/>
          <a:ln w="9525">
            <a:noFill/>
            <a:miter lim="800000"/>
            <a:headEnd/>
            <a:tailEnd/>
          </a:ln>
        </p:spPr>
        <p:txBody>
          <a:bodyPr anchor="ctr"/>
          <a:lstStyle/>
          <a:p>
            <a:endParaRPr lang="en-US" sz="2400">
              <a:solidFill>
                <a:schemeClr val="tx2"/>
              </a:solidFill>
            </a:endParaRPr>
          </a:p>
        </p:txBody>
      </p:sp>
      <p:pic>
        <p:nvPicPr>
          <p:cNvPr id="2097159" name="Picture 4" descr="kupu3_002"/>
          <p:cNvPicPr>
            <a:picLocks noChangeAspect="1" noChangeArrowheads="1" noCrop="1"/>
          </p:cNvPicPr>
          <p:nvPr/>
        </p:nvPicPr>
        <p:blipFill>
          <a:blip r:embed="rId2"/>
          <a:srcRect/>
          <a:stretch>
            <a:fillRect/>
          </a:stretch>
        </p:blipFill>
        <p:spPr bwMode="auto">
          <a:xfrm>
            <a:off x="7452320" y="5084911"/>
            <a:ext cx="1289050" cy="1368425"/>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Content Placeholder 1048632"/>
          <p:cNvSpPr>
            <a:spLocks noGrp="1"/>
          </p:cNvSpPr>
          <p:nvPr>
            <p:ph idx="1"/>
          </p:nvPr>
        </p:nvSpPr>
        <p:spPr>
          <a:xfrm>
            <a:off x="457200" y="1988840"/>
            <a:ext cx="8229600" cy="4488160"/>
          </a:xfrm>
        </p:spPr>
        <p:txBody>
          <a:bodyPr/>
          <a:lstStyle/>
          <a:p>
            <a:pPr marL="0" indent="0">
              <a:spcAft>
                <a:spcPts val="600"/>
              </a:spcAft>
              <a:buNone/>
            </a:pPr>
            <a:r>
              <a:rPr lang="en-AU" sz="2400" b="1" i="1" dirty="0">
                <a:solidFill>
                  <a:schemeClr val="tx2"/>
                </a:solidFill>
              </a:rPr>
              <a:t>Multisource Feedback</a:t>
            </a:r>
            <a:r>
              <a:rPr lang="en-AU" sz="2400" b="1" dirty="0">
                <a:solidFill>
                  <a:schemeClr val="tx2"/>
                </a:solidFill>
              </a:rPr>
              <a:t> (</a:t>
            </a:r>
            <a:r>
              <a:rPr lang="en-AU" sz="2400" b="1" dirty="0" err="1">
                <a:solidFill>
                  <a:schemeClr val="tx2"/>
                </a:solidFill>
              </a:rPr>
              <a:t>Umpan</a:t>
            </a:r>
            <a:r>
              <a:rPr lang="en-AU" sz="2400" b="1" dirty="0">
                <a:solidFill>
                  <a:schemeClr val="tx2"/>
                </a:solidFill>
              </a:rPr>
              <a:t> </a:t>
            </a:r>
            <a:r>
              <a:rPr lang="en-AU" sz="2400" b="1" dirty="0" err="1">
                <a:solidFill>
                  <a:schemeClr val="tx2"/>
                </a:solidFill>
              </a:rPr>
              <a:t>balik</a:t>
            </a:r>
            <a:r>
              <a:rPr lang="en-AU" sz="2400" b="1" dirty="0">
                <a:solidFill>
                  <a:schemeClr val="tx2"/>
                </a:solidFill>
              </a:rPr>
              <a:t> </a:t>
            </a:r>
            <a:r>
              <a:rPr lang="en-AU" sz="2400" b="1" dirty="0" err="1">
                <a:solidFill>
                  <a:schemeClr val="tx2"/>
                </a:solidFill>
              </a:rPr>
              <a:t>dr</a:t>
            </a:r>
            <a:r>
              <a:rPr lang="en-AU" sz="2400" b="1" dirty="0">
                <a:solidFill>
                  <a:schemeClr val="tx2"/>
                </a:solidFill>
              </a:rPr>
              <a:t> </a:t>
            </a:r>
            <a:r>
              <a:rPr lang="en-AU" sz="2400" b="1" dirty="0" err="1">
                <a:solidFill>
                  <a:schemeClr val="tx2"/>
                </a:solidFill>
              </a:rPr>
              <a:t>berbagai</a:t>
            </a:r>
            <a:r>
              <a:rPr lang="en-AU" sz="2400" b="1" dirty="0">
                <a:solidFill>
                  <a:schemeClr val="tx2"/>
                </a:solidFill>
              </a:rPr>
              <a:t> </a:t>
            </a:r>
            <a:r>
              <a:rPr lang="en-AU" sz="2400" b="1" dirty="0" err="1">
                <a:solidFill>
                  <a:schemeClr val="tx2"/>
                </a:solidFill>
              </a:rPr>
              <a:t>sumber</a:t>
            </a:r>
            <a:r>
              <a:rPr lang="en-US" sz="2400" b="1" dirty="0" smtClean="0">
                <a:solidFill>
                  <a:schemeClr val="tx2"/>
                </a:solidFill>
              </a:rPr>
              <a:t>)</a:t>
            </a:r>
            <a:r>
              <a:rPr lang="id-ID" sz="2400" b="1" dirty="0" smtClean="0">
                <a:solidFill>
                  <a:schemeClr val="tx2"/>
                </a:solidFill>
              </a:rPr>
              <a:t>.</a:t>
            </a:r>
            <a:endParaRPr lang="id-ID" sz="2400" dirty="0" smtClean="0"/>
          </a:p>
          <a:p>
            <a:r>
              <a:rPr lang="id-ID" sz="2400" dirty="0" smtClean="0"/>
              <a:t>Ratings by bosses</a:t>
            </a:r>
          </a:p>
          <a:p>
            <a:r>
              <a:rPr lang="id-ID" dirty="0" smtClean="0"/>
              <a:t>Ratings by peers				</a:t>
            </a:r>
            <a:r>
              <a:rPr lang="id-ID" b="1" dirty="0" smtClean="0"/>
              <a:t>Questionaire</a:t>
            </a:r>
          </a:p>
          <a:p>
            <a:r>
              <a:rPr lang="id-ID" sz="2400" dirty="0" smtClean="0"/>
              <a:t>Ratings by subordinates</a:t>
            </a:r>
          </a:p>
          <a:p>
            <a:r>
              <a:rPr lang="id-ID" sz="2400" dirty="0" smtClean="0"/>
              <a:t>Ratings by outsiders (client)</a:t>
            </a:r>
            <a:endParaRPr lang="en-AU" sz="2400" dirty="0"/>
          </a:p>
        </p:txBody>
      </p:sp>
      <p:sp>
        <p:nvSpPr>
          <p:cNvPr id="2" name="Right Arrow 1"/>
          <p:cNvSpPr/>
          <p:nvPr/>
        </p:nvSpPr>
        <p:spPr>
          <a:xfrm>
            <a:off x="4427984" y="3111033"/>
            <a:ext cx="1080120" cy="864096"/>
          </a:xfrm>
          <a:prstGeom prst="right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i="1" dirty="0"/>
              <a:t>Self-Help Activities</a:t>
            </a:r>
            <a:endParaRPr lang="id-ID"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9535129"/>
              </p:ext>
            </p:extLst>
          </p:nvPr>
        </p:nvGraphicFramePr>
        <p:xfrm>
          <a:off x="457200" y="1600200"/>
          <a:ext cx="8229600" cy="2987040"/>
        </p:xfrm>
        <a:graphic>
          <a:graphicData uri="http://schemas.openxmlformats.org/drawingml/2006/table">
            <a:tbl>
              <a:tblPr firstRow="1" bandRow="1">
                <a:tableStyleId>{0E3FDE45-AF77-4B5C-9715-49D594BDF05E}</a:tableStyleId>
              </a:tblPr>
              <a:tblGrid>
                <a:gridCol w="8229600">
                  <a:extLst>
                    <a:ext uri="{9D8B030D-6E8A-4147-A177-3AD203B41FA5}">
                      <a16:colId xmlns:a16="http://schemas.microsoft.com/office/drawing/2014/main" val="20000"/>
                    </a:ext>
                  </a:extLst>
                </a:gridCol>
              </a:tblGrid>
              <a:tr h="370840">
                <a:tc>
                  <a:txBody>
                    <a:bodyPr/>
                    <a:lstStyle/>
                    <a:p>
                      <a:pPr algn="ctr"/>
                      <a:r>
                        <a:rPr lang="en-AU" sz="2200" i="1" dirty="0" smtClean="0">
                          <a:solidFill>
                            <a:schemeClr val="tx2"/>
                          </a:solidFill>
                        </a:rPr>
                        <a:t>Guidelines for Self-Development of Leadership Skills</a:t>
                      </a:r>
                      <a:endParaRPr lang="id-ID" sz="2200" i="1" dirty="0">
                        <a:solidFill>
                          <a:schemeClr val="tx2"/>
                        </a:solidFill>
                      </a:endParaRPr>
                    </a:p>
                  </a:txBody>
                  <a:tcPr marL="88454" marR="88454"/>
                </a:tc>
                <a:extLst>
                  <a:ext uri="{0D108BD9-81ED-4DB2-BD59-A6C34878D82A}">
                    <a16:rowId xmlns:a16="http://schemas.microsoft.com/office/drawing/2014/main" val="10000"/>
                  </a:ext>
                </a:extLst>
              </a:tr>
              <a:tr h="370840">
                <a:tc>
                  <a:txBody>
                    <a:bodyPr/>
                    <a:lstStyle/>
                    <a:p>
                      <a:r>
                        <a:rPr lang="en-US" sz="2200" dirty="0" err="1" smtClean="0"/>
                        <a:t>Kembangkan</a:t>
                      </a:r>
                      <a:r>
                        <a:rPr lang="en-US" sz="2200" dirty="0" smtClean="0"/>
                        <a:t> </a:t>
                      </a:r>
                      <a:r>
                        <a:rPr lang="en-US" sz="2200" dirty="0" err="1" smtClean="0"/>
                        <a:t>visi</a:t>
                      </a:r>
                      <a:r>
                        <a:rPr lang="en-US" sz="2200" dirty="0" smtClean="0"/>
                        <a:t> </a:t>
                      </a:r>
                      <a:r>
                        <a:rPr lang="en-US" sz="2200" dirty="0" err="1" smtClean="0"/>
                        <a:t>pribadi</a:t>
                      </a:r>
                      <a:r>
                        <a:rPr lang="en-US" sz="2200" dirty="0" smtClean="0"/>
                        <a:t> </a:t>
                      </a:r>
                      <a:r>
                        <a:rPr lang="en-US" sz="2200" dirty="0" err="1" smtClean="0"/>
                        <a:t>tentang</a:t>
                      </a:r>
                      <a:r>
                        <a:rPr lang="en-US" sz="2200" dirty="0" smtClean="0"/>
                        <a:t> </a:t>
                      </a:r>
                      <a:r>
                        <a:rPr lang="en-US" sz="2200" dirty="0" err="1" smtClean="0"/>
                        <a:t>tujuan</a:t>
                      </a:r>
                      <a:r>
                        <a:rPr lang="en-US" sz="2200" dirty="0" smtClean="0"/>
                        <a:t> </a:t>
                      </a:r>
                      <a:r>
                        <a:rPr lang="en-US" sz="2200" dirty="0" err="1" smtClean="0"/>
                        <a:t>karir</a:t>
                      </a:r>
                      <a:endParaRPr lang="id-ID" sz="2200" dirty="0"/>
                    </a:p>
                  </a:txBody>
                  <a:tcPr marL="88454" marR="88454"/>
                </a:tc>
                <a:extLst>
                  <a:ext uri="{0D108BD9-81ED-4DB2-BD59-A6C34878D82A}">
                    <a16:rowId xmlns:a16="http://schemas.microsoft.com/office/drawing/2014/main" val="10001"/>
                  </a:ext>
                </a:extLst>
              </a:tr>
              <a:tr h="370840">
                <a:tc>
                  <a:txBody>
                    <a:bodyPr/>
                    <a:lstStyle/>
                    <a:p>
                      <a:r>
                        <a:rPr lang="id-ID" sz="2200" dirty="0" smtClean="0"/>
                        <a:t>Meningkatkan </a:t>
                      </a:r>
                      <a:r>
                        <a:rPr lang="en-US" sz="2200" dirty="0" err="1" smtClean="0"/>
                        <a:t>pengawasan</a:t>
                      </a:r>
                      <a:r>
                        <a:rPr lang="en-US" sz="2200" dirty="0" smtClean="0"/>
                        <a:t> </a:t>
                      </a:r>
                      <a:r>
                        <a:rPr lang="en-US" sz="2200" dirty="0" err="1" smtClean="0"/>
                        <a:t>diri</a:t>
                      </a:r>
                      <a:endParaRPr lang="id-ID" sz="2200" dirty="0"/>
                    </a:p>
                  </a:txBody>
                  <a:tcPr marL="88454" marR="88454"/>
                </a:tc>
                <a:extLst>
                  <a:ext uri="{0D108BD9-81ED-4DB2-BD59-A6C34878D82A}">
                    <a16:rowId xmlns:a16="http://schemas.microsoft.com/office/drawing/2014/main" val="10002"/>
                  </a:ext>
                </a:extLst>
              </a:tr>
              <a:tr h="370840">
                <a:tc>
                  <a:txBody>
                    <a:bodyPr/>
                    <a:lstStyle/>
                    <a:p>
                      <a:r>
                        <a:rPr lang="id-ID" sz="2200" dirty="0" smtClean="0"/>
                        <a:t>Mencari </a:t>
                      </a:r>
                      <a:r>
                        <a:rPr lang="en-US" sz="2200" dirty="0" err="1" smtClean="0"/>
                        <a:t>umpan</a:t>
                      </a:r>
                      <a:r>
                        <a:rPr lang="en-US" sz="2200" dirty="0" smtClean="0"/>
                        <a:t> </a:t>
                      </a:r>
                      <a:r>
                        <a:rPr lang="en-US" sz="2200" dirty="0" err="1" smtClean="0"/>
                        <a:t>balik</a:t>
                      </a:r>
                      <a:r>
                        <a:rPr lang="en-US" sz="2200" dirty="0" smtClean="0"/>
                        <a:t> yang </a:t>
                      </a:r>
                      <a:r>
                        <a:rPr lang="en-US" sz="2200" dirty="0" err="1" smtClean="0"/>
                        <a:t>relevan</a:t>
                      </a:r>
                      <a:endParaRPr lang="id-ID" sz="2200" dirty="0"/>
                    </a:p>
                  </a:txBody>
                  <a:tcPr marL="88454" marR="88454"/>
                </a:tc>
                <a:extLst>
                  <a:ext uri="{0D108BD9-81ED-4DB2-BD59-A6C34878D82A}">
                    <a16:rowId xmlns:a16="http://schemas.microsoft.com/office/drawing/2014/main" val="10003"/>
                  </a:ext>
                </a:extLst>
              </a:tr>
              <a:tr h="370840">
                <a:tc>
                  <a:txBody>
                    <a:bodyPr/>
                    <a:lstStyle/>
                    <a:p>
                      <a:r>
                        <a:rPr lang="en-US" sz="2200" dirty="0" err="1" smtClean="0"/>
                        <a:t>Belajar</a:t>
                      </a:r>
                      <a:r>
                        <a:rPr lang="en-US" sz="2200" dirty="0" smtClean="0"/>
                        <a:t> </a:t>
                      </a:r>
                      <a:r>
                        <a:rPr lang="en-US" sz="2200" dirty="0" err="1" smtClean="0"/>
                        <a:t>dari</a:t>
                      </a:r>
                      <a:r>
                        <a:rPr lang="en-US" sz="2200" dirty="0" smtClean="0"/>
                        <a:t> </a:t>
                      </a:r>
                      <a:r>
                        <a:rPr lang="en-US" sz="2200" dirty="0" err="1" smtClean="0"/>
                        <a:t>kesalahan</a:t>
                      </a:r>
                      <a:endParaRPr lang="id-ID" sz="2200" dirty="0"/>
                    </a:p>
                  </a:txBody>
                  <a:tcPr marL="88454" marR="88454"/>
                </a:tc>
                <a:extLst>
                  <a:ext uri="{0D108BD9-81ED-4DB2-BD59-A6C34878D82A}">
                    <a16:rowId xmlns:a16="http://schemas.microsoft.com/office/drawing/2014/main" val="10004"/>
                  </a:ext>
                </a:extLst>
              </a:tr>
              <a:tr h="370840">
                <a:tc>
                  <a:txBody>
                    <a:bodyPr/>
                    <a:lstStyle/>
                    <a:p>
                      <a:r>
                        <a:rPr lang="en-US" sz="2200" dirty="0" err="1" smtClean="0"/>
                        <a:t>Belajar</a:t>
                      </a:r>
                      <a:r>
                        <a:rPr lang="en-US" sz="2200" dirty="0" smtClean="0"/>
                        <a:t> </a:t>
                      </a:r>
                      <a:r>
                        <a:rPr lang="en-US" sz="2200" dirty="0" err="1" smtClean="0"/>
                        <a:t>melihat</a:t>
                      </a:r>
                      <a:r>
                        <a:rPr lang="en-US" sz="2200" dirty="0" smtClean="0"/>
                        <a:t> </a:t>
                      </a:r>
                      <a:r>
                        <a:rPr lang="en-US" sz="2200" dirty="0" err="1" smtClean="0"/>
                        <a:t>peristiwa</a:t>
                      </a:r>
                      <a:r>
                        <a:rPr lang="en-US" sz="2200" dirty="0" smtClean="0"/>
                        <a:t> </a:t>
                      </a:r>
                      <a:r>
                        <a:rPr lang="en-US" sz="2200" dirty="0" err="1" smtClean="0"/>
                        <a:t>dari</a:t>
                      </a:r>
                      <a:r>
                        <a:rPr lang="en-US" sz="2200" dirty="0" smtClean="0"/>
                        <a:t> </a:t>
                      </a:r>
                      <a:r>
                        <a:rPr lang="en-US" sz="2200" dirty="0" err="1" smtClean="0"/>
                        <a:t>berbagai</a:t>
                      </a:r>
                      <a:r>
                        <a:rPr lang="en-US" sz="2200" dirty="0" smtClean="0"/>
                        <a:t> </a:t>
                      </a:r>
                      <a:r>
                        <a:rPr lang="en-US" sz="2200" dirty="0" err="1" smtClean="0"/>
                        <a:t>perspektif</a:t>
                      </a:r>
                      <a:endParaRPr lang="id-ID" sz="2200" dirty="0"/>
                    </a:p>
                  </a:txBody>
                  <a:tcPr marL="88454" marR="88454"/>
                </a:tc>
                <a:extLst>
                  <a:ext uri="{0D108BD9-81ED-4DB2-BD59-A6C34878D82A}">
                    <a16:rowId xmlns:a16="http://schemas.microsoft.com/office/drawing/2014/main" val="10005"/>
                  </a:ext>
                </a:extLst>
              </a:tr>
              <a:tr h="370840">
                <a:tc>
                  <a:txBody>
                    <a:bodyPr/>
                    <a:lstStyle/>
                    <a:p>
                      <a:r>
                        <a:rPr lang="en-US" sz="2200" dirty="0" err="1" smtClean="0"/>
                        <a:t>Bersikap</a:t>
                      </a:r>
                      <a:r>
                        <a:rPr lang="en-US" sz="2200" dirty="0" smtClean="0"/>
                        <a:t> </a:t>
                      </a:r>
                      <a:r>
                        <a:rPr lang="en-US" sz="2200" dirty="0" err="1" smtClean="0"/>
                        <a:t>skeptis</a:t>
                      </a:r>
                      <a:r>
                        <a:rPr lang="en-US" sz="2200" dirty="0" smtClean="0"/>
                        <a:t> </a:t>
                      </a:r>
                      <a:r>
                        <a:rPr lang="en-US" sz="2200" dirty="0" err="1" smtClean="0"/>
                        <a:t>terhadap</a:t>
                      </a:r>
                      <a:r>
                        <a:rPr lang="en-US" sz="2200" dirty="0" smtClean="0"/>
                        <a:t> </a:t>
                      </a:r>
                      <a:r>
                        <a:rPr lang="en-US" sz="2200" dirty="0" err="1" smtClean="0"/>
                        <a:t>jawaban</a:t>
                      </a:r>
                      <a:r>
                        <a:rPr lang="en-US" sz="2200" dirty="0" smtClean="0"/>
                        <a:t> yang </a:t>
                      </a:r>
                      <a:r>
                        <a:rPr lang="en-US" sz="2200" dirty="0" err="1" smtClean="0"/>
                        <a:t>mudah</a:t>
                      </a:r>
                      <a:endParaRPr lang="id-ID" sz="2200" dirty="0"/>
                    </a:p>
                  </a:txBody>
                  <a:tcPr marL="88454" marR="88454"/>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578864272"/>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467</TotalTime>
  <Words>555</Words>
  <Application>Microsoft Office PowerPoint</Application>
  <PresentationFormat>On-screen Show (4:3)</PresentationFormat>
  <Paragraphs>33</Paragraphs>
  <Slides>10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Andalus</vt:lpstr>
      <vt:lpstr>Arial</vt:lpstr>
      <vt:lpstr>Clarity</vt:lpstr>
      <vt:lpstr>PowerPoint Presentation</vt:lpstr>
      <vt:lpstr>Keterampilan utama seorang Pemimpin</vt:lpstr>
      <vt:lpstr>PowerPoint Presentation</vt:lpstr>
      <vt:lpstr>Soft skill</vt:lpstr>
      <vt:lpstr>Cara Meningkatkan Keterampilan Kepemimpinan</vt:lpstr>
      <vt:lpstr>PowerPoint Presentation</vt:lpstr>
      <vt:lpstr>PowerPoint Presentation</vt:lpstr>
      <vt:lpstr>PowerPoint Presentation</vt:lpstr>
      <vt:lpstr>Self-Help Activities</vt:lpstr>
      <vt:lpstr>TeŞekkŰr Ederim</vt:lpstr>
    </vt:vector>
  </TitlesOfParts>
  <Company>a compt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IV ANALISA &amp; INTERPRETASI DATA</dc:title>
  <dc:creator>Suci</dc:creator>
  <cp:lastModifiedBy>UMA</cp:lastModifiedBy>
  <cp:revision>130</cp:revision>
  <dcterms:created xsi:type="dcterms:W3CDTF">2008-12-12T03:35:08Z</dcterms:created>
  <dcterms:modified xsi:type="dcterms:W3CDTF">2020-07-29T02:15:43Z</dcterms:modified>
</cp:coreProperties>
</file>