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331" r:id="rId3"/>
    <p:sldId id="322" r:id="rId4"/>
    <p:sldId id="323" r:id="rId5"/>
    <p:sldId id="267" r:id="rId6"/>
    <p:sldId id="332" r:id="rId7"/>
    <p:sldId id="333" r:id="rId8"/>
    <p:sldId id="324" r:id="rId9"/>
    <p:sldId id="325" r:id="rId10"/>
    <p:sldId id="326" r:id="rId11"/>
    <p:sldId id="289" r:id="rId12"/>
    <p:sldId id="327" r:id="rId13"/>
    <p:sldId id="328" r:id="rId14"/>
    <p:sldId id="329" r:id="rId15"/>
    <p:sldId id="272" r:id="rId16"/>
    <p:sldId id="330" r:id="rId17"/>
    <p:sldId id="26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976C"/>
    <a:srgbClr val="71D5AD"/>
    <a:srgbClr val="E5849A"/>
    <a:srgbClr val="1CC675"/>
    <a:srgbClr val="1FC3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571"/>
    <p:restoredTop sz="95964"/>
  </p:normalViewPr>
  <p:slideViewPr>
    <p:cSldViewPr snapToGrid="0" snapToObjects="1">
      <p:cViewPr varScale="1">
        <p:scale>
          <a:sx n="103" d="100"/>
          <a:sy n="103" d="100"/>
        </p:scale>
        <p:origin x="138" y="3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734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526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148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141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56805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35846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1699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235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8104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7/29/2020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94174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3014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7/29/2020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7916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DE9CF-88D6-0E45-84A9-8D3E227307F4}"/>
              </a:ext>
            </a:extLst>
          </p:cNvPr>
          <p:cNvSpPr>
            <a:spLocks noGrp="1"/>
          </p:cNvSpPr>
          <p:nvPr>
            <p:ph type="ctrTitle"/>
          </p:nvPr>
        </p:nvSpPr>
        <p:spPr>
          <a:xfrm>
            <a:off x="443754" y="1208689"/>
            <a:ext cx="11228293" cy="1722769"/>
          </a:xfrm>
        </p:spPr>
        <p:txBody>
          <a:bodyPr>
            <a:noAutofit/>
          </a:bodyPr>
          <a:lstStyle/>
          <a:p>
            <a:pPr marL="419002" marR="337742" algn="r">
              <a:lnSpc>
                <a:spcPct val="80000"/>
              </a:lnSpc>
              <a:spcBef>
                <a:spcPts val="1395"/>
              </a:spcBef>
            </a:pPr>
            <a:r>
              <a:rPr lang="en-US" sz="5400" b="1"/>
              <a:t>Gender, Diversity, and Cross-Cultural Leadership Issues</a:t>
            </a:r>
            <a:endParaRPr lang="en-US" sz="5400" b="1" dirty="0"/>
          </a:p>
        </p:txBody>
      </p:sp>
      <p:sp>
        <p:nvSpPr>
          <p:cNvPr id="3" name="Subtitle 2">
            <a:extLst>
              <a:ext uri="{FF2B5EF4-FFF2-40B4-BE49-F238E27FC236}">
                <a16:creationId xmlns:a16="http://schemas.microsoft.com/office/drawing/2014/main" id="{5F9A8FB7-F374-C14E-A22C-3E56BF81586A}"/>
              </a:ext>
            </a:extLst>
          </p:cNvPr>
          <p:cNvSpPr>
            <a:spLocks noGrp="1"/>
          </p:cNvSpPr>
          <p:nvPr>
            <p:ph type="subTitle" idx="1"/>
          </p:nvPr>
        </p:nvSpPr>
        <p:spPr>
          <a:xfrm>
            <a:off x="6400800" y="3318570"/>
            <a:ext cx="4773699" cy="1834511"/>
          </a:xfrm>
        </p:spPr>
        <p:txBody>
          <a:bodyPr>
            <a:normAutofit/>
          </a:bodyPr>
          <a:lstStyle/>
          <a:p>
            <a:pPr marL="12061" marR="5080" algn="r">
              <a:spcBef>
                <a:spcPts val="100"/>
              </a:spcBef>
            </a:pPr>
            <a:r>
              <a:rPr lang="id-ID" b="1" spc="-4" dirty="0" smtClean="0">
                <a:solidFill>
                  <a:schemeClr val="bg1"/>
                </a:solidFill>
              </a:rPr>
              <a:t>Dra. Mustika tarigan</a:t>
            </a:r>
            <a:r>
              <a:rPr lang="en-US" b="1" spc="-4" dirty="0" smtClean="0">
                <a:solidFill>
                  <a:schemeClr val="bg1"/>
                </a:solidFill>
              </a:rPr>
              <a:t>, </a:t>
            </a:r>
            <a:r>
              <a:rPr lang="en-US" b="1" spc="-4" dirty="0" err="1" smtClean="0">
                <a:solidFill>
                  <a:schemeClr val="bg1"/>
                </a:solidFill>
              </a:rPr>
              <a:t>M.Psi</a:t>
            </a:r>
            <a:r>
              <a:rPr lang="en-US" b="1" spc="-4" dirty="0" smtClean="0">
                <a:solidFill>
                  <a:schemeClr val="bg1"/>
                </a:solidFill>
              </a:rPr>
              <a:t>.</a:t>
            </a:r>
            <a:r>
              <a:rPr lang="id-ID" b="1" spc="-4" dirty="0" smtClean="0">
                <a:solidFill>
                  <a:schemeClr val="bg1"/>
                </a:solidFill>
              </a:rPr>
              <a:t>, psikolog</a:t>
            </a:r>
            <a:endParaRPr lang="zh-CN" altLang="en-US" b="1" dirty="0" smtClean="0">
              <a:solidFill>
                <a:schemeClr val="bg1"/>
              </a:solidFill>
            </a:endParaRPr>
          </a:p>
          <a:p>
            <a:pPr marL="12061" marR="5080" algn="r">
              <a:spcBef>
                <a:spcPts val="100"/>
              </a:spcBef>
            </a:pPr>
            <a:r>
              <a:rPr lang="id-ID" altLang="zh-CN" b="1" spc="-4" dirty="0" smtClean="0">
                <a:solidFill>
                  <a:schemeClr val="bg1"/>
                </a:solidFill>
              </a:rPr>
              <a:t>Psikologi kepemimpinan</a:t>
            </a:r>
            <a:endParaRPr lang="zh-CN" altLang="en-US" b="1" dirty="0" smtClean="0">
              <a:solidFill>
                <a:schemeClr val="bg1"/>
              </a:solidFill>
            </a:endParaRPr>
          </a:p>
          <a:p>
            <a:pPr marL="12061" marR="5080" algn="r">
              <a:spcBef>
                <a:spcPts val="100"/>
              </a:spcBef>
            </a:pPr>
            <a:r>
              <a:rPr lang="en-US" altLang="en-US" b="1" spc="-4" dirty="0" err="1" smtClean="0">
                <a:solidFill>
                  <a:schemeClr val="bg1"/>
                </a:solidFill>
              </a:rPr>
              <a:t>Kelas</a:t>
            </a:r>
            <a:r>
              <a:rPr lang="en-US" altLang="en-US" b="1" spc="-4" dirty="0" smtClean="0">
                <a:solidFill>
                  <a:schemeClr val="bg1"/>
                </a:solidFill>
              </a:rPr>
              <a:t>: </a:t>
            </a:r>
            <a:r>
              <a:rPr lang="id-ID" altLang="en-US" b="1" spc="-4" dirty="0" smtClean="0">
                <a:solidFill>
                  <a:schemeClr val="bg1"/>
                </a:solidFill>
              </a:rPr>
              <a:t> a2, a3, b1, b3</a:t>
            </a:r>
            <a:endParaRPr lang="zh-CN" altLang="en-US" b="1" dirty="0">
              <a:solidFill>
                <a:schemeClr val="bg1"/>
              </a:solidFill>
            </a:endParaRPr>
          </a:p>
        </p:txBody>
      </p:sp>
    </p:spTree>
    <p:extLst>
      <p:ext uri="{BB962C8B-B14F-4D97-AF65-F5344CB8AC3E}">
        <p14:creationId xmlns:p14="http://schemas.microsoft.com/office/powerpoint/2010/main" val="994576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9488490"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...continue</a:t>
            </a:r>
          </a:p>
        </p:txBody>
      </p:sp>
      <p:sp>
        <p:nvSpPr>
          <p:cNvPr id="2" name="Rectangle 1"/>
          <p:cNvSpPr/>
          <p:nvPr/>
        </p:nvSpPr>
        <p:spPr>
          <a:xfrm>
            <a:off x="439271" y="614405"/>
            <a:ext cx="9054354" cy="5463034"/>
          </a:xfrm>
          <a:prstGeom prst="rect">
            <a:avLst/>
          </a:prstGeom>
        </p:spPr>
        <p:txBody>
          <a:bodyPr wrap="square">
            <a:spAutoFit/>
          </a:bodyPr>
          <a:lstStyle/>
          <a:p>
            <a:pPr>
              <a:spcAft>
                <a:spcPts val="1200"/>
              </a:spcAft>
            </a:pPr>
            <a:r>
              <a:rPr lang="en-US" b="1" dirty="0" err="1"/>
              <a:t>Mengidentifikasi</a:t>
            </a:r>
            <a:r>
              <a:rPr lang="en-US" b="1" dirty="0"/>
              <a:t> </a:t>
            </a:r>
            <a:r>
              <a:rPr lang="en-US" b="1" dirty="0" err="1"/>
              <a:t>Penyebab</a:t>
            </a:r>
            <a:r>
              <a:rPr lang="en-US" b="1" dirty="0"/>
              <a:t> </a:t>
            </a:r>
            <a:r>
              <a:rPr lang="en-US" b="1" dirty="0" err="1"/>
              <a:t>dan</a:t>
            </a:r>
            <a:r>
              <a:rPr lang="en-US" b="1" dirty="0"/>
              <a:t> </a:t>
            </a:r>
            <a:r>
              <a:rPr lang="en-US" b="1" dirty="0" err="1"/>
              <a:t>Mengurangi</a:t>
            </a:r>
            <a:r>
              <a:rPr lang="en-US" b="1" dirty="0"/>
              <a:t> </a:t>
            </a:r>
            <a:r>
              <a:rPr lang="en-US" b="1" dirty="0" err="1"/>
              <a:t>Diskriminasi</a:t>
            </a:r>
            <a:r>
              <a:rPr lang="en-US" b="1" dirty="0"/>
              <a:t>.</a:t>
            </a:r>
            <a:endParaRPr lang="id-ID" b="1" dirty="0"/>
          </a:p>
          <a:p>
            <a:pPr marL="285750" indent="-285750">
              <a:spcAft>
                <a:spcPts val="600"/>
              </a:spcAft>
              <a:buFont typeface="Wingdings"/>
              <a:buChar char="à"/>
            </a:pPr>
            <a:r>
              <a:rPr lang="en-US" dirty="0" err="1" smtClean="0"/>
              <a:t>Perlakuan</a:t>
            </a:r>
            <a:r>
              <a:rPr lang="id-ID" dirty="0" smtClean="0"/>
              <a:t> </a:t>
            </a:r>
            <a:r>
              <a:rPr lang="en-US" dirty="0" smtClean="0"/>
              <a:t>yang </a:t>
            </a:r>
            <a:r>
              <a:rPr lang="en-US" dirty="0" err="1"/>
              <a:t>berbeda</a:t>
            </a:r>
            <a:r>
              <a:rPr lang="en-US" dirty="0"/>
              <a:t> </a:t>
            </a:r>
            <a:r>
              <a:rPr lang="en-US" dirty="0" err="1"/>
              <a:t>selama</a:t>
            </a:r>
            <a:r>
              <a:rPr lang="en-US" dirty="0"/>
              <a:t> </a:t>
            </a:r>
            <a:r>
              <a:rPr lang="en-US" dirty="0" err="1"/>
              <a:t>masa</a:t>
            </a:r>
            <a:r>
              <a:rPr lang="en-US" dirty="0"/>
              <a:t> </a:t>
            </a:r>
            <a:r>
              <a:rPr lang="en-US" dirty="0" err="1"/>
              <a:t>kanak-kanak</a:t>
            </a:r>
            <a:r>
              <a:rPr lang="en-US" dirty="0"/>
              <a:t> </a:t>
            </a:r>
            <a:r>
              <a:rPr lang="en-US" dirty="0" err="1"/>
              <a:t>menyebabkan</a:t>
            </a:r>
            <a:r>
              <a:rPr lang="en-US" dirty="0"/>
              <a:t> </a:t>
            </a:r>
            <a:r>
              <a:rPr lang="en-US" dirty="0" err="1"/>
              <a:t>pria</a:t>
            </a:r>
            <a:r>
              <a:rPr lang="en-US" dirty="0"/>
              <a:t> </a:t>
            </a:r>
            <a:r>
              <a:rPr lang="en-US" dirty="0" err="1"/>
              <a:t>dan</a:t>
            </a:r>
            <a:r>
              <a:rPr lang="en-US" dirty="0"/>
              <a:t> </a:t>
            </a:r>
            <a:r>
              <a:rPr lang="en-US" dirty="0" err="1"/>
              <a:t>wanita</a:t>
            </a:r>
            <a:r>
              <a:rPr lang="en-US" dirty="0"/>
              <a:t> </a:t>
            </a:r>
            <a:r>
              <a:rPr lang="en-US" dirty="0" err="1"/>
              <a:t>memiliki</a:t>
            </a:r>
            <a:r>
              <a:rPr lang="en-US" dirty="0"/>
              <a:t> </a:t>
            </a:r>
            <a:r>
              <a:rPr lang="en-US" dirty="0" err="1"/>
              <a:t>nilai</a:t>
            </a:r>
            <a:r>
              <a:rPr lang="en-US" dirty="0"/>
              <a:t>, </a:t>
            </a:r>
            <a:r>
              <a:rPr lang="en-US" dirty="0" err="1"/>
              <a:t>sifat</a:t>
            </a:r>
            <a:r>
              <a:rPr lang="en-US" dirty="0"/>
              <a:t>, </a:t>
            </a:r>
            <a:r>
              <a:rPr lang="en-US" dirty="0" err="1"/>
              <a:t>keterampilan</a:t>
            </a:r>
            <a:r>
              <a:rPr lang="en-US" dirty="0"/>
              <a:t>, </a:t>
            </a:r>
            <a:r>
              <a:rPr lang="en-US" dirty="0" err="1"/>
              <a:t>dan</a:t>
            </a:r>
            <a:r>
              <a:rPr lang="en-US" dirty="0"/>
              <a:t> </a:t>
            </a:r>
            <a:r>
              <a:rPr lang="en-US" dirty="0" err="1"/>
              <a:t>cara</a:t>
            </a:r>
            <a:r>
              <a:rPr lang="en-US" dirty="0"/>
              <a:t> yang </a:t>
            </a:r>
            <a:r>
              <a:rPr lang="en-US" dirty="0" err="1"/>
              <a:t>berbeda</a:t>
            </a:r>
            <a:r>
              <a:rPr lang="en-US" dirty="0"/>
              <a:t> </a:t>
            </a:r>
            <a:r>
              <a:rPr lang="en-US" dirty="0" err="1"/>
              <a:t>dalam</a:t>
            </a:r>
            <a:r>
              <a:rPr lang="en-US" dirty="0"/>
              <a:t> </a:t>
            </a:r>
            <a:r>
              <a:rPr lang="en-US" dirty="0" err="1"/>
              <a:t>menghadapi</a:t>
            </a:r>
            <a:r>
              <a:rPr lang="en-US" dirty="0"/>
              <a:t> </a:t>
            </a:r>
            <a:r>
              <a:rPr lang="en-US" dirty="0" err="1"/>
              <a:t>situasi</a:t>
            </a:r>
            <a:r>
              <a:rPr lang="en-US" dirty="0"/>
              <a:t>. </a:t>
            </a:r>
            <a:r>
              <a:rPr lang="en-US" dirty="0" err="1"/>
              <a:t>Meskipun</a:t>
            </a:r>
            <a:r>
              <a:rPr lang="en-US" dirty="0"/>
              <a:t> </a:t>
            </a:r>
            <a:r>
              <a:rPr lang="en-US" dirty="0" err="1"/>
              <a:t>tidak</a:t>
            </a:r>
            <a:r>
              <a:rPr lang="en-US" dirty="0"/>
              <a:t> </a:t>
            </a:r>
            <a:r>
              <a:rPr lang="en-US" dirty="0" err="1"/>
              <a:t>saling</a:t>
            </a:r>
            <a:r>
              <a:rPr lang="en-US" dirty="0"/>
              <a:t> </a:t>
            </a:r>
            <a:r>
              <a:rPr lang="en-US" dirty="0" err="1"/>
              <a:t>eksklusif</a:t>
            </a:r>
            <a:r>
              <a:rPr lang="en-US" dirty="0"/>
              <a:t>, </a:t>
            </a:r>
            <a:r>
              <a:rPr lang="id-ID" dirty="0" smtClean="0"/>
              <a:t>namun hal-hal tersebut</a:t>
            </a:r>
            <a:r>
              <a:rPr lang="en-US" dirty="0" smtClean="0"/>
              <a:t> </a:t>
            </a:r>
            <a:r>
              <a:rPr lang="en-US" dirty="0" err="1"/>
              <a:t>mengarah</a:t>
            </a:r>
            <a:r>
              <a:rPr lang="en-US" dirty="0"/>
              <a:t> </a:t>
            </a:r>
            <a:r>
              <a:rPr lang="en-US" dirty="0" err="1"/>
              <a:t>pada</a:t>
            </a:r>
            <a:r>
              <a:rPr lang="en-US" dirty="0"/>
              <a:t> </a:t>
            </a:r>
            <a:r>
              <a:rPr lang="en-US" dirty="0" err="1"/>
              <a:t>implikasi</a:t>
            </a:r>
            <a:r>
              <a:rPr lang="en-US" dirty="0"/>
              <a:t> yang </a:t>
            </a:r>
            <a:r>
              <a:rPr lang="en-US" dirty="0" err="1"/>
              <a:t>berbeda</a:t>
            </a:r>
            <a:r>
              <a:rPr lang="en-US" dirty="0"/>
              <a:t> </a:t>
            </a:r>
            <a:r>
              <a:rPr lang="en-US" dirty="0" err="1"/>
              <a:t>untuk</a:t>
            </a:r>
            <a:r>
              <a:rPr lang="en-US" dirty="0"/>
              <a:t> </a:t>
            </a:r>
            <a:r>
              <a:rPr lang="en-US" dirty="0" err="1"/>
              <a:t>pemilihan</a:t>
            </a:r>
            <a:r>
              <a:rPr lang="en-US" dirty="0"/>
              <a:t> </a:t>
            </a:r>
            <a:r>
              <a:rPr lang="en-US" dirty="0" err="1"/>
              <a:t>dan</a:t>
            </a:r>
            <a:r>
              <a:rPr lang="en-US" dirty="0"/>
              <a:t> </a:t>
            </a:r>
            <a:r>
              <a:rPr lang="en-US" dirty="0" err="1"/>
              <a:t>pelatihan</a:t>
            </a:r>
            <a:r>
              <a:rPr lang="en-US" dirty="0"/>
              <a:t> </a:t>
            </a:r>
            <a:r>
              <a:rPr lang="en-US" dirty="0" err="1"/>
              <a:t>para</a:t>
            </a:r>
            <a:r>
              <a:rPr lang="en-US" dirty="0"/>
              <a:t> </a:t>
            </a:r>
            <a:r>
              <a:rPr lang="en-US" dirty="0" err="1"/>
              <a:t>pemimpin</a:t>
            </a:r>
            <a:r>
              <a:rPr lang="en-US" dirty="0"/>
              <a:t> </a:t>
            </a:r>
            <a:r>
              <a:rPr lang="en-US" dirty="0" err="1"/>
              <a:t>dan</a:t>
            </a:r>
            <a:r>
              <a:rPr lang="en-US" dirty="0"/>
              <a:t> </a:t>
            </a:r>
            <a:r>
              <a:rPr lang="en-US" dirty="0" err="1"/>
              <a:t>penghapusan</a:t>
            </a:r>
            <a:r>
              <a:rPr lang="en-US" dirty="0"/>
              <a:t> </a:t>
            </a:r>
            <a:r>
              <a:rPr lang="en-US" dirty="0" err="1"/>
              <a:t>diskriminasi</a:t>
            </a:r>
            <a:r>
              <a:rPr lang="en-US" dirty="0"/>
              <a:t> yang </a:t>
            </a:r>
            <a:r>
              <a:rPr lang="en-US" dirty="0" err="1"/>
              <a:t>tidak</a:t>
            </a:r>
            <a:r>
              <a:rPr lang="en-US" dirty="0"/>
              <a:t> </a:t>
            </a:r>
            <a:r>
              <a:rPr lang="en-US" dirty="0" err="1"/>
              <a:t>adil</a:t>
            </a:r>
            <a:r>
              <a:rPr lang="en-US" dirty="0" smtClean="0"/>
              <a:t>.</a:t>
            </a:r>
            <a:endParaRPr lang="id-ID" dirty="0" smtClean="0"/>
          </a:p>
          <a:p>
            <a:pPr marL="285750" indent="-285750">
              <a:spcAft>
                <a:spcPts val="600"/>
              </a:spcAft>
              <a:buFont typeface="Wingdings"/>
              <a:buChar char="à"/>
            </a:pPr>
            <a:r>
              <a:rPr lang="en-US" dirty="0" err="1"/>
              <a:t>Keterampilan</a:t>
            </a:r>
            <a:r>
              <a:rPr lang="en-US" dirty="0"/>
              <a:t> </a:t>
            </a:r>
            <a:r>
              <a:rPr lang="en-US" dirty="0" err="1"/>
              <a:t>dan</a:t>
            </a:r>
            <a:r>
              <a:rPr lang="en-US" dirty="0"/>
              <a:t> </a:t>
            </a:r>
            <a:r>
              <a:rPr lang="en-US" dirty="0" err="1"/>
              <a:t>perilaku</a:t>
            </a:r>
            <a:r>
              <a:rPr lang="en-US" dirty="0"/>
              <a:t> </a:t>
            </a:r>
            <a:r>
              <a:rPr lang="en-US" dirty="0" err="1"/>
              <a:t>penting</a:t>
            </a:r>
            <a:r>
              <a:rPr lang="en-US" dirty="0"/>
              <a:t> </a:t>
            </a:r>
            <a:r>
              <a:rPr lang="en-US" dirty="0" err="1"/>
              <a:t>untuk</a:t>
            </a:r>
            <a:r>
              <a:rPr lang="en-US" dirty="0"/>
              <a:t> </a:t>
            </a:r>
            <a:r>
              <a:rPr lang="en-US" dirty="0" err="1"/>
              <a:t>kepemimpinan</a:t>
            </a:r>
            <a:r>
              <a:rPr lang="en-US" dirty="0"/>
              <a:t> yang </a:t>
            </a:r>
            <a:r>
              <a:rPr lang="en-US" dirty="0" err="1"/>
              <a:t>efektif</a:t>
            </a:r>
            <a:r>
              <a:rPr lang="en-US" dirty="0"/>
              <a:t> </a:t>
            </a:r>
            <a:r>
              <a:rPr lang="en-US" dirty="0" err="1"/>
              <a:t>agak</a:t>
            </a:r>
            <a:r>
              <a:rPr lang="en-US" dirty="0"/>
              <a:t> </a:t>
            </a:r>
            <a:r>
              <a:rPr lang="en-US" dirty="0" err="1"/>
              <a:t>berbeda</a:t>
            </a:r>
            <a:r>
              <a:rPr lang="en-US" dirty="0"/>
              <a:t> di </a:t>
            </a:r>
            <a:r>
              <a:rPr lang="en-US" dirty="0" err="1"/>
              <a:t>berbagai</a:t>
            </a:r>
            <a:r>
              <a:rPr lang="en-US" dirty="0"/>
              <a:t> </a:t>
            </a:r>
            <a:r>
              <a:rPr lang="en-US" dirty="0" err="1"/>
              <a:t>situasi</a:t>
            </a:r>
            <a:r>
              <a:rPr lang="en-US" dirty="0"/>
              <a:t>, </a:t>
            </a:r>
            <a:r>
              <a:rPr lang="en-US" dirty="0" err="1"/>
              <a:t>dan</a:t>
            </a:r>
            <a:r>
              <a:rPr lang="en-US" dirty="0"/>
              <a:t> </a:t>
            </a:r>
            <a:r>
              <a:rPr lang="en-US" dirty="0" err="1"/>
              <a:t>beberapa</a:t>
            </a:r>
            <a:r>
              <a:rPr lang="en-US" dirty="0"/>
              <a:t> </a:t>
            </a:r>
            <a:r>
              <a:rPr lang="en-US" dirty="0" err="1"/>
              <a:t>jenis</a:t>
            </a:r>
            <a:r>
              <a:rPr lang="en-US" dirty="0"/>
              <a:t> </a:t>
            </a:r>
            <a:r>
              <a:rPr lang="en-US" dirty="0" err="1"/>
              <a:t>posisi</a:t>
            </a:r>
            <a:r>
              <a:rPr lang="en-US" dirty="0"/>
              <a:t> </a:t>
            </a:r>
            <a:r>
              <a:rPr lang="en-US" dirty="0" err="1"/>
              <a:t>kepemimpinan</a:t>
            </a:r>
            <a:r>
              <a:rPr lang="en-US" dirty="0"/>
              <a:t> </a:t>
            </a:r>
            <a:r>
              <a:rPr lang="en-US" dirty="0" err="1"/>
              <a:t>dapat</a:t>
            </a:r>
            <a:r>
              <a:rPr lang="en-US" dirty="0"/>
              <a:t> </a:t>
            </a:r>
            <a:r>
              <a:rPr lang="en-US" dirty="0" err="1"/>
              <a:t>memberikan</a:t>
            </a:r>
            <a:r>
              <a:rPr lang="en-US" dirty="0"/>
              <a:t> </a:t>
            </a:r>
            <a:r>
              <a:rPr lang="en-US" dirty="0" err="1"/>
              <a:t>sedikit</a:t>
            </a:r>
            <a:r>
              <a:rPr lang="en-US" dirty="0"/>
              <a:t> </a:t>
            </a:r>
            <a:r>
              <a:rPr lang="en-US" dirty="0" err="1"/>
              <a:t>keuntungan</a:t>
            </a:r>
            <a:r>
              <a:rPr lang="en-US" dirty="0"/>
              <a:t> </a:t>
            </a:r>
            <a:r>
              <a:rPr lang="en-US" dirty="0" err="1"/>
              <a:t>bagi</a:t>
            </a:r>
            <a:r>
              <a:rPr lang="en-US" dirty="0"/>
              <a:t> </a:t>
            </a:r>
            <a:r>
              <a:rPr lang="en-US" dirty="0" err="1"/>
              <a:t>pria</a:t>
            </a:r>
            <a:r>
              <a:rPr lang="en-US" dirty="0"/>
              <a:t> </a:t>
            </a:r>
            <a:r>
              <a:rPr lang="en-US" dirty="0" err="1"/>
              <a:t>atau</a:t>
            </a:r>
            <a:r>
              <a:rPr lang="en-US" dirty="0"/>
              <a:t> </a:t>
            </a:r>
            <a:r>
              <a:rPr lang="en-US" dirty="0" err="1"/>
              <a:t>wanita</a:t>
            </a:r>
            <a:r>
              <a:rPr lang="en-US" dirty="0" smtClean="0"/>
              <a:t>.</a:t>
            </a:r>
            <a:endParaRPr lang="id-ID" dirty="0" smtClean="0"/>
          </a:p>
          <a:p>
            <a:pPr marL="285750" indent="-285750">
              <a:spcAft>
                <a:spcPts val="600"/>
              </a:spcAft>
              <a:buFont typeface="Wingdings"/>
              <a:buChar char="à"/>
            </a:pPr>
            <a:r>
              <a:rPr lang="en-US" dirty="0" err="1" smtClean="0"/>
              <a:t>Untuk</a:t>
            </a:r>
            <a:r>
              <a:rPr lang="id-ID" dirty="0" smtClean="0"/>
              <a:t> </a:t>
            </a:r>
            <a:r>
              <a:rPr lang="en-US" dirty="0" err="1" smtClean="0"/>
              <a:t>banyak</a:t>
            </a:r>
            <a:r>
              <a:rPr lang="en-US" dirty="0" smtClean="0"/>
              <a:t> </a:t>
            </a:r>
            <a:r>
              <a:rPr lang="en-US" dirty="0" err="1"/>
              <a:t>jenis</a:t>
            </a:r>
            <a:r>
              <a:rPr lang="en-US" dirty="0"/>
              <a:t> </a:t>
            </a:r>
            <a:r>
              <a:rPr lang="en-US" dirty="0" err="1"/>
              <a:t>posisi</a:t>
            </a:r>
            <a:r>
              <a:rPr lang="en-US" dirty="0"/>
              <a:t> </a:t>
            </a:r>
            <a:r>
              <a:rPr lang="en-US" dirty="0" err="1"/>
              <a:t>kepemimpinan</a:t>
            </a:r>
            <a:r>
              <a:rPr lang="en-US" dirty="0"/>
              <a:t>, </a:t>
            </a:r>
            <a:r>
              <a:rPr lang="en-US" dirty="0" err="1"/>
              <a:t>kandidat</a:t>
            </a:r>
            <a:r>
              <a:rPr lang="en-US" dirty="0"/>
              <a:t> </a:t>
            </a:r>
            <a:r>
              <a:rPr lang="en-US" dirty="0" err="1"/>
              <a:t>perempuan</a:t>
            </a:r>
            <a:r>
              <a:rPr lang="en-US" dirty="0"/>
              <a:t> </a:t>
            </a:r>
            <a:r>
              <a:rPr lang="en-US" dirty="0" err="1"/>
              <a:t>kemungkinan</a:t>
            </a:r>
            <a:r>
              <a:rPr lang="en-US" dirty="0"/>
              <a:t> </a:t>
            </a:r>
            <a:r>
              <a:rPr lang="en-US" dirty="0" err="1"/>
              <a:t>akan</a:t>
            </a:r>
            <a:r>
              <a:rPr lang="en-US" dirty="0"/>
              <a:t> </a:t>
            </a:r>
            <a:r>
              <a:rPr lang="en-US" dirty="0" err="1"/>
              <a:t>dinilai</a:t>
            </a:r>
            <a:r>
              <a:rPr lang="en-US" dirty="0"/>
              <a:t> </a:t>
            </a:r>
            <a:r>
              <a:rPr lang="en-US" dirty="0" err="1"/>
              <a:t>sebagai</a:t>
            </a:r>
            <a:r>
              <a:rPr lang="en-US" dirty="0"/>
              <a:t> </a:t>
            </a:r>
            <a:r>
              <a:rPr lang="en-US" dirty="0" err="1"/>
              <a:t>kurang</a:t>
            </a:r>
            <a:r>
              <a:rPr lang="en-US" dirty="0"/>
              <a:t> </a:t>
            </a:r>
            <a:r>
              <a:rPr lang="en-US" dirty="0" err="1"/>
              <a:t>memenuhi</a:t>
            </a:r>
            <a:r>
              <a:rPr lang="en-US" dirty="0"/>
              <a:t> </a:t>
            </a:r>
            <a:r>
              <a:rPr lang="en-US" dirty="0" err="1"/>
              <a:t>syarat</a:t>
            </a:r>
            <a:r>
              <a:rPr lang="en-US" dirty="0"/>
              <a:t> </a:t>
            </a:r>
            <a:r>
              <a:rPr lang="en-US" dirty="0" err="1"/>
              <a:t>daripada</a:t>
            </a:r>
            <a:r>
              <a:rPr lang="en-US" dirty="0"/>
              <a:t> </a:t>
            </a:r>
            <a:r>
              <a:rPr lang="en-US" dirty="0" err="1"/>
              <a:t>kandidat</a:t>
            </a:r>
            <a:r>
              <a:rPr lang="en-US" dirty="0"/>
              <a:t> </a:t>
            </a:r>
            <a:r>
              <a:rPr lang="en-US" dirty="0" err="1"/>
              <a:t>laki-laki</a:t>
            </a:r>
            <a:r>
              <a:rPr lang="en-US" dirty="0"/>
              <a:t> </a:t>
            </a:r>
            <a:r>
              <a:rPr lang="en-US" dirty="0" err="1"/>
              <a:t>kecuali</a:t>
            </a:r>
            <a:r>
              <a:rPr lang="en-US" dirty="0"/>
              <a:t> </a:t>
            </a:r>
            <a:r>
              <a:rPr lang="en-US" dirty="0" err="1"/>
              <a:t>jika</a:t>
            </a:r>
            <a:r>
              <a:rPr lang="en-US" dirty="0"/>
              <a:t> </a:t>
            </a:r>
            <a:r>
              <a:rPr lang="en-US" dirty="0" err="1"/>
              <a:t>informasi</a:t>
            </a:r>
            <a:r>
              <a:rPr lang="en-US" dirty="0"/>
              <a:t> </a:t>
            </a:r>
            <a:r>
              <a:rPr lang="en-US" dirty="0" err="1"/>
              <a:t>akurat</a:t>
            </a:r>
            <a:r>
              <a:rPr lang="en-US" dirty="0"/>
              <a:t> </a:t>
            </a:r>
            <a:r>
              <a:rPr lang="en-US" dirty="0" err="1"/>
              <a:t>tentang</a:t>
            </a:r>
            <a:r>
              <a:rPr lang="en-US" dirty="0"/>
              <a:t> </a:t>
            </a:r>
            <a:r>
              <a:rPr lang="en-US" dirty="0" err="1"/>
              <a:t>kualifikasi</a:t>
            </a:r>
            <a:r>
              <a:rPr lang="en-US" dirty="0"/>
              <a:t> </a:t>
            </a:r>
            <a:r>
              <a:rPr lang="en-US" dirty="0" err="1"/>
              <a:t>setiap</a:t>
            </a:r>
            <a:r>
              <a:rPr lang="en-US" dirty="0"/>
              <a:t> orang </a:t>
            </a:r>
            <a:r>
              <a:rPr lang="en-US" dirty="0" err="1"/>
              <a:t>dikumpulkan</a:t>
            </a:r>
            <a:r>
              <a:rPr lang="en-US" dirty="0"/>
              <a:t> </a:t>
            </a:r>
            <a:r>
              <a:rPr lang="en-US" dirty="0" err="1"/>
              <a:t>dan</a:t>
            </a:r>
            <a:r>
              <a:rPr lang="en-US" dirty="0"/>
              <a:t> </a:t>
            </a:r>
            <a:r>
              <a:rPr lang="en-US" dirty="0" err="1"/>
              <a:t>digunakan</a:t>
            </a:r>
            <a:r>
              <a:rPr lang="en-US" dirty="0"/>
              <a:t> </a:t>
            </a:r>
            <a:r>
              <a:rPr lang="en-US" dirty="0" err="1"/>
              <a:t>dalam</a:t>
            </a:r>
            <a:r>
              <a:rPr lang="en-US" dirty="0"/>
              <a:t> </a:t>
            </a:r>
            <a:r>
              <a:rPr lang="en-US" dirty="0" err="1"/>
              <a:t>keputusan</a:t>
            </a:r>
            <a:r>
              <a:rPr lang="en-US" dirty="0"/>
              <a:t> </a:t>
            </a:r>
            <a:r>
              <a:rPr lang="en-US" dirty="0" err="1"/>
              <a:t>seleksi</a:t>
            </a:r>
            <a:r>
              <a:rPr lang="en-US" dirty="0"/>
              <a:t> (</a:t>
            </a:r>
            <a:r>
              <a:rPr lang="en-US" dirty="0" err="1"/>
              <a:t>Heilman</a:t>
            </a:r>
            <a:r>
              <a:rPr lang="en-US" dirty="0"/>
              <a:t>, 2001; </a:t>
            </a:r>
            <a:r>
              <a:rPr lang="en-US" dirty="0" err="1"/>
              <a:t>Heilman</a:t>
            </a:r>
            <a:r>
              <a:rPr lang="en-US" dirty="0"/>
              <a:t> &amp; Haynes, 2005</a:t>
            </a:r>
            <a:r>
              <a:rPr lang="en-US" dirty="0" smtClean="0"/>
              <a:t>).</a:t>
            </a:r>
            <a:r>
              <a:rPr lang="id-ID" dirty="0"/>
              <a:t> </a:t>
            </a:r>
            <a:r>
              <a:rPr lang="en-US" dirty="0" err="1" smtClean="0"/>
              <a:t>Keputusan</a:t>
            </a:r>
            <a:r>
              <a:rPr lang="id-ID" dirty="0" smtClean="0"/>
              <a:t> </a:t>
            </a:r>
            <a:r>
              <a:rPr lang="en-US" dirty="0" err="1" smtClean="0"/>
              <a:t>seleksi</a:t>
            </a:r>
            <a:r>
              <a:rPr lang="en-US" dirty="0" smtClean="0"/>
              <a:t> </a:t>
            </a:r>
            <a:r>
              <a:rPr lang="en-US" dirty="0" err="1"/>
              <a:t>dan</a:t>
            </a:r>
            <a:r>
              <a:rPr lang="en-US" dirty="0"/>
              <a:t> </a:t>
            </a:r>
            <a:r>
              <a:rPr lang="en-US" dirty="0" err="1"/>
              <a:t>promosi</a:t>
            </a:r>
            <a:r>
              <a:rPr lang="en-US" dirty="0"/>
              <a:t> </a:t>
            </a:r>
            <a:r>
              <a:rPr lang="en-US" dirty="0" err="1"/>
              <a:t>harus</a:t>
            </a:r>
            <a:r>
              <a:rPr lang="en-US" dirty="0"/>
              <a:t> </a:t>
            </a:r>
            <a:r>
              <a:rPr lang="en-US" dirty="0" err="1"/>
              <a:t>dibuat</a:t>
            </a:r>
            <a:r>
              <a:rPr lang="en-US" dirty="0"/>
              <a:t> </a:t>
            </a:r>
            <a:r>
              <a:rPr lang="en-US" dirty="0" err="1"/>
              <a:t>oleh</a:t>
            </a:r>
            <a:r>
              <a:rPr lang="en-US" dirty="0"/>
              <a:t> orang-orang yang </a:t>
            </a:r>
            <a:r>
              <a:rPr lang="en-US" dirty="0" err="1"/>
              <a:t>mengerti</a:t>
            </a:r>
            <a:r>
              <a:rPr lang="en-US" dirty="0"/>
              <a:t> </a:t>
            </a:r>
            <a:r>
              <a:rPr lang="en-US" dirty="0" err="1"/>
              <a:t>bagaimana</a:t>
            </a:r>
            <a:r>
              <a:rPr lang="en-US" dirty="0"/>
              <a:t> </a:t>
            </a:r>
            <a:r>
              <a:rPr lang="en-US" dirty="0" err="1"/>
              <a:t>menghindari</a:t>
            </a:r>
            <a:r>
              <a:rPr lang="en-US" dirty="0"/>
              <a:t> bias yang </a:t>
            </a:r>
            <a:r>
              <a:rPr lang="en-US" dirty="0" err="1"/>
              <a:t>dihasilkan</a:t>
            </a:r>
            <a:r>
              <a:rPr lang="en-US" dirty="0"/>
              <a:t> </a:t>
            </a:r>
            <a:r>
              <a:rPr lang="en-US" dirty="0" err="1"/>
              <a:t>dari</a:t>
            </a:r>
            <a:r>
              <a:rPr lang="en-US" dirty="0"/>
              <a:t> </a:t>
            </a:r>
            <a:r>
              <a:rPr lang="en-US" dirty="0" err="1"/>
              <a:t>stereotip</a:t>
            </a:r>
            <a:r>
              <a:rPr lang="en-US" dirty="0"/>
              <a:t> </a:t>
            </a:r>
            <a:r>
              <a:rPr lang="en-US" dirty="0" err="1"/>
              <a:t>dan</a:t>
            </a:r>
            <a:r>
              <a:rPr lang="en-US" dirty="0"/>
              <a:t> </a:t>
            </a:r>
            <a:r>
              <a:rPr lang="en-US" dirty="0" err="1"/>
              <a:t>asumsi</a:t>
            </a:r>
            <a:r>
              <a:rPr lang="en-US" dirty="0"/>
              <a:t> </a:t>
            </a:r>
            <a:r>
              <a:rPr lang="en-US" dirty="0" err="1"/>
              <a:t>implisit</a:t>
            </a:r>
            <a:r>
              <a:rPr lang="en-US" dirty="0" smtClean="0"/>
              <a:t>.</a:t>
            </a:r>
            <a:endParaRPr lang="id-ID" dirty="0" smtClean="0"/>
          </a:p>
          <a:p>
            <a:pPr marL="285750" indent="-285750">
              <a:spcAft>
                <a:spcPts val="600"/>
              </a:spcAft>
              <a:buFont typeface="Wingdings"/>
              <a:buChar char="à"/>
            </a:pPr>
            <a:r>
              <a:rPr lang="en-US" dirty="0" err="1"/>
              <a:t>Untuk</a:t>
            </a:r>
            <a:r>
              <a:rPr lang="en-US" dirty="0"/>
              <a:t> </a:t>
            </a:r>
            <a:r>
              <a:rPr lang="en-US" dirty="0" err="1"/>
              <a:t>posisi</a:t>
            </a:r>
            <a:r>
              <a:rPr lang="en-US" dirty="0"/>
              <a:t> </a:t>
            </a:r>
            <a:r>
              <a:rPr lang="en-US" dirty="0" err="1"/>
              <a:t>kepemimpinan</a:t>
            </a:r>
            <a:r>
              <a:rPr lang="en-US" dirty="0"/>
              <a:t> yang </a:t>
            </a:r>
            <a:r>
              <a:rPr lang="en-US" dirty="0" err="1"/>
              <a:t>benar-benar</a:t>
            </a:r>
            <a:r>
              <a:rPr lang="en-US" dirty="0"/>
              <a:t> </a:t>
            </a:r>
            <a:r>
              <a:rPr lang="en-US" dirty="0" err="1"/>
              <a:t>memberikan</a:t>
            </a:r>
            <a:r>
              <a:rPr lang="en-US" dirty="0"/>
              <a:t> </a:t>
            </a:r>
            <a:r>
              <a:rPr lang="en-US" dirty="0" err="1"/>
              <a:t>keuntungan</a:t>
            </a:r>
            <a:r>
              <a:rPr lang="en-US" dirty="0"/>
              <a:t> </a:t>
            </a:r>
            <a:r>
              <a:rPr lang="en-US" dirty="0" err="1"/>
              <a:t>bagi</a:t>
            </a:r>
            <a:r>
              <a:rPr lang="en-US" dirty="0"/>
              <a:t> </a:t>
            </a:r>
            <a:r>
              <a:rPr lang="en-US" dirty="0" err="1"/>
              <a:t>kandidat</a:t>
            </a:r>
            <a:r>
              <a:rPr lang="en-US" dirty="0"/>
              <a:t> </a:t>
            </a:r>
            <a:r>
              <a:rPr lang="en-US" dirty="0" err="1"/>
              <a:t>pria</a:t>
            </a:r>
            <a:r>
              <a:rPr lang="en-US" dirty="0"/>
              <a:t> </a:t>
            </a:r>
            <a:r>
              <a:rPr lang="en-US" dirty="0" err="1"/>
              <a:t>atau</a:t>
            </a:r>
            <a:r>
              <a:rPr lang="en-US" dirty="0"/>
              <a:t> </a:t>
            </a:r>
            <a:r>
              <a:rPr lang="en-US" dirty="0" err="1"/>
              <a:t>kandidat</a:t>
            </a:r>
            <a:r>
              <a:rPr lang="en-US" dirty="0"/>
              <a:t> </a:t>
            </a:r>
            <a:r>
              <a:rPr lang="en-US" dirty="0" err="1"/>
              <a:t>wanita</a:t>
            </a:r>
            <a:r>
              <a:rPr lang="en-US" dirty="0"/>
              <a:t>, </a:t>
            </a:r>
            <a:r>
              <a:rPr lang="en-US" dirty="0" err="1"/>
              <a:t>peluang</a:t>
            </a:r>
            <a:r>
              <a:rPr lang="en-US" dirty="0"/>
              <a:t> yang </a:t>
            </a:r>
            <a:r>
              <a:rPr lang="en-US" dirty="0" err="1"/>
              <a:t>lebih</a:t>
            </a:r>
            <a:r>
              <a:rPr lang="en-US" dirty="0"/>
              <a:t> </a:t>
            </a:r>
            <a:r>
              <a:rPr lang="en-US" dirty="0" err="1"/>
              <a:t>setara</a:t>
            </a:r>
            <a:r>
              <a:rPr lang="en-US" dirty="0"/>
              <a:t> </a:t>
            </a:r>
            <a:r>
              <a:rPr lang="en-US" dirty="0" err="1"/>
              <a:t>untuk</a:t>
            </a:r>
            <a:r>
              <a:rPr lang="en-US" dirty="0"/>
              <a:t> </a:t>
            </a:r>
            <a:r>
              <a:rPr lang="en-US" dirty="0" err="1"/>
              <a:t>maju</a:t>
            </a:r>
            <a:r>
              <a:rPr lang="en-US" dirty="0"/>
              <a:t> </a:t>
            </a:r>
            <a:r>
              <a:rPr lang="en-US" dirty="0" err="1"/>
              <a:t>dapat</a:t>
            </a:r>
            <a:r>
              <a:rPr lang="en-US" dirty="0"/>
              <a:t> </a:t>
            </a:r>
            <a:r>
              <a:rPr lang="en-US" dirty="0" err="1"/>
              <a:t>diciptakan</a:t>
            </a:r>
            <a:r>
              <a:rPr lang="en-US" dirty="0"/>
              <a:t> </a:t>
            </a:r>
            <a:r>
              <a:rPr lang="en-US" dirty="0" err="1"/>
              <a:t>dengan</a:t>
            </a:r>
            <a:r>
              <a:rPr lang="en-US" dirty="0"/>
              <a:t> </a:t>
            </a:r>
            <a:r>
              <a:rPr lang="en-US" dirty="0" err="1"/>
              <a:t>memberikan</a:t>
            </a:r>
            <a:r>
              <a:rPr lang="en-US" dirty="0"/>
              <a:t> </a:t>
            </a:r>
            <a:r>
              <a:rPr lang="en-US" dirty="0" err="1"/>
              <a:t>pelatihan</a:t>
            </a:r>
            <a:r>
              <a:rPr lang="en-US" dirty="0"/>
              <a:t> yang </a:t>
            </a:r>
            <a:r>
              <a:rPr lang="en-US" dirty="0" err="1"/>
              <a:t>relevan</a:t>
            </a:r>
            <a:r>
              <a:rPr lang="en-US" dirty="0"/>
              <a:t> </a:t>
            </a:r>
            <a:r>
              <a:rPr lang="en-US" dirty="0" err="1"/>
              <a:t>dan</a:t>
            </a:r>
            <a:r>
              <a:rPr lang="en-US" dirty="0"/>
              <a:t> </a:t>
            </a:r>
            <a:r>
              <a:rPr lang="en-US" dirty="0" err="1"/>
              <a:t>pengalaman</a:t>
            </a:r>
            <a:r>
              <a:rPr lang="en-US" dirty="0"/>
              <a:t> </a:t>
            </a:r>
            <a:r>
              <a:rPr lang="en-US" dirty="0" err="1"/>
              <a:t>perkembangan</a:t>
            </a:r>
            <a:r>
              <a:rPr lang="en-US" dirty="0"/>
              <a:t> </a:t>
            </a:r>
            <a:r>
              <a:rPr lang="en-US" dirty="0" err="1"/>
              <a:t>kepada</a:t>
            </a:r>
            <a:r>
              <a:rPr lang="en-US" dirty="0"/>
              <a:t> orang-orang yang </a:t>
            </a:r>
            <a:r>
              <a:rPr lang="en-US" dirty="0" err="1"/>
              <a:t>membutuhkannya</a:t>
            </a:r>
            <a:r>
              <a:rPr lang="en-US" dirty="0"/>
              <a:t>.</a:t>
            </a:r>
            <a:endParaRPr lang="id-ID" dirty="0"/>
          </a:p>
        </p:txBody>
      </p:sp>
    </p:spTree>
    <p:extLst>
      <p:ext uri="{BB962C8B-B14F-4D97-AF65-F5344CB8AC3E}">
        <p14:creationId xmlns:p14="http://schemas.microsoft.com/office/powerpoint/2010/main" val="1825789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1027" name="Picture 3" descr="D:\WINA\NGAJAR\UMA\SEMESTER 4\PSIKOLOGI KEPEMIMPINAN\GAMBAR DECS MAKING\Keragama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4041" y="4061012"/>
            <a:ext cx="3471454" cy="2272636"/>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57198" y="614363"/>
            <a:ext cx="2244725" cy="5880100"/>
          </a:xfrm>
          <a:solidFill>
            <a:srgbClr val="2D976C"/>
          </a:solidFill>
        </p:spPr>
        <p:txBody>
          <a:bodyPr>
            <a:normAutofit/>
          </a:bodyPr>
          <a:lstStyle/>
          <a:p>
            <a:pPr marL="0" indent="0" algn="ctr">
              <a:buNone/>
            </a:pPr>
            <a:r>
              <a:rPr lang="id-ID" sz="2200" b="1" dirty="0">
                <a:solidFill>
                  <a:schemeClr val="bg1"/>
                </a:solidFill>
              </a:rPr>
              <a:t>Mengelola Keragaman</a:t>
            </a:r>
            <a:endParaRPr lang="id-ID" sz="2200" b="1" dirty="0">
              <a:solidFill>
                <a:schemeClr val="bg1"/>
              </a:solidFill>
              <a:cs typeface="Arial"/>
            </a:endParaRPr>
          </a:p>
        </p:txBody>
      </p:sp>
      <p:sp>
        <p:nvSpPr>
          <p:cNvPr id="4" name="Rectangle 3"/>
          <p:cNvSpPr/>
          <p:nvPr/>
        </p:nvSpPr>
        <p:spPr>
          <a:xfrm>
            <a:off x="2859740" y="614406"/>
            <a:ext cx="8866095" cy="3416320"/>
          </a:xfrm>
          <a:prstGeom prst="rect">
            <a:avLst/>
          </a:prstGeom>
        </p:spPr>
        <p:txBody>
          <a:bodyPr wrap="square">
            <a:spAutoFit/>
          </a:bodyPr>
          <a:lstStyle/>
          <a:p>
            <a:pPr marL="285750" indent="-285750" algn="just">
              <a:buFont typeface="Wingdings"/>
              <a:buChar char="à"/>
            </a:pPr>
            <a:r>
              <a:rPr lang="en-US" dirty="0" err="1" smtClean="0"/>
              <a:t>Keragaman</a:t>
            </a:r>
            <a:r>
              <a:rPr lang="en-US" dirty="0" smtClean="0"/>
              <a:t> </a:t>
            </a:r>
            <a:r>
              <a:rPr lang="id-ID" dirty="0"/>
              <a:t>meliputi </a:t>
            </a:r>
            <a:r>
              <a:rPr lang="en-US" dirty="0" err="1"/>
              <a:t>perbedaan</a:t>
            </a:r>
            <a:r>
              <a:rPr lang="en-US" dirty="0"/>
              <a:t> </a:t>
            </a:r>
            <a:r>
              <a:rPr lang="en-US" dirty="0" err="1"/>
              <a:t>ras</a:t>
            </a:r>
            <a:r>
              <a:rPr lang="en-US" dirty="0"/>
              <a:t>, </a:t>
            </a:r>
            <a:r>
              <a:rPr lang="en-US" dirty="0" err="1"/>
              <a:t>identitas</a:t>
            </a:r>
            <a:r>
              <a:rPr lang="en-US" dirty="0"/>
              <a:t> </a:t>
            </a:r>
            <a:r>
              <a:rPr lang="en-US" dirty="0" err="1"/>
              <a:t>etnis</a:t>
            </a:r>
            <a:r>
              <a:rPr lang="en-US" dirty="0"/>
              <a:t>, </a:t>
            </a:r>
            <a:r>
              <a:rPr lang="en-US" dirty="0" err="1"/>
              <a:t>usia</a:t>
            </a:r>
            <a:r>
              <a:rPr lang="en-US" dirty="0"/>
              <a:t>, gender, </a:t>
            </a:r>
            <a:r>
              <a:rPr lang="en-US" dirty="0" err="1"/>
              <a:t>pendidikan</a:t>
            </a:r>
            <a:r>
              <a:rPr lang="en-US" dirty="0"/>
              <a:t>, </a:t>
            </a:r>
            <a:r>
              <a:rPr lang="en-US" dirty="0" err="1"/>
              <a:t>tingkat</a:t>
            </a:r>
            <a:r>
              <a:rPr lang="en-US" dirty="0"/>
              <a:t> </a:t>
            </a:r>
            <a:r>
              <a:rPr lang="en-US" dirty="0" err="1"/>
              <a:t>sosial</a:t>
            </a:r>
            <a:r>
              <a:rPr lang="en-US" dirty="0"/>
              <a:t> </a:t>
            </a:r>
            <a:r>
              <a:rPr lang="en-US" dirty="0" err="1"/>
              <a:t>ekonomi</a:t>
            </a:r>
            <a:r>
              <a:rPr lang="en-US" dirty="0"/>
              <a:t>, </a:t>
            </a:r>
            <a:r>
              <a:rPr lang="en-US" dirty="0" err="1"/>
              <a:t>dan</a:t>
            </a:r>
            <a:r>
              <a:rPr lang="en-US" dirty="0"/>
              <a:t> </a:t>
            </a:r>
            <a:r>
              <a:rPr lang="en-US" dirty="0" err="1"/>
              <a:t>orientasi</a:t>
            </a:r>
            <a:r>
              <a:rPr lang="en-US" dirty="0"/>
              <a:t> </a:t>
            </a:r>
            <a:r>
              <a:rPr lang="en-US" dirty="0" err="1"/>
              <a:t>seksual</a:t>
            </a:r>
            <a:r>
              <a:rPr lang="en-US" dirty="0"/>
              <a:t>. </a:t>
            </a:r>
            <a:r>
              <a:rPr lang="en-US" dirty="0" err="1"/>
              <a:t>Jumlah</a:t>
            </a:r>
            <a:r>
              <a:rPr lang="en-US" dirty="0"/>
              <a:t> </a:t>
            </a:r>
            <a:r>
              <a:rPr lang="en-US" dirty="0" err="1"/>
              <a:t>keragaman</a:t>
            </a:r>
            <a:r>
              <a:rPr lang="en-US" dirty="0"/>
              <a:t> </a:t>
            </a:r>
            <a:r>
              <a:rPr lang="en-US" dirty="0" err="1"/>
              <a:t>dalam</a:t>
            </a:r>
            <a:r>
              <a:rPr lang="en-US" dirty="0"/>
              <a:t> </a:t>
            </a:r>
            <a:r>
              <a:rPr lang="en-US" dirty="0" err="1"/>
              <a:t>angkatan</a:t>
            </a:r>
            <a:r>
              <a:rPr lang="en-US" dirty="0"/>
              <a:t> </a:t>
            </a:r>
            <a:r>
              <a:rPr lang="en-US" dirty="0" err="1"/>
              <a:t>kerja</a:t>
            </a:r>
            <a:r>
              <a:rPr lang="en-US" dirty="0"/>
              <a:t> </a:t>
            </a:r>
            <a:r>
              <a:rPr lang="en-US" dirty="0" err="1"/>
              <a:t>meningkat</a:t>
            </a:r>
            <a:r>
              <a:rPr lang="en-US" dirty="0"/>
              <a:t> di </a:t>
            </a:r>
            <a:r>
              <a:rPr lang="en-US" dirty="0" err="1"/>
              <a:t>Amerika</a:t>
            </a:r>
            <a:r>
              <a:rPr lang="en-US" dirty="0"/>
              <a:t> </a:t>
            </a:r>
            <a:r>
              <a:rPr lang="en-US" dirty="0" err="1"/>
              <a:t>Serikat</a:t>
            </a:r>
            <a:r>
              <a:rPr lang="en-US" dirty="0"/>
              <a:t> (Milliken &amp; Martins, 1996). </a:t>
            </a:r>
            <a:r>
              <a:rPr lang="en-US" dirty="0" err="1"/>
              <a:t>Semakin</a:t>
            </a:r>
            <a:r>
              <a:rPr lang="en-US" dirty="0"/>
              <a:t> </a:t>
            </a:r>
            <a:r>
              <a:rPr lang="en-US" dirty="0" err="1"/>
              <a:t>banyak</a:t>
            </a:r>
            <a:r>
              <a:rPr lang="en-US" dirty="0"/>
              <a:t> </a:t>
            </a:r>
            <a:r>
              <a:rPr lang="en-US" dirty="0" err="1"/>
              <a:t>perempuan</a:t>
            </a:r>
            <a:r>
              <a:rPr lang="en-US" dirty="0"/>
              <a:t> </a:t>
            </a:r>
            <a:r>
              <a:rPr lang="en-US" dirty="0" err="1"/>
              <a:t>memasuki</a:t>
            </a:r>
            <a:r>
              <a:rPr lang="en-US" dirty="0"/>
              <a:t> </a:t>
            </a:r>
            <a:r>
              <a:rPr lang="en-US" dirty="0" err="1"/>
              <a:t>pekerjaan</a:t>
            </a:r>
            <a:r>
              <a:rPr lang="en-US" dirty="0"/>
              <a:t> </a:t>
            </a:r>
            <a:r>
              <a:rPr lang="en-US" dirty="0" err="1"/>
              <a:t>laki-laki</a:t>
            </a:r>
            <a:r>
              <a:rPr lang="en-US" dirty="0"/>
              <a:t> </a:t>
            </a:r>
            <a:r>
              <a:rPr lang="en-US" dirty="0" err="1"/>
              <a:t>secara</a:t>
            </a:r>
            <a:r>
              <a:rPr lang="en-US" dirty="0"/>
              <a:t> </a:t>
            </a:r>
            <a:r>
              <a:rPr lang="en-US" dirty="0" err="1"/>
              <a:t>tradisional</a:t>
            </a:r>
            <a:r>
              <a:rPr lang="en-US" dirty="0"/>
              <a:t>, </a:t>
            </a:r>
            <a:r>
              <a:rPr lang="en-US" dirty="0" err="1"/>
              <a:t>jumlah</a:t>
            </a:r>
            <a:r>
              <a:rPr lang="en-US" dirty="0"/>
              <a:t> </a:t>
            </a:r>
            <a:r>
              <a:rPr lang="en-US" dirty="0" err="1"/>
              <a:t>pekerja</a:t>
            </a:r>
            <a:r>
              <a:rPr lang="en-US" dirty="0"/>
              <a:t> yang </a:t>
            </a:r>
            <a:r>
              <a:rPr lang="en-US" dirty="0" err="1"/>
              <a:t>lebih</a:t>
            </a:r>
            <a:r>
              <a:rPr lang="en-US" dirty="0"/>
              <a:t> </a:t>
            </a:r>
            <a:r>
              <a:rPr lang="en-US" dirty="0" err="1"/>
              <a:t>tua</a:t>
            </a:r>
            <a:r>
              <a:rPr lang="en-US" dirty="0"/>
              <a:t> </a:t>
            </a:r>
            <a:r>
              <a:rPr lang="en-US" dirty="0" err="1"/>
              <a:t>meningkat</a:t>
            </a:r>
            <a:r>
              <a:rPr lang="en-US" dirty="0"/>
              <a:t>, </a:t>
            </a:r>
            <a:r>
              <a:rPr lang="en-US" dirty="0" err="1"/>
              <a:t>dan</a:t>
            </a:r>
            <a:r>
              <a:rPr lang="en-US" dirty="0"/>
              <a:t> </a:t>
            </a:r>
            <a:r>
              <a:rPr lang="en-US" dirty="0" err="1"/>
              <a:t>ada</a:t>
            </a:r>
            <a:r>
              <a:rPr lang="en-US" dirty="0"/>
              <a:t> </a:t>
            </a:r>
            <a:r>
              <a:rPr lang="en-US" dirty="0" err="1"/>
              <a:t>lebih</a:t>
            </a:r>
            <a:r>
              <a:rPr lang="en-US" dirty="0"/>
              <a:t> </a:t>
            </a:r>
            <a:r>
              <a:rPr lang="en-US" dirty="0" err="1"/>
              <a:t>banyak</a:t>
            </a:r>
            <a:r>
              <a:rPr lang="en-US" dirty="0"/>
              <a:t> </a:t>
            </a:r>
            <a:r>
              <a:rPr lang="en-US" dirty="0" err="1"/>
              <a:t>perbedaan</a:t>
            </a:r>
            <a:r>
              <a:rPr lang="en-US" dirty="0"/>
              <a:t> </a:t>
            </a:r>
            <a:r>
              <a:rPr lang="en-US" dirty="0" err="1"/>
              <a:t>dalam</a:t>
            </a:r>
            <a:r>
              <a:rPr lang="en-US" dirty="0"/>
              <a:t> </a:t>
            </a:r>
            <a:r>
              <a:rPr lang="en-US" dirty="0" err="1"/>
              <a:t>hal</a:t>
            </a:r>
            <a:r>
              <a:rPr lang="en-US" dirty="0"/>
              <a:t> </a:t>
            </a:r>
            <a:r>
              <a:rPr lang="en-US" dirty="0" err="1"/>
              <a:t>latar</a:t>
            </a:r>
            <a:r>
              <a:rPr lang="en-US" dirty="0"/>
              <a:t> </a:t>
            </a:r>
            <a:r>
              <a:rPr lang="en-US" dirty="0" err="1"/>
              <a:t>belakang</a:t>
            </a:r>
            <a:r>
              <a:rPr lang="en-US" dirty="0"/>
              <a:t> </a:t>
            </a:r>
            <a:r>
              <a:rPr lang="en-US" dirty="0" err="1"/>
              <a:t>etnis</a:t>
            </a:r>
            <a:r>
              <a:rPr lang="en-US" dirty="0"/>
              <a:t>, agama, </a:t>
            </a:r>
            <a:r>
              <a:rPr lang="en-US" dirty="0" err="1"/>
              <a:t>dan</a:t>
            </a:r>
            <a:r>
              <a:rPr lang="en-US" dirty="0"/>
              <a:t> </a:t>
            </a:r>
            <a:r>
              <a:rPr lang="en-US" dirty="0" err="1"/>
              <a:t>ras</a:t>
            </a:r>
            <a:r>
              <a:rPr lang="en-US" dirty="0" smtClean="0"/>
              <a:t>.</a:t>
            </a:r>
            <a:endParaRPr lang="id-ID" dirty="0" smtClean="0"/>
          </a:p>
          <a:p>
            <a:pPr marL="285750" indent="-285750" algn="just">
              <a:buFont typeface="Wingdings"/>
              <a:buChar char="à"/>
            </a:pPr>
            <a:r>
              <a:rPr lang="en-US" dirty="0" err="1" smtClean="0"/>
              <a:t>Keragaman</a:t>
            </a:r>
            <a:r>
              <a:rPr lang="id-ID" dirty="0" smtClean="0"/>
              <a:t> </a:t>
            </a:r>
            <a:r>
              <a:rPr lang="en-US" dirty="0" err="1" smtClean="0"/>
              <a:t>menawarkan</a:t>
            </a:r>
            <a:r>
              <a:rPr lang="en-US" dirty="0" smtClean="0"/>
              <a:t> </a:t>
            </a:r>
            <a:r>
              <a:rPr lang="en-US" dirty="0" err="1"/>
              <a:t>potensi</a:t>
            </a:r>
            <a:r>
              <a:rPr lang="en-US" dirty="0"/>
              <a:t> </a:t>
            </a:r>
            <a:r>
              <a:rPr lang="en-US" dirty="0" err="1"/>
              <a:t>keuntungan</a:t>
            </a:r>
            <a:r>
              <a:rPr lang="en-US" dirty="0"/>
              <a:t> </a:t>
            </a:r>
            <a:r>
              <a:rPr lang="en-US" dirty="0" err="1"/>
              <a:t>dan</a:t>
            </a:r>
            <a:r>
              <a:rPr lang="en-US" dirty="0"/>
              <a:t> </a:t>
            </a:r>
            <a:r>
              <a:rPr lang="en-US" dirty="0" err="1"/>
              <a:t>biaya</a:t>
            </a:r>
            <a:r>
              <a:rPr lang="en-US" dirty="0"/>
              <a:t> </a:t>
            </a:r>
            <a:r>
              <a:rPr lang="en-US" dirty="0" err="1"/>
              <a:t>untuk</a:t>
            </a:r>
            <a:r>
              <a:rPr lang="en-US" dirty="0"/>
              <a:t> </a:t>
            </a:r>
            <a:r>
              <a:rPr lang="en-US" dirty="0" err="1"/>
              <a:t>suatu</a:t>
            </a:r>
            <a:r>
              <a:rPr lang="en-US" dirty="0"/>
              <a:t> </a:t>
            </a:r>
            <a:r>
              <a:rPr lang="en-US" dirty="0" err="1"/>
              <a:t>kelompok</a:t>
            </a:r>
            <a:r>
              <a:rPr lang="en-US" dirty="0"/>
              <a:t> </a:t>
            </a:r>
            <a:r>
              <a:rPr lang="en-US" dirty="0" err="1"/>
              <a:t>atau</a:t>
            </a:r>
            <a:r>
              <a:rPr lang="en-US" dirty="0"/>
              <a:t> </a:t>
            </a:r>
            <a:r>
              <a:rPr lang="en-US" dirty="0" err="1"/>
              <a:t>organisasi</a:t>
            </a:r>
            <a:r>
              <a:rPr lang="en-US" dirty="0"/>
              <a:t> (Cox &amp; Blake, 1991; </a:t>
            </a:r>
            <a:r>
              <a:rPr lang="en-US" dirty="0" err="1"/>
              <a:t>Kochan</a:t>
            </a:r>
            <a:r>
              <a:rPr lang="en-US" dirty="0"/>
              <a:t> et al., 2003; Milliken &amp; Martins, 1996; </a:t>
            </a:r>
            <a:r>
              <a:rPr lang="en-US" dirty="0" err="1"/>
              <a:t>Triandis</a:t>
            </a:r>
            <a:r>
              <a:rPr lang="en-US" dirty="0"/>
              <a:t> et al., 1994</a:t>
            </a:r>
            <a:r>
              <a:rPr lang="en-US" dirty="0" smtClean="0"/>
              <a:t>).</a:t>
            </a:r>
            <a:endParaRPr lang="id-ID" dirty="0" smtClean="0"/>
          </a:p>
          <a:p>
            <a:pPr marL="285750" indent="-285750" algn="just">
              <a:buFont typeface="Wingdings"/>
              <a:buChar char="à"/>
            </a:pPr>
            <a:r>
              <a:rPr lang="id-ID" dirty="0"/>
              <a:t>Perspektif k</a:t>
            </a:r>
            <a:r>
              <a:rPr lang="en-US" dirty="0" err="1"/>
              <a:t>eragaman</a:t>
            </a:r>
            <a:r>
              <a:rPr lang="en-US" dirty="0"/>
              <a:t> yang </a:t>
            </a:r>
            <a:r>
              <a:rPr lang="en-US" dirty="0" err="1"/>
              <a:t>lebih</a:t>
            </a:r>
            <a:r>
              <a:rPr lang="en-US" dirty="0"/>
              <a:t> </a:t>
            </a:r>
            <a:r>
              <a:rPr lang="en-US" dirty="0" err="1"/>
              <a:t>besar</a:t>
            </a:r>
            <a:r>
              <a:rPr lang="en-US" dirty="0"/>
              <a:t> </a:t>
            </a:r>
            <a:r>
              <a:rPr lang="en-US" dirty="0" err="1"/>
              <a:t>meningkatkan</a:t>
            </a:r>
            <a:r>
              <a:rPr lang="en-US" dirty="0"/>
              <a:t> </a:t>
            </a:r>
            <a:r>
              <a:rPr lang="en-US" dirty="0" err="1"/>
              <a:t>kreativitas</a:t>
            </a:r>
            <a:r>
              <a:rPr lang="en-US" dirty="0"/>
              <a:t>, </a:t>
            </a:r>
            <a:r>
              <a:rPr lang="en-US" dirty="0" err="1"/>
              <a:t>dan</a:t>
            </a:r>
            <a:r>
              <a:rPr lang="en-US" dirty="0"/>
              <a:t> </a:t>
            </a:r>
            <a:r>
              <a:rPr lang="en-US" dirty="0" err="1"/>
              <a:t>pemanfaatan</a:t>
            </a:r>
            <a:r>
              <a:rPr lang="en-US" dirty="0"/>
              <a:t> </a:t>
            </a:r>
            <a:r>
              <a:rPr lang="en-US" dirty="0" err="1"/>
              <a:t>penuh</a:t>
            </a:r>
            <a:r>
              <a:rPr lang="en-US" dirty="0"/>
              <a:t> </a:t>
            </a:r>
            <a:r>
              <a:rPr lang="en-US" dirty="0" err="1"/>
              <a:t>tenaga</a:t>
            </a:r>
            <a:r>
              <a:rPr lang="en-US" dirty="0"/>
              <a:t> </a:t>
            </a:r>
            <a:r>
              <a:rPr lang="en-US" dirty="0" err="1"/>
              <a:t>kerja</a:t>
            </a:r>
            <a:r>
              <a:rPr lang="en-US" dirty="0"/>
              <a:t> yang </a:t>
            </a:r>
            <a:r>
              <a:rPr lang="en-US" dirty="0" err="1"/>
              <a:t>beragam</a:t>
            </a:r>
            <a:r>
              <a:rPr lang="en-US" dirty="0"/>
              <a:t> </a:t>
            </a:r>
            <a:r>
              <a:rPr lang="en-US" dirty="0" err="1"/>
              <a:t>akan</a:t>
            </a:r>
            <a:r>
              <a:rPr lang="en-US" dirty="0"/>
              <a:t> </a:t>
            </a:r>
            <a:r>
              <a:rPr lang="en-US" dirty="0" err="1"/>
              <a:t>meningkatkan</a:t>
            </a:r>
            <a:r>
              <a:rPr lang="en-US" dirty="0"/>
              <a:t> </a:t>
            </a:r>
            <a:r>
              <a:rPr lang="en-US" dirty="0" err="1"/>
              <a:t>jumlah</a:t>
            </a:r>
            <a:r>
              <a:rPr lang="en-US" dirty="0"/>
              <a:t> </a:t>
            </a:r>
            <a:r>
              <a:rPr lang="en-US" dirty="0" err="1"/>
              <a:t>bakat</a:t>
            </a:r>
            <a:r>
              <a:rPr lang="en-US" dirty="0"/>
              <a:t> yang </a:t>
            </a:r>
            <a:r>
              <a:rPr lang="en-US" dirty="0" err="1"/>
              <a:t>tersedia</a:t>
            </a:r>
            <a:r>
              <a:rPr lang="en-US" dirty="0"/>
              <a:t> </a:t>
            </a:r>
            <a:r>
              <a:rPr lang="en-US" dirty="0" err="1"/>
              <a:t>untuk</a:t>
            </a:r>
            <a:r>
              <a:rPr lang="en-US" dirty="0"/>
              <a:t> </a:t>
            </a:r>
            <a:r>
              <a:rPr lang="en-US" dirty="0" err="1"/>
              <a:t>mengisi</a:t>
            </a:r>
            <a:r>
              <a:rPr lang="en-US" dirty="0"/>
              <a:t> </a:t>
            </a:r>
            <a:r>
              <a:rPr lang="en-US" dirty="0" err="1"/>
              <a:t>pekerjaan</a:t>
            </a:r>
            <a:r>
              <a:rPr lang="en-US" dirty="0"/>
              <a:t> </a:t>
            </a:r>
            <a:r>
              <a:rPr lang="en-US" dirty="0" err="1"/>
              <a:t>penting</a:t>
            </a:r>
            <a:r>
              <a:rPr lang="en-US" dirty="0"/>
              <a:t>. </a:t>
            </a:r>
            <a:r>
              <a:rPr lang="en-US" dirty="0" err="1"/>
              <a:t>Namun</a:t>
            </a:r>
            <a:r>
              <a:rPr lang="en-US" dirty="0"/>
              <a:t>, </a:t>
            </a:r>
            <a:r>
              <a:rPr lang="en-US" dirty="0" err="1"/>
              <a:t>keragaman</a:t>
            </a:r>
            <a:r>
              <a:rPr lang="en-US" dirty="0"/>
              <a:t> </a:t>
            </a:r>
            <a:r>
              <a:rPr lang="en-US" dirty="0" err="1"/>
              <a:t>juga</a:t>
            </a:r>
            <a:r>
              <a:rPr lang="en-US" dirty="0"/>
              <a:t> </a:t>
            </a:r>
            <a:r>
              <a:rPr lang="en-US" dirty="0" err="1"/>
              <a:t>dapat</a:t>
            </a:r>
            <a:r>
              <a:rPr lang="en-US" dirty="0"/>
              <a:t> </a:t>
            </a:r>
            <a:r>
              <a:rPr lang="en-US" dirty="0" err="1"/>
              <a:t>menyebabkan</a:t>
            </a:r>
            <a:r>
              <a:rPr lang="en-US" dirty="0"/>
              <a:t> </a:t>
            </a:r>
            <a:r>
              <a:rPr lang="en-US" dirty="0" err="1"/>
              <a:t>lebih</a:t>
            </a:r>
            <a:r>
              <a:rPr lang="en-US" dirty="0"/>
              <a:t> </a:t>
            </a:r>
            <a:r>
              <a:rPr lang="en-US" dirty="0" err="1"/>
              <a:t>banyak</a:t>
            </a:r>
            <a:r>
              <a:rPr lang="en-US" dirty="0"/>
              <a:t> </a:t>
            </a:r>
            <a:r>
              <a:rPr lang="en-US" dirty="0" err="1"/>
              <a:t>ketidakpercayaan</a:t>
            </a:r>
            <a:r>
              <a:rPr lang="en-US" dirty="0"/>
              <a:t> </a:t>
            </a:r>
            <a:r>
              <a:rPr lang="en-US" dirty="0" err="1"/>
              <a:t>dan</a:t>
            </a:r>
            <a:r>
              <a:rPr lang="en-US" dirty="0"/>
              <a:t> </a:t>
            </a:r>
            <a:r>
              <a:rPr lang="en-US" dirty="0" err="1"/>
              <a:t>konflik</a:t>
            </a:r>
            <a:r>
              <a:rPr lang="en-US" dirty="0"/>
              <a:t>, </a:t>
            </a:r>
            <a:r>
              <a:rPr lang="en-US" dirty="0" err="1"/>
              <a:t>kepuasan</a:t>
            </a:r>
            <a:r>
              <a:rPr lang="en-US" dirty="0"/>
              <a:t> yang </a:t>
            </a:r>
            <a:r>
              <a:rPr lang="en-US" dirty="0" err="1"/>
              <a:t>lebih</a:t>
            </a:r>
            <a:r>
              <a:rPr lang="en-US" dirty="0"/>
              <a:t> </a:t>
            </a:r>
            <a:r>
              <a:rPr lang="en-US" dirty="0" err="1"/>
              <a:t>rendah</a:t>
            </a:r>
            <a:r>
              <a:rPr lang="en-US" dirty="0"/>
              <a:t>, </a:t>
            </a:r>
            <a:r>
              <a:rPr lang="en-US" dirty="0" err="1"/>
              <a:t>dan</a:t>
            </a:r>
            <a:r>
              <a:rPr lang="en-US" dirty="0"/>
              <a:t> </a:t>
            </a:r>
            <a:r>
              <a:rPr lang="en-US" i="1" dirty="0"/>
              <a:t>turnover</a:t>
            </a:r>
            <a:r>
              <a:rPr lang="en-US" dirty="0"/>
              <a:t> yang </a:t>
            </a:r>
            <a:r>
              <a:rPr lang="en-US" dirty="0" err="1"/>
              <a:t>lebih</a:t>
            </a:r>
            <a:r>
              <a:rPr lang="en-US" dirty="0"/>
              <a:t> </a:t>
            </a:r>
            <a:r>
              <a:rPr lang="en-US" dirty="0" err="1"/>
              <a:t>tinggi</a:t>
            </a:r>
            <a:r>
              <a:rPr lang="en-US" dirty="0"/>
              <a:t>.</a:t>
            </a:r>
            <a:endParaRPr lang="id-ID" dirty="0"/>
          </a:p>
        </p:txBody>
      </p:sp>
      <p:sp>
        <p:nvSpPr>
          <p:cNvPr id="5" name="Rectangle 4"/>
          <p:cNvSpPr/>
          <p:nvPr/>
        </p:nvSpPr>
        <p:spPr>
          <a:xfrm>
            <a:off x="2859740" y="3983992"/>
            <a:ext cx="5340854" cy="2385268"/>
          </a:xfrm>
          <a:prstGeom prst="rect">
            <a:avLst/>
          </a:prstGeom>
        </p:spPr>
        <p:txBody>
          <a:bodyPr wrap="square">
            <a:spAutoFit/>
          </a:bodyPr>
          <a:lstStyle/>
          <a:p>
            <a:pPr marL="285750" indent="-285750" algn="just">
              <a:spcAft>
                <a:spcPts val="600"/>
              </a:spcAft>
              <a:buFont typeface="Wingdings"/>
              <a:buChar char="à"/>
            </a:pPr>
            <a:r>
              <a:rPr lang="en-US" dirty="0" err="1" smtClean="0"/>
              <a:t>Sebuah</a:t>
            </a:r>
            <a:r>
              <a:rPr lang="en-US" dirty="0" smtClean="0"/>
              <a:t> </a:t>
            </a:r>
            <a:r>
              <a:rPr lang="en-US" dirty="0" err="1"/>
              <a:t>organisasi</a:t>
            </a:r>
            <a:r>
              <a:rPr lang="en-US" dirty="0"/>
              <a:t> </a:t>
            </a:r>
            <a:r>
              <a:rPr lang="en-US" dirty="0" err="1"/>
              <a:t>kecil</a:t>
            </a:r>
            <a:r>
              <a:rPr lang="en-US" dirty="0"/>
              <a:t> </a:t>
            </a:r>
            <a:r>
              <a:rPr lang="en-US" dirty="0" err="1"/>
              <a:t>kemungkinannya</a:t>
            </a:r>
            <a:r>
              <a:rPr lang="en-US" dirty="0"/>
              <a:t> </a:t>
            </a:r>
            <a:r>
              <a:rPr lang="en-US" dirty="0" err="1"/>
              <a:t>untuk</a:t>
            </a:r>
            <a:r>
              <a:rPr lang="en-US" dirty="0"/>
              <a:t> </a:t>
            </a:r>
            <a:r>
              <a:rPr lang="id-ID" dirty="0"/>
              <a:t>dapat memiliki </a:t>
            </a:r>
            <a:r>
              <a:rPr lang="en-US" dirty="0" err="1"/>
              <a:t>nilai-nilai</a:t>
            </a:r>
            <a:r>
              <a:rPr lang="en-US" dirty="0"/>
              <a:t> </a:t>
            </a:r>
            <a:r>
              <a:rPr lang="en-US" dirty="0" err="1"/>
              <a:t>bersama</a:t>
            </a:r>
            <a:r>
              <a:rPr lang="en-US" dirty="0"/>
              <a:t> </a:t>
            </a:r>
            <a:r>
              <a:rPr lang="en-US" dirty="0" err="1"/>
              <a:t>dan</a:t>
            </a:r>
            <a:r>
              <a:rPr lang="en-US" dirty="0"/>
              <a:t> </a:t>
            </a:r>
            <a:r>
              <a:rPr lang="en-US" dirty="0" err="1"/>
              <a:t>komitmen</a:t>
            </a:r>
            <a:r>
              <a:rPr lang="en-US" dirty="0"/>
              <a:t> </a:t>
            </a:r>
            <a:r>
              <a:rPr lang="en-US" dirty="0" err="1"/>
              <a:t>anggota</a:t>
            </a:r>
            <a:r>
              <a:rPr lang="en-US" dirty="0"/>
              <a:t> </a:t>
            </a:r>
            <a:r>
              <a:rPr lang="en-US" dirty="0" err="1"/>
              <a:t>ketika</a:t>
            </a:r>
            <a:r>
              <a:rPr lang="en-US" dirty="0"/>
              <a:t> </a:t>
            </a:r>
            <a:r>
              <a:rPr lang="en-US" dirty="0" err="1"/>
              <a:t>memiliki</a:t>
            </a:r>
            <a:r>
              <a:rPr lang="en-US" dirty="0"/>
              <a:t> </a:t>
            </a:r>
            <a:r>
              <a:rPr lang="en-US" dirty="0" err="1"/>
              <a:t>banyak</a:t>
            </a:r>
            <a:r>
              <a:rPr lang="en-US" dirty="0"/>
              <a:t> </a:t>
            </a:r>
            <a:r>
              <a:rPr lang="en-US" dirty="0" err="1"/>
              <a:t>anggota</a:t>
            </a:r>
            <a:r>
              <a:rPr lang="en-US" dirty="0"/>
              <a:t> yang </a:t>
            </a:r>
            <a:r>
              <a:rPr lang="en-US" dirty="0" err="1"/>
              <a:t>beragam</a:t>
            </a:r>
            <a:r>
              <a:rPr lang="en-US" dirty="0"/>
              <a:t> yang </a:t>
            </a:r>
            <a:r>
              <a:rPr lang="en-US" dirty="0" err="1"/>
              <a:t>mengidentifikasi</a:t>
            </a:r>
            <a:r>
              <a:rPr lang="en-US" dirty="0"/>
              <a:t> </a:t>
            </a:r>
            <a:r>
              <a:rPr lang="en-US" dirty="0" err="1"/>
              <a:t>terutama</a:t>
            </a:r>
            <a:r>
              <a:rPr lang="en-US" dirty="0"/>
              <a:t> </a:t>
            </a:r>
            <a:r>
              <a:rPr lang="en-US" dirty="0" err="1"/>
              <a:t>dengan</a:t>
            </a:r>
            <a:r>
              <a:rPr lang="en-US" dirty="0"/>
              <a:t> </a:t>
            </a:r>
            <a:r>
              <a:rPr lang="en-US" dirty="0" err="1"/>
              <a:t>subkelompok</a:t>
            </a:r>
            <a:r>
              <a:rPr lang="en-US" dirty="0"/>
              <a:t> </a:t>
            </a:r>
            <a:r>
              <a:rPr lang="en-US" dirty="0" err="1"/>
              <a:t>mereka</a:t>
            </a:r>
            <a:r>
              <a:rPr lang="en-US" dirty="0"/>
              <a:t> </a:t>
            </a:r>
            <a:r>
              <a:rPr lang="en-US" dirty="0" err="1" smtClean="0"/>
              <a:t>sendiri</a:t>
            </a:r>
            <a:r>
              <a:rPr lang="en-US" dirty="0" smtClean="0"/>
              <a:t>.</a:t>
            </a:r>
            <a:endParaRPr lang="id-ID" dirty="0" smtClean="0"/>
          </a:p>
          <a:p>
            <a:pPr marL="285750" indent="-285750" algn="just">
              <a:spcAft>
                <a:spcPts val="600"/>
              </a:spcAft>
              <a:buFont typeface="Wingdings"/>
              <a:buChar char="à"/>
            </a:pPr>
            <a:r>
              <a:rPr lang="en-US" dirty="0" err="1" smtClean="0"/>
              <a:t>Dengan</a:t>
            </a:r>
            <a:r>
              <a:rPr lang="en-US" dirty="0" smtClean="0"/>
              <a:t> </a:t>
            </a:r>
            <a:r>
              <a:rPr lang="en-US" dirty="0" err="1"/>
              <a:t>demikian</a:t>
            </a:r>
            <a:r>
              <a:rPr lang="en-US" dirty="0"/>
              <a:t>, </a:t>
            </a:r>
            <a:r>
              <a:rPr lang="en-US" dirty="0" err="1"/>
              <a:t>mengelola</a:t>
            </a:r>
            <a:r>
              <a:rPr lang="en-US" dirty="0"/>
              <a:t> </a:t>
            </a:r>
            <a:r>
              <a:rPr lang="en-US" dirty="0" err="1"/>
              <a:t>keragaman</a:t>
            </a:r>
            <a:r>
              <a:rPr lang="en-US" dirty="0"/>
              <a:t> </a:t>
            </a:r>
            <a:r>
              <a:rPr lang="en-US" dirty="0" err="1"/>
              <a:t>adalah</a:t>
            </a:r>
            <a:r>
              <a:rPr lang="en-US" dirty="0"/>
              <a:t> </a:t>
            </a:r>
            <a:r>
              <a:rPr lang="en-US" dirty="0" err="1"/>
              <a:t>tanggung</a:t>
            </a:r>
            <a:r>
              <a:rPr lang="en-US" dirty="0"/>
              <a:t> </a:t>
            </a:r>
            <a:r>
              <a:rPr lang="en-US" dirty="0" err="1"/>
              <a:t>jawab</a:t>
            </a:r>
            <a:r>
              <a:rPr lang="en-US" dirty="0"/>
              <a:t> yang </a:t>
            </a:r>
            <a:r>
              <a:rPr lang="en-US" dirty="0" err="1"/>
              <a:t>penting</a:t>
            </a:r>
            <a:r>
              <a:rPr lang="en-US" dirty="0"/>
              <a:t> </a:t>
            </a:r>
            <a:r>
              <a:rPr lang="en-US" dirty="0" err="1"/>
              <a:t>tetapi</a:t>
            </a:r>
            <a:r>
              <a:rPr lang="en-US" dirty="0"/>
              <a:t> </a:t>
            </a:r>
            <a:r>
              <a:rPr lang="en-US" dirty="0" err="1"/>
              <a:t>sulit</a:t>
            </a:r>
            <a:r>
              <a:rPr lang="en-US" dirty="0"/>
              <a:t> </a:t>
            </a:r>
            <a:r>
              <a:rPr lang="en-US" dirty="0" err="1"/>
              <a:t>bagi</a:t>
            </a:r>
            <a:r>
              <a:rPr lang="en-US" dirty="0"/>
              <a:t> </a:t>
            </a:r>
            <a:r>
              <a:rPr lang="en-US" dirty="0" err="1"/>
              <a:t>para</a:t>
            </a:r>
            <a:r>
              <a:rPr lang="en-US" dirty="0"/>
              <a:t> </a:t>
            </a:r>
            <a:r>
              <a:rPr lang="en-US" dirty="0" err="1"/>
              <a:t>pemimpin</a:t>
            </a:r>
            <a:r>
              <a:rPr lang="en-US" dirty="0"/>
              <a:t> di </a:t>
            </a:r>
            <a:r>
              <a:rPr lang="en-US" dirty="0" err="1"/>
              <a:t>abad</a:t>
            </a:r>
            <a:r>
              <a:rPr lang="en-US" dirty="0"/>
              <a:t> </a:t>
            </a:r>
            <a:r>
              <a:rPr lang="en-US" dirty="0" err="1"/>
              <a:t>kedua</a:t>
            </a:r>
            <a:r>
              <a:rPr lang="en-US" dirty="0"/>
              <a:t> </a:t>
            </a:r>
            <a:r>
              <a:rPr lang="en-US" dirty="0" err="1"/>
              <a:t>puluh</a:t>
            </a:r>
            <a:r>
              <a:rPr lang="en-US" dirty="0"/>
              <a:t> </a:t>
            </a:r>
            <a:r>
              <a:rPr lang="en-US" dirty="0" err="1"/>
              <a:t>satu</a:t>
            </a:r>
            <a:r>
              <a:rPr lang="en-US" dirty="0"/>
              <a:t>.</a:t>
            </a:r>
            <a:endParaRPr lang="id-ID" dirty="0"/>
          </a:p>
        </p:txBody>
      </p:sp>
    </p:spTree>
    <p:extLst>
      <p:ext uri="{BB962C8B-B14F-4D97-AF65-F5344CB8AC3E}">
        <p14:creationId xmlns:p14="http://schemas.microsoft.com/office/powerpoint/2010/main" val="968337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9475043"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...continue</a:t>
            </a:r>
          </a:p>
        </p:txBody>
      </p:sp>
      <p:graphicFrame>
        <p:nvGraphicFramePr>
          <p:cNvPr id="2" name="Table 1"/>
          <p:cNvGraphicFramePr>
            <a:graphicFrameLocks noGrp="1"/>
          </p:cNvGraphicFramePr>
          <p:nvPr>
            <p:extLst>
              <p:ext uri="{D42A27DB-BD31-4B8C-83A1-F6EECF244321}">
                <p14:modId xmlns:p14="http://schemas.microsoft.com/office/powerpoint/2010/main" val="3621532125"/>
              </p:ext>
            </p:extLst>
          </p:nvPr>
        </p:nvGraphicFramePr>
        <p:xfrm>
          <a:off x="1098187" y="2201939"/>
          <a:ext cx="7844107" cy="3754120"/>
        </p:xfrm>
        <a:graphic>
          <a:graphicData uri="http://schemas.openxmlformats.org/drawingml/2006/table">
            <a:tbl>
              <a:tblPr firstRow="1" bandRow="1">
                <a:tableStyleId>{5C22544A-7EE6-4342-B048-85BDC9FD1C3A}</a:tableStyleId>
              </a:tblPr>
              <a:tblGrid>
                <a:gridCol w="7844107">
                  <a:extLst>
                    <a:ext uri="{9D8B030D-6E8A-4147-A177-3AD203B41FA5}">
                      <a16:colId xmlns:a16="http://schemas.microsoft.com/office/drawing/2014/main" val="20000"/>
                    </a:ext>
                  </a:extLst>
                </a:gridCol>
              </a:tblGrid>
              <a:tr h="370840">
                <a:tc>
                  <a:txBody>
                    <a:bodyPr/>
                    <a:lstStyle/>
                    <a:p>
                      <a:r>
                        <a:rPr lang="id-ID" dirty="0" smtClean="0">
                          <a:solidFill>
                            <a:schemeClr val="tx1"/>
                          </a:solidFill>
                        </a:rPr>
                        <a:t>Panduan Mengelola Keragaman</a:t>
                      </a:r>
                      <a:endParaRPr lang="id-ID" dirty="0">
                        <a:solidFill>
                          <a:schemeClr val="tx1"/>
                        </a:solidFill>
                      </a:endParaRPr>
                    </a:p>
                  </a:txBody>
                  <a:tcPr>
                    <a:lnT w="28575" cap="flat" cmpd="sng" algn="ctr">
                      <a:solidFill>
                        <a:srgbClr val="2D976C"/>
                      </a:solidFill>
                      <a:prstDash val="solid"/>
                      <a:round/>
                      <a:headEnd type="none" w="med" len="med"/>
                      <a:tailEnd type="none" w="med" len="med"/>
                    </a:lnT>
                    <a:lnB w="28575" cap="flat" cmpd="sng" algn="ctr">
                      <a:solidFill>
                        <a:srgbClr val="2D976C"/>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285750" indent="-285750">
                        <a:buFont typeface="Arial" pitchFamily="34" charset="0"/>
                        <a:buChar char="•"/>
                      </a:pPr>
                      <a:r>
                        <a:rPr lang="id-ID" dirty="0" smtClean="0"/>
                        <a:t>Berikan contoh dalam perilaku Anda sendiri penghargaan untuk keragaman.</a:t>
                      </a:r>
                    </a:p>
                    <a:p>
                      <a:pPr marL="285750" indent="-285750">
                        <a:buFont typeface="Arial" pitchFamily="34" charset="0"/>
                        <a:buChar char="•"/>
                      </a:pPr>
                      <a:r>
                        <a:rPr lang="id-ID" dirty="0" smtClean="0"/>
                        <a:t>Hargai terhadap individu.</a:t>
                      </a:r>
                    </a:p>
                    <a:p>
                      <a:pPr marL="285750" indent="-285750">
                        <a:buFont typeface="Arial" pitchFamily="34" charset="0"/>
                        <a:buChar char="•"/>
                      </a:pPr>
                      <a:r>
                        <a:rPr lang="id-ID" dirty="0" smtClean="0"/>
                        <a:t>Promosikan pemahaman tentang berbagai nilai, kepercayaan, dan tradisi.</a:t>
                      </a:r>
                    </a:p>
                    <a:p>
                      <a:pPr marL="285750" indent="-285750">
                        <a:buFont typeface="Arial" pitchFamily="34" charset="0"/>
                        <a:buChar char="•"/>
                      </a:pPr>
                      <a:r>
                        <a:rPr lang="id-ID" dirty="0" smtClean="0"/>
                        <a:t>Jelaskan manfaat keanekaragaman bagi tim atau organisasi.</a:t>
                      </a:r>
                    </a:p>
                    <a:p>
                      <a:pPr marL="285750" indent="-285750">
                        <a:buFont typeface="Arial" pitchFamily="34" charset="0"/>
                        <a:buChar char="•"/>
                      </a:pPr>
                      <a:r>
                        <a:rPr lang="id-ID" dirty="0" smtClean="0"/>
                        <a:t>Dukung</a:t>
                      </a:r>
                      <a:r>
                        <a:rPr lang="id-ID" baseline="0" dirty="0" smtClean="0"/>
                        <a:t> </a:t>
                      </a:r>
                      <a:r>
                        <a:rPr lang="id-ID" dirty="0" smtClean="0"/>
                        <a:t>orang yang mempromosikan toleransi terhadap perbedaan.</a:t>
                      </a:r>
                    </a:p>
                    <a:p>
                      <a:pPr marL="285750" indent="-285750">
                        <a:buFont typeface="Arial" pitchFamily="34" charset="0"/>
                        <a:buChar char="•"/>
                      </a:pPr>
                      <a:r>
                        <a:rPr lang="id-ID" dirty="0" smtClean="0"/>
                        <a:t>Mencegah terjadinya</a:t>
                      </a:r>
                      <a:r>
                        <a:rPr lang="id-ID" baseline="0" dirty="0" smtClean="0"/>
                        <a:t> </a:t>
                      </a:r>
                      <a:r>
                        <a:rPr lang="id-ID" dirty="0" smtClean="0"/>
                        <a:t>stereotip untuk menggambarkan orang.</a:t>
                      </a:r>
                    </a:p>
                    <a:p>
                      <a:pPr marL="285750" indent="-285750">
                        <a:buFont typeface="Arial" pitchFamily="34" charset="0"/>
                        <a:buChar char="•"/>
                      </a:pPr>
                      <a:r>
                        <a:rPr lang="id-ID" dirty="0" smtClean="0"/>
                        <a:t>Identifikasi keyakinan yang bias dan harapan peran bagi perempuan atau minoritas.</a:t>
                      </a:r>
                    </a:p>
                    <a:p>
                      <a:pPr marL="285750" indent="-285750">
                        <a:buFont typeface="Arial" pitchFamily="34" charset="0"/>
                        <a:buChar char="•"/>
                      </a:pPr>
                      <a:r>
                        <a:rPr lang="id-ID" dirty="0" smtClean="0"/>
                        <a:t>Tantang orang yang membuat komentar berprasangka.</a:t>
                      </a:r>
                    </a:p>
                    <a:p>
                      <a:pPr marL="285750" indent="-285750">
                        <a:buFont typeface="Arial" pitchFamily="34" charset="0"/>
                        <a:buChar char="•"/>
                      </a:pPr>
                      <a:r>
                        <a:rPr lang="id-ID" dirty="0" smtClean="0"/>
                        <a:t>Berbicara untuk memprotes perlakuan tidak adil berdasarkan prasangka.</a:t>
                      </a:r>
                    </a:p>
                    <a:p>
                      <a:pPr marL="285750" indent="-285750">
                        <a:buFont typeface="Arial" pitchFamily="34" charset="0"/>
                        <a:buChar char="•"/>
                      </a:pPr>
                      <a:r>
                        <a:rPr lang="id-ID" dirty="0" smtClean="0"/>
                        <a:t>Ambil tindakan tegas untuk menghentikan pelecehan terhadap wanita atau minoritas.</a:t>
                      </a:r>
                      <a:endParaRPr lang="id-ID" dirty="0">
                        <a:solidFill>
                          <a:schemeClr val="tx1"/>
                        </a:solidFill>
                      </a:endParaRPr>
                    </a:p>
                  </a:txBody>
                  <a:tcPr>
                    <a:lnT w="28575" cap="flat" cmpd="sng" algn="ctr">
                      <a:solidFill>
                        <a:srgbClr val="2D976C"/>
                      </a:solidFill>
                      <a:prstDash val="solid"/>
                      <a:round/>
                      <a:headEnd type="none" w="med" len="med"/>
                      <a:tailEnd type="none" w="med" len="med"/>
                    </a:lnT>
                    <a:lnB w="28575" cap="flat" cmpd="sng" algn="ctr">
                      <a:solidFill>
                        <a:srgbClr val="2D976C"/>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3" name="Rectangle 2"/>
          <p:cNvSpPr/>
          <p:nvPr/>
        </p:nvSpPr>
        <p:spPr>
          <a:xfrm>
            <a:off x="412387" y="698812"/>
            <a:ext cx="8812305" cy="1200329"/>
          </a:xfrm>
          <a:prstGeom prst="rect">
            <a:avLst/>
          </a:prstGeom>
        </p:spPr>
        <p:txBody>
          <a:bodyPr wrap="square">
            <a:spAutoFit/>
          </a:bodyPr>
          <a:lstStyle/>
          <a:p>
            <a:pPr marL="285750" indent="-285750" algn="just">
              <a:buFont typeface="Wingdings"/>
              <a:buChar char="à"/>
            </a:pPr>
            <a:r>
              <a:rPr lang="id-ID" dirty="0" smtClean="0"/>
              <a:t>Pemimpin </a:t>
            </a:r>
            <a:r>
              <a:rPr lang="id-ID" dirty="0"/>
              <a:t>dapat melakukan banyak hal untuk menumbuhkan penghargaan dan toleransi terhadap </a:t>
            </a:r>
            <a:r>
              <a:rPr lang="id-ID" dirty="0" smtClean="0"/>
              <a:t>keragaman</a:t>
            </a:r>
            <a:r>
              <a:rPr lang="id-ID" dirty="0"/>
              <a:t> </a:t>
            </a:r>
            <a:r>
              <a:rPr lang="id-ID" dirty="0" smtClean="0"/>
              <a:t>(seperti yang tercantum dalam tabel di bawah ini).</a:t>
            </a:r>
          </a:p>
          <a:p>
            <a:pPr marL="285750" indent="-285750" algn="just">
              <a:buFont typeface="Wingdings"/>
              <a:buChar char="à"/>
            </a:pPr>
            <a:r>
              <a:rPr lang="id-ID" dirty="0"/>
              <a:t>Beberapa tindakan berusaha mendorong toleransi dan penghargaan, sedangkan tindakan lain menantang diskriminasi dan intoleransi.</a:t>
            </a:r>
          </a:p>
        </p:txBody>
      </p:sp>
    </p:spTree>
    <p:extLst>
      <p:ext uri="{BB962C8B-B14F-4D97-AF65-F5344CB8AC3E}">
        <p14:creationId xmlns:p14="http://schemas.microsoft.com/office/powerpoint/2010/main" val="4149063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38618"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a:t>
            </a:r>
            <a:r>
              <a:rPr lang="id-ID" sz="2200" b="1" dirty="0" smtClean="0">
                <a:solidFill>
                  <a:schemeClr val="bg1"/>
                </a:solidFill>
              </a:rPr>
              <a:t>continue</a:t>
            </a:r>
            <a:endParaRPr lang="id-ID" sz="2200" b="1" dirty="0">
              <a:solidFill>
                <a:schemeClr val="bg1"/>
              </a:solidFill>
            </a:endParaRPr>
          </a:p>
        </p:txBody>
      </p:sp>
      <p:sp>
        <p:nvSpPr>
          <p:cNvPr id="4" name="Rectangle 3"/>
          <p:cNvSpPr/>
          <p:nvPr/>
        </p:nvSpPr>
        <p:spPr>
          <a:xfrm>
            <a:off x="2823882" y="716972"/>
            <a:ext cx="9117105" cy="5663089"/>
          </a:xfrm>
          <a:prstGeom prst="rect">
            <a:avLst/>
          </a:prstGeom>
        </p:spPr>
        <p:txBody>
          <a:bodyPr wrap="square">
            <a:spAutoFit/>
          </a:bodyPr>
          <a:lstStyle/>
          <a:p>
            <a:pPr marL="285750" indent="-285750">
              <a:spcAft>
                <a:spcPts val="600"/>
              </a:spcAft>
              <a:buFont typeface="Wingdings"/>
              <a:buChar char="à"/>
            </a:pPr>
            <a:r>
              <a:rPr lang="id-ID" dirty="0" smtClean="0"/>
              <a:t>Program </a:t>
            </a:r>
            <a:r>
              <a:rPr lang="id-ID" dirty="0"/>
              <a:t>pelatihan keragaman menyediakan pendekatan formal untuk mendorong toleransi, pemahaman, dan penghargaan (Cox &amp; Blake, 1991</a:t>
            </a:r>
            <a:r>
              <a:rPr lang="id-ID" dirty="0" smtClean="0"/>
              <a:t>).</a:t>
            </a:r>
          </a:p>
          <a:p>
            <a:pPr marL="635000" indent="-285750">
              <a:buFont typeface="Arial" pitchFamily="34" charset="0"/>
              <a:buChar char="•"/>
            </a:pPr>
            <a:r>
              <a:rPr lang="id-ID" dirty="0" smtClean="0"/>
              <a:t>Salah </a:t>
            </a:r>
            <a:r>
              <a:rPr lang="id-ID" dirty="0"/>
              <a:t>satu jenis pelatihan berupaya menciptakan pemahaman yang lebih baik tentang masalah keragaman dan kebutuhan akan kesadaran diri tentang stereotip dan </a:t>
            </a:r>
            <a:r>
              <a:rPr lang="id-ID" dirty="0" smtClean="0"/>
              <a:t>intoleransi.</a:t>
            </a:r>
          </a:p>
          <a:p>
            <a:pPr marL="635000" indent="-285750">
              <a:buFont typeface="Arial" pitchFamily="34" charset="0"/>
              <a:buChar char="•"/>
            </a:pPr>
            <a:r>
              <a:rPr lang="id-ID" dirty="0" smtClean="0"/>
              <a:t>Jenis </a:t>
            </a:r>
            <a:r>
              <a:rPr lang="id-ID" dirty="0"/>
              <a:t>lain dari pelatihan keanekaragaman berusaha untuk mendidik karyawan tentang perbedaan budaya dan bagaimana merespons mereka di tempat </a:t>
            </a:r>
            <a:r>
              <a:rPr lang="id-ID" dirty="0" smtClean="0"/>
              <a:t>kerja.</a:t>
            </a:r>
          </a:p>
          <a:p>
            <a:pPr marL="349250">
              <a:spcAft>
                <a:spcPts val="600"/>
              </a:spcAft>
            </a:pPr>
            <a:r>
              <a:rPr lang="id-ID" dirty="0" smtClean="0">
                <a:solidFill>
                  <a:srgbClr val="FF0000"/>
                </a:solidFill>
              </a:rPr>
              <a:t>Note:  Aspek </a:t>
            </a:r>
            <a:r>
              <a:rPr lang="id-ID" dirty="0">
                <a:solidFill>
                  <a:srgbClr val="FF0000"/>
                </a:solidFill>
              </a:rPr>
              <a:t>khusus keanekaragaman yang dimasukkan bervariasi tergantung pada program (mis., Latar belakang etnis, agama, budaya nasional, perbedaan usia, jenis kelamin karyawan, orientasi seksual, cacat fisik</a:t>
            </a:r>
            <a:r>
              <a:rPr lang="id-ID" dirty="0" smtClean="0">
                <a:solidFill>
                  <a:srgbClr val="FF0000"/>
                </a:solidFill>
              </a:rPr>
              <a:t>).</a:t>
            </a:r>
          </a:p>
          <a:p>
            <a:pPr marL="285750" indent="-285750">
              <a:spcAft>
                <a:spcPts val="600"/>
              </a:spcAft>
              <a:buFont typeface="Wingdings"/>
              <a:buChar char="à"/>
            </a:pPr>
            <a:r>
              <a:rPr lang="id-ID" dirty="0"/>
              <a:t>Kedua jenis pelatihan keragaman dapat digunakan baik secara sendiri-sendiri atau bersama-sama</a:t>
            </a:r>
            <a:r>
              <a:rPr lang="id-ID" dirty="0" smtClean="0"/>
              <a:t>.</a:t>
            </a:r>
          </a:p>
          <a:p>
            <a:pPr>
              <a:spcAft>
                <a:spcPts val="600"/>
              </a:spcAft>
            </a:pPr>
            <a:r>
              <a:rPr lang="id-ID" dirty="0" smtClean="0"/>
              <a:t>E.g.  Avon</a:t>
            </a:r>
            <a:r>
              <a:rPr lang="id-ID" dirty="0"/>
              <a:t>, Hewlett-Packard, Mobil Oil, Procter &amp; Gamble, dan Xerox hanyalah beberapa contoh perusahaan yang telah menggunakan program tersebut. Masalah dengan beberapa program pelatihan keanekaragaman adalah penekanan mereka pada menempatkan kesalahan atas diskriminasi daripada pada peningkatan kesadaran diri dan saling pengertian (Nemetz &amp; Christensen, 1996</a:t>
            </a:r>
            <a:r>
              <a:rPr lang="id-ID" dirty="0" smtClean="0"/>
              <a:t>).</a:t>
            </a:r>
          </a:p>
          <a:p>
            <a:pPr>
              <a:spcAft>
                <a:spcPts val="600"/>
              </a:spcAft>
            </a:pPr>
            <a:r>
              <a:rPr lang="id-ID" dirty="0" smtClean="0">
                <a:solidFill>
                  <a:srgbClr val="FF0000"/>
                </a:solidFill>
              </a:rPr>
              <a:t>Note: </a:t>
            </a:r>
            <a:r>
              <a:rPr lang="id-ID" dirty="0">
                <a:solidFill>
                  <a:srgbClr val="FF0000"/>
                </a:solidFill>
              </a:rPr>
              <a:t>Para pemimpin yang menerapkan pelatihan keanekaragaman harus memastikan bahwa isi program tetap konsisten dengan visi yang menarik tentang apa arti apresiasi keragaman bagi semua anggota organisasi.</a:t>
            </a:r>
            <a:endParaRPr lang="id-ID" dirty="0" smtClean="0">
              <a:solidFill>
                <a:srgbClr val="FF0000"/>
              </a:solidFill>
            </a:endParaRPr>
          </a:p>
        </p:txBody>
      </p:sp>
    </p:spTree>
    <p:extLst>
      <p:ext uri="{BB962C8B-B14F-4D97-AF65-F5344CB8AC3E}">
        <p14:creationId xmlns:p14="http://schemas.microsoft.com/office/powerpoint/2010/main" val="984260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10462EE-77BE-8C4F-8F3E-A0E85F1C4BFA}"/>
              </a:ext>
            </a:extLst>
          </p:cNvPr>
          <p:cNvSpPr txBox="1">
            <a:spLocks/>
          </p:cNvSpPr>
          <p:nvPr/>
        </p:nvSpPr>
        <p:spPr>
          <a:xfrm>
            <a:off x="9501935" y="614363"/>
            <a:ext cx="2246312" cy="5880100"/>
          </a:xfrm>
          <a:prstGeom prst="rect">
            <a:avLst/>
          </a:prstGeom>
          <a:solidFill>
            <a:srgbClr val="2D976C"/>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None/>
            </a:pPr>
            <a:r>
              <a:rPr lang="en-US" sz="2200" b="1" dirty="0">
                <a:solidFill>
                  <a:schemeClr val="bg1"/>
                </a:solidFill>
              </a:rPr>
              <a:t>.</a:t>
            </a:r>
            <a:r>
              <a:rPr lang="id-ID" sz="2200" b="1" dirty="0">
                <a:solidFill>
                  <a:schemeClr val="bg1"/>
                </a:solidFill>
              </a:rPr>
              <a:t>...continue</a:t>
            </a:r>
          </a:p>
        </p:txBody>
      </p:sp>
      <p:sp>
        <p:nvSpPr>
          <p:cNvPr id="3" name="Rectangle 2"/>
          <p:cNvSpPr/>
          <p:nvPr/>
        </p:nvSpPr>
        <p:spPr>
          <a:xfrm>
            <a:off x="699248" y="1663021"/>
            <a:ext cx="8498540" cy="2939266"/>
          </a:xfrm>
          <a:prstGeom prst="rect">
            <a:avLst/>
          </a:prstGeom>
        </p:spPr>
        <p:txBody>
          <a:bodyPr wrap="square">
            <a:spAutoFit/>
          </a:bodyPr>
          <a:lstStyle/>
          <a:p>
            <a:pPr marL="285750" indent="-285750" algn="just">
              <a:spcAft>
                <a:spcPts val="600"/>
              </a:spcAft>
              <a:buFont typeface="Wingdings"/>
              <a:buChar char="à"/>
            </a:pPr>
            <a:r>
              <a:rPr lang="id-ID" dirty="0" smtClean="0"/>
              <a:t>Mekanisme </a:t>
            </a:r>
            <a:r>
              <a:rPr lang="id-ID" dirty="0"/>
              <a:t>struktural untuk mengungkap diskriminasi dan toleransi hadiah juga bermanfaat. Contohnya termasuk (1) kriteria penilaian yang mencakup masalah keragaman, (2) gugus tugas atau komite penasehat untuk membantu mengidentifikasi diskriminasi atau intoleransi dan mengembangkan pemulihan, (3) langkah-langkah yang memungkinkan pemantauan kemajuan secara sistematis, dan (4) </a:t>
            </a:r>
            <a:r>
              <a:rPr lang="id-ID" dirty="0" smtClean="0"/>
              <a:t>mekanisme </a:t>
            </a:r>
            <a:r>
              <a:rPr lang="id-ID" dirty="0"/>
              <a:t>khusus lainnya yang memudahkan karyawan untuk melaporkan diskriminasi dan </a:t>
            </a:r>
            <a:r>
              <a:rPr lang="id-ID" dirty="0" smtClean="0"/>
              <a:t>intoleransi.</a:t>
            </a:r>
          </a:p>
          <a:p>
            <a:pPr marL="285750" indent="-285750" algn="just">
              <a:spcAft>
                <a:spcPts val="600"/>
              </a:spcAft>
              <a:buFont typeface="Wingdings"/>
              <a:buChar char="à"/>
            </a:pPr>
            <a:r>
              <a:rPr lang="id-ID" dirty="0" smtClean="0"/>
              <a:t>Upaya </a:t>
            </a:r>
            <a:r>
              <a:rPr lang="id-ID" dirty="0"/>
              <a:t>untuk mengubah sikap lebih mungkin berhasil ketika pelatihan keanekaragaman diarahkan pada orang-orang yang belum terbentuk </a:t>
            </a:r>
            <a:r>
              <a:rPr lang="en-US" dirty="0" err="1"/>
              <a:t>prasangka</a:t>
            </a:r>
            <a:r>
              <a:rPr lang="en-US" dirty="0"/>
              <a:t> yang </a:t>
            </a:r>
            <a:r>
              <a:rPr lang="en-US" dirty="0" err="1"/>
              <a:t>kuat</a:t>
            </a:r>
            <a:r>
              <a:rPr lang="en-US" dirty="0"/>
              <a:t>, </a:t>
            </a:r>
            <a:r>
              <a:rPr lang="en-US" dirty="0" err="1"/>
              <a:t>dan</a:t>
            </a:r>
            <a:r>
              <a:rPr lang="en-US" dirty="0"/>
              <a:t> </a:t>
            </a:r>
            <a:r>
              <a:rPr lang="en-US" dirty="0" err="1"/>
              <a:t>organisasi</a:t>
            </a:r>
            <a:r>
              <a:rPr lang="en-US" dirty="0"/>
              <a:t> </a:t>
            </a:r>
            <a:r>
              <a:rPr lang="en-US" dirty="0" err="1"/>
              <a:t>memiliki</a:t>
            </a:r>
            <a:r>
              <a:rPr lang="en-US" dirty="0"/>
              <a:t> </a:t>
            </a:r>
            <a:r>
              <a:rPr lang="en-US" dirty="0" err="1"/>
              <a:t>budaya</a:t>
            </a:r>
            <a:r>
              <a:rPr lang="en-US" dirty="0"/>
              <a:t> yang </a:t>
            </a:r>
            <a:r>
              <a:rPr lang="en-US" dirty="0" err="1"/>
              <a:t>mendukung</a:t>
            </a:r>
            <a:r>
              <a:rPr lang="en-US" dirty="0"/>
              <a:t> </a:t>
            </a:r>
            <a:r>
              <a:rPr lang="en-US" dirty="0" err="1"/>
              <a:t>apresiasi</a:t>
            </a:r>
            <a:r>
              <a:rPr lang="en-US" dirty="0"/>
              <a:t> </a:t>
            </a:r>
            <a:r>
              <a:rPr lang="en-US" dirty="0" err="1"/>
              <a:t>terhadap</a:t>
            </a:r>
            <a:r>
              <a:rPr lang="en-US" dirty="0"/>
              <a:t> </a:t>
            </a:r>
            <a:r>
              <a:rPr lang="en-US" dirty="0" err="1"/>
              <a:t>keanekaragaman</a:t>
            </a:r>
            <a:r>
              <a:rPr lang="en-US" dirty="0"/>
              <a:t> (</a:t>
            </a:r>
            <a:r>
              <a:rPr lang="en-US" dirty="0" err="1"/>
              <a:t>Nemetz</a:t>
            </a:r>
            <a:r>
              <a:rPr lang="en-US" dirty="0"/>
              <a:t> &amp; Christensen, 1996).</a:t>
            </a:r>
            <a:endParaRPr lang="id-ID" dirty="0"/>
          </a:p>
        </p:txBody>
      </p:sp>
    </p:spTree>
    <p:extLst>
      <p:ext uri="{BB962C8B-B14F-4D97-AF65-F5344CB8AC3E}">
        <p14:creationId xmlns:p14="http://schemas.microsoft.com/office/powerpoint/2010/main" val="1479544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9035239" y="4001848"/>
            <a:ext cx="1235531" cy="646331"/>
          </a:xfrm>
          <a:prstGeom prst="rect">
            <a:avLst/>
          </a:prstGeom>
        </p:spPr>
        <p:txBody>
          <a:bodyPr wrap="none">
            <a:spAutoFit/>
          </a:bodyPr>
          <a:lstStyle/>
          <a:p>
            <a:pPr algn="ctr"/>
            <a:r>
              <a:rPr lang="id-ID" b="1" dirty="0" smtClean="0">
                <a:solidFill>
                  <a:schemeClr val="bg1"/>
                </a:solidFill>
              </a:rPr>
              <a:t>Aspek</a:t>
            </a:r>
          </a:p>
          <a:p>
            <a:pPr algn="ctr"/>
            <a:r>
              <a:rPr lang="id-ID" b="1" dirty="0" smtClean="0">
                <a:solidFill>
                  <a:schemeClr val="bg1"/>
                </a:solidFill>
              </a:rPr>
              <a:t>Psikologis</a:t>
            </a:r>
            <a:endParaRPr lang="id-ID" b="1" dirty="0">
              <a:solidFill>
                <a:schemeClr val="bg1"/>
              </a:solidFill>
            </a:endParaRPr>
          </a:p>
        </p:txBody>
      </p:sp>
      <p:sp>
        <p:nvSpPr>
          <p:cNvPr id="2" name="Rectangle 1"/>
          <p:cNvSpPr/>
          <p:nvPr/>
        </p:nvSpPr>
        <p:spPr>
          <a:xfrm>
            <a:off x="457199" y="648273"/>
            <a:ext cx="2232211" cy="5712186"/>
          </a:xfrm>
          <a:prstGeom prst="rect">
            <a:avLst/>
          </a:prstGeom>
          <a:solidFill>
            <a:srgbClr val="2D976C"/>
          </a:solidFill>
          <a:ln>
            <a:solidFill>
              <a:srgbClr val="2D97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Memberikan</a:t>
            </a:r>
            <a:r>
              <a:rPr lang="en-US" sz="2000" b="1" dirty="0"/>
              <a:t> </a:t>
            </a:r>
            <a:r>
              <a:rPr lang="en-US" sz="2000" b="1" dirty="0" err="1"/>
              <a:t>Peluang</a:t>
            </a:r>
            <a:r>
              <a:rPr lang="en-US" sz="2000" b="1" dirty="0"/>
              <a:t> </a:t>
            </a:r>
            <a:r>
              <a:rPr lang="en-US" sz="2000" b="1" dirty="0" err="1"/>
              <a:t>Setara</a:t>
            </a:r>
            <a:endParaRPr lang="id-ID" sz="2000" dirty="0"/>
          </a:p>
        </p:txBody>
      </p:sp>
      <p:sp>
        <p:nvSpPr>
          <p:cNvPr id="3" name="Rectangle 2"/>
          <p:cNvSpPr/>
          <p:nvPr/>
        </p:nvSpPr>
        <p:spPr>
          <a:xfrm>
            <a:off x="3021106" y="1361888"/>
            <a:ext cx="8328211" cy="3924151"/>
          </a:xfrm>
          <a:prstGeom prst="rect">
            <a:avLst/>
          </a:prstGeom>
        </p:spPr>
        <p:txBody>
          <a:bodyPr wrap="square">
            <a:spAutoFit/>
          </a:bodyPr>
          <a:lstStyle/>
          <a:p>
            <a:pPr marL="285750" indent="-285750">
              <a:spcAft>
                <a:spcPts val="600"/>
              </a:spcAft>
              <a:buFont typeface="Wingdings"/>
              <a:buChar char="à"/>
            </a:pPr>
            <a:r>
              <a:rPr lang="en-US" dirty="0" err="1" smtClean="0"/>
              <a:t>Survei</a:t>
            </a:r>
            <a:r>
              <a:rPr lang="en-US" dirty="0" smtClean="0"/>
              <a:t> </a:t>
            </a:r>
            <a:r>
              <a:rPr lang="en-US" dirty="0" err="1" smtClean="0"/>
              <a:t>sikap</a:t>
            </a:r>
            <a:r>
              <a:rPr lang="en-US" dirty="0" smtClean="0"/>
              <a:t> </a:t>
            </a:r>
            <a:r>
              <a:rPr lang="en-US" dirty="0" err="1" smtClean="0"/>
              <a:t>karyawan</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mengidentifikasi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menilai</a:t>
            </a:r>
            <a:r>
              <a:rPr lang="en-US" dirty="0" smtClean="0"/>
              <a:t> </a:t>
            </a:r>
            <a:r>
              <a:rPr lang="en-US" dirty="0" err="1" smtClean="0"/>
              <a:t>kemajuan</a:t>
            </a:r>
            <a:r>
              <a:rPr lang="en-US" dirty="0" smtClean="0"/>
              <a:t>. Media </a:t>
            </a:r>
            <a:r>
              <a:rPr lang="en-US" dirty="0" err="1" smtClean="0"/>
              <a:t>komunikasi</a:t>
            </a:r>
            <a:r>
              <a:rPr lang="en-US" dirty="0" smtClean="0"/>
              <a:t> </a:t>
            </a:r>
            <a:r>
              <a:rPr lang="en-US" dirty="0" err="1" smtClean="0"/>
              <a:t>organisasi</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menggambarkan</a:t>
            </a:r>
            <a:r>
              <a:rPr lang="en-US" dirty="0" smtClean="0"/>
              <a:t> </a:t>
            </a:r>
            <a:r>
              <a:rPr lang="en-US" dirty="0" err="1" smtClean="0"/>
              <a:t>apa</a:t>
            </a:r>
            <a:r>
              <a:rPr lang="en-US" dirty="0" smtClean="0"/>
              <a:t> yang </a:t>
            </a:r>
            <a:r>
              <a:rPr lang="en-US" dirty="0" err="1" smtClean="0"/>
              <a:t>sedang</a:t>
            </a:r>
            <a:r>
              <a:rPr lang="en-US" dirty="0" smtClean="0"/>
              <a:t> </a:t>
            </a:r>
            <a:r>
              <a:rPr lang="en-US" dirty="0" err="1" smtClean="0"/>
              <a:t>dilakukan</a:t>
            </a:r>
            <a:r>
              <a:rPr lang="en-US" dirty="0" smtClean="0"/>
              <a:t> </a:t>
            </a:r>
            <a:r>
              <a:rPr lang="en-US" dirty="0" err="1" smtClean="0"/>
              <a:t>untuk</a:t>
            </a:r>
            <a:r>
              <a:rPr lang="en-US" dirty="0" smtClean="0"/>
              <a:t> </a:t>
            </a:r>
            <a:r>
              <a:rPr lang="en-US" dirty="0" err="1" smtClean="0"/>
              <a:t>mempromosikan</a:t>
            </a:r>
            <a:r>
              <a:rPr lang="en-US" dirty="0" smtClean="0"/>
              <a:t> </a:t>
            </a:r>
            <a:r>
              <a:rPr lang="en-US" dirty="0" err="1" smtClean="0"/>
              <a:t>kesempatan</a:t>
            </a:r>
            <a:r>
              <a:rPr lang="en-US" dirty="0" smtClean="0"/>
              <a:t> yang </a:t>
            </a:r>
            <a:r>
              <a:rPr lang="en-US" dirty="0" err="1" smtClean="0"/>
              <a:t>sama</a:t>
            </a:r>
            <a:r>
              <a:rPr lang="en-US" dirty="0" smtClean="0"/>
              <a:t> </a:t>
            </a:r>
            <a:r>
              <a:rPr lang="en-US" dirty="0" err="1" smtClean="0"/>
              <a:t>dan</a:t>
            </a:r>
            <a:r>
              <a:rPr lang="en-US" dirty="0" smtClean="0"/>
              <a:t> </a:t>
            </a:r>
            <a:r>
              <a:rPr lang="en-US" dirty="0" err="1" smtClean="0"/>
              <a:t>melaporkan</a:t>
            </a:r>
            <a:r>
              <a:rPr lang="en-US" dirty="0" smtClean="0"/>
              <a:t> </a:t>
            </a:r>
            <a:r>
              <a:rPr lang="en-US" dirty="0" err="1" smtClean="0"/>
              <a:t>pencapaian</a:t>
            </a:r>
            <a:r>
              <a:rPr lang="en-US" dirty="0" smtClean="0"/>
              <a:t>.</a:t>
            </a:r>
            <a:endParaRPr lang="id-ID" dirty="0" smtClean="0"/>
          </a:p>
          <a:p>
            <a:pPr marL="285750" indent="-285750">
              <a:spcAft>
                <a:spcPts val="600"/>
              </a:spcAft>
              <a:buFont typeface="Wingdings"/>
              <a:buChar char="à"/>
            </a:pPr>
            <a:r>
              <a:rPr lang="en-US" dirty="0" err="1" smtClean="0"/>
              <a:t>Diskriminasi</a:t>
            </a:r>
            <a:r>
              <a:rPr lang="en-US" dirty="0" smtClean="0"/>
              <a:t> </a:t>
            </a:r>
            <a:r>
              <a:rPr lang="en-US" dirty="0"/>
              <a:t>yang </a:t>
            </a:r>
            <a:r>
              <a:rPr lang="en-US" dirty="0" err="1"/>
              <a:t>tidak</a:t>
            </a:r>
            <a:r>
              <a:rPr lang="en-US" dirty="0"/>
              <a:t> </a:t>
            </a:r>
            <a:r>
              <a:rPr lang="en-US" dirty="0" err="1"/>
              <a:t>adil</a:t>
            </a:r>
            <a:r>
              <a:rPr lang="en-US" dirty="0"/>
              <a:t> </a:t>
            </a:r>
            <a:r>
              <a:rPr lang="en-US" dirty="0" err="1"/>
              <a:t>dapat</a:t>
            </a:r>
            <a:r>
              <a:rPr lang="en-US" dirty="0"/>
              <a:t> </a:t>
            </a:r>
            <a:r>
              <a:rPr lang="en-US" dirty="0" err="1"/>
              <a:t>dikurangi</a:t>
            </a:r>
            <a:r>
              <a:rPr lang="en-US" dirty="0"/>
              <a:t> </a:t>
            </a:r>
            <a:r>
              <a:rPr lang="en-US" dirty="0" err="1"/>
              <a:t>dengan</a:t>
            </a:r>
            <a:r>
              <a:rPr lang="en-US" dirty="0"/>
              <a:t> </a:t>
            </a:r>
            <a:r>
              <a:rPr lang="en-US" dirty="0" err="1"/>
              <a:t>menggunakan</a:t>
            </a:r>
            <a:r>
              <a:rPr lang="en-US" dirty="0"/>
              <a:t> </a:t>
            </a:r>
            <a:r>
              <a:rPr lang="en-US" dirty="0" err="1"/>
              <a:t>kriteria</a:t>
            </a:r>
            <a:r>
              <a:rPr lang="en-US" dirty="0"/>
              <a:t> </a:t>
            </a:r>
            <a:r>
              <a:rPr lang="en-US" dirty="0" err="1"/>
              <a:t>seleksi</a:t>
            </a:r>
            <a:r>
              <a:rPr lang="en-US" dirty="0"/>
              <a:t> </a:t>
            </a:r>
            <a:r>
              <a:rPr lang="en-US" dirty="0" err="1"/>
              <a:t>berdasarkan</a:t>
            </a:r>
            <a:r>
              <a:rPr lang="en-US" dirty="0"/>
              <a:t> </a:t>
            </a:r>
            <a:r>
              <a:rPr lang="en-US" dirty="0" err="1"/>
              <a:t>keterampilan</a:t>
            </a:r>
            <a:r>
              <a:rPr lang="en-US" dirty="0"/>
              <a:t> yang </a:t>
            </a:r>
            <a:r>
              <a:rPr lang="en-US" dirty="0" err="1" smtClean="0"/>
              <a:t>relevan</a:t>
            </a:r>
            <a:r>
              <a:rPr lang="en-US" dirty="0" smtClean="0"/>
              <a:t>.</a:t>
            </a:r>
            <a:endParaRPr lang="id-ID" dirty="0" smtClean="0"/>
          </a:p>
          <a:p>
            <a:pPr marL="285750" indent="-285750">
              <a:spcAft>
                <a:spcPts val="600"/>
              </a:spcAft>
              <a:buFont typeface="Wingdings"/>
              <a:buChar char="à"/>
            </a:pPr>
            <a:r>
              <a:rPr lang="en-US" dirty="0" err="1" smtClean="0"/>
              <a:t>Penilaian</a:t>
            </a:r>
            <a:r>
              <a:rPr lang="en-US" dirty="0" smtClean="0"/>
              <a:t> </a:t>
            </a:r>
            <a:r>
              <a:rPr lang="en-US" dirty="0"/>
              <a:t>yang </a:t>
            </a:r>
            <a:r>
              <a:rPr lang="en-US" dirty="0" err="1"/>
              <a:t>digunakan</a:t>
            </a:r>
            <a:r>
              <a:rPr lang="en-US" dirty="0"/>
              <a:t> </a:t>
            </a:r>
            <a:r>
              <a:rPr lang="en-US" dirty="0" err="1"/>
              <a:t>untuk</a:t>
            </a:r>
            <a:r>
              <a:rPr lang="en-US" dirty="0"/>
              <a:t> </a:t>
            </a:r>
            <a:r>
              <a:rPr lang="en-US" dirty="0" err="1"/>
              <a:t>keputusan</a:t>
            </a:r>
            <a:r>
              <a:rPr lang="en-US" dirty="0"/>
              <a:t> </a:t>
            </a:r>
            <a:r>
              <a:rPr lang="en-US" dirty="0" err="1"/>
              <a:t>seleksi</a:t>
            </a:r>
            <a:r>
              <a:rPr lang="en-US" dirty="0"/>
              <a:t> </a:t>
            </a:r>
            <a:r>
              <a:rPr lang="en-US" dirty="0" err="1"/>
              <a:t>dan</a:t>
            </a:r>
            <a:r>
              <a:rPr lang="en-US" dirty="0"/>
              <a:t> </a:t>
            </a:r>
            <a:r>
              <a:rPr lang="en-US" dirty="0" err="1"/>
              <a:t>promosi</a:t>
            </a:r>
            <a:r>
              <a:rPr lang="en-US" dirty="0"/>
              <a:t> </a:t>
            </a:r>
            <a:r>
              <a:rPr lang="en-US" dirty="0" err="1"/>
              <a:t>akan</a:t>
            </a:r>
            <a:r>
              <a:rPr lang="en-US" dirty="0"/>
              <a:t> </a:t>
            </a:r>
            <a:r>
              <a:rPr lang="en-US" dirty="0" err="1"/>
              <a:t>lebih</a:t>
            </a:r>
            <a:r>
              <a:rPr lang="en-US" dirty="0"/>
              <a:t> </a:t>
            </a:r>
            <a:r>
              <a:rPr lang="en-US" dirty="0" err="1"/>
              <a:t>akurat</a:t>
            </a:r>
            <a:r>
              <a:rPr lang="en-US" dirty="0"/>
              <a:t> </a:t>
            </a:r>
            <a:r>
              <a:rPr lang="en-US" dirty="0" err="1"/>
              <a:t>jika</a:t>
            </a:r>
            <a:r>
              <a:rPr lang="en-US" dirty="0"/>
              <a:t> </a:t>
            </a:r>
            <a:r>
              <a:rPr lang="en-US" dirty="0" err="1"/>
              <a:t>penilai</a:t>
            </a:r>
            <a:r>
              <a:rPr lang="en-US" dirty="0"/>
              <a:t> yang </a:t>
            </a:r>
            <a:r>
              <a:rPr lang="en-US" dirty="0" err="1" smtClean="0"/>
              <a:t>dilatih</a:t>
            </a:r>
            <a:r>
              <a:rPr lang="en-US" dirty="0" smtClean="0"/>
              <a:t> </a:t>
            </a:r>
            <a:r>
              <a:rPr lang="en-US" dirty="0" err="1"/>
              <a:t>atau</a:t>
            </a:r>
            <a:r>
              <a:rPr lang="en-US" dirty="0"/>
              <a:t> </a:t>
            </a:r>
            <a:r>
              <a:rPr lang="en-US" dirty="0" err="1"/>
              <a:t>dibantu</a:t>
            </a:r>
            <a:r>
              <a:rPr lang="en-US" dirty="0"/>
              <a:t> </a:t>
            </a:r>
            <a:r>
              <a:rPr lang="en-US" dirty="0" err="1"/>
              <a:t>untuk</a:t>
            </a:r>
            <a:r>
              <a:rPr lang="en-US" dirty="0"/>
              <a:t> </a:t>
            </a:r>
            <a:r>
              <a:rPr lang="en-US" dirty="0" err="1"/>
              <a:t>mengurangi</a:t>
            </a:r>
            <a:r>
              <a:rPr lang="en-US" dirty="0"/>
              <a:t> bias yang </a:t>
            </a:r>
            <a:r>
              <a:rPr lang="en-US" dirty="0" err="1"/>
              <a:t>disebabkan</a:t>
            </a:r>
            <a:r>
              <a:rPr lang="en-US" dirty="0"/>
              <a:t> </a:t>
            </a:r>
            <a:r>
              <a:rPr lang="en-US" dirty="0" err="1"/>
              <a:t>oleh</a:t>
            </a:r>
            <a:r>
              <a:rPr lang="en-US" dirty="0"/>
              <a:t> </a:t>
            </a:r>
            <a:r>
              <a:rPr lang="en-US" dirty="0" err="1"/>
              <a:t>stereotip</a:t>
            </a:r>
            <a:r>
              <a:rPr lang="en-US" dirty="0"/>
              <a:t> </a:t>
            </a:r>
            <a:r>
              <a:rPr lang="en-US" dirty="0" err="1"/>
              <a:t>peran</a:t>
            </a:r>
            <a:r>
              <a:rPr lang="en-US" dirty="0"/>
              <a:t> </a:t>
            </a:r>
            <a:r>
              <a:rPr lang="en-US" dirty="0" err="1"/>
              <a:t>ras</a:t>
            </a:r>
            <a:r>
              <a:rPr lang="en-US" dirty="0"/>
              <a:t> </a:t>
            </a:r>
            <a:r>
              <a:rPr lang="en-US" dirty="0" err="1"/>
              <a:t>atau</a:t>
            </a:r>
            <a:r>
              <a:rPr lang="en-US" dirty="0"/>
              <a:t> gender. </a:t>
            </a:r>
            <a:r>
              <a:rPr lang="en-US" dirty="0" err="1"/>
              <a:t>Sebagai</a:t>
            </a:r>
            <a:r>
              <a:rPr lang="en-US" dirty="0"/>
              <a:t> </a:t>
            </a:r>
            <a:r>
              <a:rPr lang="en-US" dirty="0" err="1"/>
              <a:t>contoh</a:t>
            </a:r>
            <a:r>
              <a:rPr lang="en-US" dirty="0"/>
              <a:t>, </a:t>
            </a:r>
            <a:r>
              <a:rPr lang="en-US" dirty="0" err="1"/>
              <a:t>tipe</a:t>
            </a:r>
            <a:r>
              <a:rPr lang="en-US" dirty="0"/>
              <a:t> bias </a:t>
            </a:r>
            <a:r>
              <a:rPr lang="en-US" dirty="0" err="1"/>
              <a:t>ini</a:t>
            </a:r>
            <a:r>
              <a:rPr lang="en-US" dirty="0"/>
              <a:t> </a:t>
            </a:r>
            <a:r>
              <a:rPr lang="en-US" dirty="0" err="1"/>
              <a:t>dapat</a:t>
            </a:r>
            <a:r>
              <a:rPr lang="en-US" dirty="0"/>
              <a:t> </a:t>
            </a:r>
            <a:r>
              <a:rPr lang="en-US" dirty="0" err="1"/>
              <a:t>dikurangi</a:t>
            </a:r>
            <a:r>
              <a:rPr lang="en-US" dirty="0"/>
              <a:t> </a:t>
            </a:r>
            <a:r>
              <a:rPr lang="en-US" dirty="0" err="1"/>
              <a:t>dengan</a:t>
            </a:r>
            <a:r>
              <a:rPr lang="en-US" dirty="0"/>
              <a:t> </a:t>
            </a:r>
            <a:r>
              <a:rPr lang="en-US" dirty="0" err="1"/>
              <a:t>intervensi</a:t>
            </a:r>
            <a:r>
              <a:rPr lang="en-US" dirty="0"/>
              <a:t> “recall </a:t>
            </a:r>
            <a:r>
              <a:rPr lang="en-US" dirty="0" err="1"/>
              <a:t>bebas</a:t>
            </a:r>
            <a:r>
              <a:rPr lang="en-US" dirty="0"/>
              <a:t> </a:t>
            </a:r>
            <a:r>
              <a:rPr lang="en-US" dirty="0" err="1"/>
              <a:t>terstruktur</a:t>
            </a:r>
            <a:r>
              <a:rPr lang="en-US" dirty="0"/>
              <a:t>” (</a:t>
            </a:r>
            <a:r>
              <a:rPr lang="en-US" dirty="0" err="1"/>
              <a:t>Baltes</a:t>
            </a:r>
            <a:r>
              <a:rPr lang="en-US" dirty="0"/>
              <a:t>, Bauer, &amp; </a:t>
            </a:r>
            <a:r>
              <a:rPr lang="en-US" dirty="0" err="1"/>
              <a:t>Frensch</a:t>
            </a:r>
            <a:r>
              <a:rPr lang="en-US" dirty="0"/>
              <a:t>, 2007; Bauer &amp; </a:t>
            </a:r>
            <a:r>
              <a:rPr lang="en-US" dirty="0" err="1"/>
              <a:t>Baltes</a:t>
            </a:r>
            <a:r>
              <a:rPr lang="en-US" dirty="0"/>
              <a:t>, 2002</a:t>
            </a:r>
            <a:r>
              <a:rPr lang="en-US" dirty="0" smtClean="0"/>
              <a:t>).</a:t>
            </a:r>
            <a:endParaRPr lang="id-ID" dirty="0" smtClean="0"/>
          </a:p>
          <a:p>
            <a:pPr marL="285750" indent="-285750">
              <a:spcAft>
                <a:spcPts val="600"/>
              </a:spcAft>
              <a:buFont typeface="Wingdings"/>
              <a:buChar char="à"/>
            </a:pPr>
            <a:r>
              <a:rPr lang="en-US" dirty="0" smtClean="0"/>
              <a:t>Para </a:t>
            </a:r>
            <a:r>
              <a:rPr lang="en-US" dirty="0" err="1"/>
              <a:t>penilai</a:t>
            </a:r>
            <a:r>
              <a:rPr lang="en-US" dirty="0"/>
              <a:t> </a:t>
            </a:r>
            <a:r>
              <a:rPr lang="en-US" dirty="0" err="1"/>
              <a:t>diminta</a:t>
            </a:r>
            <a:r>
              <a:rPr lang="en-US" dirty="0"/>
              <a:t> </a:t>
            </a:r>
            <a:r>
              <a:rPr lang="en-US" dirty="0" err="1"/>
              <a:t>untuk</a:t>
            </a:r>
            <a:r>
              <a:rPr lang="en-US" dirty="0"/>
              <a:t> </a:t>
            </a:r>
            <a:r>
              <a:rPr lang="en-US" dirty="0" err="1"/>
              <a:t>mengingat</a:t>
            </a:r>
            <a:r>
              <a:rPr lang="en-US" dirty="0"/>
              <a:t> </a:t>
            </a:r>
            <a:r>
              <a:rPr lang="en-US" dirty="0" err="1"/>
              <a:t>contoh-contoh</a:t>
            </a:r>
            <a:r>
              <a:rPr lang="en-US" dirty="0"/>
              <a:t> </a:t>
            </a:r>
            <a:r>
              <a:rPr lang="en-US" dirty="0" err="1"/>
              <a:t>perilaku</a:t>
            </a:r>
            <a:r>
              <a:rPr lang="en-US" dirty="0"/>
              <a:t> </a:t>
            </a:r>
            <a:r>
              <a:rPr lang="en-US" dirty="0" err="1"/>
              <a:t>positif</a:t>
            </a:r>
            <a:r>
              <a:rPr lang="en-US" dirty="0"/>
              <a:t> </a:t>
            </a:r>
            <a:r>
              <a:rPr lang="en-US" dirty="0" err="1"/>
              <a:t>dan</a:t>
            </a:r>
            <a:r>
              <a:rPr lang="en-US" dirty="0"/>
              <a:t> </a:t>
            </a:r>
            <a:r>
              <a:rPr lang="en-US" dirty="0" err="1"/>
              <a:t>negatif</a:t>
            </a:r>
            <a:r>
              <a:rPr lang="en-US" dirty="0"/>
              <a:t> </a:t>
            </a:r>
            <a:r>
              <a:rPr lang="en-US" dirty="0" err="1"/>
              <a:t>oleh</a:t>
            </a:r>
            <a:r>
              <a:rPr lang="en-US" dirty="0"/>
              <a:t> </a:t>
            </a:r>
            <a:r>
              <a:rPr lang="en-US" dirty="0" err="1"/>
              <a:t>seseorang</a:t>
            </a:r>
            <a:r>
              <a:rPr lang="en-US" dirty="0"/>
              <a:t> </a:t>
            </a:r>
            <a:r>
              <a:rPr lang="en-US" dirty="0" err="1"/>
              <a:t>sebelum</a:t>
            </a:r>
            <a:r>
              <a:rPr lang="en-US" dirty="0"/>
              <a:t> </a:t>
            </a:r>
            <a:r>
              <a:rPr lang="en-US" dirty="0" err="1"/>
              <a:t>membuat</a:t>
            </a:r>
            <a:r>
              <a:rPr lang="en-US" dirty="0"/>
              <a:t> </a:t>
            </a:r>
            <a:r>
              <a:rPr lang="en-US" dirty="0" err="1"/>
              <a:t>peringkat</a:t>
            </a:r>
            <a:r>
              <a:rPr lang="en-US" dirty="0"/>
              <a:t> orang </a:t>
            </a:r>
            <a:r>
              <a:rPr lang="en-US" dirty="0" err="1"/>
              <a:t>tersebut</a:t>
            </a:r>
            <a:r>
              <a:rPr lang="en-US" dirty="0" smtClean="0"/>
              <a:t>.</a:t>
            </a:r>
            <a:endParaRPr lang="id-ID" dirty="0" smtClean="0"/>
          </a:p>
        </p:txBody>
      </p:sp>
    </p:spTree>
    <p:extLst>
      <p:ext uri="{BB962C8B-B14F-4D97-AF65-F5344CB8AC3E}">
        <p14:creationId xmlns:p14="http://schemas.microsoft.com/office/powerpoint/2010/main" val="1642604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9035239" y="4001848"/>
            <a:ext cx="1235531" cy="646331"/>
          </a:xfrm>
          <a:prstGeom prst="rect">
            <a:avLst/>
          </a:prstGeom>
        </p:spPr>
        <p:txBody>
          <a:bodyPr wrap="none">
            <a:spAutoFit/>
          </a:bodyPr>
          <a:lstStyle/>
          <a:p>
            <a:pPr algn="ctr"/>
            <a:r>
              <a:rPr lang="id-ID" b="1" dirty="0" smtClean="0">
                <a:solidFill>
                  <a:schemeClr val="bg1"/>
                </a:solidFill>
              </a:rPr>
              <a:t>Aspek</a:t>
            </a:r>
          </a:p>
          <a:p>
            <a:pPr algn="ctr"/>
            <a:r>
              <a:rPr lang="id-ID" b="1" dirty="0" smtClean="0">
                <a:solidFill>
                  <a:schemeClr val="bg1"/>
                </a:solidFill>
              </a:rPr>
              <a:t>Psikologis</a:t>
            </a:r>
            <a:endParaRPr lang="id-ID" b="1" dirty="0">
              <a:solidFill>
                <a:schemeClr val="bg1"/>
              </a:solidFill>
            </a:endParaRPr>
          </a:p>
        </p:txBody>
      </p:sp>
      <p:sp>
        <p:nvSpPr>
          <p:cNvPr id="2" name="Rectangle 1"/>
          <p:cNvSpPr/>
          <p:nvPr/>
        </p:nvSpPr>
        <p:spPr>
          <a:xfrm>
            <a:off x="457199" y="648273"/>
            <a:ext cx="2232211" cy="5712186"/>
          </a:xfrm>
          <a:prstGeom prst="rect">
            <a:avLst/>
          </a:prstGeom>
          <a:solidFill>
            <a:srgbClr val="2D976C"/>
          </a:solidFill>
          <a:ln>
            <a:solidFill>
              <a:srgbClr val="2D97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Memberikan</a:t>
            </a:r>
            <a:r>
              <a:rPr lang="en-US" sz="2000" b="1" dirty="0"/>
              <a:t> </a:t>
            </a:r>
            <a:r>
              <a:rPr lang="en-US" sz="2000" b="1" dirty="0" err="1"/>
              <a:t>Peluang</a:t>
            </a:r>
            <a:r>
              <a:rPr lang="en-US" sz="2000" b="1" dirty="0"/>
              <a:t> </a:t>
            </a:r>
            <a:r>
              <a:rPr lang="en-US" sz="2000" b="1" dirty="0" err="1"/>
              <a:t>Setara</a:t>
            </a:r>
            <a:endParaRPr lang="id-ID" sz="2000" dirty="0"/>
          </a:p>
        </p:txBody>
      </p:sp>
      <p:sp>
        <p:nvSpPr>
          <p:cNvPr id="3" name="Rectangle 2"/>
          <p:cNvSpPr/>
          <p:nvPr/>
        </p:nvSpPr>
        <p:spPr>
          <a:xfrm>
            <a:off x="2913530" y="2007344"/>
            <a:ext cx="8408894" cy="3216265"/>
          </a:xfrm>
          <a:prstGeom prst="rect">
            <a:avLst/>
          </a:prstGeom>
        </p:spPr>
        <p:txBody>
          <a:bodyPr wrap="square">
            <a:spAutoFit/>
          </a:bodyPr>
          <a:lstStyle/>
          <a:p>
            <a:pPr marL="285750" indent="-285750">
              <a:spcAft>
                <a:spcPts val="600"/>
              </a:spcAft>
              <a:buFont typeface="Wingdings"/>
              <a:buChar char="à"/>
            </a:pPr>
            <a:r>
              <a:rPr lang="en-US" dirty="0" err="1" smtClean="0"/>
              <a:t>Kemajuan</a:t>
            </a:r>
            <a:r>
              <a:rPr lang="en-US" dirty="0" smtClean="0"/>
              <a:t> </a:t>
            </a:r>
            <a:r>
              <a:rPr lang="en-US" dirty="0" err="1"/>
              <a:t>oleh</a:t>
            </a:r>
            <a:r>
              <a:rPr lang="en-US" dirty="0"/>
              <a:t> </a:t>
            </a:r>
            <a:r>
              <a:rPr lang="en-US" dirty="0" err="1"/>
              <a:t>perempuan</a:t>
            </a:r>
            <a:r>
              <a:rPr lang="en-US" dirty="0"/>
              <a:t> </a:t>
            </a:r>
            <a:r>
              <a:rPr lang="en-US" dirty="0" err="1"/>
              <a:t>dan</a:t>
            </a:r>
            <a:r>
              <a:rPr lang="en-US" dirty="0"/>
              <a:t> </a:t>
            </a:r>
            <a:r>
              <a:rPr lang="en-US" dirty="0" err="1"/>
              <a:t>minoritas</a:t>
            </a:r>
            <a:r>
              <a:rPr lang="en-US" dirty="0"/>
              <a:t> </a:t>
            </a:r>
            <a:r>
              <a:rPr lang="en-US" dirty="0" err="1"/>
              <a:t>difasilitasi</a:t>
            </a:r>
            <a:r>
              <a:rPr lang="en-US" dirty="0"/>
              <a:t> </a:t>
            </a:r>
            <a:r>
              <a:rPr lang="en-US" dirty="0" err="1"/>
              <a:t>oleh</a:t>
            </a:r>
            <a:r>
              <a:rPr lang="en-US" dirty="0"/>
              <a:t> program </a:t>
            </a:r>
            <a:r>
              <a:rPr lang="en-US" dirty="0" err="1"/>
              <a:t>bimbingan</a:t>
            </a:r>
            <a:r>
              <a:rPr lang="en-US" dirty="0"/>
              <a:t> yang </a:t>
            </a:r>
            <a:r>
              <a:rPr lang="en-US" dirty="0" err="1"/>
              <a:t>memberikan</a:t>
            </a:r>
            <a:r>
              <a:rPr lang="en-US" dirty="0"/>
              <a:t> saran, </a:t>
            </a:r>
            <a:r>
              <a:rPr lang="en-US" dirty="0" err="1"/>
              <a:t>dorongan</a:t>
            </a:r>
            <a:r>
              <a:rPr lang="en-US" dirty="0"/>
              <a:t>, </a:t>
            </a:r>
            <a:r>
              <a:rPr lang="en-US" dirty="0" err="1"/>
              <a:t>dan</a:t>
            </a:r>
            <a:r>
              <a:rPr lang="en-US" dirty="0"/>
              <a:t> </a:t>
            </a:r>
            <a:r>
              <a:rPr lang="en-US" dirty="0" err="1"/>
              <a:t>bantuan</a:t>
            </a:r>
            <a:r>
              <a:rPr lang="en-US" dirty="0"/>
              <a:t> yang </a:t>
            </a:r>
            <a:r>
              <a:rPr lang="en-US" dirty="0" err="1"/>
              <a:t>memadai</a:t>
            </a:r>
            <a:r>
              <a:rPr lang="en-US" dirty="0"/>
              <a:t>. Program </a:t>
            </a:r>
            <a:r>
              <a:rPr lang="en-US" dirty="0" err="1"/>
              <a:t>pengembangan</a:t>
            </a:r>
            <a:r>
              <a:rPr lang="en-US" dirty="0"/>
              <a:t> </a:t>
            </a:r>
            <a:r>
              <a:rPr lang="en-US" dirty="0" err="1"/>
              <a:t>kepemimpinan</a:t>
            </a:r>
            <a:r>
              <a:rPr lang="en-US" dirty="0"/>
              <a:t> </a:t>
            </a:r>
            <a:r>
              <a:rPr lang="en-US" dirty="0" err="1"/>
              <a:t>harus</a:t>
            </a:r>
            <a:r>
              <a:rPr lang="en-US" dirty="0"/>
              <a:t> </a:t>
            </a:r>
            <a:r>
              <a:rPr lang="en-US" dirty="0" err="1"/>
              <a:t>memberikan</a:t>
            </a:r>
            <a:r>
              <a:rPr lang="en-US" dirty="0"/>
              <a:t> </a:t>
            </a:r>
            <a:r>
              <a:rPr lang="en-US" dirty="0" err="1"/>
              <a:t>peluang</a:t>
            </a:r>
            <a:r>
              <a:rPr lang="en-US" dirty="0"/>
              <a:t> yang </a:t>
            </a:r>
            <a:r>
              <a:rPr lang="en-US" dirty="0" err="1"/>
              <a:t>sama</a:t>
            </a:r>
            <a:r>
              <a:rPr lang="en-US" dirty="0"/>
              <a:t> </a:t>
            </a:r>
            <a:r>
              <a:rPr lang="en-US" dirty="0" err="1"/>
              <a:t>bagi</a:t>
            </a:r>
            <a:r>
              <a:rPr lang="en-US" dirty="0"/>
              <a:t> orang yang </a:t>
            </a:r>
            <a:r>
              <a:rPr lang="en-US" dirty="0" err="1"/>
              <a:t>ingin</a:t>
            </a:r>
            <a:r>
              <a:rPr lang="en-US" dirty="0"/>
              <a:t> </a:t>
            </a:r>
            <a:r>
              <a:rPr lang="en-US" dirty="0" err="1"/>
              <a:t>mempelajari</a:t>
            </a:r>
            <a:r>
              <a:rPr lang="en-US" dirty="0"/>
              <a:t> </a:t>
            </a:r>
            <a:r>
              <a:rPr lang="en-US" dirty="0" err="1"/>
              <a:t>keterampilan</a:t>
            </a:r>
            <a:r>
              <a:rPr lang="en-US" dirty="0"/>
              <a:t> yang </a:t>
            </a:r>
            <a:r>
              <a:rPr lang="en-US" dirty="0" err="1"/>
              <a:t>relevan</a:t>
            </a:r>
            <a:r>
              <a:rPr lang="en-US" dirty="0"/>
              <a:t> </a:t>
            </a:r>
            <a:r>
              <a:rPr lang="en-US" dirty="0" err="1"/>
              <a:t>dan</a:t>
            </a:r>
            <a:r>
              <a:rPr lang="en-US" dirty="0"/>
              <a:t> </a:t>
            </a:r>
            <a:r>
              <a:rPr lang="en-US" dirty="0" err="1"/>
              <a:t>mendapatkan</a:t>
            </a:r>
            <a:r>
              <a:rPr lang="en-US" dirty="0"/>
              <a:t> </a:t>
            </a:r>
            <a:r>
              <a:rPr lang="en-US" dirty="0" err="1"/>
              <a:t>pengalaman</a:t>
            </a:r>
            <a:r>
              <a:rPr lang="en-US" dirty="0"/>
              <a:t> </a:t>
            </a:r>
            <a:r>
              <a:rPr lang="en-US" dirty="0" err="1"/>
              <a:t>berharga</a:t>
            </a:r>
            <a:r>
              <a:rPr lang="en-US" dirty="0" smtClean="0"/>
              <a:t>.</a:t>
            </a:r>
            <a:endParaRPr lang="id-ID" dirty="0" smtClean="0"/>
          </a:p>
          <a:p>
            <a:pPr marL="285750" indent="-285750">
              <a:spcAft>
                <a:spcPts val="600"/>
              </a:spcAft>
              <a:buFont typeface="Wingdings"/>
              <a:buChar char="à"/>
            </a:pPr>
            <a:r>
              <a:rPr lang="en-US" dirty="0" err="1"/>
              <a:t>Departemen</a:t>
            </a:r>
            <a:r>
              <a:rPr lang="en-US" dirty="0"/>
              <a:t> </a:t>
            </a:r>
            <a:r>
              <a:rPr lang="en-US" dirty="0" err="1"/>
              <a:t>manajemen</a:t>
            </a:r>
            <a:r>
              <a:rPr lang="en-US" dirty="0"/>
              <a:t> </a:t>
            </a:r>
            <a:r>
              <a:rPr lang="en-US" dirty="0" err="1"/>
              <a:t>sumber</a:t>
            </a:r>
            <a:r>
              <a:rPr lang="en-US" dirty="0"/>
              <a:t> </a:t>
            </a:r>
            <a:r>
              <a:rPr lang="en-US" dirty="0" err="1"/>
              <a:t>daya</a:t>
            </a:r>
            <a:r>
              <a:rPr lang="en-US" dirty="0"/>
              <a:t> </a:t>
            </a:r>
            <a:r>
              <a:rPr lang="en-US" dirty="0" err="1"/>
              <a:t>manusia</a:t>
            </a:r>
            <a:r>
              <a:rPr lang="en-US" dirty="0"/>
              <a:t> </a:t>
            </a:r>
            <a:r>
              <a:rPr lang="id-ID" dirty="0" smtClean="0"/>
              <a:t>ber</a:t>
            </a:r>
            <a:r>
              <a:rPr lang="en-US" dirty="0" err="1" smtClean="0"/>
              <a:t>tanggung</a:t>
            </a:r>
            <a:r>
              <a:rPr lang="en-US" dirty="0" smtClean="0"/>
              <a:t> </a:t>
            </a:r>
            <a:r>
              <a:rPr lang="en-US" dirty="0" err="1"/>
              <a:t>jawab</a:t>
            </a:r>
            <a:r>
              <a:rPr lang="en-US" dirty="0"/>
              <a:t> </a:t>
            </a:r>
            <a:r>
              <a:rPr lang="en-US" dirty="0" err="1" smtClean="0"/>
              <a:t>untuk</a:t>
            </a:r>
            <a:r>
              <a:rPr lang="en-US" dirty="0" smtClean="0"/>
              <a:t> </a:t>
            </a:r>
            <a:r>
              <a:rPr lang="id-ID" dirty="0" smtClean="0"/>
              <a:t>serangkaian </a:t>
            </a:r>
            <a:r>
              <a:rPr lang="en-US" dirty="0" smtClean="0"/>
              <a:t>proses </a:t>
            </a:r>
            <a:r>
              <a:rPr lang="en-US" dirty="0"/>
              <a:t>yang </a:t>
            </a:r>
            <a:r>
              <a:rPr lang="en-US" dirty="0" err="1"/>
              <a:t>mempengaruhi</a:t>
            </a:r>
            <a:r>
              <a:rPr lang="en-US" dirty="0"/>
              <a:t> </a:t>
            </a:r>
            <a:r>
              <a:rPr lang="en-US" dirty="0" err="1"/>
              <a:t>keragaman</a:t>
            </a:r>
            <a:r>
              <a:rPr lang="en-US" dirty="0"/>
              <a:t> </a:t>
            </a:r>
            <a:r>
              <a:rPr lang="en-US" dirty="0" err="1"/>
              <a:t>dan</a:t>
            </a:r>
            <a:r>
              <a:rPr lang="en-US" dirty="0"/>
              <a:t> </a:t>
            </a:r>
            <a:r>
              <a:rPr lang="en-US" dirty="0" err="1"/>
              <a:t>kesempatan</a:t>
            </a:r>
            <a:r>
              <a:rPr lang="en-US" dirty="0"/>
              <a:t> yang </a:t>
            </a:r>
            <a:r>
              <a:rPr lang="en-US" dirty="0" err="1"/>
              <a:t>sama</a:t>
            </a:r>
            <a:r>
              <a:rPr lang="en-US" dirty="0"/>
              <a:t>, </a:t>
            </a:r>
            <a:r>
              <a:rPr lang="en-US" dirty="0" err="1"/>
              <a:t>seperti</a:t>
            </a:r>
            <a:r>
              <a:rPr lang="en-US" dirty="0"/>
              <a:t> </a:t>
            </a:r>
            <a:r>
              <a:rPr lang="en-US" dirty="0" err="1"/>
              <a:t>perekrutan</a:t>
            </a:r>
            <a:r>
              <a:rPr lang="en-US" dirty="0"/>
              <a:t>, </a:t>
            </a:r>
            <a:r>
              <a:rPr lang="en-US" dirty="0" err="1"/>
              <a:t>seleksi</a:t>
            </a:r>
            <a:r>
              <a:rPr lang="en-US" dirty="0"/>
              <a:t>, </a:t>
            </a:r>
            <a:r>
              <a:rPr lang="en-US" dirty="0" err="1"/>
              <a:t>orientasi</a:t>
            </a:r>
            <a:r>
              <a:rPr lang="en-US" dirty="0"/>
              <a:t> </a:t>
            </a:r>
            <a:r>
              <a:rPr lang="en-US" dirty="0" err="1"/>
              <a:t>karyawan</a:t>
            </a:r>
            <a:r>
              <a:rPr lang="en-US" dirty="0"/>
              <a:t>, </a:t>
            </a:r>
            <a:r>
              <a:rPr lang="en-US" dirty="0" err="1"/>
              <a:t>penilaian</a:t>
            </a:r>
            <a:r>
              <a:rPr lang="en-US" dirty="0"/>
              <a:t> </a:t>
            </a:r>
            <a:r>
              <a:rPr lang="en-US" dirty="0" err="1"/>
              <a:t>kinerja</a:t>
            </a:r>
            <a:r>
              <a:rPr lang="en-US" dirty="0"/>
              <a:t>, </a:t>
            </a:r>
            <a:r>
              <a:rPr lang="en-US" dirty="0" err="1"/>
              <a:t>pelatihan</a:t>
            </a:r>
            <a:r>
              <a:rPr lang="en-US" dirty="0"/>
              <a:t>, </a:t>
            </a:r>
            <a:r>
              <a:rPr lang="en-US" dirty="0" err="1"/>
              <a:t>dan</a:t>
            </a:r>
            <a:r>
              <a:rPr lang="en-US" dirty="0"/>
              <a:t> </a:t>
            </a:r>
            <a:r>
              <a:rPr lang="en-US" dirty="0" err="1"/>
              <a:t>pendampingan</a:t>
            </a:r>
            <a:r>
              <a:rPr lang="en-US" dirty="0"/>
              <a:t>. </a:t>
            </a:r>
            <a:r>
              <a:rPr lang="en-US" dirty="0" err="1"/>
              <a:t>Namun</a:t>
            </a:r>
            <a:r>
              <a:rPr lang="en-US" dirty="0"/>
              <a:t>, </a:t>
            </a:r>
            <a:r>
              <a:rPr lang="en-US" dirty="0" err="1"/>
              <a:t>tanggung</a:t>
            </a:r>
            <a:r>
              <a:rPr lang="en-US" dirty="0"/>
              <a:t> </a:t>
            </a:r>
            <a:r>
              <a:rPr lang="en-US" dirty="0" err="1"/>
              <a:t>jawab</a:t>
            </a:r>
            <a:r>
              <a:rPr lang="en-US" dirty="0"/>
              <a:t> </a:t>
            </a:r>
            <a:r>
              <a:rPr lang="en-US" dirty="0" err="1"/>
              <a:t>untuk</a:t>
            </a:r>
            <a:r>
              <a:rPr lang="en-US" dirty="0"/>
              <a:t> </a:t>
            </a:r>
            <a:r>
              <a:rPr lang="en-US" dirty="0" err="1"/>
              <a:t>memberikan</a:t>
            </a:r>
            <a:r>
              <a:rPr lang="en-US" dirty="0"/>
              <a:t> </a:t>
            </a:r>
            <a:r>
              <a:rPr lang="en-US" dirty="0" err="1"/>
              <a:t>kesempatan</a:t>
            </a:r>
            <a:r>
              <a:rPr lang="en-US" dirty="0"/>
              <a:t> yang </a:t>
            </a:r>
            <a:r>
              <a:rPr lang="en-US" dirty="0" err="1"/>
              <a:t>sama</a:t>
            </a:r>
            <a:r>
              <a:rPr lang="en-US" dirty="0"/>
              <a:t> </a:t>
            </a:r>
            <a:r>
              <a:rPr lang="en-US" dirty="0" err="1"/>
              <a:t>tidak</a:t>
            </a:r>
            <a:r>
              <a:rPr lang="en-US" dirty="0"/>
              <a:t> </a:t>
            </a:r>
            <a:r>
              <a:rPr lang="en-US" dirty="0" err="1"/>
              <a:t>boleh</a:t>
            </a:r>
            <a:r>
              <a:rPr lang="en-US" dirty="0"/>
              <a:t> </a:t>
            </a:r>
            <a:r>
              <a:rPr lang="en-US" dirty="0" err="1"/>
              <a:t>hanya</a:t>
            </a:r>
            <a:r>
              <a:rPr lang="en-US" dirty="0"/>
              <a:t> </a:t>
            </a:r>
            <a:r>
              <a:rPr lang="en-US" dirty="0" err="1"/>
              <a:t>diserahkan</a:t>
            </a:r>
            <a:r>
              <a:rPr lang="en-US" dirty="0"/>
              <a:t> </a:t>
            </a:r>
            <a:r>
              <a:rPr lang="en-US" dirty="0" err="1"/>
              <a:t>kepada</a:t>
            </a:r>
            <a:r>
              <a:rPr lang="en-US" dirty="0"/>
              <a:t> </a:t>
            </a:r>
            <a:r>
              <a:rPr lang="en-US" dirty="0" err="1"/>
              <a:t>spesialis</a:t>
            </a:r>
            <a:r>
              <a:rPr lang="en-US" dirty="0"/>
              <a:t> </a:t>
            </a:r>
            <a:r>
              <a:rPr lang="en-US" dirty="0" err="1"/>
              <a:t>staf</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dirty="0" err="1"/>
              <a:t>Upaya</a:t>
            </a:r>
            <a:r>
              <a:rPr lang="en-US" dirty="0"/>
              <a:t> yang </a:t>
            </a:r>
            <a:r>
              <a:rPr lang="en-US" dirty="0" err="1"/>
              <a:t>berhasil</a:t>
            </a:r>
            <a:r>
              <a:rPr lang="en-US" dirty="0"/>
              <a:t> </a:t>
            </a:r>
            <a:r>
              <a:rPr lang="en-US" dirty="0" err="1"/>
              <a:t>untuk</a:t>
            </a:r>
            <a:r>
              <a:rPr lang="en-US" dirty="0"/>
              <a:t> </a:t>
            </a:r>
            <a:r>
              <a:rPr lang="en-US" dirty="0" err="1"/>
              <a:t>meningkatkan</a:t>
            </a:r>
            <a:r>
              <a:rPr lang="en-US" dirty="0"/>
              <a:t> </a:t>
            </a:r>
            <a:r>
              <a:rPr lang="en-US" dirty="0" err="1"/>
              <a:t>keragaman</a:t>
            </a:r>
            <a:r>
              <a:rPr lang="en-US" dirty="0"/>
              <a:t> </a:t>
            </a:r>
            <a:r>
              <a:rPr lang="en-US" dirty="0" err="1"/>
              <a:t>dan</a:t>
            </a:r>
            <a:r>
              <a:rPr lang="en-US" dirty="0"/>
              <a:t> </a:t>
            </a:r>
            <a:r>
              <a:rPr lang="en-US" dirty="0" err="1"/>
              <a:t>kesempatan</a:t>
            </a:r>
            <a:r>
              <a:rPr lang="en-US" dirty="0"/>
              <a:t> yang </a:t>
            </a:r>
            <a:r>
              <a:rPr lang="en-US" dirty="0" err="1"/>
              <a:t>sama</a:t>
            </a:r>
            <a:r>
              <a:rPr lang="en-US" dirty="0"/>
              <a:t> </a:t>
            </a:r>
            <a:r>
              <a:rPr lang="en-US" dirty="0" err="1"/>
              <a:t>membutuhkan</a:t>
            </a:r>
            <a:r>
              <a:rPr lang="en-US" dirty="0"/>
              <a:t> </a:t>
            </a:r>
            <a:r>
              <a:rPr lang="en-US" dirty="0" err="1"/>
              <a:t>dukungan</a:t>
            </a:r>
            <a:r>
              <a:rPr lang="en-US" dirty="0"/>
              <a:t> </a:t>
            </a:r>
            <a:r>
              <a:rPr lang="en-US" dirty="0" err="1"/>
              <a:t>kuat</a:t>
            </a:r>
            <a:r>
              <a:rPr lang="en-US" dirty="0"/>
              <a:t> </a:t>
            </a:r>
            <a:r>
              <a:rPr lang="en-US" dirty="0" err="1"/>
              <a:t>oleh</a:t>
            </a:r>
            <a:r>
              <a:rPr lang="en-US" dirty="0"/>
              <a:t> </a:t>
            </a:r>
            <a:r>
              <a:rPr lang="en-US" dirty="0" err="1"/>
              <a:t>manajemen</a:t>
            </a:r>
            <a:r>
              <a:rPr lang="en-US" dirty="0"/>
              <a:t> </a:t>
            </a:r>
            <a:r>
              <a:rPr lang="en-US" dirty="0" err="1"/>
              <a:t>puncak</a:t>
            </a:r>
            <a:r>
              <a:rPr lang="en-US" dirty="0"/>
              <a:t> </a:t>
            </a:r>
            <a:r>
              <a:rPr lang="en-US" dirty="0" err="1"/>
              <a:t>dan</a:t>
            </a:r>
            <a:r>
              <a:rPr lang="en-US" dirty="0"/>
              <a:t> </a:t>
            </a:r>
            <a:r>
              <a:rPr lang="en-US" dirty="0" err="1"/>
              <a:t>oleh</a:t>
            </a:r>
            <a:r>
              <a:rPr lang="en-US" dirty="0"/>
              <a:t> </a:t>
            </a:r>
            <a:r>
              <a:rPr lang="en-US" dirty="0" err="1"/>
              <a:t>para</a:t>
            </a:r>
            <a:r>
              <a:rPr lang="en-US" dirty="0"/>
              <a:t> </a:t>
            </a:r>
            <a:r>
              <a:rPr lang="en-US" dirty="0" err="1"/>
              <a:t>manajer</a:t>
            </a:r>
            <a:r>
              <a:rPr lang="en-US" dirty="0"/>
              <a:t> di </a:t>
            </a:r>
            <a:r>
              <a:rPr lang="en-US" dirty="0" err="1"/>
              <a:t>semua</a:t>
            </a:r>
            <a:r>
              <a:rPr lang="en-US" dirty="0"/>
              <a:t> </a:t>
            </a:r>
            <a:r>
              <a:rPr lang="en-US" dirty="0" err="1"/>
              <a:t>tingkatan</a:t>
            </a:r>
            <a:r>
              <a:rPr lang="en-US" dirty="0"/>
              <a:t> </a:t>
            </a:r>
            <a:r>
              <a:rPr lang="en-US" dirty="0" err="1"/>
              <a:t>organisasi</a:t>
            </a:r>
            <a:r>
              <a:rPr lang="en-US" dirty="0"/>
              <a:t>.</a:t>
            </a:r>
            <a:endParaRPr lang="id-ID" dirty="0"/>
          </a:p>
        </p:txBody>
      </p:sp>
    </p:spTree>
    <p:extLst>
      <p:ext uri="{BB962C8B-B14F-4D97-AF65-F5344CB8AC3E}">
        <p14:creationId xmlns:p14="http://schemas.microsoft.com/office/powerpoint/2010/main" val="4230531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3DD1ED9-7847-4E1F-8455-6A5ECF64619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31A3DFEF-67D3-4CCE-BFE8-397D542A484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24E4445D-D137-4867-B463-009D641E985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CC80D46F-EE5E-4AF1-A8B9-B9948FF665E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328C565D-A991-4381-AC37-76A58A4A128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6F65E1-CC1B-D74D-9750-5ED8B2B2EAFC}"/>
              </a:ext>
            </a:extLst>
          </p:cNvPr>
          <p:cNvSpPr>
            <a:spLocks noGrp="1"/>
          </p:cNvSpPr>
          <p:nvPr>
            <p:ph type="title"/>
          </p:nvPr>
        </p:nvSpPr>
        <p:spPr>
          <a:xfrm>
            <a:off x="4449960" y="1507414"/>
            <a:ext cx="7295507" cy="3703320"/>
          </a:xfrm>
        </p:spPr>
        <p:txBody>
          <a:bodyPr vert="horz" lIns="91440" tIns="45720" rIns="91440" bIns="45720" rtlCol="0" anchor="ctr">
            <a:normAutofit/>
          </a:bodyPr>
          <a:lstStyle/>
          <a:p>
            <a:pPr algn="ctr"/>
            <a:r>
              <a:rPr lang="id-ID" sz="7000" b="1" dirty="0" smtClean="0">
                <a:solidFill>
                  <a:srgbClr val="E5849A"/>
                </a:solidFill>
              </a:rPr>
              <a:t>Terima kasih</a:t>
            </a:r>
            <a:endParaRPr lang="en-US" sz="7000" b="1" dirty="0">
              <a:solidFill>
                <a:srgbClr val="E5849A"/>
              </a:solidFill>
            </a:endParaRPr>
          </a:p>
        </p:txBody>
      </p:sp>
      <p:sp>
        <p:nvSpPr>
          <p:cNvPr id="18" name="Rectangle 17">
            <a:extLst>
              <a:ext uri="{FF2B5EF4-FFF2-40B4-BE49-F238E27FC236}">
                <a16:creationId xmlns:a16="http://schemas.microsoft.com/office/drawing/2014/main" id="{B7180431-F4DE-415D-BCBB-9316423C37C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3642"/>
            <a:ext cx="11298933" cy="51270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19">
            <a:extLst>
              <a:ext uri="{FF2B5EF4-FFF2-40B4-BE49-F238E27FC236}">
                <a16:creationId xmlns:a16="http://schemas.microsoft.com/office/drawing/2014/main" id="{EEABD997-5EF9-4E9B-AFBB-F6DFAAF3AD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V="1">
            <a:off x="2209064" y="3329711"/>
            <a:ext cx="3703320" cy="58726"/>
          </a:xfrm>
          <a:prstGeom prst="rect">
            <a:avLst/>
          </a:prstGeom>
          <a:solidFill>
            <a:schemeClr val="accent5">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9AB5EE6-A047-4B18-B998-D46DF3CC36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878019"/>
            <a:ext cx="11298933" cy="512708"/>
          </a:xfrm>
          <a:prstGeom prst="rect">
            <a:avLst/>
          </a:prstGeom>
          <a:solidFill>
            <a:srgbClr val="2D976C"/>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2612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Pengaruh</a:t>
            </a:r>
            <a:r>
              <a:rPr lang="en-US" b="1" dirty="0"/>
              <a:t> </a:t>
            </a:r>
            <a:r>
              <a:rPr lang="en-US" b="1" dirty="0" err="1"/>
              <a:t>budaya</a:t>
            </a:r>
            <a:r>
              <a:rPr lang="en-US" b="1" dirty="0"/>
              <a:t> </a:t>
            </a:r>
            <a:r>
              <a:rPr lang="en-US" b="1" dirty="0" err="1"/>
              <a:t>dalam</a:t>
            </a:r>
            <a:r>
              <a:rPr lang="en-US" b="1" dirty="0"/>
              <a:t> </a:t>
            </a:r>
            <a:r>
              <a:rPr lang="en-US" b="1" dirty="0" err="1"/>
              <a:t>perilaku</a:t>
            </a:r>
            <a:r>
              <a:rPr lang="en-US" b="1" dirty="0"/>
              <a:t> </a:t>
            </a:r>
            <a:r>
              <a:rPr lang="en-US" b="1" dirty="0" err="1"/>
              <a:t>kepemimpinan</a:t>
            </a:r>
            <a:endParaRPr lang="id-ID" dirty="0"/>
          </a:p>
        </p:txBody>
      </p:sp>
      <p:sp>
        <p:nvSpPr>
          <p:cNvPr id="3" name="Content Placeholder 2"/>
          <p:cNvSpPr>
            <a:spLocks noGrp="1"/>
          </p:cNvSpPr>
          <p:nvPr>
            <p:ph idx="1"/>
          </p:nvPr>
        </p:nvSpPr>
        <p:spPr/>
        <p:txBody>
          <a:bodyPr>
            <a:normAutofit/>
          </a:bodyPr>
          <a:lstStyle/>
          <a:p>
            <a:r>
              <a:rPr lang="en-US" sz="2000" dirty="0" err="1">
                <a:solidFill>
                  <a:schemeClr val="tx1"/>
                </a:solidFill>
              </a:rPr>
              <a:t>Nilai</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tradisi</a:t>
            </a:r>
            <a:r>
              <a:rPr lang="en-US" sz="2000" dirty="0">
                <a:solidFill>
                  <a:schemeClr val="tx1"/>
                </a:solidFill>
              </a:rPr>
              <a:t> </a:t>
            </a:r>
            <a:r>
              <a:rPr lang="en-US" sz="2000" dirty="0" err="1">
                <a:solidFill>
                  <a:schemeClr val="tx1"/>
                </a:solidFill>
              </a:rPr>
              <a:t>dapat</a:t>
            </a:r>
            <a:r>
              <a:rPr lang="en-US" sz="2000" dirty="0">
                <a:solidFill>
                  <a:schemeClr val="tx1"/>
                </a:solidFill>
              </a:rPr>
              <a:t> </a:t>
            </a:r>
            <a:r>
              <a:rPr lang="en-US" sz="2000" dirty="0" err="1">
                <a:solidFill>
                  <a:schemeClr val="tx1"/>
                </a:solidFill>
              </a:rPr>
              <a:t>mempengaruhi</a:t>
            </a:r>
            <a:r>
              <a:rPr lang="en-US" sz="2000" dirty="0">
                <a:solidFill>
                  <a:schemeClr val="tx1"/>
                </a:solidFill>
              </a:rPr>
              <a:t> </a:t>
            </a:r>
            <a:r>
              <a:rPr lang="en-US" sz="2000" dirty="0" err="1">
                <a:solidFill>
                  <a:schemeClr val="tx1"/>
                </a:solidFill>
              </a:rPr>
              <a:t>perilaku</a:t>
            </a:r>
            <a:r>
              <a:rPr lang="en-US" sz="2000" dirty="0">
                <a:solidFill>
                  <a:schemeClr val="tx1"/>
                </a:solidFill>
              </a:rPr>
              <a:t> </a:t>
            </a:r>
            <a:r>
              <a:rPr lang="en-US" sz="2000" dirty="0" err="1" smtClean="0">
                <a:solidFill>
                  <a:schemeClr val="tx1"/>
                </a:solidFill>
              </a:rPr>
              <a:t>manajer</a:t>
            </a:r>
            <a:r>
              <a:rPr lang="id-ID" sz="2000" dirty="0" smtClean="0">
                <a:solidFill>
                  <a:schemeClr val="tx1"/>
                </a:solidFill>
              </a:rPr>
              <a:t>/pimpinan</a:t>
            </a:r>
            <a:r>
              <a:rPr lang="en-US" sz="2000" dirty="0" smtClean="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berbagai</a:t>
            </a:r>
            <a:r>
              <a:rPr lang="en-US" sz="2000" dirty="0">
                <a:solidFill>
                  <a:schemeClr val="tx1"/>
                </a:solidFill>
              </a:rPr>
              <a:t> </a:t>
            </a:r>
            <a:r>
              <a:rPr lang="en-US" sz="2000" dirty="0" err="1">
                <a:solidFill>
                  <a:schemeClr val="tx1"/>
                </a:solidFill>
              </a:rPr>
              <a:t>macam</a:t>
            </a:r>
            <a:r>
              <a:rPr lang="en-US" sz="2000" dirty="0">
                <a:solidFill>
                  <a:schemeClr val="tx1"/>
                </a:solidFill>
              </a:rPr>
              <a:t> </a:t>
            </a:r>
            <a:r>
              <a:rPr lang="en-US" sz="2000" dirty="0" err="1">
                <a:solidFill>
                  <a:schemeClr val="tx1"/>
                </a:solidFill>
              </a:rPr>
              <a:t>cara</a:t>
            </a:r>
            <a:r>
              <a:rPr lang="en-US" sz="2000" dirty="0">
                <a:solidFill>
                  <a:schemeClr val="tx1"/>
                </a:solidFill>
              </a:rPr>
              <a:t>. </a:t>
            </a:r>
            <a:r>
              <a:rPr lang="en-US" sz="2000" dirty="0" err="1">
                <a:solidFill>
                  <a:schemeClr val="tx1"/>
                </a:solidFill>
              </a:rPr>
              <a:t>Karena</a:t>
            </a:r>
            <a:r>
              <a:rPr lang="en-US" sz="2000" dirty="0">
                <a:solidFill>
                  <a:schemeClr val="tx1"/>
                </a:solidFill>
              </a:rPr>
              <a:t> </a:t>
            </a:r>
            <a:r>
              <a:rPr lang="en-US" sz="2000" dirty="0" err="1">
                <a:solidFill>
                  <a:schemeClr val="tx1"/>
                </a:solidFill>
              </a:rPr>
              <a:t>nilai</a:t>
            </a:r>
            <a:r>
              <a:rPr lang="en-US" sz="2000" dirty="0">
                <a:solidFill>
                  <a:schemeClr val="tx1"/>
                </a:solidFill>
              </a:rPr>
              <a:t> </a:t>
            </a:r>
            <a:r>
              <a:rPr lang="en-US" sz="2000" dirty="0" err="1">
                <a:solidFill>
                  <a:schemeClr val="tx1"/>
                </a:solidFill>
              </a:rPr>
              <a:t>tersebut</a:t>
            </a:r>
            <a:r>
              <a:rPr lang="en-US" sz="2000" dirty="0">
                <a:solidFill>
                  <a:schemeClr val="tx1"/>
                </a:solidFill>
              </a:rPr>
              <a:t> </a:t>
            </a:r>
            <a:r>
              <a:rPr lang="en-US" sz="2000" dirty="0" err="1">
                <a:solidFill>
                  <a:schemeClr val="tx1"/>
                </a:solidFill>
              </a:rPr>
              <a:t>diinternalisasi</a:t>
            </a:r>
            <a:r>
              <a:rPr lang="en-US" sz="2000" dirty="0">
                <a:solidFill>
                  <a:schemeClr val="tx1"/>
                </a:solidFill>
              </a:rPr>
              <a:t> </a:t>
            </a:r>
            <a:r>
              <a:rPr lang="en-US" sz="2000" dirty="0" err="1">
                <a:solidFill>
                  <a:schemeClr val="tx1"/>
                </a:solidFill>
              </a:rPr>
              <a:t>bersamaan</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smtClean="0">
                <a:solidFill>
                  <a:schemeClr val="tx1"/>
                </a:solidFill>
              </a:rPr>
              <a:t>manajer</a:t>
            </a:r>
            <a:r>
              <a:rPr lang="id-ID" sz="2000" dirty="0">
                <a:solidFill>
                  <a:schemeClr val="tx1"/>
                </a:solidFill>
              </a:rPr>
              <a:t> /</a:t>
            </a:r>
            <a:r>
              <a:rPr lang="id-ID" sz="2000" dirty="0" smtClean="0">
                <a:solidFill>
                  <a:schemeClr val="tx1"/>
                </a:solidFill>
              </a:rPr>
              <a:t>pimpinan</a:t>
            </a:r>
            <a:r>
              <a:rPr lang="en-US" sz="2000" dirty="0" smtClean="0">
                <a:solidFill>
                  <a:schemeClr val="tx1"/>
                </a:solidFill>
              </a:rPr>
              <a:t> </a:t>
            </a:r>
            <a:r>
              <a:rPr lang="en-US" sz="2000" dirty="0" err="1">
                <a:solidFill>
                  <a:schemeClr val="tx1"/>
                </a:solidFill>
              </a:rPr>
              <a:t>tersebut</a:t>
            </a:r>
            <a:r>
              <a:rPr lang="en-US" sz="2000" dirty="0">
                <a:solidFill>
                  <a:schemeClr val="tx1"/>
                </a:solidFill>
              </a:rPr>
              <a:t> </a:t>
            </a:r>
            <a:r>
              <a:rPr lang="en-US" sz="2000" dirty="0" err="1">
                <a:solidFill>
                  <a:schemeClr val="tx1"/>
                </a:solidFill>
              </a:rPr>
              <a:t>tumbuh</a:t>
            </a:r>
            <a:r>
              <a:rPr lang="en-US" sz="2000" dirty="0">
                <a:solidFill>
                  <a:schemeClr val="tx1"/>
                </a:solidFill>
              </a:rPr>
              <a:t>, </a:t>
            </a:r>
            <a:r>
              <a:rPr lang="en-US" sz="2000" dirty="0" err="1">
                <a:solidFill>
                  <a:schemeClr val="tx1"/>
                </a:solidFill>
              </a:rPr>
              <a:t>seringkali</a:t>
            </a:r>
            <a:r>
              <a:rPr lang="en-US" sz="2000" dirty="0">
                <a:solidFill>
                  <a:schemeClr val="tx1"/>
                </a:solidFill>
              </a:rPr>
              <a:t> </a:t>
            </a:r>
            <a:r>
              <a:rPr lang="en-US" sz="2000" dirty="0" err="1">
                <a:solidFill>
                  <a:schemeClr val="tx1"/>
                </a:solidFill>
              </a:rPr>
              <a:t>aplikasi</a:t>
            </a:r>
            <a:r>
              <a:rPr lang="en-US" sz="2000" dirty="0">
                <a:solidFill>
                  <a:schemeClr val="tx1"/>
                </a:solidFill>
              </a:rPr>
              <a:t> </a:t>
            </a:r>
            <a:r>
              <a:rPr lang="en-US" sz="2000" dirty="0" err="1">
                <a:solidFill>
                  <a:schemeClr val="tx1"/>
                </a:solidFill>
              </a:rPr>
              <a:t>nilai</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tingkah</a:t>
            </a:r>
            <a:r>
              <a:rPr lang="en-US" sz="2000" dirty="0">
                <a:solidFill>
                  <a:schemeClr val="tx1"/>
                </a:solidFill>
              </a:rPr>
              <a:t> </a:t>
            </a:r>
            <a:r>
              <a:rPr lang="en-US" sz="2000" dirty="0" err="1">
                <a:solidFill>
                  <a:schemeClr val="tx1"/>
                </a:solidFill>
              </a:rPr>
              <a:t>laku</a:t>
            </a:r>
            <a:r>
              <a:rPr lang="en-US" sz="2000" dirty="0">
                <a:solidFill>
                  <a:schemeClr val="tx1"/>
                </a:solidFill>
              </a:rPr>
              <a:t>, </a:t>
            </a:r>
            <a:r>
              <a:rPr lang="en-US" sz="2000" dirty="0" err="1">
                <a:solidFill>
                  <a:schemeClr val="tx1"/>
                </a:solidFill>
              </a:rPr>
              <a:t>dilakukan</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kondisi</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smtClean="0">
                <a:solidFill>
                  <a:schemeClr val="tx1"/>
                </a:solidFill>
              </a:rPr>
              <a:t>sadar</a:t>
            </a:r>
            <a:r>
              <a:rPr lang="en-US" sz="2000" dirty="0" smtClean="0">
                <a:solidFill>
                  <a:schemeClr val="tx1"/>
                </a:solidFill>
              </a:rPr>
              <a:t>.</a:t>
            </a:r>
            <a:endParaRPr lang="id-ID" sz="2000" dirty="0" smtClean="0">
              <a:solidFill>
                <a:schemeClr val="tx1"/>
              </a:solidFill>
            </a:endParaRPr>
          </a:p>
          <a:p>
            <a:r>
              <a:rPr lang="en-US" sz="2000" dirty="0" err="1" smtClean="0">
                <a:solidFill>
                  <a:schemeClr val="tx1"/>
                </a:solidFill>
              </a:rPr>
              <a:t>Budaya</a:t>
            </a:r>
            <a:r>
              <a:rPr lang="en-US" sz="2000" dirty="0" smtClean="0">
                <a:solidFill>
                  <a:schemeClr val="tx1"/>
                </a:solidFill>
              </a:rPr>
              <a:t> </a:t>
            </a:r>
            <a:r>
              <a:rPr lang="en-US" sz="2000" dirty="0">
                <a:solidFill>
                  <a:schemeClr val="tx1"/>
                </a:solidFill>
              </a:rPr>
              <a:t>yang </a:t>
            </a:r>
            <a:r>
              <a:rPr lang="en-US" sz="2000" dirty="0" err="1">
                <a:solidFill>
                  <a:schemeClr val="tx1"/>
                </a:solidFill>
              </a:rPr>
              <a:t>mempengaruhi</a:t>
            </a:r>
            <a:r>
              <a:rPr lang="en-US" sz="2000" dirty="0">
                <a:solidFill>
                  <a:schemeClr val="tx1"/>
                </a:solidFill>
              </a:rPr>
              <a:t> pun </a:t>
            </a:r>
            <a:r>
              <a:rPr lang="en-US" sz="2000" dirty="0" err="1">
                <a:solidFill>
                  <a:schemeClr val="tx1"/>
                </a:solidFill>
              </a:rPr>
              <a:t>tidak</a:t>
            </a:r>
            <a:r>
              <a:rPr lang="en-US" sz="2000" dirty="0">
                <a:solidFill>
                  <a:schemeClr val="tx1"/>
                </a:solidFill>
              </a:rPr>
              <a:t> </a:t>
            </a:r>
            <a:r>
              <a:rPr lang="en-US" sz="2000" dirty="0" err="1">
                <a:solidFill>
                  <a:schemeClr val="tx1"/>
                </a:solidFill>
              </a:rPr>
              <a:t>selalu</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nasional</a:t>
            </a:r>
            <a:r>
              <a:rPr lang="en-US" sz="2000" dirty="0">
                <a:solidFill>
                  <a:schemeClr val="tx1"/>
                </a:solidFill>
              </a:rPr>
              <a:t>/</a:t>
            </a:r>
            <a:r>
              <a:rPr lang="en-US" sz="2000" dirty="0" err="1">
                <a:solidFill>
                  <a:schemeClr val="tx1"/>
                </a:solidFill>
              </a:rPr>
              <a:t>negara</a:t>
            </a:r>
            <a:r>
              <a:rPr lang="en-US" sz="2000" dirty="0">
                <a:solidFill>
                  <a:schemeClr val="tx1"/>
                </a:solidFill>
              </a:rPr>
              <a:t>, </a:t>
            </a:r>
            <a:r>
              <a:rPr lang="en-US" sz="2000" dirty="0" err="1">
                <a:solidFill>
                  <a:schemeClr val="tx1"/>
                </a:solidFill>
              </a:rPr>
              <a:t>karena</a:t>
            </a:r>
            <a:r>
              <a:rPr lang="en-US" sz="2000" dirty="0">
                <a:solidFill>
                  <a:schemeClr val="tx1"/>
                </a:solidFill>
              </a:rPr>
              <a:t> </a:t>
            </a:r>
            <a:r>
              <a:rPr lang="en-US" sz="2000" dirty="0" err="1">
                <a:solidFill>
                  <a:schemeClr val="tx1"/>
                </a:solidFill>
              </a:rPr>
              <a:t>ada</a:t>
            </a:r>
            <a:r>
              <a:rPr lang="en-US" sz="2000" dirty="0">
                <a:solidFill>
                  <a:schemeClr val="tx1"/>
                </a:solidFill>
              </a:rPr>
              <a:t> factor </a:t>
            </a:r>
            <a:r>
              <a:rPr lang="en-US" sz="2000" dirty="0" err="1">
                <a:solidFill>
                  <a:schemeClr val="tx1"/>
                </a:solidFill>
              </a:rPr>
              <a:t>budaya</a:t>
            </a:r>
            <a:r>
              <a:rPr lang="en-US" sz="2000" dirty="0">
                <a:solidFill>
                  <a:schemeClr val="tx1"/>
                </a:solidFill>
              </a:rPr>
              <a:t> lain yang </a:t>
            </a:r>
            <a:r>
              <a:rPr lang="en-US" sz="2000" dirty="0" err="1">
                <a:solidFill>
                  <a:schemeClr val="tx1"/>
                </a:solidFill>
              </a:rPr>
              <a:t>dapat</a:t>
            </a:r>
            <a:r>
              <a:rPr lang="en-US" sz="2000" dirty="0">
                <a:solidFill>
                  <a:schemeClr val="tx1"/>
                </a:solidFill>
              </a:rPr>
              <a:t> </a:t>
            </a:r>
            <a:r>
              <a:rPr lang="en-US" sz="2000" dirty="0" err="1">
                <a:solidFill>
                  <a:schemeClr val="tx1"/>
                </a:solidFill>
              </a:rPr>
              <a:t>mempengaruhi</a:t>
            </a:r>
            <a:r>
              <a:rPr lang="en-US" sz="2000" dirty="0">
                <a:solidFill>
                  <a:schemeClr val="tx1"/>
                </a:solidFill>
              </a:rPr>
              <a:t> </a:t>
            </a:r>
            <a:r>
              <a:rPr lang="en-US" sz="2000" dirty="0" err="1">
                <a:solidFill>
                  <a:schemeClr val="tx1"/>
                </a:solidFill>
              </a:rPr>
              <a:t>perilaku</a:t>
            </a:r>
            <a:r>
              <a:rPr lang="en-US" sz="2000" dirty="0">
                <a:solidFill>
                  <a:schemeClr val="tx1"/>
                </a:solidFill>
              </a:rPr>
              <a:t> </a:t>
            </a:r>
            <a:r>
              <a:rPr lang="en-US" sz="2000" dirty="0" err="1">
                <a:solidFill>
                  <a:schemeClr val="tx1"/>
                </a:solidFill>
              </a:rPr>
              <a:t>manajer</a:t>
            </a:r>
            <a:r>
              <a:rPr lang="en-US" sz="2000" dirty="0">
                <a:solidFill>
                  <a:schemeClr val="tx1"/>
                </a:solidFill>
              </a:rPr>
              <a:t> </a:t>
            </a:r>
            <a:r>
              <a:rPr lang="en-US" sz="2000" dirty="0" err="1">
                <a:solidFill>
                  <a:schemeClr val="tx1"/>
                </a:solidFill>
              </a:rPr>
              <a:t>diluar</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nasional</a:t>
            </a:r>
            <a:r>
              <a:rPr lang="en-US" sz="2000" dirty="0">
                <a:solidFill>
                  <a:schemeClr val="tx1"/>
                </a:solidFill>
              </a:rPr>
              <a:t>. </a:t>
            </a:r>
            <a:r>
              <a:rPr lang="en-US" sz="2000" dirty="0" err="1">
                <a:solidFill>
                  <a:schemeClr val="tx1"/>
                </a:solidFill>
              </a:rPr>
              <a:t>Selain</a:t>
            </a:r>
            <a:r>
              <a:rPr lang="en-US" sz="2000" dirty="0">
                <a:solidFill>
                  <a:schemeClr val="tx1"/>
                </a:solidFill>
              </a:rPr>
              <a:t> </a:t>
            </a:r>
            <a:r>
              <a:rPr lang="en-US" sz="2000" dirty="0" err="1">
                <a:solidFill>
                  <a:schemeClr val="tx1"/>
                </a:solidFill>
              </a:rPr>
              <a:t>itu</a:t>
            </a:r>
            <a:r>
              <a:rPr lang="en-US" sz="2000" dirty="0">
                <a:solidFill>
                  <a:schemeClr val="tx1"/>
                </a:solidFill>
              </a:rPr>
              <a:t>, </a:t>
            </a:r>
            <a:r>
              <a:rPr lang="en-US" sz="2000" dirty="0" err="1">
                <a:solidFill>
                  <a:schemeClr val="tx1"/>
                </a:solidFill>
              </a:rPr>
              <a:t>belum</a:t>
            </a:r>
            <a:r>
              <a:rPr lang="en-US" sz="2000" dirty="0">
                <a:solidFill>
                  <a:schemeClr val="tx1"/>
                </a:solidFill>
              </a:rPr>
              <a:t> </a:t>
            </a:r>
            <a:r>
              <a:rPr lang="en-US" sz="2000" dirty="0" err="1">
                <a:solidFill>
                  <a:schemeClr val="tx1"/>
                </a:solidFill>
              </a:rPr>
              <a:t>tentu</a:t>
            </a:r>
            <a:r>
              <a:rPr lang="en-US" sz="2000" dirty="0">
                <a:solidFill>
                  <a:schemeClr val="tx1"/>
                </a:solidFill>
              </a:rPr>
              <a:t> </a:t>
            </a:r>
            <a:r>
              <a:rPr lang="en-US" sz="2000" dirty="0" err="1">
                <a:solidFill>
                  <a:schemeClr val="tx1"/>
                </a:solidFill>
              </a:rPr>
              <a:t>budaya</a:t>
            </a:r>
            <a:r>
              <a:rPr lang="en-US" sz="2000" dirty="0">
                <a:solidFill>
                  <a:schemeClr val="tx1"/>
                </a:solidFill>
              </a:rPr>
              <a:t> yang </a:t>
            </a:r>
            <a:r>
              <a:rPr lang="en-US" sz="2000" dirty="0" err="1">
                <a:solidFill>
                  <a:schemeClr val="tx1"/>
                </a:solidFill>
              </a:rPr>
              <a:t>tidak</a:t>
            </a:r>
            <a:r>
              <a:rPr lang="en-US" sz="2000" dirty="0">
                <a:solidFill>
                  <a:schemeClr val="tx1"/>
                </a:solidFill>
              </a:rPr>
              <a:t> </a:t>
            </a:r>
            <a:r>
              <a:rPr lang="en-US" sz="2000" dirty="0" err="1">
                <a:solidFill>
                  <a:schemeClr val="tx1"/>
                </a:solidFill>
              </a:rPr>
              <a:t>didukung</a:t>
            </a:r>
            <a:r>
              <a:rPr lang="en-US" sz="2000" dirty="0">
                <a:solidFill>
                  <a:schemeClr val="tx1"/>
                </a:solidFill>
              </a:rPr>
              <a:t> </a:t>
            </a:r>
            <a:r>
              <a:rPr lang="en-US" sz="2000" dirty="0" err="1">
                <a:solidFill>
                  <a:schemeClr val="tx1"/>
                </a:solidFill>
              </a:rPr>
              <a:t>luas</a:t>
            </a:r>
            <a:r>
              <a:rPr lang="en-US" sz="2000" dirty="0">
                <a:solidFill>
                  <a:schemeClr val="tx1"/>
                </a:solidFill>
              </a:rPr>
              <a:t> </a:t>
            </a:r>
            <a:r>
              <a:rPr lang="en-US" sz="2000" dirty="0" err="1">
                <a:solidFill>
                  <a:schemeClr val="tx1"/>
                </a:solidFill>
              </a:rPr>
              <a:t>oleh</a:t>
            </a:r>
            <a:r>
              <a:rPr lang="en-US" sz="2000" dirty="0">
                <a:solidFill>
                  <a:schemeClr val="tx1"/>
                </a:solidFill>
              </a:rPr>
              <a:t> </a:t>
            </a:r>
            <a:r>
              <a:rPr lang="en-US" sz="2000" dirty="0" err="1">
                <a:solidFill>
                  <a:schemeClr val="tx1"/>
                </a:solidFill>
              </a:rPr>
              <a:t>sebuah</a:t>
            </a:r>
            <a:r>
              <a:rPr lang="en-US" sz="2000" dirty="0">
                <a:solidFill>
                  <a:schemeClr val="tx1"/>
                </a:solidFill>
              </a:rPr>
              <a:t> </a:t>
            </a:r>
            <a:r>
              <a:rPr lang="en-US" sz="2000" dirty="0" err="1">
                <a:solidFill>
                  <a:schemeClr val="tx1"/>
                </a:solidFill>
              </a:rPr>
              <a:t>negara</a:t>
            </a:r>
            <a:r>
              <a:rPr lang="en-US" sz="2000" dirty="0">
                <a:solidFill>
                  <a:schemeClr val="tx1"/>
                </a:solidFill>
              </a:rPr>
              <a:t> </a:t>
            </a:r>
            <a:r>
              <a:rPr lang="en-US" sz="2000" dirty="0" err="1">
                <a:solidFill>
                  <a:schemeClr val="tx1"/>
                </a:solidFill>
              </a:rPr>
              <a:t>tertentu</a:t>
            </a:r>
            <a:r>
              <a:rPr lang="en-US" sz="2000" dirty="0">
                <a:solidFill>
                  <a:schemeClr val="tx1"/>
                </a:solidFill>
              </a:rPr>
              <a:t> </a:t>
            </a:r>
            <a:r>
              <a:rPr lang="en-US" sz="2000" dirty="0" err="1">
                <a:solidFill>
                  <a:schemeClr val="tx1"/>
                </a:solidFill>
              </a:rPr>
              <a:t>berarti</a:t>
            </a:r>
            <a:r>
              <a:rPr lang="en-US" sz="2000" dirty="0">
                <a:solidFill>
                  <a:schemeClr val="tx1"/>
                </a:solidFill>
              </a:rPr>
              <a:t> </a:t>
            </a:r>
            <a:r>
              <a:rPr lang="en-US" sz="2000" dirty="0" err="1">
                <a:solidFill>
                  <a:schemeClr val="tx1"/>
                </a:solidFill>
              </a:rPr>
              <a:t>budaya</a:t>
            </a:r>
            <a:r>
              <a:rPr lang="en-US" sz="2000" dirty="0">
                <a:solidFill>
                  <a:schemeClr val="tx1"/>
                </a:solidFill>
              </a:rPr>
              <a:t> </a:t>
            </a:r>
            <a:r>
              <a:rPr lang="en-US" sz="2000" dirty="0" err="1">
                <a:solidFill>
                  <a:schemeClr val="tx1"/>
                </a:solidFill>
              </a:rPr>
              <a:t>tersebut</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a:solidFill>
                  <a:schemeClr val="tx1"/>
                </a:solidFill>
              </a:rPr>
              <a:t>efektif</a:t>
            </a:r>
            <a:r>
              <a:rPr lang="en-US" sz="2000" dirty="0">
                <a:solidFill>
                  <a:schemeClr val="tx1"/>
                </a:solidFill>
              </a:rPr>
              <a:t> </a:t>
            </a:r>
            <a:r>
              <a:rPr lang="en-US" sz="2000" dirty="0" err="1">
                <a:solidFill>
                  <a:schemeClr val="tx1"/>
                </a:solidFill>
              </a:rPr>
              <a:t>jika</a:t>
            </a:r>
            <a:r>
              <a:rPr lang="en-US" sz="2000" dirty="0">
                <a:solidFill>
                  <a:schemeClr val="tx1"/>
                </a:solidFill>
              </a:rPr>
              <a:t> </a:t>
            </a:r>
            <a:r>
              <a:rPr lang="en-US" sz="2000" dirty="0" err="1">
                <a:solidFill>
                  <a:schemeClr val="tx1"/>
                </a:solidFill>
              </a:rPr>
              <a:t>diterapkan</a:t>
            </a:r>
            <a:r>
              <a:rPr lang="en-US" sz="2000" dirty="0">
                <a:solidFill>
                  <a:schemeClr val="tx1"/>
                </a:solidFill>
              </a:rPr>
              <a:t>, </a:t>
            </a:r>
            <a:r>
              <a:rPr lang="en-US" sz="2000" dirty="0" err="1">
                <a:solidFill>
                  <a:schemeClr val="tx1"/>
                </a:solidFill>
              </a:rPr>
              <a:t>artinya</a:t>
            </a:r>
            <a:r>
              <a:rPr lang="en-US" sz="2000" dirty="0">
                <a:solidFill>
                  <a:schemeClr val="tx1"/>
                </a:solidFill>
              </a:rPr>
              <a:t> </a:t>
            </a:r>
            <a:r>
              <a:rPr lang="en-US" sz="2000" dirty="0" err="1">
                <a:solidFill>
                  <a:schemeClr val="tx1"/>
                </a:solidFill>
              </a:rPr>
              <a:t>ada</a:t>
            </a:r>
            <a:r>
              <a:rPr lang="en-US" sz="2000" dirty="0">
                <a:solidFill>
                  <a:schemeClr val="tx1"/>
                </a:solidFill>
              </a:rPr>
              <a:t> </a:t>
            </a:r>
            <a:r>
              <a:rPr lang="en-US" sz="2000" dirty="0" err="1">
                <a:solidFill>
                  <a:schemeClr val="tx1"/>
                </a:solidFill>
              </a:rPr>
              <a:t>beberapa</a:t>
            </a:r>
            <a:r>
              <a:rPr lang="en-US" sz="2000" dirty="0">
                <a:solidFill>
                  <a:schemeClr val="tx1"/>
                </a:solidFill>
              </a:rPr>
              <a:t> </a:t>
            </a:r>
            <a:r>
              <a:rPr lang="en-US" sz="2000" dirty="0" err="1">
                <a:solidFill>
                  <a:schemeClr val="tx1"/>
                </a:solidFill>
              </a:rPr>
              <a:t>cara</a:t>
            </a:r>
            <a:r>
              <a:rPr lang="en-US" sz="2000" dirty="0">
                <a:solidFill>
                  <a:schemeClr val="tx1"/>
                </a:solidFill>
              </a:rPr>
              <a:t> </a:t>
            </a:r>
            <a:r>
              <a:rPr lang="en-US" sz="2000" dirty="0" err="1">
                <a:solidFill>
                  <a:schemeClr val="tx1"/>
                </a:solidFill>
              </a:rPr>
              <a:t>pandang</a:t>
            </a:r>
            <a:r>
              <a:rPr lang="en-US" sz="2000" dirty="0">
                <a:solidFill>
                  <a:schemeClr val="tx1"/>
                </a:solidFill>
              </a:rPr>
              <a:t> </a:t>
            </a:r>
            <a:r>
              <a:rPr lang="en-US" sz="2000" dirty="0" err="1">
                <a:solidFill>
                  <a:schemeClr val="tx1"/>
                </a:solidFill>
              </a:rPr>
              <a:t>negara</a:t>
            </a:r>
            <a:r>
              <a:rPr lang="en-US" sz="2000" dirty="0">
                <a:solidFill>
                  <a:schemeClr val="tx1"/>
                </a:solidFill>
              </a:rPr>
              <a:t>, </a:t>
            </a:r>
            <a:r>
              <a:rPr lang="en-US" sz="2000" dirty="0" err="1">
                <a:solidFill>
                  <a:schemeClr val="tx1"/>
                </a:solidFill>
              </a:rPr>
              <a:t>atau</a:t>
            </a:r>
            <a:r>
              <a:rPr lang="en-US" sz="2000" dirty="0">
                <a:solidFill>
                  <a:schemeClr val="tx1"/>
                </a:solidFill>
              </a:rPr>
              <a:t> </a:t>
            </a:r>
            <a:r>
              <a:rPr lang="en-US" sz="2000" dirty="0" err="1">
                <a:solidFill>
                  <a:schemeClr val="tx1"/>
                </a:solidFill>
              </a:rPr>
              <a:t>bangsa</a:t>
            </a:r>
            <a:r>
              <a:rPr lang="en-US" sz="2000" dirty="0">
                <a:solidFill>
                  <a:schemeClr val="tx1"/>
                </a:solidFill>
              </a:rPr>
              <a:t> </a:t>
            </a:r>
            <a:r>
              <a:rPr lang="en-US" sz="2000" dirty="0" err="1">
                <a:solidFill>
                  <a:schemeClr val="tx1"/>
                </a:solidFill>
              </a:rPr>
              <a:t>tentang</a:t>
            </a:r>
            <a:r>
              <a:rPr lang="en-US" sz="2000" dirty="0">
                <a:solidFill>
                  <a:schemeClr val="tx1"/>
                </a:solidFill>
              </a:rPr>
              <a:t> </a:t>
            </a:r>
            <a:r>
              <a:rPr lang="en-US" sz="2000" dirty="0" err="1">
                <a:solidFill>
                  <a:schemeClr val="tx1"/>
                </a:solidFill>
              </a:rPr>
              <a:t>budaya</a:t>
            </a:r>
            <a:r>
              <a:rPr lang="en-US" sz="2000" dirty="0">
                <a:solidFill>
                  <a:schemeClr val="tx1"/>
                </a:solidFill>
              </a:rPr>
              <a:t> yang </a:t>
            </a:r>
            <a:r>
              <a:rPr lang="en-US" sz="2000" dirty="0" err="1">
                <a:solidFill>
                  <a:schemeClr val="tx1"/>
                </a:solidFill>
              </a:rPr>
              <a:t>tidak</a:t>
            </a:r>
            <a:r>
              <a:rPr lang="en-US" sz="2000" dirty="0">
                <a:solidFill>
                  <a:schemeClr val="tx1"/>
                </a:solidFill>
              </a:rPr>
              <a:t> </a:t>
            </a:r>
            <a:r>
              <a:rPr lang="en-US" sz="2000" dirty="0" err="1">
                <a:solidFill>
                  <a:schemeClr val="tx1"/>
                </a:solidFill>
              </a:rPr>
              <a:t>serta</a:t>
            </a:r>
            <a:r>
              <a:rPr lang="en-US" sz="2000" dirty="0">
                <a:solidFill>
                  <a:schemeClr val="tx1"/>
                </a:solidFill>
              </a:rPr>
              <a:t> </a:t>
            </a:r>
            <a:r>
              <a:rPr lang="en-US" sz="2000" dirty="0" err="1">
                <a:solidFill>
                  <a:schemeClr val="tx1"/>
                </a:solidFill>
              </a:rPr>
              <a:t>merta</a:t>
            </a:r>
            <a:r>
              <a:rPr lang="en-US" sz="2000" dirty="0">
                <a:solidFill>
                  <a:schemeClr val="tx1"/>
                </a:solidFill>
              </a:rPr>
              <a:t> </a:t>
            </a:r>
            <a:r>
              <a:rPr lang="en-US" sz="2000" dirty="0" err="1">
                <a:solidFill>
                  <a:schemeClr val="tx1"/>
                </a:solidFill>
              </a:rPr>
              <a:t>berlaku</a:t>
            </a:r>
            <a:r>
              <a:rPr lang="en-US" sz="2000" dirty="0">
                <a:solidFill>
                  <a:schemeClr val="tx1"/>
                </a:solidFill>
              </a:rPr>
              <a:t> </a:t>
            </a:r>
            <a:r>
              <a:rPr lang="en-US" sz="2000" dirty="0" err="1">
                <a:solidFill>
                  <a:schemeClr val="tx1"/>
                </a:solidFill>
              </a:rPr>
              <a:t>mutlak</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organisasi</a:t>
            </a:r>
            <a:r>
              <a:rPr lang="en-US" sz="2000" dirty="0">
                <a:solidFill>
                  <a:schemeClr val="tx1"/>
                </a:solidFill>
              </a:rPr>
              <a:t>. </a:t>
            </a:r>
            <a:r>
              <a:rPr lang="en-US" sz="2000" dirty="0" err="1">
                <a:solidFill>
                  <a:schemeClr val="tx1"/>
                </a:solidFill>
              </a:rPr>
              <a:t>Misalkan</a:t>
            </a:r>
            <a:r>
              <a:rPr lang="en-US" sz="2000" dirty="0">
                <a:solidFill>
                  <a:schemeClr val="tx1"/>
                </a:solidFill>
              </a:rPr>
              <a:t> </a:t>
            </a:r>
            <a:r>
              <a:rPr lang="en-US" sz="2000" dirty="0" err="1">
                <a:solidFill>
                  <a:schemeClr val="tx1"/>
                </a:solidFill>
              </a:rPr>
              <a:t>bisa</a:t>
            </a:r>
            <a:r>
              <a:rPr lang="en-US" sz="2000" dirty="0">
                <a:solidFill>
                  <a:schemeClr val="tx1"/>
                </a:solidFill>
              </a:rPr>
              <a:t> </a:t>
            </a:r>
            <a:r>
              <a:rPr lang="en-US" sz="2000" dirty="0" err="1">
                <a:solidFill>
                  <a:schemeClr val="tx1"/>
                </a:solidFill>
              </a:rPr>
              <a:t>jadi</a:t>
            </a:r>
            <a:r>
              <a:rPr lang="en-US" sz="2000" dirty="0">
                <a:solidFill>
                  <a:schemeClr val="tx1"/>
                </a:solidFill>
              </a:rPr>
              <a:t> </a:t>
            </a:r>
            <a:r>
              <a:rPr lang="en-US" sz="2000" dirty="0" err="1">
                <a:solidFill>
                  <a:schemeClr val="tx1"/>
                </a:solidFill>
              </a:rPr>
              <a:t>tepat</a:t>
            </a:r>
            <a:r>
              <a:rPr lang="en-US" sz="2000" dirty="0">
                <a:solidFill>
                  <a:schemeClr val="tx1"/>
                </a:solidFill>
              </a:rPr>
              <a:t> </a:t>
            </a:r>
            <a:r>
              <a:rPr lang="en-US" sz="2000" dirty="0" err="1">
                <a:solidFill>
                  <a:schemeClr val="tx1"/>
                </a:solidFill>
              </a:rPr>
              <a:t>waktu</a:t>
            </a:r>
            <a:r>
              <a:rPr lang="en-US" sz="2000" dirty="0">
                <a:solidFill>
                  <a:schemeClr val="tx1"/>
                </a:solidFill>
              </a:rPr>
              <a:t> </a:t>
            </a:r>
            <a:r>
              <a:rPr lang="en-US" sz="2000" dirty="0" err="1">
                <a:solidFill>
                  <a:schemeClr val="tx1"/>
                </a:solidFill>
              </a:rPr>
              <a:t>adalah</a:t>
            </a:r>
            <a:r>
              <a:rPr lang="en-US" sz="2000" dirty="0">
                <a:solidFill>
                  <a:schemeClr val="tx1"/>
                </a:solidFill>
              </a:rPr>
              <a:t> </a:t>
            </a:r>
            <a:r>
              <a:rPr lang="en-US" sz="2000" dirty="0" err="1">
                <a:solidFill>
                  <a:schemeClr val="tx1"/>
                </a:solidFill>
              </a:rPr>
              <a:t>budaya</a:t>
            </a:r>
            <a:r>
              <a:rPr lang="en-US" sz="2000" dirty="0">
                <a:solidFill>
                  <a:schemeClr val="tx1"/>
                </a:solidFill>
              </a:rPr>
              <a:t> yang </a:t>
            </a:r>
            <a:r>
              <a:rPr lang="en-US" sz="2000" dirty="0" err="1">
                <a:solidFill>
                  <a:schemeClr val="tx1"/>
                </a:solidFill>
              </a:rPr>
              <a:t>baik</a:t>
            </a:r>
            <a:r>
              <a:rPr lang="en-US" sz="2000" dirty="0">
                <a:solidFill>
                  <a:schemeClr val="tx1"/>
                </a:solidFill>
              </a:rPr>
              <a:t> </a:t>
            </a:r>
            <a:r>
              <a:rPr lang="en-US" sz="2000" dirty="0" err="1">
                <a:solidFill>
                  <a:schemeClr val="tx1"/>
                </a:solidFill>
              </a:rPr>
              <a:t>bagi</a:t>
            </a:r>
            <a:r>
              <a:rPr lang="en-US" sz="2000" dirty="0">
                <a:solidFill>
                  <a:schemeClr val="tx1"/>
                </a:solidFill>
              </a:rPr>
              <a:t> orang </a:t>
            </a:r>
            <a:r>
              <a:rPr lang="en-US" sz="2000" dirty="0" err="1">
                <a:solidFill>
                  <a:schemeClr val="tx1"/>
                </a:solidFill>
              </a:rPr>
              <a:t>barat</a:t>
            </a:r>
            <a:r>
              <a:rPr lang="en-US" sz="2000" dirty="0">
                <a:solidFill>
                  <a:schemeClr val="tx1"/>
                </a:solidFill>
              </a:rPr>
              <a:t>, </a:t>
            </a:r>
            <a:r>
              <a:rPr lang="en-US" sz="2000" dirty="0" err="1">
                <a:solidFill>
                  <a:schemeClr val="tx1"/>
                </a:solidFill>
              </a:rPr>
              <a:t>namun</a:t>
            </a:r>
            <a:r>
              <a:rPr lang="en-US" sz="2000" dirty="0">
                <a:solidFill>
                  <a:schemeClr val="tx1"/>
                </a:solidFill>
              </a:rPr>
              <a:t> di </a:t>
            </a:r>
            <a:r>
              <a:rPr lang="en-US" sz="2000" dirty="0" err="1">
                <a:solidFill>
                  <a:schemeClr val="tx1"/>
                </a:solidFill>
              </a:rPr>
              <a:t>asia</a:t>
            </a:r>
            <a:r>
              <a:rPr lang="en-US" sz="2000" dirty="0">
                <a:solidFill>
                  <a:schemeClr val="tx1"/>
                </a:solidFill>
              </a:rPr>
              <a:t> </a:t>
            </a:r>
            <a:r>
              <a:rPr lang="en-US" sz="2000" dirty="0" err="1">
                <a:solidFill>
                  <a:schemeClr val="tx1"/>
                </a:solidFill>
              </a:rPr>
              <a:t>tenggara</a:t>
            </a:r>
            <a:r>
              <a:rPr lang="en-US" sz="2000" dirty="0">
                <a:solidFill>
                  <a:schemeClr val="tx1"/>
                </a:solidFill>
              </a:rPr>
              <a:t> </a:t>
            </a:r>
            <a:r>
              <a:rPr lang="en-US" sz="2000" dirty="0" err="1">
                <a:solidFill>
                  <a:schemeClr val="tx1"/>
                </a:solidFill>
              </a:rPr>
              <a:t>harus</a:t>
            </a:r>
            <a:r>
              <a:rPr lang="en-US" sz="2000" dirty="0">
                <a:solidFill>
                  <a:schemeClr val="tx1"/>
                </a:solidFill>
              </a:rPr>
              <a:t> </a:t>
            </a:r>
            <a:r>
              <a:rPr lang="en-US" sz="2000" dirty="0" err="1">
                <a:solidFill>
                  <a:schemeClr val="tx1"/>
                </a:solidFill>
              </a:rPr>
              <a:t>ada</a:t>
            </a:r>
            <a:r>
              <a:rPr lang="en-US" sz="2000" dirty="0">
                <a:solidFill>
                  <a:schemeClr val="tx1"/>
                </a:solidFill>
              </a:rPr>
              <a:t> </a:t>
            </a:r>
            <a:r>
              <a:rPr lang="en-US" sz="2000" dirty="0" err="1">
                <a:solidFill>
                  <a:schemeClr val="tx1"/>
                </a:solidFill>
              </a:rPr>
              <a:t>kompromi</a:t>
            </a:r>
            <a:r>
              <a:rPr lang="en-US" sz="2000" dirty="0">
                <a:solidFill>
                  <a:schemeClr val="tx1"/>
                </a:solidFill>
              </a:rPr>
              <a:t> </a:t>
            </a:r>
            <a:r>
              <a:rPr lang="en-US" sz="2000" dirty="0" err="1">
                <a:solidFill>
                  <a:schemeClr val="tx1"/>
                </a:solidFill>
              </a:rPr>
              <a:t>tentang</a:t>
            </a:r>
            <a:r>
              <a:rPr lang="en-US" sz="2000" dirty="0">
                <a:solidFill>
                  <a:schemeClr val="tx1"/>
                </a:solidFill>
              </a:rPr>
              <a:t> </a:t>
            </a:r>
            <a:r>
              <a:rPr lang="en-US" sz="2000" dirty="0" err="1">
                <a:solidFill>
                  <a:schemeClr val="tx1"/>
                </a:solidFill>
              </a:rPr>
              <a:t>hal</a:t>
            </a:r>
            <a:r>
              <a:rPr lang="en-US" sz="2000" dirty="0">
                <a:solidFill>
                  <a:schemeClr val="tx1"/>
                </a:solidFill>
              </a:rPr>
              <a:t> </a:t>
            </a:r>
            <a:r>
              <a:rPr lang="en-US" sz="2000" dirty="0" err="1">
                <a:solidFill>
                  <a:schemeClr val="tx1"/>
                </a:solidFill>
              </a:rPr>
              <a:t>itu</a:t>
            </a:r>
            <a:r>
              <a:rPr lang="en-US" sz="2000" dirty="0">
                <a:solidFill>
                  <a:schemeClr val="tx1"/>
                </a:solidFill>
              </a:rPr>
              <a:t>. </a:t>
            </a:r>
            <a:r>
              <a:rPr lang="en-US" sz="2000" dirty="0" err="1">
                <a:solidFill>
                  <a:schemeClr val="tx1"/>
                </a:solidFill>
              </a:rPr>
              <a:t>Terakhir</a:t>
            </a:r>
            <a:r>
              <a:rPr lang="en-US" sz="2000" dirty="0">
                <a:solidFill>
                  <a:schemeClr val="tx1"/>
                </a:solidFill>
              </a:rPr>
              <a:t>, </a:t>
            </a:r>
            <a:r>
              <a:rPr lang="en-US" sz="2000" dirty="0" err="1" smtClean="0">
                <a:solidFill>
                  <a:schemeClr val="tx1"/>
                </a:solidFill>
              </a:rPr>
              <a:t>perlu</a:t>
            </a:r>
            <a:r>
              <a:rPr lang="en-US" sz="2000" dirty="0" smtClean="0">
                <a:solidFill>
                  <a:schemeClr val="tx1"/>
                </a:solidFill>
              </a:rPr>
              <a:t> </a:t>
            </a:r>
            <a:r>
              <a:rPr lang="en-US" sz="2000" dirty="0" err="1">
                <a:solidFill>
                  <a:schemeClr val="tx1"/>
                </a:solidFill>
              </a:rPr>
              <a:t>diingat</a:t>
            </a:r>
            <a:r>
              <a:rPr lang="en-US" sz="2000" dirty="0">
                <a:solidFill>
                  <a:schemeClr val="tx1"/>
                </a:solidFill>
              </a:rPr>
              <a:t> </a:t>
            </a:r>
            <a:r>
              <a:rPr lang="en-US" sz="2000" dirty="0" err="1">
                <a:solidFill>
                  <a:schemeClr val="tx1"/>
                </a:solidFill>
              </a:rPr>
              <a:t>bahwa</a:t>
            </a:r>
            <a:r>
              <a:rPr lang="en-US" sz="2000" dirty="0">
                <a:solidFill>
                  <a:schemeClr val="tx1"/>
                </a:solidFill>
              </a:rPr>
              <a:t> </a:t>
            </a:r>
            <a:r>
              <a:rPr lang="en-US" sz="2000" dirty="0" err="1">
                <a:solidFill>
                  <a:schemeClr val="tx1"/>
                </a:solidFill>
              </a:rPr>
              <a:t>nilai</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tradisi</a:t>
            </a:r>
            <a:r>
              <a:rPr lang="en-US" sz="2000" dirty="0">
                <a:solidFill>
                  <a:schemeClr val="tx1"/>
                </a:solidFill>
              </a:rPr>
              <a:t> </a:t>
            </a:r>
            <a:r>
              <a:rPr lang="en-US" sz="2000" dirty="0" err="1">
                <a:solidFill>
                  <a:schemeClr val="tx1"/>
                </a:solidFill>
              </a:rPr>
              <a:t>dari</a:t>
            </a:r>
            <a:r>
              <a:rPr lang="en-US" sz="2000" dirty="0">
                <a:solidFill>
                  <a:schemeClr val="tx1"/>
                </a:solidFill>
              </a:rPr>
              <a:t> </a:t>
            </a:r>
            <a:r>
              <a:rPr lang="en-US" sz="2000" dirty="0" err="1">
                <a:solidFill>
                  <a:schemeClr val="tx1"/>
                </a:solidFill>
              </a:rPr>
              <a:t>sebuah</a:t>
            </a:r>
            <a:r>
              <a:rPr lang="en-US" sz="2000" dirty="0">
                <a:solidFill>
                  <a:schemeClr val="tx1"/>
                </a:solidFill>
              </a:rPr>
              <a:t> </a:t>
            </a:r>
            <a:r>
              <a:rPr lang="en-US" sz="2000" dirty="0" err="1">
                <a:solidFill>
                  <a:schemeClr val="tx1"/>
                </a:solidFill>
              </a:rPr>
              <a:t>bangsa</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negara</a:t>
            </a:r>
            <a:r>
              <a:rPr lang="en-US" sz="2000" dirty="0">
                <a:solidFill>
                  <a:schemeClr val="tx1"/>
                </a:solidFill>
              </a:rPr>
              <a:t> </a:t>
            </a:r>
            <a:r>
              <a:rPr lang="en-US" sz="2000" dirty="0" err="1">
                <a:solidFill>
                  <a:schemeClr val="tx1"/>
                </a:solidFill>
              </a:rPr>
              <a:t>dapat</a:t>
            </a:r>
            <a:r>
              <a:rPr lang="en-US" sz="2000" dirty="0">
                <a:solidFill>
                  <a:schemeClr val="tx1"/>
                </a:solidFill>
              </a:rPr>
              <a:t> </a:t>
            </a:r>
            <a:r>
              <a:rPr lang="en-US" sz="2000" dirty="0" err="1">
                <a:solidFill>
                  <a:schemeClr val="tx1"/>
                </a:solidFill>
              </a:rPr>
              <a:t>berubah</a:t>
            </a:r>
            <a:r>
              <a:rPr lang="en-US" sz="2000" dirty="0">
                <a:solidFill>
                  <a:schemeClr val="tx1"/>
                </a:solidFill>
              </a:rPr>
              <a:t> </a:t>
            </a:r>
            <a:r>
              <a:rPr lang="en-US" sz="2000" dirty="0" err="1">
                <a:solidFill>
                  <a:schemeClr val="tx1"/>
                </a:solidFill>
              </a:rPr>
              <a:t>seiring</a:t>
            </a:r>
            <a:r>
              <a:rPr lang="en-US" sz="2000" dirty="0">
                <a:solidFill>
                  <a:schemeClr val="tx1"/>
                </a:solidFill>
              </a:rPr>
              <a:t> </a:t>
            </a:r>
            <a:r>
              <a:rPr lang="en-US" sz="2000" dirty="0" err="1">
                <a:solidFill>
                  <a:schemeClr val="tx1"/>
                </a:solidFill>
              </a:rPr>
              <a:t>berjalannya</a:t>
            </a:r>
            <a:r>
              <a:rPr lang="en-US" sz="2000" dirty="0">
                <a:solidFill>
                  <a:schemeClr val="tx1"/>
                </a:solidFill>
              </a:rPr>
              <a:t> </a:t>
            </a:r>
            <a:r>
              <a:rPr lang="en-US" sz="2000" dirty="0" err="1">
                <a:solidFill>
                  <a:schemeClr val="tx1"/>
                </a:solidFill>
              </a:rPr>
              <a:t>waktu</a:t>
            </a:r>
            <a:r>
              <a:rPr lang="en-US" sz="2000" dirty="0">
                <a:solidFill>
                  <a:schemeClr val="tx1"/>
                </a:solidFill>
              </a:rPr>
              <a:t>.</a:t>
            </a:r>
            <a:endParaRPr lang="id-ID" sz="2000" dirty="0">
              <a:solidFill>
                <a:schemeClr val="tx1"/>
              </a:solidFill>
            </a:endParaRPr>
          </a:p>
        </p:txBody>
      </p:sp>
    </p:spTree>
    <p:extLst>
      <p:ext uri="{BB962C8B-B14F-4D97-AF65-F5344CB8AC3E}">
        <p14:creationId xmlns:p14="http://schemas.microsoft.com/office/powerpoint/2010/main" val="1166067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85028" y="614363"/>
            <a:ext cx="2244725" cy="5880100"/>
          </a:xfrm>
          <a:solidFill>
            <a:schemeClr val="accent1"/>
          </a:solidFill>
        </p:spPr>
        <p:txBody>
          <a:bodyPr>
            <a:normAutofit/>
          </a:bodyPr>
          <a:lstStyle/>
          <a:p>
            <a:pPr marL="0" indent="0" algn="ctr">
              <a:buNone/>
            </a:pPr>
            <a:r>
              <a:rPr lang="en-US" sz="2200" b="1" dirty="0" err="1">
                <a:solidFill>
                  <a:schemeClr val="bg1"/>
                </a:solidFill>
              </a:rPr>
              <a:t>Dimensi-dimensi</a:t>
            </a:r>
            <a:r>
              <a:rPr lang="en-US" sz="2200" b="1" dirty="0">
                <a:solidFill>
                  <a:schemeClr val="bg1"/>
                </a:solidFill>
              </a:rPr>
              <a:t> </a:t>
            </a:r>
            <a:r>
              <a:rPr lang="id-ID" sz="2200" b="1" dirty="0" smtClean="0">
                <a:solidFill>
                  <a:schemeClr val="bg1"/>
                </a:solidFill>
              </a:rPr>
              <a:t>N</a:t>
            </a:r>
            <a:r>
              <a:rPr lang="en-US" sz="2200" b="1" dirty="0" err="1" smtClean="0">
                <a:solidFill>
                  <a:schemeClr val="bg1"/>
                </a:solidFill>
              </a:rPr>
              <a:t>ilai</a:t>
            </a:r>
            <a:r>
              <a:rPr lang="en-US" sz="2200" b="1" dirty="0" smtClean="0">
                <a:solidFill>
                  <a:schemeClr val="bg1"/>
                </a:solidFill>
              </a:rPr>
              <a:t> </a:t>
            </a:r>
            <a:r>
              <a:rPr lang="id-ID" sz="2200" b="1" dirty="0" smtClean="0">
                <a:solidFill>
                  <a:schemeClr val="bg1"/>
                </a:solidFill>
              </a:rPr>
              <a:t>B</a:t>
            </a:r>
            <a:r>
              <a:rPr lang="en-US" sz="2200" b="1" dirty="0" err="1" smtClean="0">
                <a:solidFill>
                  <a:schemeClr val="bg1"/>
                </a:solidFill>
              </a:rPr>
              <a:t>udaya</a:t>
            </a:r>
            <a:r>
              <a:rPr lang="en-US" sz="2200" b="1" dirty="0" smtClean="0">
                <a:solidFill>
                  <a:schemeClr val="bg1"/>
                </a:solidFill>
              </a:rPr>
              <a:t> </a:t>
            </a:r>
            <a:r>
              <a:rPr lang="id-ID" sz="2200" b="1" dirty="0" smtClean="0">
                <a:solidFill>
                  <a:schemeClr val="bg1"/>
                </a:solidFill>
              </a:rPr>
              <a:t>&amp; K</a:t>
            </a:r>
            <a:r>
              <a:rPr lang="en-US" sz="2200" b="1" dirty="0" err="1" smtClean="0">
                <a:solidFill>
                  <a:schemeClr val="bg1"/>
                </a:solidFill>
              </a:rPr>
              <a:t>epemimpinan</a:t>
            </a:r>
            <a:endParaRPr lang="id-ID" sz="2200" b="1" dirty="0" smtClean="0">
              <a:solidFill>
                <a:schemeClr val="bg1"/>
              </a:solidFill>
            </a:endParaRPr>
          </a:p>
        </p:txBody>
      </p:sp>
      <p:sp>
        <p:nvSpPr>
          <p:cNvPr id="2" name="Rectangle 1"/>
          <p:cNvSpPr/>
          <p:nvPr/>
        </p:nvSpPr>
        <p:spPr>
          <a:xfrm>
            <a:off x="2783541" y="748570"/>
            <a:ext cx="8928847" cy="5663089"/>
          </a:xfrm>
          <a:prstGeom prst="rect">
            <a:avLst/>
          </a:prstGeom>
          <a:noFill/>
        </p:spPr>
        <p:txBody>
          <a:bodyPr wrap="square">
            <a:spAutoFit/>
          </a:bodyPr>
          <a:lstStyle/>
          <a:p>
            <a:pPr marL="342900" lvl="0" indent="-342900" algn="just">
              <a:spcAft>
                <a:spcPts val="1200"/>
              </a:spcAft>
              <a:buFont typeface="+mj-lt"/>
              <a:buAutoNum type="arabicPeriod"/>
            </a:pPr>
            <a:r>
              <a:rPr lang="en-US" b="1" dirty="0"/>
              <a:t>Power distance (</a:t>
            </a:r>
            <a:r>
              <a:rPr lang="en-US" b="1" dirty="0" err="1"/>
              <a:t>jarak</a:t>
            </a:r>
            <a:r>
              <a:rPr lang="en-US" b="1" dirty="0"/>
              <a:t> </a:t>
            </a:r>
            <a:r>
              <a:rPr lang="en-US" b="1" dirty="0" err="1"/>
              <a:t>kekuatan</a:t>
            </a:r>
            <a:r>
              <a:rPr lang="en-US" b="1" dirty="0"/>
              <a:t>).</a:t>
            </a:r>
            <a:r>
              <a:rPr lang="id-ID" dirty="0"/>
              <a:t> Merupakan </a:t>
            </a:r>
            <a:r>
              <a:rPr lang="en-US" dirty="0" err="1"/>
              <a:t>penggambaran</a:t>
            </a:r>
            <a:r>
              <a:rPr lang="en-US" dirty="0"/>
              <a:t> </a:t>
            </a:r>
            <a:r>
              <a:rPr lang="en-US" dirty="0" err="1"/>
              <a:t>bagaimana</a:t>
            </a:r>
            <a:r>
              <a:rPr lang="en-US" dirty="0"/>
              <a:t> </a:t>
            </a:r>
            <a:r>
              <a:rPr lang="en-US" dirty="0" err="1"/>
              <a:t>individu</a:t>
            </a:r>
            <a:r>
              <a:rPr lang="en-US" dirty="0"/>
              <a:t> </a:t>
            </a:r>
            <a:r>
              <a:rPr lang="en-US" dirty="0" err="1"/>
              <a:t>menerima</a:t>
            </a:r>
            <a:r>
              <a:rPr lang="en-US" dirty="0"/>
              <a:t> </a:t>
            </a:r>
            <a:r>
              <a:rPr lang="en-US" dirty="0" err="1"/>
              <a:t>perbedaan</a:t>
            </a:r>
            <a:r>
              <a:rPr lang="en-US" dirty="0"/>
              <a:t> </a:t>
            </a:r>
            <a:r>
              <a:rPr lang="en-US" dirty="0" err="1"/>
              <a:t>distribusi</a:t>
            </a:r>
            <a:r>
              <a:rPr lang="en-US" dirty="0"/>
              <a:t> </a:t>
            </a:r>
            <a:r>
              <a:rPr lang="en-US" dirty="0" err="1"/>
              <a:t>kekua</a:t>
            </a:r>
            <a:r>
              <a:rPr lang="id-ID" dirty="0"/>
              <a:t>sa</a:t>
            </a:r>
            <a:r>
              <a:rPr lang="en-US" dirty="0"/>
              <a:t>an di </a:t>
            </a:r>
            <a:r>
              <a:rPr lang="en-US" dirty="0" err="1"/>
              <a:t>sebuah</a:t>
            </a:r>
            <a:r>
              <a:rPr lang="en-US" dirty="0"/>
              <a:t> </a:t>
            </a:r>
            <a:r>
              <a:rPr lang="en-US" dirty="0" err="1"/>
              <a:t>institusi</a:t>
            </a:r>
            <a:r>
              <a:rPr lang="en-US" dirty="0"/>
              <a:t> </a:t>
            </a:r>
            <a:r>
              <a:rPr lang="en-US" dirty="0" err="1"/>
              <a:t>atau</a:t>
            </a:r>
            <a:r>
              <a:rPr lang="en-US" dirty="0"/>
              <a:t> </a:t>
            </a:r>
            <a:r>
              <a:rPr lang="en-US" dirty="0" err="1"/>
              <a:t>organisasi</a:t>
            </a:r>
            <a:r>
              <a:rPr lang="en-US" dirty="0" smtClean="0"/>
              <a:t>.</a:t>
            </a:r>
            <a:r>
              <a:rPr lang="id-ID" dirty="0" smtClean="0"/>
              <a:t> </a:t>
            </a:r>
            <a:r>
              <a:rPr lang="en-US" dirty="0"/>
              <a:t>Negara </a:t>
            </a:r>
            <a:r>
              <a:rPr lang="en-US" dirty="0" err="1"/>
              <a:t>dengan</a:t>
            </a:r>
            <a:r>
              <a:rPr lang="en-US" dirty="0"/>
              <a:t> </a:t>
            </a:r>
            <a:r>
              <a:rPr lang="en-US" dirty="0" err="1"/>
              <a:t>jarak</a:t>
            </a:r>
            <a:r>
              <a:rPr lang="en-US" dirty="0"/>
              <a:t> </a:t>
            </a:r>
            <a:r>
              <a:rPr lang="en-US" dirty="0" err="1"/>
              <a:t>kekua</a:t>
            </a:r>
            <a:r>
              <a:rPr lang="id-ID" dirty="0"/>
              <a:t>sa</a:t>
            </a:r>
            <a:r>
              <a:rPr lang="en-US" dirty="0"/>
              <a:t>an </a:t>
            </a:r>
            <a:r>
              <a:rPr lang="en-US" dirty="0" err="1"/>
              <a:t>rendah</a:t>
            </a:r>
            <a:r>
              <a:rPr lang="en-US" dirty="0"/>
              <a:t> </a:t>
            </a:r>
            <a:r>
              <a:rPr lang="en-US" dirty="0" err="1"/>
              <a:t>seperti</a:t>
            </a:r>
            <a:r>
              <a:rPr lang="en-US" dirty="0"/>
              <a:t> </a:t>
            </a:r>
            <a:r>
              <a:rPr lang="en-US" dirty="0" err="1"/>
              <a:t>eropa</a:t>
            </a:r>
            <a:r>
              <a:rPr lang="en-US" dirty="0"/>
              <a:t> </a:t>
            </a:r>
            <a:r>
              <a:rPr lang="en-US" dirty="0" err="1"/>
              <a:t>barat</a:t>
            </a:r>
            <a:r>
              <a:rPr lang="en-US" dirty="0"/>
              <a:t>, </a:t>
            </a:r>
            <a:r>
              <a:rPr lang="en-US" dirty="0" err="1"/>
              <a:t>cenderung</a:t>
            </a:r>
            <a:r>
              <a:rPr lang="en-US" dirty="0"/>
              <a:t> </a:t>
            </a:r>
            <a:r>
              <a:rPr lang="en-US" dirty="0" err="1"/>
              <a:t>memandang</a:t>
            </a:r>
            <a:r>
              <a:rPr lang="en-US" dirty="0"/>
              <a:t> </a:t>
            </a:r>
            <a:r>
              <a:rPr lang="en-US" dirty="0" err="1"/>
              <a:t>kepemimpinan</a:t>
            </a:r>
            <a:r>
              <a:rPr lang="en-US" dirty="0"/>
              <a:t> </a:t>
            </a:r>
            <a:r>
              <a:rPr lang="en-US" dirty="0" err="1"/>
              <a:t>partisipatif</a:t>
            </a:r>
            <a:r>
              <a:rPr lang="en-US" dirty="0"/>
              <a:t> </a:t>
            </a:r>
            <a:r>
              <a:rPr lang="en-US" dirty="0" err="1"/>
              <a:t>sebagai</a:t>
            </a:r>
            <a:r>
              <a:rPr lang="en-US" dirty="0"/>
              <a:t> model yang pas. </a:t>
            </a:r>
            <a:r>
              <a:rPr lang="en-US" dirty="0" err="1"/>
              <a:t>Sedangkan</a:t>
            </a:r>
            <a:r>
              <a:rPr lang="en-US" dirty="0"/>
              <a:t> model </a:t>
            </a:r>
            <a:r>
              <a:rPr lang="en-US" dirty="0" err="1"/>
              <a:t>kepemipinan</a:t>
            </a:r>
            <a:r>
              <a:rPr lang="en-US" dirty="0"/>
              <a:t> </a:t>
            </a:r>
            <a:r>
              <a:rPr lang="en-US" dirty="0" err="1"/>
              <a:t>transforma</a:t>
            </a:r>
            <a:r>
              <a:rPr lang="id-ID" dirty="0"/>
              <a:t>s</a:t>
            </a:r>
            <a:r>
              <a:rPr lang="en-US" dirty="0"/>
              <a:t>i</a:t>
            </a:r>
            <a:r>
              <a:rPr lang="id-ID" dirty="0"/>
              <a:t>f</a:t>
            </a:r>
            <a:r>
              <a:rPr lang="en-US" dirty="0"/>
              <a:t> </a:t>
            </a:r>
            <a:r>
              <a:rPr lang="en-US" dirty="0" err="1"/>
              <a:t>akan</a:t>
            </a:r>
            <a:r>
              <a:rPr lang="en-US" dirty="0"/>
              <a:t> </a:t>
            </a:r>
            <a:r>
              <a:rPr lang="en-US" dirty="0" err="1"/>
              <a:t>selalui</a:t>
            </a:r>
            <a:r>
              <a:rPr lang="en-US" dirty="0"/>
              <a:t> </a:t>
            </a:r>
            <a:r>
              <a:rPr lang="en-US" dirty="0" err="1"/>
              <a:t>diikuti</a:t>
            </a:r>
            <a:r>
              <a:rPr lang="en-US" dirty="0"/>
              <a:t> </a:t>
            </a:r>
            <a:r>
              <a:rPr lang="en-US" dirty="0" err="1"/>
              <a:t>dengan</a:t>
            </a:r>
            <a:r>
              <a:rPr lang="en-US" dirty="0"/>
              <a:t> model </a:t>
            </a:r>
            <a:r>
              <a:rPr lang="en-US" dirty="0" err="1"/>
              <a:t>kepemimpinan</a:t>
            </a:r>
            <a:r>
              <a:rPr lang="en-US" dirty="0"/>
              <a:t> </a:t>
            </a:r>
            <a:r>
              <a:rPr lang="en-US" dirty="0" err="1"/>
              <a:t>direktif</a:t>
            </a:r>
            <a:r>
              <a:rPr lang="en-US" dirty="0"/>
              <a:t> </a:t>
            </a:r>
            <a:r>
              <a:rPr lang="en-US" dirty="0" err="1"/>
              <a:t>dan</a:t>
            </a:r>
            <a:r>
              <a:rPr lang="en-US" dirty="0"/>
              <a:t> </a:t>
            </a:r>
            <a:r>
              <a:rPr lang="en-US" dirty="0" err="1"/>
              <a:t>otokratik</a:t>
            </a:r>
            <a:r>
              <a:rPr lang="en-US" dirty="0"/>
              <a:t> di </a:t>
            </a:r>
            <a:r>
              <a:rPr lang="en-US" dirty="0" err="1"/>
              <a:t>negara-negara</a:t>
            </a:r>
            <a:r>
              <a:rPr lang="en-US" dirty="0"/>
              <a:t> </a:t>
            </a:r>
            <a:r>
              <a:rPr lang="en-US" dirty="0" err="1"/>
              <a:t>dengan</a:t>
            </a:r>
            <a:r>
              <a:rPr lang="en-US" dirty="0"/>
              <a:t> </a:t>
            </a:r>
            <a:r>
              <a:rPr lang="en-US" dirty="0" err="1"/>
              <a:t>jarak</a:t>
            </a:r>
            <a:r>
              <a:rPr lang="en-US" dirty="0"/>
              <a:t> </a:t>
            </a:r>
            <a:r>
              <a:rPr lang="en-US" dirty="0" err="1"/>
              <a:t>kekua</a:t>
            </a:r>
            <a:r>
              <a:rPr lang="id-ID" dirty="0"/>
              <a:t>sa</a:t>
            </a:r>
            <a:r>
              <a:rPr lang="en-US" dirty="0"/>
              <a:t>an </a:t>
            </a:r>
            <a:r>
              <a:rPr lang="en-US" dirty="0" err="1"/>
              <a:t>tinggi</a:t>
            </a:r>
            <a:r>
              <a:rPr lang="en-US" dirty="0" smtClean="0"/>
              <a:t>.</a:t>
            </a:r>
            <a:endParaRPr lang="id-ID" dirty="0"/>
          </a:p>
          <a:p>
            <a:pPr marL="342900" lvl="0" indent="-342900" algn="just">
              <a:spcAft>
                <a:spcPts val="1200"/>
              </a:spcAft>
              <a:buFont typeface="+mj-lt"/>
              <a:buAutoNum type="arabicPeriod"/>
            </a:pPr>
            <a:r>
              <a:rPr lang="en-US" b="1" dirty="0"/>
              <a:t>Uncertainty avoidance (</a:t>
            </a:r>
            <a:r>
              <a:rPr lang="en-US" b="1" dirty="0" err="1"/>
              <a:t>menghindari</a:t>
            </a:r>
            <a:r>
              <a:rPr lang="en-US" b="1" dirty="0"/>
              <a:t> </a:t>
            </a:r>
            <a:r>
              <a:rPr lang="en-US" b="1" dirty="0" err="1"/>
              <a:t>ketidakpastian</a:t>
            </a:r>
            <a:r>
              <a:rPr lang="en-US" b="1" dirty="0"/>
              <a:t>). </a:t>
            </a:r>
            <a:r>
              <a:rPr lang="en-US" dirty="0" err="1"/>
              <a:t>Menggambarkan</a:t>
            </a:r>
            <a:r>
              <a:rPr lang="en-US" dirty="0"/>
              <a:t> </a:t>
            </a:r>
            <a:r>
              <a:rPr lang="en-US" dirty="0" err="1"/>
              <a:t>kondisi</a:t>
            </a:r>
            <a:r>
              <a:rPr lang="en-US" dirty="0"/>
              <a:t> </a:t>
            </a:r>
            <a:r>
              <a:rPr lang="en-US" dirty="0" err="1"/>
              <a:t>dimana</a:t>
            </a:r>
            <a:r>
              <a:rPr lang="en-US" dirty="0"/>
              <a:t> </a:t>
            </a:r>
            <a:r>
              <a:rPr lang="en-US" dirty="0" err="1"/>
              <a:t>individu</a:t>
            </a:r>
            <a:r>
              <a:rPr lang="en-US" dirty="0"/>
              <a:t> </a:t>
            </a:r>
            <a:r>
              <a:rPr lang="en-US" dirty="0" err="1"/>
              <a:t>merasa</a:t>
            </a:r>
            <a:r>
              <a:rPr lang="en-US" dirty="0"/>
              <a:t> </a:t>
            </a:r>
            <a:r>
              <a:rPr lang="en-US" dirty="0" err="1"/>
              <a:t>tidak</a:t>
            </a:r>
            <a:r>
              <a:rPr lang="en-US" dirty="0"/>
              <a:t> </a:t>
            </a:r>
            <a:r>
              <a:rPr lang="en-US" dirty="0" err="1"/>
              <a:t>nyaman</a:t>
            </a:r>
            <a:r>
              <a:rPr lang="en-US" dirty="0"/>
              <a:t> </a:t>
            </a:r>
            <a:r>
              <a:rPr lang="en-US" dirty="0" err="1"/>
              <a:t>dengan</a:t>
            </a:r>
            <a:r>
              <a:rPr lang="en-US" dirty="0"/>
              <a:t> </a:t>
            </a:r>
            <a:r>
              <a:rPr lang="en-US" dirty="0" err="1"/>
              <a:t>kondisi</a:t>
            </a:r>
            <a:r>
              <a:rPr lang="en-US" dirty="0"/>
              <a:t> yang </a:t>
            </a:r>
            <a:r>
              <a:rPr lang="en-US" dirty="0" err="1"/>
              <a:t>ambigu</a:t>
            </a:r>
            <a:r>
              <a:rPr lang="en-US" dirty="0"/>
              <a:t>, </a:t>
            </a:r>
            <a:r>
              <a:rPr lang="en-US" dirty="0" err="1"/>
              <a:t>dan</a:t>
            </a:r>
            <a:r>
              <a:rPr lang="en-US" dirty="0"/>
              <a:t> </a:t>
            </a:r>
            <a:r>
              <a:rPr lang="en-US" dirty="0" err="1"/>
              <a:t>ketidakmampuan</a:t>
            </a:r>
            <a:r>
              <a:rPr lang="en-US" dirty="0"/>
              <a:t> </a:t>
            </a:r>
            <a:r>
              <a:rPr lang="en-US" dirty="0" err="1"/>
              <a:t>mereka</a:t>
            </a:r>
            <a:r>
              <a:rPr lang="en-US" dirty="0"/>
              <a:t> </a:t>
            </a:r>
            <a:r>
              <a:rPr lang="en-US" dirty="0" err="1"/>
              <a:t>dalam</a:t>
            </a:r>
            <a:r>
              <a:rPr lang="en-US" dirty="0"/>
              <a:t> </a:t>
            </a:r>
            <a:r>
              <a:rPr lang="en-US" dirty="0" err="1"/>
              <a:t>memprediksi</a:t>
            </a:r>
            <a:r>
              <a:rPr lang="en-US" dirty="0"/>
              <a:t> </a:t>
            </a:r>
            <a:r>
              <a:rPr lang="id-ID" dirty="0"/>
              <a:t>berbagai peristiwa</a:t>
            </a:r>
            <a:r>
              <a:rPr lang="en-US" dirty="0"/>
              <a:t> yang </a:t>
            </a:r>
            <a:r>
              <a:rPr lang="id-ID" dirty="0"/>
              <a:t>akan </a:t>
            </a:r>
            <a:r>
              <a:rPr lang="en-US" dirty="0" err="1"/>
              <a:t>terjadi</a:t>
            </a:r>
            <a:r>
              <a:rPr lang="en-US" dirty="0"/>
              <a:t> di </a:t>
            </a:r>
            <a:r>
              <a:rPr lang="en-US" dirty="0" err="1"/>
              <a:t>masa</a:t>
            </a:r>
            <a:r>
              <a:rPr lang="en-US" dirty="0"/>
              <a:t> </a:t>
            </a:r>
            <a:r>
              <a:rPr lang="en-US" dirty="0" err="1"/>
              <a:t>depan</a:t>
            </a:r>
            <a:r>
              <a:rPr lang="en-US" dirty="0"/>
              <a:t>. </a:t>
            </a:r>
            <a:r>
              <a:rPr lang="en-US" dirty="0" err="1"/>
              <a:t>Budaya</a:t>
            </a:r>
            <a:r>
              <a:rPr lang="en-US" dirty="0"/>
              <a:t> yang </a:t>
            </a:r>
            <a:r>
              <a:rPr lang="en-US" dirty="0" err="1"/>
              <a:t>mana</a:t>
            </a:r>
            <a:r>
              <a:rPr lang="en-US" dirty="0"/>
              <a:t> </a:t>
            </a:r>
            <a:r>
              <a:rPr lang="en-US" dirty="0" err="1"/>
              <a:t>individunya</a:t>
            </a:r>
            <a:r>
              <a:rPr lang="en-US" dirty="0"/>
              <a:t> </a:t>
            </a:r>
            <a:r>
              <a:rPr lang="en-US" dirty="0" err="1"/>
              <a:t>memiliki</a:t>
            </a:r>
            <a:r>
              <a:rPr lang="en-US" dirty="0"/>
              <a:t> </a:t>
            </a:r>
            <a:r>
              <a:rPr lang="en-US" dirty="0" err="1"/>
              <a:t>aspek</a:t>
            </a:r>
            <a:r>
              <a:rPr lang="en-US" dirty="0"/>
              <a:t> </a:t>
            </a:r>
            <a:r>
              <a:rPr lang="en-US" dirty="0" err="1"/>
              <a:t>ini</a:t>
            </a:r>
            <a:r>
              <a:rPr lang="en-US" dirty="0"/>
              <a:t> </a:t>
            </a:r>
            <a:r>
              <a:rPr lang="en-US" dirty="0" err="1"/>
              <a:t>lebih</a:t>
            </a:r>
            <a:r>
              <a:rPr lang="en-US" dirty="0"/>
              <a:t> </a:t>
            </a:r>
            <a:r>
              <a:rPr lang="en-US" dirty="0" err="1"/>
              <a:t>tinggi</a:t>
            </a:r>
            <a:r>
              <a:rPr lang="en-US" dirty="0"/>
              <a:t> </a:t>
            </a:r>
            <a:r>
              <a:rPr lang="en-US" dirty="0" err="1"/>
              <a:t>cenderung</a:t>
            </a:r>
            <a:r>
              <a:rPr lang="en-US" dirty="0"/>
              <a:t> </a:t>
            </a:r>
            <a:r>
              <a:rPr lang="en-US" dirty="0" err="1"/>
              <a:t>menginginkan</a:t>
            </a:r>
            <a:r>
              <a:rPr lang="en-US" dirty="0"/>
              <a:t> </a:t>
            </a:r>
            <a:r>
              <a:rPr lang="en-US" dirty="0" err="1"/>
              <a:t>stabilitas</a:t>
            </a:r>
            <a:r>
              <a:rPr lang="en-US" dirty="0"/>
              <a:t>, </a:t>
            </a:r>
            <a:r>
              <a:rPr lang="en-US" dirty="0" err="1"/>
              <a:t>keamanan</a:t>
            </a:r>
            <a:r>
              <a:rPr lang="en-US" dirty="0"/>
              <a:t> </a:t>
            </a:r>
            <a:r>
              <a:rPr lang="en-US" dirty="0" err="1"/>
              <a:t>dan</a:t>
            </a:r>
            <a:r>
              <a:rPr lang="en-US" dirty="0"/>
              <a:t> </a:t>
            </a:r>
            <a:r>
              <a:rPr lang="en-US" dirty="0" err="1"/>
              <a:t>keteraturan</a:t>
            </a:r>
            <a:r>
              <a:rPr lang="en-US" dirty="0"/>
              <a:t>. </a:t>
            </a:r>
            <a:r>
              <a:rPr lang="en-US" dirty="0" err="1"/>
              <a:t>Dampak</a:t>
            </a:r>
            <a:r>
              <a:rPr lang="en-US" dirty="0"/>
              <a:t> </a:t>
            </a:r>
            <a:r>
              <a:rPr lang="en-US" dirty="0" err="1"/>
              <a:t>pada</a:t>
            </a:r>
            <a:r>
              <a:rPr lang="en-US" dirty="0"/>
              <a:t> </a:t>
            </a:r>
            <a:r>
              <a:rPr lang="en-US" dirty="0" err="1"/>
              <a:t>kepemimpinan</a:t>
            </a:r>
            <a:r>
              <a:rPr lang="en-US" dirty="0"/>
              <a:t>, </a:t>
            </a:r>
            <a:r>
              <a:rPr lang="en-US" dirty="0" err="1"/>
              <a:t>manajer</a:t>
            </a:r>
            <a:r>
              <a:rPr lang="en-US" dirty="0"/>
              <a:t> yang </a:t>
            </a:r>
            <a:r>
              <a:rPr lang="en-US" dirty="0" err="1"/>
              <a:t>diharapkan</a:t>
            </a:r>
            <a:r>
              <a:rPr lang="en-US" dirty="0"/>
              <a:t> </a:t>
            </a:r>
            <a:r>
              <a:rPr lang="en-US" dirty="0" err="1"/>
              <a:t>adalah</a:t>
            </a:r>
            <a:r>
              <a:rPr lang="en-US" dirty="0"/>
              <a:t> </a:t>
            </a:r>
            <a:r>
              <a:rPr lang="en-US" dirty="0" err="1"/>
              <a:t>dia</a:t>
            </a:r>
            <a:r>
              <a:rPr lang="en-US" dirty="0"/>
              <a:t> yang </a:t>
            </a:r>
            <a:r>
              <a:rPr lang="en-US" dirty="0" err="1"/>
              <a:t>bisa</a:t>
            </a:r>
            <a:r>
              <a:rPr lang="en-US" dirty="0"/>
              <a:t> </a:t>
            </a:r>
            <a:r>
              <a:rPr lang="en-US" dirty="0" err="1"/>
              <a:t>diandalkan</a:t>
            </a:r>
            <a:r>
              <a:rPr lang="en-US" dirty="0"/>
              <a:t>, </a:t>
            </a:r>
            <a:r>
              <a:rPr lang="en-US" dirty="0" err="1"/>
              <a:t>hati-hati</a:t>
            </a:r>
            <a:r>
              <a:rPr lang="en-US" dirty="0"/>
              <a:t>, </a:t>
            </a:r>
            <a:r>
              <a:rPr lang="en-US" dirty="0" err="1"/>
              <a:t>dan</a:t>
            </a:r>
            <a:r>
              <a:rPr lang="en-US" dirty="0"/>
              <a:t> </a:t>
            </a:r>
            <a:r>
              <a:rPr lang="en-US" dirty="0" err="1"/>
              <a:t>teratur</a:t>
            </a:r>
            <a:r>
              <a:rPr lang="en-US" dirty="0"/>
              <a:t>, </a:t>
            </a:r>
            <a:r>
              <a:rPr lang="en-US" dirty="0" err="1"/>
              <a:t>dibanding</a:t>
            </a:r>
            <a:r>
              <a:rPr lang="en-US" dirty="0"/>
              <a:t> yang </a:t>
            </a:r>
            <a:r>
              <a:rPr lang="en-US" dirty="0" err="1"/>
              <a:t>fleksibel</a:t>
            </a:r>
            <a:r>
              <a:rPr lang="en-US" dirty="0"/>
              <a:t> </a:t>
            </a:r>
            <a:r>
              <a:rPr lang="en-US" dirty="0" err="1"/>
              <a:t>dan</a:t>
            </a:r>
            <a:r>
              <a:rPr lang="en-US" dirty="0"/>
              <a:t> </a:t>
            </a:r>
            <a:r>
              <a:rPr lang="en-US" dirty="0" err="1"/>
              <a:t>tidak</a:t>
            </a:r>
            <a:r>
              <a:rPr lang="en-US" dirty="0"/>
              <a:t> </a:t>
            </a:r>
            <a:r>
              <a:rPr lang="en-US" dirty="0" err="1"/>
              <a:t>teratur</a:t>
            </a:r>
            <a:r>
              <a:rPr lang="en-US" dirty="0" smtClean="0"/>
              <a:t>.</a:t>
            </a:r>
            <a:endParaRPr lang="id-ID" dirty="0"/>
          </a:p>
          <a:p>
            <a:pPr marL="342900" lvl="0" indent="-342900" algn="just">
              <a:spcAft>
                <a:spcPts val="1200"/>
              </a:spcAft>
              <a:buFont typeface="+mj-lt"/>
              <a:buAutoNum type="arabicPeriod"/>
            </a:pPr>
            <a:r>
              <a:rPr lang="en-US" b="1" dirty="0"/>
              <a:t>Individualism </a:t>
            </a:r>
            <a:r>
              <a:rPr lang="en-US" b="1" dirty="0" err="1"/>
              <a:t>atau</a:t>
            </a:r>
            <a:r>
              <a:rPr lang="en-US" b="1" dirty="0"/>
              <a:t> </a:t>
            </a:r>
            <a:r>
              <a:rPr lang="en-US" b="1" dirty="0" err="1"/>
              <a:t>kolektivisme</a:t>
            </a:r>
            <a:r>
              <a:rPr lang="en-US" b="1" dirty="0"/>
              <a:t>. </a:t>
            </a:r>
            <a:r>
              <a:rPr lang="en-US" dirty="0"/>
              <a:t>Individualism </a:t>
            </a:r>
            <a:r>
              <a:rPr lang="en-US" dirty="0" err="1"/>
              <a:t>adalah</a:t>
            </a:r>
            <a:r>
              <a:rPr lang="en-US" dirty="0"/>
              <a:t> </a:t>
            </a:r>
            <a:r>
              <a:rPr lang="en-US" dirty="0" err="1"/>
              <a:t>bagaimana</a:t>
            </a:r>
            <a:r>
              <a:rPr lang="en-US" dirty="0"/>
              <a:t> </a:t>
            </a:r>
            <a:r>
              <a:rPr lang="en-US" dirty="0" err="1"/>
              <a:t>individu</a:t>
            </a:r>
            <a:r>
              <a:rPr lang="en-US" dirty="0"/>
              <a:t> </a:t>
            </a:r>
            <a:r>
              <a:rPr lang="en-US" dirty="0" err="1"/>
              <a:t>lebih</a:t>
            </a:r>
            <a:r>
              <a:rPr lang="en-US" dirty="0"/>
              <a:t> </a:t>
            </a:r>
            <a:r>
              <a:rPr lang="en-US" dirty="0" err="1"/>
              <a:t>memandang</a:t>
            </a:r>
            <a:r>
              <a:rPr lang="en-US" dirty="0"/>
              <a:t> </a:t>
            </a:r>
            <a:r>
              <a:rPr lang="en-US" dirty="0" err="1"/>
              <a:t>penting</a:t>
            </a:r>
            <a:r>
              <a:rPr lang="en-US" dirty="0"/>
              <a:t> </a:t>
            </a:r>
            <a:r>
              <a:rPr lang="en-US" dirty="0" err="1"/>
              <a:t>kebutuhan</a:t>
            </a:r>
            <a:r>
              <a:rPr lang="en-US" dirty="0"/>
              <a:t> </a:t>
            </a:r>
            <a:r>
              <a:rPr lang="en-US" dirty="0" err="1"/>
              <a:t>otonomi</a:t>
            </a:r>
            <a:r>
              <a:rPr lang="en-US" dirty="0"/>
              <a:t> </a:t>
            </a:r>
            <a:r>
              <a:rPr lang="en-US" dirty="0" err="1"/>
              <a:t>dirinya</a:t>
            </a:r>
            <a:r>
              <a:rPr lang="en-US" dirty="0"/>
              <a:t> </a:t>
            </a:r>
            <a:r>
              <a:rPr lang="en-US" dirty="0" err="1"/>
              <a:t>dibanding</a:t>
            </a:r>
            <a:r>
              <a:rPr lang="en-US" dirty="0"/>
              <a:t> </a:t>
            </a:r>
            <a:r>
              <a:rPr lang="en-US" dirty="0" err="1"/>
              <a:t>kebutuhan</a:t>
            </a:r>
            <a:r>
              <a:rPr lang="en-US" dirty="0"/>
              <a:t> </a:t>
            </a:r>
            <a:r>
              <a:rPr lang="en-US" dirty="0" err="1"/>
              <a:t>kolektif</a:t>
            </a:r>
            <a:r>
              <a:rPr lang="en-US" dirty="0"/>
              <a:t> </a:t>
            </a:r>
            <a:r>
              <a:rPr lang="en-US" dirty="0" err="1"/>
              <a:t>kelompok</a:t>
            </a:r>
            <a:r>
              <a:rPr lang="en-US" dirty="0"/>
              <a:t>, </a:t>
            </a:r>
            <a:r>
              <a:rPr lang="en-US" dirty="0" err="1"/>
              <a:t>organisa</a:t>
            </a:r>
            <a:r>
              <a:rPr lang="id-ID" dirty="0"/>
              <a:t>s</a:t>
            </a:r>
            <a:r>
              <a:rPr lang="en-US" dirty="0"/>
              <a:t>i </a:t>
            </a:r>
            <a:r>
              <a:rPr lang="en-US" dirty="0" err="1"/>
              <a:t>atau</a:t>
            </a:r>
            <a:r>
              <a:rPr lang="en-US" dirty="0"/>
              <a:t> </a:t>
            </a:r>
            <a:r>
              <a:rPr lang="en-US" dirty="0" err="1"/>
              <a:t>masyarakat</a:t>
            </a:r>
            <a:r>
              <a:rPr lang="en-US" dirty="0"/>
              <a:t>. </a:t>
            </a:r>
            <a:r>
              <a:rPr lang="en-US" dirty="0" err="1"/>
              <a:t>Sedangkan</a:t>
            </a:r>
            <a:r>
              <a:rPr lang="en-US" dirty="0"/>
              <a:t> </a:t>
            </a:r>
            <a:r>
              <a:rPr lang="en-US" dirty="0" err="1"/>
              <a:t>kolektivisme</a:t>
            </a:r>
            <a:r>
              <a:rPr lang="en-US" dirty="0"/>
              <a:t> yang </a:t>
            </a:r>
            <a:r>
              <a:rPr lang="en-US" dirty="0" err="1"/>
              <a:t>umum</a:t>
            </a:r>
            <a:r>
              <a:rPr lang="en-US" dirty="0"/>
              <a:t> </a:t>
            </a:r>
            <a:r>
              <a:rPr lang="en-US" dirty="0" err="1"/>
              <a:t>ditemui</a:t>
            </a:r>
            <a:r>
              <a:rPr lang="en-US" dirty="0"/>
              <a:t> </a:t>
            </a:r>
            <a:r>
              <a:rPr lang="en-US" dirty="0" err="1"/>
              <a:t>dalam</a:t>
            </a:r>
            <a:r>
              <a:rPr lang="en-US" dirty="0"/>
              <a:t> </a:t>
            </a:r>
            <a:r>
              <a:rPr lang="en-US" dirty="0" err="1"/>
              <a:t>perusahaan</a:t>
            </a:r>
            <a:r>
              <a:rPr lang="en-US" dirty="0"/>
              <a:t> </a:t>
            </a:r>
            <a:r>
              <a:rPr lang="en-US" dirty="0" err="1"/>
              <a:t>adalah</a:t>
            </a:r>
            <a:r>
              <a:rPr lang="en-US" dirty="0"/>
              <a:t> </a:t>
            </a:r>
            <a:r>
              <a:rPr lang="en-US" dirty="0" err="1"/>
              <a:t>koletivisme</a:t>
            </a:r>
            <a:r>
              <a:rPr lang="en-US" dirty="0"/>
              <a:t> </a:t>
            </a:r>
            <a:r>
              <a:rPr lang="en-US" dirty="0" err="1"/>
              <a:t>kelompok</a:t>
            </a:r>
            <a:r>
              <a:rPr lang="en-US" dirty="0"/>
              <a:t> yang </a:t>
            </a:r>
            <a:r>
              <a:rPr lang="en-US" dirty="0" err="1"/>
              <a:t>akhirnya</a:t>
            </a:r>
            <a:r>
              <a:rPr lang="en-US" dirty="0"/>
              <a:t> </a:t>
            </a:r>
            <a:r>
              <a:rPr lang="en-US" dirty="0" err="1"/>
              <a:t>memunculkan</a:t>
            </a:r>
            <a:r>
              <a:rPr lang="en-US" dirty="0"/>
              <a:t> </a:t>
            </a:r>
            <a:r>
              <a:rPr lang="en-US" dirty="0" err="1"/>
              <a:t>istilah</a:t>
            </a:r>
            <a:r>
              <a:rPr lang="en-US" dirty="0"/>
              <a:t> </a:t>
            </a:r>
            <a:r>
              <a:rPr lang="en-US" i="1" dirty="0"/>
              <a:t>in-group</a:t>
            </a:r>
            <a:r>
              <a:rPr lang="en-US" dirty="0"/>
              <a:t> </a:t>
            </a:r>
            <a:r>
              <a:rPr lang="en-US" dirty="0" err="1"/>
              <a:t>dan</a:t>
            </a:r>
            <a:r>
              <a:rPr lang="en-US" dirty="0"/>
              <a:t> </a:t>
            </a:r>
            <a:r>
              <a:rPr lang="en-US" i="1" dirty="0"/>
              <a:t>out-group</a:t>
            </a:r>
            <a:r>
              <a:rPr lang="en-US" dirty="0"/>
              <a:t>. </a:t>
            </a:r>
            <a:r>
              <a:rPr lang="en-US" dirty="0" err="1"/>
              <a:t>Dampak</a:t>
            </a:r>
            <a:r>
              <a:rPr lang="en-US" dirty="0"/>
              <a:t> di </a:t>
            </a:r>
            <a:r>
              <a:rPr lang="en-US" dirty="0" err="1"/>
              <a:t>kepemimpinan</a:t>
            </a:r>
            <a:r>
              <a:rPr lang="en-US" dirty="0"/>
              <a:t>, </a:t>
            </a:r>
            <a:r>
              <a:rPr lang="en-US" dirty="0" err="1"/>
              <a:t>pada</a:t>
            </a:r>
            <a:r>
              <a:rPr lang="en-US" dirty="0"/>
              <a:t> </a:t>
            </a:r>
            <a:r>
              <a:rPr lang="en-US" dirty="0" err="1"/>
              <a:t>lingkungan</a:t>
            </a:r>
            <a:r>
              <a:rPr lang="en-US" dirty="0"/>
              <a:t> </a:t>
            </a:r>
            <a:r>
              <a:rPr lang="en-US" dirty="0" err="1"/>
              <a:t>individualis</a:t>
            </a:r>
            <a:r>
              <a:rPr lang="en-US" dirty="0"/>
              <a:t> </a:t>
            </a:r>
            <a:r>
              <a:rPr lang="en-US" dirty="0" err="1"/>
              <a:t>seorang</a:t>
            </a:r>
            <a:r>
              <a:rPr lang="en-US" dirty="0"/>
              <a:t> </a:t>
            </a:r>
            <a:r>
              <a:rPr lang="en-US" dirty="0" err="1"/>
              <a:t>pemimpin</a:t>
            </a:r>
            <a:r>
              <a:rPr lang="en-US" dirty="0"/>
              <a:t> </a:t>
            </a:r>
            <a:r>
              <a:rPr lang="en-US" dirty="0" err="1"/>
              <a:t>akan</a:t>
            </a:r>
            <a:r>
              <a:rPr lang="en-US" dirty="0"/>
              <a:t> </a:t>
            </a:r>
            <a:r>
              <a:rPr lang="en-US" dirty="0" err="1"/>
              <a:t>susah</a:t>
            </a:r>
            <a:r>
              <a:rPr lang="en-US" dirty="0"/>
              <a:t> </a:t>
            </a:r>
            <a:r>
              <a:rPr lang="en-US" dirty="0" err="1"/>
              <a:t>untuk</a:t>
            </a:r>
            <a:r>
              <a:rPr lang="en-US" dirty="0"/>
              <a:t> </a:t>
            </a:r>
            <a:r>
              <a:rPr lang="en-US" dirty="0" err="1"/>
              <a:t>memotivasi</a:t>
            </a:r>
            <a:r>
              <a:rPr lang="en-US" dirty="0"/>
              <a:t> </a:t>
            </a:r>
            <a:r>
              <a:rPr lang="en-US" dirty="0" err="1"/>
              <a:t>dan</a:t>
            </a:r>
            <a:r>
              <a:rPr lang="en-US" dirty="0"/>
              <a:t> </a:t>
            </a:r>
            <a:r>
              <a:rPr lang="en-US" dirty="0" err="1"/>
              <a:t>memberi</a:t>
            </a:r>
            <a:r>
              <a:rPr lang="en-US" dirty="0"/>
              <a:t> </a:t>
            </a:r>
            <a:r>
              <a:rPr lang="en-US" dirty="0" err="1"/>
              <a:t>inspirasi</a:t>
            </a:r>
            <a:r>
              <a:rPr lang="en-US" dirty="0"/>
              <a:t> </a:t>
            </a:r>
            <a:r>
              <a:rPr lang="en-US" dirty="0" err="1"/>
              <a:t>untuk</a:t>
            </a:r>
            <a:r>
              <a:rPr lang="en-US" dirty="0"/>
              <a:t> </a:t>
            </a:r>
            <a:r>
              <a:rPr lang="en-US" dirty="0" err="1"/>
              <a:t>berkelompok</a:t>
            </a:r>
            <a:r>
              <a:rPr lang="en-US" dirty="0"/>
              <a:t> (Jong and </a:t>
            </a:r>
            <a:r>
              <a:rPr lang="en-US" dirty="0" err="1"/>
              <a:t>Avolio</a:t>
            </a:r>
            <a:r>
              <a:rPr lang="en-US" dirty="0"/>
              <a:t>, 1999; </a:t>
            </a:r>
            <a:r>
              <a:rPr lang="id-ID" dirty="0" smtClean="0"/>
              <a:t> </a:t>
            </a:r>
            <a:r>
              <a:rPr lang="en-US" dirty="0" err="1" smtClean="0"/>
              <a:t>Triandis</a:t>
            </a:r>
            <a:r>
              <a:rPr lang="en-US" dirty="0"/>
              <a:t>, 1995).</a:t>
            </a:r>
            <a:endParaRPr lang="id-ID" dirty="0"/>
          </a:p>
        </p:txBody>
      </p:sp>
    </p:spTree>
    <p:extLst>
      <p:ext uri="{BB962C8B-B14F-4D97-AF65-F5344CB8AC3E}">
        <p14:creationId xmlns:p14="http://schemas.microsoft.com/office/powerpoint/2010/main" val="388238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450477" y="1353685"/>
            <a:ext cx="8935569" cy="4278094"/>
          </a:xfrm>
          <a:prstGeom prst="rect">
            <a:avLst/>
          </a:prstGeom>
          <a:noFill/>
        </p:spPr>
        <p:txBody>
          <a:bodyPr wrap="square">
            <a:spAutoFit/>
          </a:bodyPr>
          <a:lstStyle/>
          <a:p>
            <a:pPr marL="342900" lvl="0" indent="-342900" algn="just">
              <a:spcAft>
                <a:spcPts val="1200"/>
              </a:spcAft>
              <a:buFont typeface="+mj-lt"/>
              <a:buAutoNum type="arabicPeriod" startAt="4"/>
            </a:pPr>
            <a:r>
              <a:rPr lang="en-US" b="1" dirty="0" err="1"/>
              <a:t>Kesetaraan</a:t>
            </a:r>
            <a:r>
              <a:rPr lang="en-US" b="1" dirty="0"/>
              <a:t> gender. </a:t>
            </a:r>
            <a:r>
              <a:rPr lang="en-US" dirty="0" err="1"/>
              <a:t>Adalah</a:t>
            </a:r>
            <a:r>
              <a:rPr lang="en-US" dirty="0"/>
              <a:t> </a:t>
            </a:r>
            <a:r>
              <a:rPr lang="en-US" dirty="0" err="1"/>
              <a:t>bagaimana</a:t>
            </a:r>
            <a:r>
              <a:rPr lang="en-US" dirty="0"/>
              <a:t> </a:t>
            </a:r>
            <a:r>
              <a:rPr lang="en-US" dirty="0" err="1"/>
              <a:t>pria</a:t>
            </a:r>
            <a:r>
              <a:rPr lang="en-US" dirty="0"/>
              <a:t> </a:t>
            </a:r>
            <a:r>
              <a:rPr lang="en-US" dirty="0" err="1"/>
              <a:t>dan</a:t>
            </a:r>
            <a:r>
              <a:rPr lang="en-US" dirty="0"/>
              <a:t> </a:t>
            </a:r>
            <a:r>
              <a:rPr lang="en-US" dirty="0" err="1"/>
              <a:t>wanita</a:t>
            </a:r>
            <a:r>
              <a:rPr lang="en-US" dirty="0"/>
              <a:t> </a:t>
            </a:r>
            <a:r>
              <a:rPr lang="en-US" dirty="0" err="1"/>
              <a:t>memperoleh</a:t>
            </a:r>
            <a:r>
              <a:rPr lang="en-US" dirty="0"/>
              <a:t> </a:t>
            </a:r>
            <a:r>
              <a:rPr lang="en-US" dirty="0" err="1"/>
              <a:t>perlakuan</a:t>
            </a:r>
            <a:r>
              <a:rPr lang="en-US" dirty="0"/>
              <a:t> </a:t>
            </a:r>
            <a:r>
              <a:rPr lang="en-US" dirty="0" err="1"/>
              <a:t>setara</a:t>
            </a:r>
            <a:r>
              <a:rPr lang="en-US" dirty="0"/>
              <a:t> </a:t>
            </a:r>
            <a:r>
              <a:rPr lang="en-US" dirty="0" err="1"/>
              <a:t>dan</a:t>
            </a:r>
            <a:r>
              <a:rPr lang="en-US" dirty="0"/>
              <a:t> </a:t>
            </a:r>
            <a:r>
              <a:rPr lang="en-US" dirty="0" err="1"/>
              <a:t>baik</a:t>
            </a:r>
            <a:r>
              <a:rPr lang="en-US" dirty="0"/>
              <a:t> </a:t>
            </a:r>
            <a:r>
              <a:rPr lang="en-US" dirty="0" err="1"/>
              <a:t>atribut</a:t>
            </a:r>
            <a:r>
              <a:rPr lang="en-US" dirty="0"/>
              <a:t> </a:t>
            </a:r>
            <a:r>
              <a:rPr lang="en-US" dirty="0" err="1"/>
              <a:t>maskulin</a:t>
            </a:r>
            <a:r>
              <a:rPr lang="en-US" dirty="0"/>
              <a:t> </a:t>
            </a:r>
            <a:r>
              <a:rPr lang="en-US" dirty="0" err="1"/>
              <a:t>maupun</a:t>
            </a:r>
            <a:r>
              <a:rPr lang="en-US" dirty="0"/>
              <a:t> </a:t>
            </a:r>
            <a:r>
              <a:rPr lang="en-US" dirty="0" err="1"/>
              <a:t>feminim</a:t>
            </a:r>
            <a:r>
              <a:rPr lang="en-US" dirty="0"/>
              <a:t> </a:t>
            </a:r>
            <a:r>
              <a:rPr lang="en-US" dirty="0" err="1"/>
              <a:t>dipertimbangkan</a:t>
            </a:r>
            <a:r>
              <a:rPr lang="en-US" dirty="0"/>
              <a:t> </a:t>
            </a:r>
            <a:r>
              <a:rPr lang="en-US" dirty="0" err="1"/>
              <a:t>penting</a:t>
            </a:r>
            <a:r>
              <a:rPr lang="en-US" dirty="0"/>
              <a:t> </a:t>
            </a:r>
            <a:r>
              <a:rPr lang="en-US" dirty="0" err="1"/>
              <a:t>dan</a:t>
            </a:r>
            <a:r>
              <a:rPr lang="en-US" dirty="0"/>
              <a:t> </a:t>
            </a:r>
            <a:r>
              <a:rPr lang="en-US" dirty="0" err="1"/>
              <a:t>layak</a:t>
            </a:r>
            <a:r>
              <a:rPr lang="en-US" dirty="0"/>
              <a:t> </a:t>
            </a:r>
            <a:r>
              <a:rPr lang="en-US" dirty="0" err="1"/>
              <a:t>diperhitungkan</a:t>
            </a:r>
            <a:r>
              <a:rPr lang="en-US" dirty="0"/>
              <a:t>. Cara </a:t>
            </a:r>
            <a:r>
              <a:rPr lang="en-US" dirty="0" err="1"/>
              <a:t>pandang</a:t>
            </a:r>
            <a:r>
              <a:rPr lang="en-US" dirty="0"/>
              <a:t> </a:t>
            </a:r>
            <a:r>
              <a:rPr lang="en-US" dirty="0" err="1"/>
              <a:t>dari</a:t>
            </a:r>
            <a:r>
              <a:rPr lang="en-US" dirty="0"/>
              <a:t> </a:t>
            </a:r>
            <a:r>
              <a:rPr lang="en-US" dirty="0" err="1"/>
              <a:t>kesetaraan</a:t>
            </a:r>
            <a:r>
              <a:rPr lang="en-US" dirty="0"/>
              <a:t> gender </a:t>
            </a:r>
            <a:r>
              <a:rPr lang="en-US" dirty="0" err="1"/>
              <a:t>memberikan</a:t>
            </a:r>
            <a:r>
              <a:rPr lang="en-US" dirty="0"/>
              <a:t> </a:t>
            </a:r>
            <a:r>
              <a:rPr lang="en-US" dirty="0" err="1"/>
              <a:t>dampak</a:t>
            </a:r>
            <a:r>
              <a:rPr lang="en-US" dirty="0"/>
              <a:t> </a:t>
            </a:r>
            <a:r>
              <a:rPr lang="en-US" dirty="0" err="1"/>
              <a:t>pada</a:t>
            </a:r>
            <a:r>
              <a:rPr lang="en-US" dirty="0"/>
              <a:t> </a:t>
            </a:r>
            <a:r>
              <a:rPr lang="en-US" dirty="0" err="1"/>
              <a:t>seleksi</a:t>
            </a:r>
            <a:r>
              <a:rPr lang="en-US" dirty="0"/>
              <a:t> </a:t>
            </a:r>
            <a:r>
              <a:rPr lang="en-US" dirty="0" err="1"/>
              <a:t>dan</a:t>
            </a:r>
            <a:r>
              <a:rPr lang="en-US" dirty="0"/>
              <a:t> </a:t>
            </a:r>
            <a:r>
              <a:rPr lang="en-US" dirty="0" err="1"/>
              <a:t>evaluasi</a:t>
            </a:r>
            <a:r>
              <a:rPr lang="en-US" dirty="0"/>
              <a:t> </a:t>
            </a:r>
            <a:r>
              <a:rPr lang="en-US" dirty="0" err="1"/>
              <a:t>dari</a:t>
            </a:r>
            <a:r>
              <a:rPr lang="en-US" dirty="0"/>
              <a:t> </a:t>
            </a:r>
            <a:r>
              <a:rPr lang="en-US" dirty="0" err="1"/>
              <a:t>pemimpin</a:t>
            </a:r>
            <a:r>
              <a:rPr lang="en-US" dirty="0"/>
              <a:t>, </a:t>
            </a:r>
            <a:r>
              <a:rPr lang="en-US" dirty="0" err="1"/>
              <a:t>dan</a:t>
            </a:r>
            <a:r>
              <a:rPr lang="en-US" dirty="0"/>
              <a:t> </a:t>
            </a:r>
            <a:r>
              <a:rPr lang="en-US" dirty="0" err="1"/>
              <a:t>tipe-tipe</a:t>
            </a:r>
            <a:r>
              <a:rPr lang="en-US" dirty="0"/>
              <a:t> </a:t>
            </a:r>
            <a:r>
              <a:rPr lang="en-US" dirty="0" err="1"/>
              <a:t>kepemimpinan</a:t>
            </a:r>
            <a:r>
              <a:rPr lang="en-US" dirty="0"/>
              <a:t> yang </a:t>
            </a:r>
            <a:r>
              <a:rPr lang="en-US" dirty="0" err="1"/>
              <a:t>secara</a:t>
            </a:r>
            <a:r>
              <a:rPr lang="en-US" dirty="0"/>
              <a:t> </a:t>
            </a:r>
            <a:r>
              <a:rPr lang="en-US" dirty="0" smtClean="0"/>
              <a:t>so</a:t>
            </a:r>
            <a:r>
              <a:rPr lang="id-ID" dirty="0" smtClean="0"/>
              <a:t>s</a:t>
            </a:r>
            <a:r>
              <a:rPr lang="en-US" dirty="0" err="1" smtClean="0"/>
              <a:t>ial</a:t>
            </a:r>
            <a:r>
              <a:rPr lang="en-US" dirty="0" smtClean="0"/>
              <a:t> </a:t>
            </a:r>
            <a:r>
              <a:rPr lang="en-US" dirty="0" err="1"/>
              <a:t>diterima</a:t>
            </a:r>
            <a:r>
              <a:rPr lang="en-US" dirty="0"/>
              <a:t> </a:t>
            </a:r>
            <a:r>
              <a:rPr lang="en-US" dirty="0" err="1"/>
              <a:t>dan</a:t>
            </a:r>
            <a:r>
              <a:rPr lang="en-US" dirty="0"/>
              <a:t> </a:t>
            </a:r>
            <a:r>
              <a:rPr lang="en-US" dirty="0" err="1"/>
              <a:t>layak</a:t>
            </a:r>
            <a:r>
              <a:rPr lang="en-US" dirty="0"/>
              <a:t> </a:t>
            </a:r>
            <a:r>
              <a:rPr lang="en-US" dirty="0" err="1"/>
              <a:t>dipertimbangkan</a:t>
            </a:r>
            <a:r>
              <a:rPr lang="en-US" dirty="0"/>
              <a:t> (Dickson et.al, 2003; </a:t>
            </a:r>
            <a:r>
              <a:rPr lang="en-US" dirty="0" err="1"/>
              <a:t>Emrich</a:t>
            </a:r>
            <a:r>
              <a:rPr lang="en-US" dirty="0"/>
              <a:t> et.al, 2004).</a:t>
            </a:r>
            <a:endParaRPr lang="id-ID" dirty="0"/>
          </a:p>
          <a:p>
            <a:pPr marL="342900" lvl="0" indent="-342900" algn="just">
              <a:spcAft>
                <a:spcPts val="1200"/>
              </a:spcAft>
              <a:buFont typeface="+mj-lt"/>
              <a:buAutoNum type="arabicPeriod" startAt="4"/>
            </a:pPr>
            <a:r>
              <a:rPr lang="en-US" b="1" dirty="0" err="1"/>
              <a:t>Orientasi</a:t>
            </a:r>
            <a:r>
              <a:rPr lang="en-US" b="1" dirty="0"/>
              <a:t> </a:t>
            </a:r>
            <a:r>
              <a:rPr lang="en-US" b="1" dirty="0" err="1"/>
              <a:t>performa</a:t>
            </a:r>
            <a:r>
              <a:rPr lang="en-US" b="1" dirty="0"/>
              <a:t>. </a:t>
            </a:r>
            <a:r>
              <a:rPr lang="en-US" dirty="0" err="1"/>
              <a:t>Adalah</a:t>
            </a:r>
            <a:r>
              <a:rPr lang="en-US" dirty="0"/>
              <a:t> </a:t>
            </a:r>
            <a:r>
              <a:rPr lang="en-US" dirty="0" err="1"/>
              <a:t>bagaimana</a:t>
            </a:r>
            <a:r>
              <a:rPr lang="en-US" dirty="0"/>
              <a:t> </a:t>
            </a:r>
            <a:r>
              <a:rPr lang="en-US" dirty="0" err="1"/>
              <a:t>performa</a:t>
            </a:r>
            <a:r>
              <a:rPr lang="en-US" dirty="0"/>
              <a:t> </a:t>
            </a:r>
            <a:r>
              <a:rPr lang="en-US" dirty="0" err="1"/>
              <a:t>dan</a:t>
            </a:r>
            <a:r>
              <a:rPr lang="en-US" dirty="0"/>
              <a:t> </a:t>
            </a:r>
            <a:r>
              <a:rPr lang="en-US" dirty="0" err="1"/>
              <a:t>pencapaian</a:t>
            </a:r>
            <a:r>
              <a:rPr lang="en-US" dirty="0"/>
              <a:t> individual </a:t>
            </a:r>
            <a:r>
              <a:rPr lang="en-US" dirty="0" err="1"/>
              <a:t>dinilai</a:t>
            </a:r>
            <a:r>
              <a:rPr lang="en-US" dirty="0"/>
              <a:t>, </a:t>
            </a:r>
            <a:r>
              <a:rPr lang="en-US" dirty="0" err="1"/>
              <a:t>inilah</a:t>
            </a:r>
            <a:r>
              <a:rPr lang="en-US" dirty="0"/>
              <a:t> yang </a:t>
            </a:r>
            <a:r>
              <a:rPr lang="en-US" dirty="0" err="1"/>
              <a:t>disebut</a:t>
            </a:r>
            <a:r>
              <a:rPr lang="en-US" dirty="0"/>
              <a:t> </a:t>
            </a:r>
            <a:r>
              <a:rPr lang="en-US" dirty="0" err="1"/>
              <a:t>dengan</a:t>
            </a:r>
            <a:r>
              <a:rPr lang="en-US" dirty="0"/>
              <a:t> </a:t>
            </a:r>
            <a:r>
              <a:rPr lang="en-US" dirty="0" err="1"/>
              <a:t>orientasi</a:t>
            </a:r>
            <a:r>
              <a:rPr lang="en-US" dirty="0"/>
              <a:t> </a:t>
            </a:r>
            <a:r>
              <a:rPr lang="en-US" dirty="0" err="1"/>
              <a:t>performa</a:t>
            </a:r>
            <a:r>
              <a:rPr lang="en-US" dirty="0"/>
              <a:t> (</a:t>
            </a:r>
            <a:r>
              <a:rPr lang="en-US" dirty="0" err="1"/>
              <a:t>Javidan</a:t>
            </a:r>
            <a:r>
              <a:rPr lang="en-US" dirty="0"/>
              <a:t>, 2004). </a:t>
            </a:r>
            <a:r>
              <a:rPr lang="en-US" dirty="0" err="1"/>
              <a:t>Secara</a:t>
            </a:r>
            <a:r>
              <a:rPr lang="en-US" dirty="0"/>
              <a:t> </a:t>
            </a:r>
            <a:r>
              <a:rPr lang="en-US" dirty="0" err="1"/>
              <a:t>umum</a:t>
            </a:r>
            <a:r>
              <a:rPr lang="en-US" dirty="0"/>
              <a:t> </a:t>
            </a:r>
            <a:r>
              <a:rPr lang="en-US" dirty="0" err="1"/>
              <a:t>mempengaruhi</a:t>
            </a:r>
            <a:r>
              <a:rPr lang="en-US" dirty="0"/>
              <a:t> </a:t>
            </a:r>
            <a:r>
              <a:rPr lang="en-US" dirty="0" err="1"/>
              <a:t>kepemimpinan</a:t>
            </a:r>
            <a:r>
              <a:rPr lang="en-US" dirty="0"/>
              <a:t> </a:t>
            </a:r>
            <a:r>
              <a:rPr lang="en-US" dirty="0" err="1"/>
              <a:t>karena</a:t>
            </a:r>
            <a:r>
              <a:rPr lang="en-US" dirty="0"/>
              <a:t> </a:t>
            </a:r>
            <a:r>
              <a:rPr lang="en-US" dirty="0" err="1"/>
              <a:t>memang</a:t>
            </a:r>
            <a:r>
              <a:rPr lang="en-US" dirty="0"/>
              <a:t> </a:t>
            </a:r>
            <a:r>
              <a:rPr lang="en-US" dirty="0" err="1"/>
              <a:t>ada</a:t>
            </a:r>
            <a:r>
              <a:rPr lang="en-US" dirty="0"/>
              <a:t> </a:t>
            </a:r>
            <a:r>
              <a:rPr lang="en-US" dirty="0" err="1"/>
              <a:t>beberapa</a:t>
            </a:r>
            <a:r>
              <a:rPr lang="en-US" dirty="0"/>
              <a:t> model </a:t>
            </a:r>
            <a:r>
              <a:rPr lang="en-US" dirty="0" err="1"/>
              <a:t>kepemimpinan</a:t>
            </a:r>
            <a:r>
              <a:rPr lang="en-US" dirty="0"/>
              <a:t> yang </a:t>
            </a:r>
            <a:r>
              <a:rPr lang="en-US" dirty="0" err="1"/>
              <a:t>secara</a:t>
            </a:r>
            <a:r>
              <a:rPr lang="en-US" dirty="0"/>
              <a:t> </a:t>
            </a:r>
            <a:r>
              <a:rPr lang="en-US" dirty="0" err="1"/>
              <a:t>langsung</a:t>
            </a:r>
            <a:r>
              <a:rPr lang="en-US" dirty="0"/>
              <a:t> </a:t>
            </a:r>
            <a:r>
              <a:rPr lang="en-US" dirty="0" err="1"/>
              <a:t>dan</a:t>
            </a:r>
            <a:r>
              <a:rPr lang="en-US" dirty="0"/>
              <a:t> </a:t>
            </a:r>
            <a:r>
              <a:rPr lang="en-US" dirty="0" err="1"/>
              <a:t>relevan</a:t>
            </a:r>
            <a:r>
              <a:rPr lang="en-US" dirty="0"/>
              <a:t> </a:t>
            </a:r>
            <a:r>
              <a:rPr lang="en-US" dirty="0" err="1"/>
              <a:t>dalam</a:t>
            </a:r>
            <a:r>
              <a:rPr lang="en-US" dirty="0"/>
              <a:t> </a:t>
            </a:r>
            <a:r>
              <a:rPr lang="en-US" dirty="0" err="1"/>
              <a:t>meningkatkan</a:t>
            </a:r>
            <a:r>
              <a:rPr lang="en-US" dirty="0"/>
              <a:t> </a:t>
            </a:r>
            <a:r>
              <a:rPr lang="en-US" dirty="0" err="1"/>
              <a:t>performa</a:t>
            </a:r>
            <a:r>
              <a:rPr lang="en-US" dirty="0"/>
              <a:t> </a:t>
            </a:r>
            <a:r>
              <a:rPr lang="en-US" dirty="0" err="1"/>
              <a:t>dan</a:t>
            </a:r>
            <a:r>
              <a:rPr lang="en-US" dirty="0"/>
              <a:t> </a:t>
            </a:r>
            <a:r>
              <a:rPr lang="en-US" dirty="0" err="1"/>
              <a:t>efisiensi</a:t>
            </a:r>
            <a:r>
              <a:rPr lang="en-US" dirty="0"/>
              <a:t>.</a:t>
            </a:r>
            <a:endParaRPr lang="id-ID" dirty="0"/>
          </a:p>
          <a:p>
            <a:pPr marL="342900" lvl="0" indent="-342900" algn="just">
              <a:spcAft>
                <a:spcPts val="1200"/>
              </a:spcAft>
              <a:buFont typeface="+mj-lt"/>
              <a:buAutoNum type="arabicPeriod" startAt="4"/>
            </a:pPr>
            <a:r>
              <a:rPr lang="en-US" b="1" dirty="0"/>
              <a:t>Humane orientation (</a:t>
            </a:r>
            <a:r>
              <a:rPr lang="en-US" b="1" dirty="0" err="1"/>
              <a:t>orientasi</a:t>
            </a:r>
            <a:r>
              <a:rPr lang="en-US" b="1" dirty="0"/>
              <a:t> </a:t>
            </a:r>
            <a:r>
              <a:rPr lang="en-US" b="1" dirty="0" err="1"/>
              <a:t>humanis</a:t>
            </a:r>
            <a:r>
              <a:rPr lang="en-US" b="1" dirty="0"/>
              <a:t>). </a:t>
            </a:r>
            <a:r>
              <a:rPr lang="en-US" dirty="0" err="1"/>
              <a:t>Adalah</a:t>
            </a:r>
            <a:r>
              <a:rPr lang="en-US" dirty="0"/>
              <a:t> </a:t>
            </a:r>
            <a:r>
              <a:rPr lang="en-US" dirty="0" err="1"/>
              <a:t>sebuah</a:t>
            </a:r>
            <a:r>
              <a:rPr lang="en-US" dirty="0"/>
              <a:t> </a:t>
            </a:r>
            <a:r>
              <a:rPr lang="en-US" dirty="0" err="1"/>
              <a:t>keinginan</a:t>
            </a:r>
            <a:r>
              <a:rPr lang="en-US" dirty="0"/>
              <a:t> </a:t>
            </a:r>
            <a:r>
              <a:rPr lang="en-US" dirty="0" err="1"/>
              <a:t>dan</a:t>
            </a:r>
            <a:r>
              <a:rPr lang="en-US" dirty="0"/>
              <a:t> </a:t>
            </a:r>
            <a:r>
              <a:rPr lang="en-US" dirty="0" err="1"/>
              <a:t>perhatian</a:t>
            </a:r>
            <a:r>
              <a:rPr lang="en-US" dirty="0"/>
              <a:t> yang </a:t>
            </a:r>
            <a:r>
              <a:rPr lang="en-US" dirty="0" err="1"/>
              <a:t>kuat</a:t>
            </a:r>
            <a:r>
              <a:rPr lang="en-US" dirty="0"/>
              <a:t> </a:t>
            </a:r>
            <a:r>
              <a:rPr lang="en-US" dirty="0" err="1"/>
              <a:t>kepada</a:t>
            </a:r>
            <a:r>
              <a:rPr lang="en-US" dirty="0"/>
              <a:t> </a:t>
            </a:r>
            <a:r>
              <a:rPr lang="en-US" dirty="0" err="1"/>
              <a:t>atas</a:t>
            </a:r>
            <a:r>
              <a:rPr lang="en-US" dirty="0"/>
              <a:t> </a:t>
            </a:r>
            <a:r>
              <a:rPr lang="en-US" dirty="0" err="1"/>
              <a:t>kesejahteraan</a:t>
            </a:r>
            <a:r>
              <a:rPr lang="en-US" dirty="0"/>
              <a:t> orang lain </a:t>
            </a:r>
            <a:r>
              <a:rPr lang="en-US" dirty="0" err="1"/>
              <a:t>dan</a:t>
            </a:r>
            <a:r>
              <a:rPr lang="en-US" dirty="0"/>
              <a:t> </a:t>
            </a:r>
            <a:r>
              <a:rPr lang="en-US" dirty="0" err="1"/>
              <a:t>keinginan</a:t>
            </a:r>
            <a:r>
              <a:rPr lang="en-US" dirty="0"/>
              <a:t> </a:t>
            </a:r>
            <a:r>
              <a:rPr lang="en-US" dirty="0" err="1"/>
              <a:t>untuk</a:t>
            </a:r>
            <a:r>
              <a:rPr lang="en-US" dirty="0"/>
              <a:t> </a:t>
            </a:r>
            <a:r>
              <a:rPr lang="en-US" dirty="0" err="1"/>
              <a:t>mengorbankan</a:t>
            </a:r>
            <a:r>
              <a:rPr lang="en-US" dirty="0"/>
              <a:t> </a:t>
            </a:r>
            <a:r>
              <a:rPr lang="en-US" dirty="0" err="1"/>
              <a:t>kepentingan</a:t>
            </a:r>
            <a:r>
              <a:rPr lang="en-US" dirty="0"/>
              <a:t> </a:t>
            </a:r>
            <a:r>
              <a:rPr lang="en-US" dirty="0" err="1"/>
              <a:t>diri</a:t>
            </a:r>
            <a:r>
              <a:rPr lang="en-US" dirty="0"/>
              <a:t> </a:t>
            </a:r>
            <a:r>
              <a:rPr lang="en-US" dirty="0" err="1"/>
              <a:t>sendiri</a:t>
            </a:r>
            <a:r>
              <a:rPr lang="en-US" dirty="0"/>
              <a:t> </a:t>
            </a:r>
            <a:r>
              <a:rPr lang="en-US" dirty="0" err="1"/>
              <a:t>untuk</a:t>
            </a:r>
            <a:r>
              <a:rPr lang="en-US" dirty="0"/>
              <a:t> </a:t>
            </a:r>
            <a:r>
              <a:rPr lang="en-US" dirty="0" err="1"/>
              <a:t>menolong</a:t>
            </a:r>
            <a:r>
              <a:rPr lang="en-US" dirty="0"/>
              <a:t> yang lain. </a:t>
            </a:r>
            <a:r>
              <a:rPr lang="en-US" dirty="0" err="1"/>
              <a:t>Orientasi</a:t>
            </a:r>
            <a:r>
              <a:rPr lang="en-US" dirty="0"/>
              <a:t> </a:t>
            </a:r>
            <a:r>
              <a:rPr lang="en-US" dirty="0" err="1"/>
              <a:t>ini</a:t>
            </a:r>
            <a:r>
              <a:rPr lang="en-US" dirty="0"/>
              <a:t> </a:t>
            </a:r>
            <a:r>
              <a:rPr lang="en-US" dirty="0" err="1"/>
              <a:t>mendorong</a:t>
            </a:r>
            <a:r>
              <a:rPr lang="en-US" dirty="0"/>
              <a:t> </a:t>
            </a:r>
            <a:r>
              <a:rPr lang="en-US" dirty="0" err="1"/>
              <a:t>perilaku</a:t>
            </a:r>
            <a:r>
              <a:rPr lang="en-US" dirty="0"/>
              <a:t> </a:t>
            </a:r>
            <a:r>
              <a:rPr lang="en-US" dirty="0" err="1"/>
              <a:t>kepemimpinan</a:t>
            </a:r>
            <a:r>
              <a:rPr lang="en-US" dirty="0"/>
              <a:t> </a:t>
            </a:r>
            <a:r>
              <a:rPr lang="en-US" dirty="0" err="1"/>
              <a:t>supportif</a:t>
            </a:r>
            <a:r>
              <a:rPr lang="en-US" dirty="0"/>
              <a:t> </a:t>
            </a:r>
            <a:r>
              <a:rPr lang="en-US" dirty="0" err="1"/>
              <a:t>seperti</a:t>
            </a:r>
            <a:r>
              <a:rPr lang="en-US" dirty="0"/>
              <a:t> missal </a:t>
            </a:r>
            <a:r>
              <a:rPr lang="en-US" dirty="0" err="1"/>
              <a:t>memiliki</a:t>
            </a:r>
            <a:r>
              <a:rPr lang="en-US" dirty="0"/>
              <a:t> </a:t>
            </a:r>
            <a:r>
              <a:rPr lang="en-US" dirty="0" err="1"/>
              <a:t>perhatian</a:t>
            </a:r>
            <a:r>
              <a:rPr lang="en-US" dirty="0"/>
              <a:t> </a:t>
            </a:r>
            <a:r>
              <a:rPr lang="en-US" dirty="0" err="1"/>
              <a:t>untuk</a:t>
            </a:r>
            <a:r>
              <a:rPr lang="en-US" dirty="0"/>
              <a:t> </a:t>
            </a:r>
            <a:r>
              <a:rPr lang="en-US" dirty="0" err="1"/>
              <a:t>mempertimbangkan</a:t>
            </a:r>
            <a:r>
              <a:rPr lang="en-US" dirty="0"/>
              <a:t> </a:t>
            </a:r>
            <a:r>
              <a:rPr lang="en-US" dirty="0" err="1"/>
              <a:t>kebutuhan</a:t>
            </a:r>
            <a:r>
              <a:rPr lang="en-US" dirty="0"/>
              <a:t> </a:t>
            </a:r>
            <a:r>
              <a:rPr lang="en-US" dirty="0" err="1"/>
              <a:t>dan</a:t>
            </a:r>
            <a:r>
              <a:rPr lang="en-US" dirty="0"/>
              <a:t> </a:t>
            </a:r>
            <a:r>
              <a:rPr lang="en-US" dirty="0" err="1"/>
              <a:t>perasaan</a:t>
            </a:r>
            <a:r>
              <a:rPr lang="en-US" dirty="0"/>
              <a:t> </a:t>
            </a:r>
            <a:r>
              <a:rPr lang="en-US" dirty="0" err="1"/>
              <a:t>dari</a:t>
            </a:r>
            <a:r>
              <a:rPr lang="en-US" dirty="0"/>
              <a:t> </a:t>
            </a:r>
            <a:r>
              <a:rPr lang="en-US" dirty="0" err="1"/>
              <a:t>bawahan</a:t>
            </a:r>
            <a:r>
              <a:rPr lang="en-US" dirty="0"/>
              <a:t>.</a:t>
            </a:r>
            <a:endParaRPr lang="id-ID" dirty="0"/>
          </a:p>
        </p:txBody>
      </p:sp>
      <p:sp>
        <p:nvSpPr>
          <p:cNvPr id="5" name="Content Placeholder 2">
            <a:extLst>
              <a:ext uri="{FF2B5EF4-FFF2-40B4-BE49-F238E27FC236}">
                <a16:creationId xmlns:a16="http://schemas.microsoft.com/office/drawing/2014/main" id="{410462EE-77BE-8C4F-8F3E-A0E85F1C4BFA}"/>
              </a:ext>
            </a:extLst>
          </p:cNvPr>
          <p:cNvSpPr txBox="1">
            <a:spLocks/>
          </p:cNvSpPr>
          <p:nvPr/>
        </p:nvSpPr>
        <p:spPr>
          <a:xfrm>
            <a:off x="9493624" y="614406"/>
            <a:ext cx="2245658" cy="5880606"/>
          </a:xfrm>
          <a:prstGeom prst="rect">
            <a:avLst/>
          </a:prstGeom>
          <a:solidFill>
            <a:schemeClr val="accent1"/>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Font typeface="Wingdings 2" panose="05020102010507070707" pitchFamily="18" charset="2"/>
              <a:buNone/>
            </a:pPr>
            <a:r>
              <a:rPr lang="en-US" sz="2200" b="1" dirty="0" smtClean="0">
                <a:solidFill>
                  <a:schemeClr val="bg1"/>
                </a:solidFill>
              </a:rPr>
              <a:t>.</a:t>
            </a:r>
            <a:r>
              <a:rPr lang="id-ID" sz="2200" b="1" dirty="0" smtClean="0">
                <a:solidFill>
                  <a:schemeClr val="bg1"/>
                </a:solidFill>
              </a:rPr>
              <a:t>...continue</a:t>
            </a:r>
          </a:p>
        </p:txBody>
      </p:sp>
    </p:spTree>
    <p:extLst>
      <p:ext uri="{BB962C8B-B14F-4D97-AF65-F5344CB8AC3E}">
        <p14:creationId xmlns:p14="http://schemas.microsoft.com/office/powerpoint/2010/main" val="2157758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783541" y="789216"/>
            <a:ext cx="8955741" cy="56519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en-US" b="1" dirty="0" err="1" smtClean="0">
                <a:solidFill>
                  <a:schemeClr val="tx1"/>
                </a:solidFill>
              </a:rPr>
              <a:t>Diskriminasi</a:t>
            </a:r>
            <a:r>
              <a:rPr lang="en-US" b="1" dirty="0" smtClean="0">
                <a:solidFill>
                  <a:schemeClr val="tx1"/>
                </a:solidFill>
              </a:rPr>
              <a:t> </a:t>
            </a:r>
            <a:r>
              <a:rPr lang="en-US" b="1" dirty="0" err="1" smtClean="0">
                <a:solidFill>
                  <a:schemeClr val="tx1"/>
                </a:solidFill>
              </a:rPr>
              <a:t>Berbasis</a:t>
            </a:r>
            <a:r>
              <a:rPr lang="en-US" b="1" dirty="0" smtClean="0">
                <a:solidFill>
                  <a:schemeClr val="tx1"/>
                </a:solidFill>
              </a:rPr>
              <a:t> </a:t>
            </a:r>
            <a:r>
              <a:rPr lang="en-US" b="1" dirty="0" err="1" smtClean="0">
                <a:solidFill>
                  <a:schemeClr val="tx1"/>
                </a:solidFill>
              </a:rPr>
              <a:t>Jenis</a:t>
            </a:r>
            <a:r>
              <a:rPr lang="en-US" b="1" dirty="0" smtClean="0">
                <a:solidFill>
                  <a:schemeClr val="tx1"/>
                </a:solidFill>
              </a:rPr>
              <a:t> </a:t>
            </a:r>
            <a:r>
              <a:rPr lang="en-US" b="1" dirty="0" err="1" smtClean="0">
                <a:solidFill>
                  <a:schemeClr val="tx1"/>
                </a:solidFill>
              </a:rPr>
              <a:t>Kelamin</a:t>
            </a:r>
            <a:r>
              <a:rPr lang="en-US" b="1" dirty="0" smtClean="0">
                <a:solidFill>
                  <a:schemeClr val="tx1"/>
                </a:solidFill>
              </a:rPr>
              <a:t>.</a:t>
            </a:r>
            <a:endParaRPr lang="id-ID" b="1" dirty="0" smtClean="0">
              <a:solidFill>
                <a:schemeClr val="tx1"/>
              </a:solidFill>
            </a:endParaRPr>
          </a:p>
          <a:p>
            <a:pPr marL="285750" indent="-285750">
              <a:spcAft>
                <a:spcPts val="600"/>
              </a:spcAft>
              <a:buFont typeface="Wingdings"/>
              <a:buChar char="à"/>
            </a:pPr>
            <a:r>
              <a:rPr lang="en-US" dirty="0" err="1" smtClean="0">
                <a:solidFill>
                  <a:schemeClr val="tx1"/>
                </a:solidFill>
              </a:rPr>
              <a:t>Kecenderungan</a:t>
            </a:r>
            <a:r>
              <a:rPr lang="en-US" dirty="0" smtClean="0">
                <a:solidFill>
                  <a:schemeClr val="tx1"/>
                </a:solidFill>
              </a:rPr>
              <a:t> </a:t>
            </a:r>
            <a:r>
              <a:rPr lang="en-US" dirty="0" err="1">
                <a:solidFill>
                  <a:schemeClr val="tx1"/>
                </a:solidFill>
              </a:rPr>
              <a:t>kuat</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mengisi</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tingkat</a:t>
            </a:r>
            <a:r>
              <a:rPr lang="en-US" dirty="0">
                <a:solidFill>
                  <a:schemeClr val="tx1"/>
                </a:solidFill>
              </a:rPr>
              <a:t> </a:t>
            </a:r>
            <a:r>
              <a:rPr lang="en-US" dirty="0" err="1">
                <a:solidFill>
                  <a:schemeClr val="tx1"/>
                </a:solidFill>
              </a:rPr>
              <a:t>tinggi</a:t>
            </a:r>
            <a:r>
              <a:rPr lang="en-US" dirty="0">
                <a:solidFill>
                  <a:schemeClr val="tx1"/>
                </a:solidFill>
              </a:rPr>
              <a:t> </a:t>
            </a:r>
            <a:r>
              <a:rPr lang="en-US" dirty="0" err="1">
                <a:solidFill>
                  <a:schemeClr val="tx1"/>
                </a:solidFill>
              </a:rPr>
              <a:t>telah</a:t>
            </a:r>
            <a:r>
              <a:rPr lang="en-US" dirty="0">
                <a:solidFill>
                  <a:schemeClr val="tx1"/>
                </a:solidFill>
              </a:rPr>
              <a:t> </a:t>
            </a:r>
            <a:r>
              <a:rPr lang="en-US" dirty="0" err="1">
                <a:solidFill>
                  <a:schemeClr val="tx1"/>
                </a:solidFill>
              </a:rPr>
              <a:t>disebut</a:t>
            </a:r>
            <a:r>
              <a:rPr lang="en-US" dirty="0">
                <a:solidFill>
                  <a:schemeClr val="tx1"/>
                </a:solidFill>
              </a:rPr>
              <a:t> </a:t>
            </a:r>
            <a:r>
              <a:rPr lang="en-US" dirty="0" err="1">
                <a:solidFill>
                  <a:schemeClr val="tx1"/>
                </a:solidFill>
              </a:rPr>
              <a:t>sebagai</a:t>
            </a:r>
            <a:r>
              <a:rPr lang="en-US" dirty="0">
                <a:solidFill>
                  <a:schemeClr val="tx1"/>
                </a:solidFill>
              </a:rPr>
              <a:t> </a:t>
            </a:r>
            <a:r>
              <a:rPr lang="en-US" dirty="0" smtClean="0">
                <a:solidFill>
                  <a:schemeClr val="tx1"/>
                </a:solidFill>
              </a:rPr>
              <a:t>“</a:t>
            </a:r>
            <a:r>
              <a:rPr lang="id-ID" dirty="0" smtClean="0">
                <a:solidFill>
                  <a:schemeClr val="tx1"/>
                </a:solidFill>
              </a:rPr>
              <a:t>Glass Ceiling"</a:t>
            </a:r>
            <a:r>
              <a:rPr lang="en-US" dirty="0">
                <a:solidFill>
                  <a:schemeClr val="tx1"/>
                </a:solidFill>
              </a:rPr>
              <a:t>.</a:t>
            </a:r>
            <a:endParaRPr lang="id-ID" dirty="0" smtClean="0">
              <a:solidFill>
                <a:schemeClr val="tx1"/>
              </a:solidFill>
            </a:endParaRPr>
          </a:p>
          <a:p>
            <a:pPr marL="285750" indent="-285750">
              <a:spcAft>
                <a:spcPts val="600"/>
              </a:spcAft>
              <a:buFont typeface="Wingdings"/>
              <a:buChar char="à"/>
            </a:pPr>
            <a:r>
              <a:rPr lang="en-US" dirty="0" err="1" smtClean="0">
                <a:solidFill>
                  <a:schemeClr val="tx1"/>
                </a:solidFill>
              </a:rPr>
              <a:t>Menurut</a:t>
            </a:r>
            <a:r>
              <a:rPr lang="en-US" dirty="0" smtClean="0">
                <a:solidFill>
                  <a:schemeClr val="tx1"/>
                </a:solidFill>
              </a:rPr>
              <a:t> </a:t>
            </a:r>
            <a:r>
              <a:rPr lang="en-US" dirty="0">
                <a:solidFill>
                  <a:schemeClr val="tx1"/>
                </a:solidFill>
              </a:rPr>
              <a:t>Adler (1996), </a:t>
            </a:r>
            <a:r>
              <a:rPr lang="en-US" dirty="0" err="1">
                <a:solidFill>
                  <a:schemeClr val="tx1"/>
                </a:solidFill>
              </a:rPr>
              <a:t>pada</a:t>
            </a:r>
            <a:r>
              <a:rPr lang="en-US" dirty="0">
                <a:solidFill>
                  <a:schemeClr val="tx1"/>
                </a:solidFill>
              </a:rPr>
              <a:t> </a:t>
            </a:r>
            <a:r>
              <a:rPr lang="en-US" dirty="0" smtClean="0">
                <a:solidFill>
                  <a:schemeClr val="tx1"/>
                </a:solidFill>
              </a:rPr>
              <a:t>1995, </a:t>
            </a:r>
            <a:r>
              <a:rPr lang="id-ID" dirty="0" smtClean="0">
                <a:solidFill>
                  <a:schemeClr val="tx1"/>
                </a:solidFill>
              </a:rPr>
              <a:t> </a:t>
            </a:r>
            <a:r>
              <a:rPr lang="en-US" dirty="0" err="1" smtClean="0">
                <a:solidFill>
                  <a:schemeClr val="tx1"/>
                </a:solidFill>
              </a:rPr>
              <a:t>sekitar</a:t>
            </a:r>
            <a:r>
              <a:rPr lang="en-US" dirty="0" smtClean="0">
                <a:solidFill>
                  <a:schemeClr val="tx1"/>
                </a:solidFill>
              </a:rPr>
              <a:t> </a:t>
            </a:r>
            <a:r>
              <a:rPr lang="en-US" dirty="0">
                <a:solidFill>
                  <a:schemeClr val="tx1"/>
                </a:solidFill>
              </a:rPr>
              <a:t>5% </a:t>
            </a:r>
            <a:r>
              <a:rPr lang="en-US" dirty="0" err="1">
                <a:solidFill>
                  <a:schemeClr val="tx1"/>
                </a:solidFill>
              </a:rPr>
              <a:t>negara</a:t>
            </a:r>
            <a:r>
              <a:rPr lang="en-US" dirty="0">
                <a:solidFill>
                  <a:schemeClr val="tx1"/>
                </a:solidFill>
              </a:rPr>
              <a:t> </a:t>
            </a:r>
            <a:r>
              <a:rPr lang="en-US" dirty="0" err="1">
                <a:solidFill>
                  <a:schemeClr val="tx1"/>
                </a:solidFill>
              </a:rPr>
              <a:t>memiliki</a:t>
            </a:r>
            <a:r>
              <a:rPr lang="en-US" dirty="0">
                <a:solidFill>
                  <a:schemeClr val="tx1"/>
                </a:solidFill>
              </a:rPr>
              <a:t> </a:t>
            </a:r>
            <a:r>
              <a:rPr lang="en-US" dirty="0" err="1">
                <a:solidFill>
                  <a:schemeClr val="tx1"/>
                </a:solidFill>
              </a:rPr>
              <a:t>kepala</a:t>
            </a:r>
            <a:r>
              <a:rPr lang="en-US" dirty="0">
                <a:solidFill>
                  <a:schemeClr val="tx1"/>
                </a:solidFill>
              </a:rPr>
              <a:t> </a:t>
            </a:r>
            <a:r>
              <a:rPr lang="en-US" dirty="0" err="1">
                <a:solidFill>
                  <a:schemeClr val="tx1"/>
                </a:solidFill>
              </a:rPr>
              <a:t>negara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mis</a:t>
            </a:r>
            <a:r>
              <a:rPr lang="en-US" dirty="0">
                <a:solidFill>
                  <a:schemeClr val="tx1"/>
                </a:solidFill>
              </a:rPr>
              <a:t>., </a:t>
            </a:r>
            <a:r>
              <a:rPr lang="en-US" dirty="0" err="1">
                <a:solidFill>
                  <a:schemeClr val="tx1"/>
                </a:solidFill>
              </a:rPr>
              <a:t>Perdana</a:t>
            </a:r>
            <a:r>
              <a:rPr lang="en-US" dirty="0">
                <a:solidFill>
                  <a:schemeClr val="tx1"/>
                </a:solidFill>
              </a:rPr>
              <a:t> </a:t>
            </a:r>
            <a:r>
              <a:rPr lang="en-US" dirty="0" err="1">
                <a:solidFill>
                  <a:schemeClr val="tx1"/>
                </a:solidFill>
              </a:rPr>
              <a:t>menteri</a:t>
            </a:r>
            <a:r>
              <a:rPr lang="en-US" dirty="0">
                <a:solidFill>
                  <a:schemeClr val="tx1"/>
                </a:solidFill>
              </a:rPr>
              <a:t>, </a:t>
            </a:r>
            <a:r>
              <a:rPr lang="en-US" dirty="0" err="1">
                <a:solidFill>
                  <a:schemeClr val="tx1"/>
                </a:solidFill>
              </a:rPr>
              <a:t>presiden</a:t>
            </a:r>
            <a:r>
              <a:rPr lang="en-US" dirty="0">
                <a:solidFill>
                  <a:schemeClr val="tx1"/>
                </a:solidFill>
              </a:rPr>
              <a:t>). </a:t>
            </a:r>
            <a:endParaRPr lang="id-ID" dirty="0">
              <a:solidFill>
                <a:schemeClr val="tx1"/>
              </a:solidFill>
            </a:endParaRPr>
          </a:p>
          <a:p>
            <a:pPr marL="285750" indent="-285750">
              <a:spcAft>
                <a:spcPts val="600"/>
              </a:spcAft>
              <a:buFont typeface="Wingdings"/>
              <a:buChar char="à"/>
            </a:pPr>
            <a:r>
              <a:rPr lang="en-US" dirty="0" err="1" smtClean="0">
                <a:solidFill>
                  <a:schemeClr val="tx1"/>
                </a:solidFill>
              </a:rPr>
              <a:t>Jumlah</a:t>
            </a:r>
            <a:r>
              <a:rPr lang="en-US" dirty="0" smtClean="0">
                <a:solidFill>
                  <a:schemeClr val="tx1"/>
                </a:solidFill>
              </a:rPr>
              <a:t> </a:t>
            </a:r>
            <a:r>
              <a:rPr lang="en-US" dirty="0" err="1">
                <a:solidFill>
                  <a:schemeClr val="tx1"/>
                </a:solidFill>
              </a:rPr>
              <a:t>wanita</a:t>
            </a:r>
            <a:r>
              <a:rPr lang="en-US" dirty="0">
                <a:solidFill>
                  <a:schemeClr val="tx1"/>
                </a:solidFill>
              </a:rPr>
              <a:t> di </a:t>
            </a:r>
            <a:r>
              <a:rPr lang="en-US" dirty="0" err="1">
                <a:solidFill>
                  <a:schemeClr val="tx1"/>
                </a:solidFill>
              </a:rPr>
              <a:t>posisi</a:t>
            </a:r>
            <a:r>
              <a:rPr lang="en-US" dirty="0">
                <a:solidFill>
                  <a:schemeClr val="tx1"/>
                </a:solidFill>
              </a:rPr>
              <a:t> </a:t>
            </a:r>
            <a:r>
              <a:rPr lang="en-US" dirty="0" err="1">
                <a:solidFill>
                  <a:schemeClr val="tx1"/>
                </a:solidFill>
              </a:rPr>
              <a:t>eksekutif</a:t>
            </a:r>
            <a:r>
              <a:rPr lang="en-US" dirty="0">
                <a:solidFill>
                  <a:schemeClr val="tx1"/>
                </a:solidFill>
              </a:rPr>
              <a:t> </a:t>
            </a:r>
            <a:r>
              <a:rPr lang="en-US" dirty="0" err="1">
                <a:solidFill>
                  <a:schemeClr val="tx1"/>
                </a:solidFill>
              </a:rPr>
              <a:t>puncak</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organisasi</a:t>
            </a:r>
            <a:r>
              <a:rPr lang="en-US" dirty="0">
                <a:solidFill>
                  <a:schemeClr val="tx1"/>
                </a:solidFill>
              </a:rPr>
              <a:t> </a:t>
            </a:r>
            <a:r>
              <a:rPr lang="en-US" dirty="0" err="1">
                <a:solidFill>
                  <a:schemeClr val="tx1"/>
                </a:solidFill>
              </a:rPr>
              <a:t>bisnis</a:t>
            </a:r>
            <a:r>
              <a:rPr lang="en-US" dirty="0">
                <a:solidFill>
                  <a:schemeClr val="tx1"/>
                </a:solidFill>
              </a:rPr>
              <a:t> </a:t>
            </a:r>
            <a:r>
              <a:rPr lang="en-US" dirty="0" err="1">
                <a:solidFill>
                  <a:schemeClr val="tx1"/>
                </a:solidFill>
              </a:rPr>
              <a:t>besar</a:t>
            </a:r>
            <a:r>
              <a:rPr lang="en-US" dirty="0">
                <a:solidFill>
                  <a:schemeClr val="tx1"/>
                </a:solidFill>
              </a:rPr>
              <a:t> </a:t>
            </a:r>
            <a:r>
              <a:rPr lang="en-US" dirty="0" err="1">
                <a:solidFill>
                  <a:schemeClr val="tx1"/>
                </a:solidFill>
              </a:rPr>
              <a:t>juga</a:t>
            </a:r>
            <a:r>
              <a:rPr lang="en-US" dirty="0">
                <a:solidFill>
                  <a:schemeClr val="tx1"/>
                </a:solidFill>
              </a:rPr>
              <a:t> </a:t>
            </a:r>
            <a:r>
              <a:rPr lang="en-US" dirty="0" err="1">
                <a:solidFill>
                  <a:schemeClr val="tx1"/>
                </a:solidFill>
              </a:rPr>
              <a:t>sangat</a:t>
            </a:r>
            <a:r>
              <a:rPr lang="en-US" dirty="0">
                <a:solidFill>
                  <a:schemeClr val="tx1"/>
                </a:solidFill>
              </a:rPr>
              <a:t> </a:t>
            </a:r>
            <a:r>
              <a:rPr lang="en-US" dirty="0" err="1">
                <a:solidFill>
                  <a:schemeClr val="tx1"/>
                </a:solidFill>
              </a:rPr>
              <a:t>kecil</a:t>
            </a:r>
            <a:r>
              <a:rPr lang="en-US" dirty="0">
                <a:solidFill>
                  <a:schemeClr val="tx1"/>
                </a:solidFill>
              </a:rPr>
              <a:t>, </a:t>
            </a:r>
            <a:r>
              <a:rPr lang="en-US" dirty="0" err="1">
                <a:solidFill>
                  <a:schemeClr val="tx1"/>
                </a:solidFill>
              </a:rPr>
              <a:t>meskipun</a:t>
            </a:r>
            <a:r>
              <a:rPr lang="en-US" dirty="0">
                <a:solidFill>
                  <a:schemeClr val="tx1"/>
                </a:solidFill>
              </a:rPr>
              <a:t> </a:t>
            </a:r>
            <a:r>
              <a:rPr lang="en-US" dirty="0" err="1" smtClean="0">
                <a:solidFill>
                  <a:schemeClr val="tx1"/>
                </a:solidFill>
              </a:rPr>
              <a:t>secara</a:t>
            </a:r>
            <a:r>
              <a:rPr lang="id-ID" dirty="0">
                <a:solidFill>
                  <a:schemeClr val="tx1"/>
                </a:solidFill>
              </a:rPr>
              <a:t> </a:t>
            </a:r>
            <a:r>
              <a:rPr lang="en-US" dirty="0" err="1" smtClean="0">
                <a:solidFill>
                  <a:schemeClr val="tx1"/>
                </a:solidFill>
              </a:rPr>
              <a:t>bertahap</a:t>
            </a:r>
            <a:r>
              <a:rPr lang="en-US" dirty="0" smtClean="0">
                <a:solidFill>
                  <a:schemeClr val="tx1"/>
                </a:solidFill>
              </a:rPr>
              <a:t> </a:t>
            </a:r>
            <a:r>
              <a:rPr lang="en-US" dirty="0" err="1">
                <a:solidFill>
                  <a:schemeClr val="tx1"/>
                </a:solidFill>
              </a:rPr>
              <a:t>meningkat</a:t>
            </a:r>
            <a:r>
              <a:rPr lang="en-US" dirty="0">
                <a:solidFill>
                  <a:schemeClr val="tx1"/>
                </a:solidFill>
              </a:rPr>
              <a:t> (Catalyst, 2003; </a:t>
            </a:r>
            <a:r>
              <a:rPr lang="en-US" dirty="0" smtClean="0">
                <a:solidFill>
                  <a:schemeClr val="tx1"/>
                </a:solidFill>
              </a:rPr>
              <a:t>P</a:t>
            </a:r>
            <a:r>
              <a:rPr lang="id-ID" dirty="0" smtClean="0">
                <a:solidFill>
                  <a:schemeClr val="tx1"/>
                </a:solidFill>
              </a:rPr>
              <a:t> </a:t>
            </a:r>
            <a:r>
              <a:rPr lang="en-US" dirty="0" err="1" smtClean="0">
                <a:solidFill>
                  <a:schemeClr val="tx1"/>
                </a:solidFill>
              </a:rPr>
              <a:t>owell</a:t>
            </a:r>
            <a:r>
              <a:rPr lang="en-US" dirty="0" smtClean="0">
                <a:solidFill>
                  <a:schemeClr val="tx1"/>
                </a:solidFill>
              </a:rPr>
              <a:t> </a:t>
            </a:r>
            <a:r>
              <a:rPr lang="en-US" dirty="0">
                <a:solidFill>
                  <a:schemeClr val="tx1"/>
                </a:solidFill>
              </a:rPr>
              <a:t>&amp; Graves, 2003; </a:t>
            </a:r>
            <a:r>
              <a:rPr lang="id-ID" dirty="0" smtClean="0">
                <a:solidFill>
                  <a:schemeClr val="tx1"/>
                </a:solidFill>
              </a:rPr>
              <a:t> </a:t>
            </a:r>
            <a:r>
              <a:rPr lang="en-US" dirty="0" err="1" smtClean="0">
                <a:solidFill>
                  <a:schemeClr val="tx1"/>
                </a:solidFill>
              </a:rPr>
              <a:t>Ragins</a:t>
            </a:r>
            <a:r>
              <a:rPr lang="en-US" dirty="0">
                <a:solidFill>
                  <a:schemeClr val="tx1"/>
                </a:solidFill>
              </a:rPr>
              <a:t>, Townsend, &amp; </a:t>
            </a:r>
            <a:r>
              <a:rPr lang="en-US" dirty="0" err="1">
                <a:solidFill>
                  <a:schemeClr val="tx1"/>
                </a:solidFill>
              </a:rPr>
              <a:t>Mattis</a:t>
            </a:r>
            <a:r>
              <a:rPr lang="en-US" dirty="0">
                <a:solidFill>
                  <a:schemeClr val="tx1"/>
                </a:solidFill>
              </a:rPr>
              <a:t>, 1998). </a:t>
            </a:r>
            <a:r>
              <a:rPr lang="en-US" dirty="0" err="1">
                <a:solidFill>
                  <a:schemeClr val="tx1"/>
                </a:solidFill>
              </a:rPr>
              <a:t>Dengan</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adanya</a:t>
            </a:r>
            <a:r>
              <a:rPr lang="en-US" dirty="0">
                <a:solidFill>
                  <a:schemeClr val="tx1"/>
                </a:solidFill>
              </a:rPr>
              <a:t> </a:t>
            </a:r>
            <a:r>
              <a:rPr lang="en-US" dirty="0" err="1">
                <a:solidFill>
                  <a:schemeClr val="tx1"/>
                </a:solidFill>
              </a:rPr>
              <a:t>diskriminasi</a:t>
            </a:r>
            <a:r>
              <a:rPr lang="en-US" dirty="0">
                <a:solidFill>
                  <a:schemeClr val="tx1"/>
                </a:solidFill>
              </a:rPr>
              <a:t> </a:t>
            </a:r>
            <a:r>
              <a:rPr lang="en-US" dirty="0" err="1">
                <a:solidFill>
                  <a:schemeClr val="tx1"/>
                </a:solidFill>
              </a:rPr>
              <a:t>berdasarkan</a:t>
            </a:r>
            <a:r>
              <a:rPr lang="en-US" dirty="0">
                <a:solidFill>
                  <a:schemeClr val="tx1"/>
                </a:solidFill>
              </a:rPr>
              <a:t> </a:t>
            </a:r>
            <a:r>
              <a:rPr lang="en-US" dirty="0" err="1">
                <a:solidFill>
                  <a:schemeClr val="tx1"/>
                </a:solidFill>
              </a:rPr>
              <a:t>jenis</a:t>
            </a:r>
            <a:r>
              <a:rPr lang="en-US" dirty="0">
                <a:solidFill>
                  <a:schemeClr val="tx1"/>
                </a:solidFill>
              </a:rPr>
              <a:t> </a:t>
            </a:r>
            <a:r>
              <a:rPr lang="en-US" dirty="0" err="1">
                <a:solidFill>
                  <a:schemeClr val="tx1"/>
                </a:solidFill>
              </a:rPr>
              <a:t>kelamin</a:t>
            </a:r>
            <a:r>
              <a:rPr lang="en-US" dirty="0">
                <a:solidFill>
                  <a:schemeClr val="tx1"/>
                </a:solidFill>
              </a:rPr>
              <a:t>, </a:t>
            </a:r>
            <a:r>
              <a:rPr lang="en-US" dirty="0" err="1">
                <a:solidFill>
                  <a:schemeClr val="tx1"/>
                </a:solidFill>
              </a:rPr>
              <a:t>jumlah</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kepala</a:t>
            </a:r>
            <a:r>
              <a:rPr lang="en-US" dirty="0">
                <a:solidFill>
                  <a:schemeClr val="tx1"/>
                </a:solidFill>
              </a:rPr>
              <a:t> </a:t>
            </a:r>
            <a:r>
              <a:rPr lang="en-US" dirty="0" err="1">
                <a:solidFill>
                  <a:schemeClr val="tx1"/>
                </a:solidFill>
              </a:rPr>
              <a:t>eksekutif</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bisnis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pemerintah</a:t>
            </a:r>
            <a:r>
              <a:rPr lang="en-US" dirty="0">
                <a:solidFill>
                  <a:schemeClr val="tx1"/>
                </a:solidFill>
              </a:rPr>
              <a:t> </a:t>
            </a:r>
            <a:r>
              <a:rPr lang="en-US" dirty="0" err="1">
                <a:solidFill>
                  <a:schemeClr val="tx1"/>
                </a:solidFill>
              </a:rPr>
              <a:t>harus</a:t>
            </a:r>
            <a:r>
              <a:rPr lang="en-US" dirty="0">
                <a:solidFill>
                  <a:schemeClr val="tx1"/>
                </a:solidFill>
              </a:rPr>
              <a:t> </a:t>
            </a:r>
            <a:r>
              <a:rPr lang="en-US" dirty="0" err="1">
                <a:solidFill>
                  <a:schemeClr val="tx1"/>
                </a:solidFill>
              </a:rPr>
              <a:t>mendekati</a:t>
            </a:r>
            <a:r>
              <a:rPr lang="en-US" dirty="0">
                <a:solidFill>
                  <a:schemeClr val="tx1"/>
                </a:solidFill>
              </a:rPr>
              <a:t> 50</a:t>
            </a:r>
            <a:r>
              <a:rPr lang="en-US" dirty="0" smtClean="0">
                <a:solidFill>
                  <a:schemeClr val="tx1"/>
                </a:solidFill>
              </a:rPr>
              <a:t>%.</a:t>
            </a:r>
            <a:endParaRPr lang="id-ID" dirty="0" smtClean="0">
              <a:solidFill>
                <a:schemeClr val="tx1"/>
              </a:solidFill>
            </a:endParaRPr>
          </a:p>
          <a:p>
            <a:pPr marL="285750" indent="-285750">
              <a:spcAft>
                <a:spcPts val="600"/>
              </a:spcAft>
              <a:buFont typeface="Wingdings"/>
              <a:buChar char="à"/>
            </a:pPr>
            <a:r>
              <a:rPr lang="en-US" dirty="0" err="1">
                <a:solidFill>
                  <a:schemeClr val="tx1"/>
                </a:solidFill>
              </a:rPr>
              <a:t>Sepanjang</a:t>
            </a:r>
            <a:r>
              <a:rPr lang="en-US" dirty="0">
                <a:solidFill>
                  <a:schemeClr val="tx1"/>
                </a:solidFill>
              </a:rPr>
              <a:t> </a:t>
            </a:r>
            <a:r>
              <a:rPr lang="en-US" dirty="0" err="1">
                <a:solidFill>
                  <a:schemeClr val="tx1"/>
                </a:solidFill>
              </a:rPr>
              <a:t>abad</a:t>
            </a:r>
            <a:r>
              <a:rPr lang="en-US" dirty="0">
                <a:solidFill>
                  <a:schemeClr val="tx1"/>
                </a:solidFill>
              </a:rPr>
              <a:t> </a:t>
            </a:r>
            <a:r>
              <a:rPr lang="en-US" dirty="0" err="1">
                <a:solidFill>
                  <a:schemeClr val="tx1"/>
                </a:solidFill>
              </a:rPr>
              <a:t>kedua</a:t>
            </a:r>
            <a:r>
              <a:rPr lang="en-US" dirty="0">
                <a:solidFill>
                  <a:schemeClr val="tx1"/>
                </a:solidFill>
              </a:rPr>
              <a:t> </a:t>
            </a:r>
            <a:r>
              <a:rPr lang="en-US" dirty="0" err="1">
                <a:solidFill>
                  <a:schemeClr val="tx1"/>
                </a:solidFill>
              </a:rPr>
              <a:t>puluh</a:t>
            </a:r>
            <a:r>
              <a:rPr lang="en-US" dirty="0" smtClean="0">
                <a:solidFill>
                  <a:schemeClr val="tx1"/>
                </a:solidFill>
              </a:rPr>
              <a:t>, </a:t>
            </a:r>
            <a:r>
              <a:rPr lang="id-ID" dirty="0" smtClean="0">
                <a:solidFill>
                  <a:schemeClr val="tx1"/>
                </a:solidFill>
              </a:rPr>
              <a:t> </a:t>
            </a:r>
            <a:r>
              <a:rPr lang="en-US" dirty="0" err="1" smtClean="0">
                <a:solidFill>
                  <a:schemeClr val="tx1"/>
                </a:solidFill>
              </a:rPr>
              <a:t>diskriminasi</a:t>
            </a:r>
            <a:r>
              <a:rPr lang="en-US" dirty="0" smtClean="0">
                <a:solidFill>
                  <a:schemeClr val="tx1"/>
                </a:solidFill>
              </a:rPr>
              <a:t> </a:t>
            </a:r>
            <a:r>
              <a:rPr lang="en-US" dirty="0" err="1">
                <a:solidFill>
                  <a:schemeClr val="tx1"/>
                </a:solidFill>
              </a:rPr>
              <a:t>berbasis</a:t>
            </a:r>
            <a:r>
              <a:rPr lang="en-US" dirty="0">
                <a:solidFill>
                  <a:schemeClr val="tx1"/>
                </a:solidFill>
              </a:rPr>
              <a:t> gender </a:t>
            </a:r>
            <a:r>
              <a:rPr lang="en-US" dirty="0" err="1">
                <a:solidFill>
                  <a:schemeClr val="tx1"/>
                </a:solidFill>
              </a:rPr>
              <a:t>didukung</a:t>
            </a:r>
            <a:r>
              <a:rPr lang="en-US" dirty="0">
                <a:solidFill>
                  <a:schemeClr val="tx1"/>
                </a:solidFill>
              </a:rPr>
              <a:t> </a:t>
            </a:r>
            <a:r>
              <a:rPr lang="en-US" dirty="0" err="1">
                <a:solidFill>
                  <a:schemeClr val="tx1"/>
                </a:solidFill>
              </a:rPr>
              <a:t>oleh</a:t>
            </a:r>
            <a:r>
              <a:rPr lang="en-US" dirty="0">
                <a:solidFill>
                  <a:schemeClr val="tx1"/>
                </a:solidFill>
              </a:rPr>
              <a:t> </a:t>
            </a:r>
            <a:r>
              <a:rPr lang="en-US" dirty="0" err="1">
                <a:solidFill>
                  <a:schemeClr val="tx1"/>
                </a:solidFill>
              </a:rPr>
              <a:t>kepercayaan</a:t>
            </a:r>
            <a:r>
              <a:rPr lang="en-US" dirty="0">
                <a:solidFill>
                  <a:schemeClr val="tx1"/>
                </a:solidFill>
              </a:rPr>
              <a:t> </a:t>
            </a:r>
            <a:r>
              <a:rPr lang="en-US" dirty="0" err="1">
                <a:solidFill>
                  <a:schemeClr val="tx1"/>
                </a:solidFill>
              </a:rPr>
              <a:t>kuno</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laki-laki</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berkualitas</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peran</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Keyakinan</a:t>
            </a:r>
            <a:r>
              <a:rPr lang="en-US" dirty="0">
                <a:solidFill>
                  <a:schemeClr val="tx1"/>
                </a:solidFill>
              </a:rPr>
              <a:t> </a:t>
            </a:r>
            <a:r>
              <a:rPr lang="en-US" dirty="0" err="1">
                <a:solidFill>
                  <a:schemeClr val="tx1"/>
                </a:solidFill>
              </a:rPr>
              <a:t>ini</a:t>
            </a:r>
            <a:r>
              <a:rPr lang="en-US" dirty="0">
                <a:solidFill>
                  <a:schemeClr val="tx1"/>
                </a:solidFill>
              </a:rPr>
              <a:t> </a:t>
            </a:r>
            <a:r>
              <a:rPr lang="en-US" dirty="0" err="1">
                <a:solidFill>
                  <a:schemeClr val="tx1"/>
                </a:solidFill>
              </a:rPr>
              <a:t>melibatkan</a:t>
            </a:r>
            <a:r>
              <a:rPr lang="en-US" dirty="0">
                <a:solidFill>
                  <a:schemeClr val="tx1"/>
                </a:solidFill>
              </a:rPr>
              <a:t> </a:t>
            </a:r>
            <a:r>
              <a:rPr lang="en-US" dirty="0" err="1">
                <a:solidFill>
                  <a:schemeClr val="tx1"/>
                </a:solidFill>
              </a:rPr>
              <a:t>asumsi</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sifat</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keterampilan</a:t>
            </a:r>
            <a:r>
              <a:rPr lang="en-US" dirty="0">
                <a:solidFill>
                  <a:schemeClr val="tx1"/>
                </a:solidFill>
              </a:rPr>
              <a:t> yang </a:t>
            </a:r>
            <a:r>
              <a:rPr lang="en-US" dirty="0" err="1">
                <a:solidFill>
                  <a:schemeClr val="tx1"/>
                </a:solidFill>
              </a:rPr>
              <a:t>diperlukan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kepemimpinan</a:t>
            </a:r>
            <a:r>
              <a:rPr lang="en-US" dirty="0">
                <a:solidFill>
                  <a:schemeClr val="tx1"/>
                </a:solidFill>
              </a:rPr>
              <a:t> yang </a:t>
            </a:r>
            <a:r>
              <a:rPr lang="en-US" dirty="0" err="1">
                <a:solidFill>
                  <a:schemeClr val="tx1"/>
                </a:solidFill>
              </a:rPr>
              <a:t>efektif</a:t>
            </a:r>
            <a:r>
              <a:rPr lang="en-US" dirty="0">
                <a:solidFill>
                  <a:schemeClr val="tx1"/>
                </a:solidFill>
              </a:rPr>
              <a:t> </a:t>
            </a:r>
            <a:r>
              <a:rPr lang="en-US" dirty="0" err="1">
                <a:solidFill>
                  <a:schemeClr val="tx1"/>
                </a:solidFill>
              </a:rPr>
              <a:t>dalam</a:t>
            </a:r>
            <a:r>
              <a:rPr lang="en-US" dirty="0">
                <a:solidFill>
                  <a:schemeClr val="tx1"/>
                </a:solidFill>
              </a:rPr>
              <a:t> </a:t>
            </a:r>
            <a:r>
              <a:rPr lang="en-US" dirty="0" err="1" smtClean="0">
                <a:solidFill>
                  <a:schemeClr val="tx1"/>
                </a:solidFill>
              </a:rPr>
              <a:t>organisasi</a:t>
            </a:r>
            <a:r>
              <a:rPr lang="en-US" dirty="0" smtClean="0">
                <a:solidFill>
                  <a:schemeClr val="tx1"/>
                </a:solidFill>
              </a:rPr>
              <a:t>, </a:t>
            </a:r>
            <a:r>
              <a:rPr lang="en-US" dirty="0" err="1">
                <a:solidFill>
                  <a:schemeClr val="tx1"/>
                </a:solidFill>
              </a:rPr>
              <a:t>asumsi</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perbedaan</a:t>
            </a:r>
            <a:r>
              <a:rPr lang="en-US" dirty="0">
                <a:solidFill>
                  <a:schemeClr val="tx1"/>
                </a:solidFill>
              </a:rPr>
              <a:t> yang </a:t>
            </a:r>
            <a:r>
              <a:rPr lang="en-US" dirty="0" err="1">
                <a:solidFill>
                  <a:schemeClr val="tx1"/>
                </a:solidFill>
              </a:rPr>
              <a:t>melekat</a:t>
            </a:r>
            <a:r>
              <a:rPr lang="en-US" dirty="0">
                <a:solidFill>
                  <a:schemeClr val="tx1"/>
                </a:solidFill>
              </a:rPr>
              <a:t> </a:t>
            </a:r>
            <a:r>
              <a:rPr lang="en-US" dirty="0" err="1">
                <a:solidFill>
                  <a:schemeClr val="tx1"/>
                </a:solidFill>
              </a:rPr>
              <a:t>antara</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stereotip</a:t>
            </a:r>
            <a:r>
              <a:rPr lang="en-US" dirty="0">
                <a:solidFill>
                  <a:schemeClr val="tx1"/>
                </a:solidFill>
              </a:rPr>
              <a:t> gender), </a:t>
            </a:r>
            <a:r>
              <a:rPr lang="en-US" dirty="0" err="1">
                <a:solidFill>
                  <a:schemeClr val="tx1"/>
                </a:solidFill>
              </a:rPr>
              <a:t>dan</a:t>
            </a:r>
            <a:r>
              <a:rPr lang="en-US" dirty="0">
                <a:solidFill>
                  <a:schemeClr val="tx1"/>
                </a:solidFill>
              </a:rPr>
              <a:t> </a:t>
            </a:r>
            <a:r>
              <a:rPr lang="en-US" dirty="0" err="1">
                <a:solidFill>
                  <a:schemeClr val="tx1"/>
                </a:solidFill>
              </a:rPr>
              <a:t>asumsi</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perilaku</a:t>
            </a:r>
            <a:r>
              <a:rPr lang="en-US" dirty="0">
                <a:solidFill>
                  <a:schemeClr val="tx1"/>
                </a:solidFill>
              </a:rPr>
              <a:t> yang </a:t>
            </a:r>
            <a:r>
              <a:rPr lang="en-US" dirty="0" err="1">
                <a:solidFill>
                  <a:schemeClr val="tx1"/>
                </a:solidFill>
              </a:rPr>
              <a:t>sesuai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harapan</a:t>
            </a:r>
            <a:r>
              <a:rPr lang="en-US" dirty="0">
                <a:solidFill>
                  <a:schemeClr val="tx1"/>
                </a:solidFill>
              </a:rPr>
              <a:t> </a:t>
            </a:r>
            <a:r>
              <a:rPr lang="en-US" dirty="0" err="1">
                <a:solidFill>
                  <a:schemeClr val="tx1"/>
                </a:solidFill>
              </a:rPr>
              <a:t>peran</a:t>
            </a:r>
            <a:r>
              <a:rPr lang="en-US" dirty="0" smtClean="0">
                <a:solidFill>
                  <a:schemeClr val="tx1"/>
                </a:solidFill>
              </a:rPr>
              <a:t>).</a:t>
            </a:r>
            <a:endParaRPr lang="id-ID" dirty="0" smtClean="0">
              <a:solidFill>
                <a:schemeClr val="tx1"/>
              </a:solidFill>
            </a:endParaRPr>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57200" y="614406"/>
            <a:ext cx="2244725" cy="5880100"/>
          </a:xfrm>
          <a:solidFill>
            <a:srgbClr val="2D976C"/>
          </a:solidFill>
        </p:spPr>
        <p:txBody>
          <a:bodyPr>
            <a:normAutofit/>
          </a:bodyPr>
          <a:lstStyle/>
          <a:p>
            <a:pPr marL="0" indent="0" algn="ctr">
              <a:buNone/>
            </a:pPr>
            <a:r>
              <a:rPr lang="en-US" sz="2200" b="1" dirty="0">
                <a:solidFill>
                  <a:schemeClr val="bg1"/>
                </a:solidFill>
              </a:rPr>
              <a:t>Gender </a:t>
            </a:r>
            <a:r>
              <a:rPr lang="en-US" sz="2200" b="1" dirty="0" err="1">
                <a:solidFill>
                  <a:schemeClr val="bg1"/>
                </a:solidFill>
              </a:rPr>
              <a:t>dan</a:t>
            </a:r>
            <a:r>
              <a:rPr lang="en-US" sz="2200" b="1" dirty="0">
                <a:solidFill>
                  <a:schemeClr val="bg1"/>
                </a:solidFill>
              </a:rPr>
              <a:t> </a:t>
            </a:r>
            <a:r>
              <a:rPr lang="en-US" sz="2200" b="1" dirty="0" err="1">
                <a:solidFill>
                  <a:schemeClr val="bg1"/>
                </a:solidFill>
              </a:rPr>
              <a:t>Kepemimpinan</a:t>
            </a:r>
            <a:endParaRPr lang="id-ID" sz="2200" b="1" dirty="0" smtClean="0">
              <a:solidFill>
                <a:schemeClr val="bg1"/>
              </a:solidFill>
            </a:endParaRPr>
          </a:p>
        </p:txBody>
      </p:sp>
    </p:spTree>
    <p:extLst>
      <p:ext uri="{BB962C8B-B14F-4D97-AF65-F5344CB8AC3E}">
        <p14:creationId xmlns:p14="http://schemas.microsoft.com/office/powerpoint/2010/main" val="2666707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91668" y="766484"/>
            <a:ext cx="11029950" cy="599982"/>
          </a:xfrm>
        </p:spPr>
        <p:txBody>
          <a:bodyPr/>
          <a:lstStyle/>
          <a:p>
            <a:pPr algn="r"/>
            <a:r>
              <a:rPr lang="id-ID" b="1" dirty="0" smtClean="0">
                <a:solidFill>
                  <a:srgbClr val="FF0000"/>
                </a:solidFill>
              </a:rPr>
              <a:t>What is </a:t>
            </a:r>
            <a:r>
              <a:rPr lang="en-US" b="1" dirty="0" smtClean="0">
                <a:solidFill>
                  <a:srgbClr val="FF0000"/>
                </a:solidFill>
              </a:rPr>
              <a:t>“</a:t>
            </a:r>
            <a:r>
              <a:rPr lang="id-ID" b="1" dirty="0">
                <a:solidFill>
                  <a:srgbClr val="FF0000"/>
                </a:solidFill>
              </a:rPr>
              <a:t>Glass </a:t>
            </a:r>
            <a:r>
              <a:rPr lang="id-ID" b="1" dirty="0" smtClean="0">
                <a:solidFill>
                  <a:srgbClr val="FF0000"/>
                </a:solidFill>
              </a:rPr>
              <a:t>Ceiling“?</a:t>
            </a:r>
            <a:endParaRPr lang="id-ID" b="1" dirty="0">
              <a:solidFill>
                <a:srgbClr val="FF0000"/>
              </a:solidFill>
            </a:endParaRPr>
          </a:p>
        </p:txBody>
      </p:sp>
      <p:sp>
        <p:nvSpPr>
          <p:cNvPr id="3" name="Content Placeholder 2"/>
          <p:cNvSpPr>
            <a:spLocks noGrp="1"/>
          </p:cNvSpPr>
          <p:nvPr>
            <p:ph idx="4294967295"/>
          </p:nvPr>
        </p:nvSpPr>
        <p:spPr>
          <a:xfrm>
            <a:off x="497539" y="1359558"/>
            <a:ext cx="11029950" cy="4019268"/>
          </a:xfrm>
        </p:spPr>
        <p:txBody>
          <a:bodyPr/>
          <a:lstStyle/>
          <a:p>
            <a:pPr algn="just"/>
            <a:r>
              <a:rPr lang="en-US" dirty="0" err="1">
                <a:solidFill>
                  <a:schemeClr val="tx1"/>
                </a:solidFill>
              </a:rPr>
              <a:t>Keyakinan</a:t>
            </a:r>
            <a:r>
              <a:rPr lang="en-US" dirty="0">
                <a:solidFill>
                  <a:schemeClr val="tx1"/>
                </a:solidFill>
              </a:rPr>
              <a:t> yang bias </a:t>
            </a:r>
            <a:r>
              <a:rPr lang="en-US" dirty="0" err="1">
                <a:solidFill>
                  <a:schemeClr val="tx1"/>
                </a:solidFill>
              </a:rPr>
              <a:t>tentang</a:t>
            </a:r>
            <a:r>
              <a:rPr lang="en-US" dirty="0">
                <a:solidFill>
                  <a:schemeClr val="tx1"/>
                </a:solidFill>
              </a:rPr>
              <a:t> </a:t>
            </a:r>
            <a:r>
              <a:rPr lang="en-US" dirty="0" err="1">
                <a:solidFill>
                  <a:schemeClr val="tx1"/>
                </a:solidFill>
              </a:rPr>
              <a:t>keterampilan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perilaku</a:t>
            </a:r>
            <a:r>
              <a:rPr lang="en-US" dirty="0">
                <a:solidFill>
                  <a:schemeClr val="tx1"/>
                </a:solidFill>
              </a:rPr>
              <a:t> yang </a:t>
            </a:r>
            <a:r>
              <a:rPr lang="en-US" dirty="0" err="1">
                <a:solidFill>
                  <a:schemeClr val="tx1"/>
                </a:solidFill>
              </a:rPr>
              <a:t>diperlukan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kepemimpinan</a:t>
            </a:r>
            <a:r>
              <a:rPr lang="en-US" dirty="0">
                <a:solidFill>
                  <a:schemeClr val="tx1"/>
                </a:solidFill>
              </a:rPr>
              <a:t> yang </a:t>
            </a:r>
            <a:r>
              <a:rPr lang="en-US" dirty="0" err="1" smtClean="0">
                <a:solidFill>
                  <a:schemeClr val="tx1"/>
                </a:solidFill>
              </a:rPr>
              <a:t>efektif</a:t>
            </a:r>
            <a:r>
              <a:rPr lang="en-US" dirty="0" smtClean="0">
                <a:solidFill>
                  <a:schemeClr val="tx1"/>
                </a:solidFill>
              </a:rPr>
              <a:t>.</a:t>
            </a:r>
            <a:endParaRPr lang="id-ID" dirty="0" smtClean="0">
              <a:solidFill>
                <a:schemeClr val="tx1"/>
              </a:solidFill>
            </a:endParaRPr>
          </a:p>
          <a:p>
            <a:pPr algn="just"/>
            <a:r>
              <a:rPr lang="en-US" dirty="0" err="1" smtClean="0">
                <a:solidFill>
                  <a:schemeClr val="tx1"/>
                </a:solidFill>
              </a:rPr>
              <a:t>Pemimpin</a:t>
            </a:r>
            <a:r>
              <a:rPr lang="id-ID" dirty="0" smtClean="0">
                <a:solidFill>
                  <a:schemeClr val="tx1"/>
                </a:solidFill>
              </a:rPr>
              <a:t> </a:t>
            </a:r>
            <a:r>
              <a:rPr lang="en-US" dirty="0" smtClean="0">
                <a:solidFill>
                  <a:schemeClr val="tx1"/>
                </a:solidFill>
              </a:rPr>
              <a:t>yang </a:t>
            </a:r>
            <a:r>
              <a:rPr lang="en-US" dirty="0" err="1">
                <a:solidFill>
                  <a:schemeClr val="tx1"/>
                </a:solidFill>
              </a:rPr>
              <a:t>efektif</a:t>
            </a:r>
            <a:r>
              <a:rPr lang="en-US" dirty="0">
                <a:solidFill>
                  <a:schemeClr val="tx1"/>
                </a:solidFill>
              </a:rPr>
              <a:t> </a:t>
            </a:r>
            <a:r>
              <a:rPr lang="en-US" dirty="0" err="1">
                <a:solidFill>
                  <a:schemeClr val="tx1"/>
                </a:solidFill>
              </a:rPr>
              <a:t>harus</a:t>
            </a:r>
            <a:r>
              <a:rPr lang="en-US" dirty="0">
                <a:solidFill>
                  <a:schemeClr val="tx1"/>
                </a:solidFill>
              </a:rPr>
              <a:t> </a:t>
            </a:r>
            <a:r>
              <a:rPr lang="en-US" dirty="0" err="1">
                <a:solidFill>
                  <a:schemeClr val="tx1"/>
                </a:solidFill>
              </a:rPr>
              <a:t>percaya</a:t>
            </a:r>
            <a:r>
              <a:rPr lang="en-US" dirty="0">
                <a:solidFill>
                  <a:schemeClr val="tx1"/>
                </a:solidFill>
              </a:rPr>
              <a:t> </a:t>
            </a:r>
            <a:r>
              <a:rPr lang="en-US" dirty="0" err="1">
                <a:solidFill>
                  <a:schemeClr val="tx1"/>
                </a:solidFill>
              </a:rPr>
              <a:t>diri</a:t>
            </a:r>
            <a:r>
              <a:rPr lang="en-US" dirty="0">
                <a:solidFill>
                  <a:schemeClr val="tx1"/>
                </a:solidFill>
              </a:rPr>
              <a:t>, </a:t>
            </a:r>
            <a:r>
              <a:rPr lang="en-US" dirty="0" err="1">
                <a:solidFill>
                  <a:schemeClr val="tx1"/>
                </a:solidFill>
              </a:rPr>
              <a:t>berorientasi</a:t>
            </a:r>
            <a:r>
              <a:rPr lang="en-US" dirty="0">
                <a:solidFill>
                  <a:schemeClr val="tx1"/>
                </a:solidFill>
              </a:rPr>
              <a:t> </a:t>
            </a:r>
            <a:r>
              <a:rPr lang="en-US" dirty="0" err="1">
                <a:solidFill>
                  <a:schemeClr val="tx1"/>
                </a:solidFill>
              </a:rPr>
              <a:t>pada</a:t>
            </a:r>
            <a:r>
              <a:rPr lang="en-US" dirty="0">
                <a:solidFill>
                  <a:schemeClr val="tx1"/>
                </a:solidFill>
              </a:rPr>
              <a:t> </a:t>
            </a:r>
            <a:r>
              <a:rPr lang="en-US" dirty="0" err="1">
                <a:solidFill>
                  <a:schemeClr val="tx1"/>
                </a:solidFill>
              </a:rPr>
              <a:t>tugas</a:t>
            </a:r>
            <a:r>
              <a:rPr lang="en-US" dirty="0">
                <a:solidFill>
                  <a:schemeClr val="tx1"/>
                </a:solidFill>
              </a:rPr>
              <a:t>, </a:t>
            </a:r>
            <a:r>
              <a:rPr lang="en-US" dirty="0" err="1">
                <a:solidFill>
                  <a:schemeClr val="tx1"/>
                </a:solidFill>
              </a:rPr>
              <a:t>kompetitif</a:t>
            </a:r>
            <a:r>
              <a:rPr lang="en-US" dirty="0">
                <a:solidFill>
                  <a:schemeClr val="tx1"/>
                </a:solidFill>
              </a:rPr>
              <a:t>, </a:t>
            </a:r>
            <a:r>
              <a:rPr lang="en-US" dirty="0" err="1">
                <a:solidFill>
                  <a:schemeClr val="tx1"/>
                </a:solidFill>
              </a:rPr>
              <a:t>obyektif</a:t>
            </a:r>
            <a:r>
              <a:rPr lang="en-US" dirty="0">
                <a:solidFill>
                  <a:schemeClr val="tx1"/>
                </a:solidFill>
              </a:rPr>
              <a:t>, </a:t>
            </a:r>
            <a:r>
              <a:rPr lang="en-US" dirty="0" err="1">
                <a:solidFill>
                  <a:schemeClr val="tx1"/>
                </a:solidFill>
              </a:rPr>
              <a:t>tegas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tegas</a:t>
            </a:r>
            <a:r>
              <a:rPr lang="en-US" dirty="0">
                <a:solidFill>
                  <a:schemeClr val="tx1"/>
                </a:solidFill>
              </a:rPr>
              <a:t>, yang </a:t>
            </a:r>
            <a:r>
              <a:rPr lang="en-US" dirty="0" err="1">
                <a:solidFill>
                  <a:schemeClr val="tx1"/>
                </a:solidFill>
              </a:rPr>
              <a:t>semuanya</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dipandang</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atribut</a:t>
            </a:r>
            <a:r>
              <a:rPr lang="en-US" dirty="0">
                <a:solidFill>
                  <a:schemeClr val="tx1"/>
                </a:solidFill>
              </a:rPr>
              <a:t> </a:t>
            </a:r>
            <a:r>
              <a:rPr lang="en-US" dirty="0" err="1">
                <a:solidFill>
                  <a:schemeClr val="tx1"/>
                </a:solidFill>
              </a:rPr>
              <a:t>maskulin</a:t>
            </a:r>
            <a:r>
              <a:rPr lang="en-US" dirty="0">
                <a:solidFill>
                  <a:schemeClr val="tx1"/>
                </a:solidFill>
              </a:rPr>
              <a:t> (Schein, 1975; </a:t>
            </a:r>
            <a:r>
              <a:rPr lang="en-US" dirty="0" err="1">
                <a:solidFill>
                  <a:schemeClr val="tx1"/>
                </a:solidFill>
              </a:rPr>
              <a:t>Stogdill</a:t>
            </a:r>
            <a:r>
              <a:rPr lang="en-US" dirty="0">
                <a:solidFill>
                  <a:schemeClr val="tx1"/>
                </a:solidFill>
              </a:rPr>
              <a:t>, 1974</a:t>
            </a:r>
            <a:r>
              <a:rPr lang="en-US" dirty="0" smtClean="0">
                <a:solidFill>
                  <a:schemeClr val="tx1"/>
                </a:solidFill>
              </a:rPr>
              <a:t>).</a:t>
            </a:r>
            <a:r>
              <a:rPr lang="id-ID" dirty="0" smtClean="0">
                <a:solidFill>
                  <a:schemeClr val="tx1"/>
                </a:solidFill>
              </a:rPr>
              <a:t> </a:t>
            </a:r>
            <a:r>
              <a:rPr lang="en-US" dirty="0" err="1" smtClean="0">
                <a:solidFill>
                  <a:schemeClr val="tx1"/>
                </a:solidFill>
              </a:rPr>
              <a:t>Kepemimpinan</a:t>
            </a:r>
            <a:r>
              <a:rPr lang="en-US" dirty="0" smtClean="0">
                <a:solidFill>
                  <a:schemeClr val="tx1"/>
                </a:solidFill>
              </a:rPr>
              <a:t> </a:t>
            </a:r>
            <a:r>
              <a:rPr lang="en-US" dirty="0">
                <a:solidFill>
                  <a:schemeClr val="tx1"/>
                </a:solidFill>
              </a:rPr>
              <a:t>yang </a:t>
            </a:r>
            <a:r>
              <a:rPr lang="en-US" dirty="0" err="1">
                <a:solidFill>
                  <a:schemeClr val="tx1"/>
                </a:solidFill>
              </a:rPr>
              <a:t>efektif</a:t>
            </a:r>
            <a:r>
              <a:rPr lang="en-US" dirty="0">
                <a:solidFill>
                  <a:schemeClr val="tx1"/>
                </a:solidFill>
              </a:rPr>
              <a:t> </a:t>
            </a:r>
            <a:r>
              <a:rPr lang="en-US" dirty="0" err="1" smtClean="0">
                <a:solidFill>
                  <a:schemeClr val="tx1"/>
                </a:solidFill>
              </a:rPr>
              <a:t>membutuhkan</a:t>
            </a:r>
            <a:r>
              <a:rPr lang="en-US" dirty="0" smtClean="0">
                <a:solidFill>
                  <a:schemeClr val="tx1"/>
                </a:solidFill>
              </a:rPr>
              <a:t> </a:t>
            </a:r>
            <a:r>
              <a:rPr lang="en-US" dirty="0" err="1">
                <a:solidFill>
                  <a:schemeClr val="tx1"/>
                </a:solidFill>
              </a:rPr>
              <a:t>keterampilan</a:t>
            </a:r>
            <a:r>
              <a:rPr lang="en-US" dirty="0">
                <a:solidFill>
                  <a:schemeClr val="tx1"/>
                </a:solidFill>
              </a:rPr>
              <a:t> interpersonal yang </a:t>
            </a:r>
            <a:r>
              <a:rPr lang="en-US" dirty="0" err="1">
                <a:solidFill>
                  <a:schemeClr val="tx1"/>
                </a:solidFill>
              </a:rPr>
              <a:t>kuat</a:t>
            </a:r>
            <a:r>
              <a:rPr lang="en-US" dirty="0">
                <a:solidFill>
                  <a:schemeClr val="tx1"/>
                </a:solidFill>
              </a:rPr>
              <a:t>, </a:t>
            </a:r>
            <a:r>
              <a:rPr lang="en-US" dirty="0" err="1">
                <a:solidFill>
                  <a:schemeClr val="tx1"/>
                </a:solidFill>
              </a:rPr>
              <a:t>kepedulian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membangun</a:t>
            </a:r>
            <a:r>
              <a:rPr lang="en-US" dirty="0">
                <a:solidFill>
                  <a:schemeClr val="tx1"/>
                </a:solidFill>
              </a:rPr>
              <a:t> </a:t>
            </a:r>
            <a:r>
              <a:rPr lang="en-US" dirty="0" err="1">
                <a:solidFill>
                  <a:schemeClr val="tx1"/>
                </a:solidFill>
              </a:rPr>
              <a:t>koperasi</a:t>
            </a:r>
            <a:r>
              <a:rPr lang="en-US" dirty="0">
                <a:solidFill>
                  <a:schemeClr val="tx1"/>
                </a:solidFill>
              </a:rPr>
              <a:t>, </a:t>
            </a:r>
            <a:r>
              <a:rPr lang="en-US" dirty="0" err="1">
                <a:solidFill>
                  <a:schemeClr val="tx1"/>
                </a:solidFill>
              </a:rPr>
              <a:t>mempercayai</a:t>
            </a:r>
            <a:r>
              <a:rPr lang="en-US" dirty="0">
                <a:solidFill>
                  <a:schemeClr val="tx1"/>
                </a:solidFill>
              </a:rPr>
              <a:t> </a:t>
            </a:r>
            <a:r>
              <a:rPr lang="en-US" dirty="0" err="1">
                <a:solidFill>
                  <a:schemeClr val="tx1"/>
                </a:solidFill>
              </a:rPr>
              <a:t>hubungan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menggunakan</a:t>
            </a:r>
            <a:r>
              <a:rPr lang="en-US" dirty="0">
                <a:solidFill>
                  <a:schemeClr val="tx1"/>
                </a:solidFill>
              </a:rPr>
              <a:t> </a:t>
            </a:r>
            <a:r>
              <a:rPr lang="en-US" dirty="0" err="1">
                <a:solidFill>
                  <a:schemeClr val="tx1"/>
                </a:solidFill>
              </a:rPr>
              <a:t>perilaku</a:t>
            </a:r>
            <a:r>
              <a:rPr lang="en-US" dirty="0">
                <a:solidFill>
                  <a:schemeClr val="tx1"/>
                </a:solidFill>
              </a:rPr>
              <a:t> yang </a:t>
            </a:r>
            <a:r>
              <a:rPr lang="en-US" dirty="0" err="1">
                <a:solidFill>
                  <a:schemeClr val="tx1"/>
                </a:solidFill>
              </a:rPr>
              <a:t>secara</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dipandang</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feminin</a:t>
            </a:r>
            <a:r>
              <a:rPr lang="en-US" dirty="0">
                <a:solidFill>
                  <a:schemeClr val="tx1"/>
                </a:solidFill>
              </a:rPr>
              <a:t> (</a:t>
            </a:r>
            <a:r>
              <a:rPr lang="en-US" dirty="0" err="1">
                <a:solidFill>
                  <a:schemeClr val="tx1"/>
                </a:solidFill>
              </a:rPr>
              <a:t>mis</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mengembangkan</a:t>
            </a:r>
            <a:r>
              <a:rPr lang="en-US" dirty="0">
                <a:solidFill>
                  <a:schemeClr val="tx1"/>
                </a:solidFill>
              </a:rPr>
              <a:t>, </a:t>
            </a:r>
            <a:r>
              <a:rPr lang="en-US" dirty="0" err="1">
                <a:solidFill>
                  <a:schemeClr val="tx1"/>
                </a:solidFill>
              </a:rPr>
              <a:t>memberdayakan</a:t>
            </a:r>
            <a:r>
              <a:rPr lang="en-US" dirty="0" smtClean="0">
                <a:solidFill>
                  <a:schemeClr val="tx1"/>
                </a:solidFill>
              </a:rPr>
              <a:t>).</a:t>
            </a:r>
            <a:endParaRPr lang="id-ID" dirty="0" smtClean="0">
              <a:solidFill>
                <a:schemeClr val="tx1"/>
              </a:solidFill>
            </a:endParaRPr>
          </a:p>
          <a:p>
            <a:pPr algn="just"/>
            <a:r>
              <a:rPr lang="en-US" dirty="0" err="1">
                <a:solidFill>
                  <a:schemeClr val="tx1"/>
                </a:solidFill>
              </a:rPr>
              <a:t>Diskriminasi</a:t>
            </a:r>
            <a:r>
              <a:rPr lang="en-US" dirty="0">
                <a:solidFill>
                  <a:schemeClr val="tx1"/>
                </a:solidFill>
              </a:rPr>
              <a:t> </a:t>
            </a:r>
            <a:r>
              <a:rPr lang="en-US" dirty="0" err="1">
                <a:solidFill>
                  <a:schemeClr val="tx1"/>
                </a:solidFill>
              </a:rPr>
              <a:t>berbasis</a:t>
            </a:r>
            <a:r>
              <a:rPr lang="en-US" dirty="0">
                <a:solidFill>
                  <a:schemeClr val="tx1"/>
                </a:solidFill>
              </a:rPr>
              <a:t> </a:t>
            </a:r>
            <a:r>
              <a:rPr lang="en-US" dirty="0" err="1">
                <a:solidFill>
                  <a:schemeClr val="tx1"/>
                </a:solidFill>
              </a:rPr>
              <a:t>jenis</a:t>
            </a:r>
            <a:r>
              <a:rPr lang="en-US" dirty="0">
                <a:solidFill>
                  <a:schemeClr val="tx1"/>
                </a:solidFill>
              </a:rPr>
              <a:t> </a:t>
            </a:r>
            <a:r>
              <a:rPr lang="en-US" dirty="0" err="1">
                <a:solidFill>
                  <a:schemeClr val="tx1"/>
                </a:solidFill>
              </a:rPr>
              <a:t>kelamin</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pemilihan</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juga</a:t>
            </a:r>
            <a:r>
              <a:rPr lang="en-US" dirty="0">
                <a:solidFill>
                  <a:schemeClr val="tx1"/>
                </a:solidFill>
              </a:rPr>
              <a:t> </a:t>
            </a:r>
            <a:r>
              <a:rPr lang="en-US" dirty="0" err="1">
                <a:solidFill>
                  <a:schemeClr val="tx1"/>
                </a:solidFill>
              </a:rPr>
              <a:t>mencerminkan</a:t>
            </a:r>
            <a:r>
              <a:rPr lang="en-US" dirty="0">
                <a:solidFill>
                  <a:schemeClr val="tx1"/>
                </a:solidFill>
              </a:rPr>
              <a:t> </a:t>
            </a:r>
            <a:r>
              <a:rPr lang="en-US" dirty="0" err="1">
                <a:solidFill>
                  <a:schemeClr val="tx1"/>
                </a:solidFill>
              </a:rPr>
              <a:t>pengaruh</a:t>
            </a:r>
            <a:r>
              <a:rPr lang="en-US" dirty="0">
                <a:solidFill>
                  <a:schemeClr val="tx1"/>
                </a:solidFill>
              </a:rPr>
              <a:t> </a:t>
            </a:r>
            <a:r>
              <a:rPr lang="en-US" dirty="0" err="1">
                <a:solidFill>
                  <a:schemeClr val="tx1"/>
                </a:solidFill>
              </a:rPr>
              <a:t>stereotip</a:t>
            </a:r>
            <a:r>
              <a:rPr lang="en-US" dirty="0">
                <a:solidFill>
                  <a:schemeClr val="tx1"/>
                </a:solidFill>
              </a:rPr>
              <a:t> </a:t>
            </a:r>
            <a:r>
              <a:rPr lang="en-US" dirty="0" err="1">
                <a:solidFill>
                  <a:schemeClr val="tx1"/>
                </a:solidFill>
              </a:rPr>
              <a:t>populer</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harapan</a:t>
            </a:r>
            <a:r>
              <a:rPr lang="en-US" dirty="0">
                <a:solidFill>
                  <a:schemeClr val="tx1"/>
                </a:solidFill>
              </a:rPr>
              <a:t> </a:t>
            </a:r>
            <a:r>
              <a:rPr lang="en-US" dirty="0" err="1">
                <a:solidFill>
                  <a:schemeClr val="tx1"/>
                </a:solidFill>
              </a:rPr>
              <a:t>peran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Heilman</a:t>
            </a:r>
            <a:r>
              <a:rPr lang="en-US" dirty="0">
                <a:solidFill>
                  <a:schemeClr val="tx1"/>
                </a:solidFill>
              </a:rPr>
              <a:t>, 2001</a:t>
            </a:r>
            <a:r>
              <a:rPr lang="en-US" dirty="0" smtClean="0">
                <a:solidFill>
                  <a:schemeClr val="tx1"/>
                </a:solidFill>
              </a:rPr>
              <a:t>).</a:t>
            </a:r>
            <a:r>
              <a:rPr lang="id-ID" dirty="0">
                <a:solidFill>
                  <a:schemeClr val="tx1"/>
                </a:solidFill>
              </a:rPr>
              <a:t> </a:t>
            </a:r>
            <a:r>
              <a:rPr lang="en-US" dirty="0" err="1" smtClean="0">
                <a:solidFill>
                  <a:schemeClr val="tx1"/>
                </a:solidFill>
              </a:rPr>
              <a:t>Untuk</a:t>
            </a:r>
            <a:r>
              <a:rPr lang="en-US" dirty="0" smtClean="0">
                <a:solidFill>
                  <a:schemeClr val="tx1"/>
                </a:solidFill>
              </a:rPr>
              <a:t> </a:t>
            </a:r>
            <a:r>
              <a:rPr lang="en-US" dirty="0" err="1">
                <a:solidFill>
                  <a:schemeClr val="tx1"/>
                </a:solidFill>
              </a:rPr>
              <a:t>waktu</a:t>
            </a:r>
            <a:r>
              <a:rPr lang="en-US" dirty="0">
                <a:solidFill>
                  <a:schemeClr val="tx1"/>
                </a:solidFill>
              </a:rPr>
              <a:t> yang lama, </a:t>
            </a:r>
            <a:r>
              <a:rPr lang="en-US" dirty="0" err="1">
                <a:solidFill>
                  <a:schemeClr val="tx1"/>
                </a:solidFill>
              </a:rPr>
              <a:t>wanita</a:t>
            </a:r>
            <a:r>
              <a:rPr lang="en-US" dirty="0">
                <a:solidFill>
                  <a:schemeClr val="tx1"/>
                </a:solidFill>
              </a:rPr>
              <a:t> </a:t>
            </a:r>
            <a:r>
              <a:rPr lang="en-US" dirty="0" err="1">
                <a:solidFill>
                  <a:schemeClr val="tx1"/>
                </a:solidFill>
              </a:rPr>
              <a:t>dianggap</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mampu</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tidak</a:t>
            </a:r>
            <a:r>
              <a:rPr lang="en-US" dirty="0">
                <a:solidFill>
                  <a:schemeClr val="tx1"/>
                </a:solidFill>
              </a:rPr>
              <a:t> </a:t>
            </a:r>
            <a:r>
              <a:rPr lang="en-US" dirty="0" err="1">
                <a:solidFill>
                  <a:schemeClr val="tx1"/>
                </a:solidFill>
              </a:rPr>
              <a:t>mau</a:t>
            </a:r>
            <a:r>
              <a:rPr lang="en-US" dirty="0">
                <a:solidFill>
                  <a:schemeClr val="tx1"/>
                </a:solidFill>
              </a:rPr>
              <a:t> </a:t>
            </a:r>
            <a:r>
              <a:rPr lang="en-US" dirty="0" err="1">
                <a:solidFill>
                  <a:schemeClr val="tx1"/>
                </a:solidFill>
              </a:rPr>
              <a:t>menggunakan</a:t>
            </a:r>
            <a:r>
              <a:rPr lang="en-US" dirty="0">
                <a:solidFill>
                  <a:schemeClr val="tx1"/>
                </a:solidFill>
              </a:rPr>
              <a:t> </a:t>
            </a:r>
            <a:r>
              <a:rPr lang="en-US" dirty="0" err="1">
                <a:solidFill>
                  <a:schemeClr val="tx1"/>
                </a:solidFill>
              </a:rPr>
              <a:t>perilaku</a:t>
            </a:r>
            <a:r>
              <a:rPr lang="en-US" dirty="0">
                <a:solidFill>
                  <a:schemeClr val="tx1"/>
                </a:solidFill>
              </a:rPr>
              <a:t> </a:t>
            </a:r>
            <a:r>
              <a:rPr lang="en-US" dirty="0" err="1">
                <a:solidFill>
                  <a:schemeClr val="tx1"/>
                </a:solidFill>
              </a:rPr>
              <a:t>maskulin</a:t>
            </a:r>
            <a:r>
              <a:rPr lang="en-US" dirty="0">
                <a:solidFill>
                  <a:schemeClr val="tx1"/>
                </a:solidFill>
              </a:rPr>
              <a:t> yang </a:t>
            </a:r>
            <a:r>
              <a:rPr lang="en-US" dirty="0" err="1">
                <a:solidFill>
                  <a:schemeClr val="tx1"/>
                </a:solidFill>
              </a:rPr>
              <a:t>dianggap</a:t>
            </a:r>
            <a:r>
              <a:rPr lang="en-US" dirty="0">
                <a:solidFill>
                  <a:schemeClr val="tx1"/>
                </a:solidFill>
              </a:rPr>
              <a:t> </a:t>
            </a:r>
            <a:r>
              <a:rPr lang="en-US" dirty="0" err="1">
                <a:solidFill>
                  <a:schemeClr val="tx1"/>
                </a:solidFill>
              </a:rPr>
              <a:t>penting</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kepemimpinan</a:t>
            </a:r>
            <a:r>
              <a:rPr lang="en-US" dirty="0">
                <a:solidFill>
                  <a:schemeClr val="tx1"/>
                </a:solidFill>
              </a:rPr>
              <a:t> yang </a:t>
            </a:r>
            <a:r>
              <a:rPr lang="en-US" dirty="0" err="1">
                <a:solidFill>
                  <a:schemeClr val="tx1"/>
                </a:solidFill>
              </a:rPr>
              <a:t>efektif</a:t>
            </a:r>
            <a:r>
              <a:rPr lang="en-US" dirty="0" smtClean="0">
                <a:solidFill>
                  <a:schemeClr val="tx1"/>
                </a:solidFill>
              </a:rPr>
              <a:t>.</a:t>
            </a:r>
            <a:endParaRPr lang="id-ID" dirty="0" smtClean="0">
              <a:solidFill>
                <a:schemeClr val="tx1"/>
              </a:solidFill>
            </a:endParaRPr>
          </a:p>
          <a:p>
            <a:pPr algn="just"/>
            <a:r>
              <a:rPr lang="en-US" dirty="0" err="1">
                <a:solidFill>
                  <a:schemeClr val="tx1"/>
                </a:solidFill>
              </a:rPr>
              <a:t>Beberapa</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laboratorium</a:t>
            </a:r>
            <a:r>
              <a:rPr lang="en-US" dirty="0">
                <a:solidFill>
                  <a:schemeClr val="tx1"/>
                </a:solidFill>
              </a:rPr>
              <a:t>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bahkan</a:t>
            </a:r>
            <a:r>
              <a:rPr lang="en-US" dirty="0">
                <a:solidFill>
                  <a:schemeClr val="tx1"/>
                </a:solidFill>
              </a:rPr>
              <a:t> </a:t>
            </a:r>
            <a:r>
              <a:rPr lang="en-US" dirty="0" err="1">
                <a:solidFill>
                  <a:schemeClr val="tx1"/>
                </a:solidFill>
              </a:rPr>
              <a:t>ketika</a:t>
            </a:r>
            <a:r>
              <a:rPr lang="en-US" dirty="0">
                <a:solidFill>
                  <a:schemeClr val="tx1"/>
                </a:solidFill>
              </a:rPr>
              <a:t> </a:t>
            </a:r>
            <a:r>
              <a:rPr lang="en-US" dirty="0" err="1">
                <a:solidFill>
                  <a:schemeClr val="tx1"/>
                </a:solidFill>
              </a:rPr>
              <a:t>para</a:t>
            </a:r>
            <a:r>
              <a:rPr lang="en-US" dirty="0">
                <a:solidFill>
                  <a:schemeClr val="tx1"/>
                </a:solidFill>
              </a:rPr>
              <a:t> </a:t>
            </a:r>
            <a:r>
              <a:rPr lang="en-US" dirty="0" err="1">
                <a:solidFill>
                  <a:schemeClr val="tx1"/>
                </a:solidFill>
              </a:rPr>
              <a:t>pemimpin</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menggunakan</a:t>
            </a:r>
            <a:r>
              <a:rPr lang="en-US" dirty="0">
                <a:solidFill>
                  <a:schemeClr val="tx1"/>
                </a:solidFill>
              </a:rPr>
              <a:t> </a:t>
            </a:r>
            <a:r>
              <a:rPr lang="en-US" dirty="0" err="1">
                <a:solidFill>
                  <a:schemeClr val="tx1"/>
                </a:solidFill>
              </a:rPr>
              <a:t>perilaku</a:t>
            </a:r>
            <a:r>
              <a:rPr lang="en-US" dirty="0">
                <a:solidFill>
                  <a:schemeClr val="tx1"/>
                </a:solidFill>
              </a:rPr>
              <a:t> </a:t>
            </a:r>
            <a:r>
              <a:rPr lang="en-US" dirty="0" err="1">
                <a:solidFill>
                  <a:schemeClr val="tx1"/>
                </a:solidFill>
              </a:rPr>
              <a:t>maskulin</a:t>
            </a:r>
            <a:r>
              <a:rPr lang="en-US" dirty="0">
                <a:solidFill>
                  <a:schemeClr val="tx1"/>
                </a:solidFill>
              </a:rPr>
              <a:t>, </a:t>
            </a:r>
            <a:r>
              <a:rPr lang="en-US" dirty="0" err="1">
                <a:solidFill>
                  <a:schemeClr val="tx1"/>
                </a:solidFill>
              </a:rPr>
              <a:t>mereka</a:t>
            </a:r>
            <a:r>
              <a:rPr lang="en-US" dirty="0">
                <a:solidFill>
                  <a:schemeClr val="tx1"/>
                </a:solidFill>
              </a:rPr>
              <a:t> </a:t>
            </a:r>
            <a:r>
              <a:rPr lang="en-US" dirty="0" err="1">
                <a:solidFill>
                  <a:schemeClr val="tx1"/>
                </a:solidFill>
              </a:rPr>
              <a:t>dievaluasi</a:t>
            </a:r>
            <a:r>
              <a:rPr lang="en-US" dirty="0">
                <a:solidFill>
                  <a:schemeClr val="tx1"/>
                </a:solidFill>
              </a:rPr>
              <a:t> </a:t>
            </a:r>
            <a:r>
              <a:rPr lang="en-US" dirty="0" err="1">
                <a:solidFill>
                  <a:schemeClr val="tx1"/>
                </a:solidFill>
              </a:rPr>
              <a:t>kurang</a:t>
            </a:r>
            <a:r>
              <a:rPr lang="en-US" dirty="0">
                <a:solidFill>
                  <a:schemeClr val="tx1"/>
                </a:solidFill>
              </a:rPr>
              <a:t> </a:t>
            </a:r>
            <a:r>
              <a:rPr lang="en-US" dirty="0" err="1">
                <a:solidFill>
                  <a:schemeClr val="tx1"/>
                </a:solidFill>
              </a:rPr>
              <a:t>menguntungkan</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pria</a:t>
            </a:r>
            <a:r>
              <a:rPr lang="en-US" dirty="0">
                <a:solidFill>
                  <a:schemeClr val="tx1"/>
                </a:solidFill>
              </a:rPr>
              <a:t> yang </a:t>
            </a:r>
            <a:r>
              <a:rPr lang="en-US" dirty="0" err="1">
                <a:solidFill>
                  <a:schemeClr val="tx1"/>
                </a:solidFill>
              </a:rPr>
              <a:t>menggunakannya</a:t>
            </a:r>
            <a:r>
              <a:rPr lang="en-US" dirty="0">
                <a:solidFill>
                  <a:schemeClr val="tx1"/>
                </a:solidFill>
              </a:rPr>
              <a:t> (</a:t>
            </a:r>
            <a:r>
              <a:rPr lang="en-US" dirty="0" err="1">
                <a:solidFill>
                  <a:schemeClr val="tx1"/>
                </a:solidFill>
              </a:rPr>
              <a:t>misalnya</a:t>
            </a:r>
            <a:r>
              <a:rPr lang="en-US" dirty="0">
                <a:solidFill>
                  <a:schemeClr val="tx1"/>
                </a:solidFill>
              </a:rPr>
              <a:t>, </a:t>
            </a:r>
            <a:r>
              <a:rPr lang="en-US" dirty="0" err="1">
                <a:solidFill>
                  <a:schemeClr val="tx1"/>
                </a:solidFill>
              </a:rPr>
              <a:t>Eagly</a:t>
            </a:r>
            <a:r>
              <a:rPr lang="en-US" dirty="0">
                <a:solidFill>
                  <a:schemeClr val="tx1"/>
                </a:solidFill>
              </a:rPr>
              <a:t>, </a:t>
            </a:r>
            <a:r>
              <a:rPr lang="en-US" dirty="0" err="1">
                <a:solidFill>
                  <a:schemeClr val="tx1"/>
                </a:solidFill>
              </a:rPr>
              <a:t>Makhijani</a:t>
            </a:r>
            <a:r>
              <a:rPr lang="en-US" dirty="0">
                <a:solidFill>
                  <a:schemeClr val="tx1"/>
                </a:solidFill>
              </a:rPr>
              <a:t>, &amp; </a:t>
            </a:r>
            <a:r>
              <a:rPr lang="en-US" dirty="0" err="1">
                <a:solidFill>
                  <a:schemeClr val="tx1"/>
                </a:solidFill>
              </a:rPr>
              <a:t>Klonsky</a:t>
            </a:r>
            <a:r>
              <a:rPr lang="en-US" dirty="0">
                <a:solidFill>
                  <a:schemeClr val="tx1"/>
                </a:solidFill>
              </a:rPr>
              <a:t>, 1992; </a:t>
            </a:r>
            <a:r>
              <a:rPr lang="en-US" dirty="0" err="1">
                <a:solidFill>
                  <a:schemeClr val="tx1"/>
                </a:solidFill>
              </a:rPr>
              <a:t>Rojahn</a:t>
            </a:r>
            <a:r>
              <a:rPr lang="en-US" dirty="0">
                <a:solidFill>
                  <a:schemeClr val="tx1"/>
                </a:solidFill>
              </a:rPr>
              <a:t> &amp; </a:t>
            </a:r>
            <a:r>
              <a:rPr lang="en-US" dirty="0" err="1">
                <a:solidFill>
                  <a:schemeClr val="tx1"/>
                </a:solidFill>
              </a:rPr>
              <a:t>Willemsen</a:t>
            </a:r>
            <a:r>
              <a:rPr lang="en-US" dirty="0">
                <a:solidFill>
                  <a:schemeClr val="tx1"/>
                </a:solidFill>
              </a:rPr>
              <a:t>, 1994).</a:t>
            </a:r>
            <a:endParaRPr lang="id-ID" dirty="0">
              <a:solidFill>
                <a:schemeClr val="tx1"/>
              </a:solidFill>
            </a:endParaRPr>
          </a:p>
        </p:txBody>
      </p:sp>
    </p:spTree>
    <p:extLst>
      <p:ext uri="{BB962C8B-B14F-4D97-AF65-F5344CB8AC3E}">
        <p14:creationId xmlns:p14="http://schemas.microsoft.com/office/powerpoint/2010/main" val="279394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891117" y="1293719"/>
            <a:ext cx="8700247" cy="4717115"/>
          </a:xfrm>
        </p:spPr>
        <p:txBody>
          <a:bodyPr>
            <a:normAutofit/>
          </a:bodyPr>
          <a:lstStyle/>
          <a:p>
            <a:pPr algn="just">
              <a:spcBef>
                <a:spcPts val="0"/>
              </a:spcBef>
            </a:pPr>
            <a:r>
              <a:rPr lang="en-US" dirty="0" err="1">
                <a:solidFill>
                  <a:schemeClr val="tx1"/>
                </a:solidFill>
              </a:rPr>
              <a:t>Sebuah</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oleh</a:t>
            </a:r>
            <a:r>
              <a:rPr lang="en-US" dirty="0">
                <a:solidFill>
                  <a:schemeClr val="tx1"/>
                </a:solidFill>
              </a:rPr>
              <a:t> Bell </a:t>
            </a:r>
            <a:r>
              <a:rPr lang="en-US" dirty="0" err="1">
                <a:solidFill>
                  <a:schemeClr val="tx1"/>
                </a:solidFill>
              </a:rPr>
              <a:t>dan</a:t>
            </a:r>
            <a:r>
              <a:rPr lang="en-US" dirty="0">
                <a:solidFill>
                  <a:schemeClr val="tx1"/>
                </a:solidFill>
              </a:rPr>
              <a:t> </a:t>
            </a:r>
            <a:r>
              <a:rPr lang="en-US" dirty="0" err="1">
                <a:solidFill>
                  <a:schemeClr val="tx1"/>
                </a:solidFill>
              </a:rPr>
              <a:t>Nkomo</a:t>
            </a:r>
            <a:r>
              <a:rPr lang="en-US" dirty="0">
                <a:solidFill>
                  <a:schemeClr val="tx1"/>
                </a:solidFill>
              </a:rPr>
              <a:t> (2001)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salah</a:t>
            </a:r>
            <a:r>
              <a:rPr lang="en-US" dirty="0">
                <a:solidFill>
                  <a:schemeClr val="tx1"/>
                </a:solidFill>
              </a:rPr>
              <a:t> </a:t>
            </a:r>
            <a:r>
              <a:rPr lang="en-US" dirty="0" err="1">
                <a:solidFill>
                  <a:schemeClr val="tx1"/>
                </a:solidFill>
              </a:rPr>
              <a:t>satu</a:t>
            </a:r>
            <a:r>
              <a:rPr lang="en-US" dirty="0">
                <a:solidFill>
                  <a:schemeClr val="tx1"/>
                </a:solidFill>
              </a:rPr>
              <a:t> </a:t>
            </a:r>
            <a:r>
              <a:rPr lang="en-US" dirty="0" err="1">
                <a:solidFill>
                  <a:schemeClr val="tx1"/>
                </a:solidFill>
              </a:rPr>
              <a:t>hambatan</a:t>
            </a:r>
            <a:r>
              <a:rPr lang="en-US" dirty="0">
                <a:solidFill>
                  <a:schemeClr val="tx1"/>
                </a:solidFill>
              </a:rPr>
              <a:t> </a:t>
            </a:r>
            <a:r>
              <a:rPr lang="en-US" dirty="0" err="1">
                <a:solidFill>
                  <a:schemeClr val="tx1"/>
                </a:solidFill>
              </a:rPr>
              <a:t>utama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kemajuan</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terutama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kulit</a:t>
            </a:r>
            <a:r>
              <a:rPr lang="en-US" dirty="0">
                <a:solidFill>
                  <a:schemeClr val="tx1"/>
                </a:solidFill>
              </a:rPr>
              <a:t> </a:t>
            </a:r>
            <a:r>
              <a:rPr lang="en-US" dirty="0" err="1">
                <a:solidFill>
                  <a:schemeClr val="tx1"/>
                </a:solidFill>
              </a:rPr>
              <a:t>hitam</a:t>
            </a:r>
            <a:r>
              <a:rPr lang="en-US" dirty="0">
                <a:solidFill>
                  <a:schemeClr val="tx1"/>
                </a:solidFill>
              </a:rPr>
              <a:t>) </a:t>
            </a:r>
            <a:r>
              <a:rPr lang="en-US" dirty="0" err="1">
                <a:solidFill>
                  <a:schemeClr val="tx1"/>
                </a:solidFill>
              </a:rPr>
              <a:t>adalah</a:t>
            </a:r>
            <a:r>
              <a:rPr lang="en-US" dirty="0">
                <a:solidFill>
                  <a:schemeClr val="tx1"/>
                </a:solidFill>
              </a:rPr>
              <a:t> </a:t>
            </a:r>
            <a:r>
              <a:rPr lang="en-US" dirty="0" err="1">
                <a:solidFill>
                  <a:schemeClr val="tx1"/>
                </a:solidFill>
              </a:rPr>
              <a:t>terbatasnya</a:t>
            </a:r>
            <a:r>
              <a:rPr lang="en-US" dirty="0">
                <a:solidFill>
                  <a:schemeClr val="tx1"/>
                </a:solidFill>
              </a:rPr>
              <a:t> </a:t>
            </a:r>
            <a:r>
              <a:rPr lang="en-US" dirty="0" err="1">
                <a:solidFill>
                  <a:schemeClr val="tx1"/>
                </a:solidFill>
              </a:rPr>
              <a:t>akses</a:t>
            </a:r>
            <a:r>
              <a:rPr lang="en-US" dirty="0">
                <a:solidFill>
                  <a:schemeClr val="tx1"/>
                </a:solidFill>
              </a:rPr>
              <a:t> </a:t>
            </a:r>
            <a:r>
              <a:rPr lang="en-US" dirty="0" err="1">
                <a:solidFill>
                  <a:schemeClr val="tx1"/>
                </a:solidFill>
              </a:rPr>
              <a:t>ke</a:t>
            </a:r>
            <a:r>
              <a:rPr lang="en-US" dirty="0">
                <a:solidFill>
                  <a:schemeClr val="tx1"/>
                </a:solidFill>
              </a:rPr>
              <a:t> </a:t>
            </a:r>
            <a:r>
              <a:rPr lang="en-US" dirty="0" err="1">
                <a:solidFill>
                  <a:schemeClr val="tx1"/>
                </a:solidFill>
              </a:rPr>
              <a:t>jejaring</a:t>
            </a:r>
            <a:r>
              <a:rPr lang="en-US" dirty="0">
                <a:solidFill>
                  <a:schemeClr val="tx1"/>
                </a:solidFill>
              </a:rPr>
              <a:t> </a:t>
            </a:r>
            <a:r>
              <a:rPr lang="en-US" dirty="0" err="1">
                <a:solidFill>
                  <a:schemeClr val="tx1"/>
                </a:solidFill>
              </a:rPr>
              <a:t>sosial</a:t>
            </a:r>
            <a:r>
              <a:rPr lang="en-US" dirty="0">
                <a:solidFill>
                  <a:schemeClr val="tx1"/>
                </a:solidFill>
              </a:rPr>
              <a:t> </a:t>
            </a:r>
            <a:r>
              <a:rPr lang="en-US" dirty="0" err="1">
                <a:solidFill>
                  <a:schemeClr val="tx1"/>
                </a:solidFill>
              </a:rPr>
              <a:t>dan</a:t>
            </a:r>
            <a:r>
              <a:rPr lang="en-US" dirty="0">
                <a:solidFill>
                  <a:schemeClr val="tx1"/>
                </a:solidFill>
              </a:rPr>
              <a:t> informal di </a:t>
            </a:r>
            <a:r>
              <a:rPr lang="en-US" dirty="0" err="1">
                <a:solidFill>
                  <a:schemeClr val="tx1"/>
                </a:solidFill>
              </a:rPr>
              <a:t>organisasi</a:t>
            </a:r>
            <a:r>
              <a:rPr lang="en-US" dirty="0">
                <a:solidFill>
                  <a:schemeClr val="tx1"/>
                </a:solidFill>
              </a:rPr>
              <a:t> </a:t>
            </a:r>
            <a:r>
              <a:rPr lang="en-US" dirty="0" err="1">
                <a:solidFill>
                  <a:schemeClr val="tx1"/>
                </a:solidFill>
              </a:rPr>
              <a:t>mereka</a:t>
            </a:r>
            <a:r>
              <a:rPr lang="en-US" dirty="0">
                <a:solidFill>
                  <a:schemeClr val="tx1"/>
                </a:solidFill>
              </a:rPr>
              <a:t>. </a:t>
            </a:r>
            <a:r>
              <a:rPr lang="en-US" dirty="0" err="1">
                <a:solidFill>
                  <a:schemeClr val="tx1"/>
                </a:solidFill>
              </a:rPr>
              <a:t>Sebuah</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oleh</a:t>
            </a:r>
            <a:r>
              <a:rPr lang="en-US" dirty="0">
                <a:solidFill>
                  <a:schemeClr val="tx1"/>
                </a:solidFill>
              </a:rPr>
              <a:t> Babcock </a:t>
            </a:r>
            <a:r>
              <a:rPr lang="en-US" dirty="0" err="1">
                <a:solidFill>
                  <a:schemeClr val="tx1"/>
                </a:solidFill>
              </a:rPr>
              <a:t>dan</a:t>
            </a:r>
            <a:r>
              <a:rPr lang="en-US" dirty="0">
                <a:solidFill>
                  <a:schemeClr val="tx1"/>
                </a:solidFill>
              </a:rPr>
              <a:t> </a:t>
            </a:r>
            <a:r>
              <a:rPr lang="en-US" dirty="0" err="1">
                <a:solidFill>
                  <a:schemeClr val="tx1"/>
                </a:solidFill>
              </a:rPr>
              <a:t>Laschever</a:t>
            </a:r>
            <a:r>
              <a:rPr lang="en-US" dirty="0">
                <a:solidFill>
                  <a:schemeClr val="tx1"/>
                </a:solidFill>
              </a:rPr>
              <a:t> (2003)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wanita</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kecil</a:t>
            </a:r>
            <a:r>
              <a:rPr lang="en-US" dirty="0">
                <a:solidFill>
                  <a:schemeClr val="tx1"/>
                </a:solidFill>
              </a:rPr>
              <a:t> </a:t>
            </a:r>
            <a:r>
              <a:rPr lang="en-US" dirty="0" err="1">
                <a:solidFill>
                  <a:schemeClr val="tx1"/>
                </a:solidFill>
              </a:rPr>
              <a:t>kemungkinannya</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pria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meminta</a:t>
            </a:r>
            <a:r>
              <a:rPr lang="en-US" dirty="0">
                <a:solidFill>
                  <a:schemeClr val="tx1"/>
                </a:solidFill>
              </a:rPr>
              <a:t> </a:t>
            </a:r>
            <a:r>
              <a:rPr lang="en-US" dirty="0" err="1">
                <a:solidFill>
                  <a:schemeClr val="tx1"/>
                </a:solidFill>
              </a:rPr>
              <a:t>promosi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memulai</a:t>
            </a:r>
            <a:r>
              <a:rPr lang="en-US" dirty="0">
                <a:solidFill>
                  <a:schemeClr val="tx1"/>
                </a:solidFill>
              </a:rPr>
              <a:t> </a:t>
            </a:r>
            <a:r>
              <a:rPr lang="en-US" dirty="0" err="1">
                <a:solidFill>
                  <a:schemeClr val="tx1"/>
                </a:solidFill>
              </a:rPr>
              <a:t>jenis</a:t>
            </a:r>
            <a:r>
              <a:rPr lang="en-US" dirty="0">
                <a:solidFill>
                  <a:schemeClr val="tx1"/>
                </a:solidFill>
              </a:rPr>
              <a:t> </a:t>
            </a:r>
            <a:r>
              <a:rPr lang="en-US" dirty="0" err="1">
                <a:solidFill>
                  <a:schemeClr val="tx1"/>
                </a:solidFill>
              </a:rPr>
              <a:t>negosiasi</a:t>
            </a:r>
            <a:r>
              <a:rPr lang="en-US" dirty="0">
                <a:solidFill>
                  <a:schemeClr val="tx1"/>
                </a:solidFill>
              </a:rPr>
              <a:t> yang </a:t>
            </a:r>
            <a:r>
              <a:rPr lang="en-US" dirty="0" err="1">
                <a:solidFill>
                  <a:schemeClr val="tx1"/>
                </a:solidFill>
              </a:rPr>
              <a:t>cenderung</a:t>
            </a:r>
            <a:r>
              <a:rPr lang="en-US" dirty="0">
                <a:solidFill>
                  <a:schemeClr val="tx1"/>
                </a:solidFill>
              </a:rPr>
              <a:t> </a:t>
            </a:r>
            <a:r>
              <a:rPr lang="en-US" dirty="0" err="1">
                <a:solidFill>
                  <a:schemeClr val="tx1"/>
                </a:solidFill>
              </a:rPr>
              <a:t>mendukungnya</a:t>
            </a:r>
            <a:r>
              <a:rPr lang="en-US" dirty="0" smtClean="0">
                <a:solidFill>
                  <a:schemeClr val="tx1"/>
                </a:solidFill>
              </a:rPr>
              <a:t>.</a:t>
            </a:r>
            <a:endParaRPr lang="id-ID" dirty="0" smtClean="0">
              <a:solidFill>
                <a:schemeClr val="tx1"/>
              </a:solidFill>
            </a:endParaRPr>
          </a:p>
          <a:p>
            <a:pPr algn="just">
              <a:spcBef>
                <a:spcPts val="0"/>
              </a:spcBef>
            </a:pPr>
            <a:r>
              <a:rPr lang="en-US" dirty="0" err="1">
                <a:solidFill>
                  <a:schemeClr val="tx1"/>
                </a:solidFill>
              </a:rPr>
              <a:t>Sebuah</a:t>
            </a:r>
            <a:r>
              <a:rPr lang="en-US" dirty="0">
                <a:solidFill>
                  <a:schemeClr val="tx1"/>
                </a:solidFill>
              </a:rPr>
              <a:t> </a:t>
            </a:r>
            <a:r>
              <a:rPr lang="en-US" dirty="0" err="1">
                <a:solidFill>
                  <a:schemeClr val="tx1"/>
                </a:solidFill>
              </a:rPr>
              <a:t>studi</a:t>
            </a:r>
            <a:r>
              <a:rPr lang="en-US" dirty="0">
                <a:solidFill>
                  <a:schemeClr val="tx1"/>
                </a:solidFill>
              </a:rPr>
              <a:t> </a:t>
            </a:r>
            <a:r>
              <a:rPr lang="en-US" dirty="0" err="1">
                <a:solidFill>
                  <a:schemeClr val="tx1"/>
                </a:solidFill>
              </a:rPr>
              <a:t>oleh</a:t>
            </a:r>
            <a:r>
              <a:rPr lang="en-US" dirty="0">
                <a:solidFill>
                  <a:schemeClr val="tx1"/>
                </a:solidFill>
              </a:rPr>
              <a:t> </a:t>
            </a:r>
            <a:r>
              <a:rPr lang="en-US" dirty="0" err="1">
                <a:solidFill>
                  <a:schemeClr val="tx1"/>
                </a:solidFill>
              </a:rPr>
              <a:t>Lyness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Heilman</a:t>
            </a:r>
            <a:r>
              <a:rPr lang="en-US" dirty="0">
                <a:solidFill>
                  <a:schemeClr val="tx1"/>
                </a:solidFill>
              </a:rPr>
              <a:t> (2006) </a:t>
            </a:r>
            <a:r>
              <a:rPr lang="en-US" dirty="0" err="1">
                <a:solidFill>
                  <a:schemeClr val="tx1"/>
                </a:solidFill>
              </a:rPr>
              <a:t>menemukan</a:t>
            </a:r>
            <a:r>
              <a:rPr lang="en-US" dirty="0">
                <a:solidFill>
                  <a:schemeClr val="tx1"/>
                </a:solidFill>
              </a:rPr>
              <a:t> </a:t>
            </a:r>
            <a:r>
              <a:rPr lang="en-US" dirty="0" err="1">
                <a:solidFill>
                  <a:schemeClr val="tx1"/>
                </a:solidFill>
              </a:rPr>
              <a:t>bahwa</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membutuhkan</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banyak</a:t>
            </a:r>
            <a:r>
              <a:rPr lang="en-US" dirty="0">
                <a:solidFill>
                  <a:schemeClr val="tx1"/>
                </a:solidFill>
              </a:rPr>
              <a:t> </a:t>
            </a:r>
            <a:r>
              <a:rPr lang="en-US" dirty="0" err="1">
                <a:solidFill>
                  <a:schemeClr val="tx1"/>
                </a:solidFill>
              </a:rPr>
              <a:t>keterampilan</a:t>
            </a:r>
            <a:r>
              <a:rPr lang="en-US" dirty="0">
                <a:solidFill>
                  <a:schemeClr val="tx1"/>
                </a:solidFill>
              </a:rPr>
              <a:t> yang </a:t>
            </a:r>
            <a:r>
              <a:rPr lang="en-US" dirty="0" err="1">
                <a:solidFill>
                  <a:schemeClr val="tx1"/>
                </a:solidFill>
              </a:rPr>
              <a:t>dibutuhkan</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laki-laki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maju</a:t>
            </a:r>
            <a:r>
              <a:rPr lang="en-US" dirty="0">
                <a:solidFill>
                  <a:schemeClr val="tx1"/>
                </a:solidFill>
              </a:rPr>
              <a:t> </a:t>
            </a:r>
            <a:r>
              <a:rPr lang="en-US" dirty="0" err="1">
                <a:solidFill>
                  <a:schemeClr val="tx1"/>
                </a:solidFill>
              </a:rPr>
              <a:t>ke</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eksekutif</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perbedaannya</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besar</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posisi</a:t>
            </a:r>
            <a:r>
              <a:rPr lang="en-US" dirty="0">
                <a:solidFill>
                  <a:schemeClr val="tx1"/>
                </a:solidFill>
              </a:rPr>
              <a:t> </a:t>
            </a:r>
            <a:r>
              <a:rPr lang="en-US" dirty="0" err="1">
                <a:solidFill>
                  <a:schemeClr val="tx1"/>
                </a:solidFill>
              </a:rPr>
              <a:t>garis</a:t>
            </a:r>
            <a:r>
              <a:rPr lang="en-US" dirty="0">
                <a:solidFill>
                  <a:schemeClr val="tx1"/>
                </a:solidFill>
              </a:rPr>
              <a:t> yang </a:t>
            </a:r>
            <a:r>
              <a:rPr lang="en-US" dirty="0" err="1">
                <a:solidFill>
                  <a:schemeClr val="tx1"/>
                </a:solidFill>
              </a:rPr>
              <a:t>secara</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dipegang</a:t>
            </a:r>
            <a:r>
              <a:rPr lang="en-US" dirty="0">
                <a:solidFill>
                  <a:schemeClr val="tx1"/>
                </a:solidFill>
              </a:rPr>
              <a:t> </a:t>
            </a:r>
            <a:r>
              <a:rPr lang="en-US" dirty="0" err="1">
                <a:solidFill>
                  <a:schemeClr val="tx1"/>
                </a:solidFill>
              </a:rPr>
              <a:t>oleh</a:t>
            </a:r>
            <a:r>
              <a:rPr lang="en-US" dirty="0">
                <a:solidFill>
                  <a:schemeClr val="tx1"/>
                </a:solidFill>
              </a:rPr>
              <a:t> </a:t>
            </a:r>
            <a:r>
              <a:rPr lang="en-US" dirty="0" err="1">
                <a:solidFill>
                  <a:schemeClr val="tx1"/>
                </a:solidFill>
              </a:rPr>
              <a:t>laki-laki</a:t>
            </a:r>
            <a:r>
              <a:rPr lang="en-US" dirty="0">
                <a:solidFill>
                  <a:schemeClr val="tx1"/>
                </a:solidFill>
              </a:rPr>
              <a:t> </a:t>
            </a:r>
            <a:r>
              <a:rPr lang="en-US" dirty="0" err="1">
                <a:solidFill>
                  <a:schemeClr val="tx1"/>
                </a:solidFill>
              </a:rPr>
              <a:t>daripada</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posisi</a:t>
            </a:r>
            <a:r>
              <a:rPr lang="en-US" dirty="0">
                <a:solidFill>
                  <a:schemeClr val="tx1"/>
                </a:solidFill>
              </a:rPr>
              <a:t> </a:t>
            </a:r>
            <a:r>
              <a:rPr lang="en-US" dirty="0" err="1" smtClean="0">
                <a:solidFill>
                  <a:schemeClr val="tx1"/>
                </a:solidFill>
              </a:rPr>
              <a:t>staf</a:t>
            </a:r>
            <a:r>
              <a:rPr lang="en-US" dirty="0" smtClean="0">
                <a:solidFill>
                  <a:schemeClr val="tx1"/>
                </a:solidFill>
              </a:rPr>
              <a:t>.</a:t>
            </a:r>
            <a:endParaRPr lang="id-ID" dirty="0" smtClean="0">
              <a:solidFill>
                <a:schemeClr val="tx1"/>
              </a:solidFill>
            </a:endParaRPr>
          </a:p>
          <a:p>
            <a:pPr algn="just">
              <a:spcBef>
                <a:spcPts val="0"/>
              </a:spcBef>
            </a:pPr>
            <a:r>
              <a:rPr lang="en-US" dirty="0" err="1" smtClean="0">
                <a:solidFill>
                  <a:schemeClr val="tx1"/>
                </a:solidFill>
              </a:rPr>
              <a:t>Studi-studi</a:t>
            </a:r>
            <a:r>
              <a:rPr lang="en-US" dirty="0" smtClean="0">
                <a:solidFill>
                  <a:schemeClr val="tx1"/>
                </a:solidFill>
              </a:rPr>
              <a:t> </a:t>
            </a:r>
            <a:r>
              <a:rPr lang="en-US" dirty="0" err="1">
                <a:solidFill>
                  <a:schemeClr val="tx1"/>
                </a:solidFill>
              </a:rPr>
              <a:t>ini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lainnya</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perlahan</a:t>
            </a:r>
            <a:r>
              <a:rPr lang="en-US" dirty="0">
                <a:solidFill>
                  <a:schemeClr val="tx1"/>
                </a:solidFill>
              </a:rPr>
              <a:t> </a:t>
            </a:r>
            <a:r>
              <a:rPr lang="en-US" dirty="0" err="1">
                <a:solidFill>
                  <a:schemeClr val="tx1"/>
                </a:solidFill>
              </a:rPr>
              <a:t>meningkatkan</a:t>
            </a:r>
            <a:r>
              <a:rPr lang="en-US" dirty="0">
                <a:solidFill>
                  <a:schemeClr val="tx1"/>
                </a:solidFill>
              </a:rPr>
              <a:t> </a:t>
            </a:r>
            <a:r>
              <a:rPr lang="en-US" dirty="0" err="1">
                <a:solidFill>
                  <a:schemeClr val="tx1"/>
                </a:solidFill>
              </a:rPr>
              <a:t>pengetahuan</a:t>
            </a:r>
            <a:r>
              <a:rPr lang="en-US" dirty="0">
                <a:solidFill>
                  <a:schemeClr val="tx1"/>
                </a:solidFill>
              </a:rPr>
              <a:t> </a:t>
            </a:r>
            <a:r>
              <a:rPr lang="en-US" dirty="0" err="1">
                <a:solidFill>
                  <a:schemeClr val="tx1"/>
                </a:solidFill>
              </a:rPr>
              <a:t>kita</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hambatan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kemajuan</a:t>
            </a:r>
            <a:r>
              <a:rPr lang="en-US" dirty="0">
                <a:solidFill>
                  <a:schemeClr val="tx1"/>
                </a:solidFill>
              </a:rPr>
              <a:t> </a:t>
            </a:r>
            <a:r>
              <a:rPr lang="en-US" dirty="0" err="1">
                <a:solidFill>
                  <a:schemeClr val="tx1"/>
                </a:solidFill>
              </a:rPr>
              <a:t>bagi</a:t>
            </a:r>
            <a:r>
              <a:rPr lang="en-US" dirty="0">
                <a:solidFill>
                  <a:schemeClr val="tx1"/>
                </a:solidFill>
              </a:rPr>
              <a:t> </a:t>
            </a:r>
            <a:r>
              <a:rPr lang="en-US" dirty="0" err="1">
                <a:solidFill>
                  <a:schemeClr val="tx1"/>
                </a:solidFill>
              </a:rPr>
              <a:t>perempuan</a:t>
            </a:r>
            <a:r>
              <a:rPr lang="en-US" dirty="0">
                <a:solidFill>
                  <a:schemeClr val="tx1"/>
                </a:solidFill>
              </a:rPr>
              <a:t>, </a:t>
            </a:r>
            <a:r>
              <a:rPr lang="en-US" dirty="0" err="1">
                <a:solidFill>
                  <a:schemeClr val="tx1"/>
                </a:solidFill>
              </a:rPr>
              <a:t>tetapi</a:t>
            </a:r>
            <a:r>
              <a:rPr lang="en-US" dirty="0">
                <a:solidFill>
                  <a:schemeClr val="tx1"/>
                </a:solidFill>
              </a:rPr>
              <a:t> </a:t>
            </a:r>
            <a:r>
              <a:rPr lang="en-US" dirty="0" err="1">
                <a:solidFill>
                  <a:schemeClr val="tx1"/>
                </a:solidFill>
              </a:rPr>
              <a:t>penelitian</a:t>
            </a:r>
            <a:r>
              <a:rPr lang="en-US" dirty="0">
                <a:solidFill>
                  <a:schemeClr val="tx1"/>
                </a:solidFill>
              </a:rPr>
              <a:t> </a:t>
            </a:r>
            <a:r>
              <a:rPr lang="en-US" dirty="0" err="1">
                <a:solidFill>
                  <a:schemeClr val="tx1"/>
                </a:solidFill>
              </a:rPr>
              <a:t>lebih</a:t>
            </a:r>
            <a:r>
              <a:rPr lang="en-US" dirty="0">
                <a:solidFill>
                  <a:schemeClr val="tx1"/>
                </a:solidFill>
              </a:rPr>
              <a:t> </a:t>
            </a:r>
            <a:r>
              <a:rPr lang="en-US" dirty="0" err="1">
                <a:solidFill>
                  <a:schemeClr val="tx1"/>
                </a:solidFill>
              </a:rPr>
              <a:t>lanjut</a:t>
            </a:r>
            <a:r>
              <a:rPr lang="en-US" dirty="0">
                <a:solidFill>
                  <a:schemeClr val="tx1"/>
                </a:solidFill>
              </a:rPr>
              <a:t> </a:t>
            </a:r>
            <a:r>
              <a:rPr lang="en-US" dirty="0" err="1">
                <a:solidFill>
                  <a:schemeClr val="tx1"/>
                </a:solidFill>
              </a:rPr>
              <a:t>diperlukan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menentukan</a:t>
            </a:r>
            <a:r>
              <a:rPr lang="en-US" dirty="0">
                <a:solidFill>
                  <a:schemeClr val="tx1"/>
                </a:solidFill>
              </a:rPr>
              <a:t> </a:t>
            </a:r>
            <a:r>
              <a:rPr lang="en-US" dirty="0" err="1">
                <a:solidFill>
                  <a:schemeClr val="tx1"/>
                </a:solidFill>
              </a:rPr>
              <a:t>kepentingan</a:t>
            </a:r>
            <a:r>
              <a:rPr lang="en-US" dirty="0">
                <a:solidFill>
                  <a:schemeClr val="tx1"/>
                </a:solidFill>
              </a:rPr>
              <a:t> </a:t>
            </a:r>
            <a:r>
              <a:rPr lang="en-US" dirty="0" err="1">
                <a:solidFill>
                  <a:schemeClr val="tx1"/>
                </a:solidFill>
              </a:rPr>
              <a:t>relatif</a:t>
            </a:r>
            <a:r>
              <a:rPr lang="en-US" dirty="0">
                <a:solidFill>
                  <a:schemeClr val="tx1"/>
                </a:solidFill>
              </a:rPr>
              <a:t> </a:t>
            </a:r>
            <a:r>
              <a:rPr lang="en-US" dirty="0" err="1">
                <a:solidFill>
                  <a:schemeClr val="tx1"/>
                </a:solidFill>
              </a:rPr>
              <a:t>dari</a:t>
            </a:r>
            <a:r>
              <a:rPr lang="en-US" dirty="0">
                <a:solidFill>
                  <a:schemeClr val="tx1"/>
                </a:solidFill>
              </a:rPr>
              <a:t> </a:t>
            </a:r>
            <a:r>
              <a:rPr lang="en-US" dirty="0" err="1">
                <a:solidFill>
                  <a:schemeClr val="tx1"/>
                </a:solidFill>
              </a:rPr>
              <a:t>penyebab</a:t>
            </a:r>
            <a:r>
              <a:rPr lang="en-US" dirty="0">
                <a:solidFill>
                  <a:schemeClr val="tx1"/>
                </a:solidFill>
              </a:rPr>
              <a:t> yang </a:t>
            </a:r>
            <a:r>
              <a:rPr lang="en-US" dirty="0" err="1">
                <a:solidFill>
                  <a:schemeClr val="tx1"/>
                </a:solidFill>
              </a:rPr>
              <a:t>berbeda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bagaimana</a:t>
            </a:r>
            <a:r>
              <a:rPr lang="en-US" dirty="0">
                <a:solidFill>
                  <a:schemeClr val="tx1"/>
                </a:solidFill>
              </a:rPr>
              <a:t> </a:t>
            </a:r>
            <a:r>
              <a:rPr lang="en-US" dirty="0" err="1">
                <a:solidFill>
                  <a:schemeClr val="tx1"/>
                </a:solidFill>
              </a:rPr>
              <a:t>penyebab</a:t>
            </a:r>
            <a:r>
              <a:rPr lang="en-US" dirty="0">
                <a:solidFill>
                  <a:schemeClr val="tx1"/>
                </a:solidFill>
              </a:rPr>
              <a:t> yang </a:t>
            </a:r>
            <a:r>
              <a:rPr lang="en-US" dirty="0" err="1">
                <a:solidFill>
                  <a:schemeClr val="tx1"/>
                </a:solidFill>
              </a:rPr>
              <a:t>berbeda</a:t>
            </a:r>
            <a:r>
              <a:rPr lang="en-US" dirty="0">
                <a:solidFill>
                  <a:schemeClr val="tx1"/>
                </a:solidFill>
              </a:rPr>
              <a:t> </a:t>
            </a:r>
            <a:r>
              <a:rPr lang="en-US" dirty="0" err="1">
                <a:solidFill>
                  <a:schemeClr val="tx1"/>
                </a:solidFill>
              </a:rPr>
              <a:t>berinteraksi</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membatasi</a:t>
            </a:r>
            <a:r>
              <a:rPr lang="en-US" dirty="0">
                <a:solidFill>
                  <a:schemeClr val="tx1"/>
                </a:solidFill>
              </a:rPr>
              <a:t> </a:t>
            </a:r>
            <a:r>
              <a:rPr lang="en-US" dirty="0" err="1">
                <a:solidFill>
                  <a:schemeClr val="tx1"/>
                </a:solidFill>
              </a:rPr>
              <a:t>jumlah</a:t>
            </a:r>
            <a:r>
              <a:rPr lang="en-US" dirty="0">
                <a:solidFill>
                  <a:schemeClr val="tx1"/>
                </a:solidFill>
              </a:rPr>
              <a:t> </a:t>
            </a:r>
            <a:r>
              <a:rPr lang="en-US" dirty="0" err="1">
                <a:solidFill>
                  <a:schemeClr val="tx1"/>
                </a:solidFill>
              </a:rPr>
              <a:t>perempuan</a:t>
            </a:r>
            <a:r>
              <a:rPr lang="en-US" dirty="0">
                <a:solidFill>
                  <a:schemeClr val="tx1"/>
                </a:solidFill>
              </a:rPr>
              <a:t> di </a:t>
            </a:r>
            <a:r>
              <a:rPr lang="en-US" dirty="0" err="1">
                <a:solidFill>
                  <a:schemeClr val="tx1"/>
                </a:solidFill>
              </a:rPr>
              <a:t>posisi</a:t>
            </a:r>
            <a:r>
              <a:rPr lang="en-US" dirty="0">
                <a:solidFill>
                  <a:schemeClr val="tx1"/>
                </a:solidFill>
              </a:rPr>
              <a:t> </a:t>
            </a:r>
            <a:r>
              <a:rPr lang="en-US" dirty="0" err="1">
                <a:solidFill>
                  <a:schemeClr val="tx1"/>
                </a:solidFill>
              </a:rPr>
              <a:t>kepemimpinan</a:t>
            </a:r>
            <a:r>
              <a:rPr lang="en-US" dirty="0">
                <a:solidFill>
                  <a:schemeClr val="tx1"/>
                </a:solidFill>
              </a:rPr>
              <a:t> </a:t>
            </a:r>
            <a:r>
              <a:rPr lang="en-US" dirty="0" err="1">
                <a:solidFill>
                  <a:schemeClr val="tx1"/>
                </a:solidFill>
              </a:rPr>
              <a:t>puncak</a:t>
            </a:r>
            <a:r>
              <a:rPr lang="en-US" dirty="0">
                <a:solidFill>
                  <a:schemeClr val="tx1"/>
                </a:solidFill>
              </a:rPr>
              <a:t>.</a:t>
            </a:r>
            <a:endParaRPr lang="id-ID" dirty="0">
              <a:solidFill>
                <a:schemeClr val="tx1"/>
              </a:solidFill>
            </a:endParaRPr>
          </a:p>
        </p:txBody>
      </p:sp>
      <p:sp>
        <p:nvSpPr>
          <p:cNvPr id="4" name="Rectangle 3"/>
          <p:cNvSpPr/>
          <p:nvPr/>
        </p:nvSpPr>
        <p:spPr>
          <a:xfrm>
            <a:off x="457200" y="685800"/>
            <a:ext cx="2272553" cy="5768788"/>
          </a:xfrm>
          <a:prstGeom prst="rect">
            <a:avLst/>
          </a:prstGeom>
          <a:solidFill>
            <a:srgbClr val="2D976C"/>
          </a:solidFill>
          <a:ln>
            <a:solidFill>
              <a:srgbClr val="2D97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200" b="1" dirty="0" smtClean="0"/>
              <a:t>....continue</a:t>
            </a:r>
            <a:endParaRPr lang="id-ID" sz="2200" b="1" dirty="0"/>
          </a:p>
        </p:txBody>
      </p:sp>
    </p:spTree>
    <p:extLst>
      <p:ext uri="{BB962C8B-B14F-4D97-AF65-F5344CB8AC3E}">
        <p14:creationId xmlns:p14="http://schemas.microsoft.com/office/powerpoint/2010/main" val="1308858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36176" y="493382"/>
            <a:ext cx="8875059" cy="60015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1200"/>
              </a:spcAft>
            </a:pPr>
            <a:r>
              <a:rPr lang="id-ID" b="1" dirty="0" smtClean="0">
                <a:solidFill>
                  <a:schemeClr val="tx1"/>
                </a:solidFill>
              </a:rPr>
              <a:t>Teori Keuntungan Feminin.</a:t>
            </a:r>
          </a:p>
          <a:p>
            <a:pPr marL="285750" indent="-285750" algn="just">
              <a:spcAft>
                <a:spcPts val="600"/>
              </a:spcAft>
              <a:buFont typeface="Wingdings"/>
              <a:buChar char="à"/>
            </a:pPr>
            <a:r>
              <a:rPr lang="id-ID" dirty="0" smtClean="0">
                <a:solidFill>
                  <a:schemeClr val="tx1"/>
                </a:solidFill>
              </a:rPr>
              <a:t>Perempuan lebih </a:t>
            </a:r>
            <a:r>
              <a:rPr lang="id-ID" dirty="0">
                <a:solidFill>
                  <a:schemeClr val="tx1"/>
                </a:solidFill>
              </a:rPr>
              <a:t>cenderung memiliki nilai dan keterampilan yang diperlukan untuk kepemimpinan efektif dalam organisasi modern daripada laki-laki (Book, 2000; Carr-Ruffino, 1993; Grant, 1988; Hegelsen, 1990; Rosener, 1990</a:t>
            </a:r>
            <a:r>
              <a:rPr lang="id-ID" dirty="0" smtClean="0">
                <a:solidFill>
                  <a:schemeClr val="tx1"/>
                </a:solidFill>
              </a:rPr>
              <a:t>).</a:t>
            </a:r>
          </a:p>
          <a:p>
            <a:pPr marL="285750" indent="-285750" algn="just">
              <a:spcAft>
                <a:spcPts val="600"/>
              </a:spcAft>
              <a:buFont typeface="Wingdings"/>
              <a:buChar char="à"/>
            </a:pPr>
            <a:r>
              <a:rPr lang="id-ID" dirty="0" smtClean="0">
                <a:solidFill>
                  <a:schemeClr val="tx1"/>
                </a:solidFill>
              </a:rPr>
              <a:t>Pengalaman masa </a:t>
            </a:r>
            <a:r>
              <a:rPr lang="id-ID" dirty="0">
                <a:solidFill>
                  <a:schemeClr val="tx1"/>
                </a:solidFill>
              </a:rPr>
              <a:t>kanak-kanak, interaksi orang tua-anak, dan praktik sosialisasi yang mencerminkan stereotip peran-seks budaya dan kepercayaan tentang perbedaan gender dan pekerjaan yang sesuai untuk pria dan wanita (Cockburn, 1991</a:t>
            </a:r>
            <a:r>
              <a:rPr lang="id-ID" dirty="0" smtClean="0">
                <a:solidFill>
                  <a:schemeClr val="tx1"/>
                </a:solidFill>
              </a:rPr>
              <a:t>) </a:t>
            </a:r>
            <a:r>
              <a:rPr lang="id-ID" dirty="0" smtClean="0">
                <a:solidFill>
                  <a:schemeClr val="tx1"/>
                </a:solidFill>
                <a:sym typeface="Wingdings" pitchFamily="2" charset="2"/>
              </a:rPr>
              <a:t> </a:t>
            </a:r>
            <a:r>
              <a:rPr lang="id-ID" dirty="0">
                <a:solidFill>
                  <a:schemeClr val="tx1"/>
                </a:solidFill>
              </a:rPr>
              <a:t>Pengalaman-pengalaman ini mendorong nilai-nilai "feminin" seperti kebaikan, kasih sayang, pengasuhan, dan berbagi</a:t>
            </a:r>
            <a:r>
              <a:rPr lang="id-ID" dirty="0" smtClean="0">
                <a:solidFill>
                  <a:schemeClr val="tx1"/>
                </a:solidFill>
              </a:rPr>
              <a:t>.</a:t>
            </a:r>
          </a:p>
          <a:p>
            <a:pPr marL="285750" indent="-285750" algn="just">
              <a:spcAft>
                <a:spcPts val="600"/>
              </a:spcAft>
              <a:buFont typeface="Wingdings"/>
              <a:buChar char="à"/>
            </a:pPr>
            <a:r>
              <a:rPr lang="id-ID" dirty="0" smtClean="0">
                <a:solidFill>
                  <a:schemeClr val="tx1"/>
                </a:solidFill>
              </a:rPr>
              <a:t>Pendukung teori </a:t>
            </a:r>
            <a:r>
              <a:rPr lang="id-ID" dirty="0">
                <a:solidFill>
                  <a:schemeClr val="tx1"/>
                </a:solidFill>
              </a:rPr>
              <a:t>"keuntungan feminin" berpendapat bahwa wanita lebih peduli dengan pembangunan konsensus, inklusivitas, dan hubungan interpersonal; mereka lebih bersedia untuk mengembangkan dan membina bawahan dan berbagi kekuasaan dengan mereka. Wanita diyakini memiliki lebih banyak empati, lebih mengandalkan intuisi, dan lebih peka terhadap perasaan dan kualitas hubungan</a:t>
            </a:r>
            <a:r>
              <a:rPr lang="id-ID" dirty="0" smtClean="0">
                <a:solidFill>
                  <a:schemeClr val="tx1"/>
                </a:solidFill>
              </a:rPr>
              <a:t>.</a:t>
            </a:r>
          </a:p>
          <a:p>
            <a:pPr marL="285750" indent="-285750" algn="just">
              <a:spcAft>
                <a:spcPts val="600"/>
              </a:spcAft>
              <a:buFont typeface="Wingdings"/>
              <a:buChar char="à"/>
            </a:pPr>
            <a:r>
              <a:rPr lang="id-ID" dirty="0">
                <a:solidFill>
                  <a:schemeClr val="tx1"/>
                </a:solidFill>
              </a:rPr>
              <a:t>Sifat kepemimpinan yang berubah dalam organisasi telah meningkatkan relevansi keterampilan dan nilai-nilai yang lebih kuat pada wanita daripada pada pria. Namun, seperti halnya klaim sebelumnya bahwa pria lebih berkualitas untuk menjadi pemimpin, klaim bahwa wanita lebih berkualitas tampaknya didasarkan pada asumsi yang lemah dan stereotip gender yang berlebihan. Evaluasi asersi tentang superioritas jender dalam kepemimpinan membutuhkan pertimbangan cermat dari temuan dalam penelitian empiris</a:t>
            </a:r>
            <a:r>
              <a:rPr lang="id-ID" dirty="0" smtClean="0">
                <a:solidFill>
                  <a:schemeClr val="tx1"/>
                </a:solidFill>
              </a:rPr>
              <a:t>.</a:t>
            </a:r>
            <a:endParaRPr lang="id-ID" dirty="0" smtClean="0"/>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9475043" y="614363"/>
            <a:ext cx="2246312" cy="5880100"/>
          </a:xfrm>
          <a:solidFill>
            <a:srgbClr val="2D976C"/>
          </a:solidFill>
        </p:spPr>
        <p:txBody>
          <a:bodyPr>
            <a:normAutofit/>
          </a:bodyPr>
          <a:lstStyle/>
          <a:p>
            <a:pPr marL="0" indent="0" algn="ctr">
              <a:buNone/>
            </a:pPr>
            <a:r>
              <a:rPr lang="en-US" sz="2200" b="1" dirty="0">
                <a:solidFill>
                  <a:schemeClr val="bg1"/>
                </a:solidFill>
              </a:rPr>
              <a:t>.</a:t>
            </a:r>
            <a:r>
              <a:rPr lang="id-ID" sz="2200" b="1" dirty="0">
                <a:solidFill>
                  <a:schemeClr val="bg1"/>
                </a:solidFill>
              </a:rPr>
              <a:t>...continue</a:t>
            </a:r>
          </a:p>
        </p:txBody>
      </p:sp>
    </p:spTree>
    <p:extLst>
      <p:ext uri="{BB962C8B-B14F-4D97-AF65-F5344CB8AC3E}">
        <p14:creationId xmlns:p14="http://schemas.microsoft.com/office/powerpoint/2010/main" val="3563784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F1ADD25B-0A33-4EF2-90F4-4313926931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410462EE-77BE-8C4F-8F3E-A0E85F1C4BFA}"/>
              </a:ext>
            </a:extLst>
          </p:cNvPr>
          <p:cNvSpPr>
            <a:spLocks noGrp="1"/>
          </p:cNvSpPr>
          <p:nvPr>
            <p:ph idx="4294967295"/>
          </p:nvPr>
        </p:nvSpPr>
        <p:spPr>
          <a:xfrm>
            <a:off x="457198" y="614363"/>
            <a:ext cx="2244725" cy="5880100"/>
          </a:xfrm>
          <a:solidFill>
            <a:srgbClr val="2D976C"/>
          </a:solidFill>
        </p:spPr>
        <p:txBody>
          <a:bodyPr>
            <a:normAutofit/>
          </a:bodyPr>
          <a:lstStyle/>
          <a:p>
            <a:pPr marL="0" indent="0" algn="ctr">
              <a:buNone/>
            </a:pPr>
            <a:r>
              <a:rPr lang="en-US" sz="2200" b="1">
                <a:solidFill>
                  <a:schemeClr val="bg1"/>
                </a:solidFill>
              </a:rPr>
              <a:t>.</a:t>
            </a:r>
            <a:r>
              <a:rPr lang="id-ID" sz="2200" b="1">
                <a:solidFill>
                  <a:schemeClr val="bg1"/>
                </a:solidFill>
              </a:rPr>
              <a:t>...continue</a:t>
            </a:r>
            <a:endParaRPr lang="id-ID" sz="2200" b="1" dirty="0">
              <a:solidFill>
                <a:schemeClr val="bg1"/>
              </a:solidFill>
            </a:endParaRPr>
          </a:p>
        </p:txBody>
      </p:sp>
      <p:sp>
        <p:nvSpPr>
          <p:cNvPr id="2" name="Rectangle 1"/>
          <p:cNvSpPr/>
          <p:nvPr/>
        </p:nvSpPr>
        <p:spPr>
          <a:xfrm>
            <a:off x="2698377" y="596896"/>
            <a:ext cx="9040905" cy="5940088"/>
          </a:xfrm>
          <a:prstGeom prst="rect">
            <a:avLst/>
          </a:prstGeom>
        </p:spPr>
        <p:txBody>
          <a:bodyPr wrap="square">
            <a:spAutoFit/>
          </a:bodyPr>
          <a:lstStyle/>
          <a:p>
            <a:pPr>
              <a:spcAft>
                <a:spcPts val="1200"/>
              </a:spcAft>
            </a:pPr>
            <a:r>
              <a:rPr lang="id-ID" b="1" dirty="0"/>
              <a:t>Temuan dalam Penelitian tentang Perbedaan Gender.</a:t>
            </a:r>
          </a:p>
          <a:p>
            <a:pPr marL="285750" indent="-285750">
              <a:spcAft>
                <a:spcPts val="600"/>
              </a:spcAft>
              <a:buFont typeface="Wingdings"/>
              <a:buChar char="à"/>
            </a:pPr>
            <a:r>
              <a:rPr lang="id-ID" dirty="0"/>
              <a:t>Beberapa peneliti menyimpulkan tidak ada bukti yang signifikan bahwa perbedaan gender dalam perilaku atau keterampilan kepemimpinan. Peneliti lain menyimpulkan bahwa ada perbedaan terkait gender untuk beberapa perilaku atau keterampilan dalam beberapa situasi. Debat terbaru yang dipublikasikan di </a:t>
            </a:r>
            <a:r>
              <a:rPr lang="id-ID" i="1" dirty="0"/>
              <a:t>Leadership Quarterly</a:t>
            </a:r>
            <a:r>
              <a:rPr lang="id-ID" dirty="0"/>
              <a:t> menunjukkan kompleksitas masalah dan sejauh mana para sarjana tidak setuju (Eagly &amp; Carli, 2003a, 2003b; Vecchio, 2002, 2003).</a:t>
            </a:r>
          </a:p>
          <a:p>
            <a:pPr marL="285750" indent="-285750">
              <a:spcAft>
                <a:spcPts val="600"/>
              </a:spcAft>
              <a:buFont typeface="Wingdings"/>
              <a:buChar char="à"/>
            </a:pPr>
            <a:r>
              <a:rPr lang="id-ID" dirty="0"/>
              <a:t>Eagly dan Johnson (1990</a:t>
            </a:r>
            <a:r>
              <a:rPr lang="id-ID" dirty="0" smtClean="0"/>
              <a:t>) </a:t>
            </a:r>
            <a:r>
              <a:rPr lang="id-ID" dirty="0"/>
              <a:t>melakukan meta-analisis studi </a:t>
            </a:r>
            <a:r>
              <a:rPr lang="id-ID" dirty="0" smtClean="0"/>
              <a:t>gender </a:t>
            </a:r>
            <a:r>
              <a:rPr lang="id-ID" dirty="0"/>
              <a:t>menemukan bahwa kepemimpinan partisipatif digunakan sedikit lebih banyak oleh wanita daripada pria</a:t>
            </a:r>
            <a:r>
              <a:rPr lang="id-ID" dirty="0" smtClean="0"/>
              <a:t>. Wanita menggunakan </a:t>
            </a:r>
            <a:r>
              <a:rPr lang="id-ID" dirty="0"/>
              <a:t>perilaku kepemimpinan yang sedikit lebih transformasional daripada pria, dan perbedaan utamanya adalah untuk pertimbangan individual, yang mencakup perilaku suportif dan upaya untuk mengembangkan keterampilan dan kepercayaan diri bawahan. Hasil untuk kepemimpinan transaksional beragam. Wanita juga menggunakan perilaku imbalan yang sedikit lebih bergantung, dan pria menggunakan manajemen yang sedikit lebih pasif kecuali</a:t>
            </a:r>
            <a:r>
              <a:rPr lang="id-ID" dirty="0" smtClean="0"/>
              <a:t>.</a:t>
            </a:r>
          </a:p>
          <a:p>
            <a:pPr marL="285750" indent="-285750">
              <a:spcAft>
                <a:spcPts val="600"/>
              </a:spcAft>
              <a:buFont typeface="Wingdings"/>
              <a:buChar char="à"/>
            </a:pPr>
            <a:r>
              <a:rPr lang="id-ID" dirty="0"/>
              <a:t>Eagly dan rekan (1995) tidak menemukan perbedaan keseluruhan dalam efektivitas untuk manajer pria dan wanita</a:t>
            </a:r>
            <a:r>
              <a:rPr lang="id-ID" dirty="0" smtClean="0"/>
              <a:t>. </a:t>
            </a:r>
            <a:r>
              <a:rPr lang="id-ID" dirty="0"/>
              <a:t>Namun, </a:t>
            </a:r>
            <a:r>
              <a:rPr lang="id-ID" dirty="0" smtClean="0"/>
              <a:t>ketika peran </a:t>
            </a:r>
            <a:r>
              <a:rPr lang="id-ID" dirty="0"/>
              <a:t>untuk berbagai jenis posisi manajerial diidentifikasi, manajer pria lebih efektif daripada manajer wanita di posisi yang membutuhkan keterampilan tugas yang kuat, dan manajer wanita lebih efektif di posisi yang membutuhkan keterampilan interpersonal yang kuat. Karena sebagian besar posisi kepemimpinan memerlukan kedua jenis keterampilan ini, gender tidak mungkin berguna sebagai prediktor efektivitas kepemimpinan untuk posisi-posisi ini.</a:t>
            </a:r>
          </a:p>
        </p:txBody>
      </p:sp>
    </p:spTree>
    <p:extLst>
      <p:ext uri="{BB962C8B-B14F-4D97-AF65-F5344CB8AC3E}">
        <p14:creationId xmlns:p14="http://schemas.microsoft.com/office/powerpoint/2010/main" val="1562482923"/>
      </p:ext>
    </p:extLst>
  </p:cSld>
  <p:clrMapOvr>
    <a:masterClrMapping/>
  </p:clrMapOvr>
</p:sld>
</file>

<file path=ppt/theme/theme1.xml><?xml version="1.0" encoding="utf-8"?>
<a:theme xmlns:a="http://schemas.openxmlformats.org/drawingml/2006/main" name="Dividend">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
  <TotalTime>1069</TotalTime>
  <Words>2615</Words>
  <Application>Microsoft Office PowerPoint</Application>
  <PresentationFormat>Widescreen</PresentationFormat>
  <Paragraphs>91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Gill Sans MT</vt:lpstr>
      <vt:lpstr>华文中宋</vt:lpstr>
      <vt:lpstr>Wingdings</vt:lpstr>
      <vt:lpstr>Wingdings 2</vt:lpstr>
      <vt:lpstr>Dividend</vt:lpstr>
      <vt:lpstr>Gender, Diversity, and Cross-Cultural Leadership Issues</vt:lpstr>
      <vt:lpstr>Pengaruh budaya dalam perilaku kepemimpinan</vt:lpstr>
      <vt:lpstr>PowerPoint Presentation</vt:lpstr>
      <vt:lpstr>PowerPoint Presentation</vt:lpstr>
      <vt:lpstr>PowerPoint Presentation</vt:lpstr>
      <vt:lpstr>What is “Glass Ceiling“?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PERSIAPAN MATERI pelatihan</dc:title>
  <dc:creator>Rizty Desta Mahestri</dc:creator>
  <cp:lastModifiedBy>UMA</cp:lastModifiedBy>
  <cp:revision>455</cp:revision>
  <dcterms:created xsi:type="dcterms:W3CDTF">2020-03-30T17:02:33Z</dcterms:created>
  <dcterms:modified xsi:type="dcterms:W3CDTF">2020-07-29T02:16:14Z</dcterms:modified>
</cp:coreProperties>
</file>