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3"/>
  </p:notesMasterIdLst>
  <p:sldIdLst>
    <p:sldId id="256" r:id="rId2"/>
    <p:sldId id="278" r:id="rId3"/>
    <p:sldId id="258" r:id="rId4"/>
    <p:sldId id="310" r:id="rId5"/>
    <p:sldId id="257" r:id="rId6"/>
    <p:sldId id="279" r:id="rId7"/>
    <p:sldId id="325" r:id="rId8"/>
    <p:sldId id="331" r:id="rId9"/>
    <p:sldId id="321" r:id="rId10"/>
    <p:sldId id="326" r:id="rId11"/>
    <p:sldId id="322" r:id="rId12"/>
    <p:sldId id="324" r:id="rId13"/>
    <p:sldId id="330" r:id="rId14"/>
    <p:sldId id="327" r:id="rId15"/>
    <p:sldId id="319" r:id="rId16"/>
    <p:sldId id="328" r:id="rId17"/>
    <p:sldId id="281" r:id="rId18"/>
    <p:sldId id="282" r:id="rId19"/>
    <p:sldId id="284" r:id="rId20"/>
    <p:sldId id="283" r:id="rId21"/>
    <p:sldId id="285" r:id="rId22"/>
    <p:sldId id="307" r:id="rId23"/>
    <p:sldId id="308" r:id="rId24"/>
    <p:sldId id="286" r:id="rId25"/>
    <p:sldId id="302" r:id="rId26"/>
    <p:sldId id="304" r:id="rId27"/>
    <p:sldId id="303" r:id="rId28"/>
    <p:sldId id="305" r:id="rId29"/>
    <p:sldId id="287" r:id="rId30"/>
    <p:sldId id="297" r:id="rId31"/>
    <p:sldId id="298" r:id="rId32"/>
    <p:sldId id="299" r:id="rId33"/>
    <p:sldId id="271" r:id="rId34"/>
    <p:sldId id="292" r:id="rId35"/>
    <p:sldId id="272" r:id="rId36"/>
    <p:sldId id="273" r:id="rId37"/>
    <p:sldId id="274" r:id="rId38"/>
    <p:sldId id="275" r:id="rId39"/>
    <p:sldId id="276" r:id="rId40"/>
    <p:sldId id="277" r:id="rId41"/>
    <p:sldId id="336" r:id="rId42"/>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4631"/>
    <a:srgbClr val="BD5839"/>
    <a:srgbClr val="B46B42"/>
    <a:srgbClr val="4529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972DA433-147E-42B8-845C-86D755C54FDA}" type="datetimeFigureOut">
              <a:rPr lang="id-ID"/>
              <a:pPr>
                <a:defRPr/>
              </a:pPr>
              <a:t>29/07/2020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3E08D28-7190-446A-AD89-44F8D15F24CE}"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D8CDB6F8-D27F-49A2-9168-525642E6A1C4}"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D56A7B63-BDBD-4756-8CF1-F0ECC2EC8667}" type="slidenum">
              <a:rPr lang="id-ID" altLang="en-US"/>
              <a:pPr/>
              <a:t>‹#›</a:t>
            </a:fld>
            <a:endParaRPr lang="id-ID" altLang="en-US"/>
          </a:p>
        </p:txBody>
      </p:sp>
    </p:spTree>
    <p:extLst>
      <p:ext uri="{BB962C8B-B14F-4D97-AF65-F5344CB8AC3E}">
        <p14:creationId xmlns:p14="http://schemas.microsoft.com/office/powerpoint/2010/main" val="751005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9A5A199-DBEE-45D0-9923-12002D668E12}"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F2A36427-B7E2-4676-85A8-BD5CC3A4FFC9}" type="slidenum">
              <a:rPr lang="id-ID" altLang="en-US"/>
              <a:pPr/>
              <a:t>‹#›</a:t>
            </a:fld>
            <a:endParaRPr lang="id-ID" altLang="en-US"/>
          </a:p>
        </p:txBody>
      </p:sp>
    </p:spTree>
    <p:extLst>
      <p:ext uri="{BB962C8B-B14F-4D97-AF65-F5344CB8AC3E}">
        <p14:creationId xmlns:p14="http://schemas.microsoft.com/office/powerpoint/2010/main" val="107978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2069FC6-3C8D-4A4A-A0C1-00478A6B2491}"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2B24EE87-92A4-4D67-90B9-8A8FC9392359}" type="slidenum">
              <a:rPr lang="id-ID" altLang="en-US"/>
              <a:pPr/>
              <a:t>‹#›</a:t>
            </a:fld>
            <a:endParaRPr lang="id-ID" altLang="en-US"/>
          </a:p>
        </p:txBody>
      </p:sp>
    </p:spTree>
    <p:extLst>
      <p:ext uri="{BB962C8B-B14F-4D97-AF65-F5344CB8AC3E}">
        <p14:creationId xmlns:p14="http://schemas.microsoft.com/office/powerpoint/2010/main" val="3151148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61EC00-2BBA-4A7F-A890-4B73C6B3FC23}"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83B0B660-D4A5-47A7-8234-ACC7C1CCB222}" type="slidenum">
              <a:rPr lang="id-ID" altLang="en-US"/>
              <a:pPr/>
              <a:t>‹#›</a:t>
            </a:fld>
            <a:endParaRPr lang="id-ID" altLang="en-US"/>
          </a:p>
        </p:txBody>
      </p:sp>
    </p:spTree>
    <p:extLst>
      <p:ext uri="{BB962C8B-B14F-4D97-AF65-F5344CB8AC3E}">
        <p14:creationId xmlns:p14="http://schemas.microsoft.com/office/powerpoint/2010/main" val="3545675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E251640-B006-4B9C-B881-B482451935C6}"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71F120AB-D5F1-453B-B7EF-936477FC1547}" type="slidenum">
              <a:rPr lang="id-ID" altLang="en-US"/>
              <a:pPr/>
              <a:t>‹#›</a:t>
            </a:fld>
            <a:endParaRPr lang="id-ID" altLang="en-US"/>
          </a:p>
        </p:txBody>
      </p:sp>
    </p:spTree>
    <p:extLst>
      <p:ext uri="{BB962C8B-B14F-4D97-AF65-F5344CB8AC3E}">
        <p14:creationId xmlns:p14="http://schemas.microsoft.com/office/powerpoint/2010/main" val="62048223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79E760D1-EF8B-4628-93AE-C39F4EB95726}"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FAD2B5F5-EDE4-4E8A-9849-2B439B0EA369}" type="slidenum">
              <a:rPr lang="id-ID" altLang="en-US"/>
              <a:pPr/>
              <a:t>‹#›</a:t>
            </a:fld>
            <a:endParaRPr lang="id-ID" altLang="en-US"/>
          </a:p>
        </p:txBody>
      </p:sp>
    </p:spTree>
    <p:extLst>
      <p:ext uri="{BB962C8B-B14F-4D97-AF65-F5344CB8AC3E}">
        <p14:creationId xmlns:p14="http://schemas.microsoft.com/office/powerpoint/2010/main" val="2385165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5038597A-859C-4B85-B4F9-A889FCD60BD2}" type="datetimeFigureOut">
              <a:rPr lang="id-ID"/>
              <a:pPr>
                <a:defRPr/>
              </a:pPr>
              <a:t>29/07/2020</a:t>
            </a:fld>
            <a:endParaRPr lang="id-ID"/>
          </a:p>
        </p:txBody>
      </p:sp>
      <p:sp>
        <p:nvSpPr>
          <p:cNvPr id="9" name="Footer Placeholder 7"/>
          <p:cNvSpPr>
            <a:spLocks noGrp="1"/>
          </p:cNvSpPr>
          <p:nvPr>
            <p:ph type="ftr" sz="quarter" idx="11"/>
          </p:nvPr>
        </p:nvSpPr>
        <p:spPr/>
        <p:txBody>
          <a:bodyPr/>
          <a:lstStyle>
            <a:lvl1pPr>
              <a:defRPr/>
            </a:lvl1pPr>
          </a:lstStyle>
          <a:p>
            <a:pPr>
              <a:defRPr/>
            </a:pPr>
            <a:endParaRPr lang="id-ID"/>
          </a:p>
        </p:txBody>
      </p:sp>
      <p:sp>
        <p:nvSpPr>
          <p:cNvPr id="10" name="Slide Number Placeholder 8"/>
          <p:cNvSpPr>
            <a:spLocks noGrp="1"/>
          </p:cNvSpPr>
          <p:nvPr>
            <p:ph type="sldNum" sz="quarter" idx="12"/>
          </p:nvPr>
        </p:nvSpPr>
        <p:spPr/>
        <p:txBody>
          <a:bodyPr/>
          <a:lstStyle>
            <a:lvl1pPr>
              <a:defRPr/>
            </a:lvl1pPr>
          </a:lstStyle>
          <a:p>
            <a:fld id="{834ECB8C-2966-454A-B297-E2D271C73B02}" type="slidenum">
              <a:rPr lang="id-ID" altLang="en-US"/>
              <a:pPr/>
              <a:t>‹#›</a:t>
            </a:fld>
            <a:endParaRPr lang="id-ID" altLang="en-US"/>
          </a:p>
        </p:txBody>
      </p:sp>
    </p:spTree>
    <p:extLst>
      <p:ext uri="{BB962C8B-B14F-4D97-AF65-F5344CB8AC3E}">
        <p14:creationId xmlns:p14="http://schemas.microsoft.com/office/powerpoint/2010/main" val="138441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2B0AD2C-3FF3-4119-9C48-5720821E1966}" type="datetimeFigureOut">
              <a:rPr lang="id-ID"/>
              <a:pPr>
                <a:defRPr/>
              </a:pPr>
              <a:t>29/07/2020</a:t>
            </a:fld>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fld id="{2E42C466-F6DB-479C-9BAA-80D9CAF65F4C}" type="slidenum">
              <a:rPr lang="id-ID" altLang="en-US"/>
              <a:pPr/>
              <a:t>‹#›</a:t>
            </a:fld>
            <a:endParaRPr lang="id-ID" altLang="en-US"/>
          </a:p>
        </p:txBody>
      </p:sp>
    </p:spTree>
    <p:extLst>
      <p:ext uri="{BB962C8B-B14F-4D97-AF65-F5344CB8AC3E}">
        <p14:creationId xmlns:p14="http://schemas.microsoft.com/office/powerpoint/2010/main" val="1744782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B9812A-EB59-4CD9-A547-6F3D8A35303D}" type="datetimeFigureOut">
              <a:rPr lang="id-ID"/>
              <a:pPr>
                <a:defRPr/>
              </a:pPr>
              <a:t>29/07/2020</a:t>
            </a:fld>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fld id="{64FBDEC9-889A-4A7F-9CA0-1CF774C06C24}" type="slidenum">
              <a:rPr lang="id-ID" altLang="en-US"/>
              <a:pPr/>
              <a:t>‹#›</a:t>
            </a:fld>
            <a:endParaRPr lang="id-ID" altLang="en-US"/>
          </a:p>
        </p:txBody>
      </p:sp>
    </p:spTree>
    <p:extLst>
      <p:ext uri="{BB962C8B-B14F-4D97-AF65-F5344CB8AC3E}">
        <p14:creationId xmlns:p14="http://schemas.microsoft.com/office/powerpoint/2010/main" val="1083698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BAAEAD1B-05F0-46C3-9E1C-E5082DAD987E}" type="datetimeFigureOut">
              <a:rPr lang="id-ID"/>
              <a:pPr>
                <a:defRPr/>
              </a:pPr>
              <a:t>29/07/2020</a:t>
            </a:fld>
            <a:endParaRPr lang="id-ID"/>
          </a:p>
        </p:txBody>
      </p:sp>
      <p:sp>
        <p:nvSpPr>
          <p:cNvPr id="7" name="Footer Placeholder 5"/>
          <p:cNvSpPr>
            <a:spLocks noGrp="1"/>
          </p:cNvSpPr>
          <p:nvPr>
            <p:ph type="ftr" sz="quarter" idx="11"/>
          </p:nvPr>
        </p:nvSpPr>
        <p:spPr/>
        <p:txBody>
          <a:bodyPr/>
          <a:lstStyle>
            <a:lvl1pPr>
              <a:defRPr/>
            </a:lvl1pPr>
          </a:lstStyle>
          <a:p>
            <a:pPr>
              <a:defRPr/>
            </a:pPr>
            <a:endParaRPr lang="id-ID"/>
          </a:p>
        </p:txBody>
      </p:sp>
      <p:sp>
        <p:nvSpPr>
          <p:cNvPr id="8" name="Slide Number Placeholder 6"/>
          <p:cNvSpPr>
            <a:spLocks noGrp="1"/>
          </p:cNvSpPr>
          <p:nvPr>
            <p:ph type="sldNum" sz="quarter" idx="12"/>
          </p:nvPr>
        </p:nvSpPr>
        <p:spPr/>
        <p:txBody>
          <a:bodyPr/>
          <a:lstStyle>
            <a:lvl1pPr>
              <a:defRPr/>
            </a:lvl1pPr>
          </a:lstStyle>
          <a:p>
            <a:fld id="{1AADACE0-AFF1-4122-A32F-72D579043E33}" type="slidenum">
              <a:rPr lang="id-ID" altLang="en-US"/>
              <a:pPr/>
              <a:t>‹#›</a:t>
            </a:fld>
            <a:endParaRPr lang="id-ID" altLang="en-US"/>
          </a:p>
        </p:txBody>
      </p:sp>
    </p:spTree>
    <p:extLst>
      <p:ext uri="{BB962C8B-B14F-4D97-AF65-F5344CB8AC3E}">
        <p14:creationId xmlns:p14="http://schemas.microsoft.com/office/powerpoint/2010/main" val="780042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FF3332-AFCC-4A31-AFAC-6FED3708C8DB}"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62D2243E-DC87-4E83-8151-CE190F7C01E9}" type="slidenum">
              <a:rPr lang="id-ID" altLang="en-US"/>
              <a:pPr/>
              <a:t>‹#›</a:t>
            </a:fld>
            <a:endParaRPr lang="id-ID" altLang="en-US"/>
          </a:p>
        </p:txBody>
      </p:sp>
    </p:spTree>
    <p:extLst>
      <p:ext uri="{BB962C8B-B14F-4D97-AF65-F5344CB8AC3E}">
        <p14:creationId xmlns:p14="http://schemas.microsoft.com/office/powerpoint/2010/main" val="2370410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fld id="{28D3D760-B69D-4536-9A15-B0EE273B25CC}" type="datetimeFigureOut">
              <a:rPr lang="id-ID"/>
              <a:pPr>
                <a:defRPr/>
              </a:pPr>
              <a:t>29/07/2020</a:t>
            </a:fld>
            <a:endParaRPr lang="id-ID"/>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fontAlgn="auto">
              <a:spcBef>
                <a:spcPts val="0"/>
              </a:spcBef>
              <a:spcAft>
                <a:spcPts val="0"/>
              </a:spcAft>
              <a:defRPr sz="1200">
                <a:solidFill>
                  <a:srgbClr val="FFFFFF"/>
                </a:solidFill>
                <a:latin typeface="+mn-lt"/>
                <a:cs typeface="+mn-cs"/>
              </a:defRPr>
            </a:lvl1pPr>
          </a:lstStyle>
          <a:p>
            <a:pPr>
              <a:defRPr/>
            </a:pPr>
            <a:endParaRPr lang="id-ID"/>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a:solidFill>
                  <a:srgbClr val="FFFFFF"/>
                </a:solidFill>
              </a:defRPr>
            </a:lvl1pPr>
          </a:lstStyle>
          <a:p>
            <a:fld id="{785806B1-F13E-48B7-A509-1B7AFD0B96E1}" type="slidenum">
              <a:rPr lang="id-ID" altLang="en-US"/>
              <a:pPr/>
              <a:t>‹#›</a:t>
            </a:fld>
            <a:endParaRPr lang="id-ID" altLang="en-US"/>
          </a:p>
        </p:txBody>
      </p:sp>
    </p:spTree>
  </p:cSld>
  <p:clrMap bg1="lt1" tx1="dk1" bg2="lt2" tx2="dk2" accent1="accent1" accent2="accent2" accent3="accent3" accent4="accent4" accent5="accent5" accent6="accent6" hlink="hlink" folHlink="folHlink"/>
  <p:sldLayoutIdLst>
    <p:sldLayoutId id="2147483962" r:id="rId1"/>
    <p:sldLayoutId id="2147483955" r:id="rId2"/>
    <p:sldLayoutId id="2147483963" r:id="rId3"/>
    <p:sldLayoutId id="2147483956" r:id="rId4"/>
    <p:sldLayoutId id="2147483964" r:id="rId5"/>
    <p:sldLayoutId id="2147483957" r:id="rId6"/>
    <p:sldLayoutId id="2147483958" r:id="rId7"/>
    <p:sldLayoutId id="2147483965" r:id="rId8"/>
    <p:sldLayoutId id="2147483959" r:id="rId9"/>
    <p:sldLayoutId id="2147483960" r:id="rId10"/>
    <p:sldLayoutId id="2147483961" r:id="rId11"/>
  </p:sldLayoutIdLst>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371600"/>
            <a:ext cx="7847013" cy="1927225"/>
          </a:xfrm>
        </p:spPr>
        <p:txBody>
          <a:bodyPr/>
          <a:lstStyle/>
          <a:p>
            <a:pPr eaLnBrk="1" fontAlgn="auto" hangingPunct="1">
              <a:spcAft>
                <a:spcPts val="0"/>
              </a:spcAft>
              <a:defRPr/>
            </a:pPr>
            <a:r>
              <a:rPr lang="en-US" sz="4500" dirty="0"/>
              <a:t>ROLE OF LEADERSHIP IN TAKING DECISIONS IN TEAMS / GROUPS</a:t>
            </a:r>
            <a:endParaRPr lang="id-ID" sz="4500" dirty="0"/>
          </a:p>
        </p:txBody>
      </p:sp>
      <p:sp>
        <p:nvSpPr>
          <p:cNvPr id="3" name="Subtitle 2"/>
          <p:cNvSpPr>
            <a:spLocks noGrp="1"/>
          </p:cNvSpPr>
          <p:nvPr>
            <p:ph type="subTitle" idx="1"/>
          </p:nvPr>
        </p:nvSpPr>
        <p:spPr>
          <a:xfrm>
            <a:off x="685800" y="3505200"/>
            <a:ext cx="6400800" cy="2011363"/>
          </a:xfrm>
        </p:spPr>
        <p:txBody>
          <a:bodyPr rtlCol="0">
            <a:noAutofit/>
          </a:bodyPr>
          <a:lstStyle/>
          <a:p>
            <a:pPr>
              <a:spcBef>
                <a:spcPts val="0"/>
              </a:spcBef>
              <a:buFont typeface="Arial" charset="0"/>
              <a:buNone/>
              <a:defRPr/>
            </a:pPr>
            <a:r>
              <a:rPr lang="id-ID" b="1" dirty="0" smtClean="0">
                <a:solidFill>
                  <a:schemeClr val="accent5">
                    <a:lumMod val="75000"/>
                  </a:schemeClr>
                </a:solidFill>
                <a:latin typeface="Tw Cen MT Condensed" pitchFamily="34" charset="0"/>
              </a:rPr>
              <a:t>Mustika Tarigan, M.Psi</a:t>
            </a:r>
            <a:r>
              <a:rPr lang="en-US" b="1" dirty="0" smtClean="0">
                <a:solidFill>
                  <a:schemeClr val="accent5">
                    <a:lumMod val="75000"/>
                  </a:schemeClr>
                </a:solidFill>
                <a:latin typeface="Tw Cen MT Condensed" pitchFamily="34" charset="0"/>
              </a:rPr>
              <a:t>.</a:t>
            </a:r>
            <a:r>
              <a:rPr lang="id-ID" b="1" dirty="0" smtClean="0">
                <a:solidFill>
                  <a:schemeClr val="accent5">
                    <a:lumMod val="75000"/>
                  </a:schemeClr>
                </a:solidFill>
                <a:latin typeface="Tw Cen MT Condensed" pitchFamily="34" charset="0"/>
              </a:rPr>
              <a:t>, Psikolog</a:t>
            </a:r>
            <a:endParaRPr lang="zh-CN" altLang="en-US" dirty="0">
              <a:solidFill>
                <a:schemeClr val="accent5">
                  <a:lumMod val="75000"/>
                </a:schemeClr>
              </a:solidFill>
              <a:latin typeface="Tw Cen MT Condensed" pitchFamily="34" charset="0"/>
            </a:endParaRPr>
          </a:p>
          <a:p>
            <a:pPr>
              <a:spcBef>
                <a:spcPts val="0"/>
              </a:spcBef>
              <a:buFont typeface="Arial" charset="0"/>
              <a:buNone/>
              <a:defRPr/>
            </a:pPr>
            <a:r>
              <a:rPr lang="id-ID" b="1" smtClean="0">
                <a:solidFill>
                  <a:schemeClr val="accent5">
                    <a:lumMod val="75000"/>
                  </a:schemeClr>
                </a:solidFill>
                <a:latin typeface="Tw Cen MT Condensed" pitchFamily="34" charset="0"/>
              </a:rPr>
              <a:t>Kelas</a:t>
            </a:r>
            <a:r>
              <a:rPr lang="id-ID" b="1" dirty="0">
                <a:solidFill>
                  <a:schemeClr val="accent5">
                    <a:lumMod val="75000"/>
                  </a:schemeClr>
                </a:solidFill>
                <a:latin typeface="Tw Cen MT Condensed" pitchFamily="34" charset="0"/>
              </a:rPr>
              <a:t>: </a:t>
            </a:r>
            <a:r>
              <a:rPr lang="id-ID" b="1" dirty="0" smtClean="0">
                <a:solidFill>
                  <a:schemeClr val="accent5">
                    <a:lumMod val="75000"/>
                  </a:schemeClr>
                </a:solidFill>
                <a:latin typeface="Tw Cen MT Condensed" pitchFamily="34" charset="0"/>
              </a:rPr>
              <a:t>A2, A3, B1, B3</a:t>
            </a:r>
            <a:endParaRPr lang="zh-CN" altLang="en-US" dirty="0">
              <a:solidFill>
                <a:schemeClr val="accent5">
                  <a:lumMod val="75000"/>
                </a:schemeClr>
              </a:solidFill>
              <a:latin typeface="Tw Cen MT Condensed" pitchFamily="34" charset="0"/>
            </a:endParaRPr>
          </a:p>
          <a:p>
            <a:pPr>
              <a:spcBef>
                <a:spcPts val="0"/>
              </a:spcBef>
              <a:buFont typeface="Arial" charset="0"/>
              <a:buNone/>
              <a:defRPr/>
            </a:pPr>
            <a:r>
              <a:rPr lang="id-ID" b="1" dirty="0">
                <a:solidFill>
                  <a:schemeClr val="accent5">
                    <a:lumMod val="75000"/>
                  </a:schemeClr>
                </a:solidFill>
                <a:latin typeface="Tw Cen MT Condensed" pitchFamily="34" charset="0"/>
              </a:rPr>
              <a:t>Mata kuliah: Psikologi </a:t>
            </a:r>
            <a:r>
              <a:rPr lang="id-ID" b="1" dirty="0" smtClean="0">
                <a:solidFill>
                  <a:schemeClr val="accent5">
                    <a:lumMod val="75000"/>
                  </a:schemeClr>
                </a:solidFill>
                <a:latin typeface="Tw Cen MT Condensed" pitchFamily="34" charset="0"/>
              </a:rPr>
              <a:t>Kepemimpinan</a:t>
            </a:r>
            <a:endParaRPr lang="id-ID" b="1" dirty="0">
              <a:solidFill>
                <a:schemeClr val="accent5">
                  <a:lumMod val="75000"/>
                </a:schemeClr>
              </a:solidFill>
              <a:latin typeface="Tw Cen MT Condense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350"/>
            <a:ext cx="8229600" cy="592138"/>
          </a:xfrm>
        </p:spPr>
        <p:txBody>
          <a:bodyPr/>
          <a:lstStyle/>
          <a:p>
            <a:pPr>
              <a:defRPr/>
            </a:pPr>
            <a:r>
              <a:rPr lang="id-ID" sz="2400" b="1" dirty="0" smtClean="0"/>
              <a:t>......continue</a:t>
            </a:r>
            <a:endParaRPr lang="id-ID" sz="2400" dirty="0"/>
          </a:p>
        </p:txBody>
      </p:sp>
      <p:sp>
        <p:nvSpPr>
          <p:cNvPr id="14339" name="Content Placeholder 4"/>
          <p:cNvSpPr>
            <a:spLocks noGrp="1"/>
          </p:cNvSpPr>
          <p:nvPr>
            <p:ph idx="1"/>
          </p:nvPr>
        </p:nvSpPr>
        <p:spPr>
          <a:xfrm>
            <a:off x="457200" y="855663"/>
            <a:ext cx="8229600" cy="4876800"/>
          </a:xfrm>
        </p:spPr>
        <p:txBody>
          <a:bodyPr/>
          <a:lstStyle/>
          <a:p>
            <a:pPr marL="0" indent="0">
              <a:buFont typeface="Arial" charset="0"/>
              <a:buNone/>
              <a:defRPr/>
            </a:pPr>
            <a:r>
              <a:rPr lang="id-ID" sz="2800" b="1" dirty="0" smtClean="0">
                <a:solidFill>
                  <a:srgbClr val="C54631"/>
                </a:solidFill>
              </a:rPr>
              <a:t>Pedoman Pemimpin Untuk Meningkatkan Efektivitas </a:t>
            </a:r>
            <a:r>
              <a:rPr lang="id-ID" sz="2800" b="1" i="1" dirty="0" smtClean="0">
                <a:solidFill>
                  <a:srgbClr val="C54631"/>
                </a:solidFill>
              </a:rPr>
              <a:t>Self-Managed Teams</a:t>
            </a:r>
          </a:p>
          <a:p>
            <a:pPr marL="354013" indent="-354013">
              <a:buFont typeface="Wingdings" pitchFamily="2" charset="2"/>
              <a:buChar char="à"/>
              <a:defRPr/>
            </a:pPr>
            <a:r>
              <a:rPr lang="id-ID" sz="2800" dirty="0" smtClean="0">
                <a:sym typeface="Wingdings" pitchFamily="2" charset="2"/>
              </a:rPr>
              <a:t>Menyediakan pelatihan untuk mengembangkan keterampilan anggota.</a:t>
            </a:r>
          </a:p>
          <a:p>
            <a:pPr marL="354013" indent="-354013">
              <a:buFont typeface="Wingdings" pitchFamily="2" charset="2"/>
              <a:buChar char="à"/>
              <a:defRPr/>
            </a:pPr>
            <a:r>
              <a:rPr lang="id-ID" sz="2800" dirty="0" smtClean="0">
                <a:sym typeface="Wingdings" pitchFamily="2" charset="2"/>
              </a:rPr>
              <a:t>Menyediakan tujuan, strategi, serta infrastruktur yang jelas.</a:t>
            </a:r>
          </a:p>
          <a:p>
            <a:pPr marL="354013" indent="-354013">
              <a:buFont typeface="Wingdings" pitchFamily="2" charset="2"/>
              <a:buChar char="à"/>
              <a:defRPr/>
            </a:pPr>
            <a:r>
              <a:rPr lang="id-ID" sz="2800" dirty="0" smtClean="0">
                <a:sym typeface="Wingdings" pitchFamily="2" charset="2"/>
              </a:rPr>
              <a:t>Memastikan organisasi memiliki sumber daya yang utama, meliputi waktu, uang, dan tenaga kerja.</a:t>
            </a:r>
          </a:p>
          <a:p>
            <a:pPr marL="354013" indent="-354013">
              <a:buFont typeface="Wingdings" pitchFamily="2" charset="2"/>
              <a:buChar char="à"/>
              <a:defRPr/>
            </a:pPr>
            <a:r>
              <a:rPr lang="id-ID" sz="2800" dirty="0" smtClean="0">
                <a:sym typeface="Wingdings" pitchFamily="2" charset="2"/>
              </a:rPr>
              <a:t>Memberdayakan dan memotivasi anggota sehingga mereka memiliki rasa kepemilikan dalam tim.</a:t>
            </a:r>
          </a:p>
          <a:p>
            <a:pPr marL="354013" indent="-354013">
              <a:buFont typeface="Wingdings" pitchFamily="2" charset="2"/>
              <a:buChar char="à"/>
              <a:defRPr/>
            </a:pPr>
            <a:r>
              <a:rPr lang="id-ID" sz="2800" dirty="0" smtClean="0">
                <a:sym typeface="Wingdings" pitchFamily="2" charset="2"/>
              </a:rPr>
              <a:t>Memberi dan meminta umpan balik terkait kinerja tim.</a:t>
            </a:r>
          </a:p>
          <a:p>
            <a:pPr marL="354013" indent="-354013">
              <a:buFont typeface="Wingdings" pitchFamily="2" charset="2"/>
              <a:buChar char="à"/>
              <a:defRPr/>
            </a:pPr>
            <a:r>
              <a:rPr lang="id-ID" sz="2800" dirty="0" smtClean="0"/>
              <a:t>Merekrut tenaga kerja yang kompeten.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9050"/>
            <a:ext cx="8229600" cy="4876800"/>
          </a:xfrm>
        </p:spPr>
        <p:txBody>
          <a:bodyPr/>
          <a:lstStyle/>
          <a:p>
            <a:pPr marL="0" indent="0">
              <a:buFont typeface="Arial" charset="0"/>
              <a:buNone/>
              <a:defRPr/>
            </a:pPr>
            <a:r>
              <a:rPr lang="id-ID" sz="2800" b="1" dirty="0" smtClean="0">
                <a:solidFill>
                  <a:srgbClr val="C54631"/>
                </a:solidFill>
              </a:rPr>
              <a:t>3. </a:t>
            </a:r>
            <a:r>
              <a:rPr lang="id-ID" sz="2800" b="1" i="1" dirty="0" smtClean="0">
                <a:solidFill>
                  <a:srgbClr val="C54631"/>
                </a:solidFill>
              </a:rPr>
              <a:t>Virtual Teams</a:t>
            </a:r>
            <a:r>
              <a:rPr lang="id-ID" sz="2800" dirty="0" smtClean="0"/>
              <a:t> </a:t>
            </a:r>
          </a:p>
          <a:p>
            <a:pPr marL="363538" indent="-319088" eaLnBrk="1" fontAlgn="auto" hangingPunct="1">
              <a:spcAft>
                <a:spcPts val="0"/>
              </a:spcAft>
              <a:buFont typeface="Wingdings" pitchFamily="2" charset="2"/>
              <a:buChar char="ü"/>
              <a:defRPr/>
            </a:pPr>
            <a:r>
              <a:rPr lang="id-ID" altLang="en-US" sz="2800" dirty="0"/>
              <a:t>Tim yang menggunakan </a:t>
            </a:r>
            <a:r>
              <a:rPr lang="id-ID" altLang="en-US" sz="2800" dirty="0" smtClean="0"/>
              <a:t>teknologi komputer </a:t>
            </a:r>
            <a:r>
              <a:rPr lang="id-ID" altLang="en-US" sz="2800" dirty="0"/>
              <a:t>untuk menyatukan anggota-anngota yang terpisah secara fisik guna mencapai tujuan bersama</a:t>
            </a:r>
            <a:r>
              <a:rPr lang="id-ID" altLang="en-US" sz="2800" dirty="0" smtClean="0"/>
              <a:t>. Tim yang </a:t>
            </a:r>
            <a:r>
              <a:rPr lang="en-US" sz="2800" dirty="0" err="1"/>
              <a:t>memungkinkan</a:t>
            </a:r>
            <a:r>
              <a:rPr lang="en-US" sz="2800" dirty="0"/>
              <a:t> </a:t>
            </a:r>
            <a:r>
              <a:rPr lang="id-ID" sz="2800" dirty="0" smtClean="0"/>
              <a:t>anggota </a:t>
            </a:r>
            <a:r>
              <a:rPr lang="en-US" sz="2800" dirty="0" err="1" smtClean="0"/>
              <a:t>untuk</a:t>
            </a:r>
            <a:r>
              <a:rPr lang="en-US" sz="2800" dirty="0" smtClean="0"/>
              <a:t> </a:t>
            </a:r>
            <a:r>
              <a:rPr lang="en-US" sz="2800" dirty="0" err="1"/>
              <a:t>berkolaborasi</a:t>
            </a:r>
            <a:r>
              <a:rPr lang="en-US" sz="2800" dirty="0"/>
              <a:t> </a:t>
            </a:r>
            <a:r>
              <a:rPr lang="en-US" sz="2800" dirty="0" err="1"/>
              <a:t>menggunakan</a:t>
            </a:r>
            <a:r>
              <a:rPr lang="en-US" sz="2800" dirty="0"/>
              <a:t> </a:t>
            </a:r>
            <a:r>
              <a:rPr lang="en-US" sz="2800" dirty="0" err="1"/>
              <a:t>komunikasi</a:t>
            </a:r>
            <a:r>
              <a:rPr lang="en-US" sz="2800" dirty="0"/>
              <a:t> </a:t>
            </a:r>
            <a:r>
              <a:rPr lang="en-US" sz="2800" i="1" dirty="0"/>
              <a:t>online</a:t>
            </a:r>
            <a:r>
              <a:rPr lang="en-US" sz="2800" dirty="0"/>
              <a:t> </a:t>
            </a:r>
            <a:r>
              <a:rPr lang="en-US" sz="2800" dirty="0" err="1"/>
              <a:t>seperti</a:t>
            </a:r>
            <a:r>
              <a:rPr lang="en-US" sz="2800" dirty="0"/>
              <a:t>, </a:t>
            </a:r>
            <a:r>
              <a:rPr lang="en-US" sz="2800" i="1" dirty="0"/>
              <a:t>video </a:t>
            </a:r>
            <a:r>
              <a:rPr lang="en-US" sz="2800" i="1" dirty="0" err="1" smtClean="0"/>
              <a:t>conferenc</a:t>
            </a:r>
            <a:r>
              <a:rPr lang="id-ID" sz="2800" i="1" dirty="0" smtClean="0"/>
              <a:t>e</a:t>
            </a:r>
            <a:r>
              <a:rPr lang="en-US" sz="2800" dirty="0" smtClean="0"/>
              <a:t> </a:t>
            </a:r>
            <a:r>
              <a:rPr lang="en-US" sz="2800" dirty="0" err="1"/>
              <a:t>atau</a:t>
            </a:r>
            <a:r>
              <a:rPr lang="en-US" sz="2800" dirty="0"/>
              <a:t> </a:t>
            </a:r>
            <a:r>
              <a:rPr lang="en-US" sz="2800" i="1" dirty="0" smtClean="0"/>
              <a:t>e-mail</a:t>
            </a:r>
            <a:r>
              <a:rPr lang="en-US" sz="2800" dirty="0" smtClean="0"/>
              <a:t>.</a:t>
            </a:r>
            <a:endParaRPr lang="id-ID" sz="2800" dirty="0" smtClean="0"/>
          </a:p>
          <a:p>
            <a:pPr marL="363538" indent="-319088" eaLnBrk="1" fontAlgn="auto" hangingPunct="1">
              <a:spcAft>
                <a:spcPts val="0"/>
              </a:spcAft>
              <a:buFont typeface="Wingdings" pitchFamily="2" charset="2"/>
              <a:buChar char="ü"/>
              <a:defRPr/>
            </a:pPr>
            <a:r>
              <a:rPr lang="en-US" sz="2800" dirty="0" err="1"/>
              <a:t>Tiga</a:t>
            </a:r>
            <a:r>
              <a:rPr lang="en-US" sz="2800" dirty="0"/>
              <a:t> </a:t>
            </a:r>
            <a:r>
              <a:rPr lang="en-US" sz="2800" dirty="0" err="1"/>
              <a:t>faktor</a:t>
            </a:r>
            <a:r>
              <a:rPr lang="en-US" sz="2800" dirty="0"/>
              <a:t> </a:t>
            </a:r>
            <a:r>
              <a:rPr lang="en-US" sz="2800" dirty="0" err="1"/>
              <a:t>utama</a:t>
            </a:r>
            <a:r>
              <a:rPr lang="en-US" sz="2800" dirty="0"/>
              <a:t> yang </a:t>
            </a:r>
            <a:r>
              <a:rPr lang="en-US" sz="2800" dirty="0" err="1"/>
              <a:t>membedakan</a:t>
            </a:r>
            <a:r>
              <a:rPr lang="en-US" sz="2800" dirty="0"/>
              <a:t> virtual </a:t>
            </a:r>
            <a:r>
              <a:rPr lang="en-US" sz="2800" dirty="0" err="1"/>
              <a:t>tim</a:t>
            </a:r>
            <a:r>
              <a:rPr lang="en-US" sz="2800" dirty="0"/>
              <a:t> </a:t>
            </a:r>
            <a:r>
              <a:rPr lang="en-US" sz="2800" dirty="0" err="1"/>
              <a:t>dari</a:t>
            </a:r>
            <a:r>
              <a:rPr lang="en-US" sz="2800" dirty="0"/>
              <a:t> </a:t>
            </a:r>
            <a:r>
              <a:rPr lang="en-US" sz="2800" dirty="0" err="1"/>
              <a:t>tatap</a:t>
            </a:r>
            <a:r>
              <a:rPr lang="en-US" sz="2800" dirty="0"/>
              <a:t> </a:t>
            </a:r>
            <a:r>
              <a:rPr lang="en-US" sz="2800" dirty="0" err="1"/>
              <a:t>muka</a:t>
            </a:r>
            <a:r>
              <a:rPr lang="en-US" sz="2800" dirty="0"/>
              <a:t> </a:t>
            </a:r>
            <a:r>
              <a:rPr lang="en-US" sz="2800" dirty="0" err="1"/>
              <a:t>tim</a:t>
            </a:r>
            <a:r>
              <a:rPr lang="id-ID" sz="2800" dirty="0"/>
              <a:t> adalah</a:t>
            </a:r>
            <a:r>
              <a:rPr lang="en-US" sz="2800" dirty="0"/>
              <a:t>:</a:t>
            </a:r>
            <a:r>
              <a:rPr lang="id-ID" sz="2800" dirty="0"/>
              <a:t> (1) </a:t>
            </a:r>
            <a:r>
              <a:rPr lang="id-ID" altLang="en-US" sz="2800" dirty="0"/>
              <a:t>Tidak ada komunikasi lisan-fisik; (2) Terbatasnya konteks sosial karena interaksi tidak langsung; dan (3) </a:t>
            </a:r>
            <a:r>
              <a:rPr lang="id-ID" altLang="en-US" sz="2800" dirty="0" smtClean="0"/>
              <a:t>Kemampuan </a:t>
            </a:r>
            <a:r>
              <a:rPr lang="en-US" sz="2800" dirty="0" err="1" smtClean="0"/>
              <a:t>untuk</a:t>
            </a:r>
            <a:r>
              <a:rPr lang="en-US" sz="2800" dirty="0" smtClean="0"/>
              <a:t> </a:t>
            </a:r>
            <a:r>
              <a:rPr lang="en-US" sz="2800" dirty="0" err="1"/>
              <a:t>mengatasi</a:t>
            </a:r>
            <a:r>
              <a:rPr lang="en-US" sz="2800" dirty="0"/>
              <a:t> </a:t>
            </a:r>
            <a:r>
              <a:rPr lang="en-US" sz="2800" dirty="0" err="1"/>
              <a:t>kendala</a:t>
            </a:r>
            <a:r>
              <a:rPr lang="id-ID" altLang="en-US" sz="2800" dirty="0"/>
              <a:t> waktu dan </a:t>
            </a:r>
            <a:r>
              <a:rPr lang="id-ID" altLang="en-US" sz="2800" dirty="0" smtClean="0"/>
              <a:t>tempat.</a:t>
            </a:r>
            <a:endParaRPr lang="en-US"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id-ID" sz="2400" b="1" dirty="0"/>
              <a:t>......continue</a:t>
            </a:r>
            <a:endParaRPr lang="id-ID" sz="2400" b="1" i="1" dirty="0"/>
          </a:p>
        </p:txBody>
      </p:sp>
      <p:sp>
        <p:nvSpPr>
          <p:cNvPr id="5" name="Content Placeholder 4"/>
          <p:cNvSpPr>
            <a:spLocks noGrp="1"/>
          </p:cNvSpPr>
          <p:nvPr>
            <p:ph idx="1"/>
          </p:nvPr>
        </p:nvSpPr>
        <p:spPr/>
        <p:txBody>
          <a:bodyPr/>
          <a:lstStyle/>
          <a:p>
            <a:pPr marL="0" indent="0">
              <a:buFont typeface="Arial" charset="0"/>
              <a:buNone/>
              <a:defRPr/>
            </a:pPr>
            <a:r>
              <a:rPr lang="id-ID" sz="2800" b="1" i="1" dirty="0" smtClean="0">
                <a:solidFill>
                  <a:srgbClr val="C54631"/>
                </a:solidFill>
              </a:rPr>
              <a:t>Virtual Teams</a:t>
            </a:r>
            <a:endParaRPr lang="id-ID" sz="2800" i="1" dirty="0" smtClean="0"/>
          </a:p>
          <a:p>
            <a:pPr marL="363538" indent="-319088" eaLnBrk="1" fontAlgn="auto" hangingPunct="1">
              <a:spcAft>
                <a:spcPts val="0"/>
              </a:spcAft>
              <a:buFont typeface="Wingdings" pitchFamily="2" charset="2"/>
              <a:buChar char="ü"/>
              <a:defRPr/>
            </a:pPr>
            <a:r>
              <a:rPr lang="en-US" altLang="en-US" sz="2800" dirty="0" err="1" smtClean="0"/>
              <a:t>Merupakan</a:t>
            </a:r>
            <a:r>
              <a:rPr lang="id-ID" altLang="en-US" sz="2800" dirty="0" smtClean="0"/>
              <a:t> </a:t>
            </a:r>
            <a:r>
              <a:rPr lang="en-US" altLang="en-US" sz="2800" dirty="0" err="1"/>
              <a:t>tim</a:t>
            </a:r>
            <a:r>
              <a:rPr lang="en-US" altLang="en-US" sz="2800" dirty="0"/>
              <a:t> yang </a:t>
            </a:r>
            <a:r>
              <a:rPr lang="en-US" altLang="en-US" sz="2800" dirty="0" err="1"/>
              <a:t>menghadirkan</a:t>
            </a:r>
            <a:r>
              <a:rPr lang="en-US" altLang="en-US" sz="2800" dirty="0"/>
              <a:t> </a:t>
            </a:r>
            <a:r>
              <a:rPr lang="en-US" altLang="en-US" sz="2800" dirty="0" err="1"/>
              <a:t>beberapa</a:t>
            </a:r>
            <a:r>
              <a:rPr lang="en-US" altLang="en-US" sz="2800" dirty="0"/>
              <a:t> </a:t>
            </a:r>
            <a:r>
              <a:rPr lang="en-US" altLang="en-US" sz="2800" dirty="0" err="1"/>
              <a:t>tantangan</a:t>
            </a:r>
            <a:r>
              <a:rPr lang="en-US" altLang="en-US" sz="2800" dirty="0"/>
              <a:t> </a:t>
            </a:r>
            <a:r>
              <a:rPr lang="en-US" altLang="en-US" sz="2800" dirty="0" err="1"/>
              <a:t>unik</a:t>
            </a:r>
            <a:r>
              <a:rPr lang="en-US" altLang="en-US" sz="2800" dirty="0"/>
              <a:t> </a:t>
            </a:r>
            <a:r>
              <a:rPr lang="id-ID" altLang="en-US" sz="2800" dirty="0"/>
              <a:t>utk</a:t>
            </a:r>
            <a:r>
              <a:rPr lang="en-US" altLang="en-US" sz="2800" dirty="0"/>
              <a:t> </a:t>
            </a:r>
            <a:r>
              <a:rPr lang="en-US" altLang="en-US" sz="2800" dirty="0" err="1"/>
              <a:t>para</a:t>
            </a:r>
            <a:r>
              <a:rPr lang="en-US" altLang="en-US" sz="2800" dirty="0"/>
              <a:t> </a:t>
            </a:r>
            <a:r>
              <a:rPr lang="en-US" altLang="en-US" sz="2800" dirty="0" err="1"/>
              <a:t>pemimpin</a:t>
            </a:r>
            <a:r>
              <a:rPr lang="en-US" altLang="en-US" sz="2800" dirty="0"/>
              <a:t>.</a:t>
            </a:r>
            <a:endParaRPr lang="id-ID" altLang="en-US" sz="2800" dirty="0" smtClean="0"/>
          </a:p>
          <a:p>
            <a:pPr marL="363538" indent="-319088" eaLnBrk="1" fontAlgn="auto" hangingPunct="1">
              <a:spcAft>
                <a:spcPts val="0"/>
              </a:spcAft>
              <a:buFont typeface="Wingdings" pitchFamily="2" charset="2"/>
              <a:buChar char="ü"/>
              <a:defRPr/>
            </a:pPr>
            <a:r>
              <a:rPr lang="id-ID" altLang="en-US" sz="2800" dirty="0" smtClean="0"/>
              <a:t>Tim ini sulit </a:t>
            </a:r>
            <a:r>
              <a:rPr lang="en-AU" altLang="en-US" sz="2800" dirty="0" err="1" smtClean="0"/>
              <a:t>untuk</a:t>
            </a:r>
            <a:r>
              <a:rPr lang="en-AU" altLang="en-US" sz="2800" dirty="0" smtClean="0"/>
              <a:t> </a:t>
            </a:r>
            <a:r>
              <a:rPr lang="en-AU" altLang="en-US" sz="2800" dirty="0" err="1"/>
              <a:t>mendapatkan</a:t>
            </a:r>
            <a:r>
              <a:rPr lang="en-AU" altLang="en-US" sz="2800" dirty="0"/>
              <a:t> </a:t>
            </a:r>
            <a:r>
              <a:rPr lang="en-AU" altLang="en-US" sz="2800" dirty="0" err="1"/>
              <a:t>komitmen</a:t>
            </a:r>
            <a:r>
              <a:rPr lang="en-AU" altLang="en-US" sz="2800" dirty="0"/>
              <a:t> </a:t>
            </a:r>
            <a:r>
              <a:rPr lang="en-AU" altLang="en-US" sz="2800" dirty="0" err="1"/>
              <a:t>dari</a:t>
            </a:r>
            <a:r>
              <a:rPr lang="en-AU" altLang="en-US" sz="2800" dirty="0"/>
              <a:t> </a:t>
            </a:r>
            <a:r>
              <a:rPr lang="en-AU" altLang="en-US" sz="2800" dirty="0" err="1"/>
              <a:t>beragam</a:t>
            </a:r>
            <a:r>
              <a:rPr lang="en-AU" altLang="en-US" sz="2800" dirty="0"/>
              <a:t> </a:t>
            </a:r>
            <a:r>
              <a:rPr lang="en-AU" altLang="en-US" sz="2800" dirty="0" err="1"/>
              <a:t>anggota</a:t>
            </a:r>
            <a:r>
              <a:rPr lang="en-AU" altLang="en-US" sz="2800" dirty="0"/>
              <a:t> yang </a:t>
            </a:r>
            <a:r>
              <a:rPr lang="en-AU" altLang="en-US" sz="2800" dirty="0" err="1"/>
              <a:t>melakukan</a:t>
            </a:r>
            <a:r>
              <a:rPr lang="en-AU" altLang="en-US" sz="2800" dirty="0"/>
              <a:t> </a:t>
            </a:r>
            <a:r>
              <a:rPr lang="en-AU" altLang="en-US" sz="2800" dirty="0" err="1"/>
              <a:t>banyak</a:t>
            </a:r>
            <a:r>
              <a:rPr lang="en-AU" altLang="en-US" sz="2800" dirty="0"/>
              <a:t> </a:t>
            </a:r>
            <a:r>
              <a:rPr lang="en-AU" altLang="en-US" sz="2800" dirty="0" err="1"/>
              <a:t>hal</a:t>
            </a:r>
            <a:r>
              <a:rPr lang="en-AU" altLang="en-US" sz="2800" dirty="0"/>
              <a:t> lain </a:t>
            </a:r>
            <a:r>
              <a:rPr lang="en-AU" altLang="en-US" sz="2800" dirty="0" err="1"/>
              <a:t>dan</a:t>
            </a:r>
            <a:r>
              <a:rPr lang="en-AU" altLang="en-US" sz="2800" dirty="0"/>
              <a:t> </a:t>
            </a:r>
            <a:r>
              <a:rPr lang="en-AU" altLang="en-US" sz="2800" dirty="0" err="1"/>
              <a:t>mungkin</a:t>
            </a:r>
            <a:r>
              <a:rPr lang="en-AU" altLang="en-US" sz="2800" dirty="0"/>
              <a:t> </a:t>
            </a:r>
            <a:r>
              <a:rPr lang="en-AU" altLang="en-US" sz="2800" dirty="0" err="1"/>
              <a:t>memiliki</a:t>
            </a:r>
            <a:r>
              <a:rPr lang="en-AU" altLang="en-US" sz="2800" dirty="0"/>
              <a:t> </a:t>
            </a:r>
            <a:r>
              <a:rPr lang="en-AU" altLang="en-US" sz="2800" dirty="0" err="1"/>
              <a:t>tujuan</a:t>
            </a:r>
            <a:r>
              <a:rPr lang="en-AU" altLang="en-US" sz="2800" dirty="0"/>
              <a:t> </a:t>
            </a:r>
            <a:r>
              <a:rPr lang="en-AU" altLang="en-US" sz="2800" dirty="0" err="1"/>
              <a:t>atau</a:t>
            </a:r>
            <a:r>
              <a:rPr lang="en-AU" altLang="en-US" sz="2800" dirty="0"/>
              <a:t> </a:t>
            </a:r>
            <a:r>
              <a:rPr lang="en-AU" altLang="en-US" sz="2800" dirty="0" err="1"/>
              <a:t>prioritas</a:t>
            </a:r>
            <a:r>
              <a:rPr lang="en-AU" altLang="en-US" sz="2800" dirty="0"/>
              <a:t> yang </a:t>
            </a:r>
            <a:r>
              <a:rPr lang="en-AU" altLang="en-US" sz="2800" dirty="0" err="1"/>
              <a:t>berbeda</a:t>
            </a:r>
            <a:r>
              <a:rPr lang="en-AU" altLang="en-US" sz="2800" dirty="0" smtClean="0"/>
              <a:t>.</a:t>
            </a:r>
            <a:endParaRPr lang="zh-CN" altLang="zh-CN"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descr="D:\WINA\NGAJAR\UMA\PSIKOLOGI KEPEMIMPINAN\GAMBAR DECS MAKING\Communication technology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3375"/>
            <a:ext cx="9144000" cy="65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defRPr/>
            </a:pPr>
            <a:r>
              <a:rPr lang="id-ID" b="1" i="1" dirty="0" smtClean="0"/>
              <a:t>Team building</a:t>
            </a:r>
            <a:endParaRPr lang="id-ID" b="1"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p:txBody>
          <a:bodyPr/>
          <a:lstStyle/>
          <a:p>
            <a:pPr marL="354013" indent="-354013">
              <a:buFont typeface="Wingdings" panose="05000000000000000000" pitchFamily="2" charset="2"/>
              <a:buChar char="v"/>
            </a:pPr>
            <a:r>
              <a:rPr lang="id-ID" altLang="en-US" sz="2800" i="1" smtClean="0"/>
              <a:t>Team building</a:t>
            </a:r>
            <a:r>
              <a:rPr lang="id-ID" altLang="en-US" sz="2800" smtClean="0"/>
              <a:t> bertujuan untuk meningkatkan kohesifitas, saling berkoordinasi, dan identifikasi kelompok.</a:t>
            </a:r>
          </a:p>
          <a:p>
            <a:pPr marL="354013" indent="-354013">
              <a:buFont typeface="Wingdings" panose="05000000000000000000" pitchFamily="2" charset="2"/>
              <a:buChar char="v"/>
            </a:pPr>
            <a:r>
              <a:rPr lang="id-ID" altLang="en-US" sz="2800" smtClean="0"/>
              <a:t>Beberapa hasil penelitian dari Sundstrom dkk (1990), Tannembaum dkk (1992) menunjukkan beragam efek pada </a:t>
            </a:r>
            <a:r>
              <a:rPr lang="id-ID" altLang="en-US" sz="2800" i="1" smtClean="0"/>
              <a:t>team building</a:t>
            </a:r>
            <a:r>
              <a:rPr lang="id-ID" altLang="en-US" sz="2800" smtClean="0"/>
              <a:t>, namun menguntungkan dalam beberapa kondisi. Namun pemimpin </a:t>
            </a:r>
            <a:r>
              <a:rPr lang="id-ID" altLang="en-US" sz="2800" i="1" smtClean="0"/>
              <a:t>team building</a:t>
            </a:r>
            <a:r>
              <a:rPr lang="id-ID" altLang="en-US" sz="2800" smtClean="0"/>
              <a:t> juga dapat melakukan hal-hal untuk mengingkatkan kohesifitas dan kooperatif anggota.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29600" cy="990600"/>
          </a:xfrm>
        </p:spPr>
        <p:txBody>
          <a:bodyPr/>
          <a:lstStyle/>
          <a:p>
            <a:pPr>
              <a:defRPr/>
            </a:pPr>
            <a:r>
              <a:rPr lang="id-ID" b="1" dirty="0" smtClean="0"/>
              <a:t>Perilaku dan Prosedur </a:t>
            </a:r>
            <a:r>
              <a:rPr lang="id-ID" b="1" i="1" dirty="0" smtClean="0"/>
              <a:t>Team Building</a:t>
            </a:r>
            <a:endParaRPr lang="id-ID" b="1" i="1" dirty="0"/>
          </a:p>
        </p:txBody>
      </p:sp>
      <p:sp>
        <p:nvSpPr>
          <p:cNvPr id="21507" name="Content Placeholder 2"/>
          <p:cNvSpPr>
            <a:spLocks noGrp="1"/>
          </p:cNvSpPr>
          <p:nvPr>
            <p:ph idx="1"/>
          </p:nvPr>
        </p:nvSpPr>
        <p:spPr>
          <a:xfrm>
            <a:off x="457200" y="1431925"/>
            <a:ext cx="8229600" cy="4876800"/>
          </a:xfrm>
        </p:spPr>
        <p:txBody>
          <a:bodyPr/>
          <a:lstStyle/>
          <a:p>
            <a:pPr marL="354013" indent="-354013">
              <a:buFont typeface="Wingdings" panose="05000000000000000000" pitchFamily="2" charset="2"/>
              <a:buChar char="à"/>
            </a:pPr>
            <a:r>
              <a:rPr lang="id-ID" altLang="en-US" b="1" smtClean="0">
                <a:solidFill>
                  <a:srgbClr val="C54631"/>
                </a:solidFill>
              </a:rPr>
              <a:t>Menekankan kepentingan dan nilai-nilai bersama.</a:t>
            </a:r>
            <a:r>
              <a:rPr lang="id-ID" altLang="en-US" smtClean="0"/>
              <a:t> </a:t>
            </a:r>
            <a:r>
              <a:rPr lang="id-ID" altLang="en-US" smtClean="0">
                <a:sym typeface="Wingdings" panose="05000000000000000000" pitchFamily="2" charset="2"/>
              </a:rPr>
              <a:t>Identifikasi </a:t>
            </a:r>
            <a:r>
              <a:rPr lang="id-ID" altLang="en-US" smtClean="0"/>
              <a:t>kelompok</a:t>
            </a:r>
            <a:r>
              <a:rPr lang="id-ID" altLang="en-US" smtClean="0">
                <a:sym typeface="Wingdings" panose="05000000000000000000" pitchFamily="2" charset="2"/>
              </a:rPr>
              <a:t> lebih kuat ketika anggota menyetujui mengenai tujuan, nilai, prioritas, strategi, dan perlunya kerja sama. Pemimpin harus menekankan kepentingan bersama, mengidentifikasi tujuan bersama, dan menjelaskan alasan diperlukannya kerja sama untuk mencapainya.</a:t>
            </a:r>
          </a:p>
          <a:p>
            <a:pPr marL="354013" indent="-354013">
              <a:buFont typeface="Wingdings" panose="05000000000000000000" pitchFamily="2" charset="2"/>
              <a:buChar char="à"/>
            </a:pPr>
            <a:r>
              <a:rPr lang="id-ID" altLang="en-US" b="1" smtClean="0">
                <a:solidFill>
                  <a:srgbClr val="C54631"/>
                </a:solidFill>
                <a:sym typeface="Wingdings" panose="05000000000000000000" pitchFamily="2" charset="2"/>
              </a:rPr>
              <a:t>Upacara dan ritual</a:t>
            </a:r>
            <a:r>
              <a:rPr lang="id-ID" altLang="en-US" smtClean="0">
                <a:solidFill>
                  <a:srgbClr val="C54631"/>
                </a:solidFill>
                <a:sym typeface="Wingdings" panose="05000000000000000000" pitchFamily="2" charset="2"/>
              </a:rPr>
              <a:t>.</a:t>
            </a:r>
            <a:r>
              <a:rPr lang="id-ID" altLang="en-US" smtClean="0">
                <a:sym typeface="Wingdings" panose="05000000000000000000" pitchFamily="2" charset="2"/>
              </a:rPr>
              <a:t> Digunakan untuk meningkatkan identifikasi dengan kelompok dan membuat keanggotaan tampak istimewa. Ritual inisiasi digunakan untuk melantik anggota baru ke dalam kelompok, dan ritual pensiun digunakan untuk penghargaan terhadap anggota lama. Upacara digunakan untuk merayakan pencapaian khusus atau menandai hari jadi peristiwa khusus dalam sejarah kelompok.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3375"/>
            <a:ext cx="8229600" cy="485775"/>
          </a:xfrm>
        </p:spPr>
        <p:txBody>
          <a:bodyPr/>
          <a:lstStyle/>
          <a:p>
            <a:pPr>
              <a:defRPr/>
            </a:pPr>
            <a:r>
              <a:rPr lang="id-ID" sz="2400" b="1" dirty="0"/>
              <a:t>......continue</a:t>
            </a:r>
          </a:p>
        </p:txBody>
      </p:sp>
      <p:sp>
        <p:nvSpPr>
          <p:cNvPr id="22531" name="Content Placeholder 2"/>
          <p:cNvSpPr>
            <a:spLocks noGrp="1"/>
          </p:cNvSpPr>
          <p:nvPr>
            <p:ph idx="1"/>
          </p:nvPr>
        </p:nvSpPr>
        <p:spPr>
          <a:xfrm>
            <a:off x="457200" y="908050"/>
            <a:ext cx="8229600" cy="4876800"/>
          </a:xfrm>
        </p:spPr>
        <p:txBody>
          <a:bodyPr/>
          <a:lstStyle/>
          <a:p>
            <a:pPr marL="354013" indent="-354013">
              <a:buFont typeface="Wingdings" panose="05000000000000000000" pitchFamily="2" charset="2"/>
              <a:buChar char="à"/>
            </a:pPr>
            <a:r>
              <a:rPr lang="id-ID" altLang="en-US" b="1" smtClean="0">
                <a:solidFill>
                  <a:srgbClr val="C54631"/>
                </a:solidFill>
              </a:rPr>
              <a:t>Gunakan simbol sebagai identifikasi kelompok.</a:t>
            </a:r>
            <a:r>
              <a:rPr lang="id-ID" altLang="en-US" smtClean="0"/>
              <a:t> Nama tim, slogan, logo, lencana atau lambang, warna dan jenis pakaian seragam.</a:t>
            </a:r>
          </a:p>
          <a:p>
            <a:pPr marL="354013" indent="-354013">
              <a:buFont typeface="Wingdings" panose="05000000000000000000" pitchFamily="2" charset="2"/>
              <a:buChar char="à"/>
            </a:pPr>
            <a:r>
              <a:rPr lang="id-ID" altLang="en-US" b="1" smtClean="0">
                <a:solidFill>
                  <a:srgbClr val="C54631"/>
                </a:solidFill>
                <a:sym typeface="Wingdings" panose="05000000000000000000" pitchFamily="2" charset="2"/>
              </a:rPr>
              <a:t>Dorong dan fasilitasi interaksi sosial.</a:t>
            </a:r>
            <a:r>
              <a:rPr lang="id-ID" altLang="en-US" smtClean="0">
                <a:sym typeface="Wingdings" panose="05000000000000000000" pitchFamily="2" charset="2"/>
              </a:rPr>
              <a:t> Anggota saling mengenal secara pribadi dan sosial, mengadakan kegiatan bersama, seperti makan siang bersama, dan acara lainnya, bekerja dengan fasilitas yang sama seperti ruang kerja yang dapat didekorasi dengan simbol pencapaian, pernyataan nilai-nilai, dan bagan yang menunjukkan kemajuan dalam mencapai tujuan kelompok.</a:t>
            </a:r>
          </a:p>
          <a:p>
            <a:pPr marL="354013" indent="-354013">
              <a:buFont typeface="Wingdings" panose="05000000000000000000" pitchFamily="2" charset="2"/>
              <a:buChar char="à"/>
            </a:pPr>
            <a:r>
              <a:rPr lang="id-ID" altLang="en-US" b="1" smtClean="0">
                <a:solidFill>
                  <a:srgbClr val="C54631"/>
                </a:solidFill>
                <a:sym typeface="Wingdings" panose="05000000000000000000" pitchFamily="2" charset="2"/>
              </a:rPr>
              <a:t>Beritahu anggota mengenai aktivitas dan prestasi kelompok.</a:t>
            </a:r>
            <a:r>
              <a:rPr lang="id-ID" altLang="en-US" smtClean="0">
                <a:sym typeface="Wingdings" panose="05000000000000000000" pitchFamily="2" charset="2"/>
              </a:rPr>
              <a:t> Selalu memberi informasi kepada anggota tentang informasi mengenai rencana, aktifitas,dan pencapaian tim atau departemennya untuk menjelaskan bagaimana mereka berkontribusi pada keberhasilan misi.</a:t>
            </a:r>
            <a:endParaRPr lang="id-ID" altLang="en-US" b="1" smtClean="0">
              <a:sym typeface="Wingdings" panose="05000000000000000000" pitchFamily="2" charset="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sz="2400" b="1" dirty="0"/>
              <a:t>......continue</a:t>
            </a:r>
          </a:p>
        </p:txBody>
      </p:sp>
      <p:sp>
        <p:nvSpPr>
          <p:cNvPr id="23555" name="Content Placeholder 2"/>
          <p:cNvSpPr>
            <a:spLocks noGrp="1"/>
          </p:cNvSpPr>
          <p:nvPr>
            <p:ph idx="1"/>
          </p:nvPr>
        </p:nvSpPr>
        <p:spPr/>
        <p:txBody>
          <a:bodyPr/>
          <a:lstStyle/>
          <a:p>
            <a:pPr marL="354013" indent="-354013">
              <a:buFont typeface="Wingdings" panose="05000000000000000000" pitchFamily="2" charset="2"/>
              <a:buChar char="à"/>
            </a:pPr>
            <a:r>
              <a:rPr lang="id-ID" altLang="en-US" sz="2600" b="1" smtClean="0">
                <a:solidFill>
                  <a:srgbClr val="C54631"/>
                </a:solidFill>
              </a:rPr>
              <a:t>Adakan sesi proses analisis.</a:t>
            </a:r>
            <a:r>
              <a:rPr lang="id-ID" altLang="en-US" sz="2600" smtClean="0"/>
              <a:t> Diskusi terbuka mengenai hubungan interpersonal dan proses dalam kelompok dalam upaya untuk meningkatkan kualitas kelompok. Salah satu caranya adalah dengan meminta setiap orang untuk memberi saran agar proses kelompok lebih efektif. Saran lebih berfokus pada bagaimana anggota berkomunikasi, bekerja sama, membuat keputusan, dan menyelesaikan  perselisihan daripada aspek-aspek teknis pekerjaan, meminta setiap anggota untuk menjelaskan apa yang anggota dapat lakukan untuk memudahkan peran masing-masing dalam kelompok.</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457200" y="1073150"/>
            <a:ext cx="8229600" cy="4876800"/>
          </a:xfrm>
        </p:spPr>
        <p:txBody>
          <a:bodyPr/>
          <a:lstStyle/>
          <a:p>
            <a:pPr marL="354013" indent="-354013">
              <a:buFont typeface="Wingdings" panose="05000000000000000000" pitchFamily="2" charset="2"/>
              <a:buChar char="à"/>
            </a:pPr>
            <a:r>
              <a:rPr lang="id-ID" altLang="en-US" sz="2600" smtClean="0"/>
              <a:t>Diskusi harus menghasilkan daftar saran konkret untuk meningkatkan hubungan kerja. Rapat mengenai tindak lanjut dapat digunakan untuk memetakan kemajuan dalam mengimplementasikan  saran.</a:t>
            </a:r>
            <a:endParaRPr lang="id-ID" altLang="en-US" sz="2600" smtClean="0">
              <a:sym typeface="Wingdings" panose="05000000000000000000" pitchFamily="2" charset="2"/>
            </a:endParaRPr>
          </a:p>
          <a:p>
            <a:pPr marL="354013" indent="-354013">
              <a:buFont typeface="Wingdings" panose="05000000000000000000" pitchFamily="2" charset="2"/>
              <a:buChar char="à"/>
            </a:pPr>
            <a:r>
              <a:rPr lang="id-ID" altLang="en-US" sz="2600" smtClean="0">
                <a:sym typeface="Wingdings" panose="05000000000000000000" pitchFamily="2" charset="2"/>
              </a:rPr>
              <a:t>Fasilitator terlatih dapat digunakan untuk sesi analisis proses daripada </a:t>
            </a:r>
            <a:r>
              <a:rPr lang="id-ID" altLang="en-US" sz="2600" i="1" smtClean="0">
                <a:sym typeface="Wingdings" panose="05000000000000000000" pitchFamily="2" charset="2"/>
              </a:rPr>
              <a:t>leader</a:t>
            </a:r>
            <a:r>
              <a:rPr lang="id-ID" altLang="en-US" sz="2600" smtClean="0">
                <a:sym typeface="Wingdings" panose="05000000000000000000" pitchFamily="2" charset="2"/>
              </a:rPr>
              <a:t>. Hal ini dikarenakan fasilitator lebih berpengalaman untuk melakukan sesi ini, dan dapat lebih objektif dan tidak memihak. Faktor lain yang dapat mempersulit kualitas </a:t>
            </a:r>
            <a:r>
              <a:rPr lang="id-ID" altLang="en-US" sz="2600" smtClean="0"/>
              <a:t>kelompok</a:t>
            </a:r>
            <a:r>
              <a:rPr lang="id-ID" altLang="en-US" sz="2600" smtClean="0">
                <a:sym typeface="Wingdings" panose="05000000000000000000" pitchFamily="2" charset="2"/>
              </a:rPr>
              <a:t> adalah </a:t>
            </a:r>
            <a:r>
              <a:rPr lang="id-ID" altLang="en-US" sz="2600" i="1" smtClean="0">
                <a:sym typeface="Wingdings" panose="05000000000000000000" pitchFamily="2" charset="2"/>
              </a:rPr>
              <a:t>leader</a:t>
            </a:r>
            <a:r>
              <a:rPr lang="id-ID" altLang="en-US" sz="2600" smtClean="0">
                <a:sym typeface="Wingdings" panose="05000000000000000000" pitchFamily="2" charset="2"/>
              </a:rPr>
              <a:t> yang kesulitan dalam mengikat kelompok.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4"/>
          <p:cNvSpPr>
            <a:spLocks noGrp="1"/>
          </p:cNvSpPr>
          <p:nvPr>
            <p:ph idx="1"/>
          </p:nvPr>
        </p:nvSpPr>
        <p:spPr/>
        <p:txBody>
          <a:bodyPr/>
          <a:lstStyle/>
          <a:p>
            <a:pPr marL="0" indent="0" algn="ctr">
              <a:buFont typeface="Arial" panose="020B0604020202020204" pitchFamily="34" charset="0"/>
              <a:buNone/>
            </a:pPr>
            <a:r>
              <a:rPr lang="id-ID" altLang="en-US" sz="3200" b="1" smtClean="0">
                <a:solidFill>
                  <a:srgbClr val="C54631"/>
                </a:solidFill>
              </a:rPr>
              <a:t>Tim/kelompok merujuk pada kelompok tugas di mana anggota memiliki tujuan yang sama, peran yang saling tergantung, dan keterampilan/keahlian yang saling melengkapi.</a:t>
            </a:r>
            <a:endParaRPr lang="id-ID" altLang="en-US" sz="32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sz="2400" b="1" dirty="0"/>
              <a:t>......continue</a:t>
            </a:r>
          </a:p>
        </p:txBody>
      </p:sp>
      <p:sp>
        <p:nvSpPr>
          <p:cNvPr id="25603" name="Content Placeholder 2"/>
          <p:cNvSpPr>
            <a:spLocks noGrp="1"/>
          </p:cNvSpPr>
          <p:nvPr>
            <p:ph idx="1"/>
          </p:nvPr>
        </p:nvSpPr>
        <p:spPr/>
        <p:txBody>
          <a:bodyPr/>
          <a:lstStyle/>
          <a:p>
            <a:pPr marL="354013" indent="-354013">
              <a:buFont typeface="Wingdings" panose="05000000000000000000" pitchFamily="2" charset="2"/>
              <a:buChar char="à"/>
            </a:pPr>
            <a:r>
              <a:rPr lang="id-ID" altLang="en-US" sz="2800" b="1" smtClean="0">
                <a:solidFill>
                  <a:srgbClr val="C54631"/>
                </a:solidFill>
              </a:rPr>
              <a:t>Adakan sesi proses penyelarasan.</a:t>
            </a:r>
            <a:r>
              <a:rPr lang="id-ID" altLang="en-US" sz="2800" smtClean="0"/>
              <a:t> Tujuan sesi penyelarasan adalah meningkatkan saling pengertian antar anggota tim. Masing-masing anggota tim diberi kuesioner terbuka mengenai nilai-nilai, keprihatinan, dan tujuan pribadi. Pertanyaan dalam kuesioner tsb mengenai apa yang ingin dicapai dalam karir, bagaimana anggota ingin diingat, hal apa yang menjadi kesalahpahaman, pengalaman kerja apa yang paling memuaskan, pengalaman kerja yang membuat frustrasi, bagaimana mengubah peran pekerjaan.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sz="2400" b="1" dirty="0"/>
              <a:t>......continue</a:t>
            </a:r>
          </a:p>
        </p:txBody>
      </p:sp>
      <p:sp>
        <p:nvSpPr>
          <p:cNvPr id="26627" name="Content Placeholder 2"/>
          <p:cNvSpPr>
            <a:spLocks noGrp="1"/>
          </p:cNvSpPr>
          <p:nvPr>
            <p:ph idx="1"/>
          </p:nvPr>
        </p:nvSpPr>
        <p:spPr/>
        <p:txBody>
          <a:bodyPr/>
          <a:lstStyle/>
          <a:p>
            <a:pPr marL="354013" indent="-354013">
              <a:buFont typeface="Wingdings" panose="05000000000000000000" pitchFamily="2" charset="2"/>
              <a:buChar char="à"/>
            </a:pPr>
            <a:r>
              <a:rPr lang="id-ID" altLang="en-US" sz="2800" b="1" smtClean="0">
                <a:solidFill>
                  <a:srgbClr val="C54631"/>
                </a:solidFill>
              </a:rPr>
              <a:t>Tingkatkan insentif untuk kerjasama.</a:t>
            </a:r>
            <a:r>
              <a:rPr lang="id-ID" altLang="en-US" sz="2800" smtClean="0"/>
              <a:t> Insentif berdasarkan kinerja individu mendorong anggota tim untuk saling bersaing, sedangkan insentif berdasarkan kinerja tim mendorong kerja sama. Berikan insentif formal berdasarkan peningkatan kinerja tim. Eg. bonus, imbalan spontan dan informal seperti memberi hari libur setelah anggota menyelesaikan proyek sulit  terutama yang melibatkan kerja lembur atau di akhir pekan, dan merayakan khusus untuk anggota  tim dan keluarganya setelah tim mencapai tujuan.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defRPr/>
            </a:pPr>
            <a:r>
              <a:rPr lang="id-ID" b="1" dirty="0" smtClean="0"/>
              <a:t>FUNGSI PEMIMPIN DALAM RAPAT</a:t>
            </a:r>
            <a:endParaRPr lang="id-ID"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4"/>
          <p:cNvSpPr>
            <a:spLocks noGrp="1"/>
          </p:cNvSpPr>
          <p:nvPr>
            <p:ph idx="1"/>
          </p:nvPr>
        </p:nvSpPr>
        <p:spPr/>
        <p:txBody>
          <a:bodyPr/>
          <a:lstStyle/>
          <a:p>
            <a:pPr marL="0" indent="0" algn="ctr">
              <a:buFont typeface="Arial" panose="020B0604020202020204" pitchFamily="34" charset="0"/>
              <a:buNone/>
            </a:pPr>
            <a:endParaRPr lang="id-ID" altLang="en-US" sz="4000" b="1" i="1" smtClean="0">
              <a:solidFill>
                <a:srgbClr val="C54631"/>
              </a:solidFill>
            </a:endParaRPr>
          </a:p>
          <a:p>
            <a:pPr marL="0" indent="0" algn="ctr">
              <a:buFont typeface="Arial" panose="020B0604020202020204" pitchFamily="34" charset="0"/>
              <a:buNone/>
            </a:pPr>
            <a:r>
              <a:rPr lang="id-ID" altLang="en-US" sz="4000" b="1" i="1" smtClean="0">
                <a:solidFill>
                  <a:srgbClr val="C54631"/>
                </a:solidFill>
              </a:rPr>
              <a:t>Task Function</a:t>
            </a:r>
          </a:p>
          <a:p>
            <a:pPr marL="0" indent="0" algn="ctr">
              <a:buFont typeface="Arial" panose="020B0604020202020204" pitchFamily="34" charset="0"/>
              <a:buNone/>
            </a:pPr>
            <a:r>
              <a:rPr lang="id-ID" altLang="en-US" sz="4000" b="1" i="1" smtClean="0">
                <a:solidFill>
                  <a:srgbClr val="C54631"/>
                </a:solidFill>
              </a:rPr>
              <a:t>Group Maintenance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463" y="404813"/>
            <a:ext cx="8891587" cy="990600"/>
          </a:xfrm>
        </p:spPr>
        <p:txBody>
          <a:bodyPr>
            <a:noAutofit/>
          </a:bodyPr>
          <a:lstStyle/>
          <a:p>
            <a:pPr>
              <a:defRPr/>
            </a:pPr>
            <a:r>
              <a:rPr lang="id-ID" sz="3300" b="1" dirty="0" smtClean="0"/>
              <a:t>Tipe Utama Perilaku Kepemimpinan dalam Pengambilan Keputusan</a:t>
            </a:r>
            <a:endParaRPr lang="id-ID" sz="3300" b="1" dirty="0"/>
          </a:p>
        </p:txBody>
      </p:sp>
      <p:graphicFrame>
        <p:nvGraphicFramePr>
          <p:cNvPr id="4" name="Content Placeholder 3"/>
          <p:cNvGraphicFramePr>
            <a:graphicFrameLocks noGrp="1"/>
          </p:cNvGraphicFramePr>
          <p:nvPr>
            <p:ph idx="1"/>
          </p:nvPr>
        </p:nvGraphicFramePr>
        <p:xfrm>
          <a:off x="179388" y="1557338"/>
          <a:ext cx="8831262" cy="5059362"/>
        </p:xfrm>
        <a:graphic>
          <a:graphicData uri="http://schemas.openxmlformats.org/drawingml/2006/table">
            <a:tbl>
              <a:tblPr firstRow="1" bandRow="1">
                <a:tableStyleId>{D27102A9-8310-4765-A935-A1911B00CA55}</a:tableStyleId>
              </a:tblPr>
              <a:tblGrid>
                <a:gridCol w="3874724">
                  <a:extLst>
                    <a:ext uri="{9D8B030D-6E8A-4147-A177-3AD203B41FA5}">
                      <a16:colId xmlns:a16="http://schemas.microsoft.com/office/drawing/2014/main" val="20000"/>
                    </a:ext>
                  </a:extLst>
                </a:gridCol>
                <a:gridCol w="4956538">
                  <a:extLst>
                    <a:ext uri="{9D8B030D-6E8A-4147-A177-3AD203B41FA5}">
                      <a16:colId xmlns:a16="http://schemas.microsoft.com/office/drawing/2014/main" val="20001"/>
                    </a:ext>
                  </a:extLst>
                </a:gridCol>
              </a:tblGrid>
              <a:tr h="396214">
                <a:tc>
                  <a:txBody>
                    <a:bodyPr/>
                    <a:lstStyle/>
                    <a:p>
                      <a:pPr algn="ctr"/>
                      <a:r>
                        <a:rPr lang="id-ID" sz="2000" i="1" dirty="0" smtClean="0"/>
                        <a:t>Task Function</a:t>
                      </a:r>
                      <a:endParaRPr lang="id-ID" sz="2000" i="1" dirty="0"/>
                    </a:p>
                  </a:txBody>
                  <a:tcPr marL="91445" marR="91445" marT="45709" marB="45709"/>
                </a:tc>
                <a:tc>
                  <a:txBody>
                    <a:bodyPr/>
                    <a:lstStyle/>
                    <a:p>
                      <a:pPr algn="ctr"/>
                      <a:r>
                        <a:rPr lang="id-ID" sz="2000" i="1" dirty="0" smtClean="0"/>
                        <a:t>Specific Objective</a:t>
                      </a:r>
                      <a:endParaRPr lang="id-ID" sz="2000" i="1" dirty="0"/>
                    </a:p>
                  </a:txBody>
                  <a:tcPr marL="91445" marR="91445" marT="45709" marB="45709"/>
                </a:tc>
                <a:extLst>
                  <a:ext uri="{0D108BD9-81ED-4DB2-BD59-A6C34878D82A}">
                    <a16:rowId xmlns:a16="http://schemas.microsoft.com/office/drawing/2014/main" val="10000"/>
                  </a:ext>
                </a:extLst>
              </a:tr>
              <a:tr h="396214">
                <a:tc>
                  <a:txBody>
                    <a:bodyPr/>
                    <a:lstStyle/>
                    <a:p>
                      <a:r>
                        <a:rPr lang="id-ID" sz="2000" dirty="0" smtClean="0"/>
                        <a:t>Penataan</a:t>
                      </a:r>
                      <a:r>
                        <a:rPr lang="id-ID" sz="2000" baseline="0" dirty="0" smtClean="0"/>
                        <a:t> proses</a:t>
                      </a:r>
                      <a:endParaRPr lang="id-ID" sz="2000" dirty="0"/>
                    </a:p>
                  </a:txBody>
                  <a:tcPr marL="91445" marR="91445" marT="45709" marB="45709"/>
                </a:tc>
                <a:tc>
                  <a:txBody>
                    <a:bodyPr/>
                    <a:lstStyle/>
                    <a:p>
                      <a:r>
                        <a:rPr lang="id-ID" sz="2000" dirty="0" smtClean="0"/>
                        <a:t>Panduan dan urutan</a:t>
                      </a:r>
                      <a:r>
                        <a:rPr lang="id-ID" sz="2000" baseline="0" dirty="0" smtClean="0"/>
                        <a:t> diskusi</a:t>
                      </a:r>
                      <a:endParaRPr lang="id-ID" sz="2000" dirty="0"/>
                    </a:p>
                  </a:txBody>
                  <a:tcPr marL="91445" marR="91445" marT="45709" marB="45709"/>
                </a:tc>
                <a:extLst>
                  <a:ext uri="{0D108BD9-81ED-4DB2-BD59-A6C34878D82A}">
                    <a16:rowId xmlns:a16="http://schemas.microsoft.com/office/drawing/2014/main" val="10001"/>
                  </a:ext>
                </a:extLst>
              </a:tr>
              <a:tr h="396214">
                <a:tc>
                  <a:txBody>
                    <a:bodyPr/>
                    <a:lstStyle/>
                    <a:p>
                      <a:r>
                        <a:rPr lang="id-ID" sz="2000" dirty="0" smtClean="0"/>
                        <a:t>Stimulasi komunikasi</a:t>
                      </a:r>
                      <a:endParaRPr lang="id-ID" sz="2000" dirty="0"/>
                    </a:p>
                  </a:txBody>
                  <a:tcPr marL="91445" marR="91445" marT="45709" marB="45709"/>
                </a:tc>
                <a:tc>
                  <a:txBody>
                    <a:bodyPr/>
                    <a:lstStyle/>
                    <a:p>
                      <a:r>
                        <a:rPr lang="id-ID" sz="2000" dirty="0" smtClean="0"/>
                        <a:t>Meningkatkan</a:t>
                      </a:r>
                      <a:r>
                        <a:rPr lang="id-ID" sz="2000" baseline="0" dirty="0" smtClean="0"/>
                        <a:t> pertukaran informasi</a:t>
                      </a:r>
                      <a:endParaRPr lang="id-ID" sz="2000" dirty="0"/>
                    </a:p>
                  </a:txBody>
                  <a:tcPr marL="91445" marR="91445" marT="45709" marB="45709"/>
                </a:tc>
                <a:extLst>
                  <a:ext uri="{0D108BD9-81ED-4DB2-BD59-A6C34878D82A}">
                    <a16:rowId xmlns:a16="http://schemas.microsoft.com/office/drawing/2014/main" val="10002"/>
                  </a:ext>
                </a:extLst>
              </a:tr>
              <a:tr h="396214">
                <a:tc>
                  <a:txBody>
                    <a:bodyPr/>
                    <a:lstStyle/>
                    <a:p>
                      <a:r>
                        <a:rPr lang="id-ID" sz="2000" dirty="0" smtClean="0"/>
                        <a:t>Mengklarifikasi</a:t>
                      </a:r>
                      <a:r>
                        <a:rPr lang="id-ID" sz="2000" baseline="0" dirty="0" smtClean="0"/>
                        <a:t> komunikasi</a:t>
                      </a:r>
                      <a:endParaRPr lang="id-ID" sz="2000" dirty="0"/>
                    </a:p>
                  </a:txBody>
                  <a:tcPr marL="91445" marR="91445" marT="45709" marB="45709"/>
                </a:tc>
                <a:tc>
                  <a:txBody>
                    <a:bodyPr/>
                    <a:lstStyle/>
                    <a:p>
                      <a:r>
                        <a:rPr lang="id-ID" sz="2000" dirty="0" smtClean="0"/>
                        <a:t>Meningkatkan</a:t>
                      </a:r>
                      <a:r>
                        <a:rPr lang="id-ID" sz="2000" baseline="0" dirty="0" smtClean="0"/>
                        <a:t> pemahaman</a:t>
                      </a:r>
                      <a:endParaRPr lang="id-ID" sz="2000" dirty="0"/>
                    </a:p>
                  </a:txBody>
                  <a:tcPr marL="91445" marR="91445" marT="45709" marB="45709"/>
                </a:tc>
                <a:extLst>
                  <a:ext uri="{0D108BD9-81ED-4DB2-BD59-A6C34878D82A}">
                    <a16:rowId xmlns:a16="http://schemas.microsoft.com/office/drawing/2014/main" val="10003"/>
                  </a:ext>
                </a:extLst>
              </a:tr>
              <a:tr h="396214">
                <a:tc>
                  <a:txBody>
                    <a:bodyPr/>
                    <a:lstStyle/>
                    <a:p>
                      <a:r>
                        <a:rPr lang="id-ID" sz="2000" dirty="0" smtClean="0"/>
                        <a:t>Menyimpulkan</a:t>
                      </a:r>
                      <a:endParaRPr lang="id-ID" sz="2000" dirty="0"/>
                    </a:p>
                  </a:txBody>
                  <a:tcPr marL="91445" marR="91445" marT="45709" marB="45709"/>
                </a:tc>
                <a:tc>
                  <a:txBody>
                    <a:bodyPr/>
                    <a:lstStyle/>
                    <a:p>
                      <a:r>
                        <a:rPr lang="id-ID" sz="2000" dirty="0" smtClean="0"/>
                        <a:t>Memeriksa pemahaman dan </a:t>
                      </a:r>
                      <a:r>
                        <a:rPr lang="id-ID" sz="2000" baseline="0" dirty="0" smtClean="0"/>
                        <a:t>penilaian </a:t>
                      </a:r>
                      <a:r>
                        <a:rPr lang="id-ID" sz="2000" dirty="0" smtClean="0"/>
                        <a:t>kemajuan</a:t>
                      </a:r>
                      <a:endParaRPr lang="id-ID" sz="2000" dirty="0"/>
                    </a:p>
                  </a:txBody>
                  <a:tcPr marL="91445" marR="91445" marT="45709" marB="45709"/>
                </a:tc>
                <a:extLst>
                  <a:ext uri="{0D108BD9-81ED-4DB2-BD59-A6C34878D82A}">
                    <a16:rowId xmlns:a16="http://schemas.microsoft.com/office/drawing/2014/main" val="10004"/>
                  </a:ext>
                </a:extLst>
              </a:tr>
              <a:tr h="396214">
                <a:tc>
                  <a:txBody>
                    <a:bodyPr/>
                    <a:lstStyle/>
                    <a:p>
                      <a:r>
                        <a:rPr lang="id-ID" sz="2000" dirty="0" smtClean="0"/>
                        <a:t>Pengujian kesepakatan</a:t>
                      </a:r>
                      <a:endParaRPr lang="id-ID" sz="2000" dirty="0"/>
                    </a:p>
                  </a:txBody>
                  <a:tcPr marL="91445" marR="91445" marT="45709" marB="45709">
                    <a:lnB w="12700" cap="flat" cmpd="sng" algn="ctr">
                      <a:solidFill>
                        <a:schemeClr val="tx1"/>
                      </a:solidFill>
                      <a:prstDash val="solid"/>
                      <a:round/>
                      <a:headEnd type="none" w="med" len="med"/>
                      <a:tailEnd type="none" w="med" len="med"/>
                    </a:lnB>
                  </a:tcPr>
                </a:tc>
                <a:tc>
                  <a:txBody>
                    <a:bodyPr/>
                    <a:lstStyle/>
                    <a:p>
                      <a:r>
                        <a:rPr lang="id-ID" sz="2000" dirty="0" smtClean="0"/>
                        <a:t>Memeriksa perjanjian</a:t>
                      </a:r>
                      <a:endParaRPr lang="id-ID" sz="2000" dirty="0"/>
                    </a:p>
                  </a:txBody>
                  <a:tcPr marL="91445" marR="91445" marT="45709" marB="45709">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96214">
                <a:tc>
                  <a:txBody>
                    <a:bodyPr/>
                    <a:lstStyle/>
                    <a:p>
                      <a:pPr algn="ctr"/>
                      <a:r>
                        <a:rPr lang="id-ID" sz="2000" b="1" i="1" dirty="0" smtClean="0"/>
                        <a:t>Group Maintenance Function</a:t>
                      </a:r>
                      <a:endParaRPr lang="id-ID" sz="2000" b="1" i="1" dirty="0"/>
                    </a:p>
                  </a:txBody>
                  <a:tcPr marL="91445" marR="91445" marT="45709" marB="45709">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d-ID" sz="2000" b="1" i="1" dirty="0" smtClean="0"/>
                        <a:t>Specific Objective</a:t>
                      </a:r>
                      <a:endParaRPr lang="id-ID" sz="2000" b="1" i="1" dirty="0"/>
                    </a:p>
                  </a:txBody>
                  <a:tcPr marL="91445" marR="91445" marT="45709" marB="45709">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96214">
                <a:tc>
                  <a:txBody>
                    <a:bodyPr/>
                    <a:lstStyle/>
                    <a:p>
                      <a:r>
                        <a:rPr lang="id-ID" sz="2000" b="0" dirty="0" smtClean="0"/>
                        <a:t>Menjaga keseimbangan</a:t>
                      </a:r>
                      <a:endParaRPr lang="id-ID" sz="2000" b="0" dirty="0"/>
                    </a:p>
                  </a:txBody>
                  <a:tcPr marL="91445" marR="91445" marT="45709" marB="45709">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id-ID" sz="2000" baseline="0" dirty="0" smtClean="0"/>
                        <a:t>Meningkatkan dan menyimbangkan keikutsertaan</a:t>
                      </a:r>
                      <a:endParaRPr lang="id-ID" sz="2000" dirty="0"/>
                    </a:p>
                  </a:txBody>
                  <a:tcPr marL="91445" marR="91445" marT="45709" marB="45709">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396214">
                <a:tc>
                  <a:txBody>
                    <a:bodyPr/>
                    <a:lstStyle/>
                    <a:p>
                      <a:r>
                        <a:rPr lang="id-ID" sz="2000" b="0" dirty="0" smtClean="0"/>
                        <a:t>Harmonisasi</a:t>
                      </a:r>
                      <a:endParaRPr lang="id-ID" sz="2000" b="0" dirty="0"/>
                    </a:p>
                  </a:txBody>
                  <a:tcPr marL="91445" marR="91445" marT="45709" marB="45709">
                    <a:lnT w="12700" cap="flat" cmpd="sng" algn="ctr">
                      <a:noFill/>
                      <a:prstDash val="solid"/>
                      <a:round/>
                      <a:headEnd type="none" w="med" len="med"/>
                      <a:tailEnd type="none" w="med" len="med"/>
                    </a:lnT>
                    <a:lnB>
                      <a:noFill/>
                    </a:lnB>
                  </a:tcPr>
                </a:tc>
                <a:tc>
                  <a:txBody>
                    <a:bodyPr/>
                    <a:lstStyle/>
                    <a:p>
                      <a:r>
                        <a:rPr lang="id-ID" sz="2000" dirty="0" smtClean="0"/>
                        <a:t>Mengurangi ketegangan dan</a:t>
                      </a:r>
                      <a:r>
                        <a:rPr lang="id-ID" sz="2000" baseline="0" dirty="0" smtClean="0"/>
                        <a:t> permusuhan</a:t>
                      </a:r>
                      <a:endParaRPr lang="id-ID" sz="2000" dirty="0"/>
                    </a:p>
                  </a:txBody>
                  <a:tcPr marL="91445" marR="91445" marT="45709" marB="45709">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08"/>
                  </a:ext>
                </a:extLst>
              </a:tr>
              <a:tr h="701011">
                <a:tc>
                  <a:txBody>
                    <a:bodyPr/>
                    <a:lstStyle/>
                    <a:p>
                      <a:r>
                        <a:rPr lang="id-ID" sz="2000" b="0" dirty="0" smtClean="0"/>
                        <a:t>Dukungan</a:t>
                      </a:r>
                      <a:endParaRPr lang="id-ID" sz="2000" b="0" dirty="0"/>
                    </a:p>
                  </a:txBody>
                  <a:tcPr marL="91445" marR="91445" marT="45709" marB="45709">
                    <a:lnT w="12700" cap="flat" cmpd="sng" algn="ctr">
                      <a:noFill/>
                      <a:prstDash val="solid"/>
                      <a:round/>
                      <a:headEnd type="none" w="med" len="med"/>
                      <a:tailEnd type="none" w="med" len="med"/>
                    </a:lnT>
                    <a:lnB>
                      <a:noFill/>
                    </a:lnB>
                  </a:tcPr>
                </a:tc>
                <a:tc>
                  <a:txBody>
                    <a:bodyPr/>
                    <a:lstStyle/>
                    <a:p>
                      <a:r>
                        <a:rPr lang="id-ID" sz="2000" dirty="0" smtClean="0"/>
                        <a:t>Mencegah</a:t>
                      </a:r>
                      <a:r>
                        <a:rPr lang="id-ID" sz="2000" baseline="0" dirty="0" smtClean="0"/>
                        <a:t> </a:t>
                      </a:r>
                      <a:r>
                        <a:rPr lang="id-ID" sz="2000" dirty="0" smtClean="0"/>
                        <a:t>withdrawal pada anggota, mengurangi ketegangan</a:t>
                      </a:r>
                      <a:endParaRPr lang="id-ID" sz="2000" dirty="0"/>
                    </a:p>
                  </a:txBody>
                  <a:tcPr marL="91445" marR="91445" marT="45709" marB="45709">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09"/>
                  </a:ext>
                </a:extLst>
              </a:tr>
              <a:tr h="396214">
                <a:tc>
                  <a:txBody>
                    <a:bodyPr/>
                    <a:lstStyle/>
                    <a:p>
                      <a:r>
                        <a:rPr lang="id-ID" sz="2000" b="0" dirty="0" smtClean="0"/>
                        <a:t>Pengaturan standard</a:t>
                      </a:r>
                      <a:endParaRPr lang="id-ID" sz="2000" b="0" dirty="0"/>
                    </a:p>
                  </a:txBody>
                  <a:tcPr marL="91445" marR="91445" marT="45709" marB="45709">
                    <a:lnT w="12700" cap="flat" cmpd="sng" algn="ctr">
                      <a:noFill/>
                      <a:prstDash val="solid"/>
                      <a:round/>
                      <a:headEnd type="none" w="med" len="med"/>
                      <a:tailEnd type="none" w="med" len="med"/>
                    </a:lnT>
                    <a:lnB>
                      <a:noFill/>
                    </a:lnB>
                  </a:tcPr>
                </a:tc>
                <a:tc>
                  <a:txBody>
                    <a:bodyPr/>
                    <a:lstStyle/>
                    <a:p>
                      <a:r>
                        <a:rPr lang="id-ID" sz="2000" dirty="0" smtClean="0"/>
                        <a:t>Mengatur tindakan</a:t>
                      </a:r>
                      <a:endParaRPr lang="id-ID" sz="2000" dirty="0"/>
                    </a:p>
                  </a:txBody>
                  <a:tcPr marL="91445" marR="91445" marT="45709" marB="45709">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0"/>
                  </a:ext>
                </a:extLst>
              </a:tr>
              <a:tr h="396214">
                <a:tc>
                  <a:txBody>
                    <a:bodyPr/>
                    <a:lstStyle/>
                    <a:p>
                      <a:r>
                        <a:rPr lang="id-ID" sz="2000" b="0" dirty="0" smtClean="0"/>
                        <a:t>Analisis proses</a:t>
                      </a:r>
                      <a:endParaRPr lang="id-ID" sz="2000" b="0" dirty="0"/>
                    </a:p>
                  </a:txBody>
                  <a:tcPr marL="91445" marR="91445" marT="45709" marB="45709">
                    <a:lnT w="12700" cap="flat" cmpd="sng" algn="ctr">
                      <a:noFill/>
                      <a:prstDash val="solid"/>
                      <a:round/>
                      <a:headEnd type="none" w="med" len="med"/>
                      <a:tailEnd type="none" w="med" len="med"/>
                    </a:lnT>
                  </a:tcPr>
                </a:tc>
                <a:tc>
                  <a:txBody>
                    <a:bodyPr/>
                    <a:lstStyle/>
                    <a:p>
                      <a:r>
                        <a:rPr lang="id-ID" sz="2000" dirty="0" smtClean="0"/>
                        <a:t>Mencari</a:t>
                      </a:r>
                      <a:r>
                        <a:rPr lang="id-ID" sz="2000" baseline="0" dirty="0" smtClean="0"/>
                        <a:t> dan menyelesaikan masalah proses</a:t>
                      </a:r>
                      <a:endParaRPr lang="id-ID" sz="2000" dirty="0"/>
                    </a:p>
                  </a:txBody>
                  <a:tcPr marL="91445" marR="91445" marT="45709" marB="45709">
                    <a:lnT w="12700" cap="flat" cmpd="sng" algn="ctr">
                      <a:noFill/>
                      <a:prstDash val="solid"/>
                      <a:round/>
                      <a:headEnd type="none" w="med" len="med"/>
                      <a:tailEnd type="none" w="med" len="med"/>
                    </a:lnT>
                  </a:tcPr>
                </a:tc>
                <a:extLst>
                  <a:ext uri="{0D108BD9-81ED-4DB2-BD59-A6C34878D82A}">
                    <a16:rowId xmlns:a16="http://schemas.microsoft.com/office/drawing/2014/main" val="10011"/>
                  </a:ext>
                </a:extLst>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5300"/>
            <a:ext cx="8229600" cy="701675"/>
          </a:xfrm>
        </p:spPr>
        <p:txBody>
          <a:bodyPr/>
          <a:lstStyle/>
          <a:p>
            <a:pPr>
              <a:defRPr/>
            </a:pPr>
            <a:r>
              <a:rPr lang="id-ID" b="1" i="1" dirty="0" smtClean="0"/>
              <a:t>Task</a:t>
            </a:r>
            <a:endParaRPr lang="id-ID" dirty="0"/>
          </a:p>
        </p:txBody>
      </p:sp>
      <p:sp>
        <p:nvSpPr>
          <p:cNvPr id="30723" name="Content Placeholder 2"/>
          <p:cNvSpPr>
            <a:spLocks noGrp="1"/>
          </p:cNvSpPr>
          <p:nvPr>
            <p:ph idx="1"/>
          </p:nvPr>
        </p:nvSpPr>
        <p:spPr>
          <a:xfrm>
            <a:off x="457200" y="1360488"/>
            <a:ext cx="8229600" cy="4876800"/>
          </a:xfrm>
        </p:spPr>
        <p:txBody>
          <a:bodyPr/>
          <a:lstStyle/>
          <a:p>
            <a:pPr marL="354013" indent="-354013">
              <a:buFont typeface="Wingdings" panose="05000000000000000000" pitchFamily="2" charset="2"/>
              <a:buChar char="à"/>
            </a:pPr>
            <a:r>
              <a:rPr lang="id-ID" altLang="en-US" smtClean="0"/>
              <a:t>Perilaku </a:t>
            </a:r>
            <a:r>
              <a:rPr lang="id-ID" altLang="en-US" i="1" smtClean="0"/>
              <a:t>task-oriented</a:t>
            </a:r>
            <a:r>
              <a:rPr lang="id-ID" altLang="en-US" smtClean="0"/>
              <a:t> dalam rapat dapat memfasilitasi komunikasi sistematis, evaluasi, dan analisis ide-ide dan informasi, membantu </a:t>
            </a:r>
            <a:r>
              <a:rPr lang="id-ID" altLang="en-US" i="1" smtClean="0"/>
              <a:t>problem solving</a:t>
            </a:r>
            <a:r>
              <a:rPr lang="id-ID" altLang="en-US" smtClean="0"/>
              <a:t> dan pengambilan keputusan.</a:t>
            </a:r>
          </a:p>
          <a:p>
            <a:pPr marL="354013" indent="-354013">
              <a:buFont typeface="Wingdings" panose="05000000000000000000" pitchFamily="2" charset="2"/>
              <a:buChar char="à"/>
            </a:pPr>
            <a:r>
              <a:rPr lang="id-ID" altLang="en-US" smtClean="0"/>
              <a:t>Beberapa diantara perilaku </a:t>
            </a:r>
            <a:r>
              <a:rPr lang="id-ID" altLang="en-US" i="1" smtClean="0"/>
              <a:t>task-oriented</a:t>
            </a:r>
            <a:r>
              <a:rPr lang="id-ID" altLang="en-US" smtClean="0"/>
              <a:t>: menyusun agenda rapat, menyajikan masalah, meminta anggota memberi informasi atau ide spesifik, meminta anggota untuk menjelaskan pernyataan ambigu, membantu grup memahami relevansi ide, menjelaskan bagaimana berbagai ide saling terkait, menjaga diskusi tetap pada jalurnya, meninjau dan meringkas apa yang telah dikatakan atau dilakukan, memeriksa jumlah perjanjian di antara anggota, menyarankan prosedur untuk membuat keputusan, menugaskan tanggungjawab untuk tindak lanjut, dan istirahat atau mengakhiri pertemuan.</a:t>
            </a:r>
          </a:p>
        </p:txBody>
      </p:sp>
      <p:sp>
        <p:nvSpPr>
          <p:cNvPr id="4" name="Title 1"/>
          <p:cNvSpPr txBox="1">
            <a:spLocks/>
          </p:cNvSpPr>
          <p:nvPr/>
        </p:nvSpPr>
        <p:spPr>
          <a:xfrm>
            <a:off x="468313" y="5876925"/>
            <a:ext cx="8229600" cy="703263"/>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r">
              <a:defRPr/>
            </a:pPr>
            <a:r>
              <a:rPr lang="id-ID" b="1" i="1" dirty="0" smtClean="0"/>
              <a:t>Function</a:t>
            </a:r>
            <a:endParaRPr lang="id-ID" i="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5"/>
            <a:ext cx="8229600" cy="701675"/>
          </a:xfrm>
        </p:spPr>
        <p:txBody>
          <a:bodyPr/>
          <a:lstStyle/>
          <a:p>
            <a:pPr>
              <a:defRPr/>
            </a:pPr>
            <a:r>
              <a:rPr lang="id-ID" b="1" i="1" dirty="0" smtClean="0"/>
              <a:t>Task</a:t>
            </a:r>
            <a:endParaRPr lang="id-ID" dirty="0"/>
          </a:p>
        </p:txBody>
      </p:sp>
      <p:sp>
        <p:nvSpPr>
          <p:cNvPr id="31747" name="Content Placeholder 2"/>
          <p:cNvSpPr>
            <a:spLocks noGrp="1"/>
          </p:cNvSpPr>
          <p:nvPr>
            <p:ph idx="1"/>
          </p:nvPr>
        </p:nvSpPr>
        <p:spPr>
          <a:xfrm>
            <a:off x="457200" y="1216025"/>
            <a:ext cx="8229600" cy="4876800"/>
          </a:xfrm>
        </p:spPr>
        <p:txBody>
          <a:bodyPr/>
          <a:lstStyle/>
          <a:p>
            <a:pPr marL="0" indent="0" algn="ctr">
              <a:buFont typeface="Arial" panose="020B0604020202020204" pitchFamily="34" charset="0"/>
              <a:buNone/>
            </a:pPr>
            <a:endParaRPr lang="id-ID" altLang="en-US" sz="2800" smtClean="0">
              <a:solidFill>
                <a:srgbClr val="FF0000"/>
              </a:solidFill>
            </a:endParaRPr>
          </a:p>
          <a:p>
            <a:pPr marL="0" indent="0" algn="ctr">
              <a:buFont typeface="Arial" panose="020B0604020202020204" pitchFamily="34" charset="0"/>
              <a:buNone/>
            </a:pPr>
            <a:r>
              <a:rPr lang="id-ID" altLang="en-US" sz="2800" b="1" smtClean="0">
                <a:solidFill>
                  <a:srgbClr val="FF0000"/>
                </a:solidFill>
              </a:rPr>
              <a:t>Penting bagi pemimpin untuk memiliki keterampilan yang cukup besar dalam penggunaan setiap jenis perilaku </a:t>
            </a:r>
            <a:r>
              <a:rPr lang="id-ID" altLang="en-US" sz="2800" b="1" i="1" smtClean="0">
                <a:solidFill>
                  <a:srgbClr val="FF0000"/>
                </a:solidFill>
              </a:rPr>
              <a:t>task-oriented</a:t>
            </a:r>
            <a:endParaRPr lang="id-ID" altLang="en-US" sz="2800" b="1" smtClean="0"/>
          </a:p>
        </p:txBody>
      </p:sp>
      <p:sp>
        <p:nvSpPr>
          <p:cNvPr id="4" name="Title 1"/>
          <p:cNvSpPr txBox="1">
            <a:spLocks/>
          </p:cNvSpPr>
          <p:nvPr/>
        </p:nvSpPr>
        <p:spPr>
          <a:xfrm>
            <a:off x="468313" y="5876925"/>
            <a:ext cx="8229600" cy="703263"/>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r">
              <a:defRPr/>
            </a:pPr>
            <a:r>
              <a:rPr lang="id-ID" b="1" i="1" dirty="0" smtClean="0"/>
              <a:t>Function</a:t>
            </a:r>
            <a:endParaRPr lang="id-ID" i="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349250"/>
            <a:ext cx="8229600" cy="703263"/>
          </a:xfrm>
        </p:spPr>
        <p:txBody>
          <a:bodyPr/>
          <a:lstStyle/>
          <a:p>
            <a:pPr algn="r">
              <a:defRPr/>
            </a:pPr>
            <a:r>
              <a:rPr lang="id-ID" b="1" i="1" dirty="0" smtClean="0"/>
              <a:t>Group Maintenance</a:t>
            </a:r>
            <a:endParaRPr lang="id-ID" i="1" dirty="0"/>
          </a:p>
        </p:txBody>
      </p:sp>
      <p:sp>
        <p:nvSpPr>
          <p:cNvPr id="32771" name="Content Placeholder 2"/>
          <p:cNvSpPr>
            <a:spLocks noGrp="1"/>
          </p:cNvSpPr>
          <p:nvPr>
            <p:ph idx="1"/>
          </p:nvPr>
        </p:nvSpPr>
        <p:spPr>
          <a:xfrm>
            <a:off x="457200" y="1052513"/>
            <a:ext cx="8229600" cy="4876800"/>
          </a:xfrm>
        </p:spPr>
        <p:txBody>
          <a:bodyPr/>
          <a:lstStyle/>
          <a:p>
            <a:pPr marL="354013" indent="-354013">
              <a:buFont typeface="Wingdings" panose="05000000000000000000" pitchFamily="2" charset="2"/>
              <a:buChar char="à"/>
            </a:pPr>
            <a:r>
              <a:rPr lang="id-ID" altLang="en-US" smtClean="0"/>
              <a:t>Perilaku </a:t>
            </a:r>
            <a:r>
              <a:rPr lang="id-ID" altLang="en-US" i="1" smtClean="0"/>
              <a:t>group-maintenance</a:t>
            </a:r>
            <a:r>
              <a:rPr lang="id-ID" altLang="en-US" smtClean="0"/>
              <a:t> dalam rapat dapat meningkatkan kohesifitas, meningkatkan hubungan interpersonal, membantu penyelesaian konflik, dan memenuhi kebutuhan penerimaan pribadi anggota grup, penghormatan, dan keterlibatan.</a:t>
            </a:r>
          </a:p>
          <a:p>
            <a:pPr marL="354013" indent="-354013">
              <a:buFont typeface="Wingdings" panose="05000000000000000000" pitchFamily="2" charset="2"/>
              <a:buChar char="à"/>
            </a:pPr>
            <a:r>
              <a:rPr lang="id-ID" altLang="en-US" smtClean="0"/>
              <a:t>Beberapa diantara perilaku </a:t>
            </a:r>
            <a:r>
              <a:rPr lang="id-ID" altLang="en-US" i="1" smtClean="0"/>
              <a:t>group-maintenance</a:t>
            </a:r>
            <a:r>
              <a:rPr lang="id-ID" altLang="en-US" smtClean="0"/>
              <a:t>: mendorong partisipasi anggota, mencegah anggota yang dominan pada saat rapat, menumpulkan konflik, menyarankan kompromi, meminta anggota menyelesaikan perbedaan dengan cara yang konstruktif, memiliki humor untuk mengurangi ketegangan, mengekspresikan penghargaan atas saran dan ide, menyarankan norma dan standard perilaku, mengingatkan anggota akan norma yang telah disepakati sebelumnya, meminta persepsi anggota mengenai proses grup, dan menunjukkan masalah proses kelompok.</a:t>
            </a:r>
          </a:p>
        </p:txBody>
      </p:sp>
      <p:sp>
        <p:nvSpPr>
          <p:cNvPr id="4" name="Title 1"/>
          <p:cNvSpPr txBox="1">
            <a:spLocks/>
          </p:cNvSpPr>
          <p:nvPr/>
        </p:nvSpPr>
        <p:spPr>
          <a:xfrm>
            <a:off x="468313" y="5876925"/>
            <a:ext cx="8229600" cy="703263"/>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defRPr/>
            </a:pPr>
            <a:r>
              <a:rPr lang="id-ID" b="1" i="1" dirty="0" smtClean="0"/>
              <a:t>Function</a:t>
            </a:r>
            <a:endParaRPr lang="id-ID" i="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2638"/>
            <a:ext cx="8229600" cy="701675"/>
          </a:xfrm>
        </p:spPr>
        <p:txBody>
          <a:bodyPr/>
          <a:lstStyle/>
          <a:p>
            <a:pPr algn="r">
              <a:defRPr/>
            </a:pPr>
            <a:r>
              <a:rPr lang="id-ID" b="1" i="1" dirty="0" smtClean="0"/>
              <a:t>Group Maintenance</a:t>
            </a:r>
            <a:endParaRPr lang="id-ID" i="1" dirty="0"/>
          </a:p>
        </p:txBody>
      </p:sp>
      <p:sp>
        <p:nvSpPr>
          <p:cNvPr id="33795" name="Content Placeholder 2"/>
          <p:cNvSpPr>
            <a:spLocks noGrp="1"/>
          </p:cNvSpPr>
          <p:nvPr>
            <p:ph idx="1"/>
          </p:nvPr>
        </p:nvSpPr>
        <p:spPr>
          <a:xfrm>
            <a:off x="457200" y="1773238"/>
            <a:ext cx="8229600" cy="4156075"/>
          </a:xfrm>
        </p:spPr>
        <p:txBody>
          <a:bodyPr/>
          <a:lstStyle/>
          <a:p>
            <a:pPr marL="0" indent="0" algn="ctr">
              <a:buFont typeface="Arial" panose="020B0604020202020204" pitchFamily="34" charset="0"/>
              <a:buNone/>
            </a:pPr>
            <a:r>
              <a:rPr lang="id-ID" altLang="en-US" sz="2800" b="1" smtClean="0">
                <a:solidFill>
                  <a:srgbClr val="FF0000"/>
                </a:solidFill>
              </a:rPr>
              <a:t>Perilaku </a:t>
            </a:r>
            <a:r>
              <a:rPr lang="id-ID" altLang="en-US" sz="2800" b="1" i="1" smtClean="0">
                <a:solidFill>
                  <a:srgbClr val="FF0000"/>
                </a:solidFill>
              </a:rPr>
              <a:t>group-maintenance</a:t>
            </a:r>
            <a:r>
              <a:rPr lang="id-ID" altLang="en-US" sz="2800" b="1" smtClean="0">
                <a:solidFill>
                  <a:srgbClr val="FF0000"/>
                </a:solidFill>
              </a:rPr>
              <a:t> harus merupakan kegiatan berkelanjutan yang dirancang untuk membangun kerja tim dan mencegah peningkatan apatis yang kronis, withdrawal, konflik interpersonal, perjuangan status. Jika hal ini dibiarkan, masalah-masalah tersebut akan mengganggu aktivitas yang berorientasi pada tugas dalam grup dan mengurangi efektivitas grup</a:t>
            </a:r>
          </a:p>
        </p:txBody>
      </p:sp>
      <p:sp>
        <p:nvSpPr>
          <p:cNvPr id="4" name="Title 1"/>
          <p:cNvSpPr txBox="1">
            <a:spLocks/>
          </p:cNvSpPr>
          <p:nvPr/>
        </p:nvSpPr>
        <p:spPr>
          <a:xfrm>
            <a:off x="468313" y="5876925"/>
            <a:ext cx="8229600" cy="703263"/>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defRPr/>
            </a:pPr>
            <a:r>
              <a:rPr lang="id-ID" b="1" i="1" dirty="0" smtClean="0"/>
              <a:t>Function</a:t>
            </a:r>
            <a:endParaRPr lang="id-ID" i="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188913"/>
            <a:ext cx="8686800" cy="1439862"/>
          </a:xfrm>
        </p:spPr>
        <p:txBody>
          <a:bodyPr/>
          <a:lstStyle/>
          <a:p>
            <a:pPr>
              <a:defRPr/>
            </a:pPr>
            <a:r>
              <a:rPr lang="id-ID" sz="3600" b="1" dirty="0" smtClean="0"/>
              <a:t>Dua Sudut Pandang Mengenai Peran Kepemimpinan dalam Keputusan Kelompok</a:t>
            </a:r>
            <a:endParaRPr lang="id-ID" sz="3600" b="1" dirty="0"/>
          </a:p>
        </p:txBody>
      </p:sp>
      <p:graphicFrame>
        <p:nvGraphicFramePr>
          <p:cNvPr id="4" name="Content Placeholder 3"/>
          <p:cNvGraphicFramePr>
            <a:graphicFrameLocks noGrp="1"/>
          </p:cNvGraphicFramePr>
          <p:nvPr>
            <p:ph idx="1"/>
          </p:nvPr>
        </p:nvGraphicFramePr>
        <p:xfrm>
          <a:off x="107950" y="1606550"/>
          <a:ext cx="8928100" cy="5089525"/>
        </p:xfrm>
        <a:graphic>
          <a:graphicData uri="http://schemas.openxmlformats.org/drawingml/2006/table">
            <a:tbl>
              <a:tblPr firstRow="1" bandRow="1">
                <a:tableStyleId>{5FD0F851-EC5A-4D38-B0AD-8093EC10F338}</a:tableStyleId>
              </a:tblPr>
              <a:tblGrid>
                <a:gridCol w="2976033">
                  <a:extLst>
                    <a:ext uri="{9D8B030D-6E8A-4147-A177-3AD203B41FA5}">
                      <a16:colId xmlns:a16="http://schemas.microsoft.com/office/drawing/2014/main" val="20000"/>
                    </a:ext>
                  </a:extLst>
                </a:gridCol>
                <a:gridCol w="2976033">
                  <a:extLst>
                    <a:ext uri="{9D8B030D-6E8A-4147-A177-3AD203B41FA5}">
                      <a16:colId xmlns:a16="http://schemas.microsoft.com/office/drawing/2014/main" val="20001"/>
                    </a:ext>
                  </a:extLst>
                </a:gridCol>
                <a:gridCol w="2976033">
                  <a:extLst>
                    <a:ext uri="{9D8B030D-6E8A-4147-A177-3AD203B41FA5}">
                      <a16:colId xmlns:a16="http://schemas.microsoft.com/office/drawing/2014/main" val="20002"/>
                    </a:ext>
                  </a:extLst>
                </a:gridCol>
              </a:tblGrid>
              <a:tr h="396179">
                <a:tc>
                  <a:txBody>
                    <a:bodyPr/>
                    <a:lstStyle/>
                    <a:p>
                      <a:pPr algn="ctr"/>
                      <a:r>
                        <a:rPr lang="id-ID" sz="2000" i="1" dirty="0" smtClean="0"/>
                        <a:t>Basis For Comparison</a:t>
                      </a:r>
                      <a:endParaRPr lang="id-ID" sz="2000" i="1" dirty="0"/>
                    </a:p>
                  </a:txBody>
                  <a:tcPr marL="88446" marR="88446" marT="45698" marB="45698"/>
                </a:tc>
                <a:tc>
                  <a:txBody>
                    <a:bodyPr/>
                    <a:lstStyle/>
                    <a:p>
                      <a:pPr algn="ctr"/>
                      <a:r>
                        <a:rPr lang="id-ID" sz="2000" i="1" dirty="0" smtClean="0"/>
                        <a:t>Leader</a:t>
                      </a:r>
                      <a:r>
                        <a:rPr lang="id-ID" sz="2000" i="1" baseline="0" dirty="0" smtClean="0"/>
                        <a:t>-Centered</a:t>
                      </a:r>
                      <a:endParaRPr lang="id-ID" sz="2000" i="1" dirty="0"/>
                    </a:p>
                  </a:txBody>
                  <a:tcPr marL="88446" marR="88446" marT="45698" marB="45698"/>
                </a:tc>
                <a:tc>
                  <a:txBody>
                    <a:bodyPr/>
                    <a:lstStyle/>
                    <a:p>
                      <a:pPr algn="ctr"/>
                      <a:r>
                        <a:rPr lang="id-ID" sz="2000" i="1" dirty="0" smtClean="0"/>
                        <a:t>Group-Center</a:t>
                      </a:r>
                      <a:endParaRPr lang="id-ID" sz="2000" i="1" dirty="0"/>
                    </a:p>
                  </a:txBody>
                  <a:tcPr marL="88446" marR="88446" marT="45698" marB="45698"/>
                </a:tc>
                <a:extLst>
                  <a:ext uri="{0D108BD9-81ED-4DB2-BD59-A6C34878D82A}">
                    <a16:rowId xmlns:a16="http://schemas.microsoft.com/office/drawing/2014/main" val="10000"/>
                  </a:ext>
                </a:extLst>
              </a:tr>
              <a:tr h="700962">
                <a:tc>
                  <a:txBody>
                    <a:bodyPr/>
                    <a:lstStyle/>
                    <a:p>
                      <a:r>
                        <a:rPr lang="id-ID" sz="2000" dirty="0" smtClean="0"/>
                        <a:t>Tanggungjawab</a:t>
                      </a:r>
                      <a:r>
                        <a:rPr lang="id-ID" sz="2000" baseline="0" dirty="0" smtClean="0"/>
                        <a:t> untuk </a:t>
                      </a:r>
                      <a:r>
                        <a:rPr lang="id-ID" sz="2000" dirty="0" smtClean="0"/>
                        <a:t>kelompok</a:t>
                      </a:r>
                      <a:endParaRPr lang="id-ID" sz="2000" dirty="0"/>
                    </a:p>
                  </a:txBody>
                  <a:tcPr marL="88446" marR="88446" marT="45698" marB="45698"/>
                </a:tc>
                <a:tc>
                  <a:txBody>
                    <a:bodyPr/>
                    <a:lstStyle/>
                    <a:p>
                      <a:r>
                        <a:rPr lang="id-ID" sz="2000" dirty="0" smtClean="0"/>
                        <a:t>Tanggungjawab pemimpin</a:t>
                      </a:r>
                      <a:endParaRPr lang="id-ID" sz="2000" dirty="0"/>
                    </a:p>
                  </a:txBody>
                  <a:tcPr marL="88446" marR="88446" marT="45698" marB="45698"/>
                </a:tc>
                <a:tc>
                  <a:txBody>
                    <a:bodyPr/>
                    <a:lstStyle/>
                    <a:p>
                      <a:r>
                        <a:rPr lang="id-ID" sz="2000" dirty="0" smtClean="0"/>
                        <a:t>Tanggungjawab bersama</a:t>
                      </a:r>
                      <a:endParaRPr lang="id-ID" sz="2000" dirty="0"/>
                    </a:p>
                  </a:txBody>
                  <a:tcPr marL="88446" marR="88446" marT="45698" marB="45698"/>
                </a:tc>
                <a:extLst>
                  <a:ext uri="{0D108BD9-81ED-4DB2-BD59-A6C34878D82A}">
                    <a16:rowId xmlns:a16="http://schemas.microsoft.com/office/drawing/2014/main" val="10001"/>
                  </a:ext>
                </a:extLst>
              </a:tr>
              <a:tr h="396179">
                <a:tc>
                  <a:txBody>
                    <a:bodyPr/>
                    <a:lstStyle/>
                    <a:p>
                      <a:r>
                        <a:rPr lang="id-ID" sz="2000" dirty="0" smtClean="0"/>
                        <a:t>Kendali pilihan</a:t>
                      </a:r>
                      <a:endParaRPr lang="id-ID" sz="2000" dirty="0"/>
                    </a:p>
                  </a:txBody>
                  <a:tcPr marL="88446" marR="88446" marT="45698" marB="45698"/>
                </a:tc>
                <a:tc>
                  <a:txBody>
                    <a:bodyPr/>
                    <a:lstStyle/>
                    <a:p>
                      <a:r>
                        <a:rPr lang="id-ID" sz="2000" dirty="0" smtClean="0"/>
                        <a:t>Dimiliki</a:t>
                      </a:r>
                      <a:r>
                        <a:rPr lang="id-ID" sz="2000" baseline="0" dirty="0" smtClean="0"/>
                        <a:t> pemimpin</a:t>
                      </a:r>
                      <a:endParaRPr lang="id-ID" sz="2000" dirty="0"/>
                    </a:p>
                  </a:txBody>
                  <a:tcPr marL="88446" marR="88446" marT="45698" marB="45698"/>
                </a:tc>
                <a:tc>
                  <a:txBody>
                    <a:bodyPr/>
                    <a:lstStyle/>
                    <a:p>
                      <a:r>
                        <a:rPr lang="id-ID" sz="2000" dirty="0" smtClean="0"/>
                        <a:t>Diberikan</a:t>
                      </a:r>
                      <a:r>
                        <a:rPr lang="id-ID" sz="2000" baseline="0" dirty="0" smtClean="0"/>
                        <a:t> dalam kelompok</a:t>
                      </a:r>
                      <a:endParaRPr lang="id-ID" sz="2000" dirty="0"/>
                    </a:p>
                  </a:txBody>
                  <a:tcPr marL="88446" marR="88446" marT="45698" marB="45698"/>
                </a:tc>
                <a:extLst>
                  <a:ext uri="{0D108BD9-81ED-4DB2-BD59-A6C34878D82A}">
                    <a16:rowId xmlns:a16="http://schemas.microsoft.com/office/drawing/2014/main" val="10002"/>
                  </a:ext>
                </a:extLst>
              </a:tr>
              <a:tr h="396179">
                <a:tc>
                  <a:txBody>
                    <a:bodyPr/>
                    <a:lstStyle/>
                    <a:p>
                      <a:r>
                        <a:rPr lang="id-ID" sz="2000" dirty="0" smtClean="0"/>
                        <a:t>Kekuatan</a:t>
                      </a:r>
                      <a:r>
                        <a:rPr lang="id-ID" sz="2000" baseline="0" dirty="0" smtClean="0"/>
                        <a:t> </a:t>
                      </a:r>
                      <a:r>
                        <a:rPr lang="id-ID" sz="2000" dirty="0" smtClean="0"/>
                        <a:t>posisi</a:t>
                      </a:r>
                      <a:r>
                        <a:rPr lang="id-ID" sz="2000" baseline="0" dirty="0" smtClean="0"/>
                        <a:t> pemimpin</a:t>
                      </a:r>
                      <a:endParaRPr lang="id-ID" sz="2000" dirty="0"/>
                    </a:p>
                  </a:txBody>
                  <a:tcPr marL="88446" marR="88446" marT="45698" marB="45698"/>
                </a:tc>
                <a:tc>
                  <a:txBody>
                    <a:bodyPr/>
                    <a:lstStyle/>
                    <a:p>
                      <a:r>
                        <a:rPr lang="id-ID" sz="2000" dirty="0" smtClean="0"/>
                        <a:t>Ditekankan</a:t>
                      </a:r>
                      <a:r>
                        <a:rPr lang="id-ID" sz="2000" baseline="0" dirty="0" smtClean="0"/>
                        <a:t> dan dijaga</a:t>
                      </a:r>
                      <a:endParaRPr lang="id-ID" sz="2000" dirty="0">
                        <a:solidFill>
                          <a:srgbClr val="FF0000"/>
                        </a:solidFill>
                      </a:endParaRPr>
                    </a:p>
                  </a:txBody>
                  <a:tcPr marL="88446" marR="88446" marT="45698" marB="45698"/>
                </a:tc>
                <a:tc>
                  <a:txBody>
                    <a:bodyPr/>
                    <a:lstStyle/>
                    <a:p>
                      <a:r>
                        <a:rPr lang="id-ID" sz="2000" dirty="0" smtClean="0"/>
                        <a:t>Tidak</a:t>
                      </a:r>
                      <a:r>
                        <a:rPr lang="id-ID" sz="2000" baseline="0" dirty="0" smtClean="0"/>
                        <a:t> ditekankan</a:t>
                      </a:r>
                      <a:endParaRPr lang="id-ID" sz="2000" dirty="0"/>
                    </a:p>
                  </a:txBody>
                  <a:tcPr marL="88446" marR="88446" marT="45698" marB="45698"/>
                </a:tc>
                <a:extLst>
                  <a:ext uri="{0D108BD9-81ED-4DB2-BD59-A6C34878D82A}">
                    <a16:rowId xmlns:a16="http://schemas.microsoft.com/office/drawing/2014/main" val="10003"/>
                  </a:ext>
                </a:extLst>
              </a:tr>
              <a:tr h="700962">
                <a:tc>
                  <a:txBody>
                    <a:bodyPr/>
                    <a:lstStyle/>
                    <a:p>
                      <a:r>
                        <a:rPr lang="id-ID" sz="2000" dirty="0" smtClean="0"/>
                        <a:t>Persepsi pemimpin dalam kelompok</a:t>
                      </a:r>
                      <a:endParaRPr lang="id-ID" sz="2000" dirty="0"/>
                    </a:p>
                  </a:txBody>
                  <a:tcPr marL="88446" marR="88446" marT="45698" marB="45698"/>
                </a:tc>
                <a:tc>
                  <a:txBody>
                    <a:bodyPr/>
                    <a:lstStyle/>
                    <a:p>
                      <a:r>
                        <a:rPr lang="id-ID" sz="2000" dirty="0" smtClean="0"/>
                        <a:t>Individual</a:t>
                      </a:r>
                      <a:endParaRPr lang="id-ID" sz="2000" dirty="0"/>
                    </a:p>
                  </a:txBody>
                  <a:tcPr marL="88446" marR="88446" marT="45698" marB="45698"/>
                </a:tc>
                <a:tc>
                  <a:txBody>
                    <a:bodyPr/>
                    <a:lstStyle/>
                    <a:p>
                      <a:r>
                        <a:rPr lang="id-ID" sz="2000" dirty="0" smtClean="0"/>
                        <a:t>Sebagai entitas kolektif</a:t>
                      </a:r>
                      <a:endParaRPr lang="id-ID" sz="2000" dirty="0"/>
                    </a:p>
                  </a:txBody>
                  <a:tcPr marL="88446" marR="88446" marT="45698" marB="45698"/>
                </a:tc>
                <a:extLst>
                  <a:ext uri="{0D108BD9-81ED-4DB2-BD59-A6C34878D82A}">
                    <a16:rowId xmlns:a16="http://schemas.microsoft.com/office/drawing/2014/main" val="10004"/>
                  </a:ext>
                </a:extLst>
              </a:tr>
              <a:tr h="700962">
                <a:tc>
                  <a:txBody>
                    <a:bodyPr/>
                    <a:lstStyle/>
                    <a:p>
                      <a:r>
                        <a:rPr lang="id-ID" sz="2000" dirty="0" smtClean="0"/>
                        <a:t>Fungsi orientasi tugas</a:t>
                      </a:r>
                      <a:endParaRPr lang="id-ID" sz="2000" dirty="0"/>
                    </a:p>
                  </a:txBody>
                  <a:tcPr marL="88446" marR="88446" marT="45698" marB="45698"/>
                </a:tc>
                <a:tc>
                  <a:txBody>
                    <a:bodyPr/>
                    <a:lstStyle/>
                    <a:p>
                      <a:r>
                        <a:rPr lang="id-ID" sz="2000" dirty="0" smtClean="0"/>
                        <a:t>Dilakukan oleh pemimpin</a:t>
                      </a:r>
                      <a:endParaRPr lang="id-ID" sz="2000" dirty="0"/>
                    </a:p>
                  </a:txBody>
                  <a:tcPr marL="88446" marR="88446" marT="45698" marB="45698"/>
                </a:tc>
                <a:tc>
                  <a:txBody>
                    <a:bodyPr/>
                    <a:lstStyle/>
                    <a:p>
                      <a:r>
                        <a:rPr lang="id-ID" sz="2000" dirty="0" smtClean="0"/>
                        <a:t>Dilakukan</a:t>
                      </a:r>
                      <a:r>
                        <a:rPr lang="id-ID" sz="2000" baseline="0" dirty="0" smtClean="0"/>
                        <a:t> bersama oleh pemimpin dan anggota</a:t>
                      </a:r>
                      <a:endParaRPr lang="id-ID" sz="2000" dirty="0"/>
                    </a:p>
                  </a:txBody>
                  <a:tcPr marL="88446" marR="88446" marT="45698" marB="45698"/>
                </a:tc>
                <a:extLst>
                  <a:ext uri="{0D108BD9-81ED-4DB2-BD59-A6C34878D82A}">
                    <a16:rowId xmlns:a16="http://schemas.microsoft.com/office/drawing/2014/main" val="10005"/>
                  </a:ext>
                </a:extLst>
              </a:tr>
              <a:tr h="700962">
                <a:tc>
                  <a:txBody>
                    <a:bodyPr/>
                    <a:lstStyle/>
                    <a:p>
                      <a:r>
                        <a:rPr lang="id-ID" sz="2000" dirty="0" smtClean="0"/>
                        <a:t>Fungsi</a:t>
                      </a:r>
                      <a:r>
                        <a:rPr lang="id-ID" sz="2000" baseline="0" dirty="0" smtClean="0"/>
                        <a:t> </a:t>
                      </a:r>
                      <a:r>
                        <a:rPr lang="id-ID" sz="2000" i="1" baseline="0" dirty="0" smtClean="0"/>
                        <a:t>group-maintenance</a:t>
                      </a:r>
                      <a:endParaRPr lang="id-ID" sz="2000" i="1" dirty="0"/>
                    </a:p>
                  </a:txBody>
                  <a:tcPr marL="88446" marR="88446" marT="45698" marB="45698"/>
                </a:tc>
                <a:tc>
                  <a:txBody>
                    <a:bodyPr/>
                    <a:lstStyle/>
                    <a:p>
                      <a:r>
                        <a:rPr lang="id-ID" sz="2000" dirty="0" smtClean="0"/>
                        <a:t>Tidak</a:t>
                      </a:r>
                      <a:r>
                        <a:rPr lang="id-ID" sz="2000" baseline="0" dirty="0" smtClean="0"/>
                        <a:t> dilakukan secara sistematis</a:t>
                      </a:r>
                      <a:endParaRPr lang="id-ID" sz="2000" dirty="0"/>
                    </a:p>
                  </a:txBody>
                  <a:tcPr marL="88446" marR="88446" marT="45698" marB="45698"/>
                </a:tc>
                <a:tc>
                  <a:txBody>
                    <a:bodyPr/>
                    <a:lstStyle/>
                    <a:p>
                      <a:r>
                        <a:rPr lang="id-ID" sz="2000" dirty="0" smtClean="0"/>
                        <a:t>Dilakukan</a:t>
                      </a:r>
                      <a:r>
                        <a:rPr lang="id-ID" sz="2000" baseline="0" dirty="0" smtClean="0"/>
                        <a:t> dalam </a:t>
                      </a:r>
                      <a:r>
                        <a:rPr lang="id-ID" sz="2000" dirty="0" smtClean="0"/>
                        <a:t>kelompok</a:t>
                      </a:r>
                      <a:endParaRPr lang="id-ID" sz="2000" dirty="0"/>
                    </a:p>
                  </a:txBody>
                  <a:tcPr marL="88446" marR="88446" marT="45698" marB="45698"/>
                </a:tc>
                <a:extLst>
                  <a:ext uri="{0D108BD9-81ED-4DB2-BD59-A6C34878D82A}">
                    <a16:rowId xmlns:a16="http://schemas.microsoft.com/office/drawing/2014/main" val="10006"/>
                  </a:ext>
                </a:extLst>
              </a:tr>
              <a:tr h="700962">
                <a:tc>
                  <a:txBody>
                    <a:bodyPr/>
                    <a:lstStyle/>
                    <a:p>
                      <a:r>
                        <a:rPr lang="id-ID" sz="2000" dirty="0" smtClean="0"/>
                        <a:t>Proses</a:t>
                      </a:r>
                      <a:r>
                        <a:rPr lang="id-ID" sz="2000" baseline="0" dirty="0" smtClean="0"/>
                        <a:t> sosio-emosional</a:t>
                      </a:r>
                      <a:endParaRPr lang="id-ID" sz="2000" dirty="0"/>
                    </a:p>
                  </a:txBody>
                  <a:tcPr marL="88446" marR="88446" marT="45698" marB="45698"/>
                </a:tc>
                <a:tc>
                  <a:txBody>
                    <a:bodyPr/>
                    <a:lstStyle/>
                    <a:p>
                      <a:r>
                        <a:rPr lang="id-ID" sz="2000" dirty="0" smtClean="0"/>
                        <a:t>Sebagian besar</a:t>
                      </a:r>
                      <a:r>
                        <a:rPr lang="id-ID" sz="2000" baseline="0" dirty="0" smtClean="0"/>
                        <a:t> diabaikan oleh pemimpin</a:t>
                      </a:r>
                      <a:endParaRPr lang="id-ID" sz="2000" dirty="0"/>
                    </a:p>
                  </a:txBody>
                  <a:tcPr marL="88446" marR="88446" marT="45698" marB="45698"/>
                </a:tc>
                <a:tc>
                  <a:txBody>
                    <a:bodyPr/>
                    <a:lstStyle/>
                    <a:p>
                      <a:r>
                        <a:rPr lang="id-ID" sz="2000" dirty="0" smtClean="0"/>
                        <a:t>Diamati</a:t>
                      </a:r>
                      <a:r>
                        <a:rPr lang="id-ID" sz="2000" baseline="0" dirty="0" smtClean="0"/>
                        <a:t> oleh pemimpin</a:t>
                      </a:r>
                      <a:endParaRPr lang="id-ID" sz="2000" dirty="0"/>
                    </a:p>
                  </a:txBody>
                  <a:tcPr marL="88446" marR="88446" marT="45698" marB="45698"/>
                </a:tc>
                <a:extLst>
                  <a:ext uri="{0D108BD9-81ED-4DB2-BD59-A6C34878D82A}">
                    <a16:rowId xmlns:a16="http://schemas.microsoft.com/office/drawing/2014/main" val="10007"/>
                  </a:ext>
                </a:extLst>
              </a:tr>
              <a:tr h="396179">
                <a:tc>
                  <a:txBody>
                    <a:bodyPr/>
                    <a:lstStyle/>
                    <a:p>
                      <a:r>
                        <a:rPr lang="id-ID" sz="2000" dirty="0" smtClean="0"/>
                        <a:t>Ekspresi kebutuhan/perasaan</a:t>
                      </a:r>
                      <a:endParaRPr lang="id-ID" sz="2000" dirty="0"/>
                    </a:p>
                  </a:txBody>
                  <a:tcPr marL="88446" marR="88446" marT="45698" marB="45698"/>
                </a:tc>
                <a:tc>
                  <a:txBody>
                    <a:bodyPr/>
                    <a:lstStyle/>
                    <a:p>
                      <a:r>
                        <a:rPr lang="id-ID" sz="2000" dirty="0" smtClean="0"/>
                        <a:t>Mencegah </a:t>
                      </a:r>
                      <a:r>
                        <a:rPr lang="id-ID" sz="2000" baseline="0" dirty="0" smtClean="0"/>
                        <a:t>diskusi</a:t>
                      </a:r>
                      <a:endParaRPr lang="id-ID" sz="2000" dirty="0"/>
                    </a:p>
                  </a:txBody>
                  <a:tcPr marL="88446" marR="88446" marT="45698" marB="45698"/>
                </a:tc>
                <a:tc>
                  <a:txBody>
                    <a:bodyPr/>
                    <a:lstStyle/>
                    <a:p>
                      <a:r>
                        <a:rPr lang="id-ID" sz="2000" dirty="0" smtClean="0"/>
                        <a:t>Mendorong diskusi</a:t>
                      </a:r>
                      <a:endParaRPr lang="id-ID" sz="2000" dirty="0"/>
                    </a:p>
                  </a:txBody>
                  <a:tcPr marL="88446" marR="88446" marT="45698" marB="45698"/>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95288" y="1412875"/>
            <a:ext cx="4537075" cy="4876800"/>
          </a:xfrm>
        </p:spPr>
        <p:txBody>
          <a:bodyPr/>
          <a:lstStyle/>
          <a:p>
            <a:pPr marL="0" indent="0" eaLnBrk="1" hangingPunct="1">
              <a:buFont typeface="Arial" panose="020B0604020202020204" pitchFamily="34" charset="0"/>
              <a:buNone/>
            </a:pPr>
            <a:r>
              <a:rPr lang="en-US" altLang="en-US" sz="2800" smtClean="0"/>
              <a:t>Peran kepemimpinan yang penting dalam </a:t>
            </a:r>
            <a:r>
              <a:rPr lang="id-ID" altLang="en-US" sz="2800" smtClean="0"/>
              <a:t>kelompok</a:t>
            </a:r>
            <a:r>
              <a:rPr lang="en-US" altLang="en-US" sz="2800" smtClean="0"/>
              <a:t> adalah memastikan bahwa seluruh anggota memiliki komitmen yang tinggi dan bersedia melakukan upaya maksimal </a:t>
            </a:r>
            <a:r>
              <a:rPr lang="id-ID" altLang="en-US" sz="2800" smtClean="0"/>
              <a:t>untuk </a:t>
            </a:r>
            <a:r>
              <a:rPr lang="en-US" altLang="en-US" sz="2800" smtClean="0"/>
              <a:t>keberhasilan pelaksanaan misi.</a:t>
            </a:r>
            <a:endParaRPr lang="id-ID" altLang="en-US" sz="2800" smtClean="0"/>
          </a:p>
          <a:p>
            <a:pPr marL="0" indent="0" eaLnBrk="1" hangingPunct="1">
              <a:buFont typeface="Arial" panose="020B0604020202020204" pitchFamily="34" charset="0"/>
              <a:buNone/>
            </a:pPr>
            <a:r>
              <a:rPr lang="en-US" altLang="en-US" sz="2800" smtClean="0"/>
              <a:t>Visi bersama di antara anggota dan kepercayaan yang tinggi pada </a:t>
            </a:r>
            <a:r>
              <a:rPr lang="id-ID" altLang="en-US" sz="2800" smtClean="0"/>
              <a:t>kelompok</a:t>
            </a:r>
            <a:r>
              <a:rPr lang="en-US" altLang="en-US" sz="2800" smtClean="0"/>
              <a:t> </a:t>
            </a:r>
            <a:r>
              <a:rPr lang="id-ID" altLang="en-US" sz="2800" smtClean="0"/>
              <a:t>dapat</a:t>
            </a:r>
            <a:r>
              <a:rPr lang="en-US" altLang="en-US" sz="2800" smtClean="0"/>
              <a:t> memfasilitasi kerja </a:t>
            </a:r>
            <a:r>
              <a:rPr lang="id-ID" altLang="en-US" sz="2800" smtClean="0"/>
              <a:t>kelompok</a:t>
            </a:r>
            <a:r>
              <a:rPr lang="en-US" altLang="en-US" sz="2800" smtClean="0"/>
              <a:t>.</a:t>
            </a:r>
            <a:endParaRPr lang="id-ID" altLang="en-US" sz="2800" smtClean="0"/>
          </a:p>
        </p:txBody>
      </p:sp>
      <p:pic>
        <p:nvPicPr>
          <p:cNvPr id="8195" name="Picture 4" descr="D:\WINA\NGAJAR\UMA\PSIKOLOGI KEPEMIMPINAN\GAMBAR DECS MAKING\Partisipasi akti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476250"/>
            <a:ext cx="4267200" cy="374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749300"/>
            <a:ext cx="611187" cy="5200650"/>
          </a:xfrm>
        </p:spPr>
        <p:txBody>
          <a:bodyPr/>
          <a:lstStyle/>
          <a:p>
            <a:pPr algn="ctr">
              <a:defRPr/>
            </a:pPr>
            <a:r>
              <a:rPr lang="id-ID" sz="4800" b="1" i="1" dirty="0" smtClean="0"/>
              <a:t>L</a:t>
            </a:r>
            <a:br>
              <a:rPr lang="id-ID" sz="4800" b="1" i="1" dirty="0" smtClean="0"/>
            </a:br>
            <a:r>
              <a:rPr lang="id-ID" sz="4800" b="1" i="1" dirty="0" smtClean="0"/>
              <a:t>e</a:t>
            </a:r>
            <a:br>
              <a:rPr lang="id-ID" sz="4800" b="1" i="1" dirty="0" smtClean="0"/>
            </a:br>
            <a:r>
              <a:rPr lang="id-ID" sz="4800" b="1" i="1" dirty="0" smtClean="0"/>
              <a:t>a</a:t>
            </a:r>
            <a:br>
              <a:rPr lang="id-ID" sz="4800" b="1" i="1" dirty="0" smtClean="0"/>
            </a:br>
            <a:r>
              <a:rPr lang="id-ID" sz="4800" b="1" i="1" dirty="0" smtClean="0"/>
              <a:t>d</a:t>
            </a:r>
            <a:br>
              <a:rPr lang="id-ID" sz="4800" b="1" i="1" dirty="0" smtClean="0"/>
            </a:br>
            <a:r>
              <a:rPr lang="id-ID" sz="4800" b="1" i="1" dirty="0" smtClean="0"/>
              <a:t>e</a:t>
            </a:r>
            <a:br>
              <a:rPr lang="id-ID" sz="4800" b="1" i="1" dirty="0" smtClean="0"/>
            </a:br>
            <a:r>
              <a:rPr lang="id-ID" sz="4800" b="1" i="1" dirty="0" smtClean="0"/>
              <a:t>r</a:t>
            </a:r>
            <a:endParaRPr lang="id-ID" sz="4800" b="1" dirty="0"/>
          </a:p>
        </p:txBody>
      </p:sp>
      <p:sp>
        <p:nvSpPr>
          <p:cNvPr id="35843" name="Content Placeholder 2"/>
          <p:cNvSpPr>
            <a:spLocks noGrp="1"/>
          </p:cNvSpPr>
          <p:nvPr>
            <p:ph idx="1"/>
          </p:nvPr>
        </p:nvSpPr>
        <p:spPr>
          <a:xfrm>
            <a:off x="1476375" y="928688"/>
            <a:ext cx="6480175" cy="4876800"/>
          </a:xfrm>
        </p:spPr>
        <p:txBody>
          <a:bodyPr/>
          <a:lstStyle/>
          <a:p>
            <a:pPr marL="0" indent="0">
              <a:buFont typeface="Arial" panose="020B0604020202020204" pitchFamily="34" charset="0"/>
              <a:buNone/>
            </a:pPr>
            <a:r>
              <a:rPr lang="id-ID" altLang="en-US" sz="2600" smtClean="0"/>
              <a:t>Pemimpin berfokus pada tugas, mencegah ekspresi, memegang kendali atas keputusan akhir, menggunakan konsultasi daripada keputusan kelompok, dan melindungi otoritasnya dalam </a:t>
            </a:r>
            <a:r>
              <a:rPr lang="id-ID" altLang="en-US" sz="2800" smtClean="0"/>
              <a:t>kelompok</a:t>
            </a:r>
            <a:r>
              <a:rPr lang="id-ID" altLang="en-US" sz="2600" smtClean="0"/>
              <a:t>. Pemimpin melayani sebagai konsultan, penasihat, guru, dan fasilitator, bukan sebagai pengarah </a:t>
            </a:r>
            <a:r>
              <a:rPr lang="id-ID" altLang="en-US" sz="2800" smtClean="0"/>
              <a:t>kelompok</a:t>
            </a:r>
            <a:r>
              <a:rPr lang="id-ID" altLang="en-US" sz="2600" smtClean="0"/>
              <a:t>. Menurut Bradford, </a:t>
            </a:r>
            <a:r>
              <a:rPr lang="id-ID" altLang="en-US" sz="2600" i="1" smtClean="0"/>
              <a:t>leader-centered</a:t>
            </a:r>
            <a:r>
              <a:rPr lang="id-ID" altLang="en-US" sz="2600" smtClean="0"/>
              <a:t> memiliki beberapa keuntungan tetapi kurang dapat diterima. Rapat berjalan dengan teratur dan keputusan dapat diambil, tetapi anggota menjadi apatis dan cenderung tidak suka, yang mengarah pada hilangnya kontribusi potensial dan penurunan kualitas keputusan.</a:t>
            </a:r>
          </a:p>
        </p:txBody>
      </p:sp>
      <p:sp>
        <p:nvSpPr>
          <p:cNvPr id="4" name="Title 1"/>
          <p:cNvSpPr txBox="1">
            <a:spLocks/>
          </p:cNvSpPr>
          <p:nvPr/>
        </p:nvSpPr>
        <p:spPr>
          <a:xfrm>
            <a:off x="8101013" y="333375"/>
            <a:ext cx="647700" cy="6524625"/>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sz="4800" b="1" i="1" dirty="0" smtClean="0"/>
              <a:t>C</a:t>
            </a:r>
          </a:p>
          <a:p>
            <a:pPr algn="ctr">
              <a:defRPr/>
            </a:pPr>
            <a:r>
              <a:rPr lang="id-ID" sz="4800" b="1" i="1" dirty="0"/>
              <a:t>e</a:t>
            </a:r>
            <a:endParaRPr lang="id-ID" sz="4800" b="1" i="1" dirty="0" smtClean="0"/>
          </a:p>
          <a:p>
            <a:pPr algn="ctr">
              <a:defRPr/>
            </a:pPr>
            <a:r>
              <a:rPr lang="id-ID" sz="4800" b="1" i="1" dirty="0"/>
              <a:t>n</a:t>
            </a:r>
            <a:endParaRPr lang="id-ID" sz="4800" b="1" i="1" dirty="0" smtClean="0"/>
          </a:p>
          <a:p>
            <a:pPr algn="ctr">
              <a:defRPr/>
            </a:pPr>
            <a:r>
              <a:rPr lang="id-ID" sz="4800" b="1" i="1" dirty="0"/>
              <a:t>t</a:t>
            </a:r>
            <a:endParaRPr lang="id-ID" sz="4800" b="1" i="1" dirty="0" smtClean="0"/>
          </a:p>
          <a:p>
            <a:pPr algn="ctr">
              <a:defRPr/>
            </a:pPr>
            <a:r>
              <a:rPr lang="id-ID" sz="4800" b="1" i="1" dirty="0"/>
              <a:t>e</a:t>
            </a:r>
            <a:endParaRPr lang="id-ID" sz="4800" b="1" i="1" dirty="0" smtClean="0"/>
          </a:p>
          <a:p>
            <a:pPr algn="ctr">
              <a:defRPr/>
            </a:pPr>
            <a:r>
              <a:rPr lang="id-ID" sz="4800" b="1" i="1" dirty="0"/>
              <a:t>r</a:t>
            </a:r>
            <a:endParaRPr lang="id-ID" sz="4800" b="1" i="1" dirty="0" smtClean="0"/>
          </a:p>
          <a:p>
            <a:pPr algn="ctr">
              <a:defRPr/>
            </a:pPr>
            <a:r>
              <a:rPr lang="id-ID" sz="4800" b="1" i="1" dirty="0" smtClean="0"/>
              <a:t>e</a:t>
            </a:r>
          </a:p>
          <a:p>
            <a:pPr algn="ctr">
              <a:defRPr/>
            </a:pPr>
            <a:r>
              <a:rPr lang="id-ID" sz="4800" b="1" i="1" dirty="0" smtClean="0"/>
              <a:t>d</a:t>
            </a:r>
            <a:endParaRPr lang="id-ID" sz="48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749300"/>
            <a:ext cx="611187" cy="5200650"/>
          </a:xfrm>
        </p:spPr>
        <p:txBody>
          <a:bodyPr/>
          <a:lstStyle/>
          <a:p>
            <a:pPr algn="ctr">
              <a:defRPr/>
            </a:pPr>
            <a:r>
              <a:rPr lang="id-ID" sz="4800" b="1" i="1" dirty="0" smtClean="0"/>
              <a:t>G</a:t>
            </a:r>
            <a:br>
              <a:rPr lang="id-ID" sz="4800" b="1" i="1" dirty="0" smtClean="0"/>
            </a:br>
            <a:r>
              <a:rPr lang="id-ID" sz="4800" b="1" i="1" dirty="0" smtClean="0"/>
              <a:t>r</a:t>
            </a:r>
            <a:br>
              <a:rPr lang="id-ID" sz="4800" b="1" i="1" dirty="0" smtClean="0"/>
            </a:br>
            <a:r>
              <a:rPr lang="id-ID" sz="4800" b="1" i="1" dirty="0" smtClean="0"/>
              <a:t>o</a:t>
            </a:r>
            <a:br>
              <a:rPr lang="id-ID" sz="4800" b="1" i="1" dirty="0" smtClean="0"/>
            </a:br>
            <a:r>
              <a:rPr lang="id-ID" sz="4800" b="1" i="1" dirty="0" smtClean="0"/>
              <a:t>u</a:t>
            </a:r>
            <a:br>
              <a:rPr lang="id-ID" sz="4800" b="1" i="1" dirty="0" smtClean="0"/>
            </a:br>
            <a:r>
              <a:rPr lang="id-ID" sz="4800" b="1" i="1" dirty="0"/>
              <a:t>p</a:t>
            </a:r>
            <a:endParaRPr lang="id-ID" sz="4800" b="1" dirty="0"/>
          </a:p>
        </p:txBody>
      </p:sp>
      <p:sp>
        <p:nvSpPr>
          <p:cNvPr id="36867" name="Content Placeholder 2"/>
          <p:cNvSpPr>
            <a:spLocks noGrp="1"/>
          </p:cNvSpPr>
          <p:nvPr>
            <p:ph idx="1"/>
          </p:nvPr>
        </p:nvSpPr>
        <p:spPr>
          <a:xfrm>
            <a:off x="1476375" y="1412875"/>
            <a:ext cx="6480175" cy="4176713"/>
          </a:xfrm>
        </p:spPr>
        <p:txBody>
          <a:bodyPr/>
          <a:lstStyle/>
          <a:p>
            <a:pPr marL="0" indent="0">
              <a:buFont typeface="Arial" panose="020B0604020202020204" pitchFamily="34" charset="0"/>
              <a:buNone/>
            </a:pPr>
            <a:r>
              <a:rPr lang="id-ID" altLang="en-US" sz="2800" smtClean="0"/>
              <a:t>Fungsi </a:t>
            </a:r>
            <a:r>
              <a:rPr lang="id-ID" altLang="en-US" sz="2800" i="1" smtClean="0"/>
              <a:t>group-maintenance</a:t>
            </a:r>
            <a:r>
              <a:rPr lang="id-ID" altLang="en-US" sz="2800" smtClean="0"/>
              <a:t> dianggap sama pentingnya dengan fungsi orientasi tugas, karena perasaan dan interaksi sangat mempengaruhi proses penyelesaian masalah dan pengambilan keputusan dalam kelompok. Tanggungjawab untuk kedua jenis fungsi ini dimiliki bersama, karena tidak ada satu orang pun yang bisa peka terhadap semua masalah dan kebutuhan proses kelompok.</a:t>
            </a:r>
            <a:endParaRPr lang="id-ID" altLang="en-US" sz="2600" smtClean="0"/>
          </a:p>
        </p:txBody>
      </p:sp>
      <p:sp>
        <p:nvSpPr>
          <p:cNvPr id="4" name="Title 1"/>
          <p:cNvSpPr txBox="1">
            <a:spLocks/>
          </p:cNvSpPr>
          <p:nvPr/>
        </p:nvSpPr>
        <p:spPr>
          <a:xfrm>
            <a:off x="8101013" y="333375"/>
            <a:ext cx="647700" cy="6524625"/>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sz="4800" b="1" i="1" dirty="0" smtClean="0"/>
              <a:t>C</a:t>
            </a:r>
          </a:p>
          <a:p>
            <a:pPr algn="ctr">
              <a:defRPr/>
            </a:pPr>
            <a:r>
              <a:rPr lang="id-ID" sz="4800" b="1" i="1" dirty="0"/>
              <a:t>e</a:t>
            </a:r>
            <a:endParaRPr lang="id-ID" sz="4800" b="1" i="1" dirty="0" smtClean="0"/>
          </a:p>
          <a:p>
            <a:pPr algn="ctr">
              <a:defRPr/>
            </a:pPr>
            <a:r>
              <a:rPr lang="id-ID" sz="4800" b="1" i="1" dirty="0"/>
              <a:t>n</a:t>
            </a:r>
            <a:endParaRPr lang="id-ID" sz="4800" b="1" i="1" dirty="0" smtClean="0"/>
          </a:p>
          <a:p>
            <a:pPr algn="ctr">
              <a:defRPr/>
            </a:pPr>
            <a:r>
              <a:rPr lang="id-ID" sz="4800" b="1" i="1" dirty="0"/>
              <a:t>t</a:t>
            </a:r>
            <a:endParaRPr lang="id-ID" sz="4800" b="1" i="1" dirty="0" smtClean="0"/>
          </a:p>
          <a:p>
            <a:pPr algn="ctr">
              <a:defRPr/>
            </a:pPr>
            <a:r>
              <a:rPr lang="id-ID" sz="4800" b="1" i="1" dirty="0"/>
              <a:t>e</a:t>
            </a:r>
            <a:endParaRPr lang="id-ID" sz="4800" b="1" i="1" dirty="0" smtClean="0"/>
          </a:p>
          <a:p>
            <a:pPr algn="ctr">
              <a:defRPr/>
            </a:pPr>
            <a:r>
              <a:rPr lang="id-ID" sz="4800" b="1" i="1" dirty="0"/>
              <a:t>r</a:t>
            </a:r>
            <a:endParaRPr lang="id-ID" sz="4800" b="1" i="1" dirty="0" smtClean="0"/>
          </a:p>
          <a:p>
            <a:pPr algn="ctr">
              <a:defRPr/>
            </a:pPr>
            <a:r>
              <a:rPr lang="id-ID" sz="4800" b="1" i="1" dirty="0" smtClean="0"/>
              <a:t>e</a:t>
            </a:r>
          </a:p>
          <a:p>
            <a:pPr algn="ctr">
              <a:defRPr/>
            </a:pPr>
            <a:r>
              <a:rPr lang="id-ID" sz="4800" b="1" i="1" dirty="0" smtClean="0"/>
              <a:t>d</a:t>
            </a:r>
            <a:endParaRPr lang="id-ID" sz="48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749300"/>
            <a:ext cx="611187" cy="5200650"/>
          </a:xfrm>
        </p:spPr>
        <p:txBody>
          <a:bodyPr/>
          <a:lstStyle/>
          <a:p>
            <a:pPr algn="ctr">
              <a:defRPr/>
            </a:pPr>
            <a:r>
              <a:rPr lang="id-ID" sz="4800" b="1" i="1" dirty="0" smtClean="0"/>
              <a:t>G</a:t>
            </a:r>
            <a:br>
              <a:rPr lang="id-ID" sz="4800" b="1" i="1" dirty="0" smtClean="0"/>
            </a:br>
            <a:r>
              <a:rPr lang="id-ID" sz="4800" b="1" i="1" dirty="0" smtClean="0"/>
              <a:t>r</a:t>
            </a:r>
            <a:br>
              <a:rPr lang="id-ID" sz="4800" b="1" i="1" dirty="0" smtClean="0"/>
            </a:br>
            <a:r>
              <a:rPr lang="id-ID" sz="4800" b="1" i="1" dirty="0" smtClean="0"/>
              <a:t>o</a:t>
            </a:r>
            <a:br>
              <a:rPr lang="id-ID" sz="4800" b="1" i="1" dirty="0" smtClean="0"/>
            </a:br>
            <a:r>
              <a:rPr lang="id-ID" sz="4800" b="1" i="1" dirty="0" smtClean="0"/>
              <a:t>u</a:t>
            </a:r>
            <a:br>
              <a:rPr lang="id-ID" sz="4800" b="1" i="1" dirty="0" smtClean="0"/>
            </a:br>
            <a:r>
              <a:rPr lang="id-ID" sz="4800" b="1" i="1" dirty="0"/>
              <a:t>p</a:t>
            </a:r>
            <a:endParaRPr lang="id-ID" sz="4800" b="1" dirty="0"/>
          </a:p>
        </p:txBody>
      </p:sp>
      <p:sp>
        <p:nvSpPr>
          <p:cNvPr id="37891" name="Content Placeholder 2"/>
          <p:cNvSpPr>
            <a:spLocks noGrp="1"/>
          </p:cNvSpPr>
          <p:nvPr>
            <p:ph idx="1"/>
          </p:nvPr>
        </p:nvSpPr>
        <p:spPr>
          <a:xfrm>
            <a:off x="1476375" y="1504950"/>
            <a:ext cx="6480175" cy="4156075"/>
          </a:xfrm>
        </p:spPr>
        <p:txBody>
          <a:bodyPr/>
          <a:lstStyle/>
          <a:p>
            <a:pPr marL="0" indent="0">
              <a:buFont typeface="Arial" panose="020B0604020202020204" pitchFamily="34" charset="0"/>
              <a:buNone/>
            </a:pPr>
            <a:r>
              <a:rPr lang="id-ID" altLang="en-US" sz="2800" smtClean="0"/>
              <a:t>Pemimpin harus mendorong ekspresi serta gagasan. Menurut Bradford, berbagai tanggungjawab untuk fungsi kepemimpinan akan meningkatkan keputusan dan membuat anggota lebih puas dengan kelompok. Bradford juga mencatat bahwa </a:t>
            </a:r>
            <a:r>
              <a:rPr lang="id-ID" altLang="en-US" sz="2800" i="1" smtClean="0"/>
              <a:t>group-centered</a:t>
            </a:r>
            <a:r>
              <a:rPr lang="id-ID" altLang="en-US" sz="2800" smtClean="0"/>
              <a:t> ini membutuhkan keterampilan interpersonal yang cukup besar, kematangan, dan percaya pada pemimpin dan anggota kelompok.</a:t>
            </a:r>
            <a:endParaRPr lang="id-ID" altLang="en-US" sz="2600" smtClean="0"/>
          </a:p>
        </p:txBody>
      </p:sp>
      <p:sp>
        <p:nvSpPr>
          <p:cNvPr id="4" name="Title 1"/>
          <p:cNvSpPr txBox="1">
            <a:spLocks/>
          </p:cNvSpPr>
          <p:nvPr/>
        </p:nvSpPr>
        <p:spPr>
          <a:xfrm>
            <a:off x="8101013" y="333375"/>
            <a:ext cx="647700" cy="6524625"/>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sz="4800" b="1" i="1" dirty="0" smtClean="0"/>
              <a:t>C</a:t>
            </a:r>
          </a:p>
          <a:p>
            <a:pPr algn="ctr">
              <a:defRPr/>
            </a:pPr>
            <a:r>
              <a:rPr lang="id-ID" sz="4800" b="1" i="1" dirty="0"/>
              <a:t>e</a:t>
            </a:r>
            <a:endParaRPr lang="id-ID" sz="4800" b="1" i="1" dirty="0" smtClean="0"/>
          </a:p>
          <a:p>
            <a:pPr algn="ctr">
              <a:defRPr/>
            </a:pPr>
            <a:r>
              <a:rPr lang="id-ID" sz="4800" b="1" i="1" dirty="0"/>
              <a:t>n</a:t>
            </a:r>
            <a:endParaRPr lang="id-ID" sz="4800" b="1" i="1" dirty="0" smtClean="0"/>
          </a:p>
          <a:p>
            <a:pPr algn="ctr">
              <a:defRPr/>
            </a:pPr>
            <a:r>
              <a:rPr lang="id-ID" sz="4800" b="1" i="1" dirty="0"/>
              <a:t>t</a:t>
            </a:r>
            <a:endParaRPr lang="id-ID" sz="4800" b="1" i="1" dirty="0" smtClean="0"/>
          </a:p>
          <a:p>
            <a:pPr algn="ctr">
              <a:defRPr/>
            </a:pPr>
            <a:r>
              <a:rPr lang="id-ID" sz="4800" b="1" i="1" dirty="0"/>
              <a:t>e</a:t>
            </a:r>
            <a:endParaRPr lang="id-ID" sz="4800" b="1" i="1" dirty="0" smtClean="0"/>
          </a:p>
          <a:p>
            <a:pPr algn="ctr">
              <a:defRPr/>
            </a:pPr>
            <a:r>
              <a:rPr lang="id-ID" sz="4800" b="1" i="1" dirty="0"/>
              <a:t>r</a:t>
            </a:r>
            <a:endParaRPr lang="id-ID" sz="4800" b="1" i="1" dirty="0" smtClean="0"/>
          </a:p>
          <a:p>
            <a:pPr algn="ctr">
              <a:defRPr/>
            </a:pPr>
            <a:r>
              <a:rPr lang="id-ID" sz="4800" b="1" i="1" dirty="0" smtClean="0"/>
              <a:t>e</a:t>
            </a:r>
          </a:p>
          <a:p>
            <a:pPr algn="ctr">
              <a:defRPr/>
            </a:pPr>
            <a:r>
              <a:rPr lang="id-ID" sz="4800" b="1" i="1" dirty="0" smtClean="0"/>
              <a:t>d</a:t>
            </a:r>
            <a:endParaRPr lang="id-ID" sz="48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41"/>
          <p:cNvSpPr>
            <a:spLocks noGrp="1" noChangeArrowheads="1"/>
          </p:cNvSpPr>
          <p:nvPr>
            <p:ph type="title"/>
          </p:nvPr>
        </p:nvSpPr>
        <p:spPr/>
        <p:txBody>
          <a:bodyPr/>
          <a:lstStyle/>
          <a:p>
            <a:pPr algn="ctr" fontAlgn="auto">
              <a:spcAft>
                <a:spcPts val="0"/>
              </a:spcAft>
              <a:defRPr/>
            </a:pPr>
            <a:r>
              <a:rPr lang="en-US" altLang="en-US" b="1" dirty="0" smtClean="0"/>
              <a:t>PENGARUH PROSES </a:t>
            </a:r>
            <a:r>
              <a:rPr lang="id-ID" altLang="en-US" b="1" dirty="0" smtClean="0"/>
              <a:t>kelompok</a:t>
            </a:r>
            <a:endParaRPr lang="zh-CN" altLang="zh-CN" dirty="0" smtClean="0">
              <a:ea typeface="宋体"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3863" y="382588"/>
            <a:ext cx="4010025" cy="765175"/>
          </a:xfrm>
        </p:spPr>
        <p:txBody>
          <a:bodyPr/>
          <a:lstStyle/>
          <a:p>
            <a:pPr algn="r">
              <a:defRPr/>
            </a:pPr>
            <a:r>
              <a:rPr lang="en-AU" altLang="en-US" b="1" i="1" dirty="0" smtClean="0">
                <a:solidFill>
                  <a:srgbClr val="C54631"/>
                </a:solidFill>
              </a:rPr>
              <a:t>Group</a:t>
            </a:r>
            <a:r>
              <a:rPr lang="id-ID" altLang="en-US" b="1" i="1" dirty="0">
                <a:solidFill>
                  <a:srgbClr val="C54631"/>
                </a:solidFill>
              </a:rPr>
              <a:t> </a:t>
            </a:r>
            <a:r>
              <a:rPr lang="id-ID" altLang="en-US" b="1" i="1" dirty="0" smtClean="0">
                <a:solidFill>
                  <a:srgbClr val="C54631"/>
                </a:solidFill>
              </a:rPr>
              <a:t>Si</a:t>
            </a:r>
            <a:r>
              <a:rPr lang="en-AU" altLang="en-US" b="1" i="1" dirty="0" err="1" smtClean="0">
                <a:solidFill>
                  <a:srgbClr val="C54631"/>
                </a:solidFill>
              </a:rPr>
              <a:t>ze</a:t>
            </a:r>
            <a:endParaRPr lang="id-ID" dirty="0"/>
          </a:p>
        </p:txBody>
      </p:sp>
      <p:sp>
        <p:nvSpPr>
          <p:cNvPr id="39939" name="Rectangle 543"/>
          <p:cNvSpPr>
            <a:spLocks noGrp="1" noChangeArrowheads="1"/>
          </p:cNvSpPr>
          <p:nvPr>
            <p:ph idx="1"/>
          </p:nvPr>
        </p:nvSpPr>
        <p:spPr>
          <a:xfrm>
            <a:off x="4489450" y="1196975"/>
            <a:ext cx="3827463" cy="3311525"/>
          </a:xfrm>
        </p:spPr>
        <p:txBody>
          <a:bodyPr/>
          <a:lstStyle/>
          <a:p>
            <a:pPr marL="44450" indent="0" algn="r">
              <a:buFontTx/>
              <a:buNone/>
            </a:pPr>
            <a:r>
              <a:rPr lang="en-US" altLang="en-US" sz="2800" smtClean="0"/>
              <a:t>Kelompok yg berjumlah </a:t>
            </a:r>
            <a:r>
              <a:rPr lang="id-ID" altLang="en-US" sz="2800" smtClean="0"/>
              <a:t>banyak anggota </a:t>
            </a:r>
            <a:r>
              <a:rPr lang="en-US" altLang="en-US" sz="2800" smtClean="0"/>
              <a:t>memiliki informasi dan perspektif yg lebih luas dan beragam mengenai sebuah masalah, lebih banyak kesempatan untuk melibatkan semua pihak</a:t>
            </a:r>
            <a:r>
              <a:rPr lang="id-ID" altLang="en-US" sz="2800" smtClean="0"/>
              <a:t>.</a:t>
            </a:r>
          </a:p>
        </p:txBody>
      </p:sp>
      <p:pic>
        <p:nvPicPr>
          <p:cNvPr id="39940" name="Picture 2" descr="D:\WINA\NGAJAR\UMA\PSIKOLOGI KEPEMIMPINAN\grou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765175"/>
            <a:ext cx="4392612"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Rectangle 543"/>
          <p:cNvSpPr txBox="1">
            <a:spLocks noChangeArrowheads="1"/>
          </p:cNvSpPr>
          <p:nvPr/>
        </p:nvSpPr>
        <p:spPr bwMode="auto">
          <a:xfrm>
            <a:off x="755650" y="4652963"/>
            <a:ext cx="7488238"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lgn="r">
              <a:spcBef>
                <a:spcPct val="20000"/>
              </a:spcBef>
              <a:buClr>
                <a:schemeClr val="accent1"/>
              </a:buClr>
              <a:buSzPct val="85000"/>
            </a:pPr>
            <a:r>
              <a:rPr lang="en-US" altLang="en-US" sz="2800"/>
              <a:t>Namun, ketika jumlah anggota </a:t>
            </a:r>
            <a:r>
              <a:rPr lang="id-ID" altLang="en-US" sz="2800"/>
              <a:t>terlalu banyak</a:t>
            </a:r>
            <a:r>
              <a:rPr lang="en-US" altLang="en-US" sz="2800"/>
              <a:t>, komunikasi menjadi </a:t>
            </a:r>
            <a:r>
              <a:rPr lang="id-ID" altLang="en-US" sz="2800"/>
              <a:t>simpangsiur</a:t>
            </a:r>
            <a:r>
              <a:rPr lang="en-US" altLang="en-US" sz="2800"/>
              <a:t>, faksi cenderung terbentuk, dan sulit untuk mencapai </a:t>
            </a:r>
            <a:r>
              <a:rPr lang="id-ID" altLang="en-US" sz="2800"/>
              <a:t>kesepakatan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79400"/>
            <a:ext cx="3765550" cy="773113"/>
          </a:xfrm>
        </p:spPr>
        <p:txBody>
          <a:bodyPr>
            <a:noAutofit/>
          </a:bodyPr>
          <a:lstStyle/>
          <a:p>
            <a:pPr>
              <a:defRPr/>
            </a:pPr>
            <a:r>
              <a:rPr lang="id-ID" altLang="en-US" sz="3000" b="1" i="1" dirty="0" smtClean="0">
                <a:solidFill>
                  <a:srgbClr val="C54631"/>
                </a:solidFill>
              </a:rPr>
              <a:t>Status Differentials</a:t>
            </a:r>
            <a:endParaRPr lang="id-ID" sz="3000" dirty="0"/>
          </a:p>
        </p:txBody>
      </p:sp>
      <p:sp>
        <p:nvSpPr>
          <p:cNvPr id="40963" name="Rectangle 547"/>
          <p:cNvSpPr>
            <a:spLocks noGrp="1" noChangeArrowheads="1"/>
          </p:cNvSpPr>
          <p:nvPr>
            <p:ph idx="1"/>
          </p:nvPr>
        </p:nvSpPr>
        <p:spPr>
          <a:xfrm>
            <a:off x="4716463" y="765175"/>
            <a:ext cx="4319587" cy="3771900"/>
          </a:xfrm>
        </p:spPr>
        <p:txBody>
          <a:bodyPr/>
          <a:lstStyle/>
          <a:p>
            <a:pPr marL="44450" indent="0">
              <a:buFontTx/>
              <a:buNone/>
            </a:pPr>
            <a:r>
              <a:rPr lang="en-US" altLang="en-US" sz="2800" smtClean="0"/>
              <a:t>Perbedaan yang besar pada status anggota dapat menghambat pertukaran informasi dan evaluasi ide. Status yg lebih rendah enggan mengkritik atau tidak setuju dengan anggota yang memiliki status yg lebih tinggi.</a:t>
            </a:r>
            <a:endParaRPr lang="zh-CN" altLang="zh-CN" sz="2800" smtClean="0">
              <a:ea typeface="宋体" panose="02010600030101010101" pitchFamily="2" charset="-122"/>
            </a:endParaRPr>
          </a:p>
        </p:txBody>
      </p:sp>
      <p:pic>
        <p:nvPicPr>
          <p:cNvPr id="40964" name="Picture 3" descr="D:\WINA\NGAJAR\UMA\PSIKOLOGI KEPEMIMPINAN\differential status.jpg"/>
          <p:cNvPicPr>
            <a:picLocks noChangeAspect="1" noChangeArrowheads="1"/>
          </p:cNvPicPr>
          <p:nvPr/>
        </p:nvPicPr>
        <p:blipFill>
          <a:blip r:embed="rId2">
            <a:extLst>
              <a:ext uri="{28A0092B-C50C-407E-A947-70E740481C1C}">
                <a14:useLocalDpi xmlns:a14="http://schemas.microsoft.com/office/drawing/2010/main" val="0"/>
              </a:ext>
            </a:extLst>
          </a:blip>
          <a:srcRect l="12242" t="5382" r="13705" b="15160"/>
          <a:stretch>
            <a:fillRect/>
          </a:stretch>
        </p:blipFill>
        <p:spPr bwMode="auto">
          <a:xfrm>
            <a:off x="827088" y="1052513"/>
            <a:ext cx="3730625"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Rectangle 547"/>
          <p:cNvSpPr txBox="1">
            <a:spLocks noChangeArrowheads="1"/>
          </p:cNvSpPr>
          <p:nvPr/>
        </p:nvSpPr>
        <p:spPr bwMode="auto">
          <a:xfrm>
            <a:off x="806450" y="4581525"/>
            <a:ext cx="8229600" cy="20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spcBef>
                <a:spcPct val="20000"/>
              </a:spcBef>
              <a:buClr>
                <a:schemeClr val="accent1"/>
              </a:buClr>
              <a:buSzPct val="85000"/>
            </a:pPr>
            <a:r>
              <a:rPr lang="en-US" altLang="en-US" sz="2800"/>
              <a:t>Gagasan</a:t>
            </a:r>
            <a:r>
              <a:rPr lang="id-ID" altLang="en-US" sz="2800"/>
              <a:t> </a:t>
            </a:r>
            <a:r>
              <a:rPr lang="en-US" altLang="en-US" sz="2800"/>
              <a:t>dan pendapat dari anggota yang berstatus tinggi memiliki pengaruh lebih besar dan cenderung dievaluasi lebih menguntungkan, bahkan ketika dasar status mereka tidak relevan pada keputusan dari masalah.</a:t>
            </a:r>
            <a:endParaRPr lang="zh-CN" altLang="zh-CN" sz="2800">
              <a:ea typeface="宋体" panose="02010600030101010101" pitchFamily="2"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51"/>
          <p:cNvSpPr>
            <a:spLocks noGrp="1" noChangeArrowheads="1"/>
          </p:cNvSpPr>
          <p:nvPr>
            <p:ph idx="1"/>
          </p:nvPr>
        </p:nvSpPr>
        <p:spPr>
          <a:xfrm>
            <a:off x="539750" y="1339850"/>
            <a:ext cx="4248150" cy="3168650"/>
          </a:xfrm>
        </p:spPr>
        <p:txBody>
          <a:bodyPr/>
          <a:lstStyle/>
          <a:p>
            <a:pPr marL="44450" indent="0">
              <a:buFontTx/>
              <a:buNone/>
            </a:pPr>
            <a:r>
              <a:rPr lang="en-US" altLang="en-US" sz="2800" smtClean="0"/>
              <a:t>Sekelompok orang yang kohesif dengan nilai dan sikap yang sama lebih mungkin untuk menyetujui suatu keputusan, </a:t>
            </a:r>
            <a:r>
              <a:rPr lang="id-ID" altLang="en-US" sz="2800" smtClean="0"/>
              <a:t>namun </a:t>
            </a:r>
            <a:r>
              <a:rPr lang="en-US" altLang="en-US" sz="2800" smtClean="0"/>
              <a:t>cenderung terlalu cepat</a:t>
            </a:r>
            <a:r>
              <a:rPr lang="id-ID" altLang="en-US" sz="2800" smtClean="0"/>
              <a:t> </a:t>
            </a:r>
            <a:r>
              <a:rPr lang="en-US" altLang="en-US" sz="2800" smtClean="0"/>
              <a:t>setuju tanpa evaluasi objektif yang lengkap.</a:t>
            </a:r>
            <a:endParaRPr lang="zh-CN" altLang="zh-CN" sz="2800" smtClean="0">
              <a:ea typeface="宋体" panose="02010600030101010101" pitchFamily="2" charset="-122"/>
            </a:endParaRPr>
          </a:p>
        </p:txBody>
      </p:sp>
      <p:pic>
        <p:nvPicPr>
          <p:cNvPr id="24579" name="Picture 2" descr="D:\WINA\NGAJAR\UMA\PSIKOLOGI KEPEMIMPINAN\kohesif.jpg"/>
          <p:cNvPicPr>
            <a:picLocks noChangeAspect="1" noChangeArrowheads="1"/>
          </p:cNvPicPr>
          <p:nvPr/>
        </p:nvPicPr>
        <p:blipFill rotWithShape="1">
          <a:blip r:embed="rId2">
            <a:extLst>
              <a:ext uri="{28A0092B-C50C-407E-A947-70E740481C1C}">
                <a14:useLocalDpi xmlns:a14="http://schemas.microsoft.com/office/drawing/2010/main" val="0"/>
              </a:ext>
            </a:extLst>
          </a:blip>
          <a:srcRect l="-439" r="-439"/>
          <a:stretch/>
        </p:blipFill>
        <p:spPr bwMode="auto">
          <a:xfrm>
            <a:off x="4500885" y="1340768"/>
            <a:ext cx="4319587" cy="3211513"/>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Rectangle 551"/>
          <p:cNvSpPr txBox="1">
            <a:spLocks noChangeArrowheads="1"/>
          </p:cNvSpPr>
          <p:nvPr/>
        </p:nvSpPr>
        <p:spPr bwMode="auto">
          <a:xfrm>
            <a:off x="539750" y="4625975"/>
            <a:ext cx="806450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spcBef>
                <a:spcPct val="20000"/>
              </a:spcBef>
              <a:buClr>
                <a:schemeClr val="accent1"/>
              </a:buClr>
              <a:buSzPct val="85000"/>
            </a:pPr>
            <a:r>
              <a:rPr lang="en-US" altLang="en-US" sz="2800"/>
              <a:t>Anggota kelompok kohesif kurang bersedia mengambil risiko penolakan sudut pandang mayoritas atau menyajikan pendapat yang berbeda pendapat.</a:t>
            </a:r>
          </a:p>
        </p:txBody>
      </p:sp>
      <p:sp>
        <p:nvSpPr>
          <p:cNvPr id="41989" name="WordArt 5"/>
          <p:cNvSpPr>
            <a:spLocks noChangeArrowheads="1" noChangeShapeType="1" noTextEdit="1"/>
          </p:cNvSpPr>
          <p:nvPr/>
        </p:nvSpPr>
        <p:spPr bwMode="auto">
          <a:xfrm>
            <a:off x="4500563" y="1412875"/>
            <a:ext cx="4464050" cy="1446213"/>
          </a:xfrm>
          <a:prstGeom prst="rect">
            <a:avLst/>
          </a:prstGeom>
        </p:spPr>
        <p:txBody>
          <a:bodyPr spcFirstLastPara="1" wrap="none" fromWordArt="1">
            <a:prstTxWarp prst="textArchUp">
              <a:avLst>
                <a:gd name="adj" fmla="val 12670268"/>
              </a:avLst>
            </a:prstTxWarp>
          </a:bodyPr>
          <a:lstStyle/>
          <a:p>
            <a:pPr algn="ctr"/>
            <a:r>
              <a:rPr lang="en-US" sz="1100" kern="10">
                <a:ln w="9525">
                  <a:solidFill>
                    <a:srgbClr val="B43C00"/>
                  </a:solidFill>
                  <a:round/>
                  <a:headEnd/>
                  <a:tailEnd/>
                </a:ln>
                <a:solidFill>
                  <a:srgbClr val="B43C00"/>
                </a:solidFill>
              </a:rPr>
              <a:t>Cohesiveness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55"/>
          <p:cNvSpPr>
            <a:spLocks noGrp="1" noChangeArrowheads="1"/>
          </p:cNvSpPr>
          <p:nvPr>
            <p:ph idx="1"/>
          </p:nvPr>
        </p:nvSpPr>
        <p:spPr>
          <a:xfrm>
            <a:off x="5148263" y="765175"/>
            <a:ext cx="3887787" cy="4319588"/>
          </a:xfrm>
        </p:spPr>
        <p:txBody>
          <a:bodyPr/>
          <a:lstStyle/>
          <a:p>
            <a:pPr marL="44450" indent="0">
              <a:buFontTx/>
              <a:buNone/>
            </a:pPr>
            <a:r>
              <a:rPr lang="en-US" altLang="en-US" sz="2500" smtClean="0"/>
              <a:t>Kelompok dengan keanggotaan beragam cenderung kurang kompak, cenderung kurang menerima orang lain yang memiliki kepercayaan, nilai, dan tradisi yang berbeda. Keragaman</a:t>
            </a:r>
            <a:r>
              <a:rPr lang="id-ID" altLang="en-US" sz="2500" smtClean="0"/>
              <a:t> </a:t>
            </a:r>
            <a:r>
              <a:rPr lang="en-US" altLang="en-US" sz="2500" smtClean="0"/>
              <a:t>juga dapat menghalangi komunikasi ketika anggota menggunakan bahasa, jargon, ukuran, atau kriteria yang berbeda.</a:t>
            </a:r>
            <a:endParaRPr lang="zh-CN" altLang="zh-CN" sz="2500" smtClean="0">
              <a:ea typeface="宋体" panose="02010600030101010101" pitchFamily="2" charset="-122"/>
            </a:endParaRPr>
          </a:p>
        </p:txBody>
      </p:sp>
      <p:pic>
        <p:nvPicPr>
          <p:cNvPr id="43011" name="Picture 3" descr="D:\WINA\NGAJAR\UMA\PSIKOLOGI KEPEMIMPINAN\Han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81075"/>
            <a:ext cx="4843463"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2" name="Rectangle 555"/>
          <p:cNvSpPr txBox="1">
            <a:spLocks noChangeArrowheads="1"/>
          </p:cNvSpPr>
          <p:nvPr/>
        </p:nvSpPr>
        <p:spPr bwMode="auto">
          <a:xfrm>
            <a:off x="304800" y="5084763"/>
            <a:ext cx="873125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spcBef>
                <a:spcPct val="20000"/>
              </a:spcBef>
              <a:buClr>
                <a:schemeClr val="accent1"/>
              </a:buClr>
              <a:buSzPct val="85000"/>
            </a:pPr>
            <a:r>
              <a:rPr lang="en-US" altLang="en-US" sz="2500"/>
              <a:t>Di sisi positif,</a:t>
            </a:r>
            <a:r>
              <a:rPr lang="id-ID" altLang="en-US" sz="2500"/>
              <a:t> </a:t>
            </a:r>
            <a:r>
              <a:rPr lang="en-US" altLang="en-US" sz="2500"/>
              <a:t>anggota </a:t>
            </a:r>
            <a:r>
              <a:rPr lang="id-ID" altLang="en-US" sz="2500"/>
              <a:t>yang memiliki </a:t>
            </a:r>
            <a:r>
              <a:rPr lang="en-US" altLang="en-US" sz="2500"/>
              <a:t>perspektif, pengalaman, dan pengetahuan yang berbeda dapat menghasilkan solusi yang lebih kreatif untuk </a:t>
            </a:r>
            <a:r>
              <a:rPr lang="id-ID" altLang="en-US" sz="2500"/>
              <a:t>pemecahan </a:t>
            </a:r>
            <a:r>
              <a:rPr lang="en-US" altLang="en-US" sz="2500"/>
              <a:t>masalah.</a:t>
            </a:r>
            <a:endParaRPr lang="zh-CN" altLang="zh-CN" sz="2500">
              <a:ea typeface="宋体" panose="02010600030101010101" pitchFamily="2" charset="-122"/>
            </a:endParaRPr>
          </a:p>
        </p:txBody>
      </p:sp>
      <p:sp>
        <p:nvSpPr>
          <p:cNvPr id="8" name="Title 6"/>
          <p:cNvSpPr txBox="1">
            <a:spLocks/>
          </p:cNvSpPr>
          <p:nvPr/>
        </p:nvSpPr>
        <p:spPr>
          <a:xfrm>
            <a:off x="900113" y="1268413"/>
            <a:ext cx="2087562" cy="865187"/>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altLang="en-US" b="1" i="1" dirty="0" smtClean="0">
                <a:solidFill>
                  <a:schemeClr val="tx1"/>
                </a:solidFill>
              </a:rPr>
              <a:t>Member</a:t>
            </a:r>
            <a:endParaRPr lang="id-ID" dirty="0">
              <a:solidFill>
                <a:schemeClr val="tx1"/>
              </a:solidFill>
            </a:endParaRPr>
          </a:p>
        </p:txBody>
      </p:sp>
      <p:sp>
        <p:nvSpPr>
          <p:cNvPr id="9" name="Title 6"/>
          <p:cNvSpPr txBox="1">
            <a:spLocks/>
          </p:cNvSpPr>
          <p:nvPr/>
        </p:nvSpPr>
        <p:spPr>
          <a:xfrm>
            <a:off x="2627313" y="3644900"/>
            <a:ext cx="2390775" cy="863600"/>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altLang="en-US" b="1" i="1" dirty="0" smtClean="0">
                <a:solidFill>
                  <a:schemeClr val="tx1"/>
                </a:solidFill>
              </a:rPr>
              <a:t>Diversity</a:t>
            </a:r>
            <a:endParaRPr lang="id-ID"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9700" y="404813"/>
            <a:ext cx="3251200" cy="990600"/>
          </a:xfrm>
        </p:spPr>
        <p:txBody>
          <a:bodyPr/>
          <a:lstStyle/>
          <a:p>
            <a:pPr algn="ctr">
              <a:defRPr/>
            </a:pPr>
            <a:r>
              <a:rPr lang="id-ID" altLang="en-US" sz="4200" b="1" i="1" dirty="0" smtClean="0">
                <a:solidFill>
                  <a:srgbClr val="C54631"/>
                </a:solidFill>
              </a:rPr>
              <a:t>E m o t i o n a l</a:t>
            </a:r>
            <a:endParaRPr lang="id-ID" sz="4200" dirty="0"/>
          </a:p>
        </p:txBody>
      </p:sp>
      <p:sp>
        <p:nvSpPr>
          <p:cNvPr id="44035" name="Rectangle 559"/>
          <p:cNvSpPr>
            <a:spLocks noGrp="1" noChangeArrowheads="1"/>
          </p:cNvSpPr>
          <p:nvPr>
            <p:ph idx="1"/>
          </p:nvPr>
        </p:nvSpPr>
        <p:spPr>
          <a:xfrm>
            <a:off x="528638" y="765175"/>
            <a:ext cx="4764087" cy="4464050"/>
          </a:xfrm>
        </p:spPr>
        <p:txBody>
          <a:bodyPr/>
          <a:lstStyle/>
          <a:p>
            <a:pPr marL="44450" indent="0">
              <a:buFontTx/>
              <a:buNone/>
            </a:pPr>
            <a:r>
              <a:rPr lang="en-US" altLang="en-US" sz="2700" smtClean="0"/>
              <a:t>Anggota</a:t>
            </a:r>
            <a:r>
              <a:rPr lang="id-ID" altLang="en-US" sz="2700" smtClean="0"/>
              <a:t> k</a:t>
            </a:r>
            <a:r>
              <a:rPr lang="en-US" altLang="en-US" sz="2700" smtClean="0"/>
              <a:t>elompok yang kurang matang secara emosional cenderung </a:t>
            </a:r>
            <a:r>
              <a:rPr lang="id-ID" altLang="en-US" sz="2700" smtClean="0"/>
              <a:t>berperilaku</a:t>
            </a:r>
            <a:r>
              <a:rPr lang="en-US" altLang="en-US" sz="2700" smtClean="0"/>
              <a:t> lebih mengganggu (misalnya, membuat komentar provokatif, menyombongkan diri, pamer) dan agresif (misalnya, mengganggu atau “</a:t>
            </a:r>
            <a:r>
              <a:rPr lang="id-ID" altLang="en-US" sz="2700" smtClean="0"/>
              <a:t>menyingkirkan</a:t>
            </a:r>
            <a:r>
              <a:rPr lang="en-US" altLang="en-US" sz="2700" smtClean="0"/>
              <a:t>" anggota lain, membuat ancaman atau penghinaan pribadi).</a:t>
            </a:r>
            <a:endParaRPr lang="id-ID" altLang="en-US" sz="2700" smtClean="0"/>
          </a:p>
        </p:txBody>
      </p:sp>
      <p:pic>
        <p:nvPicPr>
          <p:cNvPr id="44036" name="Picture 3" descr="D:\WINA\NGAJAR\UMA\PSIKOLOGI KEPEMIMPINAN\emotional maturit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1268413"/>
            <a:ext cx="3167063"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Rectangle 559"/>
          <p:cNvSpPr txBox="1">
            <a:spLocks noChangeArrowheads="1"/>
          </p:cNvSpPr>
          <p:nvPr/>
        </p:nvSpPr>
        <p:spPr bwMode="auto">
          <a:xfrm>
            <a:off x="539750" y="5229225"/>
            <a:ext cx="8064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spcBef>
                <a:spcPct val="20000"/>
              </a:spcBef>
              <a:buClr>
                <a:schemeClr val="accent1"/>
              </a:buClr>
              <a:buSzPct val="85000"/>
            </a:pPr>
            <a:r>
              <a:rPr lang="en-US" altLang="en-US" sz="2700"/>
              <a:t>Perilaku anggota semacam ini dapat mengurangi kekompakan kelompok dan rasa saling percaya.</a:t>
            </a:r>
            <a:endParaRPr lang="id-ID" altLang="en-US" sz="2700"/>
          </a:p>
        </p:txBody>
      </p:sp>
      <p:sp>
        <p:nvSpPr>
          <p:cNvPr id="6" name="Title 1"/>
          <p:cNvSpPr txBox="1">
            <a:spLocks/>
          </p:cNvSpPr>
          <p:nvPr/>
        </p:nvSpPr>
        <p:spPr>
          <a:xfrm>
            <a:off x="5210175" y="4383088"/>
            <a:ext cx="3249613" cy="990600"/>
          </a:xfrm>
          <a:prstGeom prst="rect">
            <a:avLst/>
          </a:prstGeom>
        </p:spPr>
        <p:txBody>
          <a:bodyPr anchor="ctr">
            <a:normAutofit/>
          </a:bodyP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Narrow" pitchFamily="34" charset="0"/>
              </a:defRPr>
            </a:lvl2pPr>
            <a:lvl3pPr algn="l" rtl="0" eaLnBrk="0" fontAlgn="base" hangingPunct="0">
              <a:spcBef>
                <a:spcPct val="0"/>
              </a:spcBef>
              <a:spcAft>
                <a:spcPct val="0"/>
              </a:spcAft>
              <a:defRPr sz="4000">
                <a:solidFill>
                  <a:schemeClr val="tx2"/>
                </a:solidFill>
                <a:latin typeface="Arial Narrow" pitchFamily="34" charset="0"/>
              </a:defRPr>
            </a:lvl3pPr>
            <a:lvl4pPr algn="l" rtl="0" eaLnBrk="0" fontAlgn="base" hangingPunct="0">
              <a:spcBef>
                <a:spcPct val="0"/>
              </a:spcBef>
              <a:spcAft>
                <a:spcPct val="0"/>
              </a:spcAft>
              <a:defRPr sz="4000">
                <a:solidFill>
                  <a:schemeClr val="tx2"/>
                </a:solidFill>
                <a:latin typeface="Arial Narrow" pitchFamily="34" charset="0"/>
              </a:defRPr>
            </a:lvl4pPr>
            <a:lvl5pPr algn="l" rtl="0" eaLnBrk="0" fontAlgn="base" hangingPunct="0">
              <a:spcBef>
                <a:spcPct val="0"/>
              </a:spcBef>
              <a:spcAft>
                <a:spcPct val="0"/>
              </a:spcAft>
              <a:defRPr sz="4000">
                <a:solidFill>
                  <a:schemeClr val="tx2"/>
                </a:solidFill>
                <a:latin typeface="Arial Narrow" pitchFamily="34" charset="0"/>
              </a:defRPr>
            </a:lvl5pPr>
            <a:lvl6pPr marL="457200" algn="l" rtl="0" fontAlgn="base">
              <a:spcBef>
                <a:spcPct val="0"/>
              </a:spcBef>
              <a:spcAft>
                <a:spcPct val="0"/>
              </a:spcAft>
              <a:defRPr sz="4000">
                <a:solidFill>
                  <a:schemeClr val="tx2"/>
                </a:solidFill>
                <a:latin typeface="Arial Narrow" pitchFamily="34" charset="0"/>
              </a:defRPr>
            </a:lvl6pPr>
            <a:lvl7pPr marL="914400" algn="l" rtl="0" fontAlgn="base">
              <a:spcBef>
                <a:spcPct val="0"/>
              </a:spcBef>
              <a:spcAft>
                <a:spcPct val="0"/>
              </a:spcAft>
              <a:defRPr sz="4000">
                <a:solidFill>
                  <a:schemeClr val="tx2"/>
                </a:solidFill>
                <a:latin typeface="Arial Narrow" pitchFamily="34" charset="0"/>
              </a:defRPr>
            </a:lvl7pPr>
            <a:lvl8pPr marL="1371600" algn="l" rtl="0" fontAlgn="base">
              <a:spcBef>
                <a:spcPct val="0"/>
              </a:spcBef>
              <a:spcAft>
                <a:spcPct val="0"/>
              </a:spcAft>
              <a:defRPr sz="4000">
                <a:solidFill>
                  <a:schemeClr val="tx2"/>
                </a:solidFill>
                <a:latin typeface="Arial Narrow" pitchFamily="34" charset="0"/>
              </a:defRPr>
            </a:lvl8pPr>
            <a:lvl9pPr marL="1828800" algn="l" rtl="0" fontAlgn="base">
              <a:spcBef>
                <a:spcPct val="0"/>
              </a:spcBef>
              <a:spcAft>
                <a:spcPct val="0"/>
              </a:spcAft>
              <a:defRPr sz="4000">
                <a:solidFill>
                  <a:schemeClr val="tx2"/>
                </a:solidFill>
                <a:latin typeface="Arial Narrow" pitchFamily="34" charset="0"/>
              </a:defRPr>
            </a:lvl9pPr>
          </a:lstStyle>
          <a:p>
            <a:pPr algn="ctr">
              <a:defRPr/>
            </a:pPr>
            <a:r>
              <a:rPr lang="id-ID" altLang="en-US" b="1" i="1" dirty="0" smtClean="0">
                <a:solidFill>
                  <a:srgbClr val="C54631"/>
                </a:solidFill>
              </a:rPr>
              <a:t>M  a  t  u  r  i  t  y</a:t>
            </a:r>
            <a:endParaRPr lang="id-ID"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157788"/>
            <a:ext cx="8229600" cy="990600"/>
          </a:xfrm>
        </p:spPr>
        <p:txBody>
          <a:bodyPr/>
          <a:lstStyle/>
          <a:p>
            <a:pPr algn="r">
              <a:defRPr/>
            </a:pPr>
            <a:r>
              <a:rPr lang="id-ID" altLang="en-US" sz="4400" b="1" i="1" dirty="0" smtClean="0">
                <a:solidFill>
                  <a:srgbClr val="C54631"/>
                </a:solidFill>
              </a:rPr>
              <a:t>Physical Environment</a:t>
            </a:r>
            <a:endParaRPr lang="id-ID" sz="4400" dirty="0"/>
          </a:p>
        </p:txBody>
      </p:sp>
      <p:sp>
        <p:nvSpPr>
          <p:cNvPr id="45059" name="Rectangle 563"/>
          <p:cNvSpPr>
            <a:spLocks noGrp="1" noChangeArrowheads="1"/>
          </p:cNvSpPr>
          <p:nvPr>
            <p:ph idx="1"/>
          </p:nvPr>
        </p:nvSpPr>
        <p:spPr>
          <a:xfrm>
            <a:off x="457200" y="1600200"/>
            <a:ext cx="8229600" cy="2836863"/>
          </a:xfrm>
        </p:spPr>
        <p:txBody>
          <a:bodyPr/>
          <a:lstStyle/>
          <a:p>
            <a:pPr marL="44450" indent="0" algn="r">
              <a:buFontTx/>
              <a:buNone/>
            </a:pPr>
            <a:r>
              <a:rPr lang="en-US" altLang="en-US" sz="2800" smtClean="0"/>
              <a:t>Lingkungan fisik untuk rapat dapat memengaruhi proses kelompok. Pengaturan tempat duduk dapat menciptakan pemisahan psikologis pemimpin dari anggota, menghasilkan iklim formalitas yang kaku.</a:t>
            </a:r>
            <a:endParaRPr lang="id-ID" altLang="en-US" sz="2800" smtClean="0"/>
          </a:p>
          <a:p>
            <a:pPr marL="44450" indent="0" algn="r">
              <a:buFontTx/>
              <a:buNone/>
            </a:pPr>
            <a:r>
              <a:rPr lang="id-ID" altLang="en-US" sz="2800" smtClean="0"/>
              <a:t>Bentuk meja rapat </a:t>
            </a:r>
            <a:r>
              <a:rPr lang="en-US" altLang="en-US" sz="2800" smtClean="0"/>
              <a:t>dapat menekankan perbedaan status dan menghambat pembicaraan</a:t>
            </a:r>
            <a:r>
              <a:rPr lang="id-ID" altLang="en-US" sz="280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4859338" y="2203450"/>
            <a:ext cx="4033837" cy="2520950"/>
          </a:xfrm>
        </p:spPr>
        <p:txBody>
          <a:bodyPr/>
          <a:lstStyle/>
          <a:p>
            <a:pPr marL="0" indent="0">
              <a:buFont typeface="Arial" panose="020B0604020202020204" pitchFamily="34" charset="0"/>
              <a:buNone/>
            </a:pPr>
            <a:r>
              <a:rPr lang="id-ID" altLang="en-US" sz="2800" smtClean="0"/>
              <a:t>Kelompok </a:t>
            </a:r>
            <a:r>
              <a:rPr lang="en-US" altLang="en-US" sz="2800" smtClean="0"/>
              <a:t>biasanya sering digunakan untuk pemecahan masalah dan pengambilan keputusan dalam organisasi.</a:t>
            </a:r>
            <a:endParaRPr lang="id-ID" altLang="en-US" sz="2800" smtClean="0"/>
          </a:p>
        </p:txBody>
      </p:sp>
      <p:pic>
        <p:nvPicPr>
          <p:cNvPr id="9219" name="Picture 2" descr="D:\WINA\NGAJAR\UMA\PSIKOLOGI KEPEMIMPINAN\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71538"/>
            <a:ext cx="4679950" cy="234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3" descr="D:\WINA\NGAJAR\UMA\PSIKOLOGI KEPEMIMPINAN\decision.jpg"/>
          <p:cNvPicPr>
            <a:picLocks noChangeAspect="1" noChangeArrowheads="1"/>
          </p:cNvPicPr>
          <p:nvPr/>
        </p:nvPicPr>
        <p:blipFill>
          <a:blip r:embed="rId3">
            <a:extLst>
              <a:ext uri="{28A0092B-C50C-407E-A947-70E740481C1C}">
                <a14:useLocalDpi xmlns:a14="http://schemas.microsoft.com/office/drawing/2010/main" val="0"/>
              </a:ext>
            </a:extLst>
          </a:blip>
          <a:srcRect l="46454" r="-2"/>
          <a:stretch>
            <a:fillRect/>
          </a:stretch>
        </p:blipFill>
        <p:spPr bwMode="auto">
          <a:xfrm>
            <a:off x="358775" y="3238500"/>
            <a:ext cx="4321175" cy="343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246688"/>
            <a:ext cx="8229600" cy="990600"/>
          </a:xfrm>
        </p:spPr>
        <p:txBody>
          <a:bodyPr/>
          <a:lstStyle/>
          <a:p>
            <a:pPr algn="r">
              <a:defRPr/>
            </a:pPr>
            <a:r>
              <a:rPr lang="id-ID" altLang="en-US" sz="4400" b="1" i="1" dirty="0" smtClean="0">
                <a:solidFill>
                  <a:srgbClr val="C54631"/>
                </a:solidFill>
              </a:rPr>
              <a:t>Communication Technology</a:t>
            </a:r>
            <a:endParaRPr lang="id-ID" sz="4400" dirty="0"/>
          </a:p>
        </p:txBody>
      </p:sp>
      <p:sp>
        <p:nvSpPr>
          <p:cNvPr id="46083" name="Rectangle 567"/>
          <p:cNvSpPr>
            <a:spLocks noGrp="1" noChangeArrowheads="1"/>
          </p:cNvSpPr>
          <p:nvPr>
            <p:ph idx="1"/>
          </p:nvPr>
        </p:nvSpPr>
        <p:spPr>
          <a:xfrm>
            <a:off x="457200" y="1600200"/>
            <a:ext cx="8229600" cy="3484563"/>
          </a:xfrm>
        </p:spPr>
        <p:txBody>
          <a:bodyPr/>
          <a:lstStyle/>
          <a:p>
            <a:pPr marL="44450" indent="0" algn="r">
              <a:buFontTx/>
              <a:buNone/>
            </a:pPr>
            <a:r>
              <a:rPr lang="id-ID" altLang="en-US" sz="2800" smtClean="0"/>
              <a:t>Kemajuan teknologi komunikasi menawarkan manfaat tidak hanya untuk kelompok virtual tetapi juga untuk kelompok dengan pertemuan bertatap muka. Jaringan komputer dapat digunakan sebagai sistem pendukung keputusan untuk rapat di antara orang-orang yang berada di ruangan yang sama atau terpisah. Teknologi ini dapat mengurangi hambatan dalam mengekspresikan sikap dan dominasi diskusi oleh individu yang tegas atau berstatus tinggi.</a:t>
            </a:r>
            <a:endParaRPr lang="zh-CN" altLang="zh-CN" sz="2800" smtClean="0">
              <a:ea typeface="宋体" panose="02010600030101010101" pitchFamily="2" charset="-122"/>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defRPr/>
            </a:pPr>
            <a:r>
              <a:rPr lang="id-ID" b="1" dirty="0" smtClean="0">
                <a:solidFill>
                  <a:schemeClr val="tx1"/>
                </a:solidFill>
              </a:rPr>
              <a:t>TeRIMA KASIH</a:t>
            </a:r>
            <a:endParaRPr lang="id-ID"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519113" y="1073150"/>
            <a:ext cx="8229600" cy="4876800"/>
          </a:xfrm>
        </p:spPr>
        <p:txBody>
          <a:bodyPr/>
          <a:lstStyle/>
          <a:p>
            <a:pPr marL="0" indent="0" algn="ctr" eaLnBrk="1" hangingPunct="1">
              <a:buFont typeface="Arial" panose="020B0604020202020204" pitchFamily="34" charset="0"/>
              <a:buNone/>
            </a:pPr>
            <a:r>
              <a:rPr lang="id-ID" altLang="en-US" sz="2800" b="1" smtClean="0"/>
              <a:t>Fungsi kelompok</a:t>
            </a:r>
            <a:r>
              <a:rPr lang="en-US" altLang="en-US" sz="2800" b="1" smtClean="0"/>
              <a:t> </a:t>
            </a:r>
            <a:r>
              <a:rPr lang="id-ID" altLang="en-US" sz="2800" b="1" smtClean="0"/>
              <a:t>dalam </a:t>
            </a:r>
            <a:r>
              <a:rPr lang="en-US" altLang="en-US" sz="2800" b="1" smtClean="0"/>
              <a:t>pengambilan keputusan memiliki beberapa keuntungan dibandingkan </a:t>
            </a:r>
            <a:r>
              <a:rPr lang="id-ID" altLang="en-US" sz="2800" b="1" smtClean="0"/>
              <a:t>dengan </a:t>
            </a:r>
            <a:r>
              <a:rPr lang="en-US" altLang="en-US" sz="2800" b="1" smtClean="0"/>
              <a:t>keputusan yang </a:t>
            </a:r>
            <a:r>
              <a:rPr lang="id-ID" altLang="en-US" sz="2800" b="1" smtClean="0"/>
              <a:t>hanya </a:t>
            </a:r>
            <a:r>
              <a:rPr lang="en-US" altLang="en-US" sz="2800" b="1" smtClean="0"/>
              <a:t>dibuat oleh seorang pemimpin</a:t>
            </a:r>
            <a:endParaRPr lang="id-ID" altLang="en-US" sz="2800" b="1" smtClean="0"/>
          </a:p>
          <a:p>
            <a:pPr marL="0" indent="0" algn="ctr" eaLnBrk="1" hangingPunct="1">
              <a:buFont typeface="Arial" panose="020B0604020202020204" pitchFamily="34" charset="0"/>
              <a:buNone/>
            </a:pPr>
            <a:endParaRPr lang="id-ID" altLang="en-US" sz="2800" b="1" smtClean="0"/>
          </a:p>
          <a:p>
            <a:pPr marL="0" indent="0" algn="ctr" eaLnBrk="1" hangingPunct="1">
              <a:buFont typeface="Arial" panose="020B0604020202020204" pitchFamily="34" charset="0"/>
              <a:buNone/>
            </a:pPr>
            <a:endParaRPr lang="id-ID" altLang="en-US" sz="2800" b="1" smtClean="0"/>
          </a:p>
          <a:p>
            <a:pPr marL="0" indent="0" algn="ctr" eaLnBrk="1" hangingPunct="1">
              <a:buFont typeface="Arial" panose="020B0604020202020204" pitchFamily="34" charset="0"/>
              <a:buNone/>
            </a:pPr>
            <a:r>
              <a:rPr lang="id-ID" altLang="en-US" sz="4000" b="1" smtClean="0"/>
              <a:t>VS</a:t>
            </a:r>
          </a:p>
        </p:txBody>
      </p:sp>
      <p:pic>
        <p:nvPicPr>
          <p:cNvPr id="10243" name="Picture 4" descr="D:\WINA\NGAJAR\UMA\PSIKOLOGI KEPEMIMPINAN\Pengambilan-Keputusan.jpg"/>
          <p:cNvPicPr>
            <a:picLocks noChangeAspect="1" noChangeArrowheads="1"/>
          </p:cNvPicPr>
          <p:nvPr/>
        </p:nvPicPr>
        <p:blipFill>
          <a:blip r:embed="rId2">
            <a:extLst>
              <a:ext uri="{28A0092B-C50C-407E-A947-70E740481C1C}">
                <a14:useLocalDpi xmlns:a14="http://schemas.microsoft.com/office/drawing/2010/main" val="0"/>
              </a:ext>
            </a:extLst>
          </a:blip>
          <a:srcRect t="16669"/>
          <a:stretch>
            <a:fillRect/>
          </a:stretch>
        </p:blipFill>
        <p:spPr bwMode="auto">
          <a:xfrm>
            <a:off x="827088" y="2997200"/>
            <a:ext cx="3240087" cy="248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6" descr="D:\WINA\NGAJAR\UMA\PSIKOLOGI KEPEMIMPINAN\decision.jpg"/>
          <p:cNvPicPr>
            <a:picLocks noChangeAspect="1" noChangeArrowheads="1"/>
          </p:cNvPicPr>
          <p:nvPr/>
        </p:nvPicPr>
        <p:blipFill>
          <a:blip r:embed="rId3">
            <a:extLst>
              <a:ext uri="{28A0092B-C50C-407E-A947-70E740481C1C}">
                <a14:useLocalDpi xmlns:a14="http://schemas.microsoft.com/office/drawing/2010/main" val="0"/>
              </a:ext>
            </a:extLst>
          </a:blip>
          <a:srcRect r="57919"/>
          <a:stretch>
            <a:fillRect/>
          </a:stretch>
        </p:blipFill>
        <p:spPr bwMode="auto">
          <a:xfrm>
            <a:off x="5435600" y="2636838"/>
            <a:ext cx="3094038"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D:\WINA\NGAJAR\UMA\PSIKOLOGI KEPEMIMPINAN\Partisipasi akti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3536950"/>
            <a:ext cx="3490912"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4" descr="D:\WINA\NGAJAR\UMA\PSIKOLOGI KEPEMIMPINAN\id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762000"/>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ight Arrow 5"/>
          <p:cNvSpPr/>
          <p:nvPr/>
        </p:nvSpPr>
        <p:spPr>
          <a:xfrm rot="20222502">
            <a:off x="4595813" y="2206625"/>
            <a:ext cx="881062" cy="668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1" name="Right Arrow 10"/>
          <p:cNvSpPr/>
          <p:nvPr/>
        </p:nvSpPr>
        <p:spPr>
          <a:xfrm rot="1497892">
            <a:off x="4527550" y="3690938"/>
            <a:ext cx="879475" cy="6683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pic>
        <p:nvPicPr>
          <p:cNvPr id="11270" name="Picture 7" descr="D:\WINA\NGAJAR\UMA\PSIKOLOGI KEPEMIMPINAN\GAMBAR DECS MAKING\decisio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 y="2636838"/>
            <a:ext cx="437673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4"/>
          <p:cNvSpPr>
            <a:spLocks noChangeArrowheads="1"/>
          </p:cNvSpPr>
          <p:nvPr/>
        </p:nvSpPr>
        <p:spPr bwMode="auto">
          <a:xfrm>
            <a:off x="331788" y="765175"/>
            <a:ext cx="470535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r>
              <a:rPr lang="en-US" altLang="en-US" sz="2800"/>
              <a:t>Memiliki</a:t>
            </a:r>
            <a:r>
              <a:rPr lang="id-ID" altLang="en-US" sz="2800"/>
              <a:t> </a:t>
            </a:r>
            <a:r>
              <a:rPr lang="en-US" altLang="en-US" sz="2800"/>
              <a:t>pengetahuan dan ide yang lebih relevan yang dapat dikumpulkan untuk meningkatkan kualitas keputusan</a:t>
            </a:r>
            <a:endParaRPr lang="id-ID" altLang="en-US" sz="2800"/>
          </a:p>
        </p:txBody>
      </p:sp>
      <p:sp>
        <p:nvSpPr>
          <p:cNvPr id="11272" name="Rectangle 14"/>
          <p:cNvSpPr>
            <a:spLocks noChangeArrowheads="1"/>
          </p:cNvSpPr>
          <p:nvPr/>
        </p:nvSpPr>
        <p:spPr bwMode="auto">
          <a:xfrm>
            <a:off x="331788" y="4724400"/>
            <a:ext cx="57531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r>
              <a:rPr lang="id-ID" altLang="en-US" sz="2800"/>
              <a:t>Partisipasi </a:t>
            </a:r>
            <a:r>
              <a:rPr lang="en-US" altLang="en-US" sz="2800"/>
              <a:t>aktif akan meningkatkan pemahaman anggota </a:t>
            </a:r>
            <a:r>
              <a:rPr lang="id-ID" altLang="en-US" sz="2800"/>
              <a:t>kelompok</a:t>
            </a:r>
            <a:r>
              <a:rPr lang="en-US" altLang="en-US" sz="2800"/>
              <a:t> mengenai keputusan dan komitmen anggota untuk mengimplementasikannya.</a:t>
            </a:r>
            <a:endParaRPr lang="id-ID" altLang="en-US"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33375"/>
            <a:ext cx="8229600" cy="990600"/>
          </a:xfrm>
        </p:spPr>
        <p:txBody>
          <a:bodyPr/>
          <a:lstStyle/>
          <a:p>
            <a:pPr>
              <a:defRPr/>
            </a:pPr>
            <a:r>
              <a:rPr lang="id-ID" b="1" dirty="0" smtClean="0"/>
              <a:t>Jenis-jenis Tim</a:t>
            </a:r>
            <a:endParaRPr lang="id-ID" b="1" dirty="0"/>
          </a:p>
        </p:txBody>
      </p:sp>
      <p:sp>
        <p:nvSpPr>
          <p:cNvPr id="14339" name="Content Placeholder 4"/>
          <p:cNvSpPr>
            <a:spLocks noGrp="1"/>
          </p:cNvSpPr>
          <p:nvPr>
            <p:ph idx="1"/>
          </p:nvPr>
        </p:nvSpPr>
        <p:spPr>
          <a:xfrm>
            <a:off x="457200" y="1268413"/>
            <a:ext cx="8229600" cy="4876800"/>
          </a:xfrm>
        </p:spPr>
        <p:txBody>
          <a:bodyPr/>
          <a:lstStyle/>
          <a:p>
            <a:pPr marL="0" indent="0">
              <a:buFont typeface="Arial" charset="0"/>
              <a:buNone/>
              <a:defRPr/>
            </a:pPr>
            <a:r>
              <a:rPr lang="id-ID" b="1" dirty="0" smtClean="0">
                <a:solidFill>
                  <a:srgbClr val="C54631"/>
                </a:solidFill>
              </a:rPr>
              <a:t>1. </a:t>
            </a:r>
            <a:r>
              <a:rPr lang="id-ID" b="1" i="1" dirty="0" smtClean="0">
                <a:solidFill>
                  <a:srgbClr val="C54631"/>
                </a:solidFill>
              </a:rPr>
              <a:t>Cross-Functional Teams</a:t>
            </a:r>
            <a:endParaRPr lang="id-ID" b="1" dirty="0">
              <a:solidFill>
                <a:srgbClr val="C54631"/>
              </a:solidFill>
            </a:endParaRPr>
          </a:p>
          <a:p>
            <a:pPr marL="354013" indent="-354013">
              <a:buFont typeface="Wingdings" pitchFamily="2" charset="2"/>
              <a:buChar char="à"/>
              <a:defRPr/>
            </a:pPr>
            <a:r>
              <a:rPr lang="en-US" dirty="0" err="1" smtClean="0"/>
              <a:t>Sebuah</a:t>
            </a:r>
            <a:r>
              <a:rPr lang="en-US" dirty="0" smtClean="0"/>
              <a:t> </a:t>
            </a:r>
            <a:r>
              <a:rPr lang="en-US" dirty="0" err="1" smtClean="0"/>
              <a:t>tim</a:t>
            </a:r>
            <a:r>
              <a:rPr lang="en-US" dirty="0" smtClean="0"/>
              <a:t> yang </a:t>
            </a:r>
            <a:r>
              <a:rPr lang="en-US" dirty="0" err="1" smtClean="0"/>
              <a:t>ditujukan</a:t>
            </a:r>
            <a:r>
              <a:rPr lang="en-US" dirty="0" smtClean="0"/>
              <a:t> </a:t>
            </a:r>
            <a:r>
              <a:rPr lang="en-US" dirty="0" err="1" smtClean="0"/>
              <a:t>untuk</a:t>
            </a:r>
            <a:r>
              <a:rPr lang="en-US" dirty="0" smtClean="0"/>
              <a:t> </a:t>
            </a:r>
            <a:r>
              <a:rPr lang="en-US" dirty="0" err="1" smtClean="0"/>
              <a:t>menyelesaikan</a:t>
            </a:r>
            <a:r>
              <a:rPr lang="en-US" dirty="0" smtClean="0"/>
              <a:t> </a:t>
            </a:r>
            <a:r>
              <a:rPr lang="en-US" dirty="0" err="1" smtClean="0"/>
              <a:t>tugas-tugas</a:t>
            </a:r>
            <a:r>
              <a:rPr lang="en-US" dirty="0" smtClean="0"/>
              <a:t> </a:t>
            </a:r>
            <a:r>
              <a:rPr lang="en-US" dirty="0" err="1" smtClean="0"/>
              <a:t>khusus</a:t>
            </a:r>
            <a:r>
              <a:rPr lang="id-ID" dirty="0" smtClean="0"/>
              <a:t>.</a:t>
            </a:r>
          </a:p>
          <a:p>
            <a:pPr marL="354013" indent="-354013">
              <a:buFont typeface="Wingdings" pitchFamily="2" charset="2"/>
              <a:buChar char="à"/>
              <a:defRPr/>
            </a:pPr>
            <a:r>
              <a:rPr lang="en-US" dirty="0" err="1" smtClean="0"/>
              <a:t>Beranggotakan</a:t>
            </a:r>
            <a:r>
              <a:rPr lang="id-ID" dirty="0" smtClean="0"/>
              <a:t> </a:t>
            </a:r>
            <a:r>
              <a:rPr lang="en-US" dirty="0" err="1" smtClean="0"/>
              <a:t>berbagai</a:t>
            </a:r>
            <a:r>
              <a:rPr lang="en-US" dirty="0" smtClean="0"/>
              <a:t> </a:t>
            </a:r>
            <a:r>
              <a:rPr lang="en-US" dirty="0" err="1" smtClean="0"/>
              <a:t>personel</a:t>
            </a:r>
            <a:r>
              <a:rPr lang="en-US" dirty="0" smtClean="0"/>
              <a:t> yang </a:t>
            </a:r>
            <a:r>
              <a:rPr lang="en-US" dirty="0" err="1" smtClean="0"/>
              <a:t>memiliki</a:t>
            </a:r>
            <a:r>
              <a:rPr lang="en-US" dirty="0" smtClean="0"/>
              <a:t> </a:t>
            </a:r>
            <a:r>
              <a:rPr lang="en-US" dirty="0" err="1" smtClean="0"/>
              <a:t>keahlian</a:t>
            </a:r>
            <a:r>
              <a:rPr lang="en-US" dirty="0" smtClean="0"/>
              <a:t> </a:t>
            </a:r>
            <a:r>
              <a:rPr lang="en-US" dirty="0" err="1" smtClean="0"/>
              <a:t>tertentu</a:t>
            </a:r>
            <a:r>
              <a:rPr lang="en-US" dirty="0" smtClean="0"/>
              <a:t> di </a:t>
            </a:r>
            <a:r>
              <a:rPr lang="en-US" dirty="0" err="1" smtClean="0"/>
              <a:t>bidangnya</a:t>
            </a:r>
            <a:r>
              <a:rPr lang="id-ID" dirty="0" smtClean="0"/>
              <a:t>, sehingga</a:t>
            </a:r>
            <a:r>
              <a:rPr lang="en-US" dirty="0" smtClean="0"/>
              <a:t> </a:t>
            </a:r>
            <a:r>
              <a:rPr lang="en-US" dirty="0" err="1" smtClean="0"/>
              <a:t>seringkali</a:t>
            </a:r>
            <a:r>
              <a:rPr lang="en-US" dirty="0" smtClean="0"/>
              <a:t> </a:t>
            </a:r>
            <a:r>
              <a:rPr lang="en-US" dirty="0" err="1" smtClean="0"/>
              <a:t>disebut</a:t>
            </a:r>
            <a:r>
              <a:rPr lang="en-US" dirty="0" smtClean="0"/>
              <a:t> </a:t>
            </a:r>
            <a:r>
              <a:rPr lang="en-US" dirty="0" err="1" smtClean="0"/>
              <a:t>dengan</a:t>
            </a:r>
            <a:r>
              <a:rPr lang="en-US" dirty="0" smtClean="0"/>
              <a:t> </a:t>
            </a:r>
            <a:r>
              <a:rPr lang="en-US" dirty="0" err="1" smtClean="0"/>
              <a:t>tim</a:t>
            </a:r>
            <a:r>
              <a:rPr lang="en-US" dirty="0" smtClean="0"/>
              <a:t> multi </a:t>
            </a:r>
            <a:r>
              <a:rPr lang="en-US" dirty="0" err="1" smtClean="0"/>
              <a:t>disiplin</a:t>
            </a:r>
            <a:r>
              <a:rPr lang="en-US" dirty="0" smtClean="0"/>
              <a:t>.</a:t>
            </a:r>
            <a:endParaRPr lang="id-ID" dirty="0" smtClean="0"/>
          </a:p>
          <a:p>
            <a:pPr marL="354013" indent="-354013">
              <a:buFont typeface="Wingdings" pitchFamily="2" charset="2"/>
              <a:buChar char="à"/>
              <a:defRPr/>
            </a:pPr>
            <a:r>
              <a:rPr lang="en-US" dirty="0"/>
              <a:t>Tim </a:t>
            </a:r>
            <a:r>
              <a:rPr lang="en-US" dirty="0" err="1"/>
              <a:t>diberi</a:t>
            </a:r>
            <a:r>
              <a:rPr lang="en-US" dirty="0"/>
              <a:t> </a:t>
            </a:r>
            <a:r>
              <a:rPr lang="en-US" dirty="0" err="1"/>
              <a:t>tanggung</a:t>
            </a:r>
            <a:r>
              <a:rPr lang="en-US" dirty="0"/>
              <a:t> </a:t>
            </a:r>
            <a:r>
              <a:rPr lang="en-US" dirty="0" err="1"/>
              <a:t>jawab</a:t>
            </a:r>
            <a:r>
              <a:rPr lang="en-US" dirty="0"/>
              <a:t> </a:t>
            </a:r>
            <a:r>
              <a:rPr lang="en-US" dirty="0" err="1"/>
              <a:t>untuk</a:t>
            </a:r>
            <a:r>
              <a:rPr lang="en-US" dirty="0"/>
              <a:t> </a:t>
            </a:r>
            <a:r>
              <a:rPr lang="en-US" dirty="0" err="1"/>
              <a:t>merencanakan</a:t>
            </a:r>
            <a:r>
              <a:rPr lang="en-US" dirty="0"/>
              <a:t> </a:t>
            </a:r>
            <a:r>
              <a:rPr lang="en-US" dirty="0" err="1"/>
              <a:t>dan</a:t>
            </a:r>
            <a:r>
              <a:rPr lang="en-US" dirty="0"/>
              <a:t> </a:t>
            </a:r>
            <a:r>
              <a:rPr lang="en-US" dirty="0" err="1"/>
              <a:t>melakukan</a:t>
            </a:r>
            <a:r>
              <a:rPr lang="en-US" dirty="0"/>
              <a:t> </a:t>
            </a:r>
            <a:r>
              <a:rPr lang="en-US" dirty="0" err="1"/>
              <a:t>kegiatan</a:t>
            </a:r>
            <a:r>
              <a:rPr lang="en-US" dirty="0"/>
              <a:t> </a:t>
            </a:r>
            <a:r>
              <a:rPr lang="en-US" dirty="0" err="1"/>
              <a:t>kompleks</a:t>
            </a:r>
            <a:r>
              <a:rPr lang="en-US" dirty="0"/>
              <a:t> yang </a:t>
            </a:r>
            <a:r>
              <a:rPr lang="en-US" dirty="0" err="1"/>
              <a:t>membutuhkan</a:t>
            </a:r>
            <a:r>
              <a:rPr lang="en-US" dirty="0"/>
              <a:t> </a:t>
            </a:r>
            <a:r>
              <a:rPr lang="en-US" dirty="0" err="1"/>
              <a:t>koordinasi</a:t>
            </a:r>
            <a:r>
              <a:rPr lang="en-US" dirty="0"/>
              <a:t>, </a:t>
            </a:r>
            <a:r>
              <a:rPr lang="en-US" dirty="0" err="1"/>
              <a:t>kerja</a:t>
            </a:r>
            <a:r>
              <a:rPr lang="en-US" dirty="0"/>
              <a:t> </a:t>
            </a:r>
            <a:r>
              <a:rPr lang="en-US" dirty="0" err="1"/>
              <a:t>sama</a:t>
            </a:r>
            <a:r>
              <a:rPr lang="en-US" dirty="0"/>
              <a:t>, </a:t>
            </a:r>
            <a:r>
              <a:rPr lang="en-US" dirty="0" err="1"/>
              <a:t>dan</a:t>
            </a:r>
            <a:r>
              <a:rPr lang="en-US" dirty="0"/>
              <a:t> </a:t>
            </a:r>
            <a:r>
              <a:rPr lang="en-US" dirty="0" err="1"/>
              <a:t>pemecahan</a:t>
            </a:r>
            <a:r>
              <a:rPr lang="en-US" dirty="0"/>
              <a:t> </a:t>
            </a:r>
            <a:r>
              <a:rPr lang="en-US" dirty="0" err="1"/>
              <a:t>masalah</a:t>
            </a:r>
            <a:r>
              <a:rPr lang="en-US" dirty="0"/>
              <a:t> </a:t>
            </a:r>
            <a:r>
              <a:rPr lang="en-US" dirty="0" err="1"/>
              <a:t>bersama</a:t>
            </a:r>
            <a:r>
              <a:rPr lang="en-US" dirty="0"/>
              <a:t> yang </a:t>
            </a:r>
            <a:r>
              <a:rPr lang="en-US" dirty="0" err="1"/>
              <a:t>besar</a:t>
            </a:r>
            <a:r>
              <a:rPr lang="en-US" dirty="0"/>
              <a:t> di </a:t>
            </a:r>
            <a:r>
              <a:rPr lang="en-US" dirty="0" err="1"/>
              <a:t>antara</a:t>
            </a:r>
            <a:r>
              <a:rPr lang="en-US" dirty="0"/>
              <a:t> </a:t>
            </a:r>
            <a:r>
              <a:rPr lang="en-US" dirty="0" err="1"/>
              <a:t>para</a:t>
            </a:r>
            <a:r>
              <a:rPr lang="en-US" dirty="0"/>
              <a:t> </a:t>
            </a:r>
            <a:r>
              <a:rPr lang="en-US" dirty="0" err="1"/>
              <a:t>pihak</a:t>
            </a:r>
            <a:r>
              <a:rPr lang="en-US" dirty="0" smtClean="0"/>
              <a:t>.</a:t>
            </a:r>
            <a:endParaRPr lang="id-ID" dirty="0" smtClean="0"/>
          </a:p>
          <a:p>
            <a:pPr marL="354013" indent="-354013">
              <a:buFont typeface="Wingdings" pitchFamily="2" charset="2"/>
              <a:buChar char="à"/>
              <a:defRPr/>
            </a:pPr>
            <a:r>
              <a:rPr lang="en-US" dirty="0" err="1" smtClean="0"/>
              <a:t>Contoh</a:t>
            </a:r>
            <a:r>
              <a:rPr lang="en-US" dirty="0" smtClean="0"/>
              <a:t> </a:t>
            </a:r>
            <a:r>
              <a:rPr lang="en-US" dirty="0" err="1" smtClean="0"/>
              <a:t>kegiatan</a:t>
            </a:r>
            <a:r>
              <a:rPr lang="en-US" dirty="0" smtClean="0"/>
              <a:t> </a:t>
            </a:r>
            <a:r>
              <a:rPr lang="en-US" dirty="0" err="1" smtClean="0"/>
              <a:t>ini</a:t>
            </a:r>
            <a:r>
              <a:rPr lang="en-US" dirty="0" smtClean="0"/>
              <a:t> </a:t>
            </a:r>
            <a:r>
              <a:rPr lang="en-US" dirty="0" err="1" smtClean="0"/>
              <a:t>termasuk</a:t>
            </a:r>
            <a:r>
              <a:rPr lang="en-US" dirty="0" smtClean="0"/>
              <a:t> </a:t>
            </a:r>
            <a:r>
              <a:rPr lang="en-US" dirty="0" err="1" smtClean="0"/>
              <a:t>mengembangkan</a:t>
            </a:r>
            <a:r>
              <a:rPr lang="en-US" dirty="0" smtClean="0"/>
              <a:t> </a:t>
            </a:r>
            <a:r>
              <a:rPr lang="en-US" dirty="0" err="1" smtClean="0"/>
              <a:t>produk</a:t>
            </a:r>
            <a:r>
              <a:rPr lang="en-US" dirty="0" smtClean="0"/>
              <a:t> </a:t>
            </a:r>
            <a:r>
              <a:rPr lang="en-US" dirty="0" err="1" smtClean="0"/>
              <a:t>baru</a:t>
            </a:r>
            <a:r>
              <a:rPr lang="id-ID" dirty="0" smtClean="0"/>
              <a:t>,</a:t>
            </a:r>
            <a:r>
              <a:rPr lang="en-US" dirty="0" smtClean="0"/>
              <a:t> </a:t>
            </a:r>
            <a:r>
              <a:rPr lang="en-US" dirty="0" err="1" smtClean="0"/>
              <a:t>mengidentifikasi</a:t>
            </a:r>
            <a:r>
              <a:rPr lang="en-US" dirty="0" smtClean="0"/>
              <a:t> </a:t>
            </a:r>
            <a:r>
              <a:rPr lang="en-US" dirty="0" err="1" smtClean="0"/>
              <a:t>cara</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kualitas</a:t>
            </a:r>
            <a:r>
              <a:rPr lang="en-US" dirty="0" smtClean="0"/>
              <a:t> </a:t>
            </a:r>
            <a:r>
              <a:rPr lang="en-US" dirty="0" err="1" smtClean="0"/>
              <a:t>produk</a:t>
            </a:r>
            <a:r>
              <a:rPr lang="en-US" dirty="0" smtClean="0"/>
              <a:t>, </a:t>
            </a:r>
            <a:r>
              <a:rPr lang="en-US" dirty="0" err="1" smtClean="0"/>
              <a:t>merencanakan</a:t>
            </a:r>
            <a:r>
              <a:rPr lang="en-US" dirty="0" smtClean="0"/>
              <a:t> </a:t>
            </a:r>
            <a:r>
              <a:rPr lang="en-US" dirty="0" err="1" smtClean="0"/>
              <a:t>kampanye</a:t>
            </a:r>
            <a:r>
              <a:rPr lang="en-US" dirty="0" smtClean="0"/>
              <a:t> </a:t>
            </a:r>
            <a:r>
              <a:rPr lang="en-US" dirty="0" err="1" smtClean="0"/>
              <a:t>iklan</a:t>
            </a:r>
            <a:r>
              <a:rPr lang="en-US" dirty="0" smtClean="0"/>
              <a:t> </a:t>
            </a:r>
            <a:r>
              <a:rPr lang="en-US" dirty="0" err="1" smtClean="0"/>
              <a:t>untuk</a:t>
            </a:r>
            <a:r>
              <a:rPr lang="en-US" dirty="0" smtClean="0"/>
              <a:t> </a:t>
            </a:r>
            <a:r>
              <a:rPr lang="en-US" dirty="0" err="1" smtClean="0"/>
              <a:t>klien</a:t>
            </a:r>
            <a:r>
              <a:rPr lang="en-US" dirty="0" smtClean="0"/>
              <a:t> </a:t>
            </a:r>
            <a:r>
              <a:rPr lang="en-US" dirty="0" err="1" smtClean="0"/>
              <a:t>agen</a:t>
            </a:r>
            <a:r>
              <a:rPr lang="en-US" dirty="0" smtClean="0"/>
              <a:t> </a:t>
            </a:r>
            <a:r>
              <a:rPr lang="en-US" dirty="0" err="1" smtClean="0"/>
              <a:t>periklanan</a:t>
            </a:r>
            <a:r>
              <a:rPr lang="en-US" dirty="0" smtClean="0"/>
              <a:t>, </a:t>
            </a:r>
            <a:r>
              <a:rPr lang="en-US" dirty="0" err="1" smtClean="0"/>
              <a:t>melaksanakan</a:t>
            </a:r>
            <a:r>
              <a:rPr lang="en-US" dirty="0" smtClean="0"/>
              <a:t> </a:t>
            </a:r>
            <a:r>
              <a:rPr lang="en-US" dirty="0" err="1" smtClean="0"/>
              <a:t>proyek</a:t>
            </a:r>
            <a:r>
              <a:rPr lang="en-US" dirty="0" smtClean="0"/>
              <a:t> </a:t>
            </a:r>
            <a:r>
              <a:rPr lang="en-US" dirty="0" err="1" smtClean="0"/>
              <a:t>konsultasi</a:t>
            </a:r>
            <a:r>
              <a:rPr lang="id-ID"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4925" y="404813"/>
          <a:ext cx="9037638" cy="5913437"/>
        </p:xfrm>
        <a:graphic>
          <a:graphicData uri="http://schemas.openxmlformats.org/drawingml/2006/table">
            <a:tbl>
              <a:tblPr firstRow="1" bandRow="1">
                <a:tableStyleId>{D27102A9-8310-4765-A935-A1911B00CA55}</a:tableStyleId>
              </a:tblPr>
              <a:tblGrid>
                <a:gridCol w="504120">
                  <a:extLst>
                    <a:ext uri="{9D8B030D-6E8A-4147-A177-3AD203B41FA5}">
                      <a16:colId xmlns:a16="http://schemas.microsoft.com/office/drawing/2014/main" val="20000"/>
                    </a:ext>
                  </a:extLst>
                </a:gridCol>
                <a:gridCol w="8533518">
                  <a:extLst>
                    <a:ext uri="{9D8B030D-6E8A-4147-A177-3AD203B41FA5}">
                      <a16:colId xmlns:a16="http://schemas.microsoft.com/office/drawing/2014/main" val="20001"/>
                    </a:ext>
                  </a:extLst>
                </a:gridCol>
              </a:tblGrid>
              <a:tr h="762041">
                <a:tc>
                  <a:txBody>
                    <a:bodyPr/>
                    <a:lstStyle/>
                    <a:p>
                      <a:pPr algn="ctr"/>
                      <a:r>
                        <a:rPr lang="id-ID" sz="2200" dirty="0" smtClean="0">
                          <a:solidFill>
                            <a:srgbClr val="C54631"/>
                          </a:solidFill>
                        </a:rPr>
                        <a:t>No</a:t>
                      </a:r>
                      <a:endParaRPr lang="id-ID" sz="2200" dirty="0">
                        <a:solidFill>
                          <a:srgbClr val="C54631"/>
                        </a:solidFill>
                      </a:endParaRPr>
                    </a:p>
                  </a:txBody>
                  <a:tcPr marL="91452" marR="91452" marT="45722" marB="45722"/>
                </a:tc>
                <a:tc>
                  <a:txBody>
                    <a:bodyPr/>
                    <a:lstStyle/>
                    <a:p>
                      <a:pPr algn="l"/>
                      <a:r>
                        <a:rPr lang="en-US" sz="2200" dirty="0" err="1" smtClean="0">
                          <a:solidFill>
                            <a:srgbClr val="C54631"/>
                          </a:solidFill>
                        </a:rPr>
                        <a:t>Keterampilan</a:t>
                      </a:r>
                      <a:r>
                        <a:rPr lang="en-US" sz="2200" dirty="0" smtClean="0">
                          <a:solidFill>
                            <a:srgbClr val="C54631"/>
                          </a:solidFill>
                        </a:rPr>
                        <a:t> yang </a:t>
                      </a:r>
                      <a:r>
                        <a:rPr lang="en-US" sz="2200" dirty="0" err="1" smtClean="0">
                          <a:solidFill>
                            <a:srgbClr val="C54631"/>
                          </a:solidFill>
                        </a:rPr>
                        <a:t>Diperlukan</a:t>
                      </a:r>
                      <a:r>
                        <a:rPr lang="en-US" sz="2200" dirty="0" smtClean="0">
                          <a:solidFill>
                            <a:srgbClr val="C54631"/>
                          </a:solidFill>
                        </a:rPr>
                        <a:t> </a:t>
                      </a:r>
                      <a:r>
                        <a:rPr lang="en-US" sz="2200" dirty="0" err="1" smtClean="0">
                          <a:solidFill>
                            <a:srgbClr val="C54631"/>
                          </a:solidFill>
                        </a:rPr>
                        <a:t>untuk</a:t>
                      </a:r>
                      <a:r>
                        <a:rPr lang="en-US" sz="2200" dirty="0" smtClean="0">
                          <a:solidFill>
                            <a:srgbClr val="C54631"/>
                          </a:solidFill>
                        </a:rPr>
                        <a:t> </a:t>
                      </a:r>
                      <a:r>
                        <a:rPr lang="en-US" sz="2200" dirty="0" err="1" smtClean="0">
                          <a:solidFill>
                            <a:srgbClr val="C54631"/>
                          </a:solidFill>
                        </a:rPr>
                        <a:t>Memimpin</a:t>
                      </a:r>
                      <a:r>
                        <a:rPr lang="en-US" sz="2200" dirty="0" smtClean="0">
                          <a:solidFill>
                            <a:srgbClr val="C54631"/>
                          </a:solidFill>
                        </a:rPr>
                        <a:t> </a:t>
                      </a:r>
                      <a:r>
                        <a:rPr lang="en-US" sz="2200" i="1" dirty="0" smtClean="0">
                          <a:solidFill>
                            <a:srgbClr val="C54631"/>
                          </a:solidFill>
                        </a:rPr>
                        <a:t>Cross</a:t>
                      </a:r>
                      <a:r>
                        <a:rPr lang="en-US" sz="2200" dirty="0" smtClean="0">
                          <a:solidFill>
                            <a:srgbClr val="C54631"/>
                          </a:solidFill>
                        </a:rPr>
                        <a:t>-</a:t>
                      </a:r>
                      <a:r>
                        <a:rPr lang="en-US" sz="2200" i="1" dirty="0" smtClean="0">
                          <a:solidFill>
                            <a:srgbClr val="C54631"/>
                          </a:solidFill>
                        </a:rPr>
                        <a:t>Functional Teams</a:t>
                      </a:r>
                      <a:endParaRPr lang="id-ID" sz="2200" i="1" dirty="0">
                        <a:solidFill>
                          <a:srgbClr val="C54631"/>
                        </a:solidFill>
                      </a:endParaRPr>
                    </a:p>
                  </a:txBody>
                  <a:tcPr marL="91452" marR="91452" marT="45722" marB="45722"/>
                </a:tc>
                <a:extLst>
                  <a:ext uri="{0D108BD9-81ED-4DB2-BD59-A6C34878D82A}">
                    <a16:rowId xmlns:a16="http://schemas.microsoft.com/office/drawing/2014/main" val="10000"/>
                  </a:ext>
                </a:extLst>
              </a:tr>
              <a:tr h="762041">
                <a:tc>
                  <a:txBody>
                    <a:bodyPr/>
                    <a:lstStyle/>
                    <a:p>
                      <a:pPr algn="ctr"/>
                      <a:r>
                        <a:rPr lang="en-US" sz="2200" b="1" kern="1200" dirty="0" smtClean="0">
                          <a:solidFill>
                            <a:srgbClr val="C54631"/>
                          </a:solidFill>
                          <a:effectLst/>
                          <a:latin typeface="+mn-lt"/>
                          <a:ea typeface="+mn-ea"/>
                          <a:cs typeface="+mn-cs"/>
                        </a:rPr>
                        <a:t>1.</a:t>
                      </a:r>
                      <a:endParaRPr lang="id-ID" sz="2200" dirty="0"/>
                    </a:p>
                  </a:txBody>
                  <a:tcPr marL="91452" marR="91452" marT="45722" marB="45722"/>
                </a:tc>
                <a:tc>
                  <a:txBody>
                    <a:bodyPr/>
                    <a:lstStyle/>
                    <a:p>
                      <a:r>
                        <a:rPr lang="en-US" sz="2200" b="1" kern="1200" dirty="0" err="1" smtClean="0">
                          <a:solidFill>
                            <a:srgbClr val="C54631"/>
                          </a:solidFill>
                          <a:effectLst/>
                          <a:latin typeface="+mn-lt"/>
                          <a:ea typeface="+mn-ea"/>
                          <a:cs typeface="+mn-cs"/>
                        </a:rPr>
                        <a:t>Keahlian</a:t>
                      </a:r>
                      <a:r>
                        <a:rPr lang="en-US" sz="2200" b="1" kern="1200" dirty="0" smtClean="0">
                          <a:solidFill>
                            <a:srgbClr val="C54631"/>
                          </a:solidFill>
                          <a:effectLst/>
                          <a:latin typeface="+mn-lt"/>
                          <a:ea typeface="+mn-ea"/>
                          <a:cs typeface="+mn-cs"/>
                        </a:rPr>
                        <a:t> </a:t>
                      </a:r>
                      <a:r>
                        <a:rPr lang="en-US" sz="2200" b="1" kern="1200" dirty="0" err="1" smtClean="0">
                          <a:solidFill>
                            <a:srgbClr val="C54631"/>
                          </a:solidFill>
                          <a:effectLst/>
                          <a:latin typeface="+mn-lt"/>
                          <a:ea typeface="+mn-ea"/>
                          <a:cs typeface="+mn-cs"/>
                        </a:rPr>
                        <a:t>tekni</a:t>
                      </a:r>
                      <a:r>
                        <a:rPr lang="id-ID" sz="2200" b="1" kern="1200" dirty="0" smtClean="0">
                          <a:solidFill>
                            <a:srgbClr val="C54631"/>
                          </a:solidFill>
                          <a:effectLst/>
                          <a:latin typeface="+mn-lt"/>
                          <a:ea typeface="+mn-ea"/>
                          <a:cs typeface="+mn-cs"/>
                        </a:rPr>
                        <a:t>s.</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Dapat</a:t>
                      </a:r>
                      <a:r>
                        <a:rPr lang="id-ID" sz="2200" kern="1200" baseline="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berkomunikasi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tentang</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masalah</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teknis</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dengan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anggota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tim</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dari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berbagai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latar</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belakang</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fungsional</a:t>
                      </a:r>
                      <a:r>
                        <a:rPr lang="en-US" sz="2200" kern="1200" dirty="0" smtClean="0">
                          <a:solidFill>
                            <a:schemeClr val="tx1"/>
                          </a:solidFill>
                          <a:effectLst/>
                          <a:latin typeface="+mn-lt"/>
                          <a:ea typeface="+mn-ea"/>
                          <a:cs typeface="+mn-cs"/>
                        </a:rPr>
                        <a:t>.</a:t>
                      </a:r>
                      <a:endParaRPr lang="id-ID" sz="2200" dirty="0"/>
                    </a:p>
                  </a:txBody>
                  <a:tcPr marL="91452" marR="91452" marT="45722" marB="45722"/>
                </a:tc>
                <a:extLst>
                  <a:ext uri="{0D108BD9-81ED-4DB2-BD59-A6C34878D82A}">
                    <a16:rowId xmlns:a16="http://schemas.microsoft.com/office/drawing/2014/main" val="10001"/>
                  </a:ext>
                </a:extLst>
              </a:tr>
              <a:tr h="1097339">
                <a:tc>
                  <a:txBody>
                    <a:bodyPr/>
                    <a:lstStyle/>
                    <a:p>
                      <a:pPr algn="ctr"/>
                      <a:r>
                        <a:rPr lang="en-US" sz="2200" b="1" kern="1200" dirty="0" smtClean="0">
                          <a:solidFill>
                            <a:srgbClr val="C54631"/>
                          </a:solidFill>
                          <a:effectLst/>
                          <a:latin typeface="+mn-lt"/>
                          <a:ea typeface="+mn-ea"/>
                          <a:cs typeface="+mn-cs"/>
                        </a:rPr>
                        <a:t>2.</a:t>
                      </a:r>
                      <a:endParaRPr lang="id-ID" sz="2200" dirty="0"/>
                    </a:p>
                  </a:txBody>
                  <a:tcPr marL="91452" marR="91452" marT="45722" marB="45722"/>
                </a:tc>
                <a:tc>
                  <a:txBody>
                    <a:bodyPr/>
                    <a:lstStyle/>
                    <a:p>
                      <a:r>
                        <a:rPr lang="en-US" sz="2200" b="1" kern="1200" dirty="0" err="1" smtClean="0">
                          <a:solidFill>
                            <a:srgbClr val="C54631"/>
                          </a:solidFill>
                          <a:effectLst/>
                          <a:latin typeface="+mn-lt"/>
                          <a:ea typeface="+mn-ea"/>
                          <a:cs typeface="+mn-cs"/>
                        </a:rPr>
                        <a:t>Keterampilan</a:t>
                      </a:r>
                      <a:r>
                        <a:rPr lang="en-US" sz="2200" b="1" kern="1200" dirty="0" smtClean="0">
                          <a:solidFill>
                            <a:srgbClr val="C54631"/>
                          </a:solidFill>
                          <a:effectLst/>
                          <a:latin typeface="+mn-lt"/>
                          <a:ea typeface="+mn-ea"/>
                          <a:cs typeface="+mn-cs"/>
                        </a:rPr>
                        <a:t> </a:t>
                      </a:r>
                      <a:r>
                        <a:rPr lang="en-US" sz="2200" b="1" kern="1200" dirty="0" err="1" smtClean="0">
                          <a:solidFill>
                            <a:srgbClr val="C54631"/>
                          </a:solidFill>
                          <a:effectLst/>
                          <a:latin typeface="+mn-lt"/>
                          <a:ea typeface="+mn-ea"/>
                          <a:cs typeface="+mn-cs"/>
                        </a:rPr>
                        <a:t>manajemen</a:t>
                      </a:r>
                      <a:r>
                        <a:rPr lang="en-US" sz="2200" b="1" kern="1200" dirty="0" smtClean="0">
                          <a:solidFill>
                            <a:srgbClr val="C54631"/>
                          </a:solidFill>
                          <a:effectLst/>
                          <a:latin typeface="+mn-lt"/>
                          <a:ea typeface="+mn-ea"/>
                          <a:cs typeface="+mn-cs"/>
                        </a:rPr>
                        <a:t> </a:t>
                      </a:r>
                      <a:r>
                        <a:rPr lang="en-US" sz="2200" b="1" kern="1200" dirty="0" err="1" smtClean="0">
                          <a:solidFill>
                            <a:srgbClr val="C54631"/>
                          </a:solidFill>
                          <a:effectLst/>
                          <a:latin typeface="+mn-lt"/>
                          <a:ea typeface="+mn-ea"/>
                          <a:cs typeface="+mn-cs"/>
                        </a:rPr>
                        <a:t>proyek</a:t>
                      </a:r>
                      <a:r>
                        <a:rPr lang="id-ID" sz="2200" b="1" kern="1200" dirty="0" smtClean="0">
                          <a:solidFill>
                            <a:srgbClr val="C54631"/>
                          </a:solidFill>
                          <a:effectLst/>
                          <a:latin typeface="+mn-lt"/>
                          <a:ea typeface="+mn-ea"/>
                          <a:cs typeface="+mn-cs"/>
                        </a:rPr>
                        <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Harus</a:t>
                      </a:r>
                      <a:r>
                        <a:rPr lang="id-ID" sz="2200" kern="1200" baseline="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dapat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merencanakan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mengatur</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kegiatan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proyek</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memilih</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anggota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tim</a:t>
                      </a:r>
                      <a:r>
                        <a:rPr lang="en-US" sz="2200" kern="1200" dirty="0" smtClean="0">
                          <a:solidFill>
                            <a:schemeClr val="tx1"/>
                          </a:solidFill>
                          <a:effectLst/>
                          <a:latin typeface="+mn-lt"/>
                          <a:ea typeface="+mn-ea"/>
                          <a:cs typeface="+mn-cs"/>
                        </a:rPr>
                        <a:t> yang </a:t>
                      </a:r>
                      <a:r>
                        <a:rPr lang="en-US" sz="2200" kern="1200" dirty="0" err="1" smtClean="0">
                          <a:solidFill>
                            <a:schemeClr val="tx1"/>
                          </a:solidFill>
                          <a:effectLst/>
                          <a:latin typeface="+mn-lt"/>
                          <a:ea typeface="+mn-ea"/>
                          <a:cs typeface="+mn-cs"/>
                        </a:rPr>
                        <a:t>berkualifikasi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menangani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penganggaran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tanggung</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jawab</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keuangan</a:t>
                      </a:r>
                      <a:r>
                        <a:rPr lang="en-US" sz="2200" kern="1200" dirty="0" smtClean="0">
                          <a:solidFill>
                            <a:schemeClr val="tx1"/>
                          </a:solidFill>
                          <a:effectLst/>
                          <a:latin typeface="+mn-lt"/>
                          <a:ea typeface="+mn-ea"/>
                          <a:cs typeface="+mn-cs"/>
                        </a:rPr>
                        <a:t>.</a:t>
                      </a:r>
                      <a:endParaRPr lang="id-ID" sz="2200" dirty="0"/>
                    </a:p>
                  </a:txBody>
                  <a:tcPr marL="91452" marR="91452" marT="45722" marB="45722"/>
                </a:tc>
                <a:extLst>
                  <a:ext uri="{0D108BD9-81ED-4DB2-BD59-A6C34878D82A}">
                    <a16:rowId xmlns:a16="http://schemas.microsoft.com/office/drawing/2014/main" val="10002"/>
                  </a:ext>
                </a:extLst>
              </a:tr>
              <a:tr h="1097339">
                <a:tc>
                  <a:txBody>
                    <a:bodyPr/>
                    <a:lstStyle/>
                    <a:p>
                      <a:pPr algn="ctr"/>
                      <a:r>
                        <a:rPr lang="en-US" sz="2200" b="1" kern="1200" dirty="0" smtClean="0">
                          <a:solidFill>
                            <a:srgbClr val="C54631"/>
                          </a:solidFill>
                          <a:effectLst/>
                          <a:latin typeface="+mn-lt"/>
                          <a:ea typeface="+mn-ea"/>
                          <a:cs typeface="+mn-cs"/>
                        </a:rPr>
                        <a:t>3.</a:t>
                      </a:r>
                      <a:endParaRPr lang="id-ID" sz="2200" dirty="0"/>
                    </a:p>
                  </a:txBody>
                  <a:tcPr marL="91452" marR="91452" marT="45722" marB="45722"/>
                </a:tc>
                <a:tc>
                  <a:txBody>
                    <a:bodyPr/>
                    <a:lstStyle/>
                    <a:p>
                      <a:r>
                        <a:rPr lang="en-US" sz="2200" b="1" kern="1200" dirty="0" err="1" smtClean="0">
                          <a:solidFill>
                            <a:srgbClr val="C54631"/>
                          </a:solidFill>
                          <a:effectLst/>
                          <a:latin typeface="+mn-lt"/>
                          <a:ea typeface="+mn-ea"/>
                          <a:cs typeface="+mn-cs"/>
                        </a:rPr>
                        <a:t>Keterampilan</a:t>
                      </a:r>
                      <a:r>
                        <a:rPr lang="en-US" sz="2200" b="1" kern="1200" dirty="0" smtClean="0">
                          <a:solidFill>
                            <a:srgbClr val="C54631"/>
                          </a:solidFill>
                          <a:effectLst/>
                          <a:latin typeface="+mn-lt"/>
                          <a:ea typeface="+mn-ea"/>
                          <a:cs typeface="+mn-cs"/>
                        </a:rPr>
                        <a:t> interpersonal</a:t>
                      </a:r>
                      <a:r>
                        <a:rPr lang="id-ID" sz="2200" b="1" kern="1200" dirty="0" smtClean="0">
                          <a:solidFill>
                            <a:srgbClr val="C54631"/>
                          </a:solidFill>
                          <a:effectLst/>
                          <a:latin typeface="+mn-lt"/>
                          <a:ea typeface="+mn-ea"/>
                          <a:cs typeface="+mn-cs"/>
                        </a:rPr>
                        <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Harus</a:t>
                      </a:r>
                      <a:r>
                        <a:rPr lang="id-ID" sz="2200" kern="1200" baseline="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dapat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memahami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kebutuhan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nilai-nilai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anggota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tim</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untuk</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memengaruhi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mereka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menyelesaikan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konflik</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membangun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kekompakan</a:t>
                      </a:r>
                      <a:r>
                        <a:rPr lang="en-US" sz="2200" kern="1200" dirty="0" smtClean="0">
                          <a:solidFill>
                            <a:schemeClr val="tx1"/>
                          </a:solidFill>
                          <a:effectLst/>
                          <a:latin typeface="+mn-lt"/>
                          <a:ea typeface="+mn-ea"/>
                          <a:cs typeface="+mn-cs"/>
                        </a:rPr>
                        <a:t>.</a:t>
                      </a:r>
                      <a:endParaRPr lang="id-ID" sz="2200" dirty="0"/>
                    </a:p>
                  </a:txBody>
                  <a:tcPr marL="91452" marR="91452" marT="45722" marB="45722"/>
                </a:tc>
                <a:extLst>
                  <a:ext uri="{0D108BD9-81ED-4DB2-BD59-A6C34878D82A}">
                    <a16:rowId xmlns:a16="http://schemas.microsoft.com/office/drawing/2014/main" val="10003"/>
                  </a:ext>
                </a:extLst>
              </a:tr>
              <a:tr h="1097339">
                <a:tc>
                  <a:txBody>
                    <a:bodyPr/>
                    <a:lstStyle/>
                    <a:p>
                      <a:pPr algn="ctr"/>
                      <a:r>
                        <a:rPr lang="en-US" sz="2200" b="1" kern="1200" dirty="0" smtClean="0">
                          <a:solidFill>
                            <a:srgbClr val="C54631"/>
                          </a:solidFill>
                          <a:effectLst/>
                          <a:latin typeface="+mn-lt"/>
                          <a:ea typeface="+mn-ea"/>
                          <a:cs typeface="+mn-cs"/>
                        </a:rPr>
                        <a:t>4.</a:t>
                      </a:r>
                      <a:endParaRPr lang="id-ID" sz="2200" dirty="0"/>
                    </a:p>
                  </a:txBody>
                  <a:tcPr marL="91452" marR="91452" marT="45722" marB="45722"/>
                </a:tc>
                <a:tc>
                  <a:txBody>
                    <a:bodyPr/>
                    <a:lstStyle/>
                    <a:p>
                      <a:r>
                        <a:rPr lang="en-US" sz="2200" b="1" kern="1200" dirty="0" err="1" smtClean="0">
                          <a:solidFill>
                            <a:srgbClr val="C54631"/>
                          </a:solidFill>
                          <a:effectLst/>
                          <a:latin typeface="+mn-lt"/>
                          <a:ea typeface="+mn-ea"/>
                          <a:cs typeface="+mn-cs"/>
                        </a:rPr>
                        <a:t>Keterampilan</a:t>
                      </a:r>
                      <a:r>
                        <a:rPr lang="en-US" sz="2200" b="1" kern="1200" dirty="0" smtClean="0">
                          <a:solidFill>
                            <a:srgbClr val="C54631"/>
                          </a:solidFill>
                          <a:effectLst/>
                          <a:latin typeface="+mn-lt"/>
                          <a:ea typeface="+mn-ea"/>
                          <a:cs typeface="+mn-cs"/>
                        </a:rPr>
                        <a:t> </a:t>
                      </a:r>
                      <a:r>
                        <a:rPr lang="en-US" sz="2200" b="1" kern="1200" dirty="0" err="1" smtClean="0">
                          <a:solidFill>
                            <a:srgbClr val="C54631"/>
                          </a:solidFill>
                          <a:effectLst/>
                          <a:latin typeface="+mn-lt"/>
                          <a:ea typeface="+mn-ea"/>
                          <a:cs typeface="+mn-cs"/>
                        </a:rPr>
                        <a:t>kognitif</a:t>
                      </a:r>
                      <a:r>
                        <a:rPr lang="id-ID" sz="2200" b="1" kern="1200" dirty="0" smtClean="0">
                          <a:solidFill>
                            <a:srgbClr val="C54631"/>
                          </a:solidFill>
                          <a:effectLst/>
                          <a:latin typeface="+mn-lt"/>
                          <a:ea typeface="+mn-ea"/>
                          <a:cs typeface="+mn-cs"/>
                        </a:rPr>
                        <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Harus</a:t>
                      </a:r>
                      <a:r>
                        <a:rPr lang="id-ID" sz="2200" kern="1200" baseline="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mampu</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menyelesaikan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masalah</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kompleks</a:t>
                      </a:r>
                      <a:r>
                        <a:rPr lang="en-US" sz="2200" kern="1200" dirty="0" smtClean="0">
                          <a:solidFill>
                            <a:schemeClr val="tx1"/>
                          </a:solidFill>
                          <a:effectLst/>
                          <a:latin typeface="+mn-lt"/>
                          <a:ea typeface="+mn-ea"/>
                          <a:cs typeface="+mn-cs"/>
                        </a:rPr>
                        <a:t> yang </a:t>
                      </a:r>
                      <a:r>
                        <a:rPr lang="en-US" sz="2200" kern="1200" dirty="0" err="1" smtClean="0">
                          <a:solidFill>
                            <a:schemeClr val="tx1"/>
                          </a:solidFill>
                          <a:effectLst/>
                          <a:latin typeface="+mn-lt"/>
                          <a:ea typeface="+mn-ea"/>
                          <a:cs typeface="+mn-cs"/>
                        </a:rPr>
                        <a:t>memerlukan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kreativitas</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pemikiran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sistem</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harus</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memahami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bagaimana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fungsi</a:t>
                      </a:r>
                      <a:r>
                        <a:rPr lang="en-US" sz="2200" kern="1200" dirty="0" smtClean="0">
                          <a:solidFill>
                            <a:schemeClr val="tx1"/>
                          </a:solidFill>
                          <a:effectLst/>
                          <a:latin typeface="+mn-lt"/>
                          <a:ea typeface="+mn-ea"/>
                          <a:cs typeface="+mn-cs"/>
                        </a:rPr>
                        <a:t> yang </a:t>
                      </a:r>
                      <a:r>
                        <a:rPr lang="en-US" sz="2200" kern="1200" dirty="0" err="1" smtClean="0">
                          <a:solidFill>
                            <a:schemeClr val="tx1"/>
                          </a:solidFill>
                          <a:effectLst/>
                          <a:latin typeface="+mn-lt"/>
                          <a:ea typeface="+mn-ea"/>
                          <a:cs typeface="+mn-cs"/>
                        </a:rPr>
                        <a:t>berbeda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relevan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dengan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keberhasilan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proyek</a:t>
                      </a:r>
                      <a:r>
                        <a:rPr lang="en-US" sz="2200" kern="1200" dirty="0" smtClean="0">
                          <a:solidFill>
                            <a:schemeClr val="tx1"/>
                          </a:solidFill>
                          <a:effectLst/>
                          <a:latin typeface="+mn-lt"/>
                          <a:ea typeface="+mn-ea"/>
                          <a:cs typeface="+mn-cs"/>
                        </a:rPr>
                        <a:t>.</a:t>
                      </a:r>
                      <a:endParaRPr lang="id-ID" sz="2200" dirty="0"/>
                    </a:p>
                  </a:txBody>
                  <a:tcPr marL="91452" marR="91452" marT="45722" marB="45722"/>
                </a:tc>
                <a:extLst>
                  <a:ext uri="{0D108BD9-81ED-4DB2-BD59-A6C34878D82A}">
                    <a16:rowId xmlns:a16="http://schemas.microsoft.com/office/drawing/2014/main" val="10004"/>
                  </a:ext>
                </a:extLst>
              </a:tr>
              <a:tr h="1097339">
                <a:tc>
                  <a:txBody>
                    <a:bodyPr/>
                    <a:lstStyle/>
                    <a:p>
                      <a:pPr algn="ctr"/>
                      <a:r>
                        <a:rPr lang="en-US" sz="2200" b="1" kern="1200" dirty="0" smtClean="0">
                          <a:solidFill>
                            <a:srgbClr val="C54631"/>
                          </a:solidFill>
                          <a:effectLst/>
                          <a:latin typeface="+mn-lt"/>
                          <a:ea typeface="+mn-ea"/>
                          <a:cs typeface="+mn-cs"/>
                        </a:rPr>
                        <a:t>5.</a:t>
                      </a:r>
                      <a:endParaRPr lang="id-ID" sz="2200" dirty="0"/>
                    </a:p>
                  </a:txBody>
                  <a:tcPr marL="91452" marR="91452" marT="45722" marB="45722"/>
                </a:tc>
                <a:tc>
                  <a:txBody>
                    <a:bodyPr/>
                    <a:lstStyle/>
                    <a:p>
                      <a:r>
                        <a:rPr lang="en-US" sz="2200" b="1" kern="1200" dirty="0" err="1" smtClean="0">
                          <a:solidFill>
                            <a:srgbClr val="C54631"/>
                          </a:solidFill>
                          <a:effectLst/>
                          <a:latin typeface="+mn-lt"/>
                          <a:ea typeface="+mn-ea"/>
                          <a:cs typeface="+mn-cs"/>
                        </a:rPr>
                        <a:t>Keahlian</a:t>
                      </a:r>
                      <a:r>
                        <a:rPr lang="en-US" sz="2200" b="1" kern="1200" dirty="0" smtClean="0">
                          <a:solidFill>
                            <a:srgbClr val="C54631"/>
                          </a:solidFill>
                          <a:effectLst/>
                          <a:latin typeface="+mn-lt"/>
                          <a:ea typeface="+mn-ea"/>
                          <a:cs typeface="+mn-cs"/>
                        </a:rPr>
                        <a:t> </a:t>
                      </a:r>
                      <a:r>
                        <a:rPr lang="en-US" sz="2200" b="1" kern="1200" dirty="0" err="1" smtClean="0">
                          <a:solidFill>
                            <a:srgbClr val="C54631"/>
                          </a:solidFill>
                          <a:effectLst/>
                          <a:latin typeface="+mn-lt"/>
                          <a:ea typeface="+mn-ea"/>
                          <a:cs typeface="+mn-cs"/>
                        </a:rPr>
                        <a:t>politik</a:t>
                      </a:r>
                      <a:r>
                        <a:rPr lang="id-ID" sz="2200" b="1" kern="1200" dirty="0" smtClean="0">
                          <a:solidFill>
                            <a:srgbClr val="C54631"/>
                          </a:solidFill>
                          <a:effectLst/>
                          <a:latin typeface="+mn-lt"/>
                          <a:ea typeface="+mn-ea"/>
                          <a:cs typeface="+mn-cs"/>
                        </a:rPr>
                        <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Harus</a:t>
                      </a:r>
                      <a:r>
                        <a:rPr lang="id-ID" sz="2200" kern="1200" baseline="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dapat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mengembangkan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koalisi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mendapatkan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sumber</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daya</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bantuan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persetujuan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dari</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manajemen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puncak</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dan</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pihak-pihak</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terkait</a:t>
                      </a:r>
                      <a:r>
                        <a:rPr lang="en-US" sz="2200" kern="1200" dirty="0" smtClean="0">
                          <a:solidFill>
                            <a:schemeClr val="tx1"/>
                          </a:solidFill>
                          <a:effectLst/>
                          <a:latin typeface="+mn-lt"/>
                          <a:ea typeface="+mn-ea"/>
                          <a:cs typeface="+mn-cs"/>
                        </a:rPr>
                        <a:t> </a:t>
                      </a:r>
                      <a:r>
                        <a:rPr lang="en-US" sz="2200" kern="1200" dirty="0" err="1" smtClean="0">
                          <a:solidFill>
                            <a:schemeClr val="tx1"/>
                          </a:solidFill>
                          <a:effectLst/>
                          <a:latin typeface="+mn-lt"/>
                          <a:ea typeface="+mn-ea"/>
                          <a:cs typeface="+mn-cs"/>
                        </a:rPr>
                        <a:t>lainnya</a:t>
                      </a:r>
                      <a:endParaRPr lang="id-ID" sz="2200" dirty="0"/>
                    </a:p>
                  </a:txBody>
                  <a:tcPr marL="91452" marR="91452" marT="45722" marB="45722"/>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4"/>
          <p:cNvSpPr>
            <a:spLocks noGrp="1"/>
          </p:cNvSpPr>
          <p:nvPr>
            <p:ph idx="1"/>
          </p:nvPr>
        </p:nvSpPr>
        <p:spPr>
          <a:xfrm>
            <a:off x="457200" y="1268413"/>
            <a:ext cx="8229600" cy="4876800"/>
          </a:xfrm>
        </p:spPr>
        <p:txBody>
          <a:bodyPr/>
          <a:lstStyle/>
          <a:p>
            <a:pPr marL="0" indent="0">
              <a:buFont typeface="Arial" charset="0"/>
              <a:buNone/>
              <a:defRPr/>
            </a:pPr>
            <a:r>
              <a:rPr lang="id-ID" sz="2800" b="1" dirty="0" smtClean="0">
                <a:solidFill>
                  <a:srgbClr val="C54631"/>
                </a:solidFill>
              </a:rPr>
              <a:t>2. </a:t>
            </a:r>
            <a:r>
              <a:rPr lang="id-ID" sz="2800" b="1" i="1" dirty="0" smtClean="0">
                <a:solidFill>
                  <a:srgbClr val="C54631"/>
                </a:solidFill>
              </a:rPr>
              <a:t>Self-Managed Teams</a:t>
            </a:r>
            <a:endParaRPr lang="id-ID" sz="2800" dirty="0"/>
          </a:p>
          <a:p>
            <a:pPr marL="354013" indent="-354013">
              <a:buFont typeface="Wingdings" pitchFamily="2" charset="2"/>
              <a:buChar char="à"/>
              <a:defRPr/>
            </a:pPr>
            <a:r>
              <a:rPr lang="id-ID" sz="2800" dirty="0" smtClean="0"/>
              <a:t>Merupakan sebuah tim dimana para anggotanya bertanggungjawab untuk membuat keputusan dan mencari solusi dari suatu masalah.</a:t>
            </a:r>
          </a:p>
          <a:p>
            <a:pPr marL="354013" indent="-354013">
              <a:buFont typeface="Wingdings" pitchFamily="2" charset="2"/>
              <a:buChar char="à"/>
              <a:defRPr/>
            </a:pPr>
            <a:r>
              <a:rPr lang="id-ID" sz="2800" i="1" dirty="0" smtClean="0"/>
              <a:t>Self-managed teams</a:t>
            </a:r>
            <a:r>
              <a:rPr lang="id-ID" sz="2800" dirty="0" smtClean="0"/>
              <a:t> menggunakan kinerja keseluruhan tim sebagai dasar untuk umpan balik dan kompensasi.</a:t>
            </a:r>
          </a:p>
          <a:p>
            <a:pPr marL="354013" indent="-354013">
              <a:buFont typeface="Wingdings" pitchFamily="2" charset="2"/>
              <a:buChar char="à"/>
              <a:defRPr/>
            </a:pPr>
            <a:r>
              <a:rPr lang="id-ID" sz="2800" dirty="0" smtClean="0"/>
              <a:t>Tim ini mampu memberi kewenangan pada anggotanya untuk menentukan hal-hal seperti metode kerja, perencanaan, dan lainnya sehingga tiap anggota diberi tanggung jawab yang berbeda.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ustom 2">
      <a:majorFont>
        <a:latin typeface="Arial Narrow"/>
        <a:ea typeface=""/>
        <a:cs typeface=""/>
      </a:majorFont>
      <a:minorFont>
        <a:latin typeface="Arial Narrow"/>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2076</TotalTime>
  <Words>2262</Words>
  <Application>Microsoft Office PowerPoint</Application>
  <PresentationFormat>On-screen Show (4:3)</PresentationFormat>
  <Paragraphs>195</Paragraphs>
  <Slides>41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 Narrow</vt:lpstr>
      <vt:lpstr>Arial</vt:lpstr>
      <vt:lpstr>Calibri</vt:lpstr>
      <vt:lpstr>Tw Cen MT Condensed</vt:lpstr>
      <vt:lpstr>Wingdings</vt:lpstr>
      <vt:lpstr>宋体</vt:lpstr>
      <vt:lpstr>Clarity</vt:lpstr>
      <vt:lpstr>ROLE OF LEADERSHIP IN TAKING DECISIONS IN TEAMS / GROUPS</vt:lpstr>
      <vt:lpstr>PowerPoint Presentation</vt:lpstr>
      <vt:lpstr>PowerPoint Presentation</vt:lpstr>
      <vt:lpstr>PowerPoint Presentation</vt:lpstr>
      <vt:lpstr>PowerPoint Presentation</vt:lpstr>
      <vt:lpstr>PowerPoint Presentation</vt:lpstr>
      <vt:lpstr>Jenis-jenis Tim</vt:lpstr>
      <vt:lpstr>PowerPoint Presentation</vt:lpstr>
      <vt:lpstr>PowerPoint Presentation</vt:lpstr>
      <vt:lpstr>......continue</vt:lpstr>
      <vt:lpstr>PowerPoint Presentation</vt:lpstr>
      <vt:lpstr>......continue</vt:lpstr>
      <vt:lpstr>PowerPoint Presentation</vt:lpstr>
      <vt:lpstr>Team building</vt:lpstr>
      <vt:lpstr>PowerPoint Presentation</vt:lpstr>
      <vt:lpstr>Perilaku dan Prosedur Team Building</vt:lpstr>
      <vt:lpstr>......continue</vt:lpstr>
      <vt:lpstr>......continue</vt:lpstr>
      <vt:lpstr>PowerPoint Presentation</vt:lpstr>
      <vt:lpstr>......continue</vt:lpstr>
      <vt:lpstr>......continue</vt:lpstr>
      <vt:lpstr>FUNGSI PEMIMPIN DALAM RAPAT</vt:lpstr>
      <vt:lpstr>PowerPoint Presentation</vt:lpstr>
      <vt:lpstr>Tipe Utama Perilaku Kepemimpinan dalam Pengambilan Keputusan</vt:lpstr>
      <vt:lpstr>Task</vt:lpstr>
      <vt:lpstr>Task</vt:lpstr>
      <vt:lpstr>Group Maintenance</vt:lpstr>
      <vt:lpstr>Group Maintenance</vt:lpstr>
      <vt:lpstr>Dua Sudut Pandang Mengenai Peran Kepemimpinan dalam Keputusan Kelompok</vt:lpstr>
      <vt:lpstr>L e a d e r</vt:lpstr>
      <vt:lpstr>G r o u p</vt:lpstr>
      <vt:lpstr>G r o u p</vt:lpstr>
      <vt:lpstr>PENGARUH PROSES kelompok</vt:lpstr>
      <vt:lpstr>Group Size</vt:lpstr>
      <vt:lpstr>Status Differentials</vt:lpstr>
      <vt:lpstr>PowerPoint Presentation</vt:lpstr>
      <vt:lpstr>PowerPoint Presentation</vt:lpstr>
      <vt:lpstr>E m o t i o n a l</vt:lpstr>
      <vt:lpstr>Physical Environment</vt:lpstr>
      <vt:lpstr>Communication Technology</vt:lpstr>
      <vt:lpstr>TeRIMA KASIH</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PENGAMBILAN KEPUTUSAN</dc:title>
  <dc:creator>ismail - [2010]</dc:creator>
  <cp:lastModifiedBy>UMA</cp:lastModifiedBy>
  <cp:revision>463</cp:revision>
  <dcterms:created xsi:type="dcterms:W3CDTF">2019-04-24T02:58:16Z</dcterms:created>
  <dcterms:modified xsi:type="dcterms:W3CDTF">2020-07-29T02:17:35Z</dcterms:modified>
</cp:coreProperties>
</file>