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6" r:id="rId2"/>
    <p:sldId id="286" r:id="rId3"/>
    <p:sldId id="289" r:id="rId4"/>
    <p:sldId id="258" r:id="rId5"/>
    <p:sldId id="287" r:id="rId6"/>
    <p:sldId id="291" r:id="rId7"/>
    <p:sldId id="292" r:id="rId8"/>
    <p:sldId id="264" r:id="rId9"/>
    <p:sldId id="271" r:id="rId10"/>
    <p:sldId id="275" r:id="rId11"/>
    <p:sldId id="274" r:id="rId12"/>
    <p:sldId id="277" r:id="rId13"/>
    <p:sldId id="281" r:id="rId14"/>
    <p:sldId id="288" r:id="rId15"/>
    <p:sldId id="282" r:id="rId16"/>
    <p:sldId id="283" r:id="rId17"/>
    <p:sldId id="265" r:id="rId18"/>
    <p:sldId id="278" r:id="rId19"/>
    <p:sldId id="279" r:id="rId20"/>
    <p:sldId id="290" r:id="rId21"/>
    <p:sldId id="280" r:id="rId22"/>
    <p:sldId id="267" r:id="rId23"/>
    <p:sldId id="268" r:id="rId24"/>
    <p:sldId id="269" r:id="rId25"/>
    <p:sldId id="266" r:id="rId26"/>
    <p:sldId id="270" r:id="rId27"/>
    <p:sldId id="294" r:id="rId28"/>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4631"/>
    <a:srgbClr val="BD5839"/>
    <a:srgbClr val="B46B42"/>
    <a:srgbClr val="452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14A51AA4-9F9A-4F39-8573-AC56CDD0F2F2}" type="datetimeFigureOut">
              <a:rPr lang="id-ID"/>
              <a:pPr>
                <a:defRPr/>
              </a:pPr>
              <a:t>29/07/2020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487CBC2-BFCC-42CA-8F06-E36560CE0848}" type="slidenum">
              <a:rPr lang="id-ID" altLang="en-US"/>
              <a:pPr/>
              <a:t>‹#›</a:t>
            </a:fld>
            <a:endParaRPr lang="id-ID"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BFDABB9-9C6A-4E1F-84D0-F6072A848B7C}" type="datetimeFigureOut">
              <a:rPr lang="id-ID"/>
              <a:pPr>
                <a:defRPr/>
              </a:pPr>
              <a:t>29/07/2020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fld id="{11E9BC52-9368-4AAC-8A31-4B45E760AC2F}" type="slidenum">
              <a:rPr lang="id-ID" altLang="en-US"/>
              <a:pPr/>
              <a:t>‹#›</a:t>
            </a:fld>
            <a:endParaRPr lang="id-ID" altLang="en-US"/>
          </a:p>
        </p:txBody>
      </p:sp>
    </p:spTree>
    <p:extLst>
      <p:ext uri="{BB962C8B-B14F-4D97-AF65-F5344CB8AC3E}">
        <p14:creationId xmlns:p14="http://schemas.microsoft.com/office/powerpoint/2010/main" val="98299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6FA86B-4F7F-45D5-A2B3-A0E084EEB494}" type="datetimeFigureOut">
              <a:rPr lang="id-ID"/>
              <a:pPr>
                <a:defRPr/>
              </a:pPr>
              <a:t>29/07/2020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D18AAB4F-9479-4997-97B6-1012B9E68013}" type="slidenum">
              <a:rPr lang="id-ID" altLang="en-US"/>
              <a:pPr/>
              <a:t>‹#›</a:t>
            </a:fld>
            <a:endParaRPr lang="id-ID" altLang="en-US"/>
          </a:p>
        </p:txBody>
      </p:sp>
    </p:spTree>
    <p:extLst>
      <p:ext uri="{BB962C8B-B14F-4D97-AF65-F5344CB8AC3E}">
        <p14:creationId xmlns:p14="http://schemas.microsoft.com/office/powerpoint/2010/main" val="140762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D5164A-B70D-4D89-A64E-69B3647E1D0A}" type="datetimeFigureOut">
              <a:rPr lang="id-ID"/>
              <a:pPr>
                <a:defRPr/>
              </a:pPr>
              <a:t>29/07/2020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0B346AFE-E666-4CD6-AB70-69EA71519708}" type="slidenum">
              <a:rPr lang="id-ID" altLang="en-US"/>
              <a:pPr/>
              <a:t>‹#›</a:t>
            </a:fld>
            <a:endParaRPr lang="id-ID" altLang="en-US"/>
          </a:p>
        </p:txBody>
      </p:sp>
    </p:spTree>
    <p:extLst>
      <p:ext uri="{BB962C8B-B14F-4D97-AF65-F5344CB8AC3E}">
        <p14:creationId xmlns:p14="http://schemas.microsoft.com/office/powerpoint/2010/main" val="90762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33B4DB-C4B7-49FD-9B21-25054867BBDC}" type="datetimeFigureOut">
              <a:rPr lang="id-ID"/>
              <a:pPr>
                <a:defRPr/>
              </a:pPr>
              <a:t>29/07/2020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27D5C842-CCBE-47E5-87C3-8AFDD1FDBAA5}" type="slidenum">
              <a:rPr lang="id-ID" altLang="en-US"/>
              <a:pPr/>
              <a:t>‹#›</a:t>
            </a:fld>
            <a:endParaRPr lang="id-ID" altLang="en-US"/>
          </a:p>
        </p:txBody>
      </p:sp>
    </p:spTree>
    <p:extLst>
      <p:ext uri="{BB962C8B-B14F-4D97-AF65-F5344CB8AC3E}">
        <p14:creationId xmlns:p14="http://schemas.microsoft.com/office/powerpoint/2010/main" val="322516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DD28D7-899D-4726-B638-EB9B21D6C67E}" type="datetimeFigureOut">
              <a:rPr lang="id-ID"/>
              <a:pPr>
                <a:defRPr/>
              </a:pPr>
              <a:t>29/07/2020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fld id="{DFA718CF-D90A-4B0E-8428-33E755740B22}" type="slidenum">
              <a:rPr lang="id-ID" altLang="en-US"/>
              <a:pPr/>
              <a:t>‹#›</a:t>
            </a:fld>
            <a:endParaRPr lang="id-ID" altLang="en-US"/>
          </a:p>
        </p:txBody>
      </p:sp>
    </p:spTree>
    <p:extLst>
      <p:ext uri="{BB962C8B-B14F-4D97-AF65-F5344CB8AC3E}">
        <p14:creationId xmlns:p14="http://schemas.microsoft.com/office/powerpoint/2010/main" val="34341033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B92B654-6C85-4CAC-B712-28D18EB0E81C}" type="datetimeFigureOut">
              <a:rPr lang="id-ID"/>
              <a:pPr>
                <a:defRPr/>
              </a:pPr>
              <a:t>29/07/2020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fld id="{0FEFCE94-30C3-496B-A9A8-0EEB0D0EEB9A}" type="slidenum">
              <a:rPr lang="id-ID" altLang="en-US"/>
              <a:pPr/>
              <a:t>‹#›</a:t>
            </a:fld>
            <a:endParaRPr lang="id-ID" altLang="en-US"/>
          </a:p>
        </p:txBody>
      </p:sp>
    </p:spTree>
    <p:extLst>
      <p:ext uri="{BB962C8B-B14F-4D97-AF65-F5344CB8AC3E}">
        <p14:creationId xmlns:p14="http://schemas.microsoft.com/office/powerpoint/2010/main" val="167925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F04C867D-6442-4C72-ABEA-DF6EFFDAF5AF}" type="datetimeFigureOut">
              <a:rPr lang="id-ID"/>
              <a:pPr>
                <a:defRPr/>
              </a:pPr>
              <a:t>29/07/2020</a:t>
            </a:fld>
            <a:endParaRPr lang="id-ID"/>
          </a:p>
        </p:txBody>
      </p:sp>
      <p:sp>
        <p:nvSpPr>
          <p:cNvPr id="9" name="Footer Placeholder 7"/>
          <p:cNvSpPr>
            <a:spLocks noGrp="1"/>
          </p:cNvSpPr>
          <p:nvPr>
            <p:ph type="ftr" sz="quarter" idx="11"/>
          </p:nvPr>
        </p:nvSpPr>
        <p:spPr/>
        <p:txBody>
          <a:bodyPr/>
          <a:lstStyle>
            <a:lvl1pPr>
              <a:defRPr/>
            </a:lvl1pPr>
          </a:lstStyle>
          <a:p>
            <a:pPr>
              <a:defRPr/>
            </a:pPr>
            <a:endParaRPr lang="id-ID"/>
          </a:p>
        </p:txBody>
      </p:sp>
      <p:sp>
        <p:nvSpPr>
          <p:cNvPr id="10" name="Slide Number Placeholder 8"/>
          <p:cNvSpPr>
            <a:spLocks noGrp="1"/>
          </p:cNvSpPr>
          <p:nvPr>
            <p:ph type="sldNum" sz="quarter" idx="12"/>
          </p:nvPr>
        </p:nvSpPr>
        <p:spPr/>
        <p:txBody>
          <a:bodyPr/>
          <a:lstStyle>
            <a:lvl1pPr>
              <a:defRPr/>
            </a:lvl1pPr>
          </a:lstStyle>
          <a:p>
            <a:fld id="{D4DF35BE-9742-4037-ADB9-01C1EEDDCADA}" type="slidenum">
              <a:rPr lang="id-ID" altLang="en-US"/>
              <a:pPr/>
              <a:t>‹#›</a:t>
            </a:fld>
            <a:endParaRPr lang="id-ID" altLang="en-US"/>
          </a:p>
        </p:txBody>
      </p:sp>
    </p:spTree>
    <p:extLst>
      <p:ext uri="{BB962C8B-B14F-4D97-AF65-F5344CB8AC3E}">
        <p14:creationId xmlns:p14="http://schemas.microsoft.com/office/powerpoint/2010/main" val="7030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9888C8-95CF-4150-9899-11A02E354339}" type="datetimeFigureOut">
              <a:rPr lang="id-ID"/>
              <a:pPr>
                <a:defRPr/>
              </a:pPr>
              <a:t>29/07/2020</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fld id="{661877B9-4575-429F-9894-963339F15F25}" type="slidenum">
              <a:rPr lang="id-ID" altLang="en-US"/>
              <a:pPr/>
              <a:t>‹#›</a:t>
            </a:fld>
            <a:endParaRPr lang="id-ID" altLang="en-US"/>
          </a:p>
        </p:txBody>
      </p:sp>
    </p:spTree>
    <p:extLst>
      <p:ext uri="{BB962C8B-B14F-4D97-AF65-F5344CB8AC3E}">
        <p14:creationId xmlns:p14="http://schemas.microsoft.com/office/powerpoint/2010/main" val="270732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6EEF46-0926-48B3-B29E-FF7195624508}" type="datetimeFigureOut">
              <a:rPr lang="id-ID"/>
              <a:pPr>
                <a:defRPr/>
              </a:pPr>
              <a:t>29/07/2020</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fld id="{E6CA5770-AA97-43DC-9CE1-627D6FB00E05}" type="slidenum">
              <a:rPr lang="id-ID" altLang="en-US"/>
              <a:pPr/>
              <a:t>‹#›</a:t>
            </a:fld>
            <a:endParaRPr lang="id-ID" altLang="en-US"/>
          </a:p>
        </p:txBody>
      </p:sp>
    </p:spTree>
    <p:extLst>
      <p:ext uri="{BB962C8B-B14F-4D97-AF65-F5344CB8AC3E}">
        <p14:creationId xmlns:p14="http://schemas.microsoft.com/office/powerpoint/2010/main" val="46983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88517A2-958F-4452-BFB1-C03C3DEE9255}" type="datetimeFigureOut">
              <a:rPr lang="id-ID"/>
              <a:pPr>
                <a:defRPr/>
              </a:pPr>
              <a:t>29/07/2020</a:t>
            </a:fld>
            <a:endParaRPr lang="id-ID"/>
          </a:p>
        </p:txBody>
      </p:sp>
      <p:sp>
        <p:nvSpPr>
          <p:cNvPr id="7" name="Footer Placeholder 5"/>
          <p:cNvSpPr>
            <a:spLocks noGrp="1"/>
          </p:cNvSpPr>
          <p:nvPr>
            <p:ph type="ftr" sz="quarter" idx="11"/>
          </p:nvPr>
        </p:nvSpPr>
        <p:spPr/>
        <p:txBody>
          <a:bodyPr/>
          <a:lstStyle>
            <a:lvl1pPr>
              <a:defRPr/>
            </a:lvl1pPr>
          </a:lstStyle>
          <a:p>
            <a:pPr>
              <a:defRPr/>
            </a:pPr>
            <a:endParaRPr lang="id-ID"/>
          </a:p>
        </p:txBody>
      </p:sp>
      <p:sp>
        <p:nvSpPr>
          <p:cNvPr id="8" name="Slide Number Placeholder 6"/>
          <p:cNvSpPr>
            <a:spLocks noGrp="1"/>
          </p:cNvSpPr>
          <p:nvPr>
            <p:ph type="sldNum" sz="quarter" idx="12"/>
          </p:nvPr>
        </p:nvSpPr>
        <p:spPr/>
        <p:txBody>
          <a:bodyPr/>
          <a:lstStyle>
            <a:lvl1pPr>
              <a:defRPr/>
            </a:lvl1pPr>
          </a:lstStyle>
          <a:p>
            <a:fld id="{09CC19D5-4E38-4D31-862B-74B23F9F4B51}" type="slidenum">
              <a:rPr lang="id-ID" altLang="en-US"/>
              <a:pPr/>
              <a:t>‹#›</a:t>
            </a:fld>
            <a:endParaRPr lang="id-ID" altLang="en-US"/>
          </a:p>
        </p:txBody>
      </p:sp>
    </p:spTree>
    <p:extLst>
      <p:ext uri="{BB962C8B-B14F-4D97-AF65-F5344CB8AC3E}">
        <p14:creationId xmlns:p14="http://schemas.microsoft.com/office/powerpoint/2010/main" val="76917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C3839D-ACF3-4298-8107-1D46C0CEF8C4}" type="datetimeFigureOut">
              <a:rPr lang="id-ID"/>
              <a:pPr>
                <a:defRPr/>
              </a:pPr>
              <a:t>29/07/2020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fld id="{4AF76788-8944-45FB-B825-F17829B7F5EF}" type="slidenum">
              <a:rPr lang="id-ID" altLang="en-US"/>
              <a:pPr/>
              <a:t>‹#›</a:t>
            </a:fld>
            <a:endParaRPr lang="id-ID" altLang="en-US"/>
          </a:p>
        </p:txBody>
      </p:sp>
    </p:spTree>
    <p:extLst>
      <p:ext uri="{BB962C8B-B14F-4D97-AF65-F5344CB8AC3E}">
        <p14:creationId xmlns:p14="http://schemas.microsoft.com/office/powerpoint/2010/main" val="138108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137A342F-E82A-47C9-9BC7-C0C5A6FA3EB2}" type="datetimeFigureOut">
              <a:rPr lang="id-ID"/>
              <a:pPr>
                <a:defRPr/>
              </a:pPr>
              <a:t>29/07/2020</a:t>
            </a:fld>
            <a:endParaRPr lang="id-ID"/>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6D39F195-836B-4E50-ABB6-72FEF6608E1D}" type="slidenum">
              <a:rPr lang="id-ID" altLang="en-US"/>
              <a:pPr/>
              <a:t>‹#›</a:t>
            </a:fld>
            <a:endParaRPr lang="id-ID" altLang="en-US"/>
          </a:p>
        </p:txBody>
      </p:sp>
    </p:spTree>
  </p:cSld>
  <p:clrMap bg1="lt1" tx1="dk1" bg2="lt2" tx2="dk2" accent1="accent1" accent2="accent2" accent3="accent3" accent4="accent4" accent5="accent5" accent6="accent6" hlink="hlink" folHlink="folHlink"/>
  <p:sldLayoutIdLst>
    <p:sldLayoutId id="2147484037" r:id="rId1"/>
    <p:sldLayoutId id="2147484030" r:id="rId2"/>
    <p:sldLayoutId id="2147484038" r:id="rId3"/>
    <p:sldLayoutId id="2147484031" r:id="rId4"/>
    <p:sldLayoutId id="2147484039" r:id="rId5"/>
    <p:sldLayoutId id="2147484032" r:id="rId6"/>
    <p:sldLayoutId id="2147484033" r:id="rId7"/>
    <p:sldLayoutId id="2147484040" r:id="rId8"/>
    <p:sldLayoutId id="2147484034" r:id="rId9"/>
    <p:sldLayoutId id="2147484035" r:id="rId10"/>
    <p:sldLayoutId id="2147484036"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Narrow" pitchFamily="34" charset="0"/>
        </a:defRPr>
      </a:lvl2pPr>
      <a:lvl3pPr algn="l" rtl="0" eaLnBrk="0" fontAlgn="base" hangingPunct="0">
        <a:spcBef>
          <a:spcPct val="0"/>
        </a:spcBef>
        <a:spcAft>
          <a:spcPct val="0"/>
        </a:spcAft>
        <a:defRPr sz="4000">
          <a:solidFill>
            <a:schemeClr val="tx2"/>
          </a:solidFill>
          <a:latin typeface="Arial Narrow" pitchFamily="34" charset="0"/>
        </a:defRPr>
      </a:lvl3pPr>
      <a:lvl4pPr algn="l" rtl="0" eaLnBrk="0" fontAlgn="base" hangingPunct="0">
        <a:spcBef>
          <a:spcPct val="0"/>
        </a:spcBef>
        <a:spcAft>
          <a:spcPct val="0"/>
        </a:spcAft>
        <a:defRPr sz="4000">
          <a:solidFill>
            <a:schemeClr val="tx2"/>
          </a:solidFill>
          <a:latin typeface="Arial Narrow" pitchFamily="34" charset="0"/>
        </a:defRPr>
      </a:lvl4pPr>
      <a:lvl5pPr algn="l" rtl="0" eaLnBrk="0" fontAlgn="base" hangingPunct="0">
        <a:spcBef>
          <a:spcPct val="0"/>
        </a:spcBef>
        <a:spcAft>
          <a:spcPct val="0"/>
        </a:spcAft>
        <a:defRPr sz="4000">
          <a:solidFill>
            <a:schemeClr val="tx2"/>
          </a:solidFill>
          <a:latin typeface="Arial Narrow" pitchFamily="34" charset="0"/>
        </a:defRPr>
      </a:lvl5pPr>
      <a:lvl6pPr marL="457200" algn="l" rtl="0" fontAlgn="base">
        <a:spcBef>
          <a:spcPct val="0"/>
        </a:spcBef>
        <a:spcAft>
          <a:spcPct val="0"/>
        </a:spcAft>
        <a:defRPr sz="4000">
          <a:solidFill>
            <a:schemeClr val="tx2"/>
          </a:solidFill>
          <a:latin typeface="Arial Narrow" pitchFamily="34" charset="0"/>
        </a:defRPr>
      </a:lvl6pPr>
      <a:lvl7pPr marL="914400" algn="l" rtl="0" fontAlgn="base">
        <a:spcBef>
          <a:spcPct val="0"/>
        </a:spcBef>
        <a:spcAft>
          <a:spcPct val="0"/>
        </a:spcAft>
        <a:defRPr sz="4000">
          <a:solidFill>
            <a:schemeClr val="tx2"/>
          </a:solidFill>
          <a:latin typeface="Arial Narrow" pitchFamily="34" charset="0"/>
        </a:defRPr>
      </a:lvl7pPr>
      <a:lvl8pPr marL="1371600" algn="l" rtl="0" fontAlgn="base">
        <a:spcBef>
          <a:spcPct val="0"/>
        </a:spcBef>
        <a:spcAft>
          <a:spcPct val="0"/>
        </a:spcAft>
        <a:defRPr sz="4000">
          <a:solidFill>
            <a:schemeClr val="tx2"/>
          </a:solidFill>
          <a:latin typeface="Arial Narrow" pitchFamily="34" charset="0"/>
        </a:defRPr>
      </a:lvl8pPr>
      <a:lvl9pPr marL="1828800" algn="l" rtl="0" fontAlgn="base">
        <a:spcBef>
          <a:spcPct val="0"/>
        </a:spcBef>
        <a:spcAft>
          <a:spcPct val="0"/>
        </a:spcAft>
        <a:defRPr sz="4000">
          <a:solidFill>
            <a:schemeClr val="tx2"/>
          </a:solidFill>
          <a:latin typeface="Arial Narrow"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eaLnBrk="1" fontAlgn="auto" hangingPunct="1">
              <a:spcAft>
                <a:spcPts val="0"/>
              </a:spcAft>
              <a:defRPr/>
            </a:pPr>
            <a:r>
              <a:rPr lang="id-ID" sz="4500"/>
              <a:t>LEADERSHIP AND INNOVATION</a:t>
            </a:r>
            <a:endParaRPr lang="id-ID" sz="4500" dirty="0"/>
          </a:p>
        </p:txBody>
      </p:sp>
      <p:sp>
        <p:nvSpPr>
          <p:cNvPr id="3" name="Subtitle 2"/>
          <p:cNvSpPr>
            <a:spLocks noGrp="1"/>
          </p:cNvSpPr>
          <p:nvPr>
            <p:ph type="subTitle" idx="1"/>
          </p:nvPr>
        </p:nvSpPr>
        <p:spPr/>
        <p:txBody>
          <a:bodyPr rtlCol="0">
            <a:normAutofit/>
          </a:bodyPr>
          <a:lstStyle/>
          <a:p>
            <a:pPr>
              <a:spcBef>
                <a:spcPts val="0"/>
              </a:spcBef>
              <a:buFont typeface="Arial" charset="0"/>
              <a:buNone/>
              <a:defRPr/>
            </a:pPr>
            <a:r>
              <a:rPr lang="id-ID" b="1" dirty="0">
                <a:solidFill>
                  <a:schemeClr val="tx2"/>
                </a:solidFill>
                <a:latin typeface="+mj-lt"/>
              </a:rPr>
              <a:t>Dra. Mustika Tarigan, M.Psi, Psikolog</a:t>
            </a:r>
          </a:p>
          <a:p>
            <a:pPr>
              <a:spcBef>
                <a:spcPts val="0"/>
              </a:spcBef>
              <a:buFont typeface="Arial" charset="0"/>
              <a:buNone/>
              <a:defRPr/>
            </a:pPr>
            <a:r>
              <a:rPr lang="id-ID" b="1" dirty="0">
                <a:solidFill>
                  <a:schemeClr val="tx2"/>
                </a:solidFill>
                <a:latin typeface="+mj-lt"/>
              </a:rPr>
              <a:t>Kelas: A2, A3, B1, B3</a:t>
            </a:r>
          </a:p>
          <a:p>
            <a:pPr>
              <a:spcBef>
                <a:spcPts val="0"/>
              </a:spcBef>
              <a:buFont typeface="Arial" charset="0"/>
              <a:buNone/>
              <a:defRPr/>
            </a:pPr>
            <a:r>
              <a:rPr lang="id-ID" b="1" dirty="0">
                <a:solidFill>
                  <a:schemeClr val="tx2"/>
                </a:solidFill>
                <a:latin typeface="+mj-lt"/>
              </a:rPr>
              <a:t>Mata kuliah: Psikologi Kepemimpinan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b="1" dirty="0" smtClean="0"/>
              <a:t>Jenis-jenis Inovasi</a:t>
            </a:r>
            <a:endParaRPr lang="id-ID" b="1" dirty="0"/>
          </a:p>
        </p:txBody>
      </p:sp>
      <p:sp>
        <p:nvSpPr>
          <p:cNvPr id="15363" name="Content Placeholder 2"/>
          <p:cNvSpPr>
            <a:spLocks noGrp="1"/>
          </p:cNvSpPr>
          <p:nvPr>
            <p:ph idx="1"/>
          </p:nvPr>
        </p:nvSpPr>
        <p:spPr/>
        <p:txBody>
          <a:bodyPr/>
          <a:lstStyle/>
          <a:p>
            <a:pPr marL="0" indent="0">
              <a:spcBef>
                <a:spcPct val="0"/>
              </a:spcBef>
              <a:spcAft>
                <a:spcPts val="1200"/>
              </a:spcAft>
              <a:buFont typeface="Arial" panose="020B0604020202020204" pitchFamily="34" charset="0"/>
              <a:buNone/>
            </a:pPr>
            <a:r>
              <a:rPr lang="id-ID" altLang="en-US" sz="2600" b="1" smtClean="0">
                <a:solidFill>
                  <a:srgbClr val="C54631"/>
                </a:solidFill>
              </a:rPr>
              <a:t>Inovasi proses.</a:t>
            </a:r>
            <a:r>
              <a:rPr lang="id-ID" altLang="en-US" sz="2600" smtClean="0"/>
              <a:t> </a:t>
            </a:r>
            <a:r>
              <a:rPr lang="id-ID" altLang="en-US" sz="2600" smtClean="0">
                <a:sym typeface="Wingdings" panose="05000000000000000000" pitchFamily="2" charset="2"/>
              </a:rPr>
              <a:t>Penyederhanaan proses kerja untuk memperoleh efisiensi. </a:t>
            </a:r>
            <a:r>
              <a:rPr lang="id-ID" altLang="en-US" sz="2600" smtClean="0">
                <a:solidFill>
                  <a:srgbClr val="C54631"/>
                </a:solidFill>
                <a:sym typeface="Wingdings" panose="05000000000000000000" pitchFamily="2" charset="2"/>
              </a:rPr>
              <a:t>eg, perpanjangan SIM, membayar pajak kendaraan</a:t>
            </a:r>
            <a:r>
              <a:rPr lang="id-ID" altLang="en-US" sz="2600" smtClean="0">
                <a:sym typeface="Wingdings" panose="05000000000000000000" pitchFamily="2" charset="2"/>
              </a:rPr>
              <a:t>.</a:t>
            </a:r>
            <a:endParaRPr lang="id-ID" altLang="en-US" sz="2600" smtClean="0"/>
          </a:p>
          <a:p>
            <a:pPr marL="0" indent="0">
              <a:spcBef>
                <a:spcPct val="0"/>
              </a:spcBef>
              <a:spcAft>
                <a:spcPts val="1200"/>
              </a:spcAft>
              <a:buFont typeface="Arial" panose="020B0604020202020204" pitchFamily="34" charset="0"/>
              <a:buNone/>
            </a:pPr>
            <a:r>
              <a:rPr lang="id-ID" altLang="en-US" sz="2600" b="1" smtClean="0">
                <a:solidFill>
                  <a:srgbClr val="C54631"/>
                </a:solidFill>
              </a:rPr>
              <a:t>Inovasi metode.</a:t>
            </a:r>
            <a:r>
              <a:rPr lang="id-ID" altLang="en-US" sz="2600" smtClean="0"/>
              <a:t> Modifikasi metode/cara. </a:t>
            </a:r>
            <a:r>
              <a:rPr lang="id-ID" altLang="en-US" sz="2600" smtClean="0">
                <a:solidFill>
                  <a:schemeClr val="tx2"/>
                </a:solidFill>
              </a:rPr>
              <a:t>Eg, b</a:t>
            </a:r>
            <a:r>
              <a:rPr lang="id-ID" altLang="en-US" sz="2600" smtClean="0">
                <a:solidFill>
                  <a:schemeClr val="tx2"/>
                </a:solidFill>
                <a:sym typeface="Wingdings" panose="05000000000000000000" pitchFamily="2" charset="2"/>
              </a:rPr>
              <a:t>idang kedokteran: metode bedah jantung koroner.</a:t>
            </a:r>
          </a:p>
          <a:p>
            <a:pPr marL="0" indent="0">
              <a:spcBef>
                <a:spcPct val="0"/>
              </a:spcBef>
              <a:spcAft>
                <a:spcPts val="1200"/>
              </a:spcAft>
              <a:buFont typeface="Arial" panose="020B0604020202020204" pitchFamily="34" charset="0"/>
              <a:buNone/>
            </a:pPr>
            <a:r>
              <a:rPr lang="id-ID" altLang="en-US" sz="2600" b="1" smtClean="0">
                <a:solidFill>
                  <a:srgbClr val="C54631"/>
                </a:solidFill>
              </a:rPr>
              <a:t>Inovasi struktur organisasi.</a:t>
            </a:r>
            <a:r>
              <a:rPr lang="id-ID" altLang="en-US" sz="2600" smtClean="0">
                <a:sym typeface="Wingdings" panose="05000000000000000000" pitchFamily="2" charset="2"/>
              </a:rPr>
              <a:t> Perubahan yang dilakukan pada struktur organisasi  dengan masuknya hal-hal yang baru ke dalam organisasi.</a:t>
            </a:r>
          </a:p>
          <a:p>
            <a:pPr marL="0" indent="0">
              <a:spcBef>
                <a:spcPct val="0"/>
              </a:spcBef>
              <a:spcAft>
                <a:spcPts val="1200"/>
              </a:spcAft>
              <a:buFont typeface="Arial" panose="020B0604020202020204" pitchFamily="34" charset="0"/>
              <a:buNone/>
            </a:pPr>
            <a:r>
              <a:rPr lang="id-ID" altLang="en-US" sz="2600" b="1" smtClean="0">
                <a:solidFill>
                  <a:srgbClr val="C54631"/>
                </a:solidFill>
              </a:rPr>
              <a:t>Inovasi dalam hubungan.</a:t>
            </a:r>
            <a:r>
              <a:rPr lang="id-ID" altLang="en-US" sz="2600" smtClean="0">
                <a:sym typeface="Wingdings" panose="05000000000000000000" pitchFamily="2" charset="2"/>
              </a:rPr>
              <a:t> Kerjasama dalam berbagai aliansi bisnis. </a:t>
            </a:r>
            <a:r>
              <a:rPr lang="id-ID" altLang="en-US" sz="2600" smtClean="0">
                <a:solidFill>
                  <a:schemeClr val="tx2"/>
                </a:solidFill>
                <a:sym typeface="Wingdings" panose="05000000000000000000" pitchFamily="2" charset="2"/>
              </a:rPr>
              <a:t>Eg, Bandara &amp; perusahaan transportasi (KNIA &amp; Damri, KNIA &amp; PT. KAI).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b="1" dirty="0" smtClean="0"/>
              <a:t>Jenis-jenis Inovasi</a:t>
            </a:r>
            <a:endParaRPr lang="id-ID" b="1" dirty="0"/>
          </a:p>
        </p:txBody>
      </p:sp>
      <p:sp>
        <p:nvSpPr>
          <p:cNvPr id="16387" name="Content Placeholder 2"/>
          <p:cNvSpPr>
            <a:spLocks noGrp="1"/>
          </p:cNvSpPr>
          <p:nvPr>
            <p:ph idx="1"/>
          </p:nvPr>
        </p:nvSpPr>
        <p:spPr>
          <a:xfrm>
            <a:off x="457200" y="1431925"/>
            <a:ext cx="8229600" cy="4876800"/>
          </a:xfrm>
        </p:spPr>
        <p:txBody>
          <a:bodyPr/>
          <a:lstStyle/>
          <a:p>
            <a:pPr marL="0" indent="0">
              <a:buFont typeface="Arial" panose="020B0604020202020204" pitchFamily="34" charset="0"/>
              <a:buNone/>
            </a:pPr>
            <a:r>
              <a:rPr lang="id-ID" altLang="en-US" sz="2600" b="1" smtClean="0">
                <a:solidFill>
                  <a:srgbClr val="C54631"/>
                </a:solidFill>
              </a:rPr>
              <a:t>Inovasi strategi.</a:t>
            </a:r>
            <a:r>
              <a:rPr lang="id-ID" altLang="en-US" sz="2600" smtClean="0"/>
              <a:t> </a:t>
            </a:r>
            <a:r>
              <a:rPr lang="id-ID" altLang="en-US" sz="2600" i="1" smtClean="0"/>
              <a:t>Inward looking</a:t>
            </a:r>
            <a:r>
              <a:rPr lang="id-ID" altLang="en-US" sz="2600" smtClean="0"/>
              <a:t> </a:t>
            </a:r>
            <a:r>
              <a:rPr lang="id-ID" altLang="en-US" sz="2600" smtClean="0">
                <a:sym typeface="Wingdings" panose="05000000000000000000" pitchFamily="2" charset="2"/>
              </a:rPr>
              <a:t> </a:t>
            </a:r>
            <a:r>
              <a:rPr lang="id-ID" altLang="en-US" sz="2600" i="1" smtClean="0">
                <a:sym typeface="Wingdings" panose="05000000000000000000" pitchFamily="2" charset="2"/>
              </a:rPr>
              <a:t>Outward looking</a:t>
            </a:r>
            <a:r>
              <a:rPr lang="id-ID" altLang="en-US" sz="2600" smtClean="0">
                <a:sym typeface="Wingdings" panose="05000000000000000000" pitchFamily="2" charset="2"/>
              </a:rPr>
              <a:t>. eg, Restorasi Meiji Negara Jepang. Setelah Restorasi Meiji, Jepang menjadi negara yang terbuka untuk belajar hal-hal baik dari negara lain. Untuk mencapai ini, Jepang mengirimkan mahasiswanya untuk belajar ke Amerika Serikat dan Eropa, mengundang Edward Deming, seorang yang ahli dalam bidang </a:t>
            </a:r>
            <a:r>
              <a:rPr lang="id-ID" altLang="en-US" sz="2600" i="1" smtClean="0">
                <a:sym typeface="Wingdings" panose="05000000000000000000" pitchFamily="2" charset="2"/>
              </a:rPr>
              <a:t>Total Quality Management </a:t>
            </a:r>
            <a:r>
              <a:rPr lang="id-ID" altLang="en-US" sz="2600" smtClean="0">
                <a:sym typeface="Wingdings" panose="05000000000000000000" pitchFamily="2" charset="2"/>
              </a:rPr>
              <a:t>(TQM) yang pada akhirnya Jepang menyebut konsep TQM dengan istilah Kaizen. Berubahnya orientasi bisnis dengan sebuah sistem yang memproteksi produk dalam negeri dari suatu negara dengan menjadi anggota organisasi pasar bebas merupakan salah satu bentuk inovasi strategi, yakni berorientasi keluar (</a:t>
            </a:r>
            <a:r>
              <a:rPr lang="id-ID" altLang="en-US" sz="2600" i="1" smtClean="0">
                <a:sym typeface="Wingdings" panose="05000000000000000000" pitchFamily="2" charset="2"/>
              </a:rPr>
              <a:t>outward looking</a:t>
            </a:r>
            <a:r>
              <a:rPr lang="id-ID" altLang="en-US" sz="2600" smtClean="0">
                <a:sym typeface="Wingdings" panose="05000000000000000000" pitchFamily="2" charset="2"/>
              </a:rPr>
              <a:t>).</a:t>
            </a:r>
            <a:endParaRPr lang="id-ID" altLang="en-US" sz="2600" i="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b="1" dirty="0" smtClean="0"/>
              <a:t>Jenis-jenis Inovasi</a:t>
            </a:r>
            <a:endParaRPr lang="id-ID" b="1" dirty="0"/>
          </a:p>
        </p:txBody>
      </p:sp>
      <p:sp>
        <p:nvSpPr>
          <p:cNvPr id="17411" name="Content Placeholder 2"/>
          <p:cNvSpPr>
            <a:spLocks noGrp="1"/>
          </p:cNvSpPr>
          <p:nvPr>
            <p:ph idx="1"/>
          </p:nvPr>
        </p:nvSpPr>
        <p:spPr/>
        <p:txBody>
          <a:bodyPr/>
          <a:lstStyle/>
          <a:p>
            <a:pPr marL="0" indent="0">
              <a:spcBef>
                <a:spcPct val="0"/>
              </a:spcBef>
              <a:spcAft>
                <a:spcPts val="1200"/>
              </a:spcAft>
              <a:buFont typeface="Arial" panose="020B0604020202020204" pitchFamily="34" charset="0"/>
              <a:buNone/>
            </a:pPr>
            <a:r>
              <a:rPr lang="id-ID" altLang="en-US" sz="2600" b="1" smtClean="0">
                <a:solidFill>
                  <a:srgbClr val="C54631"/>
                </a:solidFill>
              </a:rPr>
              <a:t>Inovasi pola pikir (</a:t>
            </a:r>
            <a:r>
              <a:rPr lang="id-ID" altLang="en-US" sz="2600" b="1" i="1" smtClean="0">
                <a:solidFill>
                  <a:srgbClr val="C54631"/>
                </a:solidFill>
              </a:rPr>
              <a:t>Mindset</a:t>
            </a:r>
            <a:r>
              <a:rPr lang="id-ID" altLang="en-US" sz="2600" b="1" smtClean="0">
                <a:solidFill>
                  <a:srgbClr val="C54631"/>
                </a:solidFill>
              </a:rPr>
              <a:t>).</a:t>
            </a:r>
            <a:r>
              <a:rPr lang="id-ID" altLang="en-US" sz="2600" smtClean="0"/>
              <a:t> </a:t>
            </a:r>
            <a:r>
              <a:rPr lang="id-ID" altLang="en-US" sz="2600" smtClean="0">
                <a:sym typeface="Wingdings" panose="05000000000000000000" pitchFamily="2" charset="2"/>
              </a:rPr>
              <a:t>eg, Proses pemberian kredit sepeda motor. Pemberi kredit mengubah pola pikir agar konsumen bersedia mengambil kredit sepeda motor hanya dengan jaminan berupa kartu keluarga, KTP serta pembayaran di awal sebesar Rp. 500.000. dampak positifnya adalah meningkatnya kreditur sepeda motor.</a:t>
            </a:r>
          </a:p>
          <a:p>
            <a:pPr marL="0" indent="0">
              <a:spcBef>
                <a:spcPct val="0"/>
              </a:spcBef>
              <a:spcAft>
                <a:spcPts val="1200"/>
              </a:spcAft>
              <a:buFont typeface="Arial" panose="020B0604020202020204" pitchFamily="34" charset="0"/>
              <a:buNone/>
            </a:pPr>
            <a:r>
              <a:rPr lang="id-ID" altLang="en-US" sz="2600" b="1" smtClean="0">
                <a:solidFill>
                  <a:srgbClr val="C54631"/>
                </a:solidFill>
              </a:rPr>
              <a:t>Inovasi produk.</a:t>
            </a:r>
            <a:r>
              <a:rPr lang="id-ID" altLang="en-US" sz="2600" smtClean="0"/>
              <a:t> Pengembangan produk yang terlihat dari fungsi produk dan dapat membawa kualitas produk menjadi lebih baik.</a:t>
            </a:r>
          </a:p>
          <a:p>
            <a:pPr marL="0" indent="0">
              <a:spcBef>
                <a:spcPct val="0"/>
              </a:spcBef>
              <a:spcAft>
                <a:spcPts val="1200"/>
              </a:spcAft>
              <a:buFont typeface="Arial" panose="020B0604020202020204" pitchFamily="34" charset="0"/>
              <a:buNone/>
            </a:pPr>
            <a:r>
              <a:rPr lang="id-ID" altLang="en-US" sz="2600" b="1" smtClean="0">
                <a:solidFill>
                  <a:srgbClr val="C54631"/>
                </a:solidFill>
              </a:rPr>
              <a:t>Inovasi pelayanan.</a:t>
            </a:r>
            <a:r>
              <a:rPr lang="id-ID" altLang="en-US" sz="2600" smtClean="0">
                <a:sym typeface="Wingdings" panose="05000000000000000000" pitchFamily="2" charset="2"/>
              </a:rPr>
              <a:t> Pengembangan kualitas pelayanan untuk sebuah produk dan jasa.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990600"/>
          </a:xfrm>
        </p:spPr>
        <p:txBody>
          <a:bodyPr/>
          <a:lstStyle/>
          <a:p>
            <a:pPr algn="r">
              <a:defRPr/>
            </a:pPr>
            <a:r>
              <a:rPr lang="id-ID" b="1" dirty="0" smtClean="0">
                <a:solidFill>
                  <a:srgbClr val="C54631"/>
                </a:solidFill>
              </a:rPr>
              <a:t>MODAL MANUSIA &amp; INOVASI</a:t>
            </a:r>
            <a:endParaRPr lang="id-ID" b="1" dirty="0">
              <a:solidFill>
                <a:srgbClr val="C54631"/>
              </a:solidFill>
            </a:endParaRPr>
          </a:p>
        </p:txBody>
      </p:sp>
      <p:sp>
        <p:nvSpPr>
          <p:cNvPr id="18435" name="Content Placeholder 2"/>
          <p:cNvSpPr>
            <a:spLocks noGrp="1"/>
          </p:cNvSpPr>
          <p:nvPr>
            <p:ph idx="1"/>
          </p:nvPr>
        </p:nvSpPr>
        <p:spPr>
          <a:xfrm>
            <a:off x="457200" y="1341438"/>
            <a:ext cx="8229600" cy="5111750"/>
          </a:xfrm>
        </p:spPr>
        <p:txBody>
          <a:bodyPr/>
          <a:lstStyle/>
          <a:p>
            <a:pPr marL="0" indent="0">
              <a:buFont typeface="Arial" panose="020B0604020202020204" pitchFamily="34" charset="0"/>
              <a:buNone/>
            </a:pPr>
            <a:r>
              <a:rPr lang="id-ID" altLang="en-US" sz="2500" b="1" smtClean="0">
                <a:solidFill>
                  <a:srgbClr val="C54631"/>
                </a:solidFill>
              </a:rPr>
              <a:t>Kreativitas.</a:t>
            </a:r>
            <a:r>
              <a:rPr lang="id-ID" altLang="en-US" sz="2500" smtClean="0"/>
              <a:t> Kreativitas merupakan hal yang mengawali/mendahului sebuah inovasi. </a:t>
            </a:r>
            <a:r>
              <a:rPr lang="id-ID" altLang="en-US" sz="2500" i="1" smtClean="0"/>
              <a:t>Divergent thinking</a:t>
            </a:r>
            <a:r>
              <a:rPr lang="id-ID" altLang="en-US" sz="2500" smtClean="0"/>
              <a:t> merupakan cara berpikir yang dapat menstimulasi kreativitas. Cara berpikir seperti ini memberikan banyak jawaban. Ciri-ciri kreativitas meliputi: </a:t>
            </a:r>
            <a:r>
              <a:rPr lang="id-ID" altLang="en-US" sz="2500" smtClean="0">
                <a:solidFill>
                  <a:srgbClr val="C54631"/>
                </a:solidFill>
              </a:rPr>
              <a:t>1) </a:t>
            </a:r>
            <a:r>
              <a:rPr lang="id-ID" altLang="en-US" sz="2500" i="1" smtClean="0">
                <a:solidFill>
                  <a:srgbClr val="C54631"/>
                </a:solidFill>
              </a:rPr>
              <a:t>Fluency</a:t>
            </a:r>
            <a:r>
              <a:rPr lang="id-ID" altLang="en-US" sz="2500" smtClean="0"/>
              <a:t>, kelancaran dalam memberikan jawaban; </a:t>
            </a:r>
            <a:r>
              <a:rPr lang="id-ID" altLang="en-US" sz="2500" smtClean="0">
                <a:solidFill>
                  <a:srgbClr val="C54631"/>
                </a:solidFill>
              </a:rPr>
              <a:t>2) </a:t>
            </a:r>
            <a:r>
              <a:rPr lang="id-ID" altLang="en-US" sz="2500" i="1" smtClean="0">
                <a:solidFill>
                  <a:srgbClr val="C54631"/>
                </a:solidFill>
              </a:rPr>
              <a:t>Flexibility</a:t>
            </a:r>
            <a:r>
              <a:rPr lang="id-ID" altLang="en-US" sz="2500" smtClean="0"/>
              <a:t>, kemampuan mengahsilkan gagasan yang tidak biasa; </a:t>
            </a:r>
            <a:r>
              <a:rPr lang="id-ID" altLang="en-US" sz="2500" smtClean="0">
                <a:solidFill>
                  <a:srgbClr val="C54631"/>
                </a:solidFill>
              </a:rPr>
              <a:t>3) </a:t>
            </a:r>
            <a:r>
              <a:rPr lang="id-ID" altLang="en-US" sz="2500" i="1" smtClean="0">
                <a:solidFill>
                  <a:srgbClr val="C54631"/>
                </a:solidFill>
              </a:rPr>
              <a:t>Originality</a:t>
            </a:r>
            <a:r>
              <a:rPr lang="id-ID" altLang="en-US" sz="2500" smtClean="0"/>
              <a:t>, kemampuan menghasilkan pemikiran yang tidak biasa/unik; </a:t>
            </a:r>
            <a:r>
              <a:rPr lang="id-ID" altLang="en-US" sz="2500" smtClean="0">
                <a:solidFill>
                  <a:srgbClr val="C54631"/>
                </a:solidFill>
              </a:rPr>
              <a:t>4) </a:t>
            </a:r>
            <a:r>
              <a:rPr lang="id-ID" altLang="en-US" sz="2500" i="1" smtClean="0">
                <a:solidFill>
                  <a:srgbClr val="C54631"/>
                </a:solidFill>
              </a:rPr>
              <a:t>Elaboration</a:t>
            </a:r>
            <a:r>
              <a:rPr lang="id-ID" altLang="en-US" sz="2500" smtClean="0"/>
              <a:t>, kemampuan untuk memperkaya dan mengelaborasi sebuah konsep, dan mengimplementasikannya; </a:t>
            </a:r>
            <a:r>
              <a:rPr lang="id-ID" altLang="en-US" sz="2500" smtClean="0">
                <a:solidFill>
                  <a:srgbClr val="C54631"/>
                </a:solidFill>
              </a:rPr>
              <a:t>5) </a:t>
            </a:r>
            <a:r>
              <a:rPr lang="id-ID" altLang="en-US" sz="2500" i="1" smtClean="0">
                <a:solidFill>
                  <a:srgbClr val="C54631"/>
                </a:solidFill>
              </a:rPr>
              <a:t>Visualization</a:t>
            </a:r>
            <a:r>
              <a:rPr lang="id-ID" altLang="en-US" sz="2500" smtClean="0"/>
              <a:t>, kemampuan berimajinasi dan memvisualkan sebuah konsep abstrak dari sudut pandang yang berbeda; </a:t>
            </a:r>
            <a:r>
              <a:rPr lang="id-ID" altLang="en-US" sz="2500" smtClean="0">
                <a:solidFill>
                  <a:srgbClr val="C54631"/>
                </a:solidFill>
              </a:rPr>
              <a:t>6) </a:t>
            </a:r>
            <a:r>
              <a:rPr lang="id-ID" altLang="en-US" sz="2500" i="1" smtClean="0">
                <a:solidFill>
                  <a:srgbClr val="C54631"/>
                </a:solidFill>
              </a:rPr>
              <a:t>Transformation</a:t>
            </a:r>
            <a:r>
              <a:rPr lang="id-ID" altLang="en-US" sz="2500" smtClean="0"/>
              <a:t>, kemampuan mengubah suatu benda atau gagasan pada benda atau objek lainnya, serta melihat makna dan manfaatnya dengan cara baru;</a:t>
            </a:r>
            <a:endParaRPr lang="id-ID" altLang="en-US" sz="2500" b="1" smtClean="0">
              <a:solidFill>
                <a:srgbClr val="C5463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id-ID" b="1" dirty="0" smtClean="0">
                <a:solidFill>
                  <a:srgbClr val="C54631"/>
                </a:solidFill>
              </a:rPr>
              <a:t>MODAL MANUSIA &amp; INOVASI</a:t>
            </a:r>
            <a:endParaRPr lang="id-ID" b="1" dirty="0">
              <a:solidFill>
                <a:srgbClr val="C54631"/>
              </a:solidFill>
            </a:endParaRPr>
          </a:p>
        </p:txBody>
      </p:sp>
      <p:sp>
        <p:nvSpPr>
          <p:cNvPr id="19459" name="Content Placeholder 2"/>
          <p:cNvSpPr>
            <a:spLocks noGrp="1"/>
          </p:cNvSpPr>
          <p:nvPr>
            <p:ph idx="1"/>
          </p:nvPr>
        </p:nvSpPr>
        <p:spPr/>
        <p:txBody>
          <a:bodyPr/>
          <a:lstStyle/>
          <a:p>
            <a:pPr marL="0" indent="0">
              <a:buFont typeface="Arial" panose="020B0604020202020204" pitchFamily="34" charset="0"/>
              <a:buNone/>
            </a:pPr>
            <a:r>
              <a:rPr lang="id-ID" altLang="en-US" sz="2500" b="1" smtClean="0">
                <a:solidFill>
                  <a:srgbClr val="C54631"/>
                </a:solidFill>
              </a:rPr>
              <a:t>Kreativitas.</a:t>
            </a:r>
            <a:r>
              <a:rPr lang="id-ID" altLang="en-US" sz="2500" smtClean="0"/>
              <a:t> ........ </a:t>
            </a:r>
            <a:r>
              <a:rPr lang="id-ID" altLang="en-US" sz="2500" smtClean="0">
                <a:solidFill>
                  <a:srgbClr val="C54631"/>
                </a:solidFill>
              </a:rPr>
              <a:t>7) </a:t>
            </a:r>
            <a:r>
              <a:rPr lang="id-ID" altLang="en-US" sz="2500" i="1" smtClean="0">
                <a:solidFill>
                  <a:srgbClr val="C54631"/>
                </a:solidFill>
              </a:rPr>
              <a:t>Intuition</a:t>
            </a:r>
            <a:r>
              <a:rPr lang="id-ID" altLang="en-US" sz="2500" smtClean="0"/>
              <a:t>, kemampuan melihat hubungan/kaitan suatu hak dengan hal lain, dalam informasi terbatas; </a:t>
            </a:r>
            <a:r>
              <a:rPr lang="id-ID" altLang="en-US" sz="2500" smtClean="0">
                <a:solidFill>
                  <a:srgbClr val="C54631"/>
                </a:solidFill>
              </a:rPr>
              <a:t>8) </a:t>
            </a:r>
            <a:r>
              <a:rPr lang="id-ID" altLang="en-US" sz="2500" i="1" smtClean="0">
                <a:solidFill>
                  <a:srgbClr val="C54631"/>
                </a:solidFill>
              </a:rPr>
              <a:t>Synthesis</a:t>
            </a:r>
            <a:r>
              <a:rPr lang="id-ID" altLang="en-US" sz="2500" smtClean="0"/>
              <a:t>, kemampuan mengkombinasikan bagian-bagian ke dalam sebuah keseluruhan yang kompak dan logis.</a:t>
            </a:r>
            <a:endParaRPr lang="id-ID" altLang="en-US" sz="2500" b="1" smtClean="0">
              <a:solidFill>
                <a:srgbClr val="C54631"/>
              </a:solidFill>
            </a:endParaRPr>
          </a:p>
          <a:p>
            <a:pPr marL="0" indent="0">
              <a:buFont typeface="Arial" panose="020B0604020202020204" pitchFamily="34" charset="0"/>
              <a:buNone/>
            </a:pPr>
            <a:r>
              <a:rPr lang="id-ID" altLang="en-US" sz="2500" b="1" smtClean="0">
                <a:solidFill>
                  <a:srgbClr val="C54631"/>
                </a:solidFill>
              </a:rPr>
              <a:t>Intelektual.</a:t>
            </a:r>
            <a:r>
              <a:rPr lang="id-ID" altLang="en-US" sz="2500" smtClean="0"/>
              <a:t> </a:t>
            </a:r>
            <a:r>
              <a:rPr lang="id-ID" altLang="en-US" sz="2500" smtClean="0">
                <a:sym typeface="Wingdings" panose="05000000000000000000" pitchFamily="2" charset="2"/>
              </a:rPr>
              <a:t>Modal intelektual tidak selalu ditentukan oleh tingkat pendidikan formal, namun mampu menjadi pemikir yang menghasilkan gagasan yang berkualitas.</a:t>
            </a:r>
          </a:p>
          <a:p>
            <a:pPr marL="0" indent="0">
              <a:buFont typeface="Arial" panose="020B0604020202020204" pitchFamily="34" charset="0"/>
              <a:buNone/>
            </a:pPr>
            <a:r>
              <a:rPr lang="id-ID" altLang="en-US" sz="2500" b="1" smtClean="0">
                <a:solidFill>
                  <a:srgbClr val="C54631"/>
                </a:solidFill>
              </a:rPr>
              <a:t>Emosional (</a:t>
            </a:r>
            <a:r>
              <a:rPr lang="id-ID" altLang="en-US" sz="2500" b="1" i="1" smtClean="0">
                <a:solidFill>
                  <a:srgbClr val="C54631"/>
                </a:solidFill>
              </a:rPr>
              <a:t>Emotional Intelligence</a:t>
            </a:r>
            <a:r>
              <a:rPr lang="id-ID" altLang="en-US" sz="2500" b="1" smtClean="0">
                <a:solidFill>
                  <a:srgbClr val="C54631"/>
                </a:solidFill>
              </a:rPr>
              <a:t>).</a:t>
            </a:r>
            <a:r>
              <a:rPr lang="id-ID" altLang="en-US" sz="2500" smtClean="0"/>
              <a:t> </a:t>
            </a:r>
            <a:r>
              <a:rPr lang="id-ID" altLang="en-US" sz="2500" smtClean="0">
                <a:sym typeface="Wingdings" panose="05000000000000000000" pitchFamily="2" charset="2"/>
              </a:rPr>
              <a:t>Kecerdasan emosional akan berperan penting dalam proses inovasi, yaitu mampu menghargai pendapat orang lain dengan sabar dan penuh apresiasi, dan lebih tenggang rasa dalam menghadapi gagasan kontroversial.</a:t>
            </a:r>
            <a:endParaRPr lang="id-ID" altLang="en-US" sz="2500" b="1" smtClean="0">
              <a:solidFill>
                <a:srgbClr val="C5463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990600"/>
          </a:xfrm>
        </p:spPr>
        <p:txBody>
          <a:bodyPr/>
          <a:lstStyle/>
          <a:p>
            <a:pPr algn="r">
              <a:defRPr/>
            </a:pPr>
            <a:r>
              <a:rPr lang="id-ID" b="1" dirty="0" smtClean="0">
                <a:solidFill>
                  <a:srgbClr val="C54631"/>
                </a:solidFill>
              </a:rPr>
              <a:t>MODAL MANUSIA &amp; INOVASI</a:t>
            </a:r>
            <a:endParaRPr lang="id-ID" b="1" dirty="0">
              <a:solidFill>
                <a:srgbClr val="C54631"/>
              </a:solidFill>
            </a:endParaRPr>
          </a:p>
        </p:txBody>
      </p:sp>
      <p:sp>
        <p:nvSpPr>
          <p:cNvPr id="20483" name="Content Placeholder 2"/>
          <p:cNvSpPr>
            <a:spLocks noGrp="1"/>
          </p:cNvSpPr>
          <p:nvPr>
            <p:ph idx="1"/>
          </p:nvPr>
        </p:nvSpPr>
        <p:spPr>
          <a:xfrm>
            <a:off x="457200" y="1341438"/>
            <a:ext cx="8229600" cy="4876800"/>
          </a:xfrm>
        </p:spPr>
        <p:txBody>
          <a:bodyPr/>
          <a:lstStyle/>
          <a:p>
            <a:pPr marL="0" indent="0">
              <a:spcBef>
                <a:spcPct val="0"/>
              </a:spcBef>
              <a:spcAft>
                <a:spcPts val="1200"/>
              </a:spcAft>
              <a:buFont typeface="Arial" panose="020B0604020202020204" pitchFamily="34" charset="0"/>
              <a:buNone/>
            </a:pPr>
            <a:r>
              <a:rPr lang="id-ID" altLang="en-US" sz="2600" b="1" smtClean="0">
                <a:solidFill>
                  <a:srgbClr val="C54631"/>
                </a:solidFill>
              </a:rPr>
              <a:t>Sosial.</a:t>
            </a:r>
            <a:r>
              <a:rPr lang="id-ID" altLang="en-US" sz="2600" smtClean="0"/>
              <a:t> </a:t>
            </a:r>
            <a:r>
              <a:rPr lang="id-ID" altLang="en-US" sz="2600" smtClean="0">
                <a:sym typeface="Wingdings" panose="05000000000000000000" pitchFamily="2" charset="2"/>
              </a:rPr>
              <a:t>Kemampuan berinteraksi dengan orang yang berbeda, menghargai serta memanfaatkan secara bersama perbedaan akan memberikan kebaikan untuk semua</a:t>
            </a:r>
            <a:endParaRPr lang="id-ID" altLang="en-US" sz="2600" b="1" smtClean="0">
              <a:solidFill>
                <a:srgbClr val="C54631"/>
              </a:solidFill>
            </a:endParaRPr>
          </a:p>
          <a:p>
            <a:pPr marL="0" indent="0">
              <a:spcBef>
                <a:spcPct val="0"/>
              </a:spcBef>
              <a:spcAft>
                <a:spcPts val="1200"/>
              </a:spcAft>
              <a:buFont typeface="Arial" panose="020B0604020202020204" pitchFamily="34" charset="0"/>
              <a:buNone/>
            </a:pPr>
            <a:r>
              <a:rPr lang="id-ID" altLang="en-US" sz="2600" b="1" smtClean="0">
                <a:solidFill>
                  <a:srgbClr val="C54631"/>
                </a:solidFill>
              </a:rPr>
              <a:t>Ketabahan (</a:t>
            </a:r>
            <a:r>
              <a:rPr lang="id-ID" altLang="en-US" sz="2600" b="1" i="1" smtClean="0">
                <a:solidFill>
                  <a:srgbClr val="C54631"/>
                </a:solidFill>
              </a:rPr>
              <a:t>Adversity Intelligence</a:t>
            </a:r>
            <a:r>
              <a:rPr lang="id-ID" altLang="en-US" sz="2600" b="1" smtClean="0">
                <a:solidFill>
                  <a:srgbClr val="C54631"/>
                </a:solidFill>
              </a:rPr>
              <a:t>).</a:t>
            </a:r>
            <a:r>
              <a:rPr lang="id-ID" altLang="en-US" sz="2600" smtClean="0"/>
              <a:t> </a:t>
            </a:r>
            <a:r>
              <a:rPr lang="id-ID" altLang="en-US" sz="2600" smtClean="0">
                <a:sym typeface="Wingdings" panose="05000000000000000000" pitchFamily="2" charset="2"/>
              </a:rPr>
              <a:t>Dengan banyaknya rintangan yang dihadapi, orang yang bertipe tabah akan selalu berpegang teguh pada keyakinan bahwa ia akan berhasil dengan gagasan inovatif yang dimilikinya.</a:t>
            </a:r>
            <a:endParaRPr lang="id-ID" altLang="en-US" sz="2600" b="1" smtClean="0">
              <a:solidFill>
                <a:srgbClr val="C5463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990600"/>
          </a:xfrm>
        </p:spPr>
        <p:txBody>
          <a:bodyPr/>
          <a:lstStyle/>
          <a:p>
            <a:pPr algn="r">
              <a:defRPr/>
            </a:pPr>
            <a:r>
              <a:rPr lang="id-ID" b="1" dirty="0" smtClean="0">
                <a:solidFill>
                  <a:srgbClr val="C54631"/>
                </a:solidFill>
              </a:rPr>
              <a:t>MODAL MANUSIA &amp; INOVASI</a:t>
            </a:r>
            <a:endParaRPr lang="id-ID" b="1" dirty="0">
              <a:solidFill>
                <a:srgbClr val="C54631"/>
              </a:solidFill>
            </a:endParaRPr>
          </a:p>
        </p:txBody>
      </p:sp>
      <p:sp>
        <p:nvSpPr>
          <p:cNvPr id="21507" name="Content Placeholder 2"/>
          <p:cNvSpPr>
            <a:spLocks noGrp="1"/>
          </p:cNvSpPr>
          <p:nvPr>
            <p:ph idx="1"/>
          </p:nvPr>
        </p:nvSpPr>
        <p:spPr>
          <a:xfrm>
            <a:off x="457200" y="1341438"/>
            <a:ext cx="8229600" cy="4876800"/>
          </a:xfrm>
        </p:spPr>
        <p:txBody>
          <a:bodyPr/>
          <a:lstStyle/>
          <a:p>
            <a:pPr marL="0" indent="0">
              <a:spcBef>
                <a:spcPct val="0"/>
              </a:spcBef>
              <a:spcAft>
                <a:spcPts val="1200"/>
              </a:spcAft>
              <a:buFont typeface="Arial" panose="020B0604020202020204" pitchFamily="34" charset="0"/>
              <a:buNone/>
            </a:pPr>
            <a:r>
              <a:rPr lang="id-ID" altLang="en-US" sz="2600" b="1" smtClean="0">
                <a:solidFill>
                  <a:srgbClr val="C54631"/>
                </a:solidFill>
              </a:rPr>
              <a:t>Moral.</a:t>
            </a:r>
            <a:r>
              <a:rPr lang="id-ID" altLang="en-US" sz="2600" smtClean="0">
                <a:sym typeface="Wingdings" panose="05000000000000000000" pitchFamily="2" charset="2"/>
              </a:rPr>
              <a:t> Modal yang berprinsip pada etika bisnis yang menghasilkan citra yang baik. Empat komponen modal moral meliputi: </a:t>
            </a:r>
            <a:r>
              <a:rPr lang="id-ID" altLang="en-US" sz="2600" smtClean="0">
                <a:solidFill>
                  <a:srgbClr val="C54631"/>
                </a:solidFill>
              </a:rPr>
              <a:t>1) Integritas (</a:t>
            </a:r>
            <a:r>
              <a:rPr lang="id-ID" altLang="en-US" sz="2600" i="1" smtClean="0">
                <a:solidFill>
                  <a:srgbClr val="C54631"/>
                </a:solidFill>
              </a:rPr>
              <a:t>Integrity</a:t>
            </a:r>
            <a:r>
              <a:rPr lang="id-ID" altLang="en-US" sz="2600" smtClean="0">
                <a:solidFill>
                  <a:srgbClr val="C54631"/>
                </a:solidFill>
              </a:rPr>
              <a:t>)</a:t>
            </a:r>
            <a:r>
              <a:rPr lang="id-ID" altLang="en-US" sz="2600" smtClean="0"/>
              <a:t>, individu memiliki berperilaku yang tidak bertentangan dengan kaidah etis yang universal; </a:t>
            </a:r>
            <a:r>
              <a:rPr lang="id-ID" altLang="en-US" sz="2600" smtClean="0">
                <a:solidFill>
                  <a:srgbClr val="C54631"/>
                </a:solidFill>
              </a:rPr>
              <a:t>2) Bertanggungjawab (</a:t>
            </a:r>
            <a:r>
              <a:rPr lang="id-ID" altLang="en-US" sz="2600" i="1" smtClean="0">
                <a:solidFill>
                  <a:srgbClr val="C54631"/>
                </a:solidFill>
              </a:rPr>
              <a:t>Responsibility</a:t>
            </a:r>
            <a:r>
              <a:rPr lang="id-ID" altLang="en-US" sz="2600" smtClean="0">
                <a:solidFill>
                  <a:srgbClr val="C54631"/>
                </a:solidFill>
              </a:rPr>
              <a:t>)</a:t>
            </a:r>
            <a:r>
              <a:rPr lang="id-ID" altLang="en-US" sz="2600" smtClean="0"/>
              <a:t>; </a:t>
            </a:r>
            <a:r>
              <a:rPr lang="id-ID" altLang="en-US" sz="2600" smtClean="0">
                <a:solidFill>
                  <a:srgbClr val="C54631"/>
                </a:solidFill>
              </a:rPr>
              <a:t>3) Penyayang (</a:t>
            </a:r>
            <a:r>
              <a:rPr lang="id-ID" altLang="en-US" sz="2600" i="1" smtClean="0">
                <a:solidFill>
                  <a:srgbClr val="C54631"/>
                </a:solidFill>
              </a:rPr>
              <a:t>Compassionate</a:t>
            </a:r>
            <a:r>
              <a:rPr lang="id-ID" altLang="en-US" sz="2600" smtClean="0">
                <a:solidFill>
                  <a:srgbClr val="C54631"/>
                </a:solidFill>
              </a:rPr>
              <a:t>)</a:t>
            </a:r>
            <a:r>
              <a:rPr lang="id-ID" altLang="en-US" sz="2600" smtClean="0"/>
              <a:t>, tidak merugikan orang lain; </a:t>
            </a:r>
            <a:r>
              <a:rPr lang="id-ID" altLang="en-US" sz="2600" smtClean="0">
                <a:solidFill>
                  <a:srgbClr val="C54631"/>
                </a:solidFill>
              </a:rPr>
              <a:t>4) Pemaaf (</a:t>
            </a:r>
            <a:r>
              <a:rPr lang="id-ID" altLang="en-US" sz="2600" i="1" smtClean="0">
                <a:solidFill>
                  <a:srgbClr val="C54631"/>
                </a:solidFill>
              </a:rPr>
              <a:t>Forgiveness</a:t>
            </a:r>
            <a:r>
              <a:rPr lang="id-ID" altLang="en-US" sz="2600" smtClean="0">
                <a:solidFill>
                  <a:srgbClr val="C54631"/>
                </a:solidFill>
              </a:rPr>
              <a:t>)</a:t>
            </a:r>
            <a:r>
              <a:rPr lang="id-ID" altLang="en-US" sz="2600" smtClean="0"/>
              <a:t>.</a:t>
            </a:r>
            <a:endParaRPr lang="id-ID" altLang="en-US" sz="2600" b="1" smtClean="0">
              <a:solidFill>
                <a:srgbClr val="C54631"/>
              </a:solidFill>
            </a:endParaRPr>
          </a:p>
          <a:p>
            <a:pPr marL="0" indent="0">
              <a:spcBef>
                <a:spcPct val="0"/>
              </a:spcBef>
              <a:spcAft>
                <a:spcPts val="1200"/>
              </a:spcAft>
              <a:buFont typeface="Arial" panose="020B0604020202020204" pitchFamily="34" charset="0"/>
              <a:buNone/>
            </a:pPr>
            <a:r>
              <a:rPr lang="id-ID" altLang="en-US" sz="2600" b="1" smtClean="0">
                <a:solidFill>
                  <a:srgbClr val="C54631"/>
                </a:solidFill>
              </a:rPr>
              <a:t>Kesehatan.</a:t>
            </a:r>
            <a:r>
              <a:rPr lang="id-ID" altLang="en-US" sz="2600" smtClean="0"/>
              <a:t> </a:t>
            </a:r>
            <a:r>
              <a:rPr lang="id-ID" altLang="en-US" sz="2600" smtClean="0">
                <a:sym typeface="Wingdings" panose="05000000000000000000" pitchFamily="2" charset="2"/>
              </a:rPr>
              <a:t>Kesehatan merupakan bagian dari modal manusia agar dapat bekerja dan berpikir secara produktif. Kesehatan merupakan modal manusia yang dapat mempengaruhi modal manusia yang lainnya seperti intelektual, emosional, ketabahan, dan sosial.</a:t>
            </a:r>
            <a:endParaRPr lang="id-ID" altLang="en-US" sz="2600" b="1" smtClean="0">
              <a:solidFill>
                <a:srgbClr val="C5463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altLang="en-US" b="1" dirty="0">
                <a:solidFill>
                  <a:srgbClr val="C54631"/>
                </a:solidFill>
              </a:rPr>
              <a:t>HUBUNGAN KEPEMIMPINAN &amp; INOVASI</a:t>
            </a:r>
            <a:endParaRPr lang="id-ID" b="1" dirty="0">
              <a:solidFill>
                <a:srgbClr val="C54631"/>
              </a:solidFill>
            </a:endParaRPr>
          </a:p>
        </p:txBody>
      </p:sp>
      <p:sp>
        <p:nvSpPr>
          <p:cNvPr id="22531" name="Content Placeholder 2"/>
          <p:cNvSpPr>
            <a:spLocks noGrp="1"/>
          </p:cNvSpPr>
          <p:nvPr>
            <p:ph idx="1"/>
          </p:nvPr>
        </p:nvSpPr>
        <p:spPr/>
        <p:txBody>
          <a:bodyPr/>
          <a:lstStyle/>
          <a:p>
            <a:pPr marL="363538" indent="-363538"/>
            <a:r>
              <a:rPr lang="id-ID" altLang="en-US" sz="2600" smtClean="0"/>
              <a:t>Pemimpin yang dapat memacu tumbuhnya inovasi dalam perusahaan adalah pemimpin yang berpandangan jauh ke depan (sifat visioner), mampu mensinergikan berbagai unit, divisi, dan sumber daya yang ada dalam organisasi (sifat sinergistik) serta menggerakkan orang-orang dalam organisasi untuk mencapai sebuah tujuan yang ingin dicapai bersama (sifat transformasional).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altLang="en-US" b="1" dirty="0">
                <a:solidFill>
                  <a:srgbClr val="C54631"/>
                </a:solidFill>
              </a:rPr>
              <a:t>HUBUNGAN KEPEMIMPINAN &amp; INOVASI</a:t>
            </a:r>
            <a:endParaRPr lang="id-ID" b="1" dirty="0">
              <a:solidFill>
                <a:srgbClr val="C54631"/>
              </a:solidFill>
            </a:endParaRPr>
          </a:p>
        </p:txBody>
      </p:sp>
      <p:sp>
        <p:nvSpPr>
          <p:cNvPr id="23555" name="Content Placeholder 2"/>
          <p:cNvSpPr>
            <a:spLocks noGrp="1"/>
          </p:cNvSpPr>
          <p:nvPr>
            <p:ph idx="1"/>
          </p:nvPr>
        </p:nvSpPr>
        <p:spPr/>
        <p:txBody>
          <a:bodyPr/>
          <a:lstStyle/>
          <a:p>
            <a:pPr marL="363538" indent="-363538"/>
            <a:r>
              <a:rPr lang="en-US" altLang="en-US" sz="2800" smtClean="0"/>
              <a:t>P</a:t>
            </a:r>
            <a:r>
              <a:rPr lang="id-ID" altLang="en-US" sz="2800" smtClean="0"/>
              <a:t>roses pengambilan keputusan yang bergerak ke arah delegasi semakin membesarkan kegairahan untuk berinovasi.</a:t>
            </a:r>
          </a:p>
          <a:p>
            <a:pPr marL="363538" indent="-363538"/>
            <a:r>
              <a:rPr lang="id-ID" altLang="en-US" sz="2800" smtClean="0"/>
              <a:t>Tipe kepemimpinan partisipatif merupakan tipe kepemimpinan yang paling besar peluangnya untuk mengembangkan kreativitas karyawan dalam menghasilkan produk-produk inovasi.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altLang="en-US" b="1" dirty="0">
                <a:solidFill>
                  <a:srgbClr val="C54631"/>
                </a:solidFill>
              </a:rPr>
              <a:t>HUBUNGAN KEPEMIMPINAN &amp; INOVASI</a:t>
            </a:r>
            <a:endParaRPr lang="id-ID" b="1" dirty="0">
              <a:solidFill>
                <a:srgbClr val="C54631"/>
              </a:solidFill>
            </a:endParaRPr>
          </a:p>
        </p:txBody>
      </p:sp>
      <p:sp>
        <p:nvSpPr>
          <p:cNvPr id="24579" name="Content Placeholder 2"/>
          <p:cNvSpPr>
            <a:spLocks noGrp="1"/>
          </p:cNvSpPr>
          <p:nvPr>
            <p:ph idx="1"/>
          </p:nvPr>
        </p:nvSpPr>
        <p:spPr/>
        <p:txBody>
          <a:bodyPr/>
          <a:lstStyle/>
          <a:p>
            <a:pPr marL="363538" indent="-363538"/>
            <a:r>
              <a:rPr lang="id-ID" altLang="en-US" sz="2800" smtClean="0"/>
              <a:t>Perilaku inovatif berkembang bila pemimpin bersifat apresiatif terhadap setiap gagasan, karena sifat apresiatif pemimpin dapat memotivasi orang untuk berinovasi.</a:t>
            </a:r>
          </a:p>
          <a:p>
            <a:pPr marL="363538" indent="-363538"/>
            <a:r>
              <a:rPr lang="id-ID" altLang="en-US" sz="2800" smtClean="0"/>
              <a:t>Kanter (2001): Pemimpin juga harus membangun budaya organisasi/perusahaan yang menumbuhkan rasa kebermaknaan, persaudaraan, dan mengembangkan kompetensi dalam kehidupan kerja.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id-ID" b="1" dirty="0" smtClean="0">
                <a:solidFill>
                  <a:srgbClr val="C54631"/>
                </a:solidFill>
              </a:rPr>
              <a:t>INOVASI ???</a:t>
            </a:r>
            <a:endParaRPr lang="id-ID" dirty="0"/>
          </a:p>
        </p:txBody>
      </p:sp>
      <p:sp>
        <p:nvSpPr>
          <p:cNvPr id="7171" name="Content Placeholder 2"/>
          <p:cNvSpPr>
            <a:spLocks noGrp="1"/>
          </p:cNvSpPr>
          <p:nvPr>
            <p:ph idx="1"/>
          </p:nvPr>
        </p:nvSpPr>
        <p:spPr/>
        <p:txBody>
          <a:bodyPr/>
          <a:lstStyle/>
          <a:p>
            <a:pPr marL="354013" indent="-354013"/>
            <a:r>
              <a:rPr lang="id-ID" altLang="en-US" sz="2800" smtClean="0"/>
              <a:t>Kanter (1986): Inovasi merupakan hasil karya pemikiran baru yang diterapkan dalam kehidupan manusia.</a:t>
            </a:r>
          </a:p>
          <a:p>
            <a:pPr marL="354013" indent="-354013"/>
            <a:r>
              <a:rPr lang="id-ID" altLang="en-US" sz="2800" smtClean="0"/>
              <a:t>Amabile &amp; Conti (1999): Inovasi merupakan implementasi dan adopsi pemikiran baru oleh individu dalam perusahaan.</a:t>
            </a:r>
          </a:p>
          <a:p>
            <a:pPr marL="354013" indent="-354013"/>
            <a:r>
              <a:rPr lang="id-ID" altLang="en-US" sz="2800" smtClean="0"/>
              <a:t>West &amp; Farr (1990): Pengenalan &amp; penerapan denga nsengaja gagasan, proses, produk, dan prosedur yang baru pada unit yang menerapkannya, yang dirancang untuk memberikan keuntungan bagi individu, kelompok, organisasi dan masyarakat luas.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9600" cy="990600"/>
          </a:xfrm>
        </p:spPr>
        <p:txBody>
          <a:bodyPr/>
          <a:lstStyle/>
          <a:p>
            <a:pPr algn="ctr" fontAlgn="auto">
              <a:spcAft>
                <a:spcPts val="0"/>
              </a:spcAft>
              <a:defRPr/>
            </a:pPr>
            <a:r>
              <a:rPr lang="en-US" altLang="en-US" b="1" dirty="0">
                <a:solidFill>
                  <a:srgbClr val="C54631"/>
                </a:solidFill>
              </a:rPr>
              <a:t>HUBUNGAN KEPEMIMPINAN &amp; INOVASI</a:t>
            </a:r>
            <a:endParaRPr lang="id-ID" b="1" dirty="0">
              <a:solidFill>
                <a:srgbClr val="C54631"/>
              </a:solidFill>
            </a:endParaRPr>
          </a:p>
        </p:txBody>
      </p:sp>
      <p:sp>
        <p:nvSpPr>
          <p:cNvPr id="25603" name="Content Placeholder 2"/>
          <p:cNvSpPr>
            <a:spLocks noGrp="1"/>
          </p:cNvSpPr>
          <p:nvPr>
            <p:ph idx="1"/>
          </p:nvPr>
        </p:nvSpPr>
        <p:spPr>
          <a:xfrm>
            <a:off x="457200" y="1412875"/>
            <a:ext cx="8229600" cy="4876800"/>
          </a:xfrm>
        </p:spPr>
        <p:txBody>
          <a:bodyPr/>
          <a:lstStyle/>
          <a:p>
            <a:pPr marL="363538" indent="-363538"/>
            <a:r>
              <a:rPr lang="en-US" altLang="en-US" sz="2600" smtClean="0"/>
              <a:t>Jung dkk (2008): Ada hubungan yang signifikan antara gaya kepemimpinan transformasional dengan inovasi dalam perusahaan. Semakin transformasional para pemimpin, semakin banyak inovasi yang muncul dalam perusahaan.</a:t>
            </a:r>
            <a:endParaRPr lang="id-ID" altLang="en-US" sz="2600" smtClean="0"/>
          </a:p>
          <a:p>
            <a:pPr marL="363538" indent="-363538"/>
            <a:r>
              <a:rPr lang="id-ID" altLang="en-US" sz="2600" smtClean="0"/>
              <a:t>Bass &amp; Avolio (2007): Pemimpin transformasional memiliki kemampuan untuk menginspirasi pekerja (</a:t>
            </a:r>
            <a:r>
              <a:rPr lang="id-ID" altLang="en-US" sz="2600" i="1" smtClean="0"/>
              <a:t>inspirational motivation</a:t>
            </a:r>
            <a:r>
              <a:rPr lang="id-ID" altLang="en-US" sz="2600" smtClean="0"/>
              <a:t>).</a:t>
            </a:r>
          </a:p>
          <a:p>
            <a:pPr marL="363538" indent="-363538"/>
            <a:r>
              <a:rPr lang="id-ID" altLang="en-US" sz="2600" smtClean="0"/>
              <a:t>Pemimpin yang inspirasional mengajak orang untuk memajukan perusahaan  menjadi perusahaan terbaik yang memberi manfaat pada semua lapisan yang berkepentingan (</a:t>
            </a:r>
            <a:r>
              <a:rPr lang="id-ID" altLang="en-US" sz="2600" i="1" smtClean="0"/>
              <a:t>stakeholder</a:t>
            </a:r>
            <a:r>
              <a:rPr lang="id-ID" altLang="en-US" sz="260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altLang="en-US" b="1" dirty="0">
                <a:solidFill>
                  <a:srgbClr val="C54631"/>
                </a:solidFill>
              </a:rPr>
              <a:t>HUBUNGAN KEPEMIMPINAN &amp; INOVASI</a:t>
            </a:r>
            <a:endParaRPr lang="id-ID" b="1" dirty="0">
              <a:solidFill>
                <a:srgbClr val="C54631"/>
              </a:solidFill>
            </a:endParaRPr>
          </a:p>
        </p:txBody>
      </p:sp>
      <p:sp>
        <p:nvSpPr>
          <p:cNvPr id="26627" name="Content Placeholder 2"/>
          <p:cNvSpPr>
            <a:spLocks noGrp="1"/>
          </p:cNvSpPr>
          <p:nvPr>
            <p:ph idx="1"/>
          </p:nvPr>
        </p:nvSpPr>
        <p:spPr/>
        <p:txBody>
          <a:bodyPr/>
          <a:lstStyle/>
          <a:p>
            <a:pPr marL="363538" indent="-363538"/>
            <a:r>
              <a:rPr lang="id-ID" altLang="en-US" sz="2600" smtClean="0"/>
              <a:t>Yuk </a:t>
            </a:r>
            <a:r>
              <a:rPr lang="en-US" altLang="en-US" sz="2600" smtClean="0"/>
              <a:t>(20</a:t>
            </a:r>
            <a:r>
              <a:rPr lang="id-ID" altLang="en-US" sz="2600" smtClean="0"/>
              <a:t>1</a:t>
            </a:r>
            <a:r>
              <a:rPr lang="en-US" altLang="en-US" sz="2600" smtClean="0"/>
              <a:t>0): </a:t>
            </a:r>
            <a:r>
              <a:rPr lang="id-ID" altLang="en-US" sz="2600" smtClean="0"/>
              <a:t>Pemimpin </a:t>
            </a:r>
            <a:r>
              <a:rPr lang="en-US" altLang="en-US" sz="2600" smtClean="0"/>
              <a:t>transformasional </a:t>
            </a:r>
            <a:r>
              <a:rPr lang="id-ID" altLang="en-US" sz="2600" smtClean="0"/>
              <a:t>selalu menstimulasi orang untuk berpikir (</a:t>
            </a:r>
            <a:r>
              <a:rPr lang="id-ID" altLang="en-US" sz="2600" i="1" smtClean="0">
                <a:solidFill>
                  <a:srgbClr val="C54631"/>
                </a:solidFill>
              </a:rPr>
              <a:t>intellectual stimulation</a:t>
            </a:r>
            <a:r>
              <a:rPr lang="id-ID" altLang="en-US" sz="2600" smtClean="0"/>
              <a:t>) dan mencoba gagasan baru, menjadi suri teladan (</a:t>
            </a:r>
            <a:r>
              <a:rPr lang="id-ID" altLang="en-US" sz="2600" i="1" smtClean="0">
                <a:solidFill>
                  <a:srgbClr val="C54631"/>
                </a:solidFill>
              </a:rPr>
              <a:t>idealized influenced</a:t>
            </a:r>
            <a:r>
              <a:rPr lang="id-ID" altLang="en-US" sz="2600" smtClean="0"/>
              <a:t>) dan peduli secara personal terhadap pekerja (</a:t>
            </a:r>
            <a:r>
              <a:rPr lang="id-ID" altLang="en-US" sz="2600" i="1" smtClean="0">
                <a:solidFill>
                  <a:srgbClr val="C54631"/>
                </a:solidFill>
              </a:rPr>
              <a:t>individual consideration</a:t>
            </a:r>
            <a:r>
              <a:rPr lang="id-ID" altLang="en-US" sz="260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92150"/>
            <a:ext cx="8362950" cy="990600"/>
          </a:xfrm>
        </p:spPr>
        <p:txBody>
          <a:bodyPr>
            <a:noAutofit/>
          </a:bodyPr>
          <a:lstStyle/>
          <a:p>
            <a:pPr algn="ctr">
              <a:defRPr/>
            </a:pPr>
            <a:r>
              <a:rPr lang="en-US" altLang="en-US" b="1" dirty="0" err="1" smtClean="0">
                <a:solidFill>
                  <a:srgbClr val="C54631"/>
                </a:solidFill>
              </a:rPr>
              <a:t>Faktor</a:t>
            </a:r>
            <a:r>
              <a:rPr lang="en-US" altLang="en-US" b="1" dirty="0" smtClean="0">
                <a:solidFill>
                  <a:srgbClr val="C54631"/>
                </a:solidFill>
              </a:rPr>
              <a:t> yang </a:t>
            </a:r>
            <a:r>
              <a:rPr lang="en-US" altLang="en-US" b="1" dirty="0" err="1" smtClean="0">
                <a:solidFill>
                  <a:srgbClr val="C54631"/>
                </a:solidFill>
              </a:rPr>
              <a:t>membuat</a:t>
            </a:r>
            <a:r>
              <a:rPr lang="en-US" altLang="en-US" b="1" dirty="0" smtClean="0">
                <a:solidFill>
                  <a:srgbClr val="C54631"/>
                </a:solidFill>
              </a:rPr>
              <a:t> </a:t>
            </a:r>
            <a:r>
              <a:rPr lang="en-US" altLang="en-US" b="1" dirty="0" err="1" smtClean="0">
                <a:solidFill>
                  <a:srgbClr val="C54631"/>
                </a:solidFill>
              </a:rPr>
              <a:t>tipe</a:t>
            </a:r>
            <a:r>
              <a:rPr lang="en-US" altLang="en-US" b="1" dirty="0" smtClean="0">
                <a:solidFill>
                  <a:srgbClr val="C54631"/>
                </a:solidFill>
              </a:rPr>
              <a:t> </a:t>
            </a:r>
            <a:r>
              <a:rPr lang="en-US" altLang="en-US" b="1" dirty="0" err="1" smtClean="0">
                <a:solidFill>
                  <a:srgbClr val="C54631"/>
                </a:solidFill>
              </a:rPr>
              <a:t>kepemimpinan</a:t>
            </a:r>
            <a:r>
              <a:rPr lang="en-US" altLang="en-US" b="1" dirty="0" smtClean="0">
                <a:solidFill>
                  <a:srgbClr val="C54631"/>
                </a:solidFill>
              </a:rPr>
              <a:t> </a:t>
            </a:r>
            <a:r>
              <a:rPr lang="en-US" altLang="en-US" b="1" dirty="0" err="1" smtClean="0">
                <a:solidFill>
                  <a:srgbClr val="C54631"/>
                </a:solidFill>
              </a:rPr>
              <a:t>transformasional</a:t>
            </a:r>
            <a:r>
              <a:rPr lang="en-US" altLang="en-US" b="1" dirty="0" smtClean="0">
                <a:solidFill>
                  <a:srgbClr val="C54631"/>
                </a:solidFill>
              </a:rPr>
              <a:t> </a:t>
            </a:r>
            <a:r>
              <a:rPr lang="en-US" altLang="en-US" b="1" dirty="0" err="1" smtClean="0">
                <a:solidFill>
                  <a:srgbClr val="C54631"/>
                </a:solidFill>
              </a:rPr>
              <a:t>dapat</a:t>
            </a:r>
            <a:r>
              <a:rPr lang="en-US" altLang="en-US" b="1" dirty="0" smtClean="0">
                <a:solidFill>
                  <a:srgbClr val="C54631"/>
                </a:solidFill>
              </a:rPr>
              <a:t> </a:t>
            </a:r>
            <a:r>
              <a:rPr lang="en-US" altLang="en-US" b="1" dirty="0" err="1" smtClean="0">
                <a:solidFill>
                  <a:srgbClr val="C54631"/>
                </a:solidFill>
              </a:rPr>
              <a:t>mendorong</a:t>
            </a:r>
            <a:r>
              <a:rPr lang="en-US" altLang="en-US" b="1" dirty="0" smtClean="0">
                <a:solidFill>
                  <a:srgbClr val="C54631"/>
                </a:solidFill>
              </a:rPr>
              <a:t> </a:t>
            </a:r>
            <a:r>
              <a:rPr lang="en-US" altLang="en-US" b="1" dirty="0" err="1" smtClean="0">
                <a:solidFill>
                  <a:srgbClr val="C54631"/>
                </a:solidFill>
              </a:rPr>
              <a:t>inovasi</a:t>
            </a:r>
            <a:endParaRPr lang="id-ID" dirty="0"/>
          </a:p>
        </p:txBody>
      </p:sp>
      <p:sp>
        <p:nvSpPr>
          <p:cNvPr id="27651" name="Content Placeholder 2"/>
          <p:cNvSpPr>
            <a:spLocks noGrp="1"/>
          </p:cNvSpPr>
          <p:nvPr>
            <p:ph idx="1"/>
          </p:nvPr>
        </p:nvSpPr>
        <p:spPr>
          <a:xfrm>
            <a:off x="457200" y="1916113"/>
            <a:ext cx="8229600" cy="4560887"/>
          </a:xfrm>
        </p:spPr>
        <p:txBody>
          <a:bodyPr/>
          <a:lstStyle/>
          <a:p>
            <a:pPr marL="363538" indent="-363538">
              <a:buFont typeface="Wingdings 2" panose="05020102010507070707" pitchFamily="18" charset="2"/>
              <a:buAutoNum type="arabicPeriod"/>
            </a:pPr>
            <a:r>
              <a:rPr lang="en-US" altLang="en-US" sz="2600" smtClean="0"/>
              <a:t>Mengajak anggota untuk membangun visi perusahaan bersama-sama.</a:t>
            </a:r>
            <a:endParaRPr lang="en-AU" altLang="en-US" sz="2600" smtClean="0"/>
          </a:p>
          <a:p>
            <a:pPr marL="363538" indent="-363538">
              <a:buFont typeface="Wingdings 2" panose="05020102010507070707" pitchFamily="18" charset="2"/>
              <a:buAutoNum type="arabicPeriod"/>
            </a:pPr>
            <a:r>
              <a:rPr lang="en-US" altLang="en-US" sz="2600" smtClean="0"/>
              <a:t>Mengapresiasi gagasan yang muncul dari karyawan membuat karyawan merasa dirinya bangga.</a:t>
            </a:r>
            <a:endParaRPr lang="en-AU" altLang="en-US" sz="2600" smtClean="0"/>
          </a:p>
          <a:p>
            <a:pPr marL="363538" indent="-363538">
              <a:buFont typeface="Wingdings 2" panose="05020102010507070707" pitchFamily="18" charset="2"/>
              <a:buAutoNum type="arabicPeriod"/>
            </a:pPr>
            <a:r>
              <a:rPr lang="en-US" altLang="en-US" sz="2600" smtClean="0"/>
              <a:t>Karyawan diberi tantangan dan diberdayakan. Ini akan membuat karyawan termotivasi untuk mengeluarkan semua potensi yang dia miliki.</a:t>
            </a:r>
            <a:endParaRPr lang="en-AU" altLang="en-US" sz="2600" smtClean="0"/>
          </a:p>
          <a:p>
            <a:pPr marL="363538" indent="-363538">
              <a:buFont typeface="Wingdings 2" panose="05020102010507070707" pitchFamily="18" charset="2"/>
              <a:buAutoNum type="arabicPeriod"/>
            </a:pPr>
            <a:r>
              <a:rPr lang="en-US" altLang="en-US" sz="2600" smtClean="0"/>
              <a:t>Karyawan diajak untuk berpikir secara tidak lazim (</a:t>
            </a:r>
            <a:r>
              <a:rPr lang="en-US" altLang="en-US" sz="2600" i="1" smtClean="0"/>
              <a:t>out</a:t>
            </a:r>
            <a:r>
              <a:rPr lang="id-ID" altLang="en-US" sz="2600" i="1" smtClean="0"/>
              <a:t> </a:t>
            </a:r>
            <a:r>
              <a:rPr lang="en-US" altLang="en-US" sz="2600" i="1" smtClean="0"/>
              <a:t>of the box thinking</a:t>
            </a:r>
            <a:r>
              <a:rPr lang="en-US" altLang="en-US" sz="2600" smtClean="0"/>
              <a:t>). Cara ini membantu karyawan untuk menemukan banyak pemikiran baru.</a:t>
            </a:r>
            <a:endParaRPr lang="en-AU" altLang="en-US" sz="26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908050"/>
            <a:ext cx="8229600" cy="4876800"/>
          </a:xfrm>
        </p:spPr>
        <p:txBody>
          <a:bodyPr/>
          <a:lstStyle/>
          <a:p>
            <a:pPr marL="514350" indent="-514350">
              <a:buFont typeface="Arial Narrow" panose="020B0606020202030204" pitchFamily="34" charset="0"/>
              <a:buAutoNum type="arabicPeriod" startAt="5"/>
            </a:pPr>
            <a:r>
              <a:rPr lang="en-US" altLang="en-US" sz="2600" smtClean="0"/>
              <a:t>Memperhatikan kebutuhan dan peduli dengan permasalahan karyawan. Ini menyebabkan proses inovasi akan mendapat dukungan moral dan finansial.</a:t>
            </a:r>
            <a:endParaRPr lang="id-ID" altLang="en-US" sz="2600" smtClean="0"/>
          </a:p>
          <a:p>
            <a:pPr marL="514350" indent="-514350">
              <a:buFont typeface="Arial Narrow" panose="020B0606020202030204" pitchFamily="34" charset="0"/>
              <a:buAutoNum type="arabicPeriod" startAt="5"/>
            </a:pPr>
            <a:r>
              <a:rPr lang="en-US" altLang="en-US" sz="2600" smtClean="0"/>
              <a:t>Memberi konsultasi </a:t>
            </a:r>
            <a:r>
              <a:rPr lang="id-ID" altLang="en-US" sz="2600" smtClean="0">
                <a:sym typeface="Wingdings" panose="05000000000000000000" pitchFamily="2" charset="2"/>
              </a:rPr>
              <a:t></a:t>
            </a:r>
            <a:r>
              <a:rPr lang="en-US" altLang="en-US" sz="2600" smtClean="0"/>
              <a:t> Berdiskusi bersama karyawan setiap adanya perubahan yang akan mempengaruhi, mengakomodasi gagasan dan saran karyawan dalam mengambil keputusan tentang sesuatu terkait inovasi</a:t>
            </a:r>
            <a:endParaRPr lang="id-ID" altLang="en-US" sz="2600" smtClean="0"/>
          </a:p>
          <a:p>
            <a:pPr marL="514350" indent="-514350">
              <a:buFont typeface="Arial Narrow" panose="020B0606020202030204" pitchFamily="34" charset="0"/>
              <a:buAutoNum type="arabicPeriod" startAt="5"/>
            </a:pPr>
            <a:r>
              <a:rPr lang="en-US" altLang="en-US" sz="2600" smtClean="0"/>
              <a:t>Mendelegasi </a:t>
            </a:r>
            <a:r>
              <a:rPr lang="id-ID" altLang="en-US" sz="2600" smtClean="0">
                <a:sym typeface="Wingdings" panose="05000000000000000000" pitchFamily="2" charset="2"/>
              </a:rPr>
              <a:t></a:t>
            </a:r>
            <a:r>
              <a:rPr lang="en-US" altLang="en-US" sz="2600" smtClean="0"/>
              <a:t> Memberi otonomi yang cukup pada karyawan agar mereka bisa mandiri dalam mengerjakan pekerjaannya.</a:t>
            </a:r>
            <a:endParaRPr lang="en-AU" altLang="en-US" sz="2600" smtClean="0"/>
          </a:p>
          <a:p>
            <a:pPr marL="514350" indent="-514350">
              <a:buFont typeface="Arial Narrow" panose="020B0606020202030204" pitchFamily="34" charset="0"/>
              <a:buAutoNum type="arabicPeriod" startAt="5"/>
            </a:pPr>
            <a:r>
              <a:rPr lang="en-US" altLang="en-US" sz="2600" smtClean="0"/>
              <a:t>Mendukung inovasi </a:t>
            </a:r>
            <a:r>
              <a:rPr lang="id-ID" altLang="en-US" sz="2600" smtClean="0">
                <a:sym typeface="Wingdings" panose="05000000000000000000" pitchFamily="2" charset="2"/>
              </a:rPr>
              <a:t></a:t>
            </a:r>
            <a:r>
              <a:rPr lang="en-US" altLang="en-US" sz="2600" smtClean="0"/>
              <a:t> Memberi perhatian, mendukung gagasan inovatif, sabar atas gagasan, selalu mencari jalan agar pemberi gagasan bisa mengatasi masalag yang timbul.</a:t>
            </a:r>
            <a:endParaRPr lang="en-AU" altLang="en-US" sz="26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981075"/>
            <a:ext cx="8229600" cy="5495925"/>
          </a:xfrm>
        </p:spPr>
        <p:txBody>
          <a:bodyPr/>
          <a:lstStyle/>
          <a:p>
            <a:pPr marL="514350" indent="-514350">
              <a:buFont typeface="+mj-lt"/>
              <a:buAutoNum type="arabicPeriod" startAt="9"/>
              <a:defRPr/>
            </a:pPr>
            <a:r>
              <a:rPr lang="en-US" altLang="en-US" sz="2600" dirty="0" err="1" smtClean="0"/>
              <a:t>Memberi</a:t>
            </a:r>
            <a:r>
              <a:rPr lang="en-US" altLang="en-US" sz="2600" dirty="0" smtClean="0"/>
              <a:t> </a:t>
            </a:r>
            <a:r>
              <a:rPr lang="en-US" altLang="en-US" sz="2600" i="1" dirty="0" smtClean="0"/>
              <a:t>feedback</a:t>
            </a:r>
            <a:r>
              <a:rPr lang="en-US" altLang="en-US" sz="2600" dirty="0" smtClean="0"/>
              <a:t> yang </a:t>
            </a:r>
            <a:r>
              <a:rPr lang="en-US" altLang="en-US" sz="2600" dirty="0" err="1" smtClean="0"/>
              <a:t>positir</a:t>
            </a:r>
            <a:r>
              <a:rPr lang="en-US" altLang="en-US" sz="2600" dirty="0" smtClean="0"/>
              <a:t> </a:t>
            </a:r>
            <a:r>
              <a:rPr lang="en-US" altLang="en-US" sz="2600" dirty="0" err="1" smtClean="0"/>
              <a:t>pada</a:t>
            </a:r>
            <a:r>
              <a:rPr lang="en-US" altLang="en-US" sz="2600" dirty="0" smtClean="0"/>
              <a:t> </a:t>
            </a:r>
            <a:r>
              <a:rPr lang="en-US" altLang="en-US" sz="2600" dirty="0" err="1" smtClean="0"/>
              <a:t>gagasan</a:t>
            </a:r>
            <a:r>
              <a:rPr lang="en-US" altLang="en-US" sz="2600" dirty="0" smtClean="0"/>
              <a:t> </a:t>
            </a:r>
            <a:r>
              <a:rPr lang="en-US" altLang="en-US" sz="2600" dirty="0" err="1" smtClean="0"/>
              <a:t>dan</a:t>
            </a:r>
            <a:r>
              <a:rPr lang="en-US" altLang="en-US" sz="2600" dirty="0" smtClean="0"/>
              <a:t> </a:t>
            </a:r>
            <a:r>
              <a:rPr lang="en-US" altLang="en-US" sz="2600" dirty="0" err="1" smtClean="0"/>
              <a:t>tahapan</a:t>
            </a:r>
            <a:r>
              <a:rPr lang="en-US" altLang="en-US" sz="2600" dirty="0" smtClean="0"/>
              <a:t> </a:t>
            </a:r>
            <a:r>
              <a:rPr lang="en-US" altLang="en-US" sz="2600" dirty="0" err="1" smtClean="0"/>
              <a:t>awal</a:t>
            </a:r>
            <a:r>
              <a:rPr lang="en-US" altLang="en-US" sz="2600" dirty="0" smtClean="0"/>
              <a:t> </a:t>
            </a:r>
            <a:r>
              <a:rPr lang="en-US" altLang="en-US" sz="2600" dirty="0" err="1" smtClean="0"/>
              <a:t>implementasi</a:t>
            </a:r>
            <a:r>
              <a:rPr lang="en-US" altLang="en-US" sz="2600" dirty="0" smtClean="0"/>
              <a:t> </a:t>
            </a:r>
            <a:r>
              <a:rPr lang="en-US" altLang="en-US" sz="2600" dirty="0" err="1" smtClean="0"/>
              <a:t>inovasi</a:t>
            </a:r>
            <a:r>
              <a:rPr lang="en-US" altLang="en-US" sz="2600" dirty="0" smtClean="0"/>
              <a:t>, </a:t>
            </a:r>
            <a:r>
              <a:rPr lang="en-US" altLang="en-US" sz="2600" dirty="0" err="1" smtClean="0"/>
              <a:t>serta</a:t>
            </a:r>
            <a:r>
              <a:rPr lang="en-US" altLang="en-US" sz="2600" dirty="0" smtClean="0"/>
              <a:t> </a:t>
            </a:r>
            <a:r>
              <a:rPr lang="en-US" altLang="en-US" sz="2600" dirty="0" err="1" smtClean="0"/>
              <a:t>meminta</a:t>
            </a:r>
            <a:r>
              <a:rPr lang="en-US" altLang="en-US" sz="2600" dirty="0" smtClean="0"/>
              <a:t> </a:t>
            </a:r>
            <a:r>
              <a:rPr lang="en-US" altLang="en-US" sz="2600" dirty="0" err="1" smtClean="0"/>
              <a:t>opini</a:t>
            </a:r>
            <a:r>
              <a:rPr lang="en-US" altLang="en-US" sz="2600" dirty="0" smtClean="0"/>
              <a:t> </a:t>
            </a:r>
            <a:r>
              <a:rPr lang="en-US" altLang="en-US" sz="2600" dirty="0" err="1" smtClean="0"/>
              <a:t>konsumen</a:t>
            </a:r>
            <a:r>
              <a:rPr lang="en-US" altLang="en-US" sz="2600" dirty="0" smtClean="0"/>
              <a:t> </a:t>
            </a:r>
            <a:r>
              <a:rPr lang="en-US" altLang="en-US" sz="2600" dirty="0" err="1" smtClean="0"/>
              <a:t>untuk</a:t>
            </a:r>
            <a:r>
              <a:rPr lang="en-US" altLang="en-US" sz="2600" dirty="0" smtClean="0"/>
              <a:t> </a:t>
            </a:r>
            <a:r>
              <a:rPr lang="en-US" altLang="en-US" sz="2600" dirty="0" err="1" smtClean="0"/>
              <a:t>mengetahui</a:t>
            </a:r>
            <a:r>
              <a:rPr lang="en-US" altLang="en-US" sz="2600" dirty="0" smtClean="0"/>
              <a:t> </a:t>
            </a:r>
            <a:r>
              <a:rPr lang="en-US" altLang="en-US" sz="2600" dirty="0" err="1" smtClean="0"/>
              <a:t>reaksi</a:t>
            </a:r>
            <a:r>
              <a:rPr lang="en-US" altLang="en-US" sz="2600" dirty="0" smtClean="0"/>
              <a:t> </a:t>
            </a:r>
            <a:r>
              <a:rPr lang="en-US" altLang="en-US" sz="2600" dirty="0" err="1" smtClean="0"/>
              <a:t>mereka</a:t>
            </a:r>
            <a:r>
              <a:rPr lang="en-US" altLang="en-US" sz="2600" dirty="0" smtClean="0"/>
              <a:t> </a:t>
            </a:r>
            <a:r>
              <a:rPr lang="en-US" altLang="en-US" sz="2600" dirty="0" err="1" smtClean="0"/>
              <a:t>pada</a:t>
            </a:r>
            <a:r>
              <a:rPr lang="en-US" altLang="en-US" sz="2600" dirty="0" smtClean="0"/>
              <a:t> </a:t>
            </a:r>
            <a:r>
              <a:rPr lang="en-US" altLang="en-US" sz="2600" dirty="0" err="1" smtClean="0"/>
              <a:t>kegiatan</a:t>
            </a:r>
            <a:r>
              <a:rPr lang="en-US" altLang="en-US" sz="2600" dirty="0" smtClean="0"/>
              <a:t> </a:t>
            </a:r>
            <a:r>
              <a:rPr lang="en-US" altLang="en-US" sz="2600" dirty="0" err="1" smtClean="0"/>
              <a:t>inovasi</a:t>
            </a:r>
            <a:r>
              <a:rPr lang="en-US" altLang="en-US" sz="2600" dirty="0" smtClean="0"/>
              <a:t>.</a:t>
            </a:r>
            <a:endParaRPr lang="id-ID" altLang="en-US" sz="2600" dirty="0" smtClean="0"/>
          </a:p>
          <a:p>
            <a:pPr marL="449263" indent="-449263">
              <a:buFont typeface="Arial Narrow" pitchFamily="34" charset="0"/>
              <a:buAutoNum type="arabicPeriod" startAt="9"/>
              <a:defRPr/>
            </a:pPr>
            <a:r>
              <a:rPr lang="en-US" altLang="en-US" sz="2600" dirty="0" err="1" smtClean="0"/>
              <a:t>Pengakuan</a:t>
            </a:r>
            <a:r>
              <a:rPr lang="en-US" altLang="en-US" sz="2600" dirty="0" smtClean="0"/>
              <a:t> </a:t>
            </a:r>
            <a:r>
              <a:rPr lang="id-ID" altLang="en-US" sz="2600" dirty="0" smtClean="0">
                <a:sym typeface="Wingdings" pitchFamily="2" charset="2"/>
              </a:rPr>
              <a:t></a:t>
            </a:r>
            <a:r>
              <a:rPr lang="en-US" altLang="en-US" sz="2600" dirty="0" smtClean="0"/>
              <a:t> </a:t>
            </a:r>
            <a:r>
              <a:rPr lang="en-US" altLang="en-US" sz="2600" dirty="0" err="1" smtClean="0"/>
              <a:t>Memberi</a:t>
            </a:r>
            <a:r>
              <a:rPr lang="en-US" altLang="en-US" sz="2600" dirty="0" smtClean="0"/>
              <a:t> </a:t>
            </a:r>
            <a:r>
              <a:rPr lang="en-US" altLang="en-US" sz="2600" dirty="0" err="1" smtClean="0"/>
              <a:t>apresiasi</a:t>
            </a:r>
            <a:r>
              <a:rPr lang="en-US" altLang="en-US" sz="2600" dirty="0" smtClean="0"/>
              <a:t> </a:t>
            </a:r>
            <a:r>
              <a:rPr lang="en-US" altLang="en-US" sz="2600" dirty="0" err="1" smtClean="0"/>
              <a:t>pada</a:t>
            </a:r>
            <a:r>
              <a:rPr lang="en-US" altLang="en-US" sz="2600" dirty="0" smtClean="0"/>
              <a:t> </a:t>
            </a:r>
            <a:r>
              <a:rPr lang="en-US" altLang="en-US" sz="2600" dirty="0" err="1" smtClean="0"/>
              <a:t>kinerja</a:t>
            </a:r>
            <a:r>
              <a:rPr lang="en-US" altLang="en-US" sz="2600" dirty="0" smtClean="0"/>
              <a:t> </a:t>
            </a:r>
            <a:r>
              <a:rPr lang="en-US" altLang="en-US" sz="2600" dirty="0" err="1" smtClean="0"/>
              <a:t>inovatif</a:t>
            </a:r>
            <a:r>
              <a:rPr lang="en-US" altLang="en-US" sz="2600" dirty="0" smtClean="0"/>
              <a:t>.</a:t>
            </a:r>
            <a:endParaRPr lang="id-ID" altLang="en-US" sz="2600" dirty="0" smtClean="0"/>
          </a:p>
          <a:p>
            <a:pPr marL="449263" indent="-449263">
              <a:buFont typeface="Arial Narrow" pitchFamily="34" charset="0"/>
              <a:buAutoNum type="arabicPeriod" startAt="9"/>
              <a:defRPr/>
            </a:pPr>
            <a:r>
              <a:rPr lang="en-US" altLang="en-US" sz="2600" dirty="0" err="1" smtClean="0"/>
              <a:t>Memberi</a:t>
            </a:r>
            <a:r>
              <a:rPr lang="en-US" altLang="en-US" sz="2600" dirty="0" smtClean="0"/>
              <a:t> </a:t>
            </a:r>
            <a:r>
              <a:rPr lang="en-US" altLang="en-US" sz="2600" dirty="0" err="1" smtClean="0"/>
              <a:t>hadiah</a:t>
            </a:r>
            <a:r>
              <a:rPr lang="en-US" altLang="en-US" sz="2600" dirty="0" smtClean="0"/>
              <a:t> </a:t>
            </a:r>
            <a:r>
              <a:rPr lang="en-US" altLang="en-US" sz="2600" i="1" dirty="0" smtClean="0"/>
              <a:t>(rewards</a:t>
            </a:r>
            <a:r>
              <a:rPr lang="en-US" altLang="en-US" sz="2600" dirty="0" smtClean="0"/>
              <a:t>) </a:t>
            </a:r>
            <a:r>
              <a:rPr lang="id-ID" altLang="en-US" sz="2600" dirty="0" smtClean="0">
                <a:sym typeface="Wingdings" pitchFamily="2" charset="2"/>
              </a:rPr>
              <a:t></a:t>
            </a:r>
            <a:r>
              <a:rPr lang="id-ID" altLang="en-US" sz="2600" dirty="0" smtClean="0"/>
              <a:t> </a:t>
            </a:r>
            <a:r>
              <a:rPr lang="en-US" altLang="en-US" sz="2600" dirty="0" err="1" smtClean="0"/>
              <a:t>Baik</a:t>
            </a:r>
            <a:r>
              <a:rPr lang="en-US" altLang="en-US" sz="2600" dirty="0" smtClean="0"/>
              <a:t> </a:t>
            </a:r>
            <a:r>
              <a:rPr lang="en-US" altLang="en-US" sz="2600" dirty="0" err="1" smtClean="0"/>
              <a:t>berupa</a:t>
            </a:r>
            <a:r>
              <a:rPr lang="en-US" altLang="en-US" sz="2600" dirty="0" smtClean="0"/>
              <a:t> </a:t>
            </a:r>
            <a:r>
              <a:rPr lang="en-US" altLang="en-US" sz="2600" dirty="0" err="1" smtClean="0"/>
              <a:t>uang</a:t>
            </a:r>
            <a:r>
              <a:rPr lang="en-US" altLang="en-US" sz="2600" dirty="0" smtClean="0"/>
              <a:t> </a:t>
            </a:r>
            <a:r>
              <a:rPr lang="en-US" altLang="en-US" sz="2600" dirty="0" err="1" smtClean="0"/>
              <a:t>maupu</a:t>
            </a:r>
            <a:r>
              <a:rPr lang="en-US" altLang="en-US" sz="2600" dirty="0" smtClean="0"/>
              <a:t> </a:t>
            </a:r>
            <a:r>
              <a:rPr lang="en-US" altLang="en-US" sz="2600" dirty="0" err="1" smtClean="0"/>
              <a:t>barang</a:t>
            </a:r>
            <a:endParaRPr lang="en-AU" altLang="en-US" sz="2600" dirty="0" smtClean="0"/>
          </a:p>
          <a:p>
            <a:pPr marL="449263" indent="-449263">
              <a:buFont typeface="Wingdings 2" pitchFamily="18" charset="2"/>
              <a:buAutoNum type="arabicPeriod" startAt="9"/>
              <a:defRPr/>
            </a:pPr>
            <a:r>
              <a:rPr lang="en-US" altLang="en-US" sz="2600" dirty="0" err="1" smtClean="0"/>
              <a:t>Memberikan</a:t>
            </a:r>
            <a:r>
              <a:rPr lang="en-US" altLang="en-US" sz="2600" dirty="0" smtClean="0"/>
              <a:t> </a:t>
            </a:r>
            <a:r>
              <a:rPr lang="en-US" altLang="en-US" sz="2600" dirty="0" err="1" smtClean="0"/>
              <a:t>dukungan</a:t>
            </a:r>
            <a:r>
              <a:rPr lang="en-US" altLang="en-US" sz="2600" dirty="0" smtClean="0"/>
              <a:t> </a:t>
            </a:r>
            <a:r>
              <a:rPr lang="en-US" altLang="en-US" sz="2600" dirty="0" err="1" smtClean="0"/>
              <a:t>fasilitas</a:t>
            </a:r>
            <a:r>
              <a:rPr lang="en-US" altLang="en-US" sz="2600" dirty="0" smtClean="0"/>
              <a:t> </a:t>
            </a:r>
            <a:r>
              <a:rPr lang="en-US" altLang="en-US" sz="2600" dirty="0" err="1" smtClean="0"/>
              <a:t>berupa</a:t>
            </a:r>
            <a:r>
              <a:rPr lang="en-US" altLang="en-US" sz="2600" dirty="0" smtClean="0"/>
              <a:t> </a:t>
            </a:r>
            <a:r>
              <a:rPr lang="en-US" altLang="en-US" sz="2600" dirty="0" err="1" smtClean="0"/>
              <a:t>uang</a:t>
            </a:r>
            <a:r>
              <a:rPr lang="en-US" altLang="en-US" sz="2600" dirty="0" smtClean="0"/>
              <a:t> </a:t>
            </a:r>
            <a:r>
              <a:rPr lang="en-US" altLang="en-US" sz="2600" dirty="0" err="1" smtClean="0"/>
              <a:t>dan</a:t>
            </a:r>
            <a:r>
              <a:rPr lang="en-US" altLang="en-US" sz="2600" dirty="0" smtClean="0"/>
              <a:t> </a:t>
            </a:r>
            <a:r>
              <a:rPr lang="en-US" altLang="en-US" sz="2600" dirty="0" err="1" smtClean="0"/>
              <a:t>waktu</a:t>
            </a:r>
            <a:r>
              <a:rPr lang="en-US" altLang="en-US" sz="2600" dirty="0" smtClean="0"/>
              <a:t> </a:t>
            </a:r>
            <a:r>
              <a:rPr lang="en-US" altLang="en-US" sz="2600" dirty="0" err="1" smtClean="0"/>
              <a:t>serta</a:t>
            </a:r>
            <a:r>
              <a:rPr lang="en-US" altLang="en-US" sz="2600" dirty="0" smtClean="0"/>
              <a:t> </a:t>
            </a:r>
            <a:r>
              <a:rPr lang="en-US" altLang="en-US" sz="2600" dirty="0" err="1" smtClean="0"/>
              <a:t>peralatan</a:t>
            </a:r>
            <a:r>
              <a:rPr lang="en-US" altLang="en-US" sz="2600" dirty="0" smtClean="0"/>
              <a:t> yang </a:t>
            </a:r>
            <a:r>
              <a:rPr lang="en-US" altLang="en-US" sz="2600" dirty="0" err="1" smtClean="0"/>
              <a:t>diperlukan</a:t>
            </a:r>
            <a:r>
              <a:rPr lang="en-US" altLang="en-US" sz="2600" dirty="0" smtClean="0"/>
              <a:t>.</a:t>
            </a:r>
            <a:endParaRPr lang="en-AU" altLang="en-US" sz="2600" dirty="0" smtClean="0"/>
          </a:p>
          <a:p>
            <a:pPr marL="449263" indent="-449263">
              <a:buFont typeface="Wingdings 2" pitchFamily="18" charset="2"/>
              <a:buAutoNum type="arabicPeriod" startAt="9"/>
              <a:defRPr/>
            </a:pPr>
            <a:r>
              <a:rPr lang="en-US" altLang="en-US" sz="2600" dirty="0" err="1" smtClean="0"/>
              <a:t>Memonitor</a:t>
            </a:r>
            <a:r>
              <a:rPr lang="en-US" altLang="en-US" sz="2600" dirty="0" smtClean="0"/>
              <a:t> </a:t>
            </a:r>
            <a:r>
              <a:rPr lang="en-US" altLang="en-US" sz="2600" dirty="0" err="1" smtClean="0"/>
              <a:t>apakah</a:t>
            </a:r>
            <a:r>
              <a:rPr lang="en-US" altLang="en-US" sz="2600" dirty="0" smtClean="0"/>
              <a:t> </a:t>
            </a:r>
            <a:r>
              <a:rPr lang="en-US" altLang="en-US" sz="2600" dirty="0" err="1" smtClean="0"/>
              <a:t>tindakan</a:t>
            </a:r>
            <a:r>
              <a:rPr lang="en-US" altLang="en-US" sz="2600" dirty="0" smtClean="0"/>
              <a:t> </a:t>
            </a:r>
            <a:r>
              <a:rPr lang="en-US" altLang="en-US" sz="2600" dirty="0" err="1" smtClean="0"/>
              <a:t>inovasi</a:t>
            </a:r>
            <a:r>
              <a:rPr lang="en-US" altLang="en-US" sz="2600" dirty="0" smtClean="0"/>
              <a:t> </a:t>
            </a:r>
            <a:r>
              <a:rPr lang="en-US" altLang="en-US" sz="2600" dirty="0" err="1" smtClean="0"/>
              <a:t>tsb</a:t>
            </a:r>
            <a:r>
              <a:rPr lang="en-US" altLang="en-US" sz="2600" dirty="0" smtClean="0"/>
              <a:t> </a:t>
            </a:r>
            <a:r>
              <a:rPr lang="en-US" altLang="en-US" sz="2600" dirty="0" err="1" smtClean="0"/>
              <a:t>efektif</a:t>
            </a:r>
            <a:r>
              <a:rPr lang="en-US" altLang="en-US" sz="2600" dirty="0" smtClean="0"/>
              <a:t> </a:t>
            </a:r>
            <a:r>
              <a:rPr lang="en-US" altLang="en-US" sz="2600" dirty="0" err="1" smtClean="0"/>
              <a:t>dan</a:t>
            </a:r>
            <a:r>
              <a:rPr lang="en-US" altLang="en-US" sz="2600" dirty="0" smtClean="0"/>
              <a:t> </a:t>
            </a:r>
            <a:r>
              <a:rPr lang="en-US" altLang="en-US" sz="2600" dirty="0" err="1" smtClean="0"/>
              <a:t>efisien</a:t>
            </a:r>
            <a:r>
              <a:rPr lang="en-US" altLang="en-US" sz="2600" dirty="0" smtClean="0"/>
              <a:t>.</a:t>
            </a:r>
            <a:endParaRPr lang="id-ID" altLang="en-US" sz="2600" dirty="0" smtClean="0"/>
          </a:p>
          <a:p>
            <a:pPr marL="449263" indent="-449263">
              <a:buFont typeface="Wingdings 2" pitchFamily="18" charset="2"/>
              <a:buAutoNum type="arabicPeriod" startAt="9"/>
              <a:defRPr/>
            </a:pPr>
            <a:r>
              <a:rPr lang="en-US" altLang="en-US" sz="2600" dirty="0" err="1" smtClean="0"/>
              <a:t>Memberikan</a:t>
            </a:r>
            <a:r>
              <a:rPr lang="en-US" altLang="en-US" sz="2600" dirty="0" smtClean="0"/>
              <a:t> </a:t>
            </a:r>
            <a:r>
              <a:rPr lang="en-US" altLang="en-US" sz="2600" dirty="0" err="1" smtClean="0"/>
              <a:t>penugasan</a:t>
            </a:r>
            <a:r>
              <a:rPr lang="en-US" altLang="en-US" sz="2600" dirty="0" smtClean="0"/>
              <a:t> yang </a:t>
            </a:r>
            <a:r>
              <a:rPr lang="en-US" altLang="en-US" sz="2600" dirty="0" err="1" smtClean="0"/>
              <a:t>menantang</a:t>
            </a:r>
            <a:r>
              <a:rPr lang="en-US" altLang="en-US" sz="2600" dirty="0" smtClean="0"/>
              <a:t> </a:t>
            </a:r>
            <a:r>
              <a:rPr lang="en-US" altLang="en-US" sz="2600" dirty="0" err="1" smtClean="0"/>
              <a:t>dan</a:t>
            </a:r>
            <a:r>
              <a:rPr lang="en-US" altLang="en-US" sz="2600" dirty="0" smtClean="0"/>
              <a:t> </a:t>
            </a:r>
            <a:r>
              <a:rPr lang="en-US" altLang="en-US" sz="2600" dirty="0" err="1" smtClean="0"/>
              <a:t>kesempatan</a:t>
            </a:r>
            <a:r>
              <a:rPr lang="en-US" altLang="en-US" sz="2600" dirty="0" smtClean="0"/>
              <a:t> </a:t>
            </a:r>
            <a:r>
              <a:rPr lang="en-US" altLang="en-US" sz="2600" dirty="0" err="1" smtClean="0"/>
              <a:t>bagi</a:t>
            </a:r>
            <a:r>
              <a:rPr lang="en-US" altLang="en-US" sz="2600" dirty="0" smtClean="0"/>
              <a:t> </a:t>
            </a:r>
            <a:r>
              <a:rPr lang="en-US" altLang="en-US" sz="2600" dirty="0" err="1" smtClean="0"/>
              <a:t>karyawan</a:t>
            </a:r>
            <a:r>
              <a:rPr lang="en-US" altLang="en-US" sz="2600" dirty="0" smtClean="0"/>
              <a:t> </a:t>
            </a:r>
            <a:r>
              <a:rPr lang="en-US" altLang="en-US" sz="2600" dirty="0" err="1" smtClean="0"/>
              <a:t>untuk</a:t>
            </a:r>
            <a:r>
              <a:rPr lang="en-US" altLang="en-US" sz="2600" dirty="0" smtClean="0"/>
              <a:t> </a:t>
            </a:r>
            <a:r>
              <a:rPr lang="en-US" altLang="en-US" sz="2600" dirty="0" err="1" smtClean="0"/>
              <a:t>mewujudkan</a:t>
            </a:r>
            <a:r>
              <a:rPr lang="en-US" altLang="en-US" sz="2600" dirty="0" smtClean="0"/>
              <a:t> </a:t>
            </a:r>
            <a:r>
              <a:rPr lang="en-US" altLang="en-US" sz="2600" dirty="0" err="1" smtClean="0"/>
              <a:t>komitmen</a:t>
            </a:r>
            <a:r>
              <a:rPr lang="en-US" altLang="en-US" sz="2600" dirty="0" smtClean="0"/>
              <a:t> </a:t>
            </a:r>
            <a:r>
              <a:rPr lang="en-US" altLang="en-US" sz="2600" dirty="0" err="1" smtClean="0"/>
              <a:t>pada</a:t>
            </a:r>
            <a:r>
              <a:rPr lang="en-US" altLang="en-US" sz="2600" dirty="0" smtClean="0"/>
              <a:t> </a:t>
            </a:r>
            <a:r>
              <a:rPr lang="en-US" altLang="en-US" sz="2600" dirty="0" err="1" smtClean="0"/>
              <a:t>tugas</a:t>
            </a:r>
            <a:r>
              <a:rPr lang="en-US" altLang="en-US" sz="2600" dirty="0" smtClean="0"/>
              <a:t>.</a:t>
            </a:r>
            <a:endParaRPr lang="en-AU" altLang="en-US" sz="2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US" altLang="en-US" sz="3600" b="1" dirty="0" err="1">
                <a:solidFill>
                  <a:srgbClr val="C54631"/>
                </a:solidFill>
              </a:rPr>
              <a:t>Perilaku</a:t>
            </a:r>
            <a:r>
              <a:rPr lang="en-US" altLang="en-US" sz="3600" b="1" dirty="0">
                <a:solidFill>
                  <a:srgbClr val="C54631"/>
                </a:solidFill>
              </a:rPr>
              <a:t> </a:t>
            </a:r>
            <a:r>
              <a:rPr lang="en-US" altLang="en-US" sz="3600" b="1" dirty="0" err="1">
                <a:solidFill>
                  <a:srgbClr val="C54631"/>
                </a:solidFill>
              </a:rPr>
              <a:t>Pemimpin</a:t>
            </a:r>
            <a:r>
              <a:rPr lang="en-US" altLang="en-US" sz="3600" b="1" dirty="0">
                <a:solidFill>
                  <a:srgbClr val="C54631"/>
                </a:solidFill>
              </a:rPr>
              <a:t> yang </a:t>
            </a:r>
            <a:r>
              <a:rPr lang="en-US" altLang="en-US" sz="3600" b="1" dirty="0" err="1" smtClean="0">
                <a:solidFill>
                  <a:srgbClr val="C54631"/>
                </a:solidFill>
              </a:rPr>
              <a:t>dapat</a:t>
            </a:r>
            <a:r>
              <a:rPr lang="id-ID" altLang="en-US" sz="3600" b="1" dirty="0" smtClean="0">
                <a:solidFill>
                  <a:srgbClr val="C54631"/>
                </a:solidFill>
              </a:rPr>
              <a:t> </a:t>
            </a:r>
            <a:r>
              <a:rPr lang="en-US" altLang="en-US" sz="3600" b="1" dirty="0" err="1" smtClean="0">
                <a:solidFill>
                  <a:srgbClr val="C54631"/>
                </a:solidFill>
              </a:rPr>
              <a:t>Mempengaruhi</a:t>
            </a:r>
            <a:r>
              <a:rPr lang="en-US" altLang="en-US" sz="3600" b="1" dirty="0" smtClean="0">
                <a:solidFill>
                  <a:srgbClr val="C54631"/>
                </a:solidFill>
              </a:rPr>
              <a:t> </a:t>
            </a:r>
            <a:r>
              <a:rPr lang="en-US" altLang="en-US" sz="3600" b="1" dirty="0" err="1">
                <a:solidFill>
                  <a:srgbClr val="C54631"/>
                </a:solidFill>
              </a:rPr>
              <a:t>Perilaku</a:t>
            </a:r>
            <a:r>
              <a:rPr lang="en-US" altLang="en-US" sz="3600" b="1" dirty="0">
                <a:solidFill>
                  <a:srgbClr val="C54631"/>
                </a:solidFill>
              </a:rPr>
              <a:t> </a:t>
            </a:r>
            <a:r>
              <a:rPr lang="en-US" altLang="en-US" sz="3600" b="1" dirty="0" err="1">
                <a:solidFill>
                  <a:srgbClr val="C54631"/>
                </a:solidFill>
              </a:rPr>
              <a:t>Inovatif</a:t>
            </a:r>
            <a:endParaRPr lang="id-ID" sz="3600" b="1" dirty="0">
              <a:solidFill>
                <a:srgbClr val="C54631"/>
              </a:solidFill>
            </a:endParaRPr>
          </a:p>
        </p:txBody>
      </p:sp>
      <p:sp>
        <p:nvSpPr>
          <p:cNvPr id="30723" name="Content Placeholder 2"/>
          <p:cNvSpPr>
            <a:spLocks noGrp="1"/>
          </p:cNvSpPr>
          <p:nvPr>
            <p:ph idx="1"/>
          </p:nvPr>
        </p:nvSpPr>
        <p:spPr>
          <a:xfrm>
            <a:off x="457200" y="1700213"/>
            <a:ext cx="8229600" cy="4876800"/>
          </a:xfrm>
        </p:spPr>
        <p:txBody>
          <a:bodyPr/>
          <a:lstStyle/>
          <a:p>
            <a:pPr marL="363538" indent="-363538">
              <a:buFont typeface="Wingdings 2" panose="05020102010507070707" pitchFamily="18" charset="2"/>
              <a:buAutoNum type="arabicPeriod"/>
            </a:pPr>
            <a:r>
              <a:rPr lang="en-US" altLang="en-US" sz="2600" smtClean="0"/>
              <a:t>Memberi contoh perilaku inovatif </a:t>
            </a:r>
            <a:r>
              <a:rPr lang="id-ID" altLang="en-US" sz="2600" smtClean="0">
                <a:sym typeface="Wingdings" panose="05000000000000000000" pitchFamily="2" charset="2"/>
              </a:rPr>
              <a:t></a:t>
            </a:r>
            <a:r>
              <a:rPr lang="en-US" altLang="en-US" sz="2600" smtClean="0"/>
              <a:t> Bagaimana mencari peluang,mengeluarkan gagasan, dan menjadi teladan dalam penerapan sebuah gagasan inovatif.</a:t>
            </a:r>
            <a:endParaRPr lang="en-AU" altLang="en-US" sz="2600" smtClean="0"/>
          </a:p>
          <a:p>
            <a:pPr marL="363538" indent="-363538">
              <a:buFont typeface="Wingdings 2" panose="05020102010507070707" pitchFamily="18" charset="2"/>
              <a:buAutoNum type="arabicPeriod"/>
            </a:pPr>
            <a:r>
              <a:rPr lang="en-US" altLang="en-US" sz="2600" smtClean="0"/>
              <a:t>Memberi stimulus intelektual </a:t>
            </a:r>
            <a:r>
              <a:rPr lang="id-ID" altLang="en-US" sz="2600" smtClean="0">
                <a:sym typeface="Wingdings" panose="05000000000000000000" pitchFamily="2" charset="2"/>
              </a:rPr>
              <a:t></a:t>
            </a:r>
            <a:r>
              <a:rPr lang="en-US" altLang="en-US" sz="2600" smtClean="0"/>
              <a:t> Mengundang untuk memberikan gagasan, dan mengajak untuk mengevaluasi cara kerja yang sekarang berlaku untuk melihat kemungkinan untuk diperbaiki.</a:t>
            </a:r>
            <a:endParaRPr lang="en-AU" altLang="en-US" sz="2600" smtClean="0"/>
          </a:p>
          <a:p>
            <a:pPr marL="363538" indent="-363538">
              <a:buFont typeface="Wingdings 2" panose="05020102010507070707" pitchFamily="18" charset="2"/>
              <a:buAutoNum type="arabicPeriod"/>
            </a:pPr>
            <a:r>
              <a:rPr lang="en-US" altLang="en-US" sz="2600" smtClean="0"/>
              <a:t>Mengundang karyawan berbagi pengetahuan </a:t>
            </a:r>
            <a:r>
              <a:rPr lang="id-ID" altLang="en-US" sz="2600" smtClean="0">
                <a:sym typeface="Wingdings" panose="05000000000000000000" pitchFamily="2" charset="2"/>
              </a:rPr>
              <a:t></a:t>
            </a:r>
            <a:r>
              <a:rPr lang="en-US" altLang="en-US" sz="2600" smtClean="0"/>
              <a:t> Berkomunikasi yang terbuka dan transparan, informal.</a:t>
            </a:r>
            <a:endParaRPr lang="en-AU" altLang="en-US" sz="2600" smtClean="0"/>
          </a:p>
          <a:p>
            <a:pPr marL="363538" indent="-363538">
              <a:buFont typeface="Wingdings 2" panose="05020102010507070707" pitchFamily="18" charset="2"/>
              <a:buAutoNum type="arabicPeriod"/>
            </a:pPr>
            <a:r>
              <a:rPr lang="en-US" altLang="en-US" sz="2600" smtClean="0"/>
              <a:t>Memberikan arahan visi </a:t>
            </a:r>
            <a:r>
              <a:rPr lang="id-ID" altLang="en-US" sz="2600" smtClean="0">
                <a:sym typeface="Wingdings" panose="05000000000000000000" pitchFamily="2" charset="2"/>
              </a:rPr>
              <a:t></a:t>
            </a:r>
            <a:r>
              <a:rPr lang="en-US" altLang="en-US" sz="2600" smtClean="0"/>
              <a:t> Kegiatan atau tindakan untuk mencapai visi.</a:t>
            </a:r>
            <a:endParaRPr lang="en-AU" altLang="en-US" sz="26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738"/>
            <a:ext cx="8229600" cy="990600"/>
          </a:xfrm>
        </p:spPr>
        <p:txBody>
          <a:bodyPr>
            <a:noAutofit/>
          </a:bodyPr>
          <a:lstStyle/>
          <a:p>
            <a:pPr fontAlgn="auto">
              <a:spcAft>
                <a:spcPts val="0"/>
              </a:spcAft>
              <a:defRPr/>
            </a:pPr>
            <a:r>
              <a:rPr lang="en-US" altLang="en-US" b="1" dirty="0">
                <a:solidFill>
                  <a:srgbClr val="C54631"/>
                </a:solidFill>
              </a:rPr>
              <a:t>KIAT-KIAT PEMIMPIN UNTUK MEMACU KREATIVITAS</a:t>
            </a:r>
            <a:endParaRPr lang="id-ID" b="1" dirty="0">
              <a:solidFill>
                <a:srgbClr val="C54631"/>
              </a:solidFill>
            </a:endParaRPr>
          </a:p>
        </p:txBody>
      </p:sp>
      <p:sp>
        <p:nvSpPr>
          <p:cNvPr id="3" name="Content Placeholder 2"/>
          <p:cNvSpPr>
            <a:spLocks noGrp="1"/>
          </p:cNvSpPr>
          <p:nvPr>
            <p:ph idx="1"/>
          </p:nvPr>
        </p:nvSpPr>
        <p:spPr>
          <a:xfrm>
            <a:off x="457200" y="1792288"/>
            <a:ext cx="8229600" cy="4876800"/>
          </a:xfrm>
        </p:spPr>
        <p:txBody>
          <a:bodyPr rtlCol="0">
            <a:normAutofit fontScale="92500" lnSpcReduction="10000"/>
          </a:bodyPr>
          <a:lstStyle/>
          <a:p>
            <a:pPr marL="501650" indent="-501650" fontAlgn="auto">
              <a:spcAft>
                <a:spcPts val="0"/>
              </a:spcAft>
              <a:buFont typeface="Wingdings 2" pitchFamily="18" charset="2"/>
              <a:buAutoNum type="arabicPeriod"/>
              <a:defRPr/>
            </a:pPr>
            <a:r>
              <a:rPr lang="en-US" altLang="en-US" sz="2800" dirty="0" err="1"/>
              <a:t>Mengembangkan</a:t>
            </a:r>
            <a:r>
              <a:rPr lang="en-US" altLang="en-US" sz="2800" dirty="0"/>
              <a:t> </a:t>
            </a:r>
            <a:r>
              <a:rPr lang="en-US" altLang="en-US" sz="2800" dirty="0" err="1"/>
              <a:t>gagasan</a:t>
            </a:r>
            <a:r>
              <a:rPr lang="en-US" altLang="en-US" sz="2800" dirty="0"/>
              <a:t> yang </a:t>
            </a:r>
            <a:r>
              <a:rPr lang="en-US" altLang="en-US" sz="2800" dirty="0" err="1"/>
              <a:t>asalnya</a:t>
            </a:r>
            <a:r>
              <a:rPr lang="en-US" altLang="en-US" sz="2800" dirty="0"/>
              <a:t> </a:t>
            </a:r>
            <a:r>
              <a:rPr lang="en-US" altLang="en-US" sz="2800" dirty="0" err="1"/>
              <a:t>dari</a:t>
            </a:r>
            <a:r>
              <a:rPr lang="en-US" altLang="en-US" sz="2800" dirty="0"/>
              <a:t> </a:t>
            </a:r>
            <a:r>
              <a:rPr lang="en-US" altLang="en-US" sz="2800" dirty="0" err="1"/>
              <a:t>semua</a:t>
            </a:r>
            <a:r>
              <a:rPr lang="en-US" altLang="en-US" sz="2800" dirty="0"/>
              <a:t> </a:t>
            </a:r>
            <a:r>
              <a:rPr lang="en-US" altLang="en-US" sz="2800" dirty="0" err="1"/>
              <a:t>karyawan</a:t>
            </a:r>
            <a:r>
              <a:rPr lang="en-US" altLang="en-US" sz="2800" dirty="0"/>
              <a:t>.</a:t>
            </a:r>
            <a:endParaRPr lang="en-AU" altLang="en-US" sz="2800" dirty="0"/>
          </a:p>
          <a:p>
            <a:pPr marL="501650" indent="-501650" fontAlgn="auto">
              <a:spcAft>
                <a:spcPts val="0"/>
              </a:spcAft>
              <a:buFont typeface="Wingdings 2" pitchFamily="18" charset="2"/>
              <a:buAutoNum type="arabicPeriod"/>
              <a:defRPr/>
            </a:pPr>
            <a:r>
              <a:rPr lang="en-US" altLang="en-US" sz="2800" dirty="0" err="1"/>
              <a:t>Merangsang</a:t>
            </a:r>
            <a:r>
              <a:rPr lang="en-US" altLang="en-US" sz="2800" dirty="0"/>
              <a:t> </a:t>
            </a:r>
            <a:r>
              <a:rPr lang="en-US" altLang="en-US" sz="2800" dirty="0" err="1"/>
              <a:t>dan</a:t>
            </a:r>
            <a:r>
              <a:rPr lang="en-US" altLang="en-US" sz="2800" dirty="0"/>
              <a:t> </a:t>
            </a:r>
            <a:r>
              <a:rPr lang="en-US" altLang="en-US" sz="2800" dirty="0" err="1"/>
              <a:t>memfasilitasi</a:t>
            </a:r>
            <a:r>
              <a:rPr lang="en-US" altLang="en-US" sz="2800" dirty="0"/>
              <a:t> </a:t>
            </a:r>
            <a:r>
              <a:rPr lang="en-US" altLang="en-US" sz="2800" dirty="0" err="1"/>
              <a:t>kerja</a:t>
            </a:r>
            <a:r>
              <a:rPr lang="en-US" altLang="en-US" sz="2800" dirty="0"/>
              <a:t> </a:t>
            </a:r>
            <a:r>
              <a:rPr lang="en-US" altLang="en-US" sz="2800" dirty="0" err="1"/>
              <a:t>sama</a:t>
            </a:r>
            <a:r>
              <a:rPr lang="en-US" altLang="en-US" sz="2800" dirty="0"/>
              <a:t>.</a:t>
            </a:r>
            <a:endParaRPr lang="en-AU" altLang="en-US" sz="2800" dirty="0"/>
          </a:p>
          <a:p>
            <a:pPr marL="501650" indent="-501650" fontAlgn="auto">
              <a:spcAft>
                <a:spcPts val="0"/>
              </a:spcAft>
              <a:buFont typeface="Wingdings 2" pitchFamily="18" charset="2"/>
              <a:buAutoNum type="arabicPeriod"/>
              <a:defRPr/>
            </a:pPr>
            <a:r>
              <a:rPr lang="en-US" altLang="en-US" sz="2800" dirty="0" err="1"/>
              <a:t>Mengembangkan</a:t>
            </a:r>
            <a:r>
              <a:rPr lang="en-US" altLang="en-US" sz="2800" dirty="0"/>
              <a:t> </a:t>
            </a:r>
            <a:r>
              <a:rPr lang="en-US" altLang="en-US" sz="2800" dirty="0" err="1"/>
              <a:t>keanekaragaman</a:t>
            </a:r>
            <a:r>
              <a:rPr lang="en-US" altLang="en-US" sz="2800" dirty="0"/>
              <a:t> </a:t>
            </a:r>
            <a:r>
              <a:rPr lang="en-US" altLang="en-US" sz="2800" dirty="0" err="1"/>
              <a:t>sudut</a:t>
            </a:r>
            <a:r>
              <a:rPr lang="en-US" altLang="en-US" sz="2800" dirty="0"/>
              <a:t> </a:t>
            </a:r>
            <a:r>
              <a:rPr lang="en-US" altLang="en-US" sz="2800" dirty="0" err="1"/>
              <a:t>pandang</a:t>
            </a:r>
            <a:r>
              <a:rPr lang="en-US" altLang="en-US" sz="2800" dirty="0"/>
              <a:t>.</a:t>
            </a:r>
            <a:endParaRPr lang="en-AU" altLang="en-US" sz="2800" dirty="0"/>
          </a:p>
          <a:p>
            <a:pPr marL="501650" indent="-501650" fontAlgn="auto">
              <a:spcAft>
                <a:spcPts val="0"/>
              </a:spcAft>
              <a:buFont typeface="Wingdings 2" pitchFamily="18" charset="2"/>
              <a:buAutoNum type="arabicPeriod"/>
              <a:defRPr/>
            </a:pPr>
            <a:r>
              <a:rPr lang="en-US" altLang="en-US" sz="2800" dirty="0" err="1"/>
              <a:t>Membuat</a:t>
            </a:r>
            <a:r>
              <a:rPr lang="en-US" altLang="en-US" sz="2800" dirty="0"/>
              <a:t> </a:t>
            </a:r>
            <a:r>
              <a:rPr lang="en-US" altLang="en-US" sz="2800" dirty="0" err="1"/>
              <a:t>peta</a:t>
            </a:r>
            <a:r>
              <a:rPr lang="en-US" altLang="en-US" sz="2800" dirty="0"/>
              <a:t> </a:t>
            </a:r>
            <a:r>
              <a:rPr lang="en-US" altLang="en-US" sz="2800" dirty="0" err="1"/>
              <a:t>perkembangan</a:t>
            </a:r>
            <a:r>
              <a:rPr lang="en-US" altLang="en-US" sz="2800" dirty="0"/>
              <a:t> </a:t>
            </a:r>
            <a:r>
              <a:rPr lang="en-US" altLang="en-US" sz="2800" dirty="0" err="1"/>
              <a:t>tahapan</a:t>
            </a:r>
            <a:r>
              <a:rPr lang="en-US" altLang="en-US" sz="2800" dirty="0"/>
              <a:t> </a:t>
            </a:r>
            <a:r>
              <a:rPr lang="en-US" altLang="en-US" sz="2800" dirty="0" err="1"/>
              <a:t>kreativitas</a:t>
            </a:r>
            <a:r>
              <a:rPr lang="en-US" altLang="en-US" sz="2800" dirty="0"/>
              <a:t> </a:t>
            </a:r>
            <a:r>
              <a:rPr lang="en-US" altLang="en-US" sz="2800" dirty="0" err="1"/>
              <a:t>sampai</a:t>
            </a:r>
            <a:r>
              <a:rPr lang="en-US" altLang="en-US" sz="2800" dirty="0"/>
              <a:t> </a:t>
            </a:r>
            <a:r>
              <a:rPr lang="en-US" altLang="en-US" sz="2800" dirty="0" err="1"/>
              <a:t>ke</a:t>
            </a:r>
            <a:r>
              <a:rPr lang="en-US" altLang="en-US" sz="2800" dirty="0"/>
              <a:t> </a:t>
            </a:r>
            <a:r>
              <a:rPr lang="en-US" altLang="en-US" sz="2800" dirty="0" err="1"/>
              <a:t>produk</a:t>
            </a:r>
            <a:r>
              <a:rPr lang="en-US" altLang="en-US" sz="2800" dirty="0"/>
              <a:t> </a:t>
            </a:r>
            <a:r>
              <a:rPr lang="en-US" altLang="en-US" sz="2800" dirty="0" err="1"/>
              <a:t>inovatif</a:t>
            </a:r>
            <a:r>
              <a:rPr lang="en-US" altLang="en-US" sz="2800" dirty="0"/>
              <a:t>.</a:t>
            </a:r>
            <a:endParaRPr lang="en-AU" altLang="en-US" sz="2800" dirty="0"/>
          </a:p>
          <a:p>
            <a:pPr marL="501650" indent="-501650" fontAlgn="auto">
              <a:spcAft>
                <a:spcPts val="0"/>
              </a:spcAft>
              <a:buFont typeface="Wingdings 2" pitchFamily="18" charset="2"/>
              <a:buAutoNum type="arabicPeriod"/>
              <a:defRPr/>
            </a:pPr>
            <a:r>
              <a:rPr lang="en-US" altLang="en-US" sz="2800" dirty="0" err="1"/>
              <a:t>Membantu</a:t>
            </a:r>
            <a:r>
              <a:rPr lang="en-US" altLang="en-US" sz="2800" dirty="0"/>
              <a:t> </a:t>
            </a:r>
            <a:r>
              <a:rPr lang="en-US" altLang="en-US" sz="2800" dirty="0" err="1"/>
              <a:t>setiap</a:t>
            </a:r>
            <a:r>
              <a:rPr lang="en-US" altLang="en-US" sz="2800" dirty="0"/>
              <a:t> </a:t>
            </a:r>
            <a:r>
              <a:rPr lang="en-US" altLang="en-US" sz="2800" dirty="0" err="1"/>
              <a:t>gagasan</a:t>
            </a:r>
            <a:r>
              <a:rPr lang="en-US" altLang="en-US" sz="2800" dirty="0"/>
              <a:t> agar </a:t>
            </a:r>
            <a:r>
              <a:rPr lang="en-US" altLang="en-US" sz="2800" dirty="0" err="1"/>
              <a:t>bisa</a:t>
            </a:r>
            <a:r>
              <a:rPr lang="en-US" altLang="en-US" sz="2800" dirty="0"/>
              <a:t> </a:t>
            </a:r>
            <a:r>
              <a:rPr lang="en-US" altLang="en-US" sz="2800" dirty="0" err="1"/>
              <a:t>menguntungkan</a:t>
            </a:r>
            <a:r>
              <a:rPr lang="en-US" altLang="en-US" sz="2800" dirty="0"/>
              <a:t> </a:t>
            </a:r>
            <a:r>
              <a:rPr lang="en-US" altLang="en-US" sz="2800" dirty="0" err="1"/>
              <a:t>secara</a:t>
            </a:r>
            <a:r>
              <a:rPr lang="en-US" altLang="en-US" sz="2800" dirty="0"/>
              <a:t> </a:t>
            </a:r>
            <a:r>
              <a:rPr lang="en-US" altLang="en-US" sz="2800" dirty="0" err="1"/>
              <a:t>komersial</a:t>
            </a:r>
            <a:r>
              <a:rPr lang="en-US" altLang="en-US" sz="2800" dirty="0"/>
              <a:t>.</a:t>
            </a:r>
            <a:endParaRPr lang="en-AU" altLang="en-US" sz="2800" dirty="0"/>
          </a:p>
          <a:p>
            <a:pPr marL="501650" indent="-501650" fontAlgn="auto">
              <a:spcAft>
                <a:spcPts val="0"/>
              </a:spcAft>
              <a:buFont typeface="Wingdings 2" pitchFamily="18" charset="2"/>
              <a:buAutoNum type="arabicPeriod"/>
              <a:defRPr/>
            </a:pPr>
            <a:r>
              <a:rPr lang="en-US" altLang="en-US" sz="2800" dirty="0" err="1"/>
              <a:t>Memanfaatkan</a:t>
            </a:r>
            <a:r>
              <a:rPr lang="en-US" altLang="en-US" sz="2800" dirty="0"/>
              <a:t> </a:t>
            </a:r>
            <a:r>
              <a:rPr lang="en-US" altLang="en-US" sz="2800" dirty="0" err="1"/>
              <a:t>kegagalan</a:t>
            </a:r>
            <a:r>
              <a:rPr lang="en-US" altLang="en-US" sz="2800" dirty="0"/>
              <a:t> </a:t>
            </a:r>
            <a:r>
              <a:rPr lang="en-US" altLang="en-US" sz="2800" dirty="0" err="1"/>
              <a:t>sebagai</a:t>
            </a:r>
            <a:r>
              <a:rPr lang="en-US" altLang="en-US" sz="2800" dirty="0"/>
              <a:t> </a:t>
            </a:r>
            <a:r>
              <a:rPr lang="en-US" altLang="en-US" sz="2800" dirty="0" err="1"/>
              <a:t>sarana</a:t>
            </a:r>
            <a:r>
              <a:rPr lang="en-US" altLang="en-US" sz="2800" dirty="0"/>
              <a:t> </a:t>
            </a:r>
            <a:r>
              <a:rPr lang="en-US" altLang="en-US" sz="2800" dirty="0" err="1"/>
              <a:t>untuk</a:t>
            </a:r>
            <a:r>
              <a:rPr lang="en-US" altLang="en-US" sz="2800" dirty="0"/>
              <a:t> </a:t>
            </a:r>
            <a:r>
              <a:rPr lang="en-US" altLang="en-US" sz="2800" dirty="0" err="1"/>
              <a:t>belajar</a:t>
            </a:r>
            <a:r>
              <a:rPr lang="en-US" altLang="en-US" sz="2800" dirty="0"/>
              <a:t>.</a:t>
            </a:r>
            <a:endParaRPr lang="en-AU" altLang="en-US" sz="2800" dirty="0"/>
          </a:p>
          <a:p>
            <a:pPr marL="501650" indent="-501650" fontAlgn="auto">
              <a:spcAft>
                <a:spcPts val="0"/>
              </a:spcAft>
              <a:buFont typeface="Wingdings 2" pitchFamily="18" charset="2"/>
              <a:buAutoNum type="arabicPeriod"/>
              <a:defRPr/>
            </a:pPr>
            <a:r>
              <a:rPr lang="en-US" altLang="en-US" sz="2800" dirty="0" err="1"/>
              <a:t>Menekan</a:t>
            </a:r>
            <a:r>
              <a:rPr lang="en-US" altLang="en-US" sz="2800" dirty="0"/>
              <a:t> </a:t>
            </a:r>
            <a:r>
              <a:rPr lang="en-US" altLang="en-US" sz="2800" dirty="0" err="1"/>
              <a:t>ancaman</a:t>
            </a:r>
            <a:r>
              <a:rPr lang="en-US" altLang="en-US" sz="2800" dirty="0"/>
              <a:t> </a:t>
            </a:r>
            <a:r>
              <a:rPr lang="en-US" altLang="en-US" sz="2800" dirty="0" err="1"/>
              <a:t>birokrasi</a:t>
            </a:r>
            <a:r>
              <a:rPr lang="en-US" altLang="en-US" sz="2800" dirty="0"/>
              <a:t> yang </a:t>
            </a:r>
            <a:r>
              <a:rPr lang="en-US" altLang="en-US" sz="2800" dirty="0" err="1"/>
              <a:t>akan</a:t>
            </a:r>
            <a:r>
              <a:rPr lang="en-US" altLang="en-US" sz="2800" dirty="0"/>
              <a:t> </a:t>
            </a:r>
            <a:r>
              <a:rPr lang="en-US" altLang="en-US" sz="2800" dirty="0" err="1"/>
              <a:t>melemahkan</a:t>
            </a:r>
            <a:r>
              <a:rPr lang="en-US" altLang="en-US" sz="2800" dirty="0"/>
              <a:t> </a:t>
            </a:r>
            <a:r>
              <a:rPr lang="en-US" altLang="en-US" sz="2800" dirty="0" err="1"/>
              <a:t>gagasan</a:t>
            </a:r>
            <a:r>
              <a:rPr lang="en-US" altLang="en-US" sz="2800" dirty="0"/>
              <a:t> </a:t>
            </a:r>
            <a:r>
              <a:rPr lang="en-US" altLang="en-US" sz="2800" dirty="0" err="1"/>
              <a:t>inovatif</a:t>
            </a:r>
            <a:r>
              <a:rPr lang="en-US" altLang="en-US" sz="2800" dirty="0" smtClean="0"/>
              <a:t>.</a:t>
            </a:r>
            <a:endParaRPr lang="en-AU" alt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id-ID" b="1" dirty="0" smtClean="0">
                <a:solidFill>
                  <a:schemeClr val="tx1"/>
                </a:solidFill>
              </a:rPr>
              <a:t>TeRIMA KASIH</a:t>
            </a:r>
            <a:endParaRPr lang="id-ID" dirty="0">
              <a:solidFill>
                <a:schemeClr val="tx1"/>
              </a:solidFill>
            </a:endParaRPr>
          </a:p>
        </p:txBody>
      </p:sp>
      <p:sp>
        <p:nvSpPr>
          <p:cNvPr id="32771" name="Text Placeholder 4"/>
          <p:cNvSpPr>
            <a:spLocks noGrp="1"/>
          </p:cNvSpPr>
          <p:nvPr>
            <p:ph type="body" idx="1"/>
          </p:nvPr>
        </p:nvSpPr>
        <p:spPr>
          <a:xfrm>
            <a:off x="722313" y="4627563"/>
            <a:ext cx="7772400" cy="1500187"/>
          </a:xfrm>
        </p:spPr>
        <p:txBody>
          <a:bodyPr/>
          <a:lstStyle/>
          <a:p>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601913" cy="990600"/>
          </a:xfrm>
        </p:spPr>
        <p:txBody>
          <a:bodyPr>
            <a:normAutofit fontScale="90000"/>
          </a:bodyPr>
          <a:lstStyle/>
          <a:p>
            <a:pPr>
              <a:defRPr/>
            </a:pPr>
            <a:r>
              <a:rPr lang="id-ID" b="1" dirty="0" smtClean="0">
                <a:solidFill>
                  <a:srgbClr val="C54631"/>
                </a:solidFill>
              </a:rPr>
              <a:t>INOVASI ???</a:t>
            </a:r>
            <a:endParaRPr lang="id-ID" dirty="0"/>
          </a:p>
        </p:txBody>
      </p:sp>
      <p:sp>
        <p:nvSpPr>
          <p:cNvPr id="8195" name="Content Placeholder 2"/>
          <p:cNvSpPr>
            <a:spLocks noGrp="1"/>
          </p:cNvSpPr>
          <p:nvPr>
            <p:ph idx="1"/>
          </p:nvPr>
        </p:nvSpPr>
        <p:spPr>
          <a:xfrm>
            <a:off x="457200" y="1600200"/>
            <a:ext cx="5338763" cy="4876800"/>
          </a:xfrm>
        </p:spPr>
        <p:txBody>
          <a:bodyPr/>
          <a:lstStyle/>
          <a:p>
            <a:pPr marL="354013" indent="-354013"/>
            <a:r>
              <a:rPr lang="id-ID" altLang="en-US" sz="2600" smtClean="0"/>
              <a:t>Proses memikirkan dan mengimplementasikan pemikiran tersebut sehingga menghasilkan hal baru berbentuk  produk, jasa, proses bisnis, cara baru, kebijakan, dll.</a:t>
            </a:r>
          </a:p>
          <a:p>
            <a:pPr marL="354013" indent="-354013"/>
            <a:r>
              <a:rPr lang="id-ID" altLang="en-US" sz="2600" smtClean="0"/>
              <a:t>McKeown (2008): Inovasi merupakan bentuk perubahan dari suatu hal, baik yang bersifat inkremental (sedikit demi sedikit), maupun perubahan yang radikal. Eg, penemuan pesawat terbang (radikal); teh botol (inkremental)</a:t>
            </a:r>
          </a:p>
        </p:txBody>
      </p:sp>
      <p:pic>
        <p:nvPicPr>
          <p:cNvPr id="8196" name="Picture 6" descr="D:\WINA\NGAJAR\UMA\PSIKOLOGI KEPEMIMPINAN\Screenshot_2019-05-17-22-21-01-05.png"/>
          <p:cNvPicPr>
            <a:picLocks noChangeAspect="1" noChangeArrowheads="1"/>
          </p:cNvPicPr>
          <p:nvPr/>
        </p:nvPicPr>
        <p:blipFill>
          <a:blip r:embed="rId2">
            <a:extLst>
              <a:ext uri="{28A0092B-C50C-407E-A947-70E740481C1C}">
                <a14:useLocalDpi xmlns:a14="http://schemas.microsoft.com/office/drawing/2010/main" val="0"/>
              </a:ext>
            </a:extLst>
          </a:blip>
          <a:srcRect r="7742"/>
          <a:stretch>
            <a:fillRect/>
          </a:stretch>
        </p:blipFill>
        <p:spPr bwMode="auto">
          <a:xfrm>
            <a:off x="5980113" y="1857375"/>
            <a:ext cx="316388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lang="id-ID" b="1" dirty="0" smtClean="0"/>
              <a:t>Keunggulan Organisasi </a:t>
            </a:r>
            <a:r>
              <a:rPr lang="id-ID" sz="2200" b="1" dirty="0" smtClean="0"/>
              <a:t>(Rosabeth Moss Kanter)</a:t>
            </a:r>
            <a:endParaRPr lang="id-ID" sz="2200" b="1" dirty="0"/>
          </a:p>
        </p:txBody>
      </p:sp>
      <p:sp>
        <p:nvSpPr>
          <p:cNvPr id="9219" name="Content Placeholder 6"/>
          <p:cNvSpPr>
            <a:spLocks noGrp="1"/>
          </p:cNvSpPr>
          <p:nvPr>
            <p:ph idx="1"/>
          </p:nvPr>
        </p:nvSpPr>
        <p:spPr>
          <a:xfrm>
            <a:off x="2771775" y="2216150"/>
            <a:ext cx="2736850" cy="1789113"/>
          </a:xfrm>
        </p:spPr>
        <p:txBody>
          <a:bodyPr/>
          <a:lstStyle/>
          <a:p>
            <a:pPr marL="0" indent="0" algn="ctr">
              <a:buFont typeface="Arial" panose="020B0604020202020204" pitchFamily="34" charset="0"/>
              <a:buNone/>
            </a:pPr>
            <a:r>
              <a:rPr lang="id-ID" altLang="en-US" sz="3200" b="1" smtClean="0">
                <a:solidFill>
                  <a:srgbClr val="C54631"/>
                </a:solidFill>
              </a:rPr>
              <a:t>CONCEPT</a:t>
            </a:r>
          </a:p>
          <a:p>
            <a:pPr marL="0" indent="0" algn="ctr">
              <a:buFont typeface="Arial" panose="020B0604020202020204" pitchFamily="34" charset="0"/>
              <a:buNone/>
            </a:pPr>
            <a:r>
              <a:rPr lang="id-ID" altLang="en-US" sz="3200" b="1" smtClean="0">
                <a:solidFill>
                  <a:srgbClr val="C54631"/>
                </a:solidFill>
              </a:rPr>
              <a:t>COMPETENCE</a:t>
            </a:r>
          </a:p>
          <a:p>
            <a:pPr marL="0" indent="0" algn="ctr">
              <a:buFont typeface="Arial" panose="020B0604020202020204" pitchFamily="34" charset="0"/>
              <a:buNone/>
            </a:pPr>
            <a:r>
              <a:rPr lang="id-ID" altLang="en-US" sz="3200" b="1" smtClean="0">
                <a:solidFill>
                  <a:srgbClr val="C54631"/>
                </a:solidFill>
              </a:rPr>
              <a:t>CONNECTION</a:t>
            </a:r>
          </a:p>
        </p:txBody>
      </p:sp>
      <p:pic>
        <p:nvPicPr>
          <p:cNvPr id="9220" name="Picture 2" descr="D:\WINA\NGAJAR\UMA\PSIKOLOGI KEPEMIMPINAN\GAMBAR DECS MAKING\kelompo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238" y="1916113"/>
            <a:ext cx="31003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D:\WINA\NGAJAR\UMA\PSIKOLOGI KEPEMIMPINAN\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55788"/>
            <a:ext cx="20066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D:\WINA\NGAJAR\UMA\PSIKOLOGI KEPEMIMPINAN\Kompetens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4348163"/>
            <a:ext cx="329565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p-Down Arrow 7"/>
          <p:cNvSpPr/>
          <p:nvPr/>
        </p:nvSpPr>
        <p:spPr>
          <a:xfrm>
            <a:off x="5616575" y="3976688"/>
            <a:ext cx="250825" cy="892175"/>
          </a:xfrm>
          <a:prstGeom prst="up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grpSp>
        <p:nvGrpSpPr>
          <p:cNvPr id="10243" name="Group 25"/>
          <p:cNvGrpSpPr>
            <a:grpSpLocks/>
          </p:cNvGrpSpPr>
          <p:nvPr/>
        </p:nvGrpSpPr>
        <p:grpSpPr bwMode="auto">
          <a:xfrm>
            <a:off x="4932363" y="5060950"/>
            <a:ext cx="1727200" cy="1104900"/>
            <a:chOff x="4787957" y="351519"/>
            <a:chExt cx="1708589" cy="1025153"/>
          </a:xfrm>
        </p:grpSpPr>
        <p:sp>
          <p:nvSpPr>
            <p:cNvPr id="27" name="Rounded Rectangle 26"/>
            <p:cNvSpPr/>
            <p:nvPr/>
          </p:nvSpPr>
          <p:spPr>
            <a:xfrm>
              <a:off x="4787957" y="351519"/>
              <a:ext cx="1708589" cy="1025153"/>
            </a:xfrm>
            <a:prstGeom prst="roundRect">
              <a:avLst>
                <a:gd name="adj" fmla="val 10000"/>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28" name="Rounded Rectangle 4"/>
            <p:cNvSpPr/>
            <p:nvPr/>
          </p:nvSpPr>
          <p:spPr>
            <a:xfrm>
              <a:off x="4817794" y="380977"/>
              <a:ext cx="1648914" cy="9662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83820" tIns="83820" rIns="83820" bIns="83820" spcCol="1270" anchor="ctr"/>
            <a:lstStyle/>
            <a:p>
              <a:pPr algn="ctr" defTabSz="977900">
                <a:lnSpc>
                  <a:spcPct val="90000"/>
                </a:lnSpc>
                <a:spcAft>
                  <a:spcPct val="35000"/>
                </a:spcAft>
                <a:defRPr/>
              </a:pPr>
              <a:r>
                <a:rPr lang="id-ID" sz="2200" b="1" dirty="0">
                  <a:sym typeface="Wingdings" pitchFamily="2" charset="2"/>
                </a:rPr>
                <a:t>Teknologi</a:t>
              </a:r>
              <a:endParaRPr lang="id-ID" sz="2200" b="1" dirty="0"/>
            </a:p>
          </p:txBody>
        </p:sp>
      </p:grpSp>
      <p:sp>
        <p:nvSpPr>
          <p:cNvPr id="13" name="Up Arrow 12"/>
          <p:cNvSpPr/>
          <p:nvPr/>
        </p:nvSpPr>
        <p:spPr>
          <a:xfrm rot="10800000">
            <a:off x="7994650" y="1816100"/>
            <a:ext cx="423863" cy="892175"/>
          </a:xfrm>
          <a:prstGeom prst="up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 name="Rounded Rectangle 1"/>
          <p:cNvSpPr/>
          <p:nvPr/>
        </p:nvSpPr>
        <p:spPr>
          <a:xfrm>
            <a:off x="34925" y="2852738"/>
            <a:ext cx="1728788" cy="936625"/>
          </a:xfrm>
          <a:prstGeom prst="roundRect">
            <a:avLst/>
          </a:prstGeom>
          <a:solidFill>
            <a:schemeClr val="bg1"/>
          </a:solidFill>
          <a:ln>
            <a:solidFill>
              <a:srgbClr val="C546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200" b="1" dirty="0">
                <a:solidFill>
                  <a:srgbClr val="C54631"/>
                </a:solidFill>
              </a:rPr>
              <a:t>Pengetahuan</a:t>
            </a:r>
          </a:p>
        </p:txBody>
      </p:sp>
      <p:sp>
        <p:nvSpPr>
          <p:cNvPr id="12" name="Rounded Rectangle 11"/>
          <p:cNvSpPr/>
          <p:nvPr/>
        </p:nvSpPr>
        <p:spPr>
          <a:xfrm>
            <a:off x="2484438" y="2852738"/>
            <a:ext cx="1727200" cy="936625"/>
          </a:xfrm>
          <a:prstGeom prst="roundRect">
            <a:avLst/>
          </a:prstGeom>
          <a:solidFill>
            <a:schemeClr val="bg1"/>
          </a:solidFill>
          <a:ln>
            <a:solidFill>
              <a:srgbClr val="C546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200" b="1" dirty="0">
                <a:solidFill>
                  <a:srgbClr val="C54631"/>
                </a:solidFill>
              </a:rPr>
              <a:t>Gagasan Kreatif</a:t>
            </a:r>
          </a:p>
        </p:txBody>
      </p:sp>
      <p:sp>
        <p:nvSpPr>
          <p:cNvPr id="14" name="Rounded Rectangle 13"/>
          <p:cNvSpPr/>
          <p:nvPr/>
        </p:nvSpPr>
        <p:spPr>
          <a:xfrm>
            <a:off x="4932363" y="2852738"/>
            <a:ext cx="1727200" cy="936625"/>
          </a:xfrm>
          <a:prstGeom prst="roundRect">
            <a:avLst/>
          </a:prstGeom>
          <a:solidFill>
            <a:schemeClr val="bg1"/>
          </a:solidFill>
          <a:ln>
            <a:solidFill>
              <a:srgbClr val="C546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200" b="1" dirty="0">
                <a:solidFill>
                  <a:srgbClr val="C54631"/>
                </a:solidFill>
              </a:rPr>
              <a:t>Kompetensi</a:t>
            </a:r>
          </a:p>
        </p:txBody>
      </p:sp>
      <p:sp>
        <p:nvSpPr>
          <p:cNvPr id="15" name="Rounded Rectangle 14"/>
          <p:cNvSpPr/>
          <p:nvPr/>
        </p:nvSpPr>
        <p:spPr>
          <a:xfrm>
            <a:off x="7342188" y="2852738"/>
            <a:ext cx="1728787" cy="936625"/>
          </a:xfrm>
          <a:prstGeom prst="roundRect">
            <a:avLst/>
          </a:prstGeom>
          <a:solidFill>
            <a:schemeClr val="bg1"/>
          </a:solidFill>
          <a:ln>
            <a:solidFill>
              <a:srgbClr val="C546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200" b="1" dirty="0">
                <a:solidFill>
                  <a:srgbClr val="C54631"/>
                </a:solidFill>
              </a:rPr>
              <a:t>Produk</a:t>
            </a:r>
          </a:p>
        </p:txBody>
      </p:sp>
      <p:sp>
        <p:nvSpPr>
          <p:cNvPr id="16" name="Up Arrow 15"/>
          <p:cNvSpPr/>
          <p:nvPr/>
        </p:nvSpPr>
        <p:spPr>
          <a:xfrm rot="5400000">
            <a:off x="1921669" y="3031332"/>
            <a:ext cx="415925" cy="579437"/>
          </a:xfrm>
          <a:prstGeom prst="up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Up Arrow 16"/>
          <p:cNvSpPr/>
          <p:nvPr/>
        </p:nvSpPr>
        <p:spPr>
          <a:xfrm rot="5400000">
            <a:off x="4377531" y="3031332"/>
            <a:ext cx="415925" cy="579438"/>
          </a:xfrm>
          <a:prstGeom prst="up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Up Arrow 17"/>
          <p:cNvSpPr/>
          <p:nvPr/>
        </p:nvSpPr>
        <p:spPr>
          <a:xfrm rot="5400000">
            <a:off x="6810375" y="3030538"/>
            <a:ext cx="415925" cy="581025"/>
          </a:xfrm>
          <a:prstGeom prst="up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Rounded Rectangle 19"/>
          <p:cNvSpPr/>
          <p:nvPr/>
        </p:nvSpPr>
        <p:spPr>
          <a:xfrm>
            <a:off x="7308850" y="692150"/>
            <a:ext cx="1727200" cy="936625"/>
          </a:xfrm>
          <a:prstGeom prst="roundRect">
            <a:avLst/>
          </a:prstGeom>
          <a:solidFill>
            <a:schemeClr val="bg1"/>
          </a:solidFill>
          <a:ln>
            <a:solidFill>
              <a:srgbClr val="C546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200" b="1" dirty="0">
                <a:solidFill>
                  <a:srgbClr val="C54631"/>
                </a:solidFill>
              </a:rPr>
              <a:t>Mitra Bisnis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WINA\NGAJAR\UMA\PSIKOLOGI KEPEMIMPINAN\5b88a8b6c8084.jpg"/>
          <p:cNvPicPr>
            <a:picLocks noChangeAspect="1" noChangeArrowheads="1"/>
          </p:cNvPicPr>
          <p:nvPr/>
        </p:nvPicPr>
        <p:blipFill>
          <a:blip r:embed="rId2">
            <a:extLst>
              <a:ext uri="{28A0092B-C50C-407E-A947-70E740481C1C}">
                <a14:useLocalDpi xmlns:a14="http://schemas.microsoft.com/office/drawing/2010/main" val="0"/>
              </a:ext>
            </a:extLst>
          </a:blip>
          <a:srcRect l="16560" t="8173" r="16597" b="7822"/>
          <a:stretch>
            <a:fillRect/>
          </a:stretch>
        </p:blipFill>
        <p:spPr bwMode="auto">
          <a:xfrm>
            <a:off x="2339975" y="620713"/>
            <a:ext cx="44640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D:\WINA\NGAJAR\UMA\PSIKOLOGI KEPEMIMPINAN\Harga-Wardah-Kosmetik-Terba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52513"/>
            <a:ext cx="7304088"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843213" y="2081213"/>
            <a:ext cx="6192837" cy="2284412"/>
          </a:xfrm>
        </p:spPr>
        <p:txBody>
          <a:bodyPr/>
          <a:lstStyle/>
          <a:p>
            <a:pPr marL="449263" indent="-449263">
              <a:buFont typeface="Wingdings" panose="05000000000000000000" pitchFamily="2" charset="2"/>
              <a:buChar char="ü"/>
            </a:pPr>
            <a:r>
              <a:rPr lang="id-ID" altLang="en-US" sz="2600" b="1" i="1" smtClean="0">
                <a:solidFill>
                  <a:srgbClr val="C54631"/>
                </a:solidFill>
              </a:rPr>
              <a:t>Niteni</a:t>
            </a:r>
            <a:r>
              <a:rPr lang="id-ID" altLang="en-US" sz="2600" b="1" smtClean="0">
                <a:solidFill>
                  <a:srgbClr val="C54631"/>
                </a:solidFill>
              </a:rPr>
              <a:t> </a:t>
            </a:r>
            <a:r>
              <a:rPr lang="id-ID" altLang="en-US" sz="2600" b="1" smtClean="0">
                <a:solidFill>
                  <a:srgbClr val="C54631"/>
                </a:solidFill>
                <a:sym typeface="Wingdings" panose="05000000000000000000" pitchFamily="2" charset="2"/>
              </a:rPr>
              <a:t></a:t>
            </a:r>
            <a:r>
              <a:rPr lang="id-ID" altLang="en-US" sz="2600" smtClean="0">
                <a:sym typeface="Wingdings" panose="05000000000000000000" pitchFamily="2" charset="2"/>
              </a:rPr>
              <a:t> Melihat apa yang orang lain lakukan</a:t>
            </a:r>
          </a:p>
          <a:p>
            <a:pPr marL="449263" indent="-449263">
              <a:buFont typeface="Wingdings" panose="05000000000000000000" pitchFamily="2" charset="2"/>
              <a:buChar char="ü"/>
            </a:pPr>
            <a:r>
              <a:rPr lang="id-ID" altLang="en-US" sz="2600" b="1" i="1" smtClean="0">
                <a:solidFill>
                  <a:srgbClr val="C54631"/>
                </a:solidFill>
                <a:sym typeface="Wingdings" panose="05000000000000000000" pitchFamily="2" charset="2"/>
              </a:rPr>
              <a:t>Niroke</a:t>
            </a:r>
            <a:r>
              <a:rPr lang="id-ID" altLang="en-US" sz="2600" b="1" smtClean="0">
                <a:solidFill>
                  <a:srgbClr val="C54631"/>
                </a:solidFill>
                <a:sym typeface="Wingdings" panose="05000000000000000000" pitchFamily="2" charset="2"/>
              </a:rPr>
              <a:t> </a:t>
            </a:r>
            <a:r>
              <a:rPr lang="id-ID" altLang="en-US" sz="2600" smtClean="0">
                <a:sym typeface="Wingdings" panose="05000000000000000000" pitchFamily="2" charset="2"/>
              </a:rPr>
              <a:t> Meniru apa yang orang lain lakukan</a:t>
            </a:r>
          </a:p>
          <a:p>
            <a:pPr marL="449263" indent="-449263">
              <a:buFont typeface="Wingdings" panose="05000000000000000000" pitchFamily="2" charset="2"/>
              <a:buChar char="ü"/>
            </a:pPr>
            <a:r>
              <a:rPr lang="id-ID" altLang="en-US" sz="2600" b="1" i="1" smtClean="0">
                <a:solidFill>
                  <a:srgbClr val="C54631"/>
                </a:solidFill>
                <a:sym typeface="Wingdings" panose="05000000000000000000" pitchFamily="2" charset="2"/>
              </a:rPr>
              <a:t>Nambahi</a:t>
            </a:r>
            <a:r>
              <a:rPr lang="id-ID" altLang="en-US" sz="2600" b="1" smtClean="0">
                <a:solidFill>
                  <a:srgbClr val="C54631"/>
                </a:solidFill>
                <a:sym typeface="Wingdings" panose="05000000000000000000" pitchFamily="2" charset="2"/>
              </a:rPr>
              <a:t> </a:t>
            </a:r>
            <a:r>
              <a:rPr lang="id-ID" altLang="en-US" sz="2600" smtClean="0">
                <a:sym typeface="Wingdings" panose="05000000000000000000" pitchFamily="2" charset="2"/>
              </a:rPr>
              <a:t> Menambahi apa yang orang lain pelajari agar lebih baik mutunya.</a:t>
            </a:r>
          </a:p>
        </p:txBody>
      </p:sp>
      <p:pic>
        <p:nvPicPr>
          <p:cNvPr id="13315" name="Picture 4" descr="D:\WINA\NGAJAR\UMA\PSIKOLOGI KEPEMIMPINAN\Ki HAdjar Dewant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12875"/>
            <a:ext cx="26384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713"/>
            <a:ext cx="8229600" cy="5856287"/>
          </a:xfrm>
        </p:spPr>
        <p:txBody>
          <a:bodyPr/>
          <a:lstStyle/>
          <a:p>
            <a:pPr>
              <a:buFont typeface="Arial" charset="0"/>
              <a:buChar char="•"/>
              <a:defRPr/>
            </a:pPr>
            <a:r>
              <a:rPr lang="id-ID" sz="2800" dirty="0" smtClean="0"/>
              <a:t>Linsu Kim (1977) dalam bukunya: </a:t>
            </a:r>
            <a:r>
              <a:rPr lang="id-ID" sz="2800" i="1" dirty="0" smtClean="0"/>
              <a:t>Immitation to Innovation</a:t>
            </a:r>
            <a:r>
              <a:rPr lang="id-ID" sz="2800" dirty="0" smtClean="0"/>
              <a:t>: </a:t>
            </a:r>
            <a:r>
              <a:rPr lang="id-ID" sz="2800" b="1" i="1" dirty="0" smtClean="0">
                <a:solidFill>
                  <a:srgbClr val="C54631"/>
                </a:solidFill>
              </a:rPr>
              <a:t>The Dynamics Of Korea’s Technology Learning </a:t>
            </a:r>
            <a:r>
              <a:rPr lang="id-ID" sz="2800" b="1" dirty="0" smtClean="0">
                <a:solidFill>
                  <a:srgbClr val="C54631"/>
                </a:solidFill>
                <a:sym typeface="Wingdings" pitchFamily="2" charset="2"/>
              </a:rPr>
              <a:t></a:t>
            </a:r>
            <a:r>
              <a:rPr lang="id-ID" sz="2800" dirty="0" smtClean="0">
                <a:solidFill>
                  <a:srgbClr val="C54631"/>
                </a:solidFill>
                <a:sym typeface="Wingdings" pitchFamily="2" charset="2"/>
              </a:rPr>
              <a:t> Kemajuan teknologi Korea adalah peniruan dari produk yang sudah ada dengan menambahkan beberapa hal baru.</a:t>
            </a:r>
          </a:p>
          <a:p>
            <a:pPr marL="0" indent="0">
              <a:buFont typeface="Arial" charset="0"/>
              <a:buNone/>
              <a:defRPr/>
            </a:pPr>
            <a:endParaRPr lang="id-ID" sz="2800" dirty="0">
              <a:solidFill>
                <a:srgbClr val="C54631"/>
              </a:solidFill>
              <a:sym typeface="Wingdings" pitchFamily="2" charset="2"/>
            </a:endParaRPr>
          </a:p>
          <a:p>
            <a:pPr marL="0" indent="0">
              <a:buFont typeface="Arial" charset="0"/>
              <a:buNone/>
              <a:defRPr/>
            </a:pPr>
            <a:endParaRPr lang="id-ID" sz="2800" dirty="0" smtClean="0">
              <a:solidFill>
                <a:srgbClr val="C54631"/>
              </a:solidFill>
              <a:sym typeface="Wingdings" pitchFamily="2" charset="2"/>
            </a:endParaRPr>
          </a:p>
          <a:p>
            <a:pPr marL="0" indent="0" algn="ctr">
              <a:buFont typeface="Arial" charset="0"/>
              <a:buNone/>
              <a:defRPr/>
            </a:pPr>
            <a:r>
              <a:rPr lang="id-ID" sz="2800" b="1" dirty="0" smtClean="0">
                <a:sym typeface="Wingdings" pitchFamily="2" charset="2"/>
              </a:rPr>
              <a:t>Industri otomotif, peralatan teknologi informasi, peralatan rumah tangga (TV, mesin cuci, etc.)</a:t>
            </a:r>
          </a:p>
          <a:p>
            <a:pPr marL="0" indent="0" algn="ctr">
              <a:buFont typeface="Arial" charset="0"/>
              <a:buNone/>
              <a:defRPr/>
            </a:pPr>
            <a:endParaRPr lang="id-ID" sz="2800" b="1" dirty="0">
              <a:sym typeface="Wingdings" pitchFamily="2" charset="2"/>
            </a:endParaRPr>
          </a:p>
          <a:p>
            <a:pPr marL="0" indent="0" algn="ctr">
              <a:buFont typeface="Arial" charset="0"/>
              <a:buNone/>
              <a:defRPr/>
            </a:pPr>
            <a:r>
              <a:rPr lang="id-ID" sz="2800" b="1" dirty="0" smtClean="0">
                <a:sym typeface="Wingdings" pitchFamily="2" charset="2"/>
              </a:rPr>
              <a:t>--Dukungan pemerintah untuk memfasilitasi pembelajaran bersama antara perguruan tinggi, pelaku bisnis, dan pemerintah--</a:t>
            </a:r>
            <a:endParaRPr lang="id-ID" sz="2800" b="1" dirty="0">
              <a:sym typeface="Wingdings" pitchFamily="2" charset="2"/>
            </a:endParaRPr>
          </a:p>
        </p:txBody>
      </p:sp>
      <p:sp>
        <p:nvSpPr>
          <p:cNvPr id="4" name="Right Arrow 3"/>
          <p:cNvSpPr/>
          <p:nvPr/>
        </p:nvSpPr>
        <p:spPr>
          <a:xfrm rot="5400000">
            <a:off x="4139406" y="2724945"/>
            <a:ext cx="790575" cy="474662"/>
          </a:xfrm>
          <a:prstGeom prst="rightArrow">
            <a:avLst/>
          </a:prstGeom>
          <a:solidFill>
            <a:srgbClr val="C54631"/>
          </a:solidFill>
          <a:ln>
            <a:solidFill>
              <a:srgbClr val="C5463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2">
      <a:majorFont>
        <a:latin typeface="Arial Narrow"/>
        <a:ea typeface=""/>
        <a:cs typeface=""/>
      </a:majorFont>
      <a:minorFont>
        <a:latin typeface="Arial Narrow"/>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2887</TotalTime>
  <Words>1573</Words>
  <Application>Microsoft Office PowerPoint</Application>
  <PresentationFormat>On-screen Show (4:3)</PresentationFormat>
  <Paragraphs>96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 Narrow</vt:lpstr>
      <vt:lpstr>Arial</vt:lpstr>
      <vt:lpstr>Calibri</vt:lpstr>
      <vt:lpstr>Wingdings</vt:lpstr>
      <vt:lpstr>Wingdings 2</vt:lpstr>
      <vt:lpstr>Clarity</vt:lpstr>
      <vt:lpstr>LEADERSHIP AND INNOVATION</vt:lpstr>
      <vt:lpstr>INOVASI ???</vt:lpstr>
      <vt:lpstr>INOVASI ???</vt:lpstr>
      <vt:lpstr>Keunggulan Organisasi (Rosabeth Moss Kanter)</vt:lpstr>
      <vt:lpstr>PowerPoint Presentation</vt:lpstr>
      <vt:lpstr>PowerPoint Presentation</vt:lpstr>
      <vt:lpstr>PowerPoint Presentation</vt:lpstr>
      <vt:lpstr>PowerPoint Presentation</vt:lpstr>
      <vt:lpstr>PowerPoint Presentation</vt:lpstr>
      <vt:lpstr>Jenis-jenis Inovasi</vt:lpstr>
      <vt:lpstr>Jenis-jenis Inovasi</vt:lpstr>
      <vt:lpstr>Jenis-jenis Inovasi</vt:lpstr>
      <vt:lpstr>MODAL MANUSIA &amp; INOVASI</vt:lpstr>
      <vt:lpstr>MODAL MANUSIA &amp; INOVASI</vt:lpstr>
      <vt:lpstr>MODAL MANUSIA &amp; INOVASI</vt:lpstr>
      <vt:lpstr>MODAL MANUSIA &amp; INOVASI</vt:lpstr>
      <vt:lpstr>HUBUNGAN KEPEMIMPINAN &amp; INOVASI</vt:lpstr>
      <vt:lpstr>HUBUNGAN KEPEMIMPINAN &amp; INOVASI</vt:lpstr>
      <vt:lpstr>HUBUNGAN KEPEMIMPINAN &amp; INOVASI</vt:lpstr>
      <vt:lpstr>HUBUNGAN KEPEMIMPINAN &amp; INOVASI</vt:lpstr>
      <vt:lpstr>HUBUNGAN KEPEMIMPINAN &amp; INOVASI</vt:lpstr>
      <vt:lpstr>Faktor yang membuat tipe kepemimpinan transformasional dapat mendorong inovasi</vt:lpstr>
      <vt:lpstr>PowerPoint Presentation</vt:lpstr>
      <vt:lpstr>PowerPoint Presentation</vt:lpstr>
      <vt:lpstr>Perilaku Pemimpin yang dapat Mempengaruhi Perilaku Inovatif</vt:lpstr>
      <vt:lpstr>KIAT-KIAT PEMIMPIN UNTUK MEMACU KREATIVITAS</vt:lpstr>
      <vt:lpstr>TeRIMA KASIH</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PENGAMBILAN KEPUTUSAN</dc:title>
  <dc:creator>ismail - [2010]</dc:creator>
  <cp:lastModifiedBy>UMA</cp:lastModifiedBy>
  <cp:revision>657</cp:revision>
  <dcterms:created xsi:type="dcterms:W3CDTF">2019-04-24T02:58:16Z</dcterms:created>
  <dcterms:modified xsi:type="dcterms:W3CDTF">2020-07-29T02:18:32Z</dcterms:modified>
</cp:coreProperties>
</file>