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0" r:id="rId16"/>
    <p:sldId id="261" r:id="rId17"/>
    <p:sldId id="272" r:id="rId18"/>
    <p:sldId id="274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45BDF-1850-4EA4-B269-6C60ED5BF132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45BDF-1850-4EA4-B269-6C60ED5BF132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45BDF-1850-4EA4-B269-6C60ED5BF132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45BDF-1850-4EA4-B269-6C60ED5BF132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45BDF-1850-4EA4-B269-6C60ED5BF132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45BDF-1850-4EA4-B269-6C60ED5BF132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45BDF-1850-4EA4-B269-6C60ED5BF132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45BDF-1850-4EA4-B269-6C60ED5BF132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45BDF-1850-4EA4-B269-6C60ED5BF132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45BDF-1850-4EA4-B269-6C60ED5BF132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2B45BDF-1850-4EA4-B269-6C60ED5BF132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2B45BDF-1850-4EA4-B269-6C60ED5BF132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CC4E4AA-7706-4156-81D8-CF9A30636F5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064" y="4419600"/>
            <a:ext cx="6480048" cy="1219200"/>
          </a:xfrm>
        </p:spPr>
        <p:txBody>
          <a:bodyPr/>
          <a:lstStyle/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Siregar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3050" y="228600"/>
            <a:ext cx="7948950" cy="29718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4800" dirty="0" smtClean="0"/>
              <a:t>SELAMAT MENGIKUTI KULIAH</a:t>
            </a:r>
          </a:p>
          <a:p>
            <a:pPr algn="ctr"/>
            <a:endParaRPr lang="en-US" sz="4800" dirty="0"/>
          </a:p>
          <a:p>
            <a:pPr algn="ctr"/>
            <a:r>
              <a:rPr lang="en-US" sz="4800"/>
              <a:t>Introduction to Cultural Anthropology</a:t>
            </a:r>
            <a:endParaRPr lang="en-US" sz="4800" dirty="0" smtClean="0"/>
          </a:p>
        </p:txBody>
      </p:sp>
    </p:spTree>
    <p:extLst>
      <p:ext uri="{BB962C8B-B14F-4D97-AF65-F5344CB8AC3E}">
        <p14:creationId xmlns:p14="http://schemas.microsoft.com/office/powerpoint/2010/main" val="1745792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Defenisi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r>
              <a:rPr lang="en-US" dirty="0" smtClean="0"/>
              <a:t> (Descriptive approach)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menterjemahkan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kompleksitas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</a:t>
            </a:r>
            <a:r>
              <a:rPr lang="en-US" dirty="0" err="1" smtClean="0"/>
              <a:t>Ditandai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, moral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adat-istiadat</a:t>
            </a:r>
            <a:r>
              <a:rPr lang="en-US" dirty="0" smtClean="0"/>
              <a:t>, </a:t>
            </a:r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1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bawaan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(social heredity approach)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mengkategorikan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proses </a:t>
            </a:r>
            <a:r>
              <a:rPr lang="en-US" dirty="0" err="1" smtClean="0"/>
              <a:t>pewarisan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proses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, </a:t>
            </a:r>
            <a:r>
              <a:rPr lang="en-US" dirty="0" err="1" smtClean="0"/>
              <a:t>transformasi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diturunkan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meminang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gadis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diturunkan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479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perseptual</a:t>
            </a:r>
            <a:r>
              <a:rPr lang="en-US" dirty="0" smtClean="0"/>
              <a:t> (perceptual approach)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dilandasi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prilaku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prilaku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meruapakan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dunianya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dunianya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252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mempersepsi</a:t>
            </a:r>
            <a:r>
              <a:rPr lang="en-US" dirty="0" smtClean="0"/>
              <a:t> </a:t>
            </a:r>
            <a:r>
              <a:rPr lang="en-US" dirty="0" err="1" smtClean="0"/>
              <a:t>kehamilan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misteri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disambut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ritual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Perempuan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hamil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pantangan</a:t>
            </a:r>
            <a:r>
              <a:rPr lang="en-US" dirty="0" smtClean="0"/>
              <a:t> ; </a:t>
            </a:r>
            <a:r>
              <a:rPr lang="en-US" dirty="0" err="1" smtClean="0"/>
              <a:t>makanan</a:t>
            </a:r>
            <a:r>
              <a:rPr lang="en-US" dirty="0" smtClean="0"/>
              <a:t>, </a:t>
            </a:r>
            <a:r>
              <a:rPr lang="en-US" dirty="0" err="1" smtClean="0"/>
              <a:t>berucap</a:t>
            </a:r>
            <a:r>
              <a:rPr lang="en-US" dirty="0" smtClean="0"/>
              <a:t>, </a:t>
            </a:r>
            <a:r>
              <a:rPr lang="en-US" dirty="0" err="1" smtClean="0"/>
              <a:t>perbuatan</a:t>
            </a:r>
            <a:r>
              <a:rPr lang="en-US" dirty="0" smtClean="0"/>
              <a:t>, </a:t>
            </a:r>
            <a:r>
              <a:rPr lang="en-US" dirty="0" err="1" smtClean="0"/>
              <a:t>memasuki</a:t>
            </a:r>
            <a:r>
              <a:rPr lang="en-US" dirty="0" smtClean="0"/>
              <a:t> 7 </a:t>
            </a:r>
            <a:r>
              <a:rPr lang="en-US" dirty="0" err="1" smtClean="0"/>
              <a:t>bulanan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ritual, </a:t>
            </a:r>
            <a:r>
              <a:rPr lang="en-US" dirty="0" err="1" smtClean="0"/>
              <a:t>suami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berdoa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lain </a:t>
            </a:r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mudik</a:t>
            </a:r>
            <a:r>
              <a:rPr lang="en-US" dirty="0" smtClean="0"/>
              <a:t> </a:t>
            </a:r>
            <a:r>
              <a:rPr lang="en-US" dirty="0" err="1" smtClean="0"/>
              <a:t>lebaran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trh</a:t>
            </a:r>
            <a:r>
              <a:rPr lang="en-US" dirty="0" smtClean="0"/>
              <a:t> </a:t>
            </a:r>
            <a:r>
              <a:rPr lang="en-US" dirty="0" err="1" smtClean="0"/>
              <a:t>Idul</a:t>
            </a:r>
            <a:r>
              <a:rPr lang="en-US" dirty="0" smtClean="0"/>
              <a:t> </a:t>
            </a:r>
            <a:r>
              <a:rPr lang="en-US" dirty="0" err="1" smtClean="0"/>
              <a:t>Fitri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080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</a:t>
            </a:r>
            <a:r>
              <a:rPr lang="en-US" dirty="0" err="1" smtClean="0"/>
              <a:t>kamus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penciptaan</a:t>
            </a:r>
            <a:r>
              <a:rPr lang="en-US" dirty="0" smtClean="0"/>
              <a:t> </a:t>
            </a:r>
            <a:r>
              <a:rPr lang="en-US" dirty="0" err="1" smtClean="0"/>
              <a:t>batin</a:t>
            </a:r>
            <a:r>
              <a:rPr lang="en-US" dirty="0" smtClean="0"/>
              <a:t> (</a:t>
            </a:r>
            <a:r>
              <a:rPr lang="en-US" dirty="0" err="1" smtClean="0"/>
              <a:t>akal</a:t>
            </a:r>
            <a:r>
              <a:rPr lang="en-US" dirty="0" smtClean="0"/>
              <a:t> </a:t>
            </a:r>
            <a:r>
              <a:rPr lang="en-US" dirty="0" err="1" smtClean="0"/>
              <a:t>budi</a:t>
            </a:r>
            <a:r>
              <a:rPr lang="en-US" dirty="0" smtClean="0"/>
              <a:t>)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, </a:t>
            </a:r>
            <a:r>
              <a:rPr lang="en-US" dirty="0" err="1" smtClean="0"/>
              <a:t>kesenian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istiadat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34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Wujud</a:t>
            </a:r>
            <a:r>
              <a:rPr lang="en-US" dirty="0" smtClean="0"/>
              <a:t> &amp; Isi </a:t>
            </a:r>
            <a:r>
              <a:rPr lang="en-US" dirty="0" err="1" smtClean="0"/>
              <a:t>Kebudayaan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058818"/>
              </p:ext>
            </p:extLst>
          </p:nvPr>
        </p:nvGraphicFramePr>
        <p:xfrm>
          <a:off x="457200" y="1981200"/>
          <a:ext cx="7772400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973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J.J.Honigmann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R.Linton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Kontjaningrat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1602">
                <a:tc>
                  <a:txBody>
                    <a:bodyPr/>
                    <a:lstStyle/>
                    <a:p>
                      <a:r>
                        <a:rPr lang="en-US" dirty="0" smtClean="0"/>
                        <a:t>Ideas (ide-ide)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Covert</a:t>
                      </a:r>
                      <a:r>
                        <a:rPr lang="en-US" baseline="0" dirty="0" smtClean="0"/>
                        <a:t> culture (</a:t>
                      </a:r>
                      <a:r>
                        <a:rPr lang="en-US" baseline="0" dirty="0" err="1" smtClean="0"/>
                        <a:t>budaya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tdk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tampak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Ide, </a:t>
                      </a:r>
                      <a:r>
                        <a:rPr lang="en-US" dirty="0" err="1" smtClean="0"/>
                        <a:t>norma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nilai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0859">
                <a:tc>
                  <a:txBody>
                    <a:bodyPr/>
                    <a:lstStyle/>
                    <a:p>
                      <a:r>
                        <a:rPr lang="en-US" dirty="0" smtClean="0"/>
                        <a:t>Activities (</a:t>
                      </a:r>
                      <a:r>
                        <a:rPr lang="en-US" dirty="0" err="1" smtClean="0"/>
                        <a:t>aktivitas-aktivitas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Overt culture (</a:t>
                      </a:r>
                      <a:r>
                        <a:rPr lang="en-US" dirty="0" err="1" smtClean="0"/>
                        <a:t>budaya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nampak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Kompleks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aktivitas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kelakuan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berpola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manusia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1602">
                <a:tc>
                  <a:txBody>
                    <a:bodyPr/>
                    <a:lstStyle/>
                    <a:p>
                      <a:r>
                        <a:rPr lang="en-US" dirty="0" smtClean="0"/>
                        <a:t>Artifacts (</a:t>
                      </a:r>
                      <a:r>
                        <a:rPr lang="en-US" dirty="0" err="1" smtClean="0"/>
                        <a:t>benda-benda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karya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manusia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Benda </a:t>
                      </a:r>
                      <a:r>
                        <a:rPr lang="en-US" dirty="0" err="1" smtClean="0"/>
                        <a:t>karya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manusia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7180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5658162"/>
              </p:ext>
            </p:extLst>
          </p:nvPr>
        </p:nvGraphicFramePr>
        <p:xfrm>
          <a:off x="952500" y="1600200"/>
          <a:ext cx="7467600" cy="4632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22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Periode</a:t>
                      </a:r>
                      <a:r>
                        <a:rPr lang="en-US" sz="160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Tahapan</a:t>
                      </a:r>
                      <a:r>
                        <a:rPr lang="en-US" sz="160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Kriteria</a:t>
                      </a:r>
                      <a:r>
                        <a:rPr lang="en-US" sz="160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III. </a:t>
                      </a:r>
                      <a:r>
                        <a:rPr lang="en-US" sz="1600" dirty="0" err="1" smtClean="0"/>
                        <a:t>Peradaban</a:t>
                      </a:r>
                      <a:r>
                        <a:rPr lang="en-US" sz="1600" dirty="0" smtClean="0"/>
                        <a:t> (civilization)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Sejak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ditemukannya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aksara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sampai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ddengan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sekarang</a:t>
                      </a:r>
                      <a:r>
                        <a:rPr lang="en-US" sz="1600" baseline="0" dirty="0" smtClean="0"/>
                        <a:t>.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II. </a:t>
                      </a:r>
                      <a:r>
                        <a:rPr lang="en-US" sz="1600" dirty="0" err="1" smtClean="0"/>
                        <a:t>Barbar</a:t>
                      </a:r>
                      <a:r>
                        <a:rPr lang="en-US" sz="1600" dirty="0" smtClean="0"/>
                        <a:t> (barbarism)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3. </a:t>
                      </a:r>
                      <a:r>
                        <a:rPr lang="en-US" sz="1600" dirty="0" err="1" smtClean="0"/>
                        <a:t>Barbar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atas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Sejak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kemahiran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melebur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besi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menggunakan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besi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sebagai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alat</a:t>
                      </a:r>
                      <a:r>
                        <a:rPr lang="en-US" sz="1600" baseline="0" dirty="0" smtClean="0"/>
                        <a:t>.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2. </a:t>
                      </a:r>
                      <a:r>
                        <a:rPr lang="en-US" sz="1600" dirty="0" err="1" smtClean="0"/>
                        <a:t>Barbar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madya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Mulai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berternak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binatang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mengenal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pertanian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dengan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irigasi</a:t>
                      </a:r>
                      <a:r>
                        <a:rPr lang="en-US" sz="1600" baseline="0" dirty="0" smtClean="0"/>
                        <a:t>.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1. </a:t>
                      </a:r>
                      <a:r>
                        <a:rPr lang="en-US" sz="1600" dirty="0" err="1" smtClean="0"/>
                        <a:t>Barbar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bawah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Sejak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dikenalnya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pembuatan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barang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tembikar</a:t>
                      </a:r>
                      <a:r>
                        <a:rPr lang="en-US" sz="1600" dirty="0" smtClean="0"/>
                        <a:t>.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I. Liar (savagery)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3. Liar </a:t>
                      </a:r>
                      <a:r>
                        <a:rPr lang="en-US" sz="1600" dirty="0" err="1" smtClean="0"/>
                        <a:t>atas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Sejak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ditemukannya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panah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busur</a:t>
                      </a:r>
                      <a:r>
                        <a:rPr lang="en-US" sz="1600" dirty="0" smtClean="0"/>
                        <a:t>.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2. Liar </a:t>
                      </a:r>
                      <a:r>
                        <a:rPr lang="en-US" sz="1600" dirty="0" err="1" smtClean="0"/>
                        <a:t>madya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Sejak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mengguasai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cara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menangkap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ikan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mampu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membuat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api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pada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kehidupan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sussisten</a:t>
                      </a:r>
                      <a:r>
                        <a:rPr lang="en-US" sz="1600" baseline="0" dirty="0" smtClean="0"/>
                        <a:t>.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1. Liar </a:t>
                      </a:r>
                      <a:r>
                        <a:rPr lang="en-US" sz="1600" dirty="0" err="1" smtClean="0"/>
                        <a:t>bawah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Sejak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awal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munculnya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ras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manusia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sampai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dengan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periode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berikutnya</a:t>
                      </a:r>
                      <a:r>
                        <a:rPr lang="en-US" sz="1600" baseline="0" dirty="0" smtClean="0"/>
                        <a:t>.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43000" y="152400"/>
            <a:ext cx="708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/>
              <a:t>Tahapan</a:t>
            </a:r>
            <a:r>
              <a:rPr lang="en-US" sz="3200" dirty="0" smtClean="0"/>
              <a:t> </a:t>
            </a:r>
            <a:r>
              <a:rPr lang="en-US" sz="3200" dirty="0" err="1" smtClean="0"/>
              <a:t>kebudayaan</a:t>
            </a:r>
            <a:endParaRPr lang="en-US" sz="3200" dirty="0" smtClean="0"/>
          </a:p>
          <a:p>
            <a:pPr algn="ctr"/>
            <a:r>
              <a:rPr lang="en-US" sz="2800" dirty="0" smtClean="0"/>
              <a:t>(Lewis Morgan, 1877)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2334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UNSUR-UNSUR KEBUDAYAAN UNIVERSAL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en-US" dirty="0" err="1"/>
              <a:t>Kebudayaan</a:t>
            </a:r>
            <a:r>
              <a:rPr lang="en-US" dirty="0"/>
              <a:t> yang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yang </a:t>
            </a:r>
            <a:r>
              <a:rPr lang="en-US" dirty="0" err="1"/>
              <a:t>kompleks</a:t>
            </a:r>
            <a:r>
              <a:rPr lang="en-US" dirty="0"/>
              <a:t> </a:t>
            </a:r>
            <a:r>
              <a:rPr lang="en-US" dirty="0" err="1"/>
              <a:t>pastinya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unsur-unsur</a:t>
            </a:r>
            <a:r>
              <a:rPr lang="en-US" dirty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.</a:t>
            </a:r>
          </a:p>
          <a:p>
            <a:r>
              <a:rPr lang="en-US" dirty="0" err="1"/>
              <a:t>Alat-alat</a:t>
            </a:r>
            <a:r>
              <a:rPr lang="en-US" dirty="0"/>
              <a:t> </a:t>
            </a:r>
            <a:r>
              <a:rPr lang="en-US" dirty="0" err="1"/>
              <a:t>teknologi</a:t>
            </a:r>
            <a:endParaRPr lang="en-US" dirty="0"/>
          </a:p>
          <a:p>
            <a:r>
              <a:rPr lang="en-US" dirty="0" err="1"/>
              <a:t>Keluarga</a:t>
            </a:r>
            <a:endParaRPr lang="en-US" dirty="0"/>
          </a:p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ekonomi</a:t>
            </a:r>
            <a:endParaRPr lang="en-US" dirty="0"/>
          </a:p>
          <a:p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Poilitik</a:t>
            </a:r>
            <a:endParaRPr lang="en-US" dirty="0"/>
          </a:p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norma</a:t>
            </a:r>
            <a:endParaRPr lang="en-US" dirty="0"/>
          </a:p>
          <a:p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ekonomi</a:t>
            </a:r>
            <a:endParaRPr lang="en-US" dirty="0"/>
          </a:p>
          <a:p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pendidikan</a:t>
            </a:r>
            <a:endParaRPr lang="en-US" dirty="0"/>
          </a:p>
          <a:p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kekuasaan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040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>
              <a:buNone/>
            </a:pPr>
            <a:r>
              <a:rPr lang="en-US" dirty="0" smtClean="0"/>
              <a:t>Ada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:</a:t>
            </a:r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/>
              <a:t>Norma</a:t>
            </a:r>
          </a:p>
          <a:p>
            <a:r>
              <a:rPr lang="en-US" dirty="0" err="1"/>
              <a:t>Pendidikan</a:t>
            </a:r>
            <a:endParaRPr lang="en-US" dirty="0"/>
          </a:p>
          <a:p>
            <a:r>
              <a:rPr lang="en-US" dirty="0" err="1"/>
              <a:t>Kekeluargaan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77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7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Universal</a:t>
            </a:r>
            <a:br>
              <a:rPr lang="en-US" dirty="0" smtClean="0"/>
            </a:b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Koentjaningrat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1. Sistem </a:t>
            </a:r>
            <a:r>
              <a:rPr lang="sv-SE" dirty="0"/>
              <a:t>Religi (Sistem Kepercayaan)</a:t>
            </a:r>
          </a:p>
          <a:p>
            <a:r>
              <a:rPr lang="sv-SE" dirty="0" smtClean="0"/>
              <a:t>2. Sistem </a:t>
            </a:r>
            <a:r>
              <a:rPr lang="sv-SE" dirty="0"/>
              <a:t>Pengetahuan</a:t>
            </a:r>
          </a:p>
          <a:p>
            <a:r>
              <a:rPr lang="sv-SE" dirty="0" smtClean="0"/>
              <a:t>3. Sistem </a:t>
            </a:r>
            <a:r>
              <a:rPr lang="sv-SE" dirty="0"/>
              <a:t>Teknologi (sistem peralatan dan perlengkapan hidup manusia)</a:t>
            </a:r>
          </a:p>
          <a:p>
            <a:r>
              <a:rPr lang="sv-SE" dirty="0" smtClean="0"/>
              <a:t>4. Sistem </a:t>
            </a:r>
            <a:r>
              <a:rPr lang="sv-SE" dirty="0"/>
              <a:t>Kemasyarakatan (sistem sosial/kekerabatan)</a:t>
            </a:r>
          </a:p>
          <a:p>
            <a:r>
              <a:rPr lang="sv-SE" dirty="0" smtClean="0"/>
              <a:t>5. Sistem </a:t>
            </a:r>
            <a:r>
              <a:rPr lang="sv-SE" dirty="0"/>
              <a:t>Ekonomi (Pencaharian Hidup)</a:t>
            </a:r>
          </a:p>
          <a:p>
            <a:r>
              <a:rPr lang="sv-SE" dirty="0" smtClean="0"/>
              <a:t>6. Bahasa</a:t>
            </a:r>
            <a:endParaRPr lang="sv-SE" dirty="0"/>
          </a:p>
          <a:p>
            <a:r>
              <a:rPr lang="sv-SE" dirty="0" smtClean="0"/>
              <a:t>7. Kesenian</a:t>
            </a:r>
            <a:endParaRPr lang="sv-S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8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8" y="0"/>
            <a:ext cx="9134455" cy="6858000"/>
          </a:xfrm>
        </p:spPr>
      </p:pic>
    </p:spTree>
    <p:extLst>
      <p:ext uri="{BB962C8B-B14F-4D97-AF65-F5344CB8AC3E}">
        <p14:creationId xmlns:p14="http://schemas.microsoft.com/office/powerpoint/2010/main" val="401427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65166"/>
          </a:xfrm>
        </p:spPr>
      </p:pic>
    </p:spTree>
    <p:extLst>
      <p:ext uri="{BB962C8B-B14F-4D97-AF65-F5344CB8AC3E}">
        <p14:creationId xmlns:p14="http://schemas.microsoft.com/office/powerpoint/2010/main" val="630885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686800" cy="594360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US" sz="2800" dirty="0" err="1" smtClean="0"/>
              <a:t>Sedangkan</a:t>
            </a:r>
            <a:r>
              <a:rPr lang="en-US" sz="2800" dirty="0" smtClean="0"/>
              <a:t> </a:t>
            </a:r>
            <a:r>
              <a:rPr lang="en-US" sz="2800" dirty="0" err="1" smtClean="0"/>
              <a:t>menurut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mahasiswa</a:t>
            </a:r>
            <a:r>
              <a:rPr lang="en-US" sz="2800" dirty="0" smtClean="0"/>
              <a:t>:</a:t>
            </a:r>
          </a:p>
          <a:p>
            <a:pPr marL="550926" indent="-514350">
              <a:buAutoNum type="arabicPeriod"/>
            </a:pPr>
            <a:r>
              <a:rPr lang="en-US" sz="2800" dirty="0" err="1" smtClean="0"/>
              <a:t>Ilmu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mempelajari</a:t>
            </a:r>
            <a:r>
              <a:rPr lang="en-US" sz="2800" dirty="0" smtClean="0"/>
              <a:t> proses </a:t>
            </a:r>
            <a:r>
              <a:rPr lang="en-US" sz="2800" dirty="0" err="1" smtClean="0"/>
              <a:t>evolusi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primitif</a:t>
            </a:r>
            <a:r>
              <a:rPr lang="en-US" sz="2800" dirty="0" smtClean="0"/>
              <a:t> </a:t>
            </a:r>
            <a:r>
              <a:rPr lang="en-US" sz="2800" dirty="0" err="1" smtClean="0"/>
              <a:t>sampai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modern.</a:t>
            </a:r>
          </a:p>
          <a:p>
            <a:pPr marL="550926" indent="-514350">
              <a:buAutoNum type="arabicPeriod"/>
            </a:pPr>
            <a:r>
              <a:rPr lang="en-US" sz="2800" dirty="0" err="1" smtClean="0"/>
              <a:t>Mempelajari</a:t>
            </a:r>
            <a:r>
              <a:rPr lang="en-US" sz="2800" dirty="0" smtClean="0"/>
              <a:t> </a:t>
            </a:r>
            <a:r>
              <a:rPr lang="en-US" sz="2800" dirty="0" err="1" smtClean="0"/>
              <a:t>keragaman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fisik</a:t>
            </a:r>
            <a:r>
              <a:rPr lang="en-US" sz="2800" dirty="0" smtClean="0"/>
              <a:t>,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bertubuh</a:t>
            </a:r>
            <a:r>
              <a:rPr lang="en-US" sz="2800" dirty="0" smtClean="0"/>
              <a:t> </a:t>
            </a:r>
            <a:r>
              <a:rPr lang="en-US" sz="2800" dirty="0" err="1" smtClean="0"/>
              <a:t>tinggi</a:t>
            </a:r>
            <a:r>
              <a:rPr lang="en-US" sz="2800" dirty="0" smtClean="0"/>
              <a:t>, </a:t>
            </a:r>
            <a:r>
              <a:rPr lang="en-US" sz="2800" dirty="0" err="1" smtClean="0"/>
              <a:t>berambut</a:t>
            </a:r>
            <a:r>
              <a:rPr lang="en-US" sz="2800" dirty="0" smtClean="0"/>
              <a:t> </a:t>
            </a:r>
            <a:r>
              <a:rPr lang="en-US" sz="2800" dirty="0" err="1" smtClean="0"/>
              <a:t>keriting</a:t>
            </a:r>
            <a:r>
              <a:rPr lang="en-US" sz="2800" dirty="0" smtClean="0"/>
              <a:t>, </a:t>
            </a:r>
            <a:r>
              <a:rPr lang="en-US" sz="2800" dirty="0" err="1" smtClean="0"/>
              <a:t>berkulit</a:t>
            </a:r>
            <a:r>
              <a:rPr lang="en-US" sz="2800" dirty="0" smtClean="0"/>
              <a:t> </a:t>
            </a:r>
            <a:r>
              <a:rPr lang="en-US" sz="2800" dirty="0" err="1" smtClean="0"/>
              <a:t>hitam</a:t>
            </a:r>
            <a:r>
              <a:rPr lang="en-US" sz="2800" dirty="0" smtClean="0"/>
              <a:t>, pupil </a:t>
            </a:r>
            <a:r>
              <a:rPr lang="en-US" sz="2800" dirty="0" err="1" smtClean="0"/>
              <a:t>berwarna</a:t>
            </a:r>
            <a:r>
              <a:rPr lang="en-US" sz="2800" dirty="0" smtClean="0"/>
              <a:t> </a:t>
            </a:r>
            <a:r>
              <a:rPr lang="en-US" sz="2800" dirty="0" err="1" smtClean="0"/>
              <a:t>hitam</a:t>
            </a:r>
            <a:r>
              <a:rPr lang="en-US" sz="2800" dirty="0" smtClean="0"/>
              <a:t>.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ras</a:t>
            </a:r>
            <a:r>
              <a:rPr lang="en-US" sz="2800" dirty="0" smtClean="0"/>
              <a:t> </a:t>
            </a:r>
            <a:r>
              <a:rPr lang="en-US" sz="2800" dirty="0" err="1" smtClean="0"/>
              <a:t>negroid</a:t>
            </a:r>
            <a:r>
              <a:rPr lang="en-US" sz="2800" dirty="0" smtClean="0"/>
              <a:t>, </a:t>
            </a:r>
            <a:r>
              <a:rPr lang="en-US" sz="2800" dirty="0" err="1" smtClean="0"/>
              <a:t>ras</a:t>
            </a:r>
            <a:r>
              <a:rPr lang="en-US" sz="2800" dirty="0" smtClean="0"/>
              <a:t> </a:t>
            </a:r>
            <a:r>
              <a:rPr lang="en-US" sz="2800" dirty="0" err="1" smtClean="0"/>
              <a:t>mongolid</a:t>
            </a:r>
            <a:r>
              <a:rPr lang="en-US" sz="2800" dirty="0" smtClean="0"/>
              <a:t>, </a:t>
            </a:r>
            <a:r>
              <a:rPr lang="en-US" sz="2800" dirty="0" err="1" smtClean="0"/>
              <a:t>ras</a:t>
            </a:r>
            <a:r>
              <a:rPr lang="en-US" sz="2800" dirty="0" smtClean="0"/>
              <a:t> </a:t>
            </a:r>
            <a:r>
              <a:rPr lang="en-US" sz="2800" dirty="0" err="1" smtClean="0"/>
              <a:t>kaukasoid</a:t>
            </a:r>
            <a:r>
              <a:rPr lang="en-US" sz="2800" dirty="0" smtClean="0"/>
              <a:t>, </a:t>
            </a:r>
            <a:r>
              <a:rPr lang="en-US" sz="2800" dirty="0" err="1" smtClean="0"/>
              <a:t>ras</a:t>
            </a:r>
            <a:r>
              <a:rPr lang="en-US" sz="2800" dirty="0" smtClean="0"/>
              <a:t> </a:t>
            </a:r>
            <a:r>
              <a:rPr lang="en-US" sz="2800" dirty="0" err="1" smtClean="0"/>
              <a:t>melayu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ras</a:t>
            </a:r>
            <a:r>
              <a:rPr lang="en-US" sz="2800" dirty="0" smtClean="0"/>
              <a:t> </a:t>
            </a:r>
            <a:r>
              <a:rPr lang="en-US" sz="2800" dirty="0" err="1" smtClean="0"/>
              <a:t>melanesia</a:t>
            </a:r>
            <a:r>
              <a:rPr lang="en-US" sz="2800" dirty="0" smtClean="0"/>
              <a:t>.</a:t>
            </a:r>
          </a:p>
          <a:p>
            <a:pPr marL="550926" indent="-514350">
              <a:buAutoNum type="arabicPeriod"/>
            </a:pPr>
            <a:r>
              <a:rPr lang="en-US" sz="2800" dirty="0" err="1" smtClean="0"/>
              <a:t>Mempelajari</a:t>
            </a:r>
            <a:r>
              <a:rPr lang="en-US" sz="2800" dirty="0" smtClean="0"/>
              <a:t> </a:t>
            </a:r>
            <a:r>
              <a:rPr lang="en-US" sz="2800" dirty="0" err="1" smtClean="0"/>
              <a:t>benda</a:t>
            </a:r>
            <a:r>
              <a:rPr lang="en-US" sz="2800" dirty="0" err="1"/>
              <a:t>-</a:t>
            </a:r>
            <a:r>
              <a:rPr lang="en-US" sz="2800" dirty="0" err="1" smtClean="0"/>
              <a:t>benda</a:t>
            </a:r>
            <a:r>
              <a:rPr lang="en-US" sz="2800" dirty="0" smtClean="0"/>
              <a:t> </a:t>
            </a:r>
            <a:r>
              <a:rPr lang="en-US" sz="2800" dirty="0" err="1" smtClean="0"/>
              <a:t>fisik</a:t>
            </a:r>
            <a:r>
              <a:rPr lang="en-US" sz="2800" dirty="0" smtClean="0"/>
              <a:t> (</a:t>
            </a:r>
            <a:r>
              <a:rPr lang="en-US" sz="2800" dirty="0" err="1" smtClean="0"/>
              <a:t>kebudayaan</a:t>
            </a:r>
            <a:r>
              <a:rPr lang="en-US" sz="2800" dirty="0" smtClean="0"/>
              <a:t>  material yang </a:t>
            </a:r>
            <a:r>
              <a:rPr lang="en-US" sz="2800" dirty="0" err="1" smtClean="0"/>
              <a:t>pernah</a:t>
            </a:r>
            <a:r>
              <a:rPr lang="en-US" sz="2800" dirty="0" smtClean="0"/>
              <a:t> </a:t>
            </a:r>
            <a:r>
              <a:rPr lang="en-US" sz="2800" dirty="0" err="1" smtClean="0"/>
              <a:t>dibuat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dipergunakan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terdahulu</a:t>
            </a:r>
            <a:r>
              <a:rPr lang="en-US" sz="2800" dirty="0" smtClean="0"/>
              <a:t>,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disebut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primitif</a:t>
            </a:r>
            <a:r>
              <a:rPr lang="en-US" sz="2800" dirty="0" smtClean="0"/>
              <a:t>)</a:t>
            </a:r>
          </a:p>
          <a:p>
            <a:pPr marL="550926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391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077200" cy="5821363"/>
          </a:xfrm>
        </p:spPr>
        <p:txBody>
          <a:bodyPr/>
          <a:lstStyle/>
          <a:p>
            <a:pPr marL="36576" indent="0">
              <a:buNone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4. </a:t>
            </a:r>
            <a:r>
              <a:rPr lang="en-US" sz="2800" dirty="0" err="1" smtClean="0"/>
              <a:t>Mempelajari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primitif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mempelajari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modern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mempelajari</a:t>
            </a:r>
            <a:r>
              <a:rPr lang="en-US" sz="2800" dirty="0" smtClean="0"/>
              <a:t> </a:t>
            </a:r>
            <a:r>
              <a:rPr lang="en-US" sz="2800" dirty="0" err="1" smtClean="0"/>
              <a:t>peristiwa-peristiwa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, </a:t>
            </a:r>
            <a:r>
              <a:rPr lang="en-US" sz="2800" dirty="0" err="1" smtClean="0"/>
              <a:t>perilaku</a:t>
            </a:r>
            <a:r>
              <a:rPr lang="en-US" sz="2800" dirty="0" smtClean="0"/>
              <a:t> </a:t>
            </a:r>
            <a:r>
              <a:rPr lang="en-US" sz="2800" dirty="0" err="1" smtClean="0"/>
              <a:t>budaya</a:t>
            </a:r>
            <a:r>
              <a:rPr lang="en-US" sz="2800" dirty="0" smtClean="0"/>
              <a:t>.</a:t>
            </a:r>
          </a:p>
          <a:p>
            <a:pPr marL="36576" indent="0">
              <a:buNone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5. </a:t>
            </a:r>
            <a:r>
              <a:rPr lang="en-US" sz="2800" dirty="0" err="1" smtClean="0"/>
              <a:t>Mempelajari</a:t>
            </a:r>
            <a:r>
              <a:rPr lang="en-US" sz="2800" dirty="0" smtClean="0"/>
              <a:t> </a:t>
            </a:r>
            <a:r>
              <a:rPr lang="en-US" sz="2800" dirty="0" err="1" smtClean="0"/>
              <a:t>bahasa-bahasa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disebut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etnolinguistik</a:t>
            </a:r>
            <a:r>
              <a:rPr lang="en-US" sz="2800" dirty="0" smtClean="0"/>
              <a:t>.</a:t>
            </a:r>
          </a:p>
          <a:p>
            <a:pPr marL="36576" indent="0">
              <a:buNone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6. </a:t>
            </a:r>
            <a:r>
              <a:rPr lang="en-US" sz="2800" dirty="0" err="1" smtClean="0"/>
              <a:t>Mempelajari</a:t>
            </a:r>
            <a:r>
              <a:rPr lang="en-US" sz="2800" dirty="0" smtClean="0"/>
              <a:t>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proses </a:t>
            </a:r>
            <a:r>
              <a:rPr lang="en-US" sz="2800" dirty="0" err="1" smtClean="0"/>
              <a:t>perkembangan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fisik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(</a:t>
            </a:r>
            <a:r>
              <a:rPr lang="en-US" sz="2800" dirty="0" err="1" smtClean="0"/>
              <a:t>evolusi</a:t>
            </a:r>
            <a:r>
              <a:rPr lang="en-US" sz="2800" dirty="0" smtClean="0"/>
              <a:t> </a:t>
            </a:r>
            <a:r>
              <a:rPr lang="en-US" sz="2800" dirty="0" err="1" smtClean="0"/>
              <a:t>fisik</a:t>
            </a:r>
            <a:r>
              <a:rPr lang="en-US" sz="2800" dirty="0" smtClean="0"/>
              <a:t>), proses </a:t>
            </a:r>
            <a:r>
              <a:rPr lang="en-US" sz="2800" dirty="0" err="1" smtClean="0"/>
              <a:t>keanekaragaman</a:t>
            </a:r>
            <a:r>
              <a:rPr lang="en-US" sz="2800" dirty="0" smtClean="0"/>
              <a:t> </a:t>
            </a:r>
            <a:r>
              <a:rPr lang="en-US" sz="2800" dirty="0" err="1" smtClean="0"/>
              <a:t>fisik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, </a:t>
            </a:r>
            <a:r>
              <a:rPr lang="en-US" sz="2800" dirty="0" err="1" smtClean="0"/>
              <a:t>tahapan</a:t>
            </a:r>
            <a:r>
              <a:rPr lang="en-US" sz="2800" dirty="0" smtClean="0"/>
              <a:t> </a:t>
            </a:r>
            <a:r>
              <a:rPr lang="en-US" sz="2800" dirty="0" err="1" smtClean="0"/>
              <a:t>kebudayaan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peradaban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budaya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.</a:t>
            </a:r>
          </a:p>
          <a:p>
            <a:pPr marL="3657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093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Kebudayaan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Kebudayaan</a:t>
            </a:r>
            <a:r>
              <a:rPr lang="en-US" dirty="0" smtClean="0"/>
              <a:t> = culture (</a:t>
            </a:r>
            <a:r>
              <a:rPr lang="en-US" dirty="0" err="1" smtClean="0"/>
              <a:t>inggris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Colore</a:t>
            </a:r>
            <a:r>
              <a:rPr lang="en-US" dirty="0" smtClean="0"/>
              <a:t> (</a:t>
            </a:r>
            <a:r>
              <a:rPr lang="en-US" dirty="0" err="1" smtClean="0"/>
              <a:t>bhs</a:t>
            </a:r>
            <a:r>
              <a:rPr lang="en-US" dirty="0" smtClean="0"/>
              <a:t> </a:t>
            </a:r>
            <a:r>
              <a:rPr lang="en-US" dirty="0" err="1" smtClean="0"/>
              <a:t>latin</a:t>
            </a:r>
            <a:r>
              <a:rPr lang="en-US" dirty="0" smtClean="0"/>
              <a:t>) = </a:t>
            </a:r>
            <a:r>
              <a:rPr lang="en-US" dirty="0" err="1" smtClean="0"/>
              <a:t>bercocok</a:t>
            </a:r>
            <a:r>
              <a:rPr lang="en-US" dirty="0" smtClean="0"/>
              <a:t> </a:t>
            </a:r>
            <a:r>
              <a:rPr lang="en-US" dirty="0" err="1" smtClean="0"/>
              <a:t>tanam</a:t>
            </a:r>
            <a:r>
              <a:rPr lang="en-US" dirty="0" smtClean="0"/>
              <a:t> (cultivation)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pemeliharaan</a:t>
            </a:r>
            <a:r>
              <a:rPr lang="en-US" dirty="0" smtClean="0"/>
              <a:t> </a:t>
            </a:r>
            <a:r>
              <a:rPr lang="en-US" dirty="0" err="1" smtClean="0"/>
              <a:t>ternak</a:t>
            </a:r>
            <a:r>
              <a:rPr lang="en-US" dirty="0" smtClean="0"/>
              <a:t>,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upacara-upacara</a:t>
            </a:r>
            <a:r>
              <a:rPr lang="en-US" dirty="0" smtClean="0"/>
              <a:t> </a:t>
            </a:r>
            <a:r>
              <a:rPr lang="en-US" dirty="0" err="1" smtClean="0"/>
              <a:t>religius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darinya</a:t>
            </a:r>
            <a:r>
              <a:rPr lang="en-US" dirty="0" smtClean="0"/>
              <a:t> </a:t>
            </a:r>
            <a:r>
              <a:rPr lang="en-US" dirty="0" err="1" smtClean="0"/>
              <a:t>diturunkan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kultus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“cult”.</a:t>
            </a:r>
          </a:p>
          <a:p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kaitannya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disertai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religius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80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Indonesia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buddhayah</a:t>
            </a:r>
            <a:r>
              <a:rPr lang="en-US" dirty="0" smtClean="0"/>
              <a:t> (</a:t>
            </a:r>
            <a:r>
              <a:rPr lang="en-US" dirty="0" err="1" smtClean="0"/>
              <a:t>bhs</a:t>
            </a:r>
            <a:r>
              <a:rPr lang="en-US" dirty="0" smtClean="0"/>
              <a:t> </a:t>
            </a:r>
            <a:r>
              <a:rPr lang="en-US" dirty="0" err="1" smtClean="0"/>
              <a:t>sansekerta</a:t>
            </a:r>
            <a:r>
              <a:rPr lang="en-US" dirty="0" smtClean="0"/>
              <a:t>)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jamak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buddhi</a:t>
            </a:r>
            <a:r>
              <a:rPr lang="en-US" dirty="0" smtClean="0"/>
              <a:t> (</a:t>
            </a:r>
            <a:r>
              <a:rPr lang="en-US" dirty="0" err="1" smtClean="0"/>
              <a:t>budi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akal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Defenisi</a:t>
            </a:r>
            <a:r>
              <a:rPr lang="en-US" dirty="0" smtClean="0"/>
              <a:t> paling </a:t>
            </a:r>
            <a:r>
              <a:rPr lang="en-US" dirty="0" err="1" smtClean="0"/>
              <a:t>tua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Edward B. Taylor (1871)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kepercayaan</a:t>
            </a:r>
            <a:r>
              <a:rPr lang="en-US" dirty="0" smtClean="0"/>
              <a:t>, </a:t>
            </a:r>
            <a:r>
              <a:rPr lang="en-US" dirty="0" err="1" smtClean="0"/>
              <a:t>kesenian</a:t>
            </a:r>
            <a:r>
              <a:rPr lang="en-US" dirty="0" smtClean="0"/>
              <a:t>, </a:t>
            </a:r>
            <a:r>
              <a:rPr lang="en-US" dirty="0" err="1" smtClean="0"/>
              <a:t>hukum</a:t>
            </a:r>
            <a:r>
              <a:rPr lang="en-US" dirty="0" smtClean="0"/>
              <a:t>, moral,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yang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anggotamasyarakat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393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simbol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makna-makna</a:t>
            </a:r>
            <a:r>
              <a:rPr lang="en-US" dirty="0" smtClean="0"/>
              <a:t> (</a:t>
            </a:r>
            <a:r>
              <a:rPr lang="en-US" dirty="0" err="1" smtClean="0"/>
              <a:t>Cliffort</a:t>
            </a:r>
            <a:r>
              <a:rPr lang="en-US" dirty="0" smtClean="0"/>
              <a:t> Geertz (1973).</a:t>
            </a:r>
          </a:p>
          <a:p>
            <a:r>
              <a:rPr lang="en-US" dirty="0" err="1" smtClean="0"/>
              <a:t>Kebudayaandidefenisikan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sebahagian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dianggab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diinginkan</a:t>
            </a:r>
            <a:r>
              <a:rPr lang="en-US" dirty="0" smtClean="0"/>
              <a:t> (Ralph Linton)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907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berpola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dipelajari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(Hunter &amp; Whitten, 1976)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585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384</TotalTime>
  <Words>779</Words>
  <Application>Microsoft Office PowerPoint</Application>
  <PresentationFormat>On-screen Show (4:3)</PresentationFormat>
  <Paragraphs>88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Franklin Gothic Book</vt:lpstr>
      <vt:lpstr>Wingdings 2</vt:lpstr>
      <vt:lpstr>Technic</vt:lpstr>
      <vt:lpstr>Mulia Siregar</vt:lpstr>
      <vt:lpstr>PowerPoint Presentation</vt:lpstr>
      <vt:lpstr>PowerPoint Presentation</vt:lpstr>
      <vt:lpstr>PowerPoint Presentation</vt:lpstr>
      <vt:lpstr>PowerPoint Presentation</vt:lpstr>
      <vt:lpstr>Kebudayaan</vt:lpstr>
      <vt:lpstr>Pengertian Indonesia</vt:lpstr>
      <vt:lpstr>PowerPoint Presentation</vt:lpstr>
      <vt:lpstr>PowerPoint Presentation</vt:lpstr>
      <vt:lpstr>Pendekatan Defenisi Kebudayaan</vt:lpstr>
      <vt:lpstr>PowerPoint Presentation</vt:lpstr>
      <vt:lpstr>PowerPoint Presentation</vt:lpstr>
      <vt:lpstr>PowerPoint Presentation</vt:lpstr>
      <vt:lpstr>PowerPoint Presentation</vt:lpstr>
      <vt:lpstr>Wujud &amp; Isi Kebudayaan</vt:lpstr>
      <vt:lpstr>PowerPoint Presentation</vt:lpstr>
      <vt:lpstr>UNSUR-UNSUR KEBUDAYAAN UNIVERSAL</vt:lpstr>
      <vt:lpstr>Unsur Budaya lainnya ?</vt:lpstr>
      <vt:lpstr>7 Unsur Budaya Universal menurut Koentjaningrat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UMA</cp:lastModifiedBy>
  <cp:revision>22</cp:revision>
  <dcterms:created xsi:type="dcterms:W3CDTF">2019-08-14T06:37:13Z</dcterms:created>
  <dcterms:modified xsi:type="dcterms:W3CDTF">2020-07-29T02:22:21Z</dcterms:modified>
</cp:coreProperties>
</file>