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73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6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1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0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9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7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9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6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8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7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DBF7-DD6D-4311-BA4A-1AD7C7B73AF8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ED729-72B7-43BF-938D-46348D76A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3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Product Moment Correlation Technique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22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.Ada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IQ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.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terpat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rasa minder.</a:t>
            </a:r>
          </a:p>
          <a:p>
            <a:pPr marL="0" indent="0">
              <a:buNone/>
            </a:pP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63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2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X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Y, </a:t>
            </a:r>
            <a:r>
              <a:rPr lang="en-US" dirty="0" err="1" smtClean="0"/>
              <a:t>dimana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Varibel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=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IQ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Varibel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=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motivasi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                                 rasa minder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809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Product </a:t>
            </a:r>
            <a:r>
              <a:rPr lang="en-US" dirty="0" err="1" smtClean="0"/>
              <a:t>Momen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endParaRPr lang="en-US" dirty="0" smtClean="0"/>
              </a:p>
              <a:p>
                <a:r>
                  <a:rPr lang="en-US" dirty="0" err="1"/>
                  <a:t>r</a:t>
                </a:r>
                <a:r>
                  <a:rPr lang="en-US" baseline="-25000" dirty="0" err="1"/>
                  <a:t>xy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∑</m:t>
                        </m:r>
                        <m:r>
                          <a:rPr lang="en-US" i="1">
                            <a:latin typeface="Cambria Math"/>
                          </a:rPr>
                          <m:t>𝑥𝑦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𝑁</m:t>
                        </m:r>
                        <m:r>
                          <a:rPr lang="en-US" i="1">
                            <a:latin typeface="Cambria Math"/>
                          </a:rPr>
                          <m:t>. 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𝑆𝐷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𝑆𝐷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dimana</a:t>
                </a:r>
                <a:r>
                  <a:rPr lang="en-US" dirty="0"/>
                  <a:t> :</a:t>
                </a:r>
              </a:p>
              <a:p>
                <a:pPr marL="0" indent="0">
                  <a:buNone/>
                </a:pPr>
                <a:r>
                  <a:rPr lang="en-US" smtClean="0"/>
                  <a:t>	r</a:t>
                </a:r>
                <a:r>
                  <a:rPr lang="en-US" baseline="-25000" smtClean="0"/>
                  <a:t>xy</a:t>
                </a:r>
                <a:r>
                  <a:rPr lang="en-US" baseline="-25000" dirty="0" smtClean="0"/>
                  <a:t>    </a:t>
                </a:r>
                <a:r>
                  <a:rPr lang="en-US" dirty="0"/>
                  <a:t>= </a:t>
                </a:r>
                <a:r>
                  <a:rPr lang="en-US" dirty="0" err="1"/>
                  <a:t>koefisien</a:t>
                </a:r>
                <a:r>
                  <a:rPr lang="en-US" dirty="0"/>
                  <a:t> </a:t>
                </a:r>
                <a:r>
                  <a:rPr lang="en-US" dirty="0" err="1"/>
                  <a:t>korelasi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X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smtClean="0"/>
                  <a:t>Y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xy</a:t>
                </a:r>
                <a:r>
                  <a:rPr lang="en-US" dirty="0"/>
                  <a:t>    = product </a:t>
                </a:r>
                <a:r>
                  <a:rPr lang="en-US" dirty="0" err="1"/>
                  <a:t>dari</a:t>
                </a:r>
                <a:r>
                  <a:rPr lang="en-US" dirty="0"/>
                  <a:t> x kali y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𝑆𝐷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standar</a:t>
                </a:r>
                <a:r>
                  <a:rPr lang="en-US" dirty="0"/>
                  <a:t> </a:t>
                </a:r>
                <a:r>
                  <a:rPr lang="en-US" dirty="0" err="1"/>
                  <a:t>deviasi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variable X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𝑆𝐷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standar</a:t>
                </a:r>
                <a:r>
                  <a:rPr lang="en-US" dirty="0"/>
                  <a:t> </a:t>
                </a:r>
                <a:r>
                  <a:rPr lang="en-US" dirty="0" err="1"/>
                  <a:t>deviasi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variable Y</a:t>
                </a:r>
              </a:p>
              <a:p>
                <a:pPr marL="0" indent="0">
                  <a:buNone/>
                </a:pPr>
                <a:r>
                  <a:rPr lang="en-US" dirty="0"/>
                  <a:t>	N     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subyek</a:t>
                </a:r>
                <a:r>
                  <a:rPr lang="en-US" dirty="0"/>
                  <a:t> yang </a:t>
                </a:r>
                <a:r>
                  <a:rPr lang="en-US" dirty="0" err="1"/>
                  <a:t>diselidiki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84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lvl="0"/>
                <a:r>
                  <a:rPr lang="en-US" dirty="0" err="1" smtClean="0"/>
                  <a:t>Persiapkan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terlebih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dahulu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tabel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persiapan</a:t>
                </a:r>
                <a:endParaRPr lang="en-US" smtClean="0"/>
              </a:p>
              <a:p>
                <a:pPr lvl="0"/>
                <a:r>
                  <a:rPr lang="id-ID" smtClean="0"/>
                  <a:t>Cari </a:t>
                </a:r>
                <a:r>
                  <a:rPr lang="id-ID" dirty="0"/>
                  <a:t>mean dari kedua variabel yang bersangkutan, sebut kedua mean itu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id-ID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>
                  <a:effectLst/>
                </a:endParaRPr>
              </a:p>
              <a:p>
                <a:pPr lvl="0"/>
                <a:r>
                  <a:rPr lang="id-ID" dirty="0">
                    <a:effectLst/>
                  </a:rPr>
                  <a:t>Cari SD dari kedua variabel itu. Sebut kedua SD itu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id-ID" dirty="0">
                    <a:effectLst/>
                  </a:rPr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>
                  <a:effectLst/>
                </a:endParaRPr>
              </a:p>
              <a:p>
                <a:pPr lvl="0"/>
                <a:r>
                  <a:rPr lang="id-ID" dirty="0">
                    <a:effectLst/>
                  </a:rPr>
                  <a:t>Cari deviasi-deviasi tiap-tiap nilai kedua variabel itu. Sebut x untuk deviasi variabel X dan y untuk variabel Y. Jangan lupa mengecek : ∑x = 0 dan ∑y = 0.</a:t>
                </a:r>
                <a:endParaRPr lang="en-US" dirty="0">
                  <a:effectLst/>
                </a:endParaRPr>
              </a:p>
              <a:p>
                <a:pPr lvl="0"/>
                <a:r>
                  <a:rPr lang="id-ID" dirty="0">
                    <a:effectLst/>
                  </a:rPr>
                  <a:t>Kalikan tiap-tiap x dengan tiap-tiap y yang sebaris, dan masukkan dalam kolom xy.</a:t>
                </a:r>
                <a:endParaRPr lang="en-US" dirty="0">
                  <a:effectLst/>
                </a:endParaRPr>
              </a:p>
              <a:p>
                <a:pPr lvl="0"/>
                <a:r>
                  <a:rPr lang="id-ID" dirty="0">
                    <a:effectLst/>
                  </a:rPr>
                  <a:t>Jumlahkan kolom xy untuk memperoleh </a:t>
                </a:r>
                <a14:m>
                  <m:oMath xmlns:m="http://schemas.openxmlformats.org/officeDocument/2006/math">
                    <m:r>
                      <a:rPr lang="id-ID" i="1">
                        <a:latin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id-ID" dirty="0">
                    <a:effectLst/>
                  </a:rPr>
                  <a:t>xy.</a:t>
                </a:r>
                <a:endParaRPr lang="en-US" dirty="0">
                  <a:effectLst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653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b="1" dirty="0"/>
                  <a:t> </a:t>
                </a:r>
                <a:r>
                  <a:rPr lang="en-US" b="1" dirty="0" err="1"/>
                  <a:t>r</a:t>
                </a:r>
                <a:r>
                  <a:rPr lang="en-US" b="1" baseline="-25000" dirty="0" err="1"/>
                  <a:t>xy</a:t>
                </a:r>
                <a:r>
                  <a:rPr lang="en-US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𝒙𝒚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d>
                              <m:d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d>
                          </m:e>
                        </m:rad>
                        <m:r>
                          <a:rPr lang="en-US" b="1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27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lain </a:t>
            </a:r>
            <a:r>
              <a:rPr lang="en-US" dirty="0" err="1" smtClean="0"/>
              <a:t>mencari</a:t>
            </a:r>
            <a:r>
              <a:rPr lang="en-US" dirty="0" smtClean="0"/>
              <a:t> 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err="1" smtClean="0"/>
                  <a:t>Rumus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Angka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Kasar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yaitu</a:t>
                </a:r>
                <a:r>
                  <a:rPr lang="en-US" dirty="0" smtClean="0"/>
                  <a:t> :</a:t>
                </a:r>
              </a:p>
              <a:p>
                <a:r>
                  <a:rPr lang="en-US" b="1" dirty="0"/>
                  <a:t> </a:t>
                </a:r>
                <a:r>
                  <a:rPr lang="en-US" b="1" dirty="0" err="1"/>
                  <a:t>r</a:t>
                </a:r>
                <a:r>
                  <a:rPr lang="en-US" b="1" baseline="-25000" dirty="0" err="1"/>
                  <a:t>xy</a:t>
                </a:r>
                <a:r>
                  <a:rPr lang="en-US" b="1" dirty="0"/>
                  <a:t>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𝑿𝒀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</m:d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(∑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𝒀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𝑵</m:t>
                            </m:r>
                          </m:den>
                        </m:f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 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p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(∑</m:t>
                                        </m:r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𝑿</m:t>
                                        </m:r>
                                      </m:e>
                                      <m:sup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𝑵</m:t>
                                    </m:r>
                                  </m:den>
                                </m:f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𝒀</m:t>
                                    </m:r>
                                  </m:e>
                                  <m:sup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(∑</m:t>
                                        </m:r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𝒀</m:t>
                                        </m:r>
                                      </m:e>
                                      <m:sup>
                                        <m:r>
                                          <a:rPr lang="en-US" b="1" i="1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  <m:t>𝑵</m:t>
                                    </m:r>
                                  </m:den>
                                </m:f>
                              </m:e>
                            </m:d>
                          </m:e>
                        </m:rad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654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menghitungnya</a:t>
            </a:r>
            <a:r>
              <a:rPr lang="en-US" dirty="0" smtClean="0"/>
              <a:t> </a:t>
            </a:r>
            <a:r>
              <a:rPr lang="en-US" dirty="0" err="1" smtClean="0"/>
              <a:t>persiapkan</a:t>
            </a:r>
            <a:r>
              <a:rPr lang="en-US" dirty="0" smtClean="0"/>
              <a:t> </a:t>
            </a:r>
            <a:r>
              <a:rPr lang="en-US" dirty="0" err="1" smtClean="0"/>
              <a:t>tabulasi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diisikan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8168615"/>
                  </p:ext>
                </p:extLst>
              </p:nvPr>
            </p:nvGraphicFramePr>
            <p:xfrm>
              <a:off x="1524000" y="3756088"/>
              <a:ext cx="6096000" cy="15779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640842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Subyek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  <m:sup/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e>
                                <m:sup/>
                              </m:sSup>
                            </m:oMath>
                          </a14:m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XY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83158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</a:p>
                        <a:p>
                          <a:r>
                            <a:rPr lang="en-US" dirty="0" smtClean="0"/>
                            <a:t>2</a:t>
                          </a:r>
                        </a:p>
                        <a:p>
                          <a:r>
                            <a:rPr lang="en-US" dirty="0" err="1" smtClean="0"/>
                            <a:t>dst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8168615"/>
                  </p:ext>
                </p:extLst>
              </p:nvPr>
            </p:nvGraphicFramePr>
            <p:xfrm>
              <a:off x="1524000" y="3756088"/>
              <a:ext cx="6096000" cy="157791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663512">
                    <a:tc>
                      <a:txBody>
                        <a:bodyPr/>
                        <a:lstStyle/>
                        <a:p>
                          <a:r>
                            <a:rPr lang="en-US" dirty="0" err="1" smtClean="0"/>
                            <a:t>Subyek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99401" t="-4587" r="-199401" b="-152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1807" t="-4587" r="-100602" b="-152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XY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</a:p>
                        <a:p>
                          <a:r>
                            <a:rPr lang="en-US" dirty="0" smtClean="0"/>
                            <a:t>2</a:t>
                          </a:r>
                        </a:p>
                        <a:p>
                          <a:r>
                            <a:rPr lang="en-US" dirty="0" err="1" smtClean="0"/>
                            <a:t>dst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 smtClean="0"/>
                        </a:p>
                        <a:p>
                          <a:endParaRPr lang="en-US" dirty="0" smtClean="0"/>
                        </a:p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672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rxy</a:t>
            </a:r>
            <a:r>
              <a:rPr lang="en-US" dirty="0" smtClean="0"/>
              <a:t> </a:t>
            </a:r>
            <a:r>
              <a:rPr lang="en-US" dirty="0" err="1" smtClean="0"/>
              <a:t>bandingkanlah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Pearson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Momen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0,05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N </a:t>
            </a:r>
            <a:r>
              <a:rPr lang="en-US" dirty="0" err="1" smtClean="0"/>
              <a:t>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Kriterianya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r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 </a:t>
            </a:r>
            <a:r>
              <a:rPr lang="en-US" dirty="0" err="1" smtClean="0"/>
              <a:t>tabel</a:t>
            </a:r>
            <a:r>
              <a:rPr lang="en-US" dirty="0" smtClean="0"/>
              <a:t> 0,05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hipotesa</a:t>
            </a:r>
            <a:r>
              <a:rPr lang="en-US" dirty="0" smtClean="0"/>
              <a:t> A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Ho </a:t>
            </a:r>
            <a:r>
              <a:rPr lang="en-US" dirty="0" err="1" smtClean="0"/>
              <a:t>ditolak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r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 </a:t>
            </a:r>
            <a:r>
              <a:rPr lang="en-US" dirty="0" err="1" smtClean="0"/>
              <a:t>tabel</a:t>
            </a:r>
            <a:r>
              <a:rPr lang="en-US" dirty="0" smtClean="0"/>
              <a:t> 0,05 </a:t>
            </a:r>
            <a:r>
              <a:rPr lang="en-US" dirty="0" err="1" smtClean="0"/>
              <a:t>kesimpulannya</a:t>
            </a:r>
            <a:r>
              <a:rPr lang="en-US" dirty="0" smtClean="0"/>
              <a:t> non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HA </a:t>
            </a:r>
            <a:r>
              <a:rPr lang="en-US" dirty="0" err="1" smtClean="0"/>
              <a:t>ditolak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6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210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Product Moment Correlation Technique</vt:lpstr>
      <vt:lpstr>PowerPoint Presentation</vt:lpstr>
      <vt:lpstr>PowerPoint Presentation</vt:lpstr>
      <vt:lpstr>Rumus Product Momen</vt:lpstr>
      <vt:lpstr>Langkah Perhitungan</vt:lpstr>
      <vt:lpstr>Rumus tsb sama dengan rumus</vt:lpstr>
      <vt:lpstr>Rumus lain mencari 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Korelasi Product Moment</dc:title>
  <dc:creator>USER</dc:creator>
  <cp:lastModifiedBy>UMA</cp:lastModifiedBy>
  <cp:revision>10</cp:revision>
  <dcterms:created xsi:type="dcterms:W3CDTF">2020-05-30T04:49:51Z</dcterms:created>
  <dcterms:modified xsi:type="dcterms:W3CDTF">2020-07-29T02:26:44Z</dcterms:modified>
</cp:coreProperties>
</file>