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299F-93ED-4576-ADD3-F6FDC4D1B29F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C9D4-4897-44AA-8A57-6C391C5672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299F-93ED-4576-ADD3-F6FDC4D1B29F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C9D4-4897-44AA-8A57-6C391C5672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299F-93ED-4576-ADD3-F6FDC4D1B29F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C9D4-4897-44AA-8A57-6C391C5672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299F-93ED-4576-ADD3-F6FDC4D1B29F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C9D4-4897-44AA-8A57-6C391C5672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299F-93ED-4576-ADD3-F6FDC4D1B29F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C9D4-4897-44AA-8A57-6C391C5672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299F-93ED-4576-ADD3-F6FDC4D1B29F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C9D4-4897-44AA-8A57-6C391C5672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299F-93ED-4576-ADD3-F6FDC4D1B29F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C9D4-4897-44AA-8A57-6C391C5672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299F-93ED-4576-ADD3-F6FDC4D1B29F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C9D4-4897-44AA-8A57-6C391C5672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299F-93ED-4576-ADD3-F6FDC4D1B29F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C9D4-4897-44AA-8A57-6C391C5672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299F-93ED-4576-ADD3-F6FDC4D1B29F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C9D4-4897-44AA-8A57-6C391C56729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299F-93ED-4576-ADD3-F6FDC4D1B29F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13C9D4-4897-44AA-8A57-6C391C56729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B13C9D4-4897-44AA-8A57-6C391C56729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E68299F-93ED-4576-ADD3-F6FDC4D1B29F}" type="datetimeFigureOut">
              <a:rPr lang="en-US" smtClean="0"/>
              <a:t>7/29/2020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543800" cy="1828799"/>
          </a:xfrm>
        </p:spPr>
        <p:txBody>
          <a:bodyPr/>
          <a:lstStyle/>
          <a:p>
            <a:r>
              <a:rPr lang="en-US" sz="4000" dirty="0"/>
              <a:t>Development of Research Instruments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2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 </a:t>
            </a:r>
            <a:r>
              <a:rPr lang="en-US" dirty="0" err="1" smtClean="0"/>
              <a:t>Deferensial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Osgood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bentuknya</a:t>
            </a:r>
            <a:r>
              <a:rPr lang="en-US" dirty="0" smtClean="0"/>
              <a:t> </a:t>
            </a:r>
            <a:r>
              <a:rPr lang="en-US" dirty="0" err="1" smtClean="0"/>
              <a:t>tersusun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 smtClean="0"/>
              <a:t>kontinium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“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positifnya</a:t>
            </a:r>
            <a:r>
              <a:rPr lang="en-US" dirty="0" smtClean="0"/>
              <a:t>”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dibagian</a:t>
            </a:r>
            <a:r>
              <a:rPr lang="en-US" dirty="0" smtClean="0"/>
              <a:t> </a:t>
            </a:r>
            <a:r>
              <a:rPr lang="en-US" dirty="0" err="1" smtClean="0"/>
              <a:t>kanan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“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”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dibagian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Beri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 manager </a:t>
            </a:r>
            <a:r>
              <a:rPr lang="en-US" dirty="0" err="1" smtClean="0"/>
              <a:t>anda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Bersahabat</a:t>
            </a:r>
            <a:r>
              <a:rPr lang="en-US" dirty="0" smtClean="0"/>
              <a:t>           5   4   3   2   1	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bersahabat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janji</a:t>
            </a:r>
            <a:r>
              <a:rPr lang="en-US" dirty="0" smtClean="0"/>
              <a:t>	       5   4   3   2   1	</a:t>
            </a:r>
            <a:r>
              <a:rPr lang="en-US" dirty="0" err="1" smtClean="0"/>
              <a:t>Lupa</a:t>
            </a:r>
            <a:r>
              <a:rPr lang="en-US" dirty="0" smtClean="0"/>
              <a:t> </a:t>
            </a:r>
            <a:r>
              <a:rPr lang="en-US" dirty="0" err="1" smtClean="0"/>
              <a:t>janji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Bersaudara</a:t>
            </a:r>
            <a:r>
              <a:rPr lang="en-US" dirty="0" smtClean="0"/>
              <a:t>	       5   4   3   2   1	</a:t>
            </a:r>
            <a:r>
              <a:rPr lang="en-US" dirty="0" err="1" smtClean="0"/>
              <a:t>Memusuhi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Pujian</a:t>
            </a:r>
            <a:r>
              <a:rPr lang="en-US" dirty="0" smtClean="0"/>
              <a:t>   5  4   3   2   1	</a:t>
            </a:r>
            <a:r>
              <a:rPr lang="en-US" dirty="0" err="1" smtClean="0"/>
              <a:t>Mencela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Mempercayai</a:t>
            </a:r>
            <a:r>
              <a:rPr lang="en-US" dirty="0" smtClean="0"/>
              <a:t>       5   4   3   2   1	</a:t>
            </a:r>
            <a:r>
              <a:rPr lang="en-US" dirty="0" err="1" smtClean="0"/>
              <a:t>Mendominasi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69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 Scale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3329005"/>
              </p:ext>
            </p:extLst>
          </p:nvPr>
        </p:nvGraphicFramePr>
        <p:xfrm>
          <a:off x="533400" y="2362200"/>
          <a:ext cx="7620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Pertabyaan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Jawaban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Pimpinan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tiap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pagi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memberi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arahan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4     3     2     1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128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Data Nominal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jlh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di Kantor </a:t>
            </a:r>
            <a:r>
              <a:rPr lang="en-US" dirty="0" err="1" smtClean="0"/>
              <a:t>anda</a:t>
            </a:r>
            <a:r>
              <a:rPr lang="en-US" dirty="0" smtClean="0"/>
              <a:t> …….. </a:t>
            </a:r>
            <a:r>
              <a:rPr lang="en-US" dirty="0" err="1" smtClean="0"/>
              <a:t>Pegawai</a:t>
            </a:r>
            <a:endParaRPr lang="en-US" dirty="0" smtClean="0"/>
          </a:p>
          <a:p>
            <a:r>
              <a:rPr lang="en-US" dirty="0" err="1" smtClean="0"/>
              <a:t>Berapa</a:t>
            </a:r>
            <a:r>
              <a:rPr lang="en-US" dirty="0" smtClean="0"/>
              <a:t> orang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berkeluarga</a:t>
            </a:r>
            <a:r>
              <a:rPr lang="en-US" dirty="0" smtClean="0"/>
              <a:t> …….orang</a:t>
            </a:r>
          </a:p>
          <a:p>
            <a:r>
              <a:rPr lang="en-US" dirty="0" err="1" smtClean="0"/>
              <a:t>Berapa</a:t>
            </a:r>
            <a:r>
              <a:rPr lang="en-US" dirty="0" smtClean="0"/>
              <a:t> orang yang </a:t>
            </a:r>
            <a:r>
              <a:rPr lang="en-US" dirty="0" err="1" smtClean="0"/>
              <a:t>mendekati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pensiun</a:t>
            </a:r>
            <a:r>
              <a:rPr lang="en-US" dirty="0" smtClean="0"/>
              <a:t> …….orang</a:t>
            </a:r>
          </a:p>
          <a:p>
            <a:r>
              <a:rPr lang="en-US" dirty="0" err="1" smtClean="0"/>
              <a:t>Berapa</a:t>
            </a:r>
            <a:r>
              <a:rPr lang="en-US" dirty="0" smtClean="0"/>
              <a:t> unit </a:t>
            </a:r>
            <a:r>
              <a:rPr lang="en-US" dirty="0" err="1" smtClean="0"/>
              <a:t>kenderaan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……..</a:t>
            </a:r>
          </a:p>
          <a:p>
            <a:r>
              <a:rPr lang="en-US" dirty="0" err="1" smtClean="0"/>
              <a:t>Darimana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……..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747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Data Ordinal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Ranking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249455"/>
              </p:ext>
            </p:extLst>
          </p:nvPr>
        </p:nvGraphicFramePr>
        <p:xfrm>
          <a:off x="762000" y="2209800"/>
          <a:ext cx="60960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625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Nama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Pegawai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Ranking </a:t>
                      </a:r>
                      <a:r>
                        <a:rPr lang="en-US" dirty="0" err="1" smtClean="0"/>
                        <a:t>Nomor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r>
                        <a:rPr lang="en-US" dirty="0" smtClean="0"/>
                        <a:t>Amin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r>
                        <a:rPr lang="en-US" dirty="0" smtClean="0"/>
                        <a:t>Budi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Dedet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r>
                        <a:rPr lang="en-US" dirty="0" smtClean="0"/>
                        <a:t>Edward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r>
                        <a:rPr lang="en-US" dirty="0" smtClean="0"/>
                        <a:t>Frank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Ganda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7802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mengumpulkan</a:t>
            </a:r>
            <a:r>
              <a:rPr lang="en-US" dirty="0" smtClean="0"/>
              <a:t> data,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kualitatif-naturalistik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Instrumen</a:t>
            </a:r>
            <a:r>
              <a:rPr lang="en-US" dirty="0" smtClean="0"/>
              <a:t> 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data /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diteliti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:</a:t>
            </a:r>
          </a:p>
          <a:p>
            <a:pPr marL="114300" indent="0">
              <a:buNone/>
            </a:pPr>
            <a:r>
              <a:rPr lang="en-US" dirty="0" smtClean="0"/>
              <a:t>A. Interview (</a:t>
            </a:r>
            <a:r>
              <a:rPr lang="en-US" dirty="0" err="1" smtClean="0"/>
              <a:t>wawancara</a:t>
            </a:r>
            <a:r>
              <a:rPr lang="en-US" dirty="0" smtClean="0"/>
              <a:t>),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: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    1. </a:t>
            </a: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terstruktur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    2. </a:t>
            </a: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terstruktur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B. </a:t>
            </a:r>
            <a:r>
              <a:rPr lang="en-US" dirty="0" err="1" smtClean="0"/>
              <a:t>Kuesioner</a:t>
            </a:r>
            <a:r>
              <a:rPr lang="en-US" dirty="0" smtClean="0"/>
              <a:t> (</a:t>
            </a:r>
            <a:r>
              <a:rPr lang="en-US" dirty="0" err="1" smtClean="0"/>
              <a:t>Angket</a:t>
            </a:r>
            <a:r>
              <a:rPr lang="en-US" dirty="0" smtClean="0"/>
              <a:t>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:</a:t>
            </a:r>
          </a:p>
          <a:p>
            <a:pPr marL="114300" indent="0">
              <a:buNone/>
            </a:pPr>
            <a:r>
              <a:rPr lang="en-US" dirty="0" smtClean="0"/>
              <a:t>        1. </a:t>
            </a:r>
            <a:r>
              <a:rPr lang="en-US" dirty="0" err="1" smtClean="0"/>
              <a:t>Angket</a:t>
            </a:r>
            <a:r>
              <a:rPr lang="en-US" dirty="0" smtClean="0"/>
              <a:t>  </a:t>
            </a:r>
            <a:r>
              <a:rPr lang="en-US" dirty="0" err="1" smtClean="0"/>
              <a:t>tertutup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    2.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67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C. </a:t>
            </a:r>
            <a:r>
              <a:rPr lang="en-US" dirty="0" err="1" smtClean="0"/>
              <a:t>Observasi</a:t>
            </a:r>
            <a:r>
              <a:rPr lang="en-US" dirty="0" smtClean="0"/>
              <a:t>,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:</a:t>
            </a:r>
          </a:p>
          <a:p>
            <a:pPr marL="114300" indent="0">
              <a:buNone/>
            </a:pPr>
            <a:r>
              <a:rPr lang="en-US" dirty="0" smtClean="0"/>
              <a:t>     1.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partisipan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 2.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nonpartisipan</a:t>
            </a:r>
            <a:r>
              <a:rPr lang="en-US" dirty="0" smtClean="0"/>
              <a:t>, </a:t>
            </a:r>
            <a:r>
              <a:rPr lang="en-US" dirty="0" err="1" smtClean="0"/>
              <a:t>meliputi</a:t>
            </a:r>
            <a:r>
              <a:rPr lang="en-US" dirty="0" smtClean="0"/>
              <a:t> :</a:t>
            </a:r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a.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tersruktur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b. </a:t>
            </a:r>
            <a:r>
              <a:rPr lang="en-US" dirty="0" err="1" smtClean="0"/>
              <a:t>Oservasi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 </a:t>
            </a:r>
            <a:r>
              <a:rPr lang="en-US" dirty="0" err="1" smtClean="0"/>
              <a:t>terstruktur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91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Macam-macam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Skala</a:t>
            </a:r>
            <a:r>
              <a:rPr lang="en-US" dirty="0" smtClean="0"/>
              <a:t> Nominal</a:t>
            </a:r>
          </a:p>
          <a:p>
            <a:r>
              <a:rPr lang="en-US" dirty="0" err="1" smtClean="0"/>
              <a:t>Skala</a:t>
            </a:r>
            <a:r>
              <a:rPr lang="en-US" dirty="0" smtClean="0"/>
              <a:t> Ordinal</a:t>
            </a:r>
          </a:p>
          <a:p>
            <a:r>
              <a:rPr lang="en-US" dirty="0" err="1" smtClean="0"/>
              <a:t>Skala</a:t>
            </a:r>
            <a:r>
              <a:rPr lang="en-US" dirty="0" smtClean="0"/>
              <a:t> Interval</a:t>
            </a:r>
          </a:p>
          <a:p>
            <a:r>
              <a:rPr lang="en-US" dirty="0" err="1" smtClean="0"/>
              <a:t>Skala</a:t>
            </a:r>
            <a:r>
              <a:rPr lang="en-US" dirty="0" smtClean="0"/>
              <a:t> Ratio</a:t>
            </a:r>
          </a:p>
          <a:p>
            <a:endParaRPr lang="en-US" dirty="0"/>
          </a:p>
          <a:p>
            <a:r>
              <a:rPr lang="en-US" dirty="0" smtClean="0"/>
              <a:t>Dari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data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penskala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smtClean="0"/>
              <a:t> : data </a:t>
            </a:r>
            <a:r>
              <a:rPr lang="en-US" dirty="0" smtClean="0"/>
              <a:t>nominal, ordinal, interval </a:t>
            </a:r>
            <a:r>
              <a:rPr lang="en-US" dirty="0" err="1" smtClean="0"/>
              <a:t>dan</a:t>
            </a:r>
            <a:r>
              <a:rPr lang="en-US" dirty="0" smtClean="0"/>
              <a:t> ratio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0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Likert</a:t>
            </a:r>
            <a:endParaRPr lang="en-US" dirty="0" smtClean="0"/>
          </a:p>
          <a:p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Guttman</a:t>
            </a:r>
            <a:endParaRPr lang="en-US" dirty="0" smtClean="0"/>
          </a:p>
          <a:p>
            <a:r>
              <a:rPr lang="en-US" dirty="0" smtClean="0"/>
              <a:t>Rating Scale</a:t>
            </a:r>
          </a:p>
          <a:p>
            <a:r>
              <a:rPr lang="en-US" dirty="0" smtClean="0"/>
              <a:t>Semantic Deferential</a:t>
            </a:r>
          </a:p>
          <a:p>
            <a:endParaRPr lang="en-US" dirty="0"/>
          </a:p>
          <a:p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Likert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sikaap</a:t>
            </a:r>
            <a:r>
              <a:rPr lang="en-US" dirty="0" smtClean="0"/>
              <a:t>,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org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Likert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dijabarkan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varibel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tolak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item-</a:t>
            </a:r>
            <a:r>
              <a:rPr lang="en-US" dirty="0" err="1" smtClean="0"/>
              <a:t>iem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51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620000" cy="5181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Jawaaban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item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gradasi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(</a:t>
            </a:r>
            <a:r>
              <a:rPr lang="en-US" dirty="0" err="1" smtClean="0"/>
              <a:t>faforable</a:t>
            </a:r>
            <a:r>
              <a:rPr lang="en-US" dirty="0" smtClean="0"/>
              <a:t>)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negaatif</a:t>
            </a:r>
            <a:r>
              <a:rPr lang="en-US" dirty="0" smtClean="0"/>
              <a:t> (</a:t>
            </a:r>
            <a:r>
              <a:rPr lang="en-US" dirty="0" err="1" smtClean="0"/>
              <a:t>unfaforable</a:t>
            </a:r>
            <a:r>
              <a:rPr lang="en-US" dirty="0" smtClean="0"/>
              <a:t>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dpat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kata-kata :</a:t>
            </a:r>
          </a:p>
          <a:p>
            <a:pPr marL="114300" indent="0">
              <a:buNone/>
            </a:pPr>
            <a:r>
              <a:rPr lang="en-US" dirty="0" smtClean="0"/>
              <a:t>a.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			a. </a:t>
            </a:r>
            <a:r>
              <a:rPr lang="en-US" dirty="0" err="1" smtClean="0"/>
              <a:t>Selalu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b. </a:t>
            </a:r>
            <a:r>
              <a:rPr lang="en-US" dirty="0" err="1" smtClean="0"/>
              <a:t>Setuju</a:t>
            </a:r>
            <a:r>
              <a:rPr lang="en-US" dirty="0" smtClean="0"/>
              <a:t>				b. </a:t>
            </a:r>
            <a:r>
              <a:rPr lang="en-US" dirty="0" err="1" smtClean="0"/>
              <a:t>Sering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c. Ragu-</a:t>
            </a:r>
            <a:r>
              <a:rPr lang="en-US" dirty="0" err="1" smtClean="0"/>
              <a:t>ragu</a:t>
            </a:r>
            <a:r>
              <a:rPr lang="en-US" dirty="0" smtClean="0"/>
              <a:t>				c. </a:t>
            </a:r>
            <a:r>
              <a:rPr lang="en-US" dirty="0" err="1" smtClean="0"/>
              <a:t>Kadaang-kadang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d.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				d.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e.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a.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posistif</a:t>
            </a:r>
            <a:r>
              <a:rPr lang="en-US" dirty="0" smtClean="0"/>
              <a:t>			a.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b. </a:t>
            </a:r>
            <a:r>
              <a:rPr lang="en-US" dirty="0" err="1" smtClean="0"/>
              <a:t>Positif</a:t>
            </a:r>
            <a:r>
              <a:rPr lang="en-US" dirty="0" smtClean="0"/>
              <a:t>				b. </a:t>
            </a:r>
            <a:r>
              <a:rPr lang="en-US" dirty="0" err="1" smtClean="0"/>
              <a:t>Baik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c. </a:t>
            </a:r>
            <a:r>
              <a:rPr lang="en-US" dirty="0" err="1" smtClean="0"/>
              <a:t>Negatif</a:t>
            </a:r>
            <a:r>
              <a:rPr lang="en-US" dirty="0" smtClean="0"/>
              <a:t>				c.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d.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			d.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72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Likert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checklist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ganda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Checklist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SS =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skor</a:t>
            </a:r>
            <a:r>
              <a:rPr lang="en-US" dirty="0" smtClean="0"/>
              <a:t> 5</a:t>
            </a:r>
          </a:p>
          <a:p>
            <a:r>
              <a:rPr lang="en-US" dirty="0" smtClean="0"/>
              <a:t>ST = </a:t>
            </a:r>
            <a:r>
              <a:rPr lang="en-US" dirty="0" err="1" smtClean="0"/>
              <a:t>Setuju</a:t>
            </a:r>
            <a:r>
              <a:rPr lang="en-US" dirty="0" smtClean="0"/>
              <a:t>              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skor</a:t>
            </a:r>
            <a:r>
              <a:rPr lang="en-US" dirty="0" smtClean="0"/>
              <a:t> 4</a:t>
            </a:r>
          </a:p>
          <a:p>
            <a:r>
              <a:rPr lang="en-US" dirty="0" smtClean="0"/>
              <a:t>RG = Ragu-Ragu     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skor</a:t>
            </a:r>
            <a:r>
              <a:rPr lang="en-US" dirty="0" smtClean="0"/>
              <a:t> 3</a:t>
            </a:r>
          </a:p>
          <a:p>
            <a:r>
              <a:rPr lang="en-US" dirty="0" smtClean="0"/>
              <a:t>KS =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skor</a:t>
            </a:r>
            <a:r>
              <a:rPr lang="en-US" dirty="0" smtClean="0"/>
              <a:t> 2</a:t>
            </a:r>
          </a:p>
          <a:p>
            <a:r>
              <a:rPr lang="en-US" dirty="0" smtClean="0"/>
              <a:t>TS =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  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skor</a:t>
            </a:r>
            <a:r>
              <a:rPr lang="en-US" dirty="0" smtClean="0"/>
              <a:t> 1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5097341"/>
                  </p:ext>
                </p:extLst>
              </p:nvPr>
            </p:nvGraphicFramePr>
            <p:xfrm>
              <a:off x="838200" y="2590800"/>
              <a:ext cx="7162799" cy="201410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721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69885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3913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539135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616155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605565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626743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</a:tblGrid>
                  <a:tr h="551063">
                    <a:tc>
                      <a:txBody>
                        <a:bodyPr/>
                        <a:lstStyle/>
                        <a:p>
                          <a:r>
                            <a:rPr lang="en-US" b="0" dirty="0" smtClean="0"/>
                            <a:t>No</a:t>
                          </a:r>
                          <a:endParaRPr lang="en-US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Pertanyaan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Rg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TS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STS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430137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</a:t>
                          </a:r>
                        </a:p>
                        <a:p>
                          <a:endParaRPr lang="en-US" dirty="0" smtClean="0"/>
                        </a:p>
                        <a:p>
                          <a:endParaRPr lang="en-US" dirty="0" smtClean="0"/>
                        </a:p>
                        <a:p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Adanya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kesempatab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ujian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susulan</a:t>
                          </a:r>
                          <a:endParaRPr lang="en-US" dirty="0" smtClean="0"/>
                        </a:p>
                        <a:p>
                          <a:r>
                            <a:rPr lang="en-US" dirty="0" err="1" smtClean="0"/>
                            <a:t>Tidak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memotivasi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mahasiswa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dlm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disiplin</a:t>
                          </a:r>
                          <a:r>
                            <a:rPr lang="en-US" dirty="0" smtClean="0"/>
                            <a:t>.</a:t>
                          </a:r>
                        </a:p>
                        <a:p>
                          <a:r>
                            <a:rPr lang="en-US" dirty="0" err="1" smtClean="0"/>
                            <a:t>Penghapusan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baseline="0" dirty="0" err="1" smtClean="0"/>
                            <a:t>ujian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baseline="0" dirty="0" err="1" smtClean="0"/>
                            <a:t>susulan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baseline="0" dirty="0" err="1" smtClean="0"/>
                            <a:t>sangat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baseline="0" dirty="0" err="1" smtClean="0"/>
                            <a:t>merugikan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baseline="0" dirty="0" err="1" smtClean="0"/>
                            <a:t>mahasiswa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√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 smtClean="0"/>
                        </a:p>
                        <a:p>
                          <a:endParaRPr lang="en-US" dirty="0" smtClean="0"/>
                        </a:p>
                        <a:p>
                          <a:endParaRPr lang="en-US" dirty="0" smtClean="0"/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√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5097341"/>
                  </p:ext>
                </p:extLst>
              </p:nvPr>
            </p:nvGraphicFramePr>
            <p:xfrm>
              <a:off x="838200" y="2590800"/>
              <a:ext cx="7162799" cy="201410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7210"/>
                    <a:gridCol w="3698856"/>
                    <a:gridCol w="539135"/>
                    <a:gridCol w="539135"/>
                    <a:gridCol w="616155"/>
                    <a:gridCol w="605565"/>
                    <a:gridCol w="626743"/>
                  </a:tblGrid>
                  <a:tr h="551063">
                    <a:tc>
                      <a:txBody>
                        <a:bodyPr/>
                        <a:lstStyle/>
                        <a:p>
                          <a:r>
                            <a:rPr lang="en-US" b="0" dirty="0" smtClean="0"/>
                            <a:t>No</a:t>
                          </a:r>
                          <a:endParaRPr lang="en-US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Pertanyaan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Rg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TS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STS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14630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</a:t>
                          </a:r>
                        </a:p>
                        <a:p>
                          <a:endParaRPr lang="en-US" dirty="0" smtClean="0"/>
                        </a:p>
                        <a:p>
                          <a:endParaRPr lang="en-US" dirty="0" smtClean="0"/>
                        </a:p>
                        <a:p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Adanya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kesempatab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ujian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susulan</a:t>
                          </a:r>
                          <a:endParaRPr lang="en-US" dirty="0" smtClean="0"/>
                        </a:p>
                        <a:p>
                          <a:r>
                            <a:rPr lang="en-US" dirty="0" err="1" smtClean="0"/>
                            <a:t>Tidak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memotivasi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mahasiswa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dlm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disiplin</a:t>
                          </a:r>
                          <a:r>
                            <a:rPr lang="en-US" dirty="0" smtClean="0"/>
                            <a:t>.</a:t>
                          </a:r>
                        </a:p>
                        <a:p>
                          <a:r>
                            <a:rPr lang="en-US" dirty="0" err="1" smtClean="0"/>
                            <a:t>Penghapusan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baseline="0" dirty="0" err="1" smtClean="0"/>
                            <a:t>ujian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baseline="0" dirty="0" err="1" smtClean="0"/>
                            <a:t>susulan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baseline="0" dirty="0" err="1" smtClean="0"/>
                            <a:t>sangat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baseline="0" dirty="0" err="1" smtClean="0"/>
                            <a:t>merugikan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baseline="0" dirty="0" err="1" smtClean="0"/>
                            <a:t>mahasiswa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890909" t="-39583" r="-345455" b="-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863366" t="-39583" r="-200990" b="-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7658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Ganda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dikantor</a:t>
            </a:r>
            <a:r>
              <a:rPr lang="en-US" dirty="0" smtClean="0"/>
              <a:t>     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anda</a:t>
            </a:r>
            <a:r>
              <a:rPr lang="en-US" dirty="0" smtClean="0"/>
              <a:t>.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a.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b.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c. Ragu-</a:t>
            </a:r>
            <a:r>
              <a:rPr lang="en-US" dirty="0" err="1" smtClean="0"/>
              <a:t>ragu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d. </a:t>
            </a:r>
            <a:r>
              <a:rPr lang="en-US" dirty="0" err="1" smtClean="0"/>
              <a:t>Setuju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e.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66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Guttman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jawaaban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tegas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“</a:t>
            </a:r>
            <a:r>
              <a:rPr lang="en-US" dirty="0" err="1" smtClean="0"/>
              <a:t>ya-tidak</a:t>
            </a:r>
            <a:r>
              <a:rPr lang="en-US" dirty="0" smtClean="0"/>
              <a:t>” ; “</a:t>
            </a:r>
            <a:r>
              <a:rPr lang="en-US" dirty="0" err="1" smtClean="0"/>
              <a:t>benar-salah</a:t>
            </a:r>
            <a:r>
              <a:rPr lang="en-US" dirty="0" smtClean="0"/>
              <a:t>” ; “</a:t>
            </a:r>
            <a:r>
              <a:rPr lang="en-US" dirty="0" err="1" smtClean="0"/>
              <a:t>pernah-tidak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” ; “</a:t>
            </a:r>
            <a:r>
              <a:rPr lang="en-US" dirty="0" err="1" smtClean="0"/>
              <a:t>positif-negatif</a:t>
            </a:r>
            <a:r>
              <a:rPr lang="en-US" dirty="0" smtClean="0"/>
              <a:t>”,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mengunakan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Guttman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tegas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ditanyakan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Sebahagian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Guttman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varibel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monodimensial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skornya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72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197</TotalTime>
  <Words>573</Words>
  <Application>Microsoft Office PowerPoint</Application>
  <PresentationFormat>On-screen Show (4:3)</PresentationFormat>
  <Paragraphs>131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Cambria</vt:lpstr>
      <vt:lpstr>Cambria Math</vt:lpstr>
      <vt:lpstr>Adjacency</vt:lpstr>
      <vt:lpstr>Development of Research Instruments</vt:lpstr>
      <vt:lpstr>PowerPoint Presentation</vt:lpstr>
      <vt:lpstr>PowerPoint Presentation</vt:lpstr>
      <vt:lpstr>Macam-macam Skala Pengukuran</vt:lpstr>
      <vt:lpstr>Beberapa Bentuk Skala Sikap</vt:lpstr>
      <vt:lpstr>PowerPoint Presentation</vt:lpstr>
      <vt:lpstr>PowerPoint Presentation</vt:lpstr>
      <vt:lpstr>PowerPoint Presentation</vt:lpstr>
      <vt:lpstr>Skala Guttman</vt:lpstr>
      <vt:lpstr>Semantic Deferensial</vt:lpstr>
      <vt:lpstr>Rating Scale</vt:lpstr>
      <vt:lpstr>Instrumen Utk Data Nominal</vt:lpstr>
      <vt:lpstr>Instrumen Utk Data Ordinal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Penyusunan Intrumen Penelitian</dc:title>
  <dc:creator>USER</dc:creator>
  <cp:lastModifiedBy>UMA</cp:lastModifiedBy>
  <cp:revision>20</cp:revision>
  <dcterms:created xsi:type="dcterms:W3CDTF">2020-01-31T04:41:04Z</dcterms:created>
  <dcterms:modified xsi:type="dcterms:W3CDTF">2020-07-29T02:29:50Z</dcterms:modified>
</cp:coreProperties>
</file>