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82" r:id="rId5"/>
    <p:sldId id="283" r:id="rId6"/>
    <p:sldId id="285" r:id="rId7"/>
    <p:sldId id="284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281" r:id="rId29"/>
    <p:sldId id="259" r:id="rId30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7" d="100"/>
          <a:sy n="27" d="100"/>
        </p:scale>
        <p:origin x="96" y="5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8FD780-8723-4DE9-B2DE-1FBAF635B8AF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3494F6D-FFCC-4283-8AAA-443BC53984FD}">
      <dgm:prSet phldrT="[Text]" custT="1"/>
      <dgm:spPr/>
      <dgm:t>
        <a:bodyPr/>
        <a:lstStyle/>
        <a:p>
          <a:r>
            <a:rPr lang="en-ID" sz="4400" dirty="0" smtClean="0"/>
            <a:t>Presentation Punishment</a:t>
          </a:r>
          <a:endParaRPr lang="en-US" sz="4400" dirty="0"/>
        </a:p>
      </dgm:t>
    </dgm:pt>
    <dgm:pt modelId="{327F4492-E789-43EB-8707-8B76903CA18B}" type="parTrans" cxnId="{564E2BA4-DE22-43D9-9C61-3E6CEB5751BE}">
      <dgm:prSet/>
      <dgm:spPr/>
      <dgm:t>
        <a:bodyPr/>
        <a:lstStyle/>
        <a:p>
          <a:endParaRPr lang="en-US"/>
        </a:p>
      </dgm:t>
    </dgm:pt>
    <dgm:pt modelId="{21A332F2-2ED6-4A26-A6FE-8450E2531F3A}" type="sibTrans" cxnId="{564E2BA4-DE22-43D9-9C61-3E6CEB5751BE}">
      <dgm:prSet/>
      <dgm:spPr/>
      <dgm:t>
        <a:bodyPr/>
        <a:lstStyle/>
        <a:p>
          <a:endParaRPr lang="en-US"/>
        </a:p>
      </dgm:t>
    </dgm:pt>
    <dgm:pt modelId="{D4424F5D-EB1D-4489-AA35-9B1A610290BC}">
      <dgm:prSet phldrT="[Text]"/>
      <dgm:spPr/>
      <dgm:t>
        <a:bodyPr/>
        <a:lstStyle/>
        <a:p>
          <a:r>
            <a:rPr lang="en-US" dirty="0" smtClean="0"/>
            <a:t>An aversive stimulus following a behavior, to decrease the chances that the behavior will occur again.</a:t>
          </a:r>
          <a:endParaRPr lang="en-US" dirty="0"/>
        </a:p>
      </dgm:t>
    </dgm:pt>
    <dgm:pt modelId="{C354258B-CB80-46F1-8A90-00D2118BF752}" type="parTrans" cxnId="{FE9A86FF-2A43-481F-BFDA-60076BA78338}">
      <dgm:prSet/>
      <dgm:spPr/>
      <dgm:t>
        <a:bodyPr/>
        <a:lstStyle/>
        <a:p>
          <a:endParaRPr lang="en-US"/>
        </a:p>
      </dgm:t>
    </dgm:pt>
    <dgm:pt modelId="{BF91EC1B-B6FD-4D8F-BEAD-10C425427E5A}" type="sibTrans" cxnId="{FE9A86FF-2A43-481F-BFDA-60076BA78338}">
      <dgm:prSet/>
      <dgm:spPr/>
      <dgm:t>
        <a:bodyPr/>
        <a:lstStyle/>
        <a:p>
          <a:endParaRPr lang="en-US"/>
        </a:p>
      </dgm:t>
    </dgm:pt>
    <dgm:pt modelId="{49EF9879-8DE4-42EF-A2DE-7796E0A03A18}">
      <dgm:prSet phldrT="[Text]" custT="1"/>
      <dgm:spPr/>
      <dgm:t>
        <a:bodyPr/>
        <a:lstStyle/>
        <a:p>
          <a:r>
            <a:rPr lang="en-ID" sz="4400" dirty="0" smtClean="0"/>
            <a:t>Aversive Stimulus</a:t>
          </a:r>
          <a:endParaRPr lang="en-US" sz="4400" dirty="0"/>
        </a:p>
      </dgm:t>
    </dgm:pt>
    <dgm:pt modelId="{62FA4B09-5BB9-492A-86EA-C0E33FD8A5EC}" type="parTrans" cxnId="{DFAEF440-05CA-4362-B8C0-5EE5AC47AC71}">
      <dgm:prSet/>
      <dgm:spPr/>
      <dgm:t>
        <a:bodyPr/>
        <a:lstStyle/>
        <a:p>
          <a:endParaRPr lang="en-US"/>
        </a:p>
      </dgm:t>
    </dgm:pt>
    <dgm:pt modelId="{3B490F24-DB9B-47DF-9E0E-6E5219CAFAC8}" type="sibTrans" cxnId="{DFAEF440-05CA-4362-B8C0-5EE5AC47AC71}">
      <dgm:prSet/>
      <dgm:spPr/>
      <dgm:t>
        <a:bodyPr/>
        <a:lstStyle/>
        <a:p>
          <a:endParaRPr lang="en-US"/>
        </a:p>
      </dgm:t>
    </dgm:pt>
    <dgm:pt modelId="{5EB648F0-F2D6-4A17-98BC-19C8D01E5611}">
      <dgm:prSet phldrT="[Text]"/>
      <dgm:spPr/>
      <dgm:t>
        <a:bodyPr/>
        <a:lstStyle/>
        <a:p>
          <a:r>
            <a:rPr lang="en-US" dirty="0" smtClean="0"/>
            <a:t>An unpleasant consequence that a person tries to avoid or escape.</a:t>
          </a:r>
          <a:endParaRPr lang="en-US" dirty="0"/>
        </a:p>
      </dgm:t>
    </dgm:pt>
    <dgm:pt modelId="{B3011205-4F43-495F-8C8C-D76B4FC1278A}" type="parTrans" cxnId="{7D50AB70-B8A8-4BFA-A460-33CF330097B5}">
      <dgm:prSet/>
      <dgm:spPr/>
      <dgm:t>
        <a:bodyPr/>
        <a:lstStyle/>
        <a:p>
          <a:endParaRPr lang="en-US"/>
        </a:p>
      </dgm:t>
    </dgm:pt>
    <dgm:pt modelId="{D962A19C-9253-4C32-9B99-5EAE6AB2156E}" type="sibTrans" cxnId="{7D50AB70-B8A8-4BFA-A460-33CF330097B5}">
      <dgm:prSet/>
      <dgm:spPr/>
      <dgm:t>
        <a:bodyPr/>
        <a:lstStyle/>
        <a:p>
          <a:endParaRPr lang="en-US"/>
        </a:p>
      </dgm:t>
    </dgm:pt>
    <dgm:pt modelId="{9323063F-49A0-49EE-87EE-9BFE81C975AF}" type="pres">
      <dgm:prSet presAssocID="{788FD780-8723-4DE9-B2DE-1FBAF635B8A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9CBD32D-2CF5-4E66-8E0E-D5EF53D89406}" type="pres">
      <dgm:prSet presAssocID="{53494F6D-FFCC-4283-8AAA-443BC53984FD}" presName="linNode" presStyleCnt="0"/>
      <dgm:spPr/>
    </dgm:pt>
    <dgm:pt modelId="{279586C8-E1F9-497B-8C6C-B394CD9F2850}" type="pres">
      <dgm:prSet presAssocID="{53494F6D-FFCC-4283-8AAA-443BC53984FD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663CE-9F38-4F84-AC9D-2506A04A42F1}" type="pres">
      <dgm:prSet presAssocID="{53494F6D-FFCC-4283-8AAA-443BC53984F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EE10C-BA0B-4864-AAD5-A203C2AA4106}" type="pres">
      <dgm:prSet presAssocID="{21A332F2-2ED6-4A26-A6FE-8450E2531F3A}" presName="spacing" presStyleCnt="0"/>
      <dgm:spPr/>
    </dgm:pt>
    <dgm:pt modelId="{9E6A3222-04A8-4CE6-8AC2-FBD2C16DE79A}" type="pres">
      <dgm:prSet presAssocID="{49EF9879-8DE4-42EF-A2DE-7796E0A03A18}" presName="linNode" presStyleCnt="0"/>
      <dgm:spPr/>
    </dgm:pt>
    <dgm:pt modelId="{E9B7B4D4-BCF3-4E23-B4EA-5E65A12FB02E}" type="pres">
      <dgm:prSet presAssocID="{49EF9879-8DE4-42EF-A2DE-7796E0A03A18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0C369-8BEB-4B42-8055-779307DC75D0}" type="pres">
      <dgm:prSet presAssocID="{49EF9879-8DE4-42EF-A2DE-7796E0A03A18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FF1919-38B9-4F17-9D73-1A17407673F4}" type="presOf" srcId="{788FD780-8723-4DE9-B2DE-1FBAF635B8AF}" destId="{9323063F-49A0-49EE-87EE-9BFE81C975AF}" srcOrd="0" destOrd="0" presId="urn:microsoft.com/office/officeart/2005/8/layout/vList6"/>
    <dgm:cxn modelId="{0D7ED3CB-3341-4692-BCCA-B6B6AB089C89}" type="presOf" srcId="{53494F6D-FFCC-4283-8AAA-443BC53984FD}" destId="{279586C8-E1F9-497B-8C6C-B394CD9F2850}" srcOrd="0" destOrd="0" presId="urn:microsoft.com/office/officeart/2005/8/layout/vList6"/>
    <dgm:cxn modelId="{7D50AB70-B8A8-4BFA-A460-33CF330097B5}" srcId="{49EF9879-8DE4-42EF-A2DE-7796E0A03A18}" destId="{5EB648F0-F2D6-4A17-98BC-19C8D01E5611}" srcOrd="0" destOrd="0" parTransId="{B3011205-4F43-495F-8C8C-D76B4FC1278A}" sibTransId="{D962A19C-9253-4C32-9B99-5EAE6AB2156E}"/>
    <dgm:cxn modelId="{EB381C1E-7963-4E1E-AB17-D8BCEB057071}" type="presOf" srcId="{49EF9879-8DE4-42EF-A2DE-7796E0A03A18}" destId="{E9B7B4D4-BCF3-4E23-B4EA-5E65A12FB02E}" srcOrd="0" destOrd="0" presId="urn:microsoft.com/office/officeart/2005/8/layout/vList6"/>
    <dgm:cxn modelId="{2EF7DF7F-4BFD-497D-A211-3044739806D9}" type="presOf" srcId="{5EB648F0-F2D6-4A17-98BC-19C8D01E5611}" destId="{8240C369-8BEB-4B42-8055-779307DC75D0}" srcOrd="0" destOrd="0" presId="urn:microsoft.com/office/officeart/2005/8/layout/vList6"/>
    <dgm:cxn modelId="{FE9A86FF-2A43-481F-BFDA-60076BA78338}" srcId="{53494F6D-FFCC-4283-8AAA-443BC53984FD}" destId="{D4424F5D-EB1D-4489-AA35-9B1A610290BC}" srcOrd="0" destOrd="0" parTransId="{C354258B-CB80-46F1-8A90-00D2118BF752}" sibTransId="{BF91EC1B-B6FD-4D8F-BEAD-10C425427E5A}"/>
    <dgm:cxn modelId="{564E2BA4-DE22-43D9-9C61-3E6CEB5751BE}" srcId="{788FD780-8723-4DE9-B2DE-1FBAF635B8AF}" destId="{53494F6D-FFCC-4283-8AAA-443BC53984FD}" srcOrd="0" destOrd="0" parTransId="{327F4492-E789-43EB-8707-8B76903CA18B}" sibTransId="{21A332F2-2ED6-4A26-A6FE-8450E2531F3A}"/>
    <dgm:cxn modelId="{7D1B35F5-9FF2-443A-B834-F67FF0CFEE19}" type="presOf" srcId="{D4424F5D-EB1D-4489-AA35-9B1A610290BC}" destId="{4BF663CE-9F38-4F84-AC9D-2506A04A42F1}" srcOrd="0" destOrd="0" presId="urn:microsoft.com/office/officeart/2005/8/layout/vList6"/>
    <dgm:cxn modelId="{DFAEF440-05CA-4362-B8C0-5EE5AC47AC71}" srcId="{788FD780-8723-4DE9-B2DE-1FBAF635B8AF}" destId="{49EF9879-8DE4-42EF-A2DE-7796E0A03A18}" srcOrd="1" destOrd="0" parTransId="{62FA4B09-5BB9-492A-86EA-C0E33FD8A5EC}" sibTransId="{3B490F24-DB9B-47DF-9E0E-6E5219CAFAC8}"/>
    <dgm:cxn modelId="{B7CCABE8-753D-4891-BA86-48FB081168C9}" type="presParOf" srcId="{9323063F-49A0-49EE-87EE-9BFE81C975AF}" destId="{69CBD32D-2CF5-4E66-8E0E-D5EF53D89406}" srcOrd="0" destOrd="0" presId="urn:microsoft.com/office/officeart/2005/8/layout/vList6"/>
    <dgm:cxn modelId="{A0A31680-9960-428A-B263-3292EDF579CE}" type="presParOf" srcId="{69CBD32D-2CF5-4E66-8E0E-D5EF53D89406}" destId="{279586C8-E1F9-497B-8C6C-B394CD9F2850}" srcOrd="0" destOrd="0" presId="urn:microsoft.com/office/officeart/2005/8/layout/vList6"/>
    <dgm:cxn modelId="{983133E5-E77B-44B5-93FD-BDE1068F9DDF}" type="presParOf" srcId="{69CBD32D-2CF5-4E66-8E0E-D5EF53D89406}" destId="{4BF663CE-9F38-4F84-AC9D-2506A04A42F1}" srcOrd="1" destOrd="0" presId="urn:microsoft.com/office/officeart/2005/8/layout/vList6"/>
    <dgm:cxn modelId="{1C0A46AE-9A46-47D9-8F1B-8E227BBF87FD}" type="presParOf" srcId="{9323063F-49A0-49EE-87EE-9BFE81C975AF}" destId="{DD2EE10C-BA0B-4864-AAD5-A203C2AA4106}" srcOrd="1" destOrd="0" presId="urn:microsoft.com/office/officeart/2005/8/layout/vList6"/>
    <dgm:cxn modelId="{BEFE491C-2D86-4022-812E-913CA3FC5667}" type="presParOf" srcId="{9323063F-49A0-49EE-87EE-9BFE81C975AF}" destId="{9E6A3222-04A8-4CE6-8AC2-FBD2C16DE79A}" srcOrd="2" destOrd="0" presId="urn:microsoft.com/office/officeart/2005/8/layout/vList6"/>
    <dgm:cxn modelId="{9145411C-8ED9-4721-806D-8E3175F5A207}" type="presParOf" srcId="{9E6A3222-04A8-4CE6-8AC2-FBD2C16DE79A}" destId="{E9B7B4D4-BCF3-4E23-B4EA-5E65A12FB02E}" srcOrd="0" destOrd="0" presId="urn:microsoft.com/office/officeart/2005/8/layout/vList6"/>
    <dgm:cxn modelId="{B3A5604D-C450-483B-9692-330922F79755}" type="presParOf" srcId="{9E6A3222-04A8-4CE6-8AC2-FBD2C16DE79A}" destId="{8240C369-8BEB-4B42-8055-779307DC75D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8FD780-8723-4DE9-B2DE-1FBAF635B8AF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3494F6D-FFCC-4283-8AAA-443BC53984FD}">
      <dgm:prSet phldrT="[Text]" custT="1"/>
      <dgm:spPr/>
      <dgm:t>
        <a:bodyPr/>
        <a:lstStyle/>
        <a:p>
          <a:r>
            <a:rPr lang="en-ID" sz="4400" dirty="0" smtClean="0"/>
            <a:t>Removal Punishment</a:t>
          </a:r>
          <a:endParaRPr lang="en-US" sz="4400" dirty="0"/>
        </a:p>
      </dgm:t>
    </dgm:pt>
    <dgm:pt modelId="{327F4492-E789-43EB-8707-8B76903CA18B}" type="parTrans" cxnId="{564E2BA4-DE22-43D9-9C61-3E6CEB5751BE}">
      <dgm:prSet/>
      <dgm:spPr/>
      <dgm:t>
        <a:bodyPr/>
        <a:lstStyle/>
        <a:p>
          <a:endParaRPr lang="en-US"/>
        </a:p>
      </dgm:t>
    </dgm:pt>
    <dgm:pt modelId="{21A332F2-2ED6-4A26-A6FE-8450E2531F3A}" type="sibTrans" cxnId="{564E2BA4-DE22-43D9-9C61-3E6CEB5751BE}">
      <dgm:prSet/>
      <dgm:spPr/>
      <dgm:t>
        <a:bodyPr/>
        <a:lstStyle/>
        <a:p>
          <a:endParaRPr lang="en-US"/>
        </a:p>
      </dgm:t>
    </dgm:pt>
    <dgm:pt modelId="{D4424F5D-EB1D-4489-AA35-9B1A610290BC}">
      <dgm:prSet phldrT="[Text]"/>
      <dgm:spPr/>
      <dgm:t>
        <a:bodyPr/>
        <a:lstStyle/>
        <a:p>
          <a:r>
            <a:rPr lang="en-US" dirty="0" smtClean="0"/>
            <a:t>Withdrawal of a pleasant consequence that is reinforcing a behavior, designed to decrease the chances that the behavior will recur.</a:t>
          </a:r>
          <a:endParaRPr lang="en-US" dirty="0"/>
        </a:p>
      </dgm:t>
    </dgm:pt>
    <dgm:pt modelId="{C354258B-CB80-46F1-8A90-00D2118BF752}" type="parTrans" cxnId="{FE9A86FF-2A43-481F-BFDA-60076BA78338}">
      <dgm:prSet/>
      <dgm:spPr/>
      <dgm:t>
        <a:bodyPr/>
        <a:lstStyle/>
        <a:p>
          <a:endParaRPr lang="en-US"/>
        </a:p>
      </dgm:t>
    </dgm:pt>
    <dgm:pt modelId="{BF91EC1B-B6FD-4D8F-BEAD-10C425427E5A}" type="sibTrans" cxnId="{FE9A86FF-2A43-481F-BFDA-60076BA78338}">
      <dgm:prSet/>
      <dgm:spPr/>
      <dgm:t>
        <a:bodyPr/>
        <a:lstStyle/>
        <a:p>
          <a:endParaRPr lang="en-US"/>
        </a:p>
      </dgm:t>
    </dgm:pt>
    <dgm:pt modelId="{49EF9879-8DE4-42EF-A2DE-7796E0A03A18}">
      <dgm:prSet phldrT="[Text]" custT="1"/>
      <dgm:spPr/>
      <dgm:t>
        <a:bodyPr/>
        <a:lstStyle/>
        <a:p>
          <a:r>
            <a:rPr lang="en-ID" sz="4400" dirty="0" smtClean="0"/>
            <a:t>Time Out</a:t>
          </a:r>
          <a:endParaRPr lang="en-US" sz="4400" dirty="0"/>
        </a:p>
      </dgm:t>
    </dgm:pt>
    <dgm:pt modelId="{62FA4B09-5BB9-492A-86EA-C0E33FD8A5EC}" type="parTrans" cxnId="{DFAEF440-05CA-4362-B8C0-5EE5AC47AC71}">
      <dgm:prSet/>
      <dgm:spPr/>
      <dgm:t>
        <a:bodyPr/>
        <a:lstStyle/>
        <a:p>
          <a:endParaRPr lang="en-US"/>
        </a:p>
      </dgm:t>
    </dgm:pt>
    <dgm:pt modelId="{3B490F24-DB9B-47DF-9E0E-6E5219CAFAC8}" type="sibTrans" cxnId="{DFAEF440-05CA-4362-B8C0-5EE5AC47AC71}">
      <dgm:prSet/>
      <dgm:spPr/>
      <dgm:t>
        <a:bodyPr/>
        <a:lstStyle/>
        <a:p>
          <a:endParaRPr lang="en-US"/>
        </a:p>
      </dgm:t>
    </dgm:pt>
    <dgm:pt modelId="{5EB648F0-F2D6-4A17-98BC-19C8D01E5611}">
      <dgm:prSet phldrT="[Text]"/>
      <dgm:spPr/>
      <dgm:t>
        <a:bodyPr/>
        <a:lstStyle/>
        <a:p>
          <a:r>
            <a:rPr lang="en-US" dirty="0" smtClean="0"/>
            <a:t>Procedure of removing a student </a:t>
          </a:r>
          <a:r>
            <a:rPr lang="en-US" dirty="0" err="1" smtClean="0"/>
            <a:t>fiom</a:t>
          </a:r>
          <a:r>
            <a:rPr lang="en-US" dirty="0" smtClean="0"/>
            <a:t> a situation in which misbehavior was being reinforced.</a:t>
          </a:r>
          <a:endParaRPr lang="en-US" dirty="0"/>
        </a:p>
      </dgm:t>
    </dgm:pt>
    <dgm:pt modelId="{B3011205-4F43-495F-8C8C-D76B4FC1278A}" type="parTrans" cxnId="{7D50AB70-B8A8-4BFA-A460-33CF330097B5}">
      <dgm:prSet/>
      <dgm:spPr/>
      <dgm:t>
        <a:bodyPr/>
        <a:lstStyle/>
        <a:p>
          <a:endParaRPr lang="en-US"/>
        </a:p>
      </dgm:t>
    </dgm:pt>
    <dgm:pt modelId="{D962A19C-9253-4C32-9B99-5EAE6AB2156E}" type="sibTrans" cxnId="{7D50AB70-B8A8-4BFA-A460-33CF330097B5}">
      <dgm:prSet/>
      <dgm:spPr/>
      <dgm:t>
        <a:bodyPr/>
        <a:lstStyle/>
        <a:p>
          <a:endParaRPr lang="en-US"/>
        </a:p>
      </dgm:t>
    </dgm:pt>
    <dgm:pt modelId="{9323063F-49A0-49EE-87EE-9BFE81C975AF}" type="pres">
      <dgm:prSet presAssocID="{788FD780-8723-4DE9-B2DE-1FBAF635B8A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9CBD32D-2CF5-4E66-8E0E-D5EF53D89406}" type="pres">
      <dgm:prSet presAssocID="{53494F6D-FFCC-4283-8AAA-443BC53984FD}" presName="linNode" presStyleCnt="0"/>
      <dgm:spPr/>
    </dgm:pt>
    <dgm:pt modelId="{279586C8-E1F9-497B-8C6C-B394CD9F2850}" type="pres">
      <dgm:prSet presAssocID="{53494F6D-FFCC-4283-8AAA-443BC53984FD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663CE-9F38-4F84-AC9D-2506A04A42F1}" type="pres">
      <dgm:prSet presAssocID="{53494F6D-FFCC-4283-8AAA-443BC53984F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EE10C-BA0B-4864-AAD5-A203C2AA4106}" type="pres">
      <dgm:prSet presAssocID="{21A332F2-2ED6-4A26-A6FE-8450E2531F3A}" presName="spacing" presStyleCnt="0"/>
      <dgm:spPr/>
    </dgm:pt>
    <dgm:pt modelId="{9E6A3222-04A8-4CE6-8AC2-FBD2C16DE79A}" type="pres">
      <dgm:prSet presAssocID="{49EF9879-8DE4-42EF-A2DE-7796E0A03A18}" presName="linNode" presStyleCnt="0"/>
      <dgm:spPr/>
    </dgm:pt>
    <dgm:pt modelId="{E9B7B4D4-BCF3-4E23-B4EA-5E65A12FB02E}" type="pres">
      <dgm:prSet presAssocID="{49EF9879-8DE4-42EF-A2DE-7796E0A03A18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0C369-8BEB-4B42-8055-779307DC75D0}" type="pres">
      <dgm:prSet presAssocID="{49EF9879-8DE4-42EF-A2DE-7796E0A03A18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FF1919-38B9-4F17-9D73-1A17407673F4}" type="presOf" srcId="{788FD780-8723-4DE9-B2DE-1FBAF635B8AF}" destId="{9323063F-49A0-49EE-87EE-9BFE81C975AF}" srcOrd="0" destOrd="0" presId="urn:microsoft.com/office/officeart/2005/8/layout/vList6"/>
    <dgm:cxn modelId="{0D7ED3CB-3341-4692-BCCA-B6B6AB089C89}" type="presOf" srcId="{53494F6D-FFCC-4283-8AAA-443BC53984FD}" destId="{279586C8-E1F9-497B-8C6C-B394CD9F2850}" srcOrd="0" destOrd="0" presId="urn:microsoft.com/office/officeart/2005/8/layout/vList6"/>
    <dgm:cxn modelId="{7D50AB70-B8A8-4BFA-A460-33CF330097B5}" srcId="{49EF9879-8DE4-42EF-A2DE-7796E0A03A18}" destId="{5EB648F0-F2D6-4A17-98BC-19C8D01E5611}" srcOrd="0" destOrd="0" parTransId="{B3011205-4F43-495F-8C8C-D76B4FC1278A}" sibTransId="{D962A19C-9253-4C32-9B99-5EAE6AB2156E}"/>
    <dgm:cxn modelId="{EB381C1E-7963-4E1E-AB17-D8BCEB057071}" type="presOf" srcId="{49EF9879-8DE4-42EF-A2DE-7796E0A03A18}" destId="{E9B7B4D4-BCF3-4E23-B4EA-5E65A12FB02E}" srcOrd="0" destOrd="0" presId="urn:microsoft.com/office/officeart/2005/8/layout/vList6"/>
    <dgm:cxn modelId="{2EF7DF7F-4BFD-497D-A211-3044739806D9}" type="presOf" srcId="{5EB648F0-F2D6-4A17-98BC-19C8D01E5611}" destId="{8240C369-8BEB-4B42-8055-779307DC75D0}" srcOrd="0" destOrd="0" presId="urn:microsoft.com/office/officeart/2005/8/layout/vList6"/>
    <dgm:cxn modelId="{FE9A86FF-2A43-481F-BFDA-60076BA78338}" srcId="{53494F6D-FFCC-4283-8AAA-443BC53984FD}" destId="{D4424F5D-EB1D-4489-AA35-9B1A610290BC}" srcOrd="0" destOrd="0" parTransId="{C354258B-CB80-46F1-8A90-00D2118BF752}" sibTransId="{BF91EC1B-B6FD-4D8F-BEAD-10C425427E5A}"/>
    <dgm:cxn modelId="{564E2BA4-DE22-43D9-9C61-3E6CEB5751BE}" srcId="{788FD780-8723-4DE9-B2DE-1FBAF635B8AF}" destId="{53494F6D-FFCC-4283-8AAA-443BC53984FD}" srcOrd="0" destOrd="0" parTransId="{327F4492-E789-43EB-8707-8B76903CA18B}" sibTransId="{21A332F2-2ED6-4A26-A6FE-8450E2531F3A}"/>
    <dgm:cxn modelId="{7D1B35F5-9FF2-443A-B834-F67FF0CFEE19}" type="presOf" srcId="{D4424F5D-EB1D-4489-AA35-9B1A610290BC}" destId="{4BF663CE-9F38-4F84-AC9D-2506A04A42F1}" srcOrd="0" destOrd="0" presId="urn:microsoft.com/office/officeart/2005/8/layout/vList6"/>
    <dgm:cxn modelId="{DFAEF440-05CA-4362-B8C0-5EE5AC47AC71}" srcId="{788FD780-8723-4DE9-B2DE-1FBAF635B8AF}" destId="{49EF9879-8DE4-42EF-A2DE-7796E0A03A18}" srcOrd="1" destOrd="0" parTransId="{62FA4B09-5BB9-492A-86EA-C0E33FD8A5EC}" sibTransId="{3B490F24-DB9B-47DF-9E0E-6E5219CAFAC8}"/>
    <dgm:cxn modelId="{B7CCABE8-753D-4891-BA86-48FB081168C9}" type="presParOf" srcId="{9323063F-49A0-49EE-87EE-9BFE81C975AF}" destId="{69CBD32D-2CF5-4E66-8E0E-D5EF53D89406}" srcOrd="0" destOrd="0" presId="urn:microsoft.com/office/officeart/2005/8/layout/vList6"/>
    <dgm:cxn modelId="{A0A31680-9960-428A-B263-3292EDF579CE}" type="presParOf" srcId="{69CBD32D-2CF5-4E66-8E0E-D5EF53D89406}" destId="{279586C8-E1F9-497B-8C6C-B394CD9F2850}" srcOrd="0" destOrd="0" presId="urn:microsoft.com/office/officeart/2005/8/layout/vList6"/>
    <dgm:cxn modelId="{983133E5-E77B-44B5-93FD-BDE1068F9DDF}" type="presParOf" srcId="{69CBD32D-2CF5-4E66-8E0E-D5EF53D89406}" destId="{4BF663CE-9F38-4F84-AC9D-2506A04A42F1}" srcOrd="1" destOrd="0" presId="urn:microsoft.com/office/officeart/2005/8/layout/vList6"/>
    <dgm:cxn modelId="{1C0A46AE-9A46-47D9-8F1B-8E227BBF87FD}" type="presParOf" srcId="{9323063F-49A0-49EE-87EE-9BFE81C975AF}" destId="{DD2EE10C-BA0B-4864-AAD5-A203C2AA4106}" srcOrd="1" destOrd="0" presId="urn:microsoft.com/office/officeart/2005/8/layout/vList6"/>
    <dgm:cxn modelId="{BEFE491C-2D86-4022-812E-913CA3FC5667}" type="presParOf" srcId="{9323063F-49A0-49EE-87EE-9BFE81C975AF}" destId="{9E6A3222-04A8-4CE6-8AC2-FBD2C16DE79A}" srcOrd="2" destOrd="0" presId="urn:microsoft.com/office/officeart/2005/8/layout/vList6"/>
    <dgm:cxn modelId="{9145411C-8ED9-4721-806D-8E3175F5A207}" type="presParOf" srcId="{9E6A3222-04A8-4CE6-8AC2-FBD2C16DE79A}" destId="{E9B7B4D4-BCF3-4E23-B4EA-5E65A12FB02E}" srcOrd="0" destOrd="0" presId="urn:microsoft.com/office/officeart/2005/8/layout/vList6"/>
    <dgm:cxn modelId="{B3A5604D-C450-483B-9692-330922F79755}" type="presParOf" srcId="{9E6A3222-04A8-4CE6-8AC2-FBD2C16DE79A}" destId="{8240C369-8BEB-4B42-8055-779307DC75D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D813A4-8935-4032-8B32-4B5F2C9E36E1}" type="doc">
      <dgm:prSet loTypeId="urn:microsoft.com/office/officeart/2005/8/layout/matrix1" loCatId="matrix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A2B002F-7384-4496-AC07-1E58EDB781B6}">
      <dgm:prSet phldrT="[Text]"/>
      <dgm:spPr/>
      <dgm:t>
        <a:bodyPr/>
        <a:lstStyle/>
        <a:p>
          <a:r>
            <a:rPr lang="en-ID" dirty="0" smtClean="0"/>
            <a:t>Attention</a:t>
          </a:r>
          <a:endParaRPr lang="en-US" dirty="0"/>
        </a:p>
      </dgm:t>
    </dgm:pt>
    <dgm:pt modelId="{77D96B18-FC0B-4AEE-8196-978E6BE88708}" type="parTrans" cxnId="{469BA7AB-1BE1-41CE-B86E-CA51D0F6A098}">
      <dgm:prSet/>
      <dgm:spPr/>
      <dgm:t>
        <a:bodyPr/>
        <a:lstStyle/>
        <a:p>
          <a:endParaRPr lang="en-US"/>
        </a:p>
      </dgm:t>
    </dgm:pt>
    <dgm:pt modelId="{63BD49AC-46AE-41D4-B469-6FFA2DEB997A}" type="sibTrans" cxnId="{469BA7AB-1BE1-41CE-B86E-CA51D0F6A098}">
      <dgm:prSet/>
      <dgm:spPr/>
      <dgm:t>
        <a:bodyPr/>
        <a:lstStyle/>
        <a:p>
          <a:endParaRPr lang="en-US"/>
        </a:p>
      </dgm:t>
    </dgm:pt>
    <dgm:pt modelId="{BC05C1D4-7E98-4A61-A868-876EA36B22D0}">
      <dgm:prSet phldrT="[Text]"/>
      <dgm:spPr/>
      <dgm:t>
        <a:bodyPr/>
        <a:lstStyle/>
        <a:p>
          <a:r>
            <a:rPr lang="en-ID" dirty="0" smtClean="0"/>
            <a:t>Retention</a:t>
          </a:r>
          <a:endParaRPr lang="en-US" dirty="0"/>
        </a:p>
      </dgm:t>
    </dgm:pt>
    <dgm:pt modelId="{25980660-0541-486A-A082-168EAF8B2117}" type="parTrans" cxnId="{9857E17A-CF2F-4046-A12A-D84A07A140D2}">
      <dgm:prSet/>
      <dgm:spPr/>
      <dgm:t>
        <a:bodyPr/>
        <a:lstStyle/>
        <a:p>
          <a:endParaRPr lang="en-US"/>
        </a:p>
      </dgm:t>
    </dgm:pt>
    <dgm:pt modelId="{9992992D-5178-4D2F-8DF6-AF74C7735ECB}" type="sibTrans" cxnId="{9857E17A-CF2F-4046-A12A-D84A07A140D2}">
      <dgm:prSet/>
      <dgm:spPr/>
      <dgm:t>
        <a:bodyPr/>
        <a:lstStyle/>
        <a:p>
          <a:endParaRPr lang="en-US"/>
        </a:p>
      </dgm:t>
    </dgm:pt>
    <dgm:pt modelId="{6F5C5EDB-8C35-4457-95BB-EA058966F109}">
      <dgm:prSet phldrT="[Text]"/>
      <dgm:spPr/>
      <dgm:t>
        <a:bodyPr/>
        <a:lstStyle/>
        <a:p>
          <a:r>
            <a:rPr lang="en-ID" dirty="0" smtClean="0"/>
            <a:t>Reproduction</a:t>
          </a:r>
          <a:endParaRPr lang="en-US" dirty="0"/>
        </a:p>
      </dgm:t>
    </dgm:pt>
    <dgm:pt modelId="{CEB32272-1EEE-4E74-9EBD-181AC1D87786}" type="parTrans" cxnId="{FE3CC7A5-E2E4-49C6-9F7C-BF8AC2C6E1AD}">
      <dgm:prSet/>
      <dgm:spPr/>
      <dgm:t>
        <a:bodyPr/>
        <a:lstStyle/>
        <a:p>
          <a:endParaRPr lang="en-US"/>
        </a:p>
      </dgm:t>
    </dgm:pt>
    <dgm:pt modelId="{5AEDBFAA-E799-4265-A30F-BF45BDE1FEC2}" type="sibTrans" cxnId="{FE3CC7A5-E2E4-49C6-9F7C-BF8AC2C6E1AD}">
      <dgm:prSet/>
      <dgm:spPr/>
      <dgm:t>
        <a:bodyPr/>
        <a:lstStyle/>
        <a:p>
          <a:endParaRPr lang="en-US"/>
        </a:p>
      </dgm:t>
    </dgm:pt>
    <dgm:pt modelId="{3E4DBAC6-94C6-41A8-B2D5-9C2C030BD76B}">
      <dgm:prSet phldrT="[Text]"/>
      <dgm:spPr/>
      <dgm:t>
        <a:bodyPr/>
        <a:lstStyle/>
        <a:p>
          <a:r>
            <a:rPr lang="en-ID" dirty="0" smtClean="0"/>
            <a:t>Motivation</a:t>
          </a:r>
          <a:endParaRPr lang="en-US" dirty="0"/>
        </a:p>
      </dgm:t>
    </dgm:pt>
    <dgm:pt modelId="{FCF4AB33-7140-41F2-BE38-F5F4C240724A}" type="parTrans" cxnId="{2AA1F012-6185-4CDD-9C0F-A262BCDAAE46}">
      <dgm:prSet/>
      <dgm:spPr/>
      <dgm:t>
        <a:bodyPr/>
        <a:lstStyle/>
        <a:p>
          <a:endParaRPr lang="en-US"/>
        </a:p>
      </dgm:t>
    </dgm:pt>
    <dgm:pt modelId="{B797209F-7217-4181-B3C0-4F4F3186E7E0}" type="sibTrans" cxnId="{2AA1F012-6185-4CDD-9C0F-A262BCDAAE46}">
      <dgm:prSet/>
      <dgm:spPr/>
      <dgm:t>
        <a:bodyPr/>
        <a:lstStyle/>
        <a:p>
          <a:endParaRPr lang="en-US"/>
        </a:p>
      </dgm:t>
    </dgm:pt>
    <dgm:pt modelId="{628E2129-CDA0-47F7-A9E1-EE87182479B5}">
      <dgm:prSet phldrT="[Text]"/>
      <dgm:spPr/>
      <dgm:t>
        <a:bodyPr/>
        <a:lstStyle/>
        <a:p>
          <a:r>
            <a:rPr lang="en-ID" dirty="0" smtClean="0"/>
            <a:t>Observational Learning</a:t>
          </a:r>
          <a:endParaRPr lang="en-US" dirty="0"/>
        </a:p>
      </dgm:t>
    </dgm:pt>
    <dgm:pt modelId="{F0184C5F-367A-4731-B21C-B5C6FBDE30FC}" type="sibTrans" cxnId="{DFD8F09C-EC0A-41D3-AFE1-7E034C6B2968}">
      <dgm:prSet/>
      <dgm:spPr/>
      <dgm:t>
        <a:bodyPr/>
        <a:lstStyle/>
        <a:p>
          <a:endParaRPr lang="en-US"/>
        </a:p>
      </dgm:t>
    </dgm:pt>
    <dgm:pt modelId="{6DB6CBD5-321E-488C-83A5-E0E8C2C49DD5}" type="parTrans" cxnId="{DFD8F09C-EC0A-41D3-AFE1-7E034C6B2968}">
      <dgm:prSet/>
      <dgm:spPr/>
      <dgm:t>
        <a:bodyPr/>
        <a:lstStyle/>
        <a:p>
          <a:endParaRPr lang="en-US"/>
        </a:p>
      </dgm:t>
    </dgm:pt>
    <dgm:pt modelId="{8B0AC098-C654-4AEF-83C9-E479A76A6985}" type="pres">
      <dgm:prSet presAssocID="{CED813A4-8935-4032-8B32-4B5F2C9E36E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F52E85-6CF5-4E9D-AB3A-3F09ED8F6BB0}" type="pres">
      <dgm:prSet presAssocID="{CED813A4-8935-4032-8B32-4B5F2C9E36E1}" presName="matrix" presStyleCnt="0"/>
      <dgm:spPr/>
    </dgm:pt>
    <dgm:pt modelId="{756213EB-F2FE-4089-A85A-CD086D964D7C}" type="pres">
      <dgm:prSet presAssocID="{CED813A4-8935-4032-8B32-4B5F2C9E36E1}" presName="tile1" presStyleLbl="node1" presStyleIdx="0" presStyleCnt="4"/>
      <dgm:spPr/>
      <dgm:t>
        <a:bodyPr/>
        <a:lstStyle/>
        <a:p>
          <a:endParaRPr lang="en-US"/>
        </a:p>
      </dgm:t>
    </dgm:pt>
    <dgm:pt modelId="{29388535-3D48-43CA-8E0C-CE849A3B6D59}" type="pres">
      <dgm:prSet presAssocID="{CED813A4-8935-4032-8B32-4B5F2C9E36E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8649C-F527-402E-B29B-608E590A92DF}" type="pres">
      <dgm:prSet presAssocID="{CED813A4-8935-4032-8B32-4B5F2C9E36E1}" presName="tile2" presStyleLbl="node1" presStyleIdx="1" presStyleCnt="4" custLinFactNeighborX="870" custLinFactNeighborY="0"/>
      <dgm:spPr/>
      <dgm:t>
        <a:bodyPr/>
        <a:lstStyle/>
        <a:p>
          <a:endParaRPr lang="en-US"/>
        </a:p>
      </dgm:t>
    </dgm:pt>
    <dgm:pt modelId="{A6919762-C189-4828-A0A1-F42A23CFCDB7}" type="pres">
      <dgm:prSet presAssocID="{CED813A4-8935-4032-8B32-4B5F2C9E36E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D861B-78D4-4D0E-BB36-515AF9723AA4}" type="pres">
      <dgm:prSet presAssocID="{CED813A4-8935-4032-8B32-4B5F2C9E36E1}" presName="tile3" presStyleLbl="node1" presStyleIdx="2" presStyleCnt="4"/>
      <dgm:spPr/>
      <dgm:t>
        <a:bodyPr/>
        <a:lstStyle/>
        <a:p>
          <a:endParaRPr lang="en-US"/>
        </a:p>
      </dgm:t>
    </dgm:pt>
    <dgm:pt modelId="{A7F3D722-8010-4084-89A6-227793BCB1AF}" type="pres">
      <dgm:prSet presAssocID="{CED813A4-8935-4032-8B32-4B5F2C9E36E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508B4-1FB6-4D1A-AB75-C4ECD9D22D86}" type="pres">
      <dgm:prSet presAssocID="{CED813A4-8935-4032-8B32-4B5F2C9E36E1}" presName="tile4" presStyleLbl="node1" presStyleIdx="3" presStyleCnt="4"/>
      <dgm:spPr/>
      <dgm:t>
        <a:bodyPr/>
        <a:lstStyle/>
        <a:p>
          <a:endParaRPr lang="en-US"/>
        </a:p>
      </dgm:t>
    </dgm:pt>
    <dgm:pt modelId="{22F28463-347D-4E33-80A8-F1AAC9EDDF38}" type="pres">
      <dgm:prSet presAssocID="{CED813A4-8935-4032-8B32-4B5F2C9E36E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8A457-5D7E-43E2-B4A8-5E40755A6373}" type="pres">
      <dgm:prSet presAssocID="{CED813A4-8935-4032-8B32-4B5F2C9E36E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FD8F09C-EC0A-41D3-AFE1-7E034C6B2968}" srcId="{CED813A4-8935-4032-8B32-4B5F2C9E36E1}" destId="{628E2129-CDA0-47F7-A9E1-EE87182479B5}" srcOrd="0" destOrd="0" parTransId="{6DB6CBD5-321E-488C-83A5-E0E8C2C49DD5}" sibTransId="{F0184C5F-367A-4731-B21C-B5C6FBDE30FC}"/>
    <dgm:cxn modelId="{9857E17A-CF2F-4046-A12A-D84A07A140D2}" srcId="{628E2129-CDA0-47F7-A9E1-EE87182479B5}" destId="{BC05C1D4-7E98-4A61-A868-876EA36B22D0}" srcOrd="1" destOrd="0" parTransId="{25980660-0541-486A-A082-168EAF8B2117}" sibTransId="{9992992D-5178-4D2F-8DF6-AF74C7735ECB}"/>
    <dgm:cxn modelId="{BC30926D-39AB-44A0-8F54-633C6EDEE39D}" type="presOf" srcId="{3E4DBAC6-94C6-41A8-B2D5-9C2C030BD76B}" destId="{22F28463-347D-4E33-80A8-F1AAC9EDDF38}" srcOrd="1" destOrd="0" presId="urn:microsoft.com/office/officeart/2005/8/layout/matrix1"/>
    <dgm:cxn modelId="{DE2B2230-BC22-45EA-B689-BA3EF367C4F4}" type="presOf" srcId="{BC05C1D4-7E98-4A61-A868-876EA36B22D0}" destId="{C898649C-F527-402E-B29B-608E590A92DF}" srcOrd="0" destOrd="0" presId="urn:microsoft.com/office/officeart/2005/8/layout/matrix1"/>
    <dgm:cxn modelId="{D424DAEB-9B2E-4D9D-8189-4AAFD72D1EF0}" type="presOf" srcId="{6A2B002F-7384-4496-AC07-1E58EDB781B6}" destId="{756213EB-F2FE-4089-A85A-CD086D964D7C}" srcOrd="0" destOrd="0" presId="urn:microsoft.com/office/officeart/2005/8/layout/matrix1"/>
    <dgm:cxn modelId="{8B1DA6B4-655E-4C39-8537-9F59D1C95C07}" type="presOf" srcId="{3E4DBAC6-94C6-41A8-B2D5-9C2C030BD76B}" destId="{D2C508B4-1FB6-4D1A-AB75-C4ECD9D22D86}" srcOrd="0" destOrd="0" presId="urn:microsoft.com/office/officeart/2005/8/layout/matrix1"/>
    <dgm:cxn modelId="{904603F6-457C-462B-B46B-A1A8EC06ECDC}" type="presOf" srcId="{6A2B002F-7384-4496-AC07-1E58EDB781B6}" destId="{29388535-3D48-43CA-8E0C-CE849A3B6D59}" srcOrd="1" destOrd="0" presId="urn:microsoft.com/office/officeart/2005/8/layout/matrix1"/>
    <dgm:cxn modelId="{2AA1F012-6185-4CDD-9C0F-A262BCDAAE46}" srcId="{628E2129-CDA0-47F7-A9E1-EE87182479B5}" destId="{3E4DBAC6-94C6-41A8-B2D5-9C2C030BD76B}" srcOrd="3" destOrd="0" parTransId="{FCF4AB33-7140-41F2-BE38-F5F4C240724A}" sibTransId="{B797209F-7217-4181-B3C0-4F4F3186E7E0}"/>
    <dgm:cxn modelId="{2F5A0E40-EE3E-451A-8C2A-CE7B30FE4C5F}" type="presOf" srcId="{CED813A4-8935-4032-8B32-4B5F2C9E36E1}" destId="{8B0AC098-C654-4AEF-83C9-E479A76A6985}" srcOrd="0" destOrd="0" presId="urn:microsoft.com/office/officeart/2005/8/layout/matrix1"/>
    <dgm:cxn modelId="{47A9259F-71E0-473A-8C8A-AFCA2DB77C7B}" type="presOf" srcId="{628E2129-CDA0-47F7-A9E1-EE87182479B5}" destId="{6EE8A457-5D7E-43E2-B4A8-5E40755A6373}" srcOrd="0" destOrd="0" presId="urn:microsoft.com/office/officeart/2005/8/layout/matrix1"/>
    <dgm:cxn modelId="{469BA7AB-1BE1-41CE-B86E-CA51D0F6A098}" srcId="{628E2129-CDA0-47F7-A9E1-EE87182479B5}" destId="{6A2B002F-7384-4496-AC07-1E58EDB781B6}" srcOrd="0" destOrd="0" parTransId="{77D96B18-FC0B-4AEE-8196-978E6BE88708}" sibTransId="{63BD49AC-46AE-41D4-B469-6FFA2DEB997A}"/>
    <dgm:cxn modelId="{33F13C6D-8684-4B08-BA0A-3EB963A5BE4B}" type="presOf" srcId="{6F5C5EDB-8C35-4457-95BB-EA058966F109}" destId="{A7F3D722-8010-4084-89A6-227793BCB1AF}" srcOrd="1" destOrd="0" presId="urn:microsoft.com/office/officeart/2005/8/layout/matrix1"/>
    <dgm:cxn modelId="{1A4B4173-210A-41C9-A679-2D80457F186A}" type="presOf" srcId="{BC05C1D4-7E98-4A61-A868-876EA36B22D0}" destId="{A6919762-C189-4828-A0A1-F42A23CFCDB7}" srcOrd="1" destOrd="0" presId="urn:microsoft.com/office/officeart/2005/8/layout/matrix1"/>
    <dgm:cxn modelId="{60761216-5520-478A-A78D-8F7E36CBB70D}" type="presOf" srcId="{6F5C5EDB-8C35-4457-95BB-EA058966F109}" destId="{BE2D861B-78D4-4D0E-BB36-515AF9723AA4}" srcOrd="0" destOrd="0" presId="urn:microsoft.com/office/officeart/2005/8/layout/matrix1"/>
    <dgm:cxn modelId="{FE3CC7A5-E2E4-49C6-9F7C-BF8AC2C6E1AD}" srcId="{628E2129-CDA0-47F7-A9E1-EE87182479B5}" destId="{6F5C5EDB-8C35-4457-95BB-EA058966F109}" srcOrd="2" destOrd="0" parTransId="{CEB32272-1EEE-4E74-9EBD-181AC1D87786}" sibTransId="{5AEDBFAA-E799-4265-A30F-BF45BDE1FEC2}"/>
    <dgm:cxn modelId="{03D88EF6-EB19-4C47-A261-933EFDD1EF04}" type="presParOf" srcId="{8B0AC098-C654-4AEF-83C9-E479A76A6985}" destId="{99F52E85-6CF5-4E9D-AB3A-3F09ED8F6BB0}" srcOrd="0" destOrd="0" presId="urn:microsoft.com/office/officeart/2005/8/layout/matrix1"/>
    <dgm:cxn modelId="{4B3711E4-B4E9-4055-BE8D-52575EB59002}" type="presParOf" srcId="{99F52E85-6CF5-4E9D-AB3A-3F09ED8F6BB0}" destId="{756213EB-F2FE-4089-A85A-CD086D964D7C}" srcOrd="0" destOrd="0" presId="urn:microsoft.com/office/officeart/2005/8/layout/matrix1"/>
    <dgm:cxn modelId="{D5440468-93E4-44A0-8739-EDF527B6D3DE}" type="presParOf" srcId="{99F52E85-6CF5-4E9D-AB3A-3F09ED8F6BB0}" destId="{29388535-3D48-43CA-8E0C-CE849A3B6D59}" srcOrd="1" destOrd="0" presId="urn:microsoft.com/office/officeart/2005/8/layout/matrix1"/>
    <dgm:cxn modelId="{9A9A351B-5413-47BB-B1C2-23F8DF338BCC}" type="presParOf" srcId="{99F52E85-6CF5-4E9D-AB3A-3F09ED8F6BB0}" destId="{C898649C-F527-402E-B29B-608E590A92DF}" srcOrd="2" destOrd="0" presId="urn:microsoft.com/office/officeart/2005/8/layout/matrix1"/>
    <dgm:cxn modelId="{34A4852C-2451-43F4-AA39-91518088E98E}" type="presParOf" srcId="{99F52E85-6CF5-4E9D-AB3A-3F09ED8F6BB0}" destId="{A6919762-C189-4828-A0A1-F42A23CFCDB7}" srcOrd="3" destOrd="0" presId="urn:microsoft.com/office/officeart/2005/8/layout/matrix1"/>
    <dgm:cxn modelId="{949CF43D-64A6-4386-AA2A-A3111172919A}" type="presParOf" srcId="{99F52E85-6CF5-4E9D-AB3A-3F09ED8F6BB0}" destId="{BE2D861B-78D4-4D0E-BB36-515AF9723AA4}" srcOrd="4" destOrd="0" presId="urn:microsoft.com/office/officeart/2005/8/layout/matrix1"/>
    <dgm:cxn modelId="{E45ACC77-3EB7-42CC-8CE2-4AA7E92F5E7D}" type="presParOf" srcId="{99F52E85-6CF5-4E9D-AB3A-3F09ED8F6BB0}" destId="{A7F3D722-8010-4084-89A6-227793BCB1AF}" srcOrd="5" destOrd="0" presId="urn:microsoft.com/office/officeart/2005/8/layout/matrix1"/>
    <dgm:cxn modelId="{53DCB6CB-2B11-47E1-8BA7-F9C41D808FAA}" type="presParOf" srcId="{99F52E85-6CF5-4E9D-AB3A-3F09ED8F6BB0}" destId="{D2C508B4-1FB6-4D1A-AB75-C4ECD9D22D86}" srcOrd="6" destOrd="0" presId="urn:microsoft.com/office/officeart/2005/8/layout/matrix1"/>
    <dgm:cxn modelId="{47E868EE-77AE-43B4-8A11-36BE75122471}" type="presParOf" srcId="{99F52E85-6CF5-4E9D-AB3A-3F09ED8F6BB0}" destId="{22F28463-347D-4E33-80A8-F1AAC9EDDF38}" srcOrd="7" destOrd="0" presId="urn:microsoft.com/office/officeart/2005/8/layout/matrix1"/>
    <dgm:cxn modelId="{67A7C15D-FAAF-4948-8566-1BC6A02DB6ED}" type="presParOf" srcId="{8B0AC098-C654-4AEF-83C9-E479A76A6985}" destId="{6EE8A457-5D7E-43E2-B4A8-5E40755A637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663CE-9F38-4F84-AC9D-2506A04A42F1}">
      <dsp:nvSpPr>
        <dsp:cNvPr id="0" name=""/>
        <dsp:cNvSpPr/>
      </dsp:nvSpPr>
      <dsp:spPr>
        <a:xfrm>
          <a:off x="5455919" y="654"/>
          <a:ext cx="8183880" cy="25514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kern="1200" dirty="0" smtClean="0"/>
            <a:t>An aversive stimulus following a behavior, to decrease the chances that the behavior will occur again.</a:t>
          </a:r>
          <a:endParaRPr lang="en-US" sz="3900" kern="1200" dirty="0"/>
        </a:p>
      </dsp:txBody>
      <dsp:txXfrm>
        <a:off x="5455919" y="319588"/>
        <a:ext cx="7227078" cy="1913604"/>
      </dsp:txXfrm>
    </dsp:sp>
    <dsp:sp modelId="{279586C8-E1F9-497B-8C6C-B394CD9F2850}">
      <dsp:nvSpPr>
        <dsp:cNvPr id="0" name=""/>
        <dsp:cNvSpPr/>
      </dsp:nvSpPr>
      <dsp:spPr>
        <a:xfrm>
          <a:off x="0" y="654"/>
          <a:ext cx="5455920" cy="25514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4400" kern="1200" dirty="0" smtClean="0"/>
            <a:t>Presentation Punishment</a:t>
          </a:r>
          <a:endParaRPr lang="en-US" sz="4400" kern="1200" dirty="0"/>
        </a:p>
      </dsp:txBody>
      <dsp:txXfrm>
        <a:off x="124553" y="125207"/>
        <a:ext cx="5206814" cy="2302366"/>
      </dsp:txXfrm>
    </dsp:sp>
    <dsp:sp modelId="{8240C369-8BEB-4B42-8055-779307DC75D0}">
      <dsp:nvSpPr>
        <dsp:cNvPr id="0" name=""/>
        <dsp:cNvSpPr/>
      </dsp:nvSpPr>
      <dsp:spPr>
        <a:xfrm>
          <a:off x="5455919" y="2807273"/>
          <a:ext cx="8183880" cy="25514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kern="1200" dirty="0" smtClean="0"/>
            <a:t>An unpleasant consequence that a person tries to avoid or escape.</a:t>
          </a:r>
          <a:endParaRPr lang="en-US" sz="3900" kern="1200" dirty="0"/>
        </a:p>
      </dsp:txBody>
      <dsp:txXfrm>
        <a:off x="5455919" y="3126207"/>
        <a:ext cx="7227078" cy="1913604"/>
      </dsp:txXfrm>
    </dsp:sp>
    <dsp:sp modelId="{E9B7B4D4-BCF3-4E23-B4EA-5E65A12FB02E}">
      <dsp:nvSpPr>
        <dsp:cNvPr id="0" name=""/>
        <dsp:cNvSpPr/>
      </dsp:nvSpPr>
      <dsp:spPr>
        <a:xfrm>
          <a:off x="0" y="2807273"/>
          <a:ext cx="5455920" cy="255147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4400" kern="1200" dirty="0" smtClean="0"/>
            <a:t>Aversive Stimulus</a:t>
          </a:r>
          <a:endParaRPr lang="en-US" sz="4400" kern="1200" dirty="0"/>
        </a:p>
      </dsp:txBody>
      <dsp:txXfrm>
        <a:off x="124553" y="2931826"/>
        <a:ext cx="5206814" cy="23023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663CE-9F38-4F84-AC9D-2506A04A42F1}">
      <dsp:nvSpPr>
        <dsp:cNvPr id="0" name=""/>
        <dsp:cNvSpPr/>
      </dsp:nvSpPr>
      <dsp:spPr>
        <a:xfrm>
          <a:off x="5455919" y="654"/>
          <a:ext cx="8183880" cy="25514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Withdrawal of a pleasant consequence that is reinforcing a behavior, designed to decrease the chances that the behavior will recur.</a:t>
          </a:r>
          <a:endParaRPr lang="en-US" sz="3300" kern="1200" dirty="0"/>
        </a:p>
      </dsp:txBody>
      <dsp:txXfrm>
        <a:off x="5455919" y="319588"/>
        <a:ext cx="7227078" cy="1913604"/>
      </dsp:txXfrm>
    </dsp:sp>
    <dsp:sp modelId="{279586C8-E1F9-497B-8C6C-B394CD9F2850}">
      <dsp:nvSpPr>
        <dsp:cNvPr id="0" name=""/>
        <dsp:cNvSpPr/>
      </dsp:nvSpPr>
      <dsp:spPr>
        <a:xfrm>
          <a:off x="0" y="654"/>
          <a:ext cx="5455920" cy="25514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4400" kern="1200" dirty="0" smtClean="0"/>
            <a:t>Removal Punishment</a:t>
          </a:r>
          <a:endParaRPr lang="en-US" sz="4400" kern="1200" dirty="0"/>
        </a:p>
      </dsp:txBody>
      <dsp:txXfrm>
        <a:off x="124553" y="125207"/>
        <a:ext cx="5206814" cy="2302366"/>
      </dsp:txXfrm>
    </dsp:sp>
    <dsp:sp modelId="{8240C369-8BEB-4B42-8055-779307DC75D0}">
      <dsp:nvSpPr>
        <dsp:cNvPr id="0" name=""/>
        <dsp:cNvSpPr/>
      </dsp:nvSpPr>
      <dsp:spPr>
        <a:xfrm>
          <a:off x="5455919" y="2807273"/>
          <a:ext cx="8183880" cy="25514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Procedure of removing a student </a:t>
          </a:r>
          <a:r>
            <a:rPr lang="en-US" sz="3300" kern="1200" dirty="0" err="1" smtClean="0"/>
            <a:t>fiom</a:t>
          </a:r>
          <a:r>
            <a:rPr lang="en-US" sz="3300" kern="1200" dirty="0" smtClean="0"/>
            <a:t> a situation in which misbehavior was being reinforced.</a:t>
          </a:r>
          <a:endParaRPr lang="en-US" sz="3300" kern="1200" dirty="0"/>
        </a:p>
      </dsp:txBody>
      <dsp:txXfrm>
        <a:off x="5455919" y="3126207"/>
        <a:ext cx="7227078" cy="1913604"/>
      </dsp:txXfrm>
    </dsp:sp>
    <dsp:sp modelId="{E9B7B4D4-BCF3-4E23-B4EA-5E65A12FB02E}">
      <dsp:nvSpPr>
        <dsp:cNvPr id="0" name=""/>
        <dsp:cNvSpPr/>
      </dsp:nvSpPr>
      <dsp:spPr>
        <a:xfrm>
          <a:off x="0" y="2807273"/>
          <a:ext cx="5455920" cy="255147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4400" kern="1200" dirty="0" smtClean="0"/>
            <a:t>Time Out</a:t>
          </a:r>
          <a:endParaRPr lang="en-US" sz="4400" kern="1200" dirty="0"/>
        </a:p>
      </dsp:txBody>
      <dsp:txXfrm>
        <a:off x="124553" y="2931826"/>
        <a:ext cx="5206814" cy="23023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213EB-F2FE-4089-A85A-CD086D964D7C}">
      <dsp:nvSpPr>
        <dsp:cNvPr id="0" name=""/>
        <dsp:cNvSpPr/>
      </dsp:nvSpPr>
      <dsp:spPr>
        <a:xfrm rot="16200000">
          <a:off x="753898" y="-753898"/>
          <a:ext cx="2873702" cy="4381500"/>
        </a:xfrm>
        <a:prstGeom prst="round1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3100" kern="1200" dirty="0" smtClean="0"/>
            <a:t>Attention</a:t>
          </a:r>
          <a:endParaRPr lang="en-US" sz="3100" kern="1200" dirty="0"/>
        </a:p>
      </dsp:txBody>
      <dsp:txXfrm rot="5400000">
        <a:off x="-1" y="1"/>
        <a:ext cx="4381500" cy="2155276"/>
      </dsp:txXfrm>
    </dsp:sp>
    <dsp:sp modelId="{C898649C-F527-402E-B29B-608E590A92DF}">
      <dsp:nvSpPr>
        <dsp:cNvPr id="0" name=""/>
        <dsp:cNvSpPr/>
      </dsp:nvSpPr>
      <dsp:spPr>
        <a:xfrm>
          <a:off x="4381500" y="0"/>
          <a:ext cx="4381500" cy="2873702"/>
        </a:xfrm>
        <a:prstGeom prst="round1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3100" kern="1200" dirty="0" smtClean="0"/>
            <a:t>Retention</a:t>
          </a:r>
          <a:endParaRPr lang="en-US" sz="3100" kern="1200" dirty="0"/>
        </a:p>
      </dsp:txBody>
      <dsp:txXfrm>
        <a:off x="4381500" y="0"/>
        <a:ext cx="4381500" cy="2155276"/>
      </dsp:txXfrm>
    </dsp:sp>
    <dsp:sp modelId="{BE2D861B-78D4-4D0E-BB36-515AF9723AA4}">
      <dsp:nvSpPr>
        <dsp:cNvPr id="0" name=""/>
        <dsp:cNvSpPr/>
      </dsp:nvSpPr>
      <dsp:spPr>
        <a:xfrm rot="10800000">
          <a:off x="0" y="2873702"/>
          <a:ext cx="4381500" cy="2873702"/>
        </a:xfrm>
        <a:prstGeom prst="round1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3100" kern="1200" dirty="0" smtClean="0"/>
            <a:t>Reproduction</a:t>
          </a:r>
          <a:endParaRPr lang="en-US" sz="3100" kern="1200" dirty="0"/>
        </a:p>
      </dsp:txBody>
      <dsp:txXfrm rot="10800000">
        <a:off x="0" y="3592128"/>
        <a:ext cx="4381500" cy="2155276"/>
      </dsp:txXfrm>
    </dsp:sp>
    <dsp:sp modelId="{D2C508B4-1FB6-4D1A-AB75-C4ECD9D22D86}">
      <dsp:nvSpPr>
        <dsp:cNvPr id="0" name=""/>
        <dsp:cNvSpPr/>
      </dsp:nvSpPr>
      <dsp:spPr>
        <a:xfrm rot="5400000">
          <a:off x="5135398" y="2119803"/>
          <a:ext cx="2873702" cy="4381500"/>
        </a:xfrm>
        <a:prstGeom prst="round1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3100" kern="1200" dirty="0" smtClean="0"/>
            <a:t>Motivation</a:t>
          </a:r>
          <a:endParaRPr lang="en-US" sz="3100" kern="1200" dirty="0"/>
        </a:p>
      </dsp:txBody>
      <dsp:txXfrm rot="-5400000">
        <a:off x="4381499" y="3592128"/>
        <a:ext cx="4381500" cy="2155276"/>
      </dsp:txXfrm>
    </dsp:sp>
    <dsp:sp modelId="{6EE8A457-5D7E-43E2-B4A8-5E40755A6373}">
      <dsp:nvSpPr>
        <dsp:cNvPr id="0" name=""/>
        <dsp:cNvSpPr/>
      </dsp:nvSpPr>
      <dsp:spPr>
        <a:xfrm>
          <a:off x="3067049" y="2155276"/>
          <a:ext cx="2628900" cy="1436851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3100" kern="1200" dirty="0" smtClean="0"/>
            <a:t>Observational Learning</a:t>
          </a:r>
          <a:endParaRPr lang="en-US" sz="3100" kern="1200" dirty="0"/>
        </a:p>
      </dsp:txBody>
      <dsp:txXfrm>
        <a:off x="3137190" y="2225417"/>
        <a:ext cx="2488618" cy="1296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21246" y="3923143"/>
            <a:ext cx="7445506" cy="2037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rgbClr val="59342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601782" y="5905874"/>
            <a:ext cx="9084434" cy="1149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59342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5934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0" b="1" i="0">
                <a:solidFill>
                  <a:srgbClr val="59342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5934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5934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EE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05982" y="2816343"/>
            <a:ext cx="8076034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rgbClr val="5934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15699" y="3441844"/>
            <a:ext cx="7856600" cy="4159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0" b="1" i="0">
                <a:solidFill>
                  <a:srgbClr val="59342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23130"/>
            <a:ext cx="3535395" cy="6463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817822" y="0"/>
            <a:ext cx="2470175" cy="7124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4523083" y="495300"/>
            <a:ext cx="9434340" cy="2559034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12700" marR="5080" algn="ctr">
              <a:spcBef>
                <a:spcPts val="1835"/>
              </a:spcBef>
            </a:pPr>
            <a:r>
              <a:rPr lang="en-ID" sz="5400" spc="390" dirty="0" err="1" smtClean="0"/>
              <a:t>Behavioral</a:t>
            </a:r>
            <a:r>
              <a:rPr lang="en-ID" sz="5400" spc="390" dirty="0" smtClean="0"/>
              <a:t> Theories of </a:t>
            </a:r>
            <a:r>
              <a:rPr lang="en-ID" sz="5400" spc="390" dirty="0" smtClean="0"/>
              <a:t>Learning</a:t>
            </a:r>
            <a:endParaRPr sz="5400" spc="730" dirty="0"/>
          </a:p>
          <a:p>
            <a:pPr algn="ctr">
              <a:lnSpc>
                <a:spcPct val="100000"/>
              </a:lnSpc>
              <a:spcBef>
                <a:spcPts val="1795"/>
              </a:spcBef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4919855" y="6986867"/>
            <a:ext cx="7874634" cy="3069430"/>
          </a:xfrm>
          <a:prstGeom prst="rect">
            <a:avLst/>
          </a:prstGeom>
        </p:spPr>
        <p:txBody>
          <a:bodyPr vert="horz" wrap="square" lIns="0" tIns="271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35"/>
              </a:spcBef>
              <a:tabLst>
                <a:tab pos="1811655" algn="l"/>
                <a:tab pos="2712085" algn="l"/>
                <a:tab pos="5235575" algn="l"/>
              </a:tabLst>
            </a:pPr>
            <a:r>
              <a:rPr lang="en-ID" sz="4000" b="1" spc="70" dirty="0" err="1" smtClean="0">
                <a:solidFill>
                  <a:schemeClr val="accent6">
                    <a:lumMod val="50000"/>
                  </a:schemeClr>
                </a:solidFill>
                <a:latin typeface="Lucida Sans"/>
                <a:cs typeface="Lucida Sans"/>
              </a:rPr>
              <a:t>Dinda</a:t>
            </a:r>
            <a:r>
              <a:rPr lang="en-ID" sz="4000" b="1" spc="70" dirty="0" smtClean="0">
                <a:solidFill>
                  <a:schemeClr val="accent6">
                    <a:lumMod val="50000"/>
                  </a:schemeClr>
                </a:solidFill>
                <a:latin typeface="Lucida Sans"/>
                <a:cs typeface="Lucida Sans"/>
              </a:rPr>
              <a:t> </a:t>
            </a:r>
            <a:r>
              <a:rPr lang="en-ID" sz="4000" b="1" spc="70" dirty="0" err="1" smtClean="0">
                <a:solidFill>
                  <a:schemeClr val="accent6">
                    <a:lumMod val="50000"/>
                  </a:schemeClr>
                </a:solidFill>
                <a:latin typeface="Lucida Sans"/>
                <a:cs typeface="Lucida Sans"/>
              </a:rPr>
              <a:t>Permatasari</a:t>
            </a:r>
            <a:r>
              <a:rPr lang="en-ID" sz="4000" b="1" spc="70" dirty="0" smtClean="0">
                <a:solidFill>
                  <a:schemeClr val="accent6">
                    <a:lumMod val="50000"/>
                  </a:schemeClr>
                </a:solidFill>
                <a:latin typeface="Lucida Sans"/>
                <a:cs typeface="Lucida Sans"/>
              </a:rPr>
              <a:t> </a:t>
            </a:r>
            <a:r>
              <a:rPr lang="en-ID" sz="4000" b="1" spc="70" dirty="0" err="1" smtClean="0">
                <a:solidFill>
                  <a:schemeClr val="accent6">
                    <a:lumMod val="50000"/>
                  </a:schemeClr>
                </a:solidFill>
                <a:latin typeface="Lucida Sans"/>
                <a:cs typeface="Lucida Sans"/>
              </a:rPr>
              <a:t>Harahap</a:t>
            </a:r>
            <a:endParaRPr sz="4000" b="1" dirty="0">
              <a:solidFill>
                <a:schemeClr val="accent6">
                  <a:lumMod val="50000"/>
                </a:schemeClr>
              </a:solidFill>
              <a:latin typeface="Lucida Sans"/>
              <a:cs typeface="Lucida Sans"/>
            </a:endParaRPr>
          </a:p>
          <a:p>
            <a:pPr marL="340360" marR="332105" algn="ctr">
              <a:spcBef>
                <a:spcPts val="1280"/>
              </a:spcBef>
            </a:pPr>
            <a:r>
              <a:rPr lang="en-ID" sz="4000" b="1" spc="-20" dirty="0" smtClean="0">
                <a:solidFill>
                  <a:srgbClr val="59342B"/>
                </a:solidFill>
                <a:latin typeface="Calibri"/>
                <a:cs typeface="Calibri"/>
              </a:rPr>
              <a:t>Faculty </a:t>
            </a:r>
            <a:r>
              <a:rPr lang="en-ID" sz="4000" b="1" spc="-20" dirty="0" smtClean="0">
                <a:solidFill>
                  <a:srgbClr val="59342B"/>
                </a:solidFill>
                <a:latin typeface="Calibri"/>
                <a:cs typeface="Calibri"/>
              </a:rPr>
              <a:t>of Psychology </a:t>
            </a:r>
            <a:r>
              <a:rPr lang="en-ID" sz="4000" b="1" spc="-20" dirty="0" err="1" smtClean="0">
                <a:solidFill>
                  <a:srgbClr val="59342B"/>
                </a:solidFill>
                <a:latin typeface="Calibri"/>
                <a:cs typeface="Calibri"/>
              </a:rPr>
              <a:t>Universitas</a:t>
            </a:r>
            <a:r>
              <a:rPr lang="en-ID" sz="4000" b="1" spc="-20" dirty="0" smtClean="0">
                <a:solidFill>
                  <a:srgbClr val="59342B"/>
                </a:solidFill>
                <a:latin typeface="Calibri"/>
                <a:cs typeface="Calibri"/>
              </a:rPr>
              <a:t> </a:t>
            </a:r>
            <a:r>
              <a:rPr lang="en-ID" sz="4000" b="1" spc="-20" dirty="0" smtClean="0">
                <a:solidFill>
                  <a:srgbClr val="59342B"/>
                </a:solidFill>
                <a:latin typeface="Calibri"/>
                <a:cs typeface="Calibri"/>
              </a:rPr>
              <a:t>Medan Area</a:t>
            </a:r>
          </a:p>
          <a:p>
            <a:pPr marL="340360" marR="332105" algn="ctr">
              <a:spcBef>
                <a:spcPts val="1280"/>
              </a:spcBef>
            </a:pPr>
            <a:r>
              <a:rPr lang="en-ID" sz="4000" b="1" spc="-20" dirty="0" smtClean="0">
                <a:solidFill>
                  <a:srgbClr val="59342B"/>
                </a:solidFill>
                <a:latin typeface="Calibri"/>
                <a:cs typeface="Calibri"/>
              </a:rPr>
              <a:t>dinda@staff.uma.ac.id</a:t>
            </a:r>
            <a:endParaRPr sz="4000" b="1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55" y="2854961"/>
            <a:ext cx="8263811" cy="41319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5934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800" y="1638300"/>
            <a:ext cx="11366074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Monotype Corsiva" panose="03010101010201010101" pitchFamily="66" charset="0"/>
              </a:rPr>
              <a:t>A</a:t>
            </a:r>
            <a:r>
              <a:rPr lang="en-US" b="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n </a:t>
            </a:r>
            <a:r>
              <a:rPr lang="en-US" b="0" dirty="0">
                <a:solidFill>
                  <a:schemeClr val="bg1"/>
                </a:solidFill>
                <a:latin typeface="Monotype Corsiva" panose="03010101010201010101" pitchFamily="66" charset="0"/>
              </a:rPr>
              <a:t>individual makes an association between a particular </a:t>
            </a:r>
            <a:r>
              <a:rPr lang="en-US" b="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behaviour</a:t>
            </a:r>
            <a:r>
              <a:rPr lang="en-US" b="0" dirty="0">
                <a:solidFill>
                  <a:schemeClr val="bg1"/>
                </a:solidFill>
                <a:latin typeface="Monotype Corsiva" panose="03010101010201010101" pitchFamily="66" charset="0"/>
              </a:rPr>
              <a:t> and a consequence</a:t>
            </a:r>
            <a:endParaRPr sz="6000" dirty="0">
              <a:solidFill>
                <a:schemeClr val="bg1"/>
              </a:solidFill>
              <a:latin typeface="Monotype Corsiva" panose="03010101010201010101" pitchFamily="66" charset="0"/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01400" y="1638300"/>
            <a:ext cx="7086600" cy="8648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229" y="4152900"/>
            <a:ext cx="5544416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14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5934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10408" y="327227"/>
            <a:ext cx="19057167" cy="1151341"/>
          </a:xfrm>
          <a:prstGeom prst="rect">
            <a:avLst/>
          </a:prstGeom>
        </p:spPr>
        <p:txBody>
          <a:bodyPr vert="horz" wrap="square" lIns="0" tIns="220980" rIns="0" bIns="0" rtlCol="0">
            <a:spAutoFit/>
          </a:bodyPr>
          <a:lstStyle/>
          <a:p>
            <a:pPr marL="12700" marR="5080" indent="1449705">
              <a:lnSpc>
                <a:spcPts val="7950"/>
              </a:lnSpc>
              <a:spcBef>
                <a:spcPts val="1740"/>
              </a:spcBef>
            </a:pPr>
            <a:r>
              <a:rPr lang="en-ID" sz="4800" dirty="0">
                <a:solidFill>
                  <a:schemeClr val="bg1"/>
                </a:solidFill>
              </a:rPr>
              <a:t>What Are Some </a:t>
            </a:r>
            <a:r>
              <a:rPr lang="en-ID" sz="4800" dirty="0" smtClean="0">
                <a:solidFill>
                  <a:schemeClr val="bg1"/>
                </a:solidFill>
              </a:rPr>
              <a:t>Principles </a:t>
            </a:r>
            <a:r>
              <a:rPr lang="en-ID" sz="4800" dirty="0">
                <a:solidFill>
                  <a:schemeClr val="bg1"/>
                </a:solidFill>
              </a:rPr>
              <a:t>of </a:t>
            </a:r>
            <a:r>
              <a:rPr lang="en-ID" sz="4800" dirty="0" err="1">
                <a:solidFill>
                  <a:schemeClr val="bg1"/>
                </a:solidFill>
              </a:rPr>
              <a:t>Behavioral</a:t>
            </a:r>
            <a:r>
              <a:rPr lang="en-ID" sz="4800" dirty="0">
                <a:solidFill>
                  <a:schemeClr val="bg1"/>
                </a:solidFill>
              </a:rPr>
              <a:t> Learning?</a:t>
            </a:r>
            <a:endParaRPr sz="4800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3220817" cy="6587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43400" y="2025251"/>
            <a:ext cx="11734799" cy="82617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ID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Consequences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ID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Reinforcers</a:t>
            </a:r>
            <a:endParaRPr lang="en-ID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ID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Intrinsic and Extrinsic </a:t>
            </a:r>
            <a:r>
              <a:rPr lang="en-ID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Reinforcers</a:t>
            </a:r>
            <a:endParaRPr lang="en-ID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ID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Punishers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ID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Immediacy of Consequences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ID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Shaping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ID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Extinction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ID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Schedules of Reinforcement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ID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ID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</a:t>
            </a:r>
            <a:r>
              <a:rPr lang="en-ID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Antececents</a:t>
            </a:r>
            <a:endParaRPr lang="en-US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200" marR="5080" indent="-571500">
              <a:lnSpc>
                <a:spcPct val="115199"/>
              </a:lnSpc>
              <a:spcBef>
                <a:spcPts val="100"/>
              </a:spcBef>
              <a:buFont typeface="Wingdings" panose="05000000000000000000" pitchFamily="2" charset="2"/>
              <a:buChar char="q"/>
            </a:pPr>
            <a:endParaRPr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287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3323219" y="3166450"/>
            <a:ext cx="10896599" cy="427001"/>
            <a:chOff x="5019674" y="4819650"/>
            <a:chExt cx="8248650" cy="419100"/>
          </a:xfrm>
        </p:grpSpPr>
        <p:sp>
          <p:nvSpPr>
            <p:cNvPr id="5" name="object 5"/>
            <p:cNvSpPr/>
            <p:nvPr/>
          </p:nvSpPr>
          <p:spPr>
            <a:xfrm>
              <a:off x="5314949" y="5000624"/>
              <a:ext cx="7600950" cy="57150"/>
            </a:xfrm>
            <a:custGeom>
              <a:avLst/>
              <a:gdLst/>
              <a:ahLst/>
              <a:cxnLst/>
              <a:rect l="l" t="t" r="r" b="b"/>
              <a:pathLst>
                <a:path w="7600950" h="57150">
                  <a:moveTo>
                    <a:pt x="7600949" y="57149"/>
                  </a:moveTo>
                  <a:lnTo>
                    <a:pt x="0" y="57149"/>
                  </a:lnTo>
                  <a:lnTo>
                    <a:pt x="0" y="0"/>
                  </a:lnTo>
                  <a:lnTo>
                    <a:pt x="7600949" y="0"/>
                  </a:lnTo>
                  <a:lnTo>
                    <a:pt x="7600949" y="57149"/>
                  </a:lnTo>
                  <a:close/>
                </a:path>
              </a:pathLst>
            </a:custGeom>
            <a:solidFill>
              <a:srgbClr val="ECA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19662" y="4819662"/>
              <a:ext cx="8248650" cy="419100"/>
            </a:xfrm>
            <a:custGeom>
              <a:avLst/>
              <a:gdLst/>
              <a:ahLst/>
              <a:cxnLst/>
              <a:rect l="l" t="t" r="r" b="b"/>
              <a:pathLst>
                <a:path w="8248650" h="419100">
                  <a:moveTo>
                    <a:pt x="419100" y="202679"/>
                  </a:moveTo>
                  <a:lnTo>
                    <a:pt x="413740" y="161937"/>
                  </a:lnTo>
                  <a:lnTo>
                    <a:pt x="400532" y="123012"/>
                  </a:lnTo>
                  <a:lnTo>
                    <a:pt x="379971" y="87414"/>
                  </a:lnTo>
                  <a:lnTo>
                    <a:pt x="352882" y="56515"/>
                  </a:lnTo>
                  <a:lnTo>
                    <a:pt x="320268" y="31496"/>
                  </a:lnTo>
                  <a:lnTo>
                    <a:pt x="283400" y="13322"/>
                  </a:lnTo>
                  <a:lnTo>
                    <a:pt x="243700" y="2679"/>
                  </a:lnTo>
                  <a:lnTo>
                    <a:pt x="216420" y="0"/>
                  </a:lnTo>
                  <a:lnTo>
                    <a:pt x="202692" y="0"/>
                  </a:lnTo>
                  <a:lnTo>
                    <a:pt x="161937" y="5359"/>
                  </a:lnTo>
                  <a:lnTo>
                    <a:pt x="123024" y="18567"/>
                  </a:lnTo>
                  <a:lnTo>
                    <a:pt x="87426" y="39116"/>
                  </a:lnTo>
                  <a:lnTo>
                    <a:pt x="56527" y="66217"/>
                  </a:lnTo>
                  <a:lnTo>
                    <a:pt x="31508" y="98831"/>
                  </a:lnTo>
                  <a:lnTo>
                    <a:pt x="13335" y="135686"/>
                  </a:lnTo>
                  <a:lnTo>
                    <a:pt x="2692" y="175399"/>
                  </a:lnTo>
                  <a:lnTo>
                    <a:pt x="0" y="202679"/>
                  </a:lnTo>
                  <a:lnTo>
                    <a:pt x="0" y="216408"/>
                  </a:lnTo>
                  <a:lnTo>
                    <a:pt x="5372" y="257162"/>
                  </a:lnTo>
                  <a:lnTo>
                    <a:pt x="18580" y="296075"/>
                  </a:lnTo>
                  <a:lnTo>
                    <a:pt x="39128" y="331673"/>
                  </a:lnTo>
                  <a:lnTo>
                    <a:pt x="66230" y="362572"/>
                  </a:lnTo>
                  <a:lnTo>
                    <a:pt x="98844" y="387591"/>
                  </a:lnTo>
                  <a:lnTo>
                    <a:pt x="135699" y="405765"/>
                  </a:lnTo>
                  <a:lnTo>
                    <a:pt x="175412" y="416407"/>
                  </a:lnTo>
                  <a:lnTo>
                    <a:pt x="202692" y="419100"/>
                  </a:lnTo>
                  <a:lnTo>
                    <a:pt x="216420" y="419100"/>
                  </a:lnTo>
                  <a:lnTo>
                    <a:pt x="257162" y="413727"/>
                  </a:lnTo>
                  <a:lnTo>
                    <a:pt x="296087" y="400519"/>
                  </a:lnTo>
                  <a:lnTo>
                    <a:pt x="331685" y="379971"/>
                  </a:lnTo>
                  <a:lnTo>
                    <a:pt x="362585" y="352869"/>
                  </a:lnTo>
                  <a:lnTo>
                    <a:pt x="387604" y="320255"/>
                  </a:lnTo>
                  <a:lnTo>
                    <a:pt x="405777" y="283400"/>
                  </a:lnTo>
                  <a:lnTo>
                    <a:pt x="416420" y="243687"/>
                  </a:lnTo>
                  <a:lnTo>
                    <a:pt x="419100" y="216408"/>
                  </a:lnTo>
                  <a:lnTo>
                    <a:pt x="419100" y="202679"/>
                  </a:lnTo>
                  <a:close/>
                </a:path>
                <a:path w="8248650" h="419100">
                  <a:moveTo>
                    <a:pt x="4305300" y="202679"/>
                  </a:moveTo>
                  <a:lnTo>
                    <a:pt x="4299940" y="161937"/>
                  </a:lnTo>
                  <a:lnTo>
                    <a:pt x="4286732" y="123012"/>
                  </a:lnTo>
                  <a:lnTo>
                    <a:pt x="4266171" y="87414"/>
                  </a:lnTo>
                  <a:lnTo>
                    <a:pt x="4239082" y="56515"/>
                  </a:lnTo>
                  <a:lnTo>
                    <a:pt x="4206468" y="31496"/>
                  </a:lnTo>
                  <a:lnTo>
                    <a:pt x="4169600" y="13322"/>
                  </a:lnTo>
                  <a:lnTo>
                    <a:pt x="4129900" y="2679"/>
                  </a:lnTo>
                  <a:lnTo>
                    <a:pt x="4102620" y="0"/>
                  </a:lnTo>
                  <a:lnTo>
                    <a:pt x="4088892" y="0"/>
                  </a:lnTo>
                  <a:lnTo>
                    <a:pt x="4048137" y="5359"/>
                  </a:lnTo>
                  <a:lnTo>
                    <a:pt x="4009225" y="18567"/>
                  </a:lnTo>
                  <a:lnTo>
                    <a:pt x="3973626" y="39116"/>
                  </a:lnTo>
                  <a:lnTo>
                    <a:pt x="3942727" y="66217"/>
                  </a:lnTo>
                  <a:lnTo>
                    <a:pt x="3917708" y="98831"/>
                  </a:lnTo>
                  <a:lnTo>
                    <a:pt x="3899535" y="135686"/>
                  </a:lnTo>
                  <a:lnTo>
                    <a:pt x="3888892" y="175399"/>
                  </a:lnTo>
                  <a:lnTo>
                    <a:pt x="3886200" y="202679"/>
                  </a:lnTo>
                  <a:lnTo>
                    <a:pt x="3886200" y="216408"/>
                  </a:lnTo>
                  <a:lnTo>
                    <a:pt x="3891572" y="257162"/>
                  </a:lnTo>
                  <a:lnTo>
                    <a:pt x="3904780" y="296075"/>
                  </a:lnTo>
                  <a:lnTo>
                    <a:pt x="3925328" y="331673"/>
                  </a:lnTo>
                  <a:lnTo>
                    <a:pt x="3952430" y="362572"/>
                  </a:lnTo>
                  <a:lnTo>
                    <a:pt x="3985044" y="387591"/>
                  </a:lnTo>
                  <a:lnTo>
                    <a:pt x="4021899" y="405765"/>
                  </a:lnTo>
                  <a:lnTo>
                    <a:pt x="4061599" y="416407"/>
                  </a:lnTo>
                  <a:lnTo>
                    <a:pt x="4088892" y="419100"/>
                  </a:lnTo>
                  <a:lnTo>
                    <a:pt x="4102620" y="419100"/>
                  </a:lnTo>
                  <a:lnTo>
                    <a:pt x="4143362" y="413727"/>
                  </a:lnTo>
                  <a:lnTo>
                    <a:pt x="4182287" y="400519"/>
                  </a:lnTo>
                  <a:lnTo>
                    <a:pt x="4217886" y="379971"/>
                  </a:lnTo>
                  <a:lnTo>
                    <a:pt x="4248785" y="352869"/>
                  </a:lnTo>
                  <a:lnTo>
                    <a:pt x="4273804" y="320255"/>
                  </a:lnTo>
                  <a:lnTo>
                    <a:pt x="4291977" y="283400"/>
                  </a:lnTo>
                  <a:lnTo>
                    <a:pt x="4302620" y="243687"/>
                  </a:lnTo>
                  <a:lnTo>
                    <a:pt x="4305300" y="216408"/>
                  </a:lnTo>
                  <a:lnTo>
                    <a:pt x="4305300" y="202679"/>
                  </a:lnTo>
                  <a:close/>
                </a:path>
                <a:path w="8248650" h="419100">
                  <a:moveTo>
                    <a:pt x="8248650" y="202679"/>
                  </a:moveTo>
                  <a:lnTo>
                    <a:pt x="8243290" y="161937"/>
                  </a:lnTo>
                  <a:lnTo>
                    <a:pt x="8230082" y="123012"/>
                  </a:lnTo>
                  <a:lnTo>
                    <a:pt x="8209521" y="87414"/>
                  </a:lnTo>
                  <a:lnTo>
                    <a:pt x="8182432" y="56515"/>
                  </a:lnTo>
                  <a:lnTo>
                    <a:pt x="8149818" y="31496"/>
                  </a:lnTo>
                  <a:lnTo>
                    <a:pt x="8112950" y="13322"/>
                  </a:lnTo>
                  <a:lnTo>
                    <a:pt x="8073250" y="2679"/>
                  </a:lnTo>
                  <a:lnTo>
                    <a:pt x="8045971" y="0"/>
                  </a:lnTo>
                  <a:lnTo>
                    <a:pt x="8032242" y="0"/>
                  </a:lnTo>
                  <a:lnTo>
                    <a:pt x="7991488" y="5359"/>
                  </a:lnTo>
                  <a:lnTo>
                    <a:pt x="7952575" y="18567"/>
                  </a:lnTo>
                  <a:lnTo>
                    <a:pt x="7916977" y="39116"/>
                  </a:lnTo>
                  <a:lnTo>
                    <a:pt x="7886078" y="66217"/>
                  </a:lnTo>
                  <a:lnTo>
                    <a:pt x="7861059" y="98831"/>
                  </a:lnTo>
                  <a:lnTo>
                    <a:pt x="7842885" y="135686"/>
                  </a:lnTo>
                  <a:lnTo>
                    <a:pt x="7832242" y="175399"/>
                  </a:lnTo>
                  <a:lnTo>
                    <a:pt x="7829550" y="202679"/>
                  </a:lnTo>
                  <a:lnTo>
                    <a:pt x="7829550" y="216408"/>
                  </a:lnTo>
                  <a:lnTo>
                    <a:pt x="7834922" y="257162"/>
                  </a:lnTo>
                  <a:lnTo>
                    <a:pt x="7848130" y="296075"/>
                  </a:lnTo>
                  <a:lnTo>
                    <a:pt x="7868679" y="331673"/>
                  </a:lnTo>
                  <a:lnTo>
                    <a:pt x="7895780" y="362572"/>
                  </a:lnTo>
                  <a:lnTo>
                    <a:pt x="7928394" y="387591"/>
                  </a:lnTo>
                  <a:lnTo>
                    <a:pt x="7965249" y="405765"/>
                  </a:lnTo>
                  <a:lnTo>
                    <a:pt x="8004950" y="416407"/>
                  </a:lnTo>
                  <a:lnTo>
                    <a:pt x="8032242" y="419100"/>
                  </a:lnTo>
                  <a:lnTo>
                    <a:pt x="8045971" y="419100"/>
                  </a:lnTo>
                  <a:lnTo>
                    <a:pt x="8086712" y="413727"/>
                  </a:lnTo>
                  <a:lnTo>
                    <a:pt x="8125638" y="400519"/>
                  </a:lnTo>
                  <a:lnTo>
                    <a:pt x="8161236" y="379971"/>
                  </a:lnTo>
                  <a:lnTo>
                    <a:pt x="8192135" y="352869"/>
                  </a:lnTo>
                  <a:lnTo>
                    <a:pt x="8217154" y="320255"/>
                  </a:lnTo>
                  <a:lnTo>
                    <a:pt x="8235328" y="283400"/>
                  </a:lnTo>
                  <a:lnTo>
                    <a:pt x="8245970" y="243687"/>
                  </a:lnTo>
                  <a:lnTo>
                    <a:pt x="8248650" y="216408"/>
                  </a:lnTo>
                  <a:lnTo>
                    <a:pt x="8248650" y="202679"/>
                  </a:lnTo>
                  <a:close/>
                </a:path>
              </a:pathLst>
            </a:custGeom>
            <a:solidFill>
              <a:srgbClr val="E49D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795696" y="4061351"/>
            <a:ext cx="3146425" cy="380617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algn="ctr"/>
            <a:r>
              <a:rPr lang="en-US" sz="4000" dirty="0"/>
              <a:t>C</a:t>
            </a:r>
            <a:r>
              <a:rPr lang="en-US" sz="4000" dirty="0" smtClean="0"/>
              <a:t>onsequences</a:t>
            </a:r>
            <a:endParaRPr lang="en-US" sz="4000" dirty="0"/>
          </a:p>
          <a:p>
            <a:pPr algn="ctr"/>
            <a:r>
              <a:rPr lang="en-US" sz="4000" dirty="0">
                <a:solidFill>
                  <a:srgbClr val="C00000"/>
                </a:solidFill>
              </a:rPr>
              <a:t>strengthen </a:t>
            </a:r>
            <a:r>
              <a:rPr lang="en-US" sz="4000" dirty="0"/>
              <a:t>behavior; unpleasant consequences weaken </a:t>
            </a:r>
            <a:r>
              <a:rPr lang="en-US" sz="4000" dirty="0" smtClean="0"/>
              <a:t>it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05000" y="3505429"/>
            <a:ext cx="4469424" cy="5656677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10"/>
              </a:spcBef>
            </a:pPr>
            <a:endParaRPr sz="4000" dirty="0">
              <a:latin typeface="Calibri"/>
              <a:cs typeface="Calibri"/>
            </a:endParaRPr>
          </a:p>
          <a:p>
            <a:pPr algn="ctr"/>
            <a:r>
              <a:rPr lang="en-US" sz="4000" dirty="0" smtClean="0"/>
              <a:t>The </a:t>
            </a:r>
            <a:r>
              <a:rPr lang="en-US" sz="4000" dirty="0"/>
              <a:t>most important principle of behavioral learning theories is that</a:t>
            </a:r>
          </a:p>
          <a:p>
            <a:pPr algn="ctr"/>
            <a:r>
              <a:rPr lang="en-US" sz="4000" dirty="0"/>
              <a:t>behavior changes according to its </a:t>
            </a:r>
            <a:r>
              <a:rPr lang="en-US" sz="4000" dirty="0" err="1"/>
              <a:t>immedate</a:t>
            </a:r>
            <a:r>
              <a:rPr lang="en-US" sz="4000" dirty="0"/>
              <a:t> </a:t>
            </a:r>
            <a:r>
              <a:rPr lang="en-US" sz="4000" b="1" dirty="0">
                <a:solidFill>
                  <a:srgbClr val="C00000"/>
                </a:solidFill>
              </a:rPr>
              <a:t>consequences</a:t>
            </a:r>
            <a:endParaRPr sz="40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646589" y="4061351"/>
            <a:ext cx="3146425" cy="4421723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0"/>
              </a:spcBef>
            </a:pPr>
            <a:r>
              <a:rPr lang="en-US" sz="4000" dirty="0"/>
              <a:t>C</a:t>
            </a:r>
            <a:r>
              <a:rPr lang="en-US" sz="4000" dirty="0" smtClean="0"/>
              <a:t>onsequences </a:t>
            </a:r>
            <a:r>
              <a:rPr lang="en-US" sz="4000" dirty="0"/>
              <a:t>are called </a:t>
            </a:r>
            <a:r>
              <a:rPr lang="en-US" sz="4000" dirty="0" err="1">
                <a:solidFill>
                  <a:srgbClr val="C00000"/>
                </a:solidFill>
              </a:rPr>
              <a:t>reinforcers</a:t>
            </a:r>
            <a:r>
              <a:rPr lang="en-US" sz="4000" dirty="0"/>
              <a:t>; unpleasant consequences are </a:t>
            </a:r>
            <a:r>
              <a:rPr lang="en-US" sz="4000" dirty="0" smtClean="0"/>
              <a:t>called </a:t>
            </a:r>
            <a:r>
              <a:rPr lang="en-US" sz="4000" dirty="0" smtClean="0">
                <a:solidFill>
                  <a:srgbClr val="C00000"/>
                </a:solidFill>
              </a:rPr>
              <a:t>punishers</a:t>
            </a:r>
            <a:endParaRPr sz="40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673583" y="184300"/>
            <a:ext cx="8661400" cy="2563522"/>
          </a:xfrm>
          <a:prstGeom prst="rect">
            <a:avLst/>
          </a:prstGeom>
        </p:spPr>
        <p:txBody>
          <a:bodyPr vert="horz" wrap="square" lIns="0" tIns="344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10"/>
              </a:spcBef>
            </a:pPr>
            <a:r>
              <a:rPr lang="en-ID" spc="400" dirty="0" smtClean="0">
                <a:latin typeface="Palatino Linotype"/>
                <a:cs typeface="Palatino Linotype"/>
              </a:rPr>
              <a:t>The Role of Consequences</a:t>
            </a:r>
            <a:endParaRPr sz="3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063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3323202" y="1867666"/>
            <a:ext cx="10896599" cy="427001"/>
            <a:chOff x="5019674" y="4819650"/>
            <a:chExt cx="8248650" cy="419100"/>
          </a:xfrm>
        </p:grpSpPr>
        <p:sp>
          <p:nvSpPr>
            <p:cNvPr id="5" name="object 5"/>
            <p:cNvSpPr/>
            <p:nvPr/>
          </p:nvSpPr>
          <p:spPr>
            <a:xfrm>
              <a:off x="5314949" y="5000624"/>
              <a:ext cx="7600950" cy="57150"/>
            </a:xfrm>
            <a:custGeom>
              <a:avLst/>
              <a:gdLst/>
              <a:ahLst/>
              <a:cxnLst/>
              <a:rect l="l" t="t" r="r" b="b"/>
              <a:pathLst>
                <a:path w="7600950" h="57150">
                  <a:moveTo>
                    <a:pt x="7600949" y="57149"/>
                  </a:moveTo>
                  <a:lnTo>
                    <a:pt x="0" y="57149"/>
                  </a:lnTo>
                  <a:lnTo>
                    <a:pt x="0" y="0"/>
                  </a:lnTo>
                  <a:lnTo>
                    <a:pt x="7600949" y="0"/>
                  </a:lnTo>
                  <a:lnTo>
                    <a:pt x="7600949" y="57149"/>
                  </a:lnTo>
                  <a:close/>
                </a:path>
              </a:pathLst>
            </a:custGeom>
            <a:solidFill>
              <a:srgbClr val="ECA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19662" y="4819662"/>
              <a:ext cx="8248650" cy="419100"/>
            </a:xfrm>
            <a:custGeom>
              <a:avLst/>
              <a:gdLst/>
              <a:ahLst/>
              <a:cxnLst/>
              <a:rect l="l" t="t" r="r" b="b"/>
              <a:pathLst>
                <a:path w="8248650" h="419100">
                  <a:moveTo>
                    <a:pt x="419100" y="202679"/>
                  </a:moveTo>
                  <a:lnTo>
                    <a:pt x="413740" y="161937"/>
                  </a:lnTo>
                  <a:lnTo>
                    <a:pt x="400532" y="123012"/>
                  </a:lnTo>
                  <a:lnTo>
                    <a:pt x="379971" y="87414"/>
                  </a:lnTo>
                  <a:lnTo>
                    <a:pt x="352882" y="56515"/>
                  </a:lnTo>
                  <a:lnTo>
                    <a:pt x="320268" y="31496"/>
                  </a:lnTo>
                  <a:lnTo>
                    <a:pt x="283400" y="13322"/>
                  </a:lnTo>
                  <a:lnTo>
                    <a:pt x="243700" y="2679"/>
                  </a:lnTo>
                  <a:lnTo>
                    <a:pt x="216420" y="0"/>
                  </a:lnTo>
                  <a:lnTo>
                    <a:pt x="202692" y="0"/>
                  </a:lnTo>
                  <a:lnTo>
                    <a:pt x="161937" y="5359"/>
                  </a:lnTo>
                  <a:lnTo>
                    <a:pt x="123024" y="18567"/>
                  </a:lnTo>
                  <a:lnTo>
                    <a:pt x="87426" y="39116"/>
                  </a:lnTo>
                  <a:lnTo>
                    <a:pt x="56527" y="66217"/>
                  </a:lnTo>
                  <a:lnTo>
                    <a:pt x="31508" y="98831"/>
                  </a:lnTo>
                  <a:lnTo>
                    <a:pt x="13335" y="135686"/>
                  </a:lnTo>
                  <a:lnTo>
                    <a:pt x="2692" y="175399"/>
                  </a:lnTo>
                  <a:lnTo>
                    <a:pt x="0" y="202679"/>
                  </a:lnTo>
                  <a:lnTo>
                    <a:pt x="0" y="216408"/>
                  </a:lnTo>
                  <a:lnTo>
                    <a:pt x="5372" y="257162"/>
                  </a:lnTo>
                  <a:lnTo>
                    <a:pt x="18580" y="296075"/>
                  </a:lnTo>
                  <a:lnTo>
                    <a:pt x="39128" y="331673"/>
                  </a:lnTo>
                  <a:lnTo>
                    <a:pt x="66230" y="362572"/>
                  </a:lnTo>
                  <a:lnTo>
                    <a:pt x="98844" y="387591"/>
                  </a:lnTo>
                  <a:lnTo>
                    <a:pt x="135699" y="405765"/>
                  </a:lnTo>
                  <a:lnTo>
                    <a:pt x="175412" y="416407"/>
                  </a:lnTo>
                  <a:lnTo>
                    <a:pt x="202692" y="419100"/>
                  </a:lnTo>
                  <a:lnTo>
                    <a:pt x="216420" y="419100"/>
                  </a:lnTo>
                  <a:lnTo>
                    <a:pt x="257162" y="413727"/>
                  </a:lnTo>
                  <a:lnTo>
                    <a:pt x="296087" y="400519"/>
                  </a:lnTo>
                  <a:lnTo>
                    <a:pt x="331685" y="379971"/>
                  </a:lnTo>
                  <a:lnTo>
                    <a:pt x="362585" y="352869"/>
                  </a:lnTo>
                  <a:lnTo>
                    <a:pt x="387604" y="320255"/>
                  </a:lnTo>
                  <a:lnTo>
                    <a:pt x="405777" y="283400"/>
                  </a:lnTo>
                  <a:lnTo>
                    <a:pt x="416420" y="243687"/>
                  </a:lnTo>
                  <a:lnTo>
                    <a:pt x="419100" y="216408"/>
                  </a:lnTo>
                  <a:lnTo>
                    <a:pt x="419100" y="202679"/>
                  </a:lnTo>
                  <a:close/>
                </a:path>
                <a:path w="8248650" h="419100">
                  <a:moveTo>
                    <a:pt x="4305300" y="202679"/>
                  </a:moveTo>
                  <a:lnTo>
                    <a:pt x="4299940" y="161937"/>
                  </a:lnTo>
                  <a:lnTo>
                    <a:pt x="4286732" y="123012"/>
                  </a:lnTo>
                  <a:lnTo>
                    <a:pt x="4266171" y="87414"/>
                  </a:lnTo>
                  <a:lnTo>
                    <a:pt x="4239082" y="56515"/>
                  </a:lnTo>
                  <a:lnTo>
                    <a:pt x="4206468" y="31496"/>
                  </a:lnTo>
                  <a:lnTo>
                    <a:pt x="4169600" y="13322"/>
                  </a:lnTo>
                  <a:lnTo>
                    <a:pt x="4129900" y="2679"/>
                  </a:lnTo>
                  <a:lnTo>
                    <a:pt x="4102620" y="0"/>
                  </a:lnTo>
                  <a:lnTo>
                    <a:pt x="4088892" y="0"/>
                  </a:lnTo>
                  <a:lnTo>
                    <a:pt x="4048137" y="5359"/>
                  </a:lnTo>
                  <a:lnTo>
                    <a:pt x="4009225" y="18567"/>
                  </a:lnTo>
                  <a:lnTo>
                    <a:pt x="3973626" y="39116"/>
                  </a:lnTo>
                  <a:lnTo>
                    <a:pt x="3942727" y="66217"/>
                  </a:lnTo>
                  <a:lnTo>
                    <a:pt x="3917708" y="98831"/>
                  </a:lnTo>
                  <a:lnTo>
                    <a:pt x="3899535" y="135686"/>
                  </a:lnTo>
                  <a:lnTo>
                    <a:pt x="3888892" y="175399"/>
                  </a:lnTo>
                  <a:lnTo>
                    <a:pt x="3886200" y="202679"/>
                  </a:lnTo>
                  <a:lnTo>
                    <a:pt x="3886200" y="216408"/>
                  </a:lnTo>
                  <a:lnTo>
                    <a:pt x="3891572" y="257162"/>
                  </a:lnTo>
                  <a:lnTo>
                    <a:pt x="3904780" y="296075"/>
                  </a:lnTo>
                  <a:lnTo>
                    <a:pt x="3925328" y="331673"/>
                  </a:lnTo>
                  <a:lnTo>
                    <a:pt x="3952430" y="362572"/>
                  </a:lnTo>
                  <a:lnTo>
                    <a:pt x="3985044" y="387591"/>
                  </a:lnTo>
                  <a:lnTo>
                    <a:pt x="4021899" y="405765"/>
                  </a:lnTo>
                  <a:lnTo>
                    <a:pt x="4061599" y="416407"/>
                  </a:lnTo>
                  <a:lnTo>
                    <a:pt x="4088892" y="419100"/>
                  </a:lnTo>
                  <a:lnTo>
                    <a:pt x="4102620" y="419100"/>
                  </a:lnTo>
                  <a:lnTo>
                    <a:pt x="4143362" y="413727"/>
                  </a:lnTo>
                  <a:lnTo>
                    <a:pt x="4182287" y="400519"/>
                  </a:lnTo>
                  <a:lnTo>
                    <a:pt x="4217886" y="379971"/>
                  </a:lnTo>
                  <a:lnTo>
                    <a:pt x="4248785" y="352869"/>
                  </a:lnTo>
                  <a:lnTo>
                    <a:pt x="4273804" y="320255"/>
                  </a:lnTo>
                  <a:lnTo>
                    <a:pt x="4291977" y="283400"/>
                  </a:lnTo>
                  <a:lnTo>
                    <a:pt x="4302620" y="243687"/>
                  </a:lnTo>
                  <a:lnTo>
                    <a:pt x="4305300" y="216408"/>
                  </a:lnTo>
                  <a:lnTo>
                    <a:pt x="4305300" y="202679"/>
                  </a:lnTo>
                  <a:close/>
                </a:path>
                <a:path w="8248650" h="419100">
                  <a:moveTo>
                    <a:pt x="8248650" y="202679"/>
                  </a:moveTo>
                  <a:lnTo>
                    <a:pt x="8243290" y="161937"/>
                  </a:lnTo>
                  <a:lnTo>
                    <a:pt x="8230082" y="123012"/>
                  </a:lnTo>
                  <a:lnTo>
                    <a:pt x="8209521" y="87414"/>
                  </a:lnTo>
                  <a:lnTo>
                    <a:pt x="8182432" y="56515"/>
                  </a:lnTo>
                  <a:lnTo>
                    <a:pt x="8149818" y="31496"/>
                  </a:lnTo>
                  <a:lnTo>
                    <a:pt x="8112950" y="13322"/>
                  </a:lnTo>
                  <a:lnTo>
                    <a:pt x="8073250" y="2679"/>
                  </a:lnTo>
                  <a:lnTo>
                    <a:pt x="8045971" y="0"/>
                  </a:lnTo>
                  <a:lnTo>
                    <a:pt x="8032242" y="0"/>
                  </a:lnTo>
                  <a:lnTo>
                    <a:pt x="7991488" y="5359"/>
                  </a:lnTo>
                  <a:lnTo>
                    <a:pt x="7952575" y="18567"/>
                  </a:lnTo>
                  <a:lnTo>
                    <a:pt x="7916977" y="39116"/>
                  </a:lnTo>
                  <a:lnTo>
                    <a:pt x="7886078" y="66217"/>
                  </a:lnTo>
                  <a:lnTo>
                    <a:pt x="7861059" y="98831"/>
                  </a:lnTo>
                  <a:lnTo>
                    <a:pt x="7842885" y="135686"/>
                  </a:lnTo>
                  <a:lnTo>
                    <a:pt x="7832242" y="175399"/>
                  </a:lnTo>
                  <a:lnTo>
                    <a:pt x="7829550" y="202679"/>
                  </a:lnTo>
                  <a:lnTo>
                    <a:pt x="7829550" y="216408"/>
                  </a:lnTo>
                  <a:lnTo>
                    <a:pt x="7834922" y="257162"/>
                  </a:lnTo>
                  <a:lnTo>
                    <a:pt x="7848130" y="296075"/>
                  </a:lnTo>
                  <a:lnTo>
                    <a:pt x="7868679" y="331673"/>
                  </a:lnTo>
                  <a:lnTo>
                    <a:pt x="7895780" y="362572"/>
                  </a:lnTo>
                  <a:lnTo>
                    <a:pt x="7928394" y="387591"/>
                  </a:lnTo>
                  <a:lnTo>
                    <a:pt x="7965249" y="405765"/>
                  </a:lnTo>
                  <a:lnTo>
                    <a:pt x="8004950" y="416407"/>
                  </a:lnTo>
                  <a:lnTo>
                    <a:pt x="8032242" y="419100"/>
                  </a:lnTo>
                  <a:lnTo>
                    <a:pt x="8045971" y="419100"/>
                  </a:lnTo>
                  <a:lnTo>
                    <a:pt x="8086712" y="413727"/>
                  </a:lnTo>
                  <a:lnTo>
                    <a:pt x="8125638" y="400519"/>
                  </a:lnTo>
                  <a:lnTo>
                    <a:pt x="8161236" y="379971"/>
                  </a:lnTo>
                  <a:lnTo>
                    <a:pt x="8192135" y="352869"/>
                  </a:lnTo>
                  <a:lnTo>
                    <a:pt x="8217154" y="320255"/>
                  </a:lnTo>
                  <a:lnTo>
                    <a:pt x="8235328" y="283400"/>
                  </a:lnTo>
                  <a:lnTo>
                    <a:pt x="8245970" y="243687"/>
                  </a:lnTo>
                  <a:lnTo>
                    <a:pt x="8248650" y="216408"/>
                  </a:lnTo>
                  <a:lnTo>
                    <a:pt x="8248650" y="202679"/>
                  </a:lnTo>
                  <a:close/>
                </a:path>
              </a:pathLst>
            </a:custGeom>
            <a:solidFill>
              <a:srgbClr val="E49D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069664" y="2944133"/>
            <a:ext cx="3869237" cy="2575064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algn="ctr"/>
            <a:r>
              <a:rPr lang="en-ID" sz="4000" dirty="0" smtClean="0"/>
              <a:t>The effectiveness of the reinforce must be demonstrate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9236" y="2326657"/>
            <a:ext cx="4469424" cy="3810017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10"/>
              </a:spcBef>
            </a:pPr>
            <a:endParaRPr sz="4000" dirty="0">
              <a:latin typeface="Calibri"/>
              <a:cs typeface="Calibri"/>
            </a:endParaRPr>
          </a:p>
          <a:p>
            <a:pPr algn="ctr"/>
            <a:r>
              <a:rPr lang="en-US" sz="4000" dirty="0" smtClean="0"/>
              <a:t>Any consequences that </a:t>
            </a:r>
            <a:r>
              <a:rPr lang="en-US" sz="4000" dirty="0" err="1" smtClean="0"/>
              <a:t>strenghthens</a:t>
            </a:r>
            <a:r>
              <a:rPr lang="en-US" sz="4000" dirty="0" smtClean="0"/>
              <a:t> (increases the frequency of) a behavior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646572" y="2944133"/>
            <a:ext cx="3146425" cy="380617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0"/>
              </a:spcBef>
            </a:pPr>
            <a:r>
              <a:rPr lang="en-US" sz="4000" dirty="0"/>
              <a:t>C</a:t>
            </a:r>
            <a:r>
              <a:rPr lang="en-US" sz="4000" dirty="0" smtClean="0"/>
              <a:t>onsequences </a:t>
            </a:r>
            <a:r>
              <a:rPr lang="en-US" sz="4000" dirty="0"/>
              <a:t>are called </a:t>
            </a:r>
            <a:r>
              <a:rPr lang="en-US" sz="4000" dirty="0" err="1"/>
              <a:t>reinforcers</a:t>
            </a:r>
            <a:r>
              <a:rPr lang="en-US" sz="4000" dirty="0"/>
              <a:t>; unpleasant consequences are called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673583" y="184300"/>
            <a:ext cx="8661400" cy="1455527"/>
          </a:xfrm>
          <a:prstGeom prst="rect">
            <a:avLst/>
          </a:prstGeom>
        </p:spPr>
        <p:txBody>
          <a:bodyPr vert="horz" wrap="square" lIns="0" tIns="344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10"/>
              </a:spcBef>
            </a:pPr>
            <a:r>
              <a:rPr lang="en-ID" spc="400" dirty="0" err="1" smtClean="0">
                <a:latin typeface="Palatino Linotype"/>
                <a:cs typeface="Palatino Linotype"/>
              </a:rPr>
              <a:t>Reinforcers</a:t>
            </a:r>
            <a:r>
              <a:rPr lang="en-ID" spc="400" dirty="0" smtClean="0">
                <a:latin typeface="Palatino Linotype"/>
                <a:cs typeface="Palatino Linotype"/>
              </a:rPr>
              <a:t> </a:t>
            </a:r>
            <a:endParaRPr sz="3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5854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3555983" y="2009159"/>
            <a:ext cx="10896599" cy="427001"/>
            <a:chOff x="5019674" y="4819650"/>
            <a:chExt cx="8248650" cy="419100"/>
          </a:xfrm>
        </p:grpSpPr>
        <p:sp>
          <p:nvSpPr>
            <p:cNvPr id="5" name="object 5"/>
            <p:cNvSpPr/>
            <p:nvPr/>
          </p:nvSpPr>
          <p:spPr>
            <a:xfrm>
              <a:off x="5314949" y="5000624"/>
              <a:ext cx="7600950" cy="57150"/>
            </a:xfrm>
            <a:custGeom>
              <a:avLst/>
              <a:gdLst/>
              <a:ahLst/>
              <a:cxnLst/>
              <a:rect l="l" t="t" r="r" b="b"/>
              <a:pathLst>
                <a:path w="7600950" h="57150">
                  <a:moveTo>
                    <a:pt x="7600949" y="57149"/>
                  </a:moveTo>
                  <a:lnTo>
                    <a:pt x="0" y="57149"/>
                  </a:lnTo>
                  <a:lnTo>
                    <a:pt x="0" y="0"/>
                  </a:lnTo>
                  <a:lnTo>
                    <a:pt x="7600949" y="0"/>
                  </a:lnTo>
                  <a:lnTo>
                    <a:pt x="7600949" y="57149"/>
                  </a:lnTo>
                  <a:close/>
                </a:path>
              </a:pathLst>
            </a:custGeom>
            <a:solidFill>
              <a:srgbClr val="ECA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19662" y="4819662"/>
              <a:ext cx="8248650" cy="419100"/>
            </a:xfrm>
            <a:custGeom>
              <a:avLst/>
              <a:gdLst/>
              <a:ahLst/>
              <a:cxnLst/>
              <a:rect l="l" t="t" r="r" b="b"/>
              <a:pathLst>
                <a:path w="8248650" h="419100">
                  <a:moveTo>
                    <a:pt x="419100" y="202679"/>
                  </a:moveTo>
                  <a:lnTo>
                    <a:pt x="413740" y="161937"/>
                  </a:lnTo>
                  <a:lnTo>
                    <a:pt x="400532" y="123012"/>
                  </a:lnTo>
                  <a:lnTo>
                    <a:pt x="379971" y="87414"/>
                  </a:lnTo>
                  <a:lnTo>
                    <a:pt x="352882" y="56515"/>
                  </a:lnTo>
                  <a:lnTo>
                    <a:pt x="320268" y="31496"/>
                  </a:lnTo>
                  <a:lnTo>
                    <a:pt x="283400" y="13322"/>
                  </a:lnTo>
                  <a:lnTo>
                    <a:pt x="243700" y="2679"/>
                  </a:lnTo>
                  <a:lnTo>
                    <a:pt x="216420" y="0"/>
                  </a:lnTo>
                  <a:lnTo>
                    <a:pt x="202692" y="0"/>
                  </a:lnTo>
                  <a:lnTo>
                    <a:pt x="161937" y="5359"/>
                  </a:lnTo>
                  <a:lnTo>
                    <a:pt x="123024" y="18567"/>
                  </a:lnTo>
                  <a:lnTo>
                    <a:pt x="87426" y="39116"/>
                  </a:lnTo>
                  <a:lnTo>
                    <a:pt x="56527" y="66217"/>
                  </a:lnTo>
                  <a:lnTo>
                    <a:pt x="31508" y="98831"/>
                  </a:lnTo>
                  <a:lnTo>
                    <a:pt x="13335" y="135686"/>
                  </a:lnTo>
                  <a:lnTo>
                    <a:pt x="2692" y="175399"/>
                  </a:lnTo>
                  <a:lnTo>
                    <a:pt x="0" y="202679"/>
                  </a:lnTo>
                  <a:lnTo>
                    <a:pt x="0" y="216408"/>
                  </a:lnTo>
                  <a:lnTo>
                    <a:pt x="5372" y="257162"/>
                  </a:lnTo>
                  <a:lnTo>
                    <a:pt x="18580" y="296075"/>
                  </a:lnTo>
                  <a:lnTo>
                    <a:pt x="39128" y="331673"/>
                  </a:lnTo>
                  <a:lnTo>
                    <a:pt x="66230" y="362572"/>
                  </a:lnTo>
                  <a:lnTo>
                    <a:pt x="98844" y="387591"/>
                  </a:lnTo>
                  <a:lnTo>
                    <a:pt x="135699" y="405765"/>
                  </a:lnTo>
                  <a:lnTo>
                    <a:pt x="175412" y="416407"/>
                  </a:lnTo>
                  <a:lnTo>
                    <a:pt x="202692" y="419100"/>
                  </a:lnTo>
                  <a:lnTo>
                    <a:pt x="216420" y="419100"/>
                  </a:lnTo>
                  <a:lnTo>
                    <a:pt x="257162" y="413727"/>
                  </a:lnTo>
                  <a:lnTo>
                    <a:pt x="296087" y="400519"/>
                  </a:lnTo>
                  <a:lnTo>
                    <a:pt x="331685" y="379971"/>
                  </a:lnTo>
                  <a:lnTo>
                    <a:pt x="362585" y="352869"/>
                  </a:lnTo>
                  <a:lnTo>
                    <a:pt x="387604" y="320255"/>
                  </a:lnTo>
                  <a:lnTo>
                    <a:pt x="405777" y="283400"/>
                  </a:lnTo>
                  <a:lnTo>
                    <a:pt x="416420" y="243687"/>
                  </a:lnTo>
                  <a:lnTo>
                    <a:pt x="419100" y="216408"/>
                  </a:lnTo>
                  <a:lnTo>
                    <a:pt x="419100" y="202679"/>
                  </a:lnTo>
                  <a:close/>
                </a:path>
                <a:path w="8248650" h="419100">
                  <a:moveTo>
                    <a:pt x="4305300" y="202679"/>
                  </a:moveTo>
                  <a:lnTo>
                    <a:pt x="4299940" y="161937"/>
                  </a:lnTo>
                  <a:lnTo>
                    <a:pt x="4286732" y="123012"/>
                  </a:lnTo>
                  <a:lnTo>
                    <a:pt x="4266171" y="87414"/>
                  </a:lnTo>
                  <a:lnTo>
                    <a:pt x="4239082" y="56515"/>
                  </a:lnTo>
                  <a:lnTo>
                    <a:pt x="4206468" y="31496"/>
                  </a:lnTo>
                  <a:lnTo>
                    <a:pt x="4169600" y="13322"/>
                  </a:lnTo>
                  <a:lnTo>
                    <a:pt x="4129900" y="2679"/>
                  </a:lnTo>
                  <a:lnTo>
                    <a:pt x="4102620" y="0"/>
                  </a:lnTo>
                  <a:lnTo>
                    <a:pt x="4088892" y="0"/>
                  </a:lnTo>
                  <a:lnTo>
                    <a:pt x="4048137" y="5359"/>
                  </a:lnTo>
                  <a:lnTo>
                    <a:pt x="4009225" y="18567"/>
                  </a:lnTo>
                  <a:lnTo>
                    <a:pt x="3973626" y="39116"/>
                  </a:lnTo>
                  <a:lnTo>
                    <a:pt x="3942727" y="66217"/>
                  </a:lnTo>
                  <a:lnTo>
                    <a:pt x="3917708" y="98831"/>
                  </a:lnTo>
                  <a:lnTo>
                    <a:pt x="3899535" y="135686"/>
                  </a:lnTo>
                  <a:lnTo>
                    <a:pt x="3888892" y="175399"/>
                  </a:lnTo>
                  <a:lnTo>
                    <a:pt x="3886200" y="202679"/>
                  </a:lnTo>
                  <a:lnTo>
                    <a:pt x="3886200" y="216408"/>
                  </a:lnTo>
                  <a:lnTo>
                    <a:pt x="3891572" y="257162"/>
                  </a:lnTo>
                  <a:lnTo>
                    <a:pt x="3904780" y="296075"/>
                  </a:lnTo>
                  <a:lnTo>
                    <a:pt x="3925328" y="331673"/>
                  </a:lnTo>
                  <a:lnTo>
                    <a:pt x="3952430" y="362572"/>
                  </a:lnTo>
                  <a:lnTo>
                    <a:pt x="3985044" y="387591"/>
                  </a:lnTo>
                  <a:lnTo>
                    <a:pt x="4021899" y="405765"/>
                  </a:lnTo>
                  <a:lnTo>
                    <a:pt x="4061599" y="416407"/>
                  </a:lnTo>
                  <a:lnTo>
                    <a:pt x="4088892" y="419100"/>
                  </a:lnTo>
                  <a:lnTo>
                    <a:pt x="4102620" y="419100"/>
                  </a:lnTo>
                  <a:lnTo>
                    <a:pt x="4143362" y="413727"/>
                  </a:lnTo>
                  <a:lnTo>
                    <a:pt x="4182287" y="400519"/>
                  </a:lnTo>
                  <a:lnTo>
                    <a:pt x="4217886" y="379971"/>
                  </a:lnTo>
                  <a:lnTo>
                    <a:pt x="4248785" y="352869"/>
                  </a:lnTo>
                  <a:lnTo>
                    <a:pt x="4273804" y="320255"/>
                  </a:lnTo>
                  <a:lnTo>
                    <a:pt x="4291977" y="283400"/>
                  </a:lnTo>
                  <a:lnTo>
                    <a:pt x="4302620" y="243687"/>
                  </a:lnTo>
                  <a:lnTo>
                    <a:pt x="4305300" y="216408"/>
                  </a:lnTo>
                  <a:lnTo>
                    <a:pt x="4305300" y="202679"/>
                  </a:lnTo>
                  <a:close/>
                </a:path>
                <a:path w="8248650" h="419100">
                  <a:moveTo>
                    <a:pt x="8248650" y="202679"/>
                  </a:moveTo>
                  <a:lnTo>
                    <a:pt x="8243290" y="161937"/>
                  </a:lnTo>
                  <a:lnTo>
                    <a:pt x="8230082" y="123012"/>
                  </a:lnTo>
                  <a:lnTo>
                    <a:pt x="8209521" y="87414"/>
                  </a:lnTo>
                  <a:lnTo>
                    <a:pt x="8182432" y="56515"/>
                  </a:lnTo>
                  <a:lnTo>
                    <a:pt x="8149818" y="31496"/>
                  </a:lnTo>
                  <a:lnTo>
                    <a:pt x="8112950" y="13322"/>
                  </a:lnTo>
                  <a:lnTo>
                    <a:pt x="8073250" y="2679"/>
                  </a:lnTo>
                  <a:lnTo>
                    <a:pt x="8045971" y="0"/>
                  </a:lnTo>
                  <a:lnTo>
                    <a:pt x="8032242" y="0"/>
                  </a:lnTo>
                  <a:lnTo>
                    <a:pt x="7991488" y="5359"/>
                  </a:lnTo>
                  <a:lnTo>
                    <a:pt x="7952575" y="18567"/>
                  </a:lnTo>
                  <a:lnTo>
                    <a:pt x="7916977" y="39116"/>
                  </a:lnTo>
                  <a:lnTo>
                    <a:pt x="7886078" y="66217"/>
                  </a:lnTo>
                  <a:lnTo>
                    <a:pt x="7861059" y="98831"/>
                  </a:lnTo>
                  <a:lnTo>
                    <a:pt x="7842885" y="135686"/>
                  </a:lnTo>
                  <a:lnTo>
                    <a:pt x="7832242" y="175399"/>
                  </a:lnTo>
                  <a:lnTo>
                    <a:pt x="7829550" y="202679"/>
                  </a:lnTo>
                  <a:lnTo>
                    <a:pt x="7829550" y="216408"/>
                  </a:lnTo>
                  <a:lnTo>
                    <a:pt x="7834922" y="257162"/>
                  </a:lnTo>
                  <a:lnTo>
                    <a:pt x="7848130" y="296075"/>
                  </a:lnTo>
                  <a:lnTo>
                    <a:pt x="7868679" y="331673"/>
                  </a:lnTo>
                  <a:lnTo>
                    <a:pt x="7895780" y="362572"/>
                  </a:lnTo>
                  <a:lnTo>
                    <a:pt x="7928394" y="387591"/>
                  </a:lnTo>
                  <a:lnTo>
                    <a:pt x="7965249" y="405765"/>
                  </a:lnTo>
                  <a:lnTo>
                    <a:pt x="8004950" y="416407"/>
                  </a:lnTo>
                  <a:lnTo>
                    <a:pt x="8032242" y="419100"/>
                  </a:lnTo>
                  <a:lnTo>
                    <a:pt x="8045971" y="419100"/>
                  </a:lnTo>
                  <a:lnTo>
                    <a:pt x="8086712" y="413727"/>
                  </a:lnTo>
                  <a:lnTo>
                    <a:pt x="8125638" y="400519"/>
                  </a:lnTo>
                  <a:lnTo>
                    <a:pt x="8161236" y="379971"/>
                  </a:lnTo>
                  <a:lnTo>
                    <a:pt x="8192135" y="352869"/>
                  </a:lnTo>
                  <a:lnTo>
                    <a:pt x="8217154" y="320255"/>
                  </a:lnTo>
                  <a:lnTo>
                    <a:pt x="8235328" y="283400"/>
                  </a:lnTo>
                  <a:lnTo>
                    <a:pt x="8245970" y="243687"/>
                  </a:lnTo>
                  <a:lnTo>
                    <a:pt x="8248650" y="216408"/>
                  </a:lnTo>
                  <a:lnTo>
                    <a:pt x="8248650" y="202679"/>
                  </a:lnTo>
                  <a:close/>
                </a:path>
              </a:pathLst>
            </a:custGeom>
            <a:solidFill>
              <a:srgbClr val="E49D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673583" y="184300"/>
            <a:ext cx="8661400" cy="1824859"/>
          </a:xfrm>
          <a:prstGeom prst="rect">
            <a:avLst/>
          </a:prstGeom>
        </p:spPr>
        <p:txBody>
          <a:bodyPr vert="horz" wrap="square" lIns="0" tIns="344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10"/>
              </a:spcBef>
            </a:pPr>
            <a:r>
              <a:rPr lang="en-ID" sz="4800" spc="400" dirty="0" smtClean="0">
                <a:latin typeface="Palatino Linotype"/>
                <a:cs typeface="Palatino Linotype"/>
              </a:rPr>
              <a:t>Primary and Secondary </a:t>
            </a:r>
            <a:r>
              <a:rPr lang="en-ID" sz="4800" spc="400" dirty="0" err="1" smtClean="0">
                <a:latin typeface="Palatino Linotype"/>
                <a:cs typeface="Palatino Linotype"/>
              </a:rPr>
              <a:t>Reinforcers</a:t>
            </a:r>
            <a:r>
              <a:rPr lang="en-ID" sz="4800" spc="400" dirty="0" smtClean="0">
                <a:latin typeface="Palatino Linotype"/>
                <a:cs typeface="Palatino Linotype"/>
              </a:rPr>
              <a:t> 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2" name="Oval 1"/>
          <p:cNvSpPr/>
          <p:nvPr/>
        </p:nvSpPr>
        <p:spPr>
          <a:xfrm>
            <a:off x="685800" y="3467100"/>
            <a:ext cx="3987783" cy="1828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000" dirty="0" smtClean="0">
                <a:latin typeface="Palatino Linotype" panose="02040502050505030304" pitchFamily="18" charset="0"/>
                <a:ea typeface="Adobe Fan Heiti Std B" panose="020B0700000000000000" pitchFamily="34" charset="-128"/>
                <a:cs typeface="Arial" panose="020B0604020202020204" pitchFamily="34" charset="0"/>
              </a:rPr>
              <a:t>Primary</a:t>
            </a:r>
            <a:endParaRPr lang="en-US" sz="4000" dirty="0">
              <a:latin typeface="Palatino Linotype" panose="02040502050505030304" pitchFamily="18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5320" y="6485085"/>
            <a:ext cx="3987783" cy="1828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000" dirty="0" smtClean="0">
                <a:latin typeface="Palatino Linotype" panose="02040502050505030304" pitchFamily="18" charset="0"/>
                <a:ea typeface="Adobe Fan Heiti Std B" panose="020B0700000000000000" pitchFamily="34" charset="-128"/>
                <a:cs typeface="Arial" panose="020B0604020202020204" pitchFamily="34" charset="0"/>
              </a:rPr>
              <a:t>Secondary</a:t>
            </a:r>
            <a:endParaRPr lang="en-US" sz="4000" dirty="0">
              <a:latin typeface="Palatino Linotype" panose="02040502050505030304" pitchFamily="18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38800" y="3276600"/>
            <a:ext cx="10287000" cy="23088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Palatino Linotype" panose="02040502050505030304" pitchFamily="18" charset="0"/>
              </a:rPr>
              <a:t>Satisfy </a:t>
            </a:r>
            <a:r>
              <a:rPr lang="en-US" sz="4000" dirty="0">
                <a:latin typeface="Palatino Linotype" panose="02040502050505030304" pitchFamily="18" charset="0"/>
              </a:rPr>
              <a:t>basic human needs. Some</a:t>
            </a:r>
          </a:p>
          <a:p>
            <a:r>
              <a:rPr lang="en-US" sz="4000" dirty="0">
                <a:latin typeface="Palatino Linotype" panose="02040502050505030304" pitchFamily="18" charset="0"/>
              </a:rPr>
              <a:t>examples are food, water, security, warmth, and sex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638800" y="6202970"/>
            <a:ext cx="10287000" cy="28267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Palatino Linotype" panose="02040502050505030304" pitchFamily="18" charset="0"/>
              </a:rPr>
              <a:t>Reinforcers</a:t>
            </a:r>
            <a:r>
              <a:rPr lang="en-US" sz="4000" dirty="0" smtClean="0">
                <a:latin typeface="Palatino Linotype" panose="02040502050505030304" pitchFamily="18" charset="0"/>
              </a:rPr>
              <a:t> that </a:t>
            </a:r>
            <a:r>
              <a:rPr lang="en-US" sz="4000" dirty="0">
                <a:latin typeface="Palatino Linotype" panose="02040502050505030304" pitchFamily="18" charset="0"/>
              </a:rPr>
              <a:t>acquire their value by being associated with primary </a:t>
            </a:r>
            <a:r>
              <a:rPr lang="en-US" sz="4000" dirty="0" err="1">
                <a:latin typeface="Palatino Linotype" panose="02040502050505030304" pitchFamily="18" charset="0"/>
              </a:rPr>
              <a:t>reinforcers</a:t>
            </a:r>
            <a:r>
              <a:rPr lang="en-US" sz="4000" dirty="0">
                <a:latin typeface="Palatino Linotype" panose="02040502050505030304" pitchFamily="18" charset="0"/>
              </a:rPr>
              <a:t> or </a:t>
            </a:r>
            <a:r>
              <a:rPr lang="en-US" sz="4000" dirty="0" smtClean="0">
                <a:latin typeface="Palatino Linotype" panose="02040502050505030304" pitchFamily="18" charset="0"/>
              </a:rPr>
              <a:t>other well-established </a:t>
            </a:r>
            <a:r>
              <a:rPr lang="en-US" sz="4000" dirty="0">
                <a:latin typeface="Palatino Linotype" panose="02040502050505030304" pitchFamily="18" charset="0"/>
              </a:rPr>
              <a:t>secondary </a:t>
            </a:r>
            <a:r>
              <a:rPr lang="en-US" sz="4000" dirty="0" err="1">
                <a:latin typeface="Palatino Linotype" panose="02040502050505030304" pitchFamily="18" charset="0"/>
              </a:rPr>
              <a:t>reinforcers</a:t>
            </a:r>
            <a:endParaRPr lang="en-US" sz="4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264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988" t="31249" r="17789" b="33334"/>
          <a:stretch/>
        </p:blipFill>
        <p:spPr>
          <a:xfrm>
            <a:off x="990600" y="495300"/>
            <a:ext cx="16687800" cy="97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77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3555983" y="2009159"/>
            <a:ext cx="10896599" cy="427001"/>
            <a:chOff x="5019674" y="4819650"/>
            <a:chExt cx="8248650" cy="419100"/>
          </a:xfrm>
        </p:grpSpPr>
        <p:sp>
          <p:nvSpPr>
            <p:cNvPr id="5" name="object 5"/>
            <p:cNvSpPr/>
            <p:nvPr/>
          </p:nvSpPr>
          <p:spPr>
            <a:xfrm>
              <a:off x="5314949" y="5000624"/>
              <a:ext cx="7600950" cy="57150"/>
            </a:xfrm>
            <a:custGeom>
              <a:avLst/>
              <a:gdLst/>
              <a:ahLst/>
              <a:cxnLst/>
              <a:rect l="l" t="t" r="r" b="b"/>
              <a:pathLst>
                <a:path w="7600950" h="57150">
                  <a:moveTo>
                    <a:pt x="7600949" y="57149"/>
                  </a:moveTo>
                  <a:lnTo>
                    <a:pt x="0" y="57149"/>
                  </a:lnTo>
                  <a:lnTo>
                    <a:pt x="0" y="0"/>
                  </a:lnTo>
                  <a:lnTo>
                    <a:pt x="7600949" y="0"/>
                  </a:lnTo>
                  <a:lnTo>
                    <a:pt x="7600949" y="57149"/>
                  </a:lnTo>
                  <a:close/>
                </a:path>
              </a:pathLst>
            </a:custGeom>
            <a:solidFill>
              <a:srgbClr val="ECA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19662" y="4819662"/>
              <a:ext cx="8248650" cy="419100"/>
            </a:xfrm>
            <a:custGeom>
              <a:avLst/>
              <a:gdLst/>
              <a:ahLst/>
              <a:cxnLst/>
              <a:rect l="l" t="t" r="r" b="b"/>
              <a:pathLst>
                <a:path w="8248650" h="419100">
                  <a:moveTo>
                    <a:pt x="419100" y="202679"/>
                  </a:moveTo>
                  <a:lnTo>
                    <a:pt x="413740" y="161937"/>
                  </a:lnTo>
                  <a:lnTo>
                    <a:pt x="400532" y="123012"/>
                  </a:lnTo>
                  <a:lnTo>
                    <a:pt x="379971" y="87414"/>
                  </a:lnTo>
                  <a:lnTo>
                    <a:pt x="352882" y="56515"/>
                  </a:lnTo>
                  <a:lnTo>
                    <a:pt x="320268" y="31496"/>
                  </a:lnTo>
                  <a:lnTo>
                    <a:pt x="283400" y="13322"/>
                  </a:lnTo>
                  <a:lnTo>
                    <a:pt x="243700" y="2679"/>
                  </a:lnTo>
                  <a:lnTo>
                    <a:pt x="216420" y="0"/>
                  </a:lnTo>
                  <a:lnTo>
                    <a:pt x="202692" y="0"/>
                  </a:lnTo>
                  <a:lnTo>
                    <a:pt x="161937" y="5359"/>
                  </a:lnTo>
                  <a:lnTo>
                    <a:pt x="123024" y="18567"/>
                  </a:lnTo>
                  <a:lnTo>
                    <a:pt x="87426" y="39116"/>
                  </a:lnTo>
                  <a:lnTo>
                    <a:pt x="56527" y="66217"/>
                  </a:lnTo>
                  <a:lnTo>
                    <a:pt x="31508" y="98831"/>
                  </a:lnTo>
                  <a:lnTo>
                    <a:pt x="13335" y="135686"/>
                  </a:lnTo>
                  <a:lnTo>
                    <a:pt x="2692" y="175399"/>
                  </a:lnTo>
                  <a:lnTo>
                    <a:pt x="0" y="202679"/>
                  </a:lnTo>
                  <a:lnTo>
                    <a:pt x="0" y="216408"/>
                  </a:lnTo>
                  <a:lnTo>
                    <a:pt x="5372" y="257162"/>
                  </a:lnTo>
                  <a:lnTo>
                    <a:pt x="18580" y="296075"/>
                  </a:lnTo>
                  <a:lnTo>
                    <a:pt x="39128" y="331673"/>
                  </a:lnTo>
                  <a:lnTo>
                    <a:pt x="66230" y="362572"/>
                  </a:lnTo>
                  <a:lnTo>
                    <a:pt x="98844" y="387591"/>
                  </a:lnTo>
                  <a:lnTo>
                    <a:pt x="135699" y="405765"/>
                  </a:lnTo>
                  <a:lnTo>
                    <a:pt x="175412" y="416407"/>
                  </a:lnTo>
                  <a:lnTo>
                    <a:pt x="202692" y="419100"/>
                  </a:lnTo>
                  <a:lnTo>
                    <a:pt x="216420" y="419100"/>
                  </a:lnTo>
                  <a:lnTo>
                    <a:pt x="257162" y="413727"/>
                  </a:lnTo>
                  <a:lnTo>
                    <a:pt x="296087" y="400519"/>
                  </a:lnTo>
                  <a:lnTo>
                    <a:pt x="331685" y="379971"/>
                  </a:lnTo>
                  <a:lnTo>
                    <a:pt x="362585" y="352869"/>
                  </a:lnTo>
                  <a:lnTo>
                    <a:pt x="387604" y="320255"/>
                  </a:lnTo>
                  <a:lnTo>
                    <a:pt x="405777" y="283400"/>
                  </a:lnTo>
                  <a:lnTo>
                    <a:pt x="416420" y="243687"/>
                  </a:lnTo>
                  <a:lnTo>
                    <a:pt x="419100" y="216408"/>
                  </a:lnTo>
                  <a:lnTo>
                    <a:pt x="419100" y="202679"/>
                  </a:lnTo>
                  <a:close/>
                </a:path>
                <a:path w="8248650" h="419100">
                  <a:moveTo>
                    <a:pt x="4305300" y="202679"/>
                  </a:moveTo>
                  <a:lnTo>
                    <a:pt x="4299940" y="161937"/>
                  </a:lnTo>
                  <a:lnTo>
                    <a:pt x="4286732" y="123012"/>
                  </a:lnTo>
                  <a:lnTo>
                    <a:pt x="4266171" y="87414"/>
                  </a:lnTo>
                  <a:lnTo>
                    <a:pt x="4239082" y="56515"/>
                  </a:lnTo>
                  <a:lnTo>
                    <a:pt x="4206468" y="31496"/>
                  </a:lnTo>
                  <a:lnTo>
                    <a:pt x="4169600" y="13322"/>
                  </a:lnTo>
                  <a:lnTo>
                    <a:pt x="4129900" y="2679"/>
                  </a:lnTo>
                  <a:lnTo>
                    <a:pt x="4102620" y="0"/>
                  </a:lnTo>
                  <a:lnTo>
                    <a:pt x="4088892" y="0"/>
                  </a:lnTo>
                  <a:lnTo>
                    <a:pt x="4048137" y="5359"/>
                  </a:lnTo>
                  <a:lnTo>
                    <a:pt x="4009225" y="18567"/>
                  </a:lnTo>
                  <a:lnTo>
                    <a:pt x="3973626" y="39116"/>
                  </a:lnTo>
                  <a:lnTo>
                    <a:pt x="3942727" y="66217"/>
                  </a:lnTo>
                  <a:lnTo>
                    <a:pt x="3917708" y="98831"/>
                  </a:lnTo>
                  <a:lnTo>
                    <a:pt x="3899535" y="135686"/>
                  </a:lnTo>
                  <a:lnTo>
                    <a:pt x="3888892" y="175399"/>
                  </a:lnTo>
                  <a:lnTo>
                    <a:pt x="3886200" y="202679"/>
                  </a:lnTo>
                  <a:lnTo>
                    <a:pt x="3886200" y="216408"/>
                  </a:lnTo>
                  <a:lnTo>
                    <a:pt x="3891572" y="257162"/>
                  </a:lnTo>
                  <a:lnTo>
                    <a:pt x="3904780" y="296075"/>
                  </a:lnTo>
                  <a:lnTo>
                    <a:pt x="3925328" y="331673"/>
                  </a:lnTo>
                  <a:lnTo>
                    <a:pt x="3952430" y="362572"/>
                  </a:lnTo>
                  <a:lnTo>
                    <a:pt x="3985044" y="387591"/>
                  </a:lnTo>
                  <a:lnTo>
                    <a:pt x="4021899" y="405765"/>
                  </a:lnTo>
                  <a:lnTo>
                    <a:pt x="4061599" y="416407"/>
                  </a:lnTo>
                  <a:lnTo>
                    <a:pt x="4088892" y="419100"/>
                  </a:lnTo>
                  <a:lnTo>
                    <a:pt x="4102620" y="419100"/>
                  </a:lnTo>
                  <a:lnTo>
                    <a:pt x="4143362" y="413727"/>
                  </a:lnTo>
                  <a:lnTo>
                    <a:pt x="4182287" y="400519"/>
                  </a:lnTo>
                  <a:lnTo>
                    <a:pt x="4217886" y="379971"/>
                  </a:lnTo>
                  <a:lnTo>
                    <a:pt x="4248785" y="352869"/>
                  </a:lnTo>
                  <a:lnTo>
                    <a:pt x="4273804" y="320255"/>
                  </a:lnTo>
                  <a:lnTo>
                    <a:pt x="4291977" y="283400"/>
                  </a:lnTo>
                  <a:lnTo>
                    <a:pt x="4302620" y="243687"/>
                  </a:lnTo>
                  <a:lnTo>
                    <a:pt x="4305300" y="216408"/>
                  </a:lnTo>
                  <a:lnTo>
                    <a:pt x="4305300" y="202679"/>
                  </a:lnTo>
                  <a:close/>
                </a:path>
                <a:path w="8248650" h="419100">
                  <a:moveTo>
                    <a:pt x="8248650" y="202679"/>
                  </a:moveTo>
                  <a:lnTo>
                    <a:pt x="8243290" y="161937"/>
                  </a:lnTo>
                  <a:lnTo>
                    <a:pt x="8230082" y="123012"/>
                  </a:lnTo>
                  <a:lnTo>
                    <a:pt x="8209521" y="87414"/>
                  </a:lnTo>
                  <a:lnTo>
                    <a:pt x="8182432" y="56515"/>
                  </a:lnTo>
                  <a:lnTo>
                    <a:pt x="8149818" y="31496"/>
                  </a:lnTo>
                  <a:lnTo>
                    <a:pt x="8112950" y="13322"/>
                  </a:lnTo>
                  <a:lnTo>
                    <a:pt x="8073250" y="2679"/>
                  </a:lnTo>
                  <a:lnTo>
                    <a:pt x="8045971" y="0"/>
                  </a:lnTo>
                  <a:lnTo>
                    <a:pt x="8032242" y="0"/>
                  </a:lnTo>
                  <a:lnTo>
                    <a:pt x="7991488" y="5359"/>
                  </a:lnTo>
                  <a:lnTo>
                    <a:pt x="7952575" y="18567"/>
                  </a:lnTo>
                  <a:lnTo>
                    <a:pt x="7916977" y="39116"/>
                  </a:lnTo>
                  <a:lnTo>
                    <a:pt x="7886078" y="66217"/>
                  </a:lnTo>
                  <a:lnTo>
                    <a:pt x="7861059" y="98831"/>
                  </a:lnTo>
                  <a:lnTo>
                    <a:pt x="7842885" y="135686"/>
                  </a:lnTo>
                  <a:lnTo>
                    <a:pt x="7832242" y="175399"/>
                  </a:lnTo>
                  <a:lnTo>
                    <a:pt x="7829550" y="202679"/>
                  </a:lnTo>
                  <a:lnTo>
                    <a:pt x="7829550" y="216408"/>
                  </a:lnTo>
                  <a:lnTo>
                    <a:pt x="7834922" y="257162"/>
                  </a:lnTo>
                  <a:lnTo>
                    <a:pt x="7848130" y="296075"/>
                  </a:lnTo>
                  <a:lnTo>
                    <a:pt x="7868679" y="331673"/>
                  </a:lnTo>
                  <a:lnTo>
                    <a:pt x="7895780" y="362572"/>
                  </a:lnTo>
                  <a:lnTo>
                    <a:pt x="7928394" y="387591"/>
                  </a:lnTo>
                  <a:lnTo>
                    <a:pt x="7965249" y="405765"/>
                  </a:lnTo>
                  <a:lnTo>
                    <a:pt x="8004950" y="416407"/>
                  </a:lnTo>
                  <a:lnTo>
                    <a:pt x="8032242" y="419100"/>
                  </a:lnTo>
                  <a:lnTo>
                    <a:pt x="8045971" y="419100"/>
                  </a:lnTo>
                  <a:lnTo>
                    <a:pt x="8086712" y="413727"/>
                  </a:lnTo>
                  <a:lnTo>
                    <a:pt x="8125638" y="400519"/>
                  </a:lnTo>
                  <a:lnTo>
                    <a:pt x="8161236" y="379971"/>
                  </a:lnTo>
                  <a:lnTo>
                    <a:pt x="8192135" y="352869"/>
                  </a:lnTo>
                  <a:lnTo>
                    <a:pt x="8217154" y="320255"/>
                  </a:lnTo>
                  <a:lnTo>
                    <a:pt x="8235328" y="283400"/>
                  </a:lnTo>
                  <a:lnTo>
                    <a:pt x="8245970" y="243687"/>
                  </a:lnTo>
                  <a:lnTo>
                    <a:pt x="8248650" y="216408"/>
                  </a:lnTo>
                  <a:lnTo>
                    <a:pt x="8248650" y="202679"/>
                  </a:lnTo>
                  <a:close/>
                </a:path>
              </a:pathLst>
            </a:custGeom>
            <a:solidFill>
              <a:srgbClr val="E49D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673583" y="184300"/>
            <a:ext cx="8661400" cy="1824859"/>
          </a:xfrm>
          <a:prstGeom prst="rect">
            <a:avLst/>
          </a:prstGeom>
        </p:spPr>
        <p:txBody>
          <a:bodyPr vert="horz" wrap="square" lIns="0" tIns="344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10"/>
              </a:spcBef>
            </a:pPr>
            <a:r>
              <a:rPr lang="en-ID" sz="4800" spc="400" dirty="0" smtClean="0">
                <a:latin typeface="Palatino Linotype"/>
                <a:cs typeface="Palatino Linotype"/>
              </a:rPr>
              <a:t>Positive and Negative </a:t>
            </a:r>
            <a:r>
              <a:rPr lang="en-ID" sz="4800" spc="400" dirty="0" err="1" smtClean="0">
                <a:latin typeface="Palatino Linotype"/>
                <a:cs typeface="Palatino Linotype"/>
              </a:rPr>
              <a:t>Reinforcers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2" name="Oval 1"/>
          <p:cNvSpPr/>
          <p:nvPr/>
        </p:nvSpPr>
        <p:spPr>
          <a:xfrm>
            <a:off x="685800" y="3467100"/>
            <a:ext cx="3987783" cy="182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000" dirty="0" smtClean="0">
                <a:latin typeface="Palatino Linotype" panose="02040502050505030304" pitchFamily="18" charset="0"/>
                <a:ea typeface="Adobe Fan Heiti Std B" panose="020B0700000000000000" pitchFamily="34" charset="-128"/>
                <a:cs typeface="Arial" panose="020B0604020202020204" pitchFamily="34" charset="0"/>
              </a:rPr>
              <a:t>Positive</a:t>
            </a:r>
            <a:endParaRPr lang="en-US" sz="4000" dirty="0">
              <a:latin typeface="Palatino Linotype" panose="02040502050505030304" pitchFamily="18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5320" y="6485085"/>
            <a:ext cx="3987783" cy="182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000" dirty="0" smtClean="0">
                <a:latin typeface="Palatino Linotype" panose="02040502050505030304" pitchFamily="18" charset="0"/>
                <a:ea typeface="Adobe Fan Heiti Std B" panose="020B0700000000000000" pitchFamily="34" charset="-128"/>
                <a:cs typeface="Arial" panose="020B0604020202020204" pitchFamily="34" charset="0"/>
              </a:rPr>
              <a:t>Negative</a:t>
            </a:r>
            <a:endParaRPr lang="en-US" sz="4000" dirty="0">
              <a:latin typeface="Palatino Linotype" panose="02040502050505030304" pitchFamily="18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38800" y="3276600"/>
            <a:ext cx="10287000" cy="23088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/>
              <a:t>Reinforcers</a:t>
            </a:r>
            <a:r>
              <a:rPr lang="en-US" sz="3600" dirty="0" smtClean="0"/>
              <a:t> </a:t>
            </a:r>
            <a:r>
              <a:rPr lang="en-US" sz="3600" dirty="0"/>
              <a:t>that are used in </a:t>
            </a:r>
            <a:r>
              <a:rPr lang="en-US" sz="3600" dirty="0" smtClean="0"/>
              <a:t>schools are </a:t>
            </a:r>
            <a:r>
              <a:rPr lang="en-US" sz="3600" dirty="0"/>
              <a:t>things given to students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Ex : praise</a:t>
            </a:r>
            <a:r>
              <a:rPr lang="en-US" sz="3600" dirty="0"/>
              <a:t>, grades, and stars</a:t>
            </a:r>
            <a:endParaRPr lang="en-US" sz="3600" dirty="0">
              <a:latin typeface="Palatino Linotype" panose="0204050205050503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8800" y="6202970"/>
            <a:ext cx="10287000" cy="28267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/>
              <a:t>Reinforcers</a:t>
            </a:r>
            <a:r>
              <a:rPr lang="en-US" sz="4400" dirty="0"/>
              <a:t> that are escapes from unpleasant situations</a:t>
            </a:r>
            <a:endParaRPr lang="en-US" sz="4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890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4571841"/>
            <a:ext cx="3958279" cy="5715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019662" y="2599603"/>
            <a:ext cx="8248650" cy="419100"/>
            <a:chOff x="5019674" y="4819650"/>
            <a:chExt cx="8248650" cy="419100"/>
          </a:xfrm>
        </p:grpSpPr>
        <p:sp>
          <p:nvSpPr>
            <p:cNvPr id="5" name="object 5"/>
            <p:cNvSpPr/>
            <p:nvPr/>
          </p:nvSpPr>
          <p:spPr>
            <a:xfrm>
              <a:off x="5314949" y="5000624"/>
              <a:ext cx="7600950" cy="57150"/>
            </a:xfrm>
            <a:custGeom>
              <a:avLst/>
              <a:gdLst/>
              <a:ahLst/>
              <a:cxnLst/>
              <a:rect l="l" t="t" r="r" b="b"/>
              <a:pathLst>
                <a:path w="7600950" h="57150">
                  <a:moveTo>
                    <a:pt x="7600949" y="57149"/>
                  </a:moveTo>
                  <a:lnTo>
                    <a:pt x="0" y="57149"/>
                  </a:lnTo>
                  <a:lnTo>
                    <a:pt x="0" y="0"/>
                  </a:lnTo>
                  <a:lnTo>
                    <a:pt x="7600949" y="0"/>
                  </a:lnTo>
                  <a:lnTo>
                    <a:pt x="7600949" y="57149"/>
                  </a:lnTo>
                  <a:close/>
                </a:path>
              </a:pathLst>
            </a:custGeom>
            <a:solidFill>
              <a:srgbClr val="ECA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19662" y="4819662"/>
              <a:ext cx="8248650" cy="419100"/>
            </a:xfrm>
            <a:custGeom>
              <a:avLst/>
              <a:gdLst/>
              <a:ahLst/>
              <a:cxnLst/>
              <a:rect l="l" t="t" r="r" b="b"/>
              <a:pathLst>
                <a:path w="8248650" h="419100">
                  <a:moveTo>
                    <a:pt x="419100" y="202679"/>
                  </a:moveTo>
                  <a:lnTo>
                    <a:pt x="413740" y="161937"/>
                  </a:lnTo>
                  <a:lnTo>
                    <a:pt x="400532" y="123012"/>
                  </a:lnTo>
                  <a:lnTo>
                    <a:pt x="379971" y="87414"/>
                  </a:lnTo>
                  <a:lnTo>
                    <a:pt x="352882" y="56515"/>
                  </a:lnTo>
                  <a:lnTo>
                    <a:pt x="320268" y="31496"/>
                  </a:lnTo>
                  <a:lnTo>
                    <a:pt x="283400" y="13322"/>
                  </a:lnTo>
                  <a:lnTo>
                    <a:pt x="243700" y="2679"/>
                  </a:lnTo>
                  <a:lnTo>
                    <a:pt x="216420" y="0"/>
                  </a:lnTo>
                  <a:lnTo>
                    <a:pt x="202692" y="0"/>
                  </a:lnTo>
                  <a:lnTo>
                    <a:pt x="161937" y="5359"/>
                  </a:lnTo>
                  <a:lnTo>
                    <a:pt x="123024" y="18567"/>
                  </a:lnTo>
                  <a:lnTo>
                    <a:pt x="87426" y="39116"/>
                  </a:lnTo>
                  <a:lnTo>
                    <a:pt x="56527" y="66217"/>
                  </a:lnTo>
                  <a:lnTo>
                    <a:pt x="31508" y="98831"/>
                  </a:lnTo>
                  <a:lnTo>
                    <a:pt x="13335" y="135686"/>
                  </a:lnTo>
                  <a:lnTo>
                    <a:pt x="2692" y="175399"/>
                  </a:lnTo>
                  <a:lnTo>
                    <a:pt x="0" y="202679"/>
                  </a:lnTo>
                  <a:lnTo>
                    <a:pt x="0" y="216408"/>
                  </a:lnTo>
                  <a:lnTo>
                    <a:pt x="5372" y="257162"/>
                  </a:lnTo>
                  <a:lnTo>
                    <a:pt x="18580" y="296075"/>
                  </a:lnTo>
                  <a:lnTo>
                    <a:pt x="39128" y="331673"/>
                  </a:lnTo>
                  <a:lnTo>
                    <a:pt x="66230" y="362572"/>
                  </a:lnTo>
                  <a:lnTo>
                    <a:pt x="98844" y="387591"/>
                  </a:lnTo>
                  <a:lnTo>
                    <a:pt x="135699" y="405765"/>
                  </a:lnTo>
                  <a:lnTo>
                    <a:pt x="175412" y="416407"/>
                  </a:lnTo>
                  <a:lnTo>
                    <a:pt x="202692" y="419100"/>
                  </a:lnTo>
                  <a:lnTo>
                    <a:pt x="216420" y="419100"/>
                  </a:lnTo>
                  <a:lnTo>
                    <a:pt x="257162" y="413727"/>
                  </a:lnTo>
                  <a:lnTo>
                    <a:pt x="296087" y="400519"/>
                  </a:lnTo>
                  <a:lnTo>
                    <a:pt x="331685" y="379971"/>
                  </a:lnTo>
                  <a:lnTo>
                    <a:pt x="362585" y="352869"/>
                  </a:lnTo>
                  <a:lnTo>
                    <a:pt x="387604" y="320255"/>
                  </a:lnTo>
                  <a:lnTo>
                    <a:pt x="405777" y="283400"/>
                  </a:lnTo>
                  <a:lnTo>
                    <a:pt x="416420" y="243687"/>
                  </a:lnTo>
                  <a:lnTo>
                    <a:pt x="419100" y="216408"/>
                  </a:lnTo>
                  <a:lnTo>
                    <a:pt x="419100" y="202679"/>
                  </a:lnTo>
                  <a:close/>
                </a:path>
                <a:path w="8248650" h="419100">
                  <a:moveTo>
                    <a:pt x="4305300" y="202679"/>
                  </a:moveTo>
                  <a:lnTo>
                    <a:pt x="4299940" y="161937"/>
                  </a:lnTo>
                  <a:lnTo>
                    <a:pt x="4286732" y="123012"/>
                  </a:lnTo>
                  <a:lnTo>
                    <a:pt x="4266171" y="87414"/>
                  </a:lnTo>
                  <a:lnTo>
                    <a:pt x="4239082" y="56515"/>
                  </a:lnTo>
                  <a:lnTo>
                    <a:pt x="4206468" y="31496"/>
                  </a:lnTo>
                  <a:lnTo>
                    <a:pt x="4169600" y="13322"/>
                  </a:lnTo>
                  <a:lnTo>
                    <a:pt x="4129900" y="2679"/>
                  </a:lnTo>
                  <a:lnTo>
                    <a:pt x="4102620" y="0"/>
                  </a:lnTo>
                  <a:lnTo>
                    <a:pt x="4088892" y="0"/>
                  </a:lnTo>
                  <a:lnTo>
                    <a:pt x="4048137" y="5359"/>
                  </a:lnTo>
                  <a:lnTo>
                    <a:pt x="4009225" y="18567"/>
                  </a:lnTo>
                  <a:lnTo>
                    <a:pt x="3973626" y="39116"/>
                  </a:lnTo>
                  <a:lnTo>
                    <a:pt x="3942727" y="66217"/>
                  </a:lnTo>
                  <a:lnTo>
                    <a:pt x="3917708" y="98831"/>
                  </a:lnTo>
                  <a:lnTo>
                    <a:pt x="3899535" y="135686"/>
                  </a:lnTo>
                  <a:lnTo>
                    <a:pt x="3888892" y="175399"/>
                  </a:lnTo>
                  <a:lnTo>
                    <a:pt x="3886200" y="202679"/>
                  </a:lnTo>
                  <a:lnTo>
                    <a:pt x="3886200" y="216408"/>
                  </a:lnTo>
                  <a:lnTo>
                    <a:pt x="3891572" y="257162"/>
                  </a:lnTo>
                  <a:lnTo>
                    <a:pt x="3904780" y="296075"/>
                  </a:lnTo>
                  <a:lnTo>
                    <a:pt x="3925328" y="331673"/>
                  </a:lnTo>
                  <a:lnTo>
                    <a:pt x="3952430" y="362572"/>
                  </a:lnTo>
                  <a:lnTo>
                    <a:pt x="3985044" y="387591"/>
                  </a:lnTo>
                  <a:lnTo>
                    <a:pt x="4021899" y="405765"/>
                  </a:lnTo>
                  <a:lnTo>
                    <a:pt x="4061599" y="416407"/>
                  </a:lnTo>
                  <a:lnTo>
                    <a:pt x="4088892" y="419100"/>
                  </a:lnTo>
                  <a:lnTo>
                    <a:pt x="4102620" y="419100"/>
                  </a:lnTo>
                  <a:lnTo>
                    <a:pt x="4143362" y="413727"/>
                  </a:lnTo>
                  <a:lnTo>
                    <a:pt x="4182287" y="400519"/>
                  </a:lnTo>
                  <a:lnTo>
                    <a:pt x="4217886" y="379971"/>
                  </a:lnTo>
                  <a:lnTo>
                    <a:pt x="4248785" y="352869"/>
                  </a:lnTo>
                  <a:lnTo>
                    <a:pt x="4273804" y="320255"/>
                  </a:lnTo>
                  <a:lnTo>
                    <a:pt x="4291977" y="283400"/>
                  </a:lnTo>
                  <a:lnTo>
                    <a:pt x="4302620" y="243687"/>
                  </a:lnTo>
                  <a:lnTo>
                    <a:pt x="4305300" y="216408"/>
                  </a:lnTo>
                  <a:lnTo>
                    <a:pt x="4305300" y="202679"/>
                  </a:lnTo>
                  <a:close/>
                </a:path>
                <a:path w="8248650" h="419100">
                  <a:moveTo>
                    <a:pt x="8248650" y="202679"/>
                  </a:moveTo>
                  <a:lnTo>
                    <a:pt x="8243290" y="161937"/>
                  </a:lnTo>
                  <a:lnTo>
                    <a:pt x="8230082" y="123012"/>
                  </a:lnTo>
                  <a:lnTo>
                    <a:pt x="8209521" y="87414"/>
                  </a:lnTo>
                  <a:lnTo>
                    <a:pt x="8182432" y="56515"/>
                  </a:lnTo>
                  <a:lnTo>
                    <a:pt x="8149818" y="31496"/>
                  </a:lnTo>
                  <a:lnTo>
                    <a:pt x="8112950" y="13322"/>
                  </a:lnTo>
                  <a:lnTo>
                    <a:pt x="8073250" y="2679"/>
                  </a:lnTo>
                  <a:lnTo>
                    <a:pt x="8045971" y="0"/>
                  </a:lnTo>
                  <a:lnTo>
                    <a:pt x="8032242" y="0"/>
                  </a:lnTo>
                  <a:lnTo>
                    <a:pt x="7991488" y="5359"/>
                  </a:lnTo>
                  <a:lnTo>
                    <a:pt x="7952575" y="18567"/>
                  </a:lnTo>
                  <a:lnTo>
                    <a:pt x="7916977" y="39116"/>
                  </a:lnTo>
                  <a:lnTo>
                    <a:pt x="7886078" y="66217"/>
                  </a:lnTo>
                  <a:lnTo>
                    <a:pt x="7861059" y="98831"/>
                  </a:lnTo>
                  <a:lnTo>
                    <a:pt x="7842885" y="135686"/>
                  </a:lnTo>
                  <a:lnTo>
                    <a:pt x="7832242" y="175399"/>
                  </a:lnTo>
                  <a:lnTo>
                    <a:pt x="7829550" y="202679"/>
                  </a:lnTo>
                  <a:lnTo>
                    <a:pt x="7829550" y="216408"/>
                  </a:lnTo>
                  <a:lnTo>
                    <a:pt x="7834922" y="257162"/>
                  </a:lnTo>
                  <a:lnTo>
                    <a:pt x="7848130" y="296075"/>
                  </a:lnTo>
                  <a:lnTo>
                    <a:pt x="7868679" y="331673"/>
                  </a:lnTo>
                  <a:lnTo>
                    <a:pt x="7895780" y="362572"/>
                  </a:lnTo>
                  <a:lnTo>
                    <a:pt x="7928394" y="387591"/>
                  </a:lnTo>
                  <a:lnTo>
                    <a:pt x="7965249" y="405765"/>
                  </a:lnTo>
                  <a:lnTo>
                    <a:pt x="8004950" y="416407"/>
                  </a:lnTo>
                  <a:lnTo>
                    <a:pt x="8032242" y="419100"/>
                  </a:lnTo>
                  <a:lnTo>
                    <a:pt x="8045971" y="419100"/>
                  </a:lnTo>
                  <a:lnTo>
                    <a:pt x="8086712" y="413727"/>
                  </a:lnTo>
                  <a:lnTo>
                    <a:pt x="8125638" y="400519"/>
                  </a:lnTo>
                  <a:lnTo>
                    <a:pt x="8161236" y="379971"/>
                  </a:lnTo>
                  <a:lnTo>
                    <a:pt x="8192135" y="352869"/>
                  </a:lnTo>
                  <a:lnTo>
                    <a:pt x="8217154" y="320255"/>
                  </a:lnTo>
                  <a:lnTo>
                    <a:pt x="8235328" y="283400"/>
                  </a:lnTo>
                  <a:lnTo>
                    <a:pt x="8245970" y="243687"/>
                  </a:lnTo>
                  <a:lnTo>
                    <a:pt x="8248650" y="216408"/>
                  </a:lnTo>
                  <a:lnTo>
                    <a:pt x="8248650" y="202679"/>
                  </a:lnTo>
                  <a:close/>
                </a:path>
              </a:pathLst>
            </a:custGeom>
            <a:solidFill>
              <a:srgbClr val="E49D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695087" y="3547294"/>
            <a:ext cx="4230713" cy="282128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r>
              <a:rPr lang="en-US" sz="4400" dirty="0"/>
              <a:t>As soon as you </a:t>
            </a:r>
            <a:r>
              <a:rPr lang="en-US" sz="4400" dirty="0" smtClean="0"/>
              <a:t>finish your </a:t>
            </a:r>
            <a:r>
              <a:rPr lang="en-US" sz="4400" dirty="0"/>
              <a:t>work, you may go outside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41724" y="3492719"/>
            <a:ext cx="5173676" cy="4856458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r>
              <a:rPr lang="en-US" sz="4400" dirty="0" smtClean="0"/>
              <a:t>Sometimes </a:t>
            </a:r>
            <a:r>
              <a:rPr lang="en-US" sz="4400" dirty="0"/>
              <a:t>called "Grandma's Rule" from the age-old statement</a:t>
            </a:r>
          </a:p>
          <a:p>
            <a:r>
              <a:rPr lang="en-US" sz="4400" dirty="0"/>
              <a:t>"Eat your vegetables, and then you may play."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019662" y="0"/>
            <a:ext cx="8661400" cy="2563522"/>
          </a:xfrm>
          <a:prstGeom prst="rect">
            <a:avLst/>
          </a:prstGeom>
        </p:spPr>
        <p:txBody>
          <a:bodyPr vert="horz" wrap="square" lIns="0" tIns="344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10"/>
              </a:spcBef>
            </a:pPr>
            <a:r>
              <a:rPr lang="en-ID" spc="400" dirty="0" smtClean="0">
                <a:latin typeface="Palatino Linotype"/>
                <a:cs typeface="Palatino Linotype"/>
              </a:rPr>
              <a:t>The </a:t>
            </a:r>
            <a:r>
              <a:rPr lang="en-ID" spc="400" dirty="0" err="1" smtClean="0">
                <a:latin typeface="Palatino Linotype"/>
                <a:cs typeface="Palatino Linotype"/>
              </a:rPr>
              <a:t>Premack</a:t>
            </a:r>
            <a:r>
              <a:rPr lang="en-ID" spc="400" dirty="0" smtClean="0">
                <a:latin typeface="Palatino Linotype"/>
                <a:cs typeface="Palatino Linotype"/>
              </a:rPr>
              <a:t> Principle</a:t>
            </a:r>
            <a:endParaRPr spc="440" dirty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769162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3555983" y="2009159"/>
            <a:ext cx="10896599" cy="427001"/>
            <a:chOff x="5019674" y="4819650"/>
            <a:chExt cx="8248650" cy="419100"/>
          </a:xfrm>
        </p:grpSpPr>
        <p:sp>
          <p:nvSpPr>
            <p:cNvPr id="5" name="object 5"/>
            <p:cNvSpPr/>
            <p:nvPr/>
          </p:nvSpPr>
          <p:spPr>
            <a:xfrm>
              <a:off x="5314949" y="5000624"/>
              <a:ext cx="7600950" cy="57150"/>
            </a:xfrm>
            <a:custGeom>
              <a:avLst/>
              <a:gdLst/>
              <a:ahLst/>
              <a:cxnLst/>
              <a:rect l="l" t="t" r="r" b="b"/>
              <a:pathLst>
                <a:path w="7600950" h="57150">
                  <a:moveTo>
                    <a:pt x="7600949" y="57149"/>
                  </a:moveTo>
                  <a:lnTo>
                    <a:pt x="0" y="57149"/>
                  </a:lnTo>
                  <a:lnTo>
                    <a:pt x="0" y="0"/>
                  </a:lnTo>
                  <a:lnTo>
                    <a:pt x="7600949" y="0"/>
                  </a:lnTo>
                  <a:lnTo>
                    <a:pt x="7600949" y="57149"/>
                  </a:lnTo>
                  <a:close/>
                </a:path>
              </a:pathLst>
            </a:custGeom>
            <a:solidFill>
              <a:srgbClr val="ECA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19662" y="4819662"/>
              <a:ext cx="8248650" cy="419100"/>
            </a:xfrm>
            <a:custGeom>
              <a:avLst/>
              <a:gdLst/>
              <a:ahLst/>
              <a:cxnLst/>
              <a:rect l="l" t="t" r="r" b="b"/>
              <a:pathLst>
                <a:path w="8248650" h="419100">
                  <a:moveTo>
                    <a:pt x="419100" y="202679"/>
                  </a:moveTo>
                  <a:lnTo>
                    <a:pt x="413740" y="161937"/>
                  </a:lnTo>
                  <a:lnTo>
                    <a:pt x="400532" y="123012"/>
                  </a:lnTo>
                  <a:lnTo>
                    <a:pt x="379971" y="87414"/>
                  </a:lnTo>
                  <a:lnTo>
                    <a:pt x="352882" y="56515"/>
                  </a:lnTo>
                  <a:lnTo>
                    <a:pt x="320268" y="31496"/>
                  </a:lnTo>
                  <a:lnTo>
                    <a:pt x="283400" y="13322"/>
                  </a:lnTo>
                  <a:lnTo>
                    <a:pt x="243700" y="2679"/>
                  </a:lnTo>
                  <a:lnTo>
                    <a:pt x="216420" y="0"/>
                  </a:lnTo>
                  <a:lnTo>
                    <a:pt x="202692" y="0"/>
                  </a:lnTo>
                  <a:lnTo>
                    <a:pt x="161937" y="5359"/>
                  </a:lnTo>
                  <a:lnTo>
                    <a:pt x="123024" y="18567"/>
                  </a:lnTo>
                  <a:lnTo>
                    <a:pt x="87426" y="39116"/>
                  </a:lnTo>
                  <a:lnTo>
                    <a:pt x="56527" y="66217"/>
                  </a:lnTo>
                  <a:lnTo>
                    <a:pt x="31508" y="98831"/>
                  </a:lnTo>
                  <a:lnTo>
                    <a:pt x="13335" y="135686"/>
                  </a:lnTo>
                  <a:lnTo>
                    <a:pt x="2692" y="175399"/>
                  </a:lnTo>
                  <a:lnTo>
                    <a:pt x="0" y="202679"/>
                  </a:lnTo>
                  <a:lnTo>
                    <a:pt x="0" y="216408"/>
                  </a:lnTo>
                  <a:lnTo>
                    <a:pt x="5372" y="257162"/>
                  </a:lnTo>
                  <a:lnTo>
                    <a:pt x="18580" y="296075"/>
                  </a:lnTo>
                  <a:lnTo>
                    <a:pt x="39128" y="331673"/>
                  </a:lnTo>
                  <a:lnTo>
                    <a:pt x="66230" y="362572"/>
                  </a:lnTo>
                  <a:lnTo>
                    <a:pt x="98844" y="387591"/>
                  </a:lnTo>
                  <a:lnTo>
                    <a:pt x="135699" y="405765"/>
                  </a:lnTo>
                  <a:lnTo>
                    <a:pt x="175412" y="416407"/>
                  </a:lnTo>
                  <a:lnTo>
                    <a:pt x="202692" y="419100"/>
                  </a:lnTo>
                  <a:lnTo>
                    <a:pt x="216420" y="419100"/>
                  </a:lnTo>
                  <a:lnTo>
                    <a:pt x="257162" y="413727"/>
                  </a:lnTo>
                  <a:lnTo>
                    <a:pt x="296087" y="400519"/>
                  </a:lnTo>
                  <a:lnTo>
                    <a:pt x="331685" y="379971"/>
                  </a:lnTo>
                  <a:lnTo>
                    <a:pt x="362585" y="352869"/>
                  </a:lnTo>
                  <a:lnTo>
                    <a:pt x="387604" y="320255"/>
                  </a:lnTo>
                  <a:lnTo>
                    <a:pt x="405777" y="283400"/>
                  </a:lnTo>
                  <a:lnTo>
                    <a:pt x="416420" y="243687"/>
                  </a:lnTo>
                  <a:lnTo>
                    <a:pt x="419100" y="216408"/>
                  </a:lnTo>
                  <a:lnTo>
                    <a:pt x="419100" y="202679"/>
                  </a:lnTo>
                  <a:close/>
                </a:path>
                <a:path w="8248650" h="419100">
                  <a:moveTo>
                    <a:pt x="4305300" y="202679"/>
                  </a:moveTo>
                  <a:lnTo>
                    <a:pt x="4299940" y="161937"/>
                  </a:lnTo>
                  <a:lnTo>
                    <a:pt x="4286732" y="123012"/>
                  </a:lnTo>
                  <a:lnTo>
                    <a:pt x="4266171" y="87414"/>
                  </a:lnTo>
                  <a:lnTo>
                    <a:pt x="4239082" y="56515"/>
                  </a:lnTo>
                  <a:lnTo>
                    <a:pt x="4206468" y="31496"/>
                  </a:lnTo>
                  <a:lnTo>
                    <a:pt x="4169600" y="13322"/>
                  </a:lnTo>
                  <a:lnTo>
                    <a:pt x="4129900" y="2679"/>
                  </a:lnTo>
                  <a:lnTo>
                    <a:pt x="4102620" y="0"/>
                  </a:lnTo>
                  <a:lnTo>
                    <a:pt x="4088892" y="0"/>
                  </a:lnTo>
                  <a:lnTo>
                    <a:pt x="4048137" y="5359"/>
                  </a:lnTo>
                  <a:lnTo>
                    <a:pt x="4009225" y="18567"/>
                  </a:lnTo>
                  <a:lnTo>
                    <a:pt x="3973626" y="39116"/>
                  </a:lnTo>
                  <a:lnTo>
                    <a:pt x="3942727" y="66217"/>
                  </a:lnTo>
                  <a:lnTo>
                    <a:pt x="3917708" y="98831"/>
                  </a:lnTo>
                  <a:lnTo>
                    <a:pt x="3899535" y="135686"/>
                  </a:lnTo>
                  <a:lnTo>
                    <a:pt x="3888892" y="175399"/>
                  </a:lnTo>
                  <a:lnTo>
                    <a:pt x="3886200" y="202679"/>
                  </a:lnTo>
                  <a:lnTo>
                    <a:pt x="3886200" y="216408"/>
                  </a:lnTo>
                  <a:lnTo>
                    <a:pt x="3891572" y="257162"/>
                  </a:lnTo>
                  <a:lnTo>
                    <a:pt x="3904780" y="296075"/>
                  </a:lnTo>
                  <a:lnTo>
                    <a:pt x="3925328" y="331673"/>
                  </a:lnTo>
                  <a:lnTo>
                    <a:pt x="3952430" y="362572"/>
                  </a:lnTo>
                  <a:lnTo>
                    <a:pt x="3985044" y="387591"/>
                  </a:lnTo>
                  <a:lnTo>
                    <a:pt x="4021899" y="405765"/>
                  </a:lnTo>
                  <a:lnTo>
                    <a:pt x="4061599" y="416407"/>
                  </a:lnTo>
                  <a:lnTo>
                    <a:pt x="4088892" y="419100"/>
                  </a:lnTo>
                  <a:lnTo>
                    <a:pt x="4102620" y="419100"/>
                  </a:lnTo>
                  <a:lnTo>
                    <a:pt x="4143362" y="413727"/>
                  </a:lnTo>
                  <a:lnTo>
                    <a:pt x="4182287" y="400519"/>
                  </a:lnTo>
                  <a:lnTo>
                    <a:pt x="4217886" y="379971"/>
                  </a:lnTo>
                  <a:lnTo>
                    <a:pt x="4248785" y="352869"/>
                  </a:lnTo>
                  <a:lnTo>
                    <a:pt x="4273804" y="320255"/>
                  </a:lnTo>
                  <a:lnTo>
                    <a:pt x="4291977" y="283400"/>
                  </a:lnTo>
                  <a:lnTo>
                    <a:pt x="4302620" y="243687"/>
                  </a:lnTo>
                  <a:lnTo>
                    <a:pt x="4305300" y="216408"/>
                  </a:lnTo>
                  <a:lnTo>
                    <a:pt x="4305300" y="202679"/>
                  </a:lnTo>
                  <a:close/>
                </a:path>
                <a:path w="8248650" h="419100">
                  <a:moveTo>
                    <a:pt x="8248650" y="202679"/>
                  </a:moveTo>
                  <a:lnTo>
                    <a:pt x="8243290" y="161937"/>
                  </a:lnTo>
                  <a:lnTo>
                    <a:pt x="8230082" y="123012"/>
                  </a:lnTo>
                  <a:lnTo>
                    <a:pt x="8209521" y="87414"/>
                  </a:lnTo>
                  <a:lnTo>
                    <a:pt x="8182432" y="56515"/>
                  </a:lnTo>
                  <a:lnTo>
                    <a:pt x="8149818" y="31496"/>
                  </a:lnTo>
                  <a:lnTo>
                    <a:pt x="8112950" y="13322"/>
                  </a:lnTo>
                  <a:lnTo>
                    <a:pt x="8073250" y="2679"/>
                  </a:lnTo>
                  <a:lnTo>
                    <a:pt x="8045971" y="0"/>
                  </a:lnTo>
                  <a:lnTo>
                    <a:pt x="8032242" y="0"/>
                  </a:lnTo>
                  <a:lnTo>
                    <a:pt x="7991488" y="5359"/>
                  </a:lnTo>
                  <a:lnTo>
                    <a:pt x="7952575" y="18567"/>
                  </a:lnTo>
                  <a:lnTo>
                    <a:pt x="7916977" y="39116"/>
                  </a:lnTo>
                  <a:lnTo>
                    <a:pt x="7886078" y="66217"/>
                  </a:lnTo>
                  <a:lnTo>
                    <a:pt x="7861059" y="98831"/>
                  </a:lnTo>
                  <a:lnTo>
                    <a:pt x="7842885" y="135686"/>
                  </a:lnTo>
                  <a:lnTo>
                    <a:pt x="7832242" y="175399"/>
                  </a:lnTo>
                  <a:lnTo>
                    <a:pt x="7829550" y="202679"/>
                  </a:lnTo>
                  <a:lnTo>
                    <a:pt x="7829550" y="216408"/>
                  </a:lnTo>
                  <a:lnTo>
                    <a:pt x="7834922" y="257162"/>
                  </a:lnTo>
                  <a:lnTo>
                    <a:pt x="7848130" y="296075"/>
                  </a:lnTo>
                  <a:lnTo>
                    <a:pt x="7868679" y="331673"/>
                  </a:lnTo>
                  <a:lnTo>
                    <a:pt x="7895780" y="362572"/>
                  </a:lnTo>
                  <a:lnTo>
                    <a:pt x="7928394" y="387591"/>
                  </a:lnTo>
                  <a:lnTo>
                    <a:pt x="7965249" y="405765"/>
                  </a:lnTo>
                  <a:lnTo>
                    <a:pt x="8004950" y="416407"/>
                  </a:lnTo>
                  <a:lnTo>
                    <a:pt x="8032242" y="419100"/>
                  </a:lnTo>
                  <a:lnTo>
                    <a:pt x="8045971" y="419100"/>
                  </a:lnTo>
                  <a:lnTo>
                    <a:pt x="8086712" y="413727"/>
                  </a:lnTo>
                  <a:lnTo>
                    <a:pt x="8125638" y="400519"/>
                  </a:lnTo>
                  <a:lnTo>
                    <a:pt x="8161236" y="379971"/>
                  </a:lnTo>
                  <a:lnTo>
                    <a:pt x="8192135" y="352869"/>
                  </a:lnTo>
                  <a:lnTo>
                    <a:pt x="8217154" y="320255"/>
                  </a:lnTo>
                  <a:lnTo>
                    <a:pt x="8235328" y="283400"/>
                  </a:lnTo>
                  <a:lnTo>
                    <a:pt x="8245970" y="243687"/>
                  </a:lnTo>
                  <a:lnTo>
                    <a:pt x="8248650" y="216408"/>
                  </a:lnTo>
                  <a:lnTo>
                    <a:pt x="8248650" y="202679"/>
                  </a:lnTo>
                  <a:close/>
                </a:path>
              </a:pathLst>
            </a:custGeom>
            <a:solidFill>
              <a:srgbClr val="E49D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673583" y="184300"/>
            <a:ext cx="8661400" cy="1824859"/>
          </a:xfrm>
          <a:prstGeom prst="rect">
            <a:avLst/>
          </a:prstGeom>
        </p:spPr>
        <p:txBody>
          <a:bodyPr vert="horz" wrap="square" lIns="0" tIns="344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10"/>
              </a:spcBef>
            </a:pPr>
            <a:r>
              <a:rPr lang="en-ID" sz="4800" spc="400" dirty="0" smtClean="0">
                <a:latin typeface="Palatino Linotype"/>
                <a:cs typeface="Palatino Linotype"/>
              </a:rPr>
              <a:t>Intrinsic and Extrinsic </a:t>
            </a:r>
            <a:r>
              <a:rPr lang="en-ID" sz="4800" spc="400" dirty="0" err="1" smtClean="0">
                <a:latin typeface="Palatino Linotype"/>
                <a:cs typeface="Palatino Linotype"/>
              </a:rPr>
              <a:t>Reinforcers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2" name="Oval 1"/>
          <p:cNvSpPr/>
          <p:nvPr/>
        </p:nvSpPr>
        <p:spPr>
          <a:xfrm>
            <a:off x="685800" y="3467100"/>
            <a:ext cx="3987783" cy="182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000" dirty="0" smtClean="0">
                <a:latin typeface="Palatino Linotype" panose="02040502050505030304" pitchFamily="18" charset="0"/>
                <a:ea typeface="Adobe Fan Heiti Std B" panose="020B0700000000000000" pitchFamily="34" charset="-128"/>
                <a:cs typeface="Arial" panose="020B0604020202020204" pitchFamily="34" charset="0"/>
              </a:rPr>
              <a:t>Intrinsic</a:t>
            </a:r>
            <a:endParaRPr lang="en-US" sz="4000" dirty="0">
              <a:latin typeface="Palatino Linotype" panose="02040502050505030304" pitchFamily="18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5320" y="6485085"/>
            <a:ext cx="3987783" cy="182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000" dirty="0" smtClean="0">
                <a:latin typeface="Palatino Linotype" panose="02040502050505030304" pitchFamily="18" charset="0"/>
                <a:ea typeface="Adobe Fan Heiti Std B" panose="020B0700000000000000" pitchFamily="34" charset="-128"/>
                <a:cs typeface="Arial" panose="020B0604020202020204" pitchFamily="34" charset="0"/>
              </a:rPr>
              <a:t>Extrinsic</a:t>
            </a:r>
            <a:endParaRPr lang="en-US" sz="4000" dirty="0">
              <a:latin typeface="Palatino Linotype" panose="02040502050505030304" pitchFamily="18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23560" y="2987043"/>
            <a:ext cx="10287000" cy="23088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/>
              <a:t>Behaviors that a </a:t>
            </a:r>
            <a:r>
              <a:rPr lang="en-US" sz="4000" dirty="0" smtClean="0"/>
              <a:t>person enjoys </a:t>
            </a:r>
            <a:r>
              <a:rPr lang="en-US" sz="4000" dirty="0"/>
              <a:t>engaging in for </a:t>
            </a:r>
            <a:r>
              <a:rPr lang="en-US" sz="4000" dirty="0" smtClean="0"/>
              <a:t>their own </a:t>
            </a:r>
            <a:r>
              <a:rPr lang="en-US" sz="4000" dirty="0"/>
              <a:t>sake, without </a:t>
            </a:r>
            <a:r>
              <a:rPr lang="en-US" sz="4000" dirty="0" smtClean="0"/>
              <a:t>any other </a:t>
            </a:r>
            <a:r>
              <a:rPr lang="en-US" sz="4000" dirty="0"/>
              <a:t>reward.</a:t>
            </a:r>
            <a:endParaRPr lang="en-US" sz="4000" dirty="0">
              <a:latin typeface="Palatino Linotype" panose="0204050205050503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8800" y="6202970"/>
            <a:ext cx="10287000" cy="28267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/>
              <a:t>Praise or rewards given </a:t>
            </a:r>
            <a:r>
              <a:rPr lang="en-US" sz="4400" dirty="0" smtClean="0"/>
              <a:t>to motivate </a:t>
            </a:r>
            <a:r>
              <a:rPr lang="en-US" sz="4400" dirty="0"/>
              <a:t>people to </a:t>
            </a:r>
            <a:r>
              <a:rPr lang="en-US" sz="4400" dirty="0" smtClean="0"/>
              <a:t>engage in </a:t>
            </a:r>
            <a:r>
              <a:rPr lang="en-US" sz="4400" dirty="0"/>
              <a:t>behavior that they </a:t>
            </a:r>
            <a:r>
              <a:rPr lang="en-US" sz="4400" dirty="0" smtClean="0"/>
              <a:t>might not </a:t>
            </a:r>
            <a:r>
              <a:rPr lang="en-US" sz="4400" dirty="0"/>
              <a:t>engage in </a:t>
            </a:r>
            <a:r>
              <a:rPr lang="en-US" sz="4400" dirty="0" smtClean="0"/>
              <a:t>without thein</a:t>
            </a:r>
            <a:r>
              <a:rPr lang="en-US" sz="4400" dirty="0"/>
              <a:t>.</a:t>
            </a:r>
            <a:endParaRPr lang="en-US" sz="4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372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443326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869532" y="2857500"/>
            <a:ext cx="4726305" cy="3225242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r>
              <a:rPr lang="en-US" sz="4000" dirty="0" smtClean="0"/>
              <a:t>Unpleasant </a:t>
            </a:r>
            <a:r>
              <a:rPr lang="en-US" sz="4000" dirty="0"/>
              <a:t>consequences</a:t>
            </a:r>
          </a:p>
          <a:p>
            <a:r>
              <a:rPr lang="en-US" sz="4000" dirty="0"/>
              <a:t>used to weaken behavior.</a:t>
            </a:r>
            <a:r>
              <a:rPr sz="4000" spc="-85" dirty="0" smtClean="0">
                <a:solidFill>
                  <a:srgbClr val="59342B"/>
                </a:solidFill>
                <a:latin typeface="Calibri"/>
                <a:cs typeface="Calibri"/>
              </a:rPr>
              <a:t>.</a:t>
            </a:r>
            <a:endParaRPr sz="4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869532" y="1791104"/>
            <a:ext cx="59328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4800" spc="295" dirty="0" smtClean="0"/>
              <a:t>PUNISHER</a:t>
            </a:r>
            <a:endParaRPr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0" t="-2464" r="28505" b="-1"/>
          <a:stretch/>
        </p:blipFill>
        <p:spPr>
          <a:xfrm>
            <a:off x="762000" y="647699"/>
            <a:ext cx="4800600" cy="89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7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794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5934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7200" y="1375423"/>
            <a:ext cx="10972800" cy="1217898"/>
          </a:xfrm>
          <a:prstGeom prst="rect">
            <a:avLst/>
          </a:prstGeom>
        </p:spPr>
        <p:txBody>
          <a:bodyPr vert="horz" wrap="square" lIns="0" tIns="220980" rIns="0" bIns="0" rtlCol="0">
            <a:spAutoFit/>
          </a:bodyPr>
          <a:lstStyle/>
          <a:p>
            <a:pPr marL="12700" marR="5080" indent="1449705">
              <a:lnSpc>
                <a:spcPts val="7950"/>
              </a:lnSpc>
              <a:spcBef>
                <a:spcPts val="1740"/>
              </a:spcBef>
            </a:pPr>
            <a:r>
              <a:rPr lang="en-ID" sz="6600" spc="455" dirty="0" smtClean="0">
                <a:solidFill>
                  <a:srgbClr val="FEE8D5"/>
                </a:solidFill>
                <a:latin typeface="Palatino Linotype"/>
                <a:cs typeface="Palatino Linotype"/>
              </a:rPr>
              <a:t>Learning Materials</a:t>
            </a:r>
            <a:endParaRPr sz="6600" dirty="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43600" y="3614096"/>
            <a:ext cx="11734799" cy="5947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5080" indent="-571500">
              <a:lnSpc>
                <a:spcPct val="115199"/>
              </a:lnSpc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n-ID" sz="4800" spc="-70" dirty="0" smtClean="0">
                <a:solidFill>
                  <a:schemeClr val="bg1"/>
                </a:solidFill>
                <a:latin typeface="Calibri"/>
                <a:cs typeface="Calibri"/>
              </a:rPr>
              <a:t>What’s Learning?</a:t>
            </a:r>
          </a:p>
          <a:p>
            <a:pPr marL="584200" marR="5080" indent="-571500">
              <a:lnSpc>
                <a:spcPct val="115199"/>
              </a:lnSpc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n-ID" sz="4800" dirty="0" smtClean="0">
                <a:solidFill>
                  <a:schemeClr val="bg1"/>
                </a:solidFill>
              </a:rPr>
              <a:t>What </a:t>
            </a:r>
            <a:r>
              <a:rPr lang="en-ID" sz="4800" dirty="0" err="1" smtClean="0">
                <a:solidFill>
                  <a:schemeClr val="bg1"/>
                </a:solidFill>
              </a:rPr>
              <a:t>Behavioral</a:t>
            </a:r>
            <a:r>
              <a:rPr lang="en-ID" sz="4800" dirty="0" smtClean="0">
                <a:solidFill>
                  <a:schemeClr val="bg1"/>
                </a:solidFill>
              </a:rPr>
              <a:t> Learning Theories Have Evolved?</a:t>
            </a:r>
          </a:p>
          <a:p>
            <a:pPr marL="584200" marR="5080" indent="-571500">
              <a:lnSpc>
                <a:spcPct val="115199"/>
              </a:lnSpc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n-ID" sz="4800" dirty="0" smtClean="0">
                <a:solidFill>
                  <a:schemeClr val="bg1"/>
                </a:solidFill>
              </a:rPr>
              <a:t>What Are Some </a:t>
            </a:r>
            <a:r>
              <a:rPr lang="en-ID" sz="4800" dirty="0" err="1" smtClean="0">
                <a:solidFill>
                  <a:schemeClr val="bg1"/>
                </a:solidFill>
              </a:rPr>
              <a:t>Priciples</a:t>
            </a:r>
            <a:r>
              <a:rPr lang="en-ID" sz="4800" dirty="0" smtClean="0">
                <a:solidFill>
                  <a:schemeClr val="bg1"/>
                </a:solidFill>
              </a:rPr>
              <a:t> of </a:t>
            </a:r>
            <a:r>
              <a:rPr lang="en-ID" sz="4800" dirty="0" err="1" smtClean="0">
                <a:solidFill>
                  <a:schemeClr val="bg1"/>
                </a:solidFill>
              </a:rPr>
              <a:t>Behavioral</a:t>
            </a:r>
            <a:r>
              <a:rPr lang="en-ID" sz="4800" dirty="0" smtClean="0">
                <a:solidFill>
                  <a:schemeClr val="bg1"/>
                </a:solidFill>
              </a:rPr>
              <a:t> Learning</a:t>
            </a:r>
          </a:p>
          <a:p>
            <a:pPr marL="584200" marR="5080" indent="-571500">
              <a:lnSpc>
                <a:spcPct val="115199"/>
              </a:lnSpc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n-ID" sz="4800" dirty="0" smtClean="0">
                <a:solidFill>
                  <a:schemeClr val="bg1"/>
                </a:solidFill>
              </a:rPr>
              <a:t>How was Social Learning Theory Contributed to Our Understanding of Human Learning?</a:t>
            </a:r>
            <a:endParaRPr sz="4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2" y="2781300"/>
            <a:ext cx="5718422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 txBox="1">
            <a:spLocks noGrp="1"/>
          </p:cNvSpPr>
          <p:nvPr>
            <p:ph type="title"/>
          </p:nvPr>
        </p:nvSpPr>
        <p:spPr>
          <a:xfrm>
            <a:off x="6705600" y="1028700"/>
            <a:ext cx="593280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5400" spc="295" dirty="0" smtClean="0"/>
              <a:t>PUNISHER</a:t>
            </a:r>
            <a:endParaRPr sz="5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62925828"/>
              </p:ext>
            </p:extLst>
          </p:nvPr>
        </p:nvGraphicFramePr>
        <p:xfrm>
          <a:off x="2057400" y="2781300"/>
          <a:ext cx="13639800" cy="535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9524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 txBox="1">
            <a:spLocks noGrp="1"/>
          </p:cNvSpPr>
          <p:nvPr>
            <p:ph type="title"/>
          </p:nvPr>
        </p:nvSpPr>
        <p:spPr>
          <a:xfrm>
            <a:off x="6705600" y="1028700"/>
            <a:ext cx="593280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5400" spc="295" dirty="0" smtClean="0"/>
              <a:t>PUNISHER</a:t>
            </a:r>
            <a:endParaRPr sz="5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49279528"/>
              </p:ext>
            </p:extLst>
          </p:nvPr>
        </p:nvGraphicFramePr>
        <p:xfrm>
          <a:off x="2057400" y="2781300"/>
          <a:ext cx="13639800" cy="535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2958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5934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"/>
            <a:ext cx="4670184" cy="5268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15000" y="685216"/>
            <a:ext cx="955809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4800" spc="70" dirty="0" smtClean="0">
                <a:solidFill>
                  <a:srgbClr val="FEE8D5"/>
                </a:solidFill>
                <a:latin typeface="Palatino Linotype"/>
                <a:cs typeface="Palatino Linotype"/>
              </a:rPr>
              <a:t>Immediacy of Consequences</a:t>
            </a:r>
            <a:endParaRPr sz="4800" spc="520" dirty="0">
              <a:solidFill>
                <a:srgbClr val="FEE8D5"/>
              </a:solidFill>
              <a:latin typeface="Palatino Linotype"/>
              <a:cs typeface="Palatino Linotype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001000" y="2634207"/>
            <a:ext cx="7272091" cy="17472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it </a:t>
            </a:r>
            <a:r>
              <a:rPr lang="en-US" sz="3600" dirty="0" smtClean="0"/>
              <a:t>makes </a:t>
            </a:r>
            <a:r>
              <a:rPr lang="en-US" sz="3600" dirty="0"/>
              <a:t>clear the connection</a:t>
            </a:r>
          </a:p>
          <a:p>
            <a:r>
              <a:rPr lang="en-US" sz="3600" dirty="0"/>
              <a:t>between behavior and consequence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022336" y="6134100"/>
            <a:ext cx="7272091" cy="17472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it increases the informational value</a:t>
            </a:r>
          </a:p>
          <a:p>
            <a:r>
              <a:rPr lang="en-US" sz="3600" dirty="0"/>
              <a:t>of the feedback</a:t>
            </a:r>
          </a:p>
        </p:txBody>
      </p:sp>
      <p:sp>
        <p:nvSpPr>
          <p:cNvPr id="9" name="Oval 8"/>
          <p:cNvSpPr/>
          <p:nvPr/>
        </p:nvSpPr>
        <p:spPr>
          <a:xfrm>
            <a:off x="3048000" y="4103949"/>
            <a:ext cx="4114800" cy="2079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800" dirty="0" smtClean="0">
                <a:solidFill>
                  <a:srgbClr val="C00000"/>
                </a:solidFill>
              </a:rPr>
              <a:t>PURPOSES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59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71800" y="-92964"/>
            <a:ext cx="6239978" cy="5509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8800" dirty="0" smtClean="0"/>
              <a:t>Shaping</a:t>
            </a:r>
          </a:p>
          <a:p>
            <a:endParaRPr lang="en-US" sz="4400" dirty="0"/>
          </a:p>
          <a:p>
            <a:endParaRPr lang="en-US" sz="4400" dirty="0" smtClean="0"/>
          </a:p>
          <a:p>
            <a:r>
              <a:rPr lang="en-US" sz="4400" dirty="0" smtClean="0"/>
              <a:t>The teaching of a new </a:t>
            </a:r>
            <a:r>
              <a:rPr lang="en-US" sz="4400" dirty="0" err="1" smtClean="0"/>
              <a:t>skIll</a:t>
            </a:r>
            <a:endParaRPr lang="en-US" sz="4400" dirty="0" smtClean="0"/>
          </a:p>
          <a:p>
            <a:r>
              <a:rPr lang="en-US" sz="4400" dirty="0" smtClean="0"/>
              <a:t>or behavior by means of</a:t>
            </a:r>
          </a:p>
          <a:p>
            <a:r>
              <a:rPr lang="en-US" sz="4400" dirty="0" smtClean="0"/>
              <a:t>reinforcement for small</a:t>
            </a:r>
          </a:p>
          <a:p>
            <a:r>
              <a:rPr lang="en-US" sz="4400" dirty="0" smtClean="0"/>
              <a:t>steps toward .</a:t>
            </a:r>
            <a:endParaRPr lang="en-US" sz="4400" dirty="0"/>
          </a:p>
        </p:txBody>
      </p:sp>
      <p:sp>
        <p:nvSpPr>
          <p:cNvPr id="6" name="object 5"/>
          <p:cNvSpPr/>
          <p:nvPr/>
        </p:nvSpPr>
        <p:spPr>
          <a:xfrm rot="10800000">
            <a:off x="0" y="-19812"/>
            <a:ext cx="2438400" cy="6153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10896600" y="3848100"/>
            <a:ext cx="6122574" cy="52014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8800" dirty="0" err="1" smtClean="0"/>
              <a:t>Extintion</a:t>
            </a:r>
            <a:endParaRPr lang="en-ID" sz="8800" dirty="0" smtClean="0"/>
          </a:p>
          <a:p>
            <a:endParaRPr lang="en-US" sz="4400" dirty="0"/>
          </a:p>
          <a:p>
            <a:endParaRPr lang="en-US" sz="4000" dirty="0" smtClean="0"/>
          </a:p>
          <a:p>
            <a:r>
              <a:rPr lang="en-US" sz="4000" dirty="0"/>
              <a:t>The weakening and eventual</a:t>
            </a:r>
          </a:p>
          <a:p>
            <a:r>
              <a:rPr lang="en-US" sz="4000" dirty="0"/>
              <a:t>elimination of a learned</a:t>
            </a:r>
          </a:p>
          <a:p>
            <a:r>
              <a:rPr lang="en-US" sz="4000" dirty="0"/>
              <a:t>behavior as reinforcement is</a:t>
            </a:r>
          </a:p>
          <a:p>
            <a:r>
              <a:rPr lang="en-US" sz="4000" dirty="0"/>
              <a:t>withdrawn.</a:t>
            </a:r>
          </a:p>
        </p:txBody>
      </p:sp>
    </p:spTree>
    <p:extLst>
      <p:ext uri="{BB962C8B-B14F-4D97-AF65-F5344CB8AC3E}">
        <p14:creationId xmlns:p14="http://schemas.microsoft.com/office/powerpoint/2010/main" val="3735464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132" t="22917" r="18961" b="16666"/>
          <a:stretch/>
        </p:blipFill>
        <p:spPr>
          <a:xfrm>
            <a:off x="457200" y="266700"/>
            <a:ext cx="17449799" cy="96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38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5934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111" y="-6942"/>
            <a:ext cx="15409775" cy="3300904"/>
          </a:xfrm>
          <a:prstGeom prst="rect">
            <a:avLst/>
          </a:prstGeom>
        </p:spPr>
        <p:txBody>
          <a:bodyPr vert="horz" wrap="square" lIns="0" tIns="220980" rIns="0" bIns="0" rtlCol="0">
            <a:spAutoFit/>
          </a:bodyPr>
          <a:lstStyle/>
          <a:p>
            <a:pPr marL="12700" marR="5080" indent="1449705" algn="ctr">
              <a:lnSpc>
                <a:spcPts val="7950"/>
              </a:lnSpc>
              <a:spcBef>
                <a:spcPts val="1740"/>
              </a:spcBef>
            </a:pPr>
            <a:r>
              <a:rPr lang="en-ID" sz="5400" dirty="0">
                <a:solidFill>
                  <a:schemeClr val="bg1"/>
                </a:solidFill>
              </a:rPr>
              <a:t>How was Social Learning Theory Contributed to Our Understanding of Human Learning?</a:t>
            </a:r>
            <a:endParaRPr sz="5400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3220817" cy="6587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19600" y="3771900"/>
            <a:ext cx="11734799" cy="53070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ID" sz="4800" dirty="0" smtClean="0">
                <a:solidFill>
                  <a:schemeClr val="bg1"/>
                </a:solidFill>
              </a:rPr>
              <a:t>Bandura-</a:t>
            </a:r>
            <a:r>
              <a:rPr lang="en-ID" sz="4800" dirty="0" err="1" smtClean="0">
                <a:solidFill>
                  <a:schemeClr val="bg1"/>
                </a:solidFill>
              </a:rPr>
              <a:t>Modeling</a:t>
            </a:r>
            <a:r>
              <a:rPr lang="en-ID" sz="4800" dirty="0" smtClean="0">
                <a:solidFill>
                  <a:schemeClr val="bg1"/>
                </a:solidFill>
              </a:rPr>
              <a:t> and Observational Learning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ID" sz="4800" dirty="0" err="1" smtClean="0">
                <a:solidFill>
                  <a:schemeClr val="bg1"/>
                </a:solidFill>
              </a:rPr>
              <a:t>Meichenbaums</a:t>
            </a:r>
            <a:r>
              <a:rPr lang="en-ID" sz="4800" dirty="0" smtClean="0">
                <a:solidFill>
                  <a:schemeClr val="bg1"/>
                </a:solidFill>
              </a:rPr>
              <a:t> Model of Self Regulated Learning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ID" sz="4800" dirty="0" err="1" smtClean="0">
                <a:solidFill>
                  <a:schemeClr val="bg1"/>
                </a:solidFill>
              </a:rPr>
              <a:t>Strenghts</a:t>
            </a:r>
            <a:r>
              <a:rPr lang="en-ID" sz="4800" dirty="0" smtClean="0">
                <a:solidFill>
                  <a:schemeClr val="bg1"/>
                </a:solidFill>
              </a:rPr>
              <a:t> and Limitations of </a:t>
            </a:r>
            <a:r>
              <a:rPr lang="en-ID" sz="4800" dirty="0" err="1" smtClean="0">
                <a:solidFill>
                  <a:schemeClr val="bg1"/>
                </a:solidFill>
              </a:rPr>
              <a:t>Behavioral</a:t>
            </a:r>
            <a:r>
              <a:rPr lang="en-ID" sz="4800" dirty="0" smtClean="0">
                <a:solidFill>
                  <a:schemeClr val="bg1"/>
                </a:solidFill>
              </a:rPr>
              <a:t> Theories</a:t>
            </a:r>
            <a:endParaRPr lang="en-US" sz="4800" dirty="0" smtClean="0">
              <a:solidFill>
                <a:schemeClr val="bg1"/>
              </a:solidFill>
            </a:endParaRPr>
          </a:p>
          <a:p>
            <a:pPr marL="584200" marR="5080" indent="-571500">
              <a:lnSpc>
                <a:spcPct val="115199"/>
              </a:lnSpc>
              <a:spcBef>
                <a:spcPts val="100"/>
              </a:spcBef>
              <a:buFont typeface="Wingdings" panose="05000000000000000000" pitchFamily="2" charset="2"/>
              <a:buChar char="q"/>
            </a:pPr>
            <a:endParaRPr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86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673337" cy="5154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45612" y="647700"/>
            <a:ext cx="12232387" cy="2164695"/>
          </a:xfrm>
          <a:prstGeom prst="rect">
            <a:avLst/>
          </a:prstGeom>
        </p:spPr>
        <p:txBody>
          <a:bodyPr vert="horz" wrap="square" lIns="0" tIns="220980" rIns="0" bIns="0" rtlCol="0">
            <a:spAutoFit/>
          </a:bodyPr>
          <a:lstStyle/>
          <a:p>
            <a:pPr marL="12700" marR="5080" indent="2219325">
              <a:spcBef>
                <a:spcPts val="1740"/>
              </a:spcBef>
            </a:pPr>
            <a:r>
              <a:rPr lang="en-ID" sz="8000" b="1" spc="605" dirty="0" smtClean="0">
                <a:solidFill>
                  <a:srgbClr val="E49D81"/>
                </a:solidFill>
                <a:latin typeface="Palatino Linotype"/>
                <a:cs typeface="Palatino Linotype"/>
              </a:rPr>
              <a:t>Bandura</a:t>
            </a:r>
          </a:p>
          <a:p>
            <a:pPr marL="12700" marR="5080" indent="2219325">
              <a:spcBef>
                <a:spcPts val="1740"/>
              </a:spcBef>
            </a:pPr>
            <a:r>
              <a:rPr lang="en-ID" sz="3200" b="1" spc="605" dirty="0" err="1" smtClean="0">
                <a:solidFill>
                  <a:srgbClr val="E49D81"/>
                </a:solidFill>
                <a:latin typeface="Palatino Linotype"/>
                <a:cs typeface="Palatino Linotype"/>
              </a:rPr>
              <a:t>Modeling</a:t>
            </a:r>
            <a:r>
              <a:rPr lang="en-ID" sz="3200" b="1" spc="605" dirty="0" smtClean="0">
                <a:solidFill>
                  <a:srgbClr val="E49D81"/>
                </a:solidFill>
                <a:latin typeface="Palatino Linotype"/>
                <a:cs typeface="Palatino Linotype"/>
              </a:rPr>
              <a:t> &amp; Observational Learning</a:t>
            </a:r>
            <a:endParaRPr sz="3200" dirty="0">
              <a:latin typeface="Palatino Linotype"/>
              <a:cs typeface="Palatino Linotype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7305507"/>
              </p:ext>
            </p:extLst>
          </p:nvPr>
        </p:nvGraphicFramePr>
        <p:xfrm>
          <a:off x="4694168" y="3848100"/>
          <a:ext cx="8763000" cy="5747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1140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673337" cy="5154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45612" y="647700"/>
            <a:ext cx="12232387" cy="2164695"/>
          </a:xfrm>
          <a:prstGeom prst="rect">
            <a:avLst/>
          </a:prstGeom>
        </p:spPr>
        <p:txBody>
          <a:bodyPr vert="horz" wrap="square" lIns="0" tIns="220980" rIns="0" bIns="0" rtlCol="0">
            <a:spAutoFit/>
          </a:bodyPr>
          <a:lstStyle/>
          <a:p>
            <a:pPr marL="12700" marR="5080" indent="2219325">
              <a:spcBef>
                <a:spcPts val="1740"/>
              </a:spcBef>
            </a:pPr>
            <a:r>
              <a:rPr lang="en-ID" sz="8000" b="1" spc="605" dirty="0" err="1" smtClean="0">
                <a:solidFill>
                  <a:srgbClr val="E49D81"/>
                </a:solidFill>
                <a:latin typeface="Palatino Linotype"/>
                <a:cs typeface="Palatino Linotype"/>
              </a:rPr>
              <a:t>Meichenbaums</a:t>
            </a:r>
            <a:endParaRPr lang="en-ID" sz="8000" b="1" spc="605" dirty="0" smtClean="0">
              <a:solidFill>
                <a:srgbClr val="E49D81"/>
              </a:solidFill>
              <a:latin typeface="Palatino Linotype"/>
              <a:cs typeface="Palatino Linotype"/>
            </a:endParaRPr>
          </a:p>
          <a:p>
            <a:pPr marL="12700" marR="5080" indent="2219325">
              <a:spcBef>
                <a:spcPts val="1740"/>
              </a:spcBef>
            </a:pPr>
            <a:r>
              <a:rPr lang="en-ID" sz="3200" b="1" spc="605" dirty="0" smtClean="0">
                <a:solidFill>
                  <a:srgbClr val="E49D81"/>
                </a:solidFill>
                <a:latin typeface="Palatino Linotype"/>
                <a:cs typeface="Palatino Linotype"/>
              </a:rPr>
              <a:t>Model of Self Regulated Learning</a:t>
            </a:r>
            <a:endParaRPr sz="3200" dirty="0">
              <a:latin typeface="Palatino Linotype"/>
              <a:cs typeface="Palatino Linotyp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7" t="3710" r="3361" b="12630"/>
          <a:stretch/>
        </p:blipFill>
        <p:spPr>
          <a:xfrm>
            <a:off x="5715001" y="3086099"/>
            <a:ext cx="6400799" cy="61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93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38200" y="342900"/>
            <a:ext cx="14487526" cy="1885131"/>
          </a:xfrm>
          <a:prstGeom prst="rect">
            <a:avLst/>
          </a:prstGeom>
        </p:spPr>
        <p:txBody>
          <a:bodyPr vert="horz" wrap="square" lIns="0" tIns="220980" rIns="0" bIns="0" rtlCol="0">
            <a:spAutoFit/>
          </a:bodyPr>
          <a:lstStyle/>
          <a:p>
            <a:pPr marL="12700" marR="5080" indent="1310640" algn="ctr">
              <a:spcBef>
                <a:spcPts val="1740"/>
              </a:spcBef>
            </a:pPr>
            <a:r>
              <a:rPr lang="en-ID" sz="5400" b="1" spc="620" dirty="0" err="1" smtClean="0">
                <a:solidFill>
                  <a:srgbClr val="59342B"/>
                </a:solidFill>
                <a:latin typeface="Palatino Linotype"/>
                <a:cs typeface="Palatino Linotype"/>
              </a:rPr>
              <a:t>Strenghts</a:t>
            </a:r>
            <a:r>
              <a:rPr lang="en-ID" sz="5400" b="1" spc="620" dirty="0" smtClean="0">
                <a:solidFill>
                  <a:srgbClr val="59342B"/>
                </a:solidFill>
                <a:latin typeface="Palatino Linotype"/>
                <a:cs typeface="Palatino Linotype"/>
              </a:rPr>
              <a:t> and Limitations of </a:t>
            </a:r>
            <a:r>
              <a:rPr lang="en-ID" sz="5400" b="1" spc="620" dirty="0" err="1" smtClean="0">
                <a:solidFill>
                  <a:srgbClr val="59342B"/>
                </a:solidFill>
                <a:latin typeface="Palatino Linotype"/>
                <a:cs typeface="Palatino Linotype"/>
              </a:rPr>
              <a:t>Behavioral</a:t>
            </a:r>
            <a:r>
              <a:rPr lang="en-ID" sz="5400" b="1" spc="620" dirty="0" smtClean="0">
                <a:solidFill>
                  <a:srgbClr val="59342B"/>
                </a:solidFill>
                <a:latin typeface="Palatino Linotype"/>
                <a:cs typeface="Palatino Linotype"/>
              </a:rPr>
              <a:t> Learning Theories</a:t>
            </a:r>
            <a:endParaRPr sz="5400" dirty="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34200" y="4181332"/>
            <a:ext cx="7874634" cy="812402"/>
          </a:xfrm>
          <a:prstGeom prst="rect">
            <a:avLst/>
          </a:prstGeom>
        </p:spPr>
        <p:txBody>
          <a:bodyPr vert="horz" wrap="square" lIns="0" tIns="271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35"/>
              </a:spcBef>
              <a:tabLst>
                <a:tab pos="1811655" algn="l"/>
                <a:tab pos="2712085" algn="l"/>
                <a:tab pos="5235575" algn="l"/>
              </a:tabLst>
            </a:pPr>
            <a:r>
              <a:rPr lang="en-ID" sz="3500" b="1" spc="70" dirty="0" smtClean="0">
                <a:solidFill>
                  <a:srgbClr val="E49D81"/>
                </a:solidFill>
                <a:latin typeface="Lucida Sans"/>
                <a:cs typeface="Lucida Sans"/>
              </a:rPr>
              <a:t>LET’S DISCUSS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119759" y="2"/>
            <a:ext cx="4168239" cy="3838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8525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673337" cy="5154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43200" y="3928555"/>
            <a:ext cx="10090925" cy="1249060"/>
          </a:xfrm>
          <a:prstGeom prst="rect">
            <a:avLst/>
          </a:prstGeom>
        </p:spPr>
        <p:txBody>
          <a:bodyPr vert="horz" wrap="square" lIns="0" tIns="220980" rIns="0" bIns="0" rtlCol="0">
            <a:spAutoFit/>
          </a:bodyPr>
          <a:lstStyle/>
          <a:p>
            <a:pPr marL="12700" marR="5080" indent="2219325" algn="ctr">
              <a:lnSpc>
                <a:spcPts val="7950"/>
              </a:lnSpc>
              <a:spcBef>
                <a:spcPts val="1740"/>
              </a:spcBef>
            </a:pPr>
            <a:r>
              <a:rPr lang="en-ID" sz="8000" b="1" spc="605" dirty="0" smtClean="0">
                <a:solidFill>
                  <a:srgbClr val="E49D81"/>
                </a:solidFill>
                <a:latin typeface="Palatino Linotype"/>
                <a:cs typeface="Palatino Linotype"/>
              </a:rPr>
              <a:t>THANK YOU</a:t>
            </a:r>
            <a:endParaRPr sz="8000" dirty="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777943" y="2792957"/>
            <a:ext cx="2510056" cy="74940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81000" y="419100"/>
            <a:ext cx="7100570" cy="1265731"/>
          </a:xfrm>
          <a:prstGeom prst="rect">
            <a:avLst/>
          </a:prstGeom>
        </p:spPr>
        <p:txBody>
          <a:bodyPr vert="horz" wrap="square" lIns="0" tIns="220980" rIns="0" bIns="0" rtlCol="0">
            <a:spAutoFit/>
          </a:bodyPr>
          <a:lstStyle/>
          <a:p>
            <a:pPr marL="12700" marR="5080" indent="1310640">
              <a:lnSpc>
                <a:spcPts val="7950"/>
              </a:lnSpc>
              <a:spcBef>
                <a:spcPts val="1740"/>
              </a:spcBef>
            </a:pPr>
            <a:r>
              <a:rPr lang="en-ID" sz="8000" b="1" spc="620" dirty="0" smtClean="0">
                <a:solidFill>
                  <a:srgbClr val="59342B"/>
                </a:solidFill>
                <a:latin typeface="Palatino Linotype"/>
                <a:cs typeface="Palatino Linotype"/>
              </a:rPr>
              <a:t>Learning</a:t>
            </a:r>
            <a:endParaRPr sz="8000" dirty="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42870" y="2471406"/>
            <a:ext cx="9677400" cy="3459280"/>
          </a:xfrm>
          <a:prstGeom prst="rect">
            <a:avLst/>
          </a:prstGeom>
        </p:spPr>
        <p:txBody>
          <a:bodyPr vert="horz" wrap="square" lIns="0" tIns="271145" rIns="0" bIns="0" rtlCol="0">
            <a:spAutoFit/>
          </a:bodyPr>
          <a:lstStyle/>
          <a:p>
            <a:pPr marL="340360" marR="332105">
              <a:lnSpc>
                <a:spcPct val="115199"/>
              </a:lnSpc>
              <a:spcBef>
                <a:spcPts val="1280"/>
              </a:spcBef>
            </a:pPr>
            <a:r>
              <a:rPr lang="en-US" sz="6000" b="1" dirty="0" smtClean="0">
                <a:latin typeface="Monotype Corsiva" panose="03010101010201010101" pitchFamily="66" charset="0"/>
              </a:rPr>
              <a:t>Learning </a:t>
            </a:r>
            <a:r>
              <a:rPr lang="en-US" sz="6000" dirty="0">
                <a:latin typeface="Monotype Corsiva" panose="03010101010201010101" pitchFamily="66" charset="0"/>
              </a:rPr>
              <a:t>is usually defined as a change in an individual caused by experience</a:t>
            </a:r>
            <a:endParaRPr sz="6000" dirty="0">
              <a:latin typeface="Monotype Corsiva" panose="03010101010201010101" pitchFamily="66" charset="0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119759" y="2"/>
            <a:ext cx="4168239" cy="3838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259" y="2400300"/>
            <a:ext cx="9525000" cy="75914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5934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84144" y="2390142"/>
            <a:ext cx="12203856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5400" spc="375" dirty="0" smtClean="0">
                <a:solidFill>
                  <a:srgbClr val="FEE8D5"/>
                </a:solidFill>
                <a:latin typeface="Palatino Linotype"/>
                <a:cs typeface="Palatino Linotype"/>
              </a:rPr>
              <a:t>What </a:t>
            </a:r>
            <a:r>
              <a:rPr lang="en-ID" sz="5400" spc="375" dirty="0" err="1" smtClean="0">
                <a:solidFill>
                  <a:srgbClr val="FEE8D5"/>
                </a:solidFill>
                <a:latin typeface="Palatino Linotype"/>
                <a:cs typeface="Palatino Linotype"/>
              </a:rPr>
              <a:t>Behavioral</a:t>
            </a:r>
            <a:r>
              <a:rPr lang="en-ID" sz="5400" spc="375" dirty="0" smtClean="0">
                <a:solidFill>
                  <a:srgbClr val="FEE8D5"/>
                </a:solidFill>
                <a:latin typeface="Palatino Linotype"/>
                <a:cs typeface="Palatino Linotype"/>
              </a:rPr>
              <a:t> Learning Theories Have Evolved?</a:t>
            </a:r>
            <a:endParaRPr sz="5400" dirty="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0572" y="4841325"/>
            <a:ext cx="11811000" cy="3227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D" sz="4800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Pavlov : Classical Conditioning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D" sz="4800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Thorndike : The Law of Effect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D" sz="4800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Skinner : Operant Conditioning</a:t>
            </a:r>
            <a:endParaRPr lang="en-US" sz="4800" dirty="0" smtClean="0">
              <a:solidFill>
                <a:schemeClr val="bg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"/>
            <a:ext cx="4606975" cy="5282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158554"/>
            <a:ext cx="4952943" cy="495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4571841"/>
            <a:ext cx="3958279" cy="5715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991371" y="1995309"/>
            <a:ext cx="8248650" cy="419100"/>
            <a:chOff x="5019674" y="4819650"/>
            <a:chExt cx="8248650" cy="419100"/>
          </a:xfrm>
        </p:grpSpPr>
        <p:sp>
          <p:nvSpPr>
            <p:cNvPr id="5" name="object 5"/>
            <p:cNvSpPr/>
            <p:nvPr/>
          </p:nvSpPr>
          <p:spPr>
            <a:xfrm>
              <a:off x="5314949" y="5000624"/>
              <a:ext cx="7600950" cy="57150"/>
            </a:xfrm>
            <a:custGeom>
              <a:avLst/>
              <a:gdLst/>
              <a:ahLst/>
              <a:cxnLst/>
              <a:rect l="l" t="t" r="r" b="b"/>
              <a:pathLst>
                <a:path w="7600950" h="57150">
                  <a:moveTo>
                    <a:pt x="7600949" y="57149"/>
                  </a:moveTo>
                  <a:lnTo>
                    <a:pt x="0" y="57149"/>
                  </a:lnTo>
                  <a:lnTo>
                    <a:pt x="0" y="0"/>
                  </a:lnTo>
                  <a:lnTo>
                    <a:pt x="7600949" y="0"/>
                  </a:lnTo>
                  <a:lnTo>
                    <a:pt x="7600949" y="57149"/>
                  </a:lnTo>
                  <a:close/>
                </a:path>
              </a:pathLst>
            </a:custGeom>
            <a:solidFill>
              <a:srgbClr val="ECA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19662" y="4819662"/>
              <a:ext cx="8248650" cy="419100"/>
            </a:xfrm>
            <a:custGeom>
              <a:avLst/>
              <a:gdLst/>
              <a:ahLst/>
              <a:cxnLst/>
              <a:rect l="l" t="t" r="r" b="b"/>
              <a:pathLst>
                <a:path w="8248650" h="419100">
                  <a:moveTo>
                    <a:pt x="419100" y="202679"/>
                  </a:moveTo>
                  <a:lnTo>
                    <a:pt x="413740" y="161937"/>
                  </a:lnTo>
                  <a:lnTo>
                    <a:pt x="400532" y="123012"/>
                  </a:lnTo>
                  <a:lnTo>
                    <a:pt x="379971" y="87414"/>
                  </a:lnTo>
                  <a:lnTo>
                    <a:pt x="352882" y="56515"/>
                  </a:lnTo>
                  <a:lnTo>
                    <a:pt x="320268" y="31496"/>
                  </a:lnTo>
                  <a:lnTo>
                    <a:pt x="283400" y="13322"/>
                  </a:lnTo>
                  <a:lnTo>
                    <a:pt x="243700" y="2679"/>
                  </a:lnTo>
                  <a:lnTo>
                    <a:pt x="216420" y="0"/>
                  </a:lnTo>
                  <a:lnTo>
                    <a:pt x="202692" y="0"/>
                  </a:lnTo>
                  <a:lnTo>
                    <a:pt x="161937" y="5359"/>
                  </a:lnTo>
                  <a:lnTo>
                    <a:pt x="123024" y="18567"/>
                  </a:lnTo>
                  <a:lnTo>
                    <a:pt x="87426" y="39116"/>
                  </a:lnTo>
                  <a:lnTo>
                    <a:pt x="56527" y="66217"/>
                  </a:lnTo>
                  <a:lnTo>
                    <a:pt x="31508" y="98831"/>
                  </a:lnTo>
                  <a:lnTo>
                    <a:pt x="13335" y="135686"/>
                  </a:lnTo>
                  <a:lnTo>
                    <a:pt x="2692" y="175399"/>
                  </a:lnTo>
                  <a:lnTo>
                    <a:pt x="0" y="202679"/>
                  </a:lnTo>
                  <a:lnTo>
                    <a:pt x="0" y="216408"/>
                  </a:lnTo>
                  <a:lnTo>
                    <a:pt x="5372" y="257162"/>
                  </a:lnTo>
                  <a:lnTo>
                    <a:pt x="18580" y="296075"/>
                  </a:lnTo>
                  <a:lnTo>
                    <a:pt x="39128" y="331673"/>
                  </a:lnTo>
                  <a:lnTo>
                    <a:pt x="66230" y="362572"/>
                  </a:lnTo>
                  <a:lnTo>
                    <a:pt x="98844" y="387591"/>
                  </a:lnTo>
                  <a:lnTo>
                    <a:pt x="135699" y="405765"/>
                  </a:lnTo>
                  <a:lnTo>
                    <a:pt x="175412" y="416407"/>
                  </a:lnTo>
                  <a:lnTo>
                    <a:pt x="202692" y="419100"/>
                  </a:lnTo>
                  <a:lnTo>
                    <a:pt x="216420" y="419100"/>
                  </a:lnTo>
                  <a:lnTo>
                    <a:pt x="257162" y="413727"/>
                  </a:lnTo>
                  <a:lnTo>
                    <a:pt x="296087" y="400519"/>
                  </a:lnTo>
                  <a:lnTo>
                    <a:pt x="331685" y="379971"/>
                  </a:lnTo>
                  <a:lnTo>
                    <a:pt x="362585" y="352869"/>
                  </a:lnTo>
                  <a:lnTo>
                    <a:pt x="387604" y="320255"/>
                  </a:lnTo>
                  <a:lnTo>
                    <a:pt x="405777" y="283400"/>
                  </a:lnTo>
                  <a:lnTo>
                    <a:pt x="416420" y="243687"/>
                  </a:lnTo>
                  <a:lnTo>
                    <a:pt x="419100" y="216408"/>
                  </a:lnTo>
                  <a:lnTo>
                    <a:pt x="419100" y="202679"/>
                  </a:lnTo>
                  <a:close/>
                </a:path>
                <a:path w="8248650" h="419100">
                  <a:moveTo>
                    <a:pt x="4305300" y="202679"/>
                  </a:moveTo>
                  <a:lnTo>
                    <a:pt x="4299940" y="161937"/>
                  </a:lnTo>
                  <a:lnTo>
                    <a:pt x="4286732" y="123012"/>
                  </a:lnTo>
                  <a:lnTo>
                    <a:pt x="4266171" y="87414"/>
                  </a:lnTo>
                  <a:lnTo>
                    <a:pt x="4239082" y="56515"/>
                  </a:lnTo>
                  <a:lnTo>
                    <a:pt x="4206468" y="31496"/>
                  </a:lnTo>
                  <a:lnTo>
                    <a:pt x="4169600" y="13322"/>
                  </a:lnTo>
                  <a:lnTo>
                    <a:pt x="4129900" y="2679"/>
                  </a:lnTo>
                  <a:lnTo>
                    <a:pt x="4102620" y="0"/>
                  </a:lnTo>
                  <a:lnTo>
                    <a:pt x="4088892" y="0"/>
                  </a:lnTo>
                  <a:lnTo>
                    <a:pt x="4048137" y="5359"/>
                  </a:lnTo>
                  <a:lnTo>
                    <a:pt x="4009225" y="18567"/>
                  </a:lnTo>
                  <a:lnTo>
                    <a:pt x="3973626" y="39116"/>
                  </a:lnTo>
                  <a:lnTo>
                    <a:pt x="3942727" y="66217"/>
                  </a:lnTo>
                  <a:lnTo>
                    <a:pt x="3917708" y="98831"/>
                  </a:lnTo>
                  <a:lnTo>
                    <a:pt x="3899535" y="135686"/>
                  </a:lnTo>
                  <a:lnTo>
                    <a:pt x="3888892" y="175399"/>
                  </a:lnTo>
                  <a:lnTo>
                    <a:pt x="3886200" y="202679"/>
                  </a:lnTo>
                  <a:lnTo>
                    <a:pt x="3886200" y="216408"/>
                  </a:lnTo>
                  <a:lnTo>
                    <a:pt x="3891572" y="257162"/>
                  </a:lnTo>
                  <a:lnTo>
                    <a:pt x="3904780" y="296075"/>
                  </a:lnTo>
                  <a:lnTo>
                    <a:pt x="3925328" y="331673"/>
                  </a:lnTo>
                  <a:lnTo>
                    <a:pt x="3952430" y="362572"/>
                  </a:lnTo>
                  <a:lnTo>
                    <a:pt x="3985044" y="387591"/>
                  </a:lnTo>
                  <a:lnTo>
                    <a:pt x="4021899" y="405765"/>
                  </a:lnTo>
                  <a:lnTo>
                    <a:pt x="4061599" y="416407"/>
                  </a:lnTo>
                  <a:lnTo>
                    <a:pt x="4088892" y="419100"/>
                  </a:lnTo>
                  <a:lnTo>
                    <a:pt x="4102620" y="419100"/>
                  </a:lnTo>
                  <a:lnTo>
                    <a:pt x="4143362" y="413727"/>
                  </a:lnTo>
                  <a:lnTo>
                    <a:pt x="4182287" y="400519"/>
                  </a:lnTo>
                  <a:lnTo>
                    <a:pt x="4217886" y="379971"/>
                  </a:lnTo>
                  <a:lnTo>
                    <a:pt x="4248785" y="352869"/>
                  </a:lnTo>
                  <a:lnTo>
                    <a:pt x="4273804" y="320255"/>
                  </a:lnTo>
                  <a:lnTo>
                    <a:pt x="4291977" y="283400"/>
                  </a:lnTo>
                  <a:lnTo>
                    <a:pt x="4302620" y="243687"/>
                  </a:lnTo>
                  <a:lnTo>
                    <a:pt x="4305300" y="216408"/>
                  </a:lnTo>
                  <a:lnTo>
                    <a:pt x="4305300" y="202679"/>
                  </a:lnTo>
                  <a:close/>
                </a:path>
                <a:path w="8248650" h="419100">
                  <a:moveTo>
                    <a:pt x="8248650" y="202679"/>
                  </a:moveTo>
                  <a:lnTo>
                    <a:pt x="8243290" y="161937"/>
                  </a:lnTo>
                  <a:lnTo>
                    <a:pt x="8230082" y="123012"/>
                  </a:lnTo>
                  <a:lnTo>
                    <a:pt x="8209521" y="87414"/>
                  </a:lnTo>
                  <a:lnTo>
                    <a:pt x="8182432" y="56515"/>
                  </a:lnTo>
                  <a:lnTo>
                    <a:pt x="8149818" y="31496"/>
                  </a:lnTo>
                  <a:lnTo>
                    <a:pt x="8112950" y="13322"/>
                  </a:lnTo>
                  <a:lnTo>
                    <a:pt x="8073250" y="2679"/>
                  </a:lnTo>
                  <a:lnTo>
                    <a:pt x="8045971" y="0"/>
                  </a:lnTo>
                  <a:lnTo>
                    <a:pt x="8032242" y="0"/>
                  </a:lnTo>
                  <a:lnTo>
                    <a:pt x="7991488" y="5359"/>
                  </a:lnTo>
                  <a:lnTo>
                    <a:pt x="7952575" y="18567"/>
                  </a:lnTo>
                  <a:lnTo>
                    <a:pt x="7916977" y="39116"/>
                  </a:lnTo>
                  <a:lnTo>
                    <a:pt x="7886078" y="66217"/>
                  </a:lnTo>
                  <a:lnTo>
                    <a:pt x="7861059" y="98831"/>
                  </a:lnTo>
                  <a:lnTo>
                    <a:pt x="7842885" y="135686"/>
                  </a:lnTo>
                  <a:lnTo>
                    <a:pt x="7832242" y="175399"/>
                  </a:lnTo>
                  <a:lnTo>
                    <a:pt x="7829550" y="202679"/>
                  </a:lnTo>
                  <a:lnTo>
                    <a:pt x="7829550" y="216408"/>
                  </a:lnTo>
                  <a:lnTo>
                    <a:pt x="7834922" y="257162"/>
                  </a:lnTo>
                  <a:lnTo>
                    <a:pt x="7848130" y="296075"/>
                  </a:lnTo>
                  <a:lnTo>
                    <a:pt x="7868679" y="331673"/>
                  </a:lnTo>
                  <a:lnTo>
                    <a:pt x="7895780" y="362572"/>
                  </a:lnTo>
                  <a:lnTo>
                    <a:pt x="7928394" y="387591"/>
                  </a:lnTo>
                  <a:lnTo>
                    <a:pt x="7965249" y="405765"/>
                  </a:lnTo>
                  <a:lnTo>
                    <a:pt x="8004950" y="416407"/>
                  </a:lnTo>
                  <a:lnTo>
                    <a:pt x="8032242" y="419100"/>
                  </a:lnTo>
                  <a:lnTo>
                    <a:pt x="8045971" y="419100"/>
                  </a:lnTo>
                  <a:lnTo>
                    <a:pt x="8086712" y="413727"/>
                  </a:lnTo>
                  <a:lnTo>
                    <a:pt x="8125638" y="400519"/>
                  </a:lnTo>
                  <a:lnTo>
                    <a:pt x="8161236" y="379971"/>
                  </a:lnTo>
                  <a:lnTo>
                    <a:pt x="8192135" y="352869"/>
                  </a:lnTo>
                  <a:lnTo>
                    <a:pt x="8217154" y="320255"/>
                  </a:lnTo>
                  <a:lnTo>
                    <a:pt x="8235328" y="283400"/>
                  </a:lnTo>
                  <a:lnTo>
                    <a:pt x="8245970" y="243687"/>
                  </a:lnTo>
                  <a:lnTo>
                    <a:pt x="8248650" y="216408"/>
                  </a:lnTo>
                  <a:lnTo>
                    <a:pt x="8248650" y="202679"/>
                  </a:lnTo>
                  <a:close/>
                </a:path>
              </a:pathLst>
            </a:custGeom>
            <a:solidFill>
              <a:srgbClr val="E49D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93542" y="664107"/>
            <a:ext cx="12811112" cy="1086195"/>
          </a:xfrm>
          <a:prstGeom prst="rect">
            <a:avLst/>
          </a:prstGeom>
        </p:spPr>
        <p:txBody>
          <a:bodyPr vert="horz" wrap="square" lIns="0" tIns="344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10"/>
              </a:spcBef>
            </a:pPr>
            <a:r>
              <a:rPr lang="en-ID" sz="4800" spc="400" dirty="0" smtClean="0">
                <a:latin typeface="Palatino Linotype"/>
                <a:cs typeface="Palatino Linotype"/>
              </a:rPr>
              <a:t>Pavlov : Classical Conditioning</a:t>
            </a:r>
            <a:endParaRPr sz="4800" dirty="0">
              <a:latin typeface="Calibri"/>
              <a:cs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667060"/>
            <a:ext cx="13792200" cy="71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5934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800" y="1638300"/>
            <a:ext cx="11366074" cy="64761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US" sz="6000" b="0" dirty="0">
                <a:solidFill>
                  <a:schemeClr val="bg1"/>
                </a:solidFill>
                <a:latin typeface="Monotype Corsiva" panose="03010101010201010101" pitchFamily="66" charset="0"/>
              </a:rPr>
              <a:t>In classical conditioning, </a:t>
            </a:r>
            <a:r>
              <a:rPr lang="en-US" sz="6000" b="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a neutral </a:t>
            </a:r>
            <a:r>
              <a:rPr lang="en-US" sz="6000" b="0" dirty="0">
                <a:solidFill>
                  <a:schemeClr val="bg1"/>
                </a:solidFill>
                <a:latin typeface="Monotype Corsiva" panose="03010101010201010101" pitchFamily="66" charset="0"/>
              </a:rPr>
              <a:t>stimulus (such as </a:t>
            </a:r>
            <a:r>
              <a:rPr lang="en-US" sz="6000" b="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a bell</a:t>
            </a:r>
            <a:r>
              <a:rPr lang="en-US" sz="6000" b="0" dirty="0">
                <a:solidFill>
                  <a:schemeClr val="bg1"/>
                </a:solidFill>
                <a:latin typeface="Monotype Corsiva" panose="03010101010201010101" pitchFamily="66" charset="0"/>
              </a:rPr>
              <a:t>) that at first prompts </a:t>
            </a:r>
            <a:r>
              <a:rPr lang="en-US" sz="6000" b="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no response </a:t>
            </a:r>
            <a:r>
              <a:rPr lang="en-US" sz="6000" b="0" dirty="0">
                <a:solidFill>
                  <a:schemeClr val="bg1"/>
                </a:solidFill>
                <a:latin typeface="Monotype Corsiva" panose="03010101010201010101" pitchFamily="66" charset="0"/>
              </a:rPr>
              <a:t>becomes paired </a:t>
            </a:r>
            <a:r>
              <a:rPr lang="en-US" sz="6000" b="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with an </a:t>
            </a:r>
            <a:r>
              <a:rPr lang="en-US" sz="6000" b="0" dirty="0">
                <a:solidFill>
                  <a:schemeClr val="bg1"/>
                </a:solidFill>
                <a:latin typeface="Monotype Corsiva" panose="03010101010201010101" pitchFamily="66" charset="0"/>
              </a:rPr>
              <a:t>unconditioned </a:t>
            </a:r>
            <a:r>
              <a:rPr lang="en-US" sz="6000" b="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stimulus (such </a:t>
            </a:r>
            <a:r>
              <a:rPr lang="en-US" sz="6000" b="0" dirty="0">
                <a:solidFill>
                  <a:schemeClr val="bg1"/>
                </a:solidFill>
                <a:latin typeface="Monotype Corsiva" panose="03010101010201010101" pitchFamily="66" charset="0"/>
              </a:rPr>
              <a:t>as meat) and gains </a:t>
            </a:r>
            <a:r>
              <a:rPr lang="en-US" sz="6000" b="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the power </a:t>
            </a:r>
            <a:r>
              <a:rPr lang="en-US" sz="6000" b="0" dirty="0">
                <a:solidFill>
                  <a:schemeClr val="bg1"/>
                </a:solidFill>
                <a:latin typeface="Monotype Corsiva" panose="03010101010201010101" pitchFamily="66" charset="0"/>
              </a:rPr>
              <a:t>of that stimulus </a:t>
            </a:r>
            <a:r>
              <a:rPr lang="en-US" sz="6000" b="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to cause </a:t>
            </a:r>
            <a:r>
              <a:rPr lang="en-US" sz="6000" b="0" dirty="0">
                <a:solidFill>
                  <a:schemeClr val="bg1"/>
                </a:solidFill>
                <a:latin typeface="Monotype Corsiva" panose="03010101010201010101" pitchFamily="66" charset="0"/>
              </a:rPr>
              <a:t>a response (such as</a:t>
            </a:r>
            <a:br>
              <a:rPr lang="en-US" sz="6000" b="0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en-US" sz="6000" b="0" dirty="0">
                <a:solidFill>
                  <a:schemeClr val="bg1"/>
                </a:solidFill>
                <a:latin typeface="Monotype Corsiva" panose="03010101010201010101" pitchFamily="66" charset="0"/>
              </a:rPr>
              <a:t>salivation).</a:t>
            </a:r>
            <a:endParaRPr sz="6000" dirty="0">
              <a:solidFill>
                <a:schemeClr val="bg1"/>
              </a:solidFill>
              <a:latin typeface="Monotype Corsiva" panose="03010101010201010101" pitchFamily="66" charset="0"/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617942" y="5494622"/>
            <a:ext cx="4670058" cy="4792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9549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4991371" y="1995309"/>
            <a:ext cx="8248650" cy="419100"/>
            <a:chOff x="5019674" y="4819650"/>
            <a:chExt cx="8248650" cy="419100"/>
          </a:xfrm>
        </p:grpSpPr>
        <p:sp>
          <p:nvSpPr>
            <p:cNvPr id="5" name="object 5"/>
            <p:cNvSpPr/>
            <p:nvPr/>
          </p:nvSpPr>
          <p:spPr>
            <a:xfrm>
              <a:off x="5314949" y="5000624"/>
              <a:ext cx="7600950" cy="57150"/>
            </a:xfrm>
            <a:custGeom>
              <a:avLst/>
              <a:gdLst/>
              <a:ahLst/>
              <a:cxnLst/>
              <a:rect l="l" t="t" r="r" b="b"/>
              <a:pathLst>
                <a:path w="7600950" h="57150">
                  <a:moveTo>
                    <a:pt x="7600949" y="57149"/>
                  </a:moveTo>
                  <a:lnTo>
                    <a:pt x="0" y="57149"/>
                  </a:lnTo>
                  <a:lnTo>
                    <a:pt x="0" y="0"/>
                  </a:lnTo>
                  <a:lnTo>
                    <a:pt x="7600949" y="0"/>
                  </a:lnTo>
                  <a:lnTo>
                    <a:pt x="7600949" y="57149"/>
                  </a:lnTo>
                  <a:close/>
                </a:path>
              </a:pathLst>
            </a:custGeom>
            <a:solidFill>
              <a:srgbClr val="ECA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19662" y="4819662"/>
              <a:ext cx="8248650" cy="419100"/>
            </a:xfrm>
            <a:custGeom>
              <a:avLst/>
              <a:gdLst/>
              <a:ahLst/>
              <a:cxnLst/>
              <a:rect l="l" t="t" r="r" b="b"/>
              <a:pathLst>
                <a:path w="8248650" h="419100">
                  <a:moveTo>
                    <a:pt x="419100" y="202679"/>
                  </a:moveTo>
                  <a:lnTo>
                    <a:pt x="413740" y="161937"/>
                  </a:lnTo>
                  <a:lnTo>
                    <a:pt x="400532" y="123012"/>
                  </a:lnTo>
                  <a:lnTo>
                    <a:pt x="379971" y="87414"/>
                  </a:lnTo>
                  <a:lnTo>
                    <a:pt x="352882" y="56515"/>
                  </a:lnTo>
                  <a:lnTo>
                    <a:pt x="320268" y="31496"/>
                  </a:lnTo>
                  <a:lnTo>
                    <a:pt x="283400" y="13322"/>
                  </a:lnTo>
                  <a:lnTo>
                    <a:pt x="243700" y="2679"/>
                  </a:lnTo>
                  <a:lnTo>
                    <a:pt x="216420" y="0"/>
                  </a:lnTo>
                  <a:lnTo>
                    <a:pt x="202692" y="0"/>
                  </a:lnTo>
                  <a:lnTo>
                    <a:pt x="161937" y="5359"/>
                  </a:lnTo>
                  <a:lnTo>
                    <a:pt x="123024" y="18567"/>
                  </a:lnTo>
                  <a:lnTo>
                    <a:pt x="87426" y="39116"/>
                  </a:lnTo>
                  <a:lnTo>
                    <a:pt x="56527" y="66217"/>
                  </a:lnTo>
                  <a:lnTo>
                    <a:pt x="31508" y="98831"/>
                  </a:lnTo>
                  <a:lnTo>
                    <a:pt x="13335" y="135686"/>
                  </a:lnTo>
                  <a:lnTo>
                    <a:pt x="2692" y="175399"/>
                  </a:lnTo>
                  <a:lnTo>
                    <a:pt x="0" y="202679"/>
                  </a:lnTo>
                  <a:lnTo>
                    <a:pt x="0" y="216408"/>
                  </a:lnTo>
                  <a:lnTo>
                    <a:pt x="5372" y="257162"/>
                  </a:lnTo>
                  <a:lnTo>
                    <a:pt x="18580" y="296075"/>
                  </a:lnTo>
                  <a:lnTo>
                    <a:pt x="39128" y="331673"/>
                  </a:lnTo>
                  <a:lnTo>
                    <a:pt x="66230" y="362572"/>
                  </a:lnTo>
                  <a:lnTo>
                    <a:pt x="98844" y="387591"/>
                  </a:lnTo>
                  <a:lnTo>
                    <a:pt x="135699" y="405765"/>
                  </a:lnTo>
                  <a:lnTo>
                    <a:pt x="175412" y="416407"/>
                  </a:lnTo>
                  <a:lnTo>
                    <a:pt x="202692" y="419100"/>
                  </a:lnTo>
                  <a:lnTo>
                    <a:pt x="216420" y="419100"/>
                  </a:lnTo>
                  <a:lnTo>
                    <a:pt x="257162" y="413727"/>
                  </a:lnTo>
                  <a:lnTo>
                    <a:pt x="296087" y="400519"/>
                  </a:lnTo>
                  <a:lnTo>
                    <a:pt x="331685" y="379971"/>
                  </a:lnTo>
                  <a:lnTo>
                    <a:pt x="362585" y="352869"/>
                  </a:lnTo>
                  <a:lnTo>
                    <a:pt x="387604" y="320255"/>
                  </a:lnTo>
                  <a:lnTo>
                    <a:pt x="405777" y="283400"/>
                  </a:lnTo>
                  <a:lnTo>
                    <a:pt x="416420" y="243687"/>
                  </a:lnTo>
                  <a:lnTo>
                    <a:pt x="419100" y="216408"/>
                  </a:lnTo>
                  <a:lnTo>
                    <a:pt x="419100" y="202679"/>
                  </a:lnTo>
                  <a:close/>
                </a:path>
                <a:path w="8248650" h="419100">
                  <a:moveTo>
                    <a:pt x="4305300" y="202679"/>
                  </a:moveTo>
                  <a:lnTo>
                    <a:pt x="4299940" y="161937"/>
                  </a:lnTo>
                  <a:lnTo>
                    <a:pt x="4286732" y="123012"/>
                  </a:lnTo>
                  <a:lnTo>
                    <a:pt x="4266171" y="87414"/>
                  </a:lnTo>
                  <a:lnTo>
                    <a:pt x="4239082" y="56515"/>
                  </a:lnTo>
                  <a:lnTo>
                    <a:pt x="4206468" y="31496"/>
                  </a:lnTo>
                  <a:lnTo>
                    <a:pt x="4169600" y="13322"/>
                  </a:lnTo>
                  <a:lnTo>
                    <a:pt x="4129900" y="2679"/>
                  </a:lnTo>
                  <a:lnTo>
                    <a:pt x="4102620" y="0"/>
                  </a:lnTo>
                  <a:lnTo>
                    <a:pt x="4088892" y="0"/>
                  </a:lnTo>
                  <a:lnTo>
                    <a:pt x="4048137" y="5359"/>
                  </a:lnTo>
                  <a:lnTo>
                    <a:pt x="4009225" y="18567"/>
                  </a:lnTo>
                  <a:lnTo>
                    <a:pt x="3973626" y="39116"/>
                  </a:lnTo>
                  <a:lnTo>
                    <a:pt x="3942727" y="66217"/>
                  </a:lnTo>
                  <a:lnTo>
                    <a:pt x="3917708" y="98831"/>
                  </a:lnTo>
                  <a:lnTo>
                    <a:pt x="3899535" y="135686"/>
                  </a:lnTo>
                  <a:lnTo>
                    <a:pt x="3888892" y="175399"/>
                  </a:lnTo>
                  <a:lnTo>
                    <a:pt x="3886200" y="202679"/>
                  </a:lnTo>
                  <a:lnTo>
                    <a:pt x="3886200" y="216408"/>
                  </a:lnTo>
                  <a:lnTo>
                    <a:pt x="3891572" y="257162"/>
                  </a:lnTo>
                  <a:lnTo>
                    <a:pt x="3904780" y="296075"/>
                  </a:lnTo>
                  <a:lnTo>
                    <a:pt x="3925328" y="331673"/>
                  </a:lnTo>
                  <a:lnTo>
                    <a:pt x="3952430" y="362572"/>
                  </a:lnTo>
                  <a:lnTo>
                    <a:pt x="3985044" y="387591"/>
                  </a:lnTo>
                  <a:lnTo>
                    <a:pt x="4021899" y="405765"/>
                  </a:lnTo>
                  <a:lnTo>
                    <a:pt x="4061599" y="416407"/>
                  </a:lnTo>
                  <a:lnTo>
                    <a:pt x="4088892" y="419100"/>
                  </a:lnTo>
                  <a:lnTo>
                    <a:pt x="4102620" y="419100"/>
                  </a:lnTo>
                  <a:lnTo>
                    <a:pt x="4143362" y="413727"/>
                  </a:lnTo>
                  <a:lnTo>
                    <a:pt x="4182287" y="400519"/>
                  </a:lnTo>
                  <a:lnTo>
                    <a:pt x="4217886" y="379971"/>
                  </a:lnTo>
                  <a:lnTo>
                    <a:pt x="4248785" y="352869"/>
                  </a:lnTo>
                  <a:lnTo>
                    <a:pt x="4273804" y="320255"/>
                  </a:lnTo>
                  <a:lnTo>
                    <a:pt x="4291977" y="283400"/>
                  </a:lnTo>
                  <a:lnTo>
                    <a:pt x="4302620" y="243687"/>
                  </a:lnTo>
                  <a:lnTo>
                    <a:pt x="4305300" y="216408"/>
                  </a:lnTo>
                  <a:lnTo>
                    <a:pt x="4305300" y="202679"/>
                  </a:lnTo>
                  <a:close/>
                </a:path>
                <a:path w="8248650" h="419100">
                  <a:moveTo>
                    <a:pt x="8248650" y="202679"/>
                  </a:moveTo>
                  <a:lnTo>
                    <a:pt x="8243290" y="161937"/>
                  </a:lnTo>
                  <a:lnTo>
                    <a:pt x="8230082" y="123012"/>
                  </a:lnTo>
                  <a:lnTo>
                    <a:pt x="8209521" y="87414"/>
                  </a:lnTo>
                  <a:lnTo>
                    <a:pt x="8182432" y="56515"/>
                  </a:lnTo>
                  <a:lnTo>
                    <a:pt x="8149818" y="31496"/>
                  </a:lnTo>
                  <a:lnTo>
                    <a:pt x="8112950" y="13322"/>
                  </a:lnTo>
                  <a:lnTo>
                    <a:pt x="8073250" y="2679"/>
                  </a:lnTo>
                  <a:lnTo>
                    <a:pt x="8045971" y="0"/>
                  </a:lnTo>
                  <a:lnTo>
                    <a:pt x="8032242" y="0"/>
                  </a:lnTo>
                  <a:lnTo>
                    <a:pt x="7991488" y="5359"/>
                  </a:lnTo>
                  <a:lnTo>
                    <a:pt x="7952575" y="18567"/>
                  </a:lnTo>
                  <a:lnTo>
                    <a:pt x="7916977" y="39116"/>
                  </a:lnTo>
                  <a:lnTo>
                    <a:pt x="7886078" y="66217"/>
                  </a:lnTo>
                  <a:lnTo>
                    <a:pt x="7861059" y="98831"/>
                  </a:lnTo>
                  <a:lnTo>
                    <a:pt x="7842885" y="135686"/>
                  </a:lnTo>
                  <a:lnTo>
                    <a:pt x="7832242" y="175399"/>
                  </a:lnTo>
                  <a:lnTo>
                    <a:pt x="7829550" y="202679"/>
                  </a:lnTo>
                  <a:lnTo>
                    <a:pt x="7829550" y="216408"/>
                  </a:lnTo>
                  <a:lnTo>
                    <a:pt x="7834922" y="257162"/>
                  </a:lnTo>
                  <a:lnTo>
                    <a:pt x="7848130" y="296075"/>
                  </a:lnTo>
                  <a:lnTo>
                    <a:pt x="7868679" y="331673"/>
                  </a:lnTo>
                  <a:lnTo>
                    <a:pt x="7895780" y="362572"/>
                  </a:lnTo>
                  <a:lnTo>
                    <a:pt x="7928394" y="387591"/>
                  </a:lnTo>
                  <a:lnTo>
                    <a:pt x="7965249" y="405765"/>
                  </a:lnTo>
                  <a:lnTo>
                    <a:pt x="8004950" y="416407"/>
                  </a:lnTo>
                  <a:lnTo>
                    <a:pt x="8032242" y="419100"/>
                  </a:lnTo>
                  <a:lnTo>
                    <a:pt x="8045971" y="419100"/>
                  </a:lnTo>
                  <a:lnTo>
                    <a:pt x="8086712" y="413727"/>
                  </a:lnTo>
                  <a:lnTo>
                    <a:pt x="8125638" y="400519"/>
                  </a:lnTo>
                  <a:lnTo>
                    <a:pt x="8161236" y="379971"/>
                  </a:lnTo>
                  <a:lnTo>
                    <a:pt x="8192135" y="352869"/>
                  </a:lnTo>
                  <a:lnTo>
                    <a:pt x="8217154" y="320255"/>
                  </a:lnTo>
                  <a:lnTo>
                    <a:pt x="8235328" y="283400"/>
                  </a:lnTo>
                  <a:lnTo>
                    <a:pt x="8245970" y="243687"/>
                  </a:lnTo>
                  <a:lnTo>
                    <a:pt x="8248650" y="216408"/>
                  </a:lnTo>
                  <a:lnTo>
                    <a:pt x="8248650" y="202679"/>
                  </a:lnTo>
                  <a:close/>
                </a:path>
              </a:pathLst>
            </a:custGeom>
            <a:solidFill>
              <a:srgbClr val="E49D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93542" y="664107"/>
            <a:ext cx="12811112" cy="1086195"/>
          </a:xfrm>
          <a:prstGeom prst="rect">
            <a:avLst/>
          </a:prstGeom>
        </p:spPr>
        <p:txBody>
          <a:bodyPr vert="horz" wrap="square" lIns="0" tIns="344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10"/>
              </a:spcBef>
            </a:pPr>
            <a:r>
              <a:rPr lang="en-ID" sz="4800" spc="400" dirty="0" smtClean="0">
                <a:latin typeface="Palatino Linotype"/>
                <a:cs typeface="Palatino Linotype"/>
              </a:rPr>
              <a:t>Thorndike : Law of Effect</a:t>
            </a:r>
            <a:endParaRPr sz="48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61" y="2595383"/>
            <a:ext cx="13987273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98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5934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800" y="1638300"/>
            <a:ext cx="11366074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US" sz="6000" b="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Behaviors followed by favorable consequences become more likely, and behaviors followed by unfavorable consequences become less likely</a:t>
            </a:r>
            <a:endParaRPr sz="6000" dirty="0">
              <a:solidFill>
                <a:schemeClr val="bg1"/>
              </a:solidFill>
              <a:latin typeface="Monotype Corsiva" panose="03010101010201010101" pitchFamily="66" charset="0"/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30000" y="1028700"/>
            <a:ext cx="6858000" cy="9258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229" y="4152900"/>
            <a:ext cx="5544416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13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4991371" y="1995309"/>
            <a:ext cx="8248650" cy="419100"/>
            <a:chOff x="5019674" y="4819650"/>
            <a:chExt cx="8248650" cy="419100"/>
          </a:xfrm>
        </p:grpSpPr>
        <p:sp>
          <p:nvSpPr>
            <p:cNvPr id="5" name="object 5"/>
            <p:cNvSpPr/>
            <p:nvPr/>
          </p:nvSpPr>
          <p:spPr>
            <a:xfrm>
              <a:off x="5314949" y="5000624"/>
              <a:ext cx="7600950" cy="57150"/>
            </a:xfrm>
            <a:custGeom>
              <a:avLst/>
              <a:gdLst/>
              <a:ahLst/>
              <a:cxnLst/>
              <a:rect l="l" t="t" r="r" b="b"/>
              <a:pathLst>
                <a:path w="7600950" h="57150">
                  <a:moveTo>
                    <a:pt x="7600949" y="57149"/>
                  </a:moveTo>
                  <a:lnTo>
                    <a:pt x="0" y="57149"/>
                  </a:lnTo>
                  <a:lnTo>
                    <a:pt x="0" y="0"/>
                  </a:lnTo>
                  <a:lnTo>
                    <a:pt x="7600949" y="0"/>
                  </a:lnTo>
                  <a:lnTo>
                    <a:pt x="7600949" y="57149"/>
                  </a:lnTo>
                  <a:close/>
                </a:path>
              </a:pathLst>
            </a:custGeom>
            <a:solidFill>
              <a:srgbClr val="ECA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19662" y="4819662"/>
              <a:ext cx="8248650" cy="419100"/>
            </a:xfrm>
            <a:custGeom>
              <a:avLst/>
              <a:gdLst/>
              <a:ahLst/>
              <a:cxnLst/>
              <a:rect l="l" t="t" r="r" b="b"/>
              <a:pathLst>
                <a:path w="8248650" h="419100">
                  <a:moveTo>
                    <a:pt x="419100" y="202679"/>
                  </a:moveTo>
                  <a:lnTo>
                    <a:pt x="413740" y="161937"/>
                  </a:lnTo>
                  <a:lnTo>
                    <a:pt x="400532" y="123012"/>
                  </a:lnTo>
                  <a:lnTo>
                    <a:pt x="379971" y="87414"/>
                  </a:lnTo>
                  <a:lnTo>
                    <a:pt x="352882" y="56515"/>
                  </a:lnTo>
                  <a:lnTo>
                    <a:pt x="320268" y="31496"/>
                  </a:lnTo>
                  <a:lnTo>
                    <a:pt x="283400" y="13322"/>
                  </a:lnTo>
                  <a:lnTo>
                    <a:pt x="243700" y="2679"/>
                  </a:lnTo>
                  <a:lnTo>
                    <a:pt x="216420" y="0"/>
                  </a:lnTo>
                  <a:lnTo>
                    <a:pt x="202692" y="0"/>
                  </a:lnTo>
                  <a:lnTo>
                    <a:pt x="161937" y="5359"/>
                  </a:lnTo>
                  <a:lnTo>
                    <a:pt x="123024" y="18567"/>
                  </a:lnTo>
                  <a:lnTo>
                    <a:pt x="87426" y="39116"/>
                  </a:lnTo>
                  <a:lnTo>
                    <a:pt x="56527" y="66217"/>
                  </a:lnTo>
                  <a:lnTo>
                    <a:pt x="31508" y="98831"/>
                  </a:lnTo>
                  <a:lnTo>
                    <a:pt x="13335" y="135686"/>
                  </a:lnTo>
                  <a:lnTo>
                    <a:pt x="2692" y="175399"/>
                  </a:lnTo>
                  <a:lnTo>
                    <a:pt x="0" y="202679"/>
                  </a:lnTo>
                  <a:lnTo>
                    <a:pt x="0" y="216408"/>
                  </a:lnTo>
                  <a:lnTo>
                    <a:pt x="5372" y="257162"/>
                  </a:lnTo>
                  <a:lnTo>
                    <a:pt x="18580" y="296075"/>
                  </a:lnTo>
                  <a:lnTo>
                    <a:pt x="39128" y="331673"/>
                  </a:lnTo>
                  <a:lnTo>
                    <a:pt x="66230" y="362572"/>
                  </a:lnTo>
                  <a:lnTo>
                    <a:pt x="98844" y="387591"/>
                  </a:lnTo>
                  <a:lnTo>
                    <a:pt x="135699" y="405765"/>
                  </a:lnTo>
                  <a:lnTo>
                    <a:pt x="175412" y="416407"/>
                  </a:lnTo>
                  <a:lnTo>
                    <a:pt x="202692" y="419100"/>
                  </a:lnTo>
                  <a:lnTo>
                    <a:pt x="216420" y="419100"/>
                  </a:lnTo>
                  <a:lnTo>
                    <a:pt x="257162" y="413727"/>
                  </a:lnTo>
                  <a:lnTo>
                    <a:pt x="296087" y="400519"/>
                  </a:lnTo>
                  <a:lnTo>
                    <a:pt x="331685" y="379971"/>
                  </a:lnTo>
                  <a:lnTo>
                    <a:pt x="362585" y="352869"/>
                  </a:lnTo>
                  <a:lnTo>
                    <a:pt x="387604" y="320255"/>
                  </a:lnTo>
                  <a:lnTo>
                    <a:pt x="405777" y="283400"/>
                  </a:lnTo>
                  <a:lnTo>
                    <a:pt x="416420" y="243687"/>
                  </a:lnTo>
                  <a:lnTo>
                    <a:pt x="419100" y="216408"/>
                  </a:lnTo>
                  <a:lnTo>
                    <a:pt x="419100" y="202679"/>
                  </a:lnTo>
                  <a:close/>
                </a:path>
                <a:path w="8248650" h="419100">
                  <a:moveTo>
                    <a:pt x="4305300" y="202679"/>
                  </a:moveTo>
                  <a:lnTo>
                    <a:pt x="4299940" y="161937"/>
                  </a:lnTo>
                  <a:lnTo>
                    <a:pt x="4286732" y="123012"/>
                  </a:lnTo>
                  <a:lnTo>
                    <a:pt x="4266171" y="87414"/>
                  </a:lnTo>
                  <a:lnTo>
                    <a:pt x="4239082" y="56515"/>
                  </a:lnTo>
                  <a:lnTo>
                    <a:pt x="4206468" y="31496"/>
                  </a:lnTo>
                  <a:lnTo>
                    <a:pt x="4169600" y="13322"/>
                  </a:lnTo>
                  <a:lnTo>
                    <a:pt x="4129900" y="2679"/>
                  </a:lnTo>
                  <a:lnTo>
                    <a:pt x="4102620" y="0"/>
                  </a:lnTo>
                  <a:lnTo>
                    <a:pt x="4088892" y="0"/>
                  </a:lnTo>
                  <a:lnTo>
                    <a:pt x="4048137" y="5359"/>
                  </a:lnTo>
                  <a:lnTo>
                    <a:pt x="4009225" y="18567"/>
                  </a:lnTo>
                  <a:lnTo>
                    <a:pt x="3973626" y="39116"/>
                  </a:lnTo>
                  <a:lnTo>
                    <a:pt x="3942727" y="66217"/>
                  </a:lnTo>
                  <a:lnTo>
                    <a:pt x="3917708" y="98831"/>
                  </a:lnTo>
                  <a:lnTo>
                    <a:pt x="3899535" y="135686"/>
                  </a:lnTo>
                  <a:lnTo>
                    <a:pt x="3888892" y="175399"/>
                  </a:lnTo>
                  <a:lnTo>
                    <a:pt x="3886200" y="202679"/>
                  </a:lnTo>
                  <a:lnTo>
                    <a:pt x="3886200" y="216408"/>
                  </a:lnTo>
                  <a:lnTo>
                    <a:pt x="3891572" y="257162"/>
                  </a:lnTo>
                  <a:lnTo>
                    <a:pt x="3904780" y="296075"/>
                  </a:lnTo>
                  <a:lnTo>
                    <a:pt x="3925328" y="331673"/>
                  </a:lnTo>
                  <a:lnTo>
                    <a:pt x="3952430" y="362572"/>
                  </a:lnTo>
                  <a:lnTo>
                    <a:pt x="3985044" y="387591"/>
                  </a:lnTo>
                  <a:lnTo>
                    <a:pt x="4021899" y="405765"/>
                  </a:lnTo>
                  <a:lnTo>
                    <a:pt x="4061599" y="416407"/>
                  </a:lnTo>
                  <a:lnTo>
                    <a:pt x="4088892" y="419100"/>
                  </a:lnTo>
                  <a:lnTo>
                    <a:pt x="4102620" y="419100"/>
                  </a:lnTo>
                  <a:lnTo>
                    <a:pt x="4143362" y="413727"/>
                  </a:lnTo>
                  <a:lnTo>
                    <a:pt x="4182287" y="400519"/>
                  </a:lnTo>
                  <a:lnTo>
                    <a:pt x="4217886" y="379971"/>
                  </a:lnTo>
                  <a:lnTo>
                    <a:pt x="4248785" y="352869"/>
                  </a:lnTo>
                  <a:lnTo>
                    <a:pt x="4273804" y="320255"/>
                  </a:lnTo>
                  <a:lnTo>
                    <a:pt x="4291977" y="283400"/>
                  </a:lnTo>
                  <a:lnTo>
                    <a:pt x="4302620" y="243687"/>
                  </a:lnTo>
                  <a:lnTo>
                    <a:pt x="4305300" y="216408"/>
                  </a:lnTo>
                  <a:lnTo>
                    <a:pt x="4305300" y="202679"/>
                  </a:lnTo>
                  <a:close/>
                </a:path>
                <a:path w="8248650" h="419100">
                  <a:moveTo>
                    <a:pt x="8248650" y="202679"/>
                  </a:moveTo>
                  <a:lnTo>
                    <a:pt x="8243290" y="161937"/>
                  </a:lnTo>
                  <a:lnTo>
                    <a:pt x="8230082" y="123012"/>
                  </a:lnTo>
                  <a:lnTo>
                    <a:pt x="8209521" y="87414"/>
                  </a:lnTo>
                  <a:lnTo>
                    <a:pt x="8182432" y="56515"/>
                  </a:lnTo>
                  <a:lnTo>
                    <a:pt x="8149818" y="31496"/>
                  </a:lnTo>
                  <a:lnTo>
                    <a:pt x="8112950" y="13322"/>
                  </a:lnTo>
                  <a:lnTo>
                    <a:pt x="8073250" y="2679"/>
                  </a:lnTo>
                  <a:lnTo>
                    <a:pt x="8045971" y="0"/>
                  </a:lnTo>
                  <a:lnTo>
                    <a:pt x="8032242" y="0"/>
                  </a:lnTo>
                  <a:lnTo>
                    <a:pt x="7991488" y="5359"/>
                  </a:lnTo>
                  <a:lnTo>
                    <a:pt x="7952575" y="18567"/>
                  </a:lnTo>
                  <a:lnTo>
                    <a:pt x="7916977" y="39116"/>
                  </a:lnTo>
                  <a:lnTo>
                    <a:pt x="7886078" y="66217"/>
                  </a:lnTo>
                  <a:lnTo>
                    <a:pt x="7861059" y="98831"/>
                  </a:lnTo>
                  <a:lnTo>
                    <a:pt x="7842885" y="135686"/>
                  </a:lnTo>
                  <a:lnTo>
                    <a:pt x="7832242" y="175399"/>
                  </a:lnTo>
                  <a:lnTo>
                    <a:pt x="7829550" y="202679"/>
                  </a:lnTo>
                  <a:lnTo>
                    <a:pt x="7829550" y="216408"/>
                  </a:lnTo>
                  <a:lnTo>
                    <a:pt x="7834922" y="257162"/>
                  </a:lnTo>
                  <a:lnTo>
                    <a:pt x="7848130" y="296075"/>
                  </a:lnTo>
                  <a:lnTo>
                    <a:pt x="7868679" y="331673"/>
                  </a:lnTo>
                  <a:lnTo>
                    <a:pt x="7895780" y="362572"/>
                  </a:lnTo>
                  <a:lnTo>
                    <a:pt x="7928394" y="387591"/>
                  </a:lnTo>
                  <a:lnTo>
                    <a:pt x="7965249" y="405765"/>
                  </a:lnTo>
                  <a:lnTo>
                    <a:pt x="8004950" y="416407"/>
                  </a:lnTo>
                  <a:lnTo>
                    <a:pt x="8032242" y="419100"/>
                  </a:lnTo>
                  <a:lnTo>
                    <a:pt x="8045971" y="419100"/>
                  </a:lnTo>
                  <a:lnTo>
                    <a:pt x="8086712" y="413727"/>
                  </a:lnTo>
                  <a:lnTo>
                    <a:pt x="8125638" y="400519"/>
                  </a:lnTo>
                  <a:lnTo>
                    <a:pt x="8161236" y="379971"/>
                  </a:lnTo>
                  <a:lnTo>
                    <a:pt x="8192135" y="352869"/>
                  </a:lnTo>
                  <a:lnTo>
                    <a:pt x="8217154" y="320255"/>
                  </a:lnTo>
                  <a:lnTo>
                    <a:pt x="8235328" y="283400"/>
                  </a:lnTo>
                  <a:lnTo>
                    <a:pt x="8245970" y="243687"/>
                  </a:lnTo>
                  <a:lnTo>
                    <a:pt x="8248650" y="216408"/>
                  </a:lnTo>
                  <a:lnTo>
                    <a:pt x="8248650" y="202679"/>
                  </a:lnTo>
                  <a:close/>
                </a:path>
              </a:pathLst>
            </a:custGeom>
            <a:solidFill>
              <a:srgbClr val="E49D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93542" y="664107"/>
            <a:ext cx="12811112" cy="1086195"/>
          </a:xfrm>
          <a:prstGeom prst="rect">
            <a:avLst/>
          </a:prstGeom>
        </p:spPr>
        <p:txBody>
          <a:bodyPr vert="horz" wrap="square" lIns="0" tIns="344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10"/>
              </a:spcBef>
            </a:pPr>
            <a:r>
              <a:rPr lang="en-ID" sz="4800" spc="400" dirty="0" smtClean="0">
                <a:latin typeface="Palatino Linotype"/>
                <a:cs typeface="Palatino Linotype"/>
              </a:rPr>
              <a:t>Skinner : Operant Conditioning</a:t>
            </a:r>
            <a:endParaRPr sz="48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5" t="2154" r="11510"/>
          <a:stretch/>
        </p:blipFill>
        <p:spPr>
          <a:xfrm>
            <a:off x="1295400" y="2659440"/>
            <a:ext cx="158496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50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342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617</Words>
  <Application>Microsoft Office PowerPoint</Application>
  <PresentationFormat>Custom</PresentationFormat>
  <Paragraphs>114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Adobe Fan Heiti Std B</vt:lpstr>
      <vt:lpstr>Arial</vt:lpstr>
      <vt:lpstr>Book Antiqua</vt:lpstr>
      <vt:lpstr>Calibri</vt:lpstr>
      <vt:lpstr>Lucida Sans</vt:lpstr>
      <vt:lpstr>Monotype Corsiva</vt:lpstr>
      <vt:lpstr>Palatino Linotype</vt:lpstr>
      <vt:lpstr>Wingdings</vt:lpstr>
      <vt:lpstr>Office Theme</vt:lpstr>
      <vt:lpstr>PowerPoint Presentation</vt:lpstr>
      <vt:lpstr>Learning Materials</vt:lpstr>
      <vt:lpstr>PowerPoint Presentation</vt:lpstr>
      <vt:lpstr>What Behavioral Learning Theories Have Evolved?</vt:lpstr>
      <vt:lpstr>Pavlov : Classical Conditioning</vt:lpstr>
      <vt:lpstr>In classical conditioning, a neutral stimulus (such as a bell) that at first prompts no response becomes paired with an unconditioned stimulus (such as meat) and gains the power of that stimulus to cause a response (such as salivation).</vt:lpstr>
      <vt:lpstr>Thorndike : Law of Effect</vt:lpstr>
      <vt:lpstr>Behaviors followed by favorable consequences become more likely, and behaviors followed by unfavorable consequences become less likely</vt:lpstr>
      <vt:lpstr>Skinner : Operant Conditioning</vt:lpstr>
      <vt:lpstr>An individual makes an association between a particular behaviour and a consequence</vt:lpstr>
      <vt:lpstr>What Are Some Principles of Behavioral Learning?</vt:lpstr>
      <vt:lpstr>The Role of Consequences</vt:lpstr>
      <vt:lpstr>Reinforcers </vt:lpstr>
      <vt:lpstr>Primary and Secondary Reinforcers </vt:lpstr>
      <vt:lpstr>PowerPoint Presentation</vt:lpstr>
      <vt:lpstr>Positive and Negative Reinforcers</vt:lpstr>
      <vt:lpstr>The Premack Principle</vt:lpstr>
      <vt:lpstr>Intrinsic and Extrinsic Reinforcers</vt:lpstr>
      <vt:lpstr>PUNISHER</vt:lpstr>
      <vt:lpstr>PUNISHER</vt:lpstr>
      <vt:lpstr>PUNISHER</vt:lpstr>
      <vt:lpstr>Immediacy of Consequences</vt:lpstr>
      <vt:lpstr>PowerPoint Presentation</vt:lpstr>
      <vt:lpstr>PowerPoint Presentation</vt:lpstr>
      <vt:lpstr>How was Social Learning Theory Contributed to Our Understanding of Human Learning?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</cp:lastModifiedBy>
  <cp:revision>17</cp:revision>
  <dcterms:created xsi:type="dcterms:W3CDTF">2020-03-19T06:17:57Z</dcterms:created>
  <dcterms:modified xsi:type="dcterms:W3CDTF">2020-04-05T10:49:22Z</dcterms:modified>
</cp:coreProperties>
</file>