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4B98EDD-08CF-4327-8C3E-6ADE478019D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2504AB6-45FB-440C-A849-F7B71C05379C}" type="datetimeFigureOut">
              <a:rPr lang="en-US" smtClean="0"/>
              <a:t>7/30/2020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543800" cy="1600200"/>
          </a:xfrm>
        </p:spPr>
        <p:txBody>
          <a:bodyPr/>
          <a:lstStyle/>
          <a:p>
            <a:r>
              <a:rPr lang="en-US" dirty="0" err="1" smtClean="0"/>
              <a:t>Skewness</a:t>
            </a:r>
            <a:r>
              <a:rPr lang="en-US" dirty="0" smtClean="0"/>
              <a:t> &amp; Kurtosis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62200"/>
            <a:ext cx="7467600" cy="32766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Skewness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kemiringan</a:t>
            </a:r>
            <a:r>
              <a:rPr lang="en-US" sz="3200" dirty="0" smtClean="0"/>
              <a:t> </a:t>
            </a:r>
            <a:r>
              <a:rPr lang="en-US" sz="3200" dirty="0" err="1" smtClean="0"/>
              <a:t>sebetulnya</a:t>
            </a:r>
            <a:r>
              <a:rPr lang="en-US" sz="3200" dirty="0" smtClean="0"/>
              <a:t> </a:t>
            </a:r>
            <a:r>
              <a:rPr lang="en-US" sz="3200" dirty="0" err="1" smtClean="0"/>
              <a:t>tdk</a:t>
            </a:r>
            <a:r>
              <a:rPr lang="en-US" sz="3200" dirty="0" smtClean="0"/>
              <a:t> lain  </a:t>
            </a:r>
            <a:r>
              <a:rPr lang="en-US" sz="3200" dirty="0" err="1" smtClean="0"/>
              <a:t>daripada</a:t>
            </a:r>
            <a:r>
              <a:rPr lang="en-US" sz="3200" dirty="0" smtClean="0"/>
              <a:t> </a:t>
            </a:r>
            <a:r>
              <a:rPr lang="en-US" sz="3200" dirty="0" err="1" smtClean="0"/>
              <a:t>mengetahui</a:t>
            </a:r>
            <a:r>
              <a:rPr lang="en-US" sz="3200" dirty="0" smtClean="0"/>
              <a:t> </a:t>
            </a:r>
            <a:r>
              <a:rPr lang="en-US" sz="3200" dirty="0" err="1" smtClean="0"/>
              <a:t>kesimetrisan</a:t>
            </a:r>
            <a:r>
              <a:rPr lang="en-US" sz="3200" dirty="0" smtClean="0"/>
              <a:t> </a:t>
            </a:r>
            <a:r>
              <a:rPr lang="en-US" sz="3200" dirty="0" err="1" smtClean="0"/>
              <a:t>pola</a:t>
            </a:r>
            <a:r>
              <a:rPr lang="en-US" sz="3200" dirty="0" smtClean="0"/>
              <a:t> </a:t>
            </a:r>
            <a:r>
              <a:rPr lang="en-US" sz="3200" dirty="0" err="1" smtClean="0"/>
              <a:t>penyebaran</a:t>
            </a:r>
            <a:r>
              <a:rPr lang="en-US" sz="3200" dirty="0" smtClean="0"/>
              <a:t> data. Tingkat </a:t>
            </a:r>
            <a:r>
              <a:rPr lang="en-US" sz="3200" dirty="0" err="1" smtClean="0"/>
              <a:t>kemiringingan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kurva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ukuran</a:t>
            </a:r>
            <a:r>
              <a:rPr lang="en-US" sz="3200" dirty="0" smtClean="0"/>
              <a:t> </a:t>
            </a:r>
            <a:r>
              <a:rPr lang="en-US" sz="3200" dirty="0" err="1" smtClean="0"/>
              <a:t>kecenderungan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mencengnya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kurva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0424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Sebaran</a:t>
            </a:r>
            <a:r>
              <a:rPr lang="en-US" dirty="0" smtClean="0"/>
              <a:t> Data &amp;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Kemiringan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pPr marL="114300" indent="0">
                  <a:buNone/>
                </a:pPr>
                <a:r>
                  <a:rPr lang="en-US" dirty="0" err="1" smtClean="0"/>
                  <a:t>Sk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295400" y="22098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95400" y="5105400"/>
            <a:ext cx="617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737360" y="2879687"/>
            <a:ext cx="4709160" cy="2172373"/>
          </a:xfrm>
          <a:custGeom>
            <a:avLst/>
            <a:gdLst>
              <a:gd name="connsiteX0" fmla="*/ 0 w 4709160"/>
              <a:gd name="connsiteY0" fmla="*/ 1989493 h 2172373"/>
              <a:gd name="connsiteX1" fmla="*/ 3749040 w 4709160"/>
              <a:gd name="connsiteY1" fmla="*/ 673 h 2172373"/>
              <a:gd name="connsiteX2" fmla="*/ 4709160 w 4709160"/>
              <a:gd name="connsiteY2" fmla="*/ 2172373 h 2172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09160" h="2172373">
                <a:moveTo>
                  <a:pt x="0" y="1989493"/>
                </a:moveTo>
                <a:cubicBezTo>
                  <a:pt x="1482090" y="979843"/>
                  <a:pt x="2964180" y="-29807"/>
                  <a:pt x="3749040" y="673"/>
                </a:cubicBezTo>
                <a:cubicBezTo>
                  <a:pt x="4533900" y="31153"/>
                  <a:pt x="4621530" y="1101763"/>
                  <a:pt x="4709160" y="217237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 smtClean="0"/>
                  <a:t>Sk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066800" y="2209800"/>
            <a:ext cx="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43000" y="5334000"/>
            <a:ext cx="601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463040" y="3086007"/>
            <a:ext cx="5463540" cy="2126073"/>
          </a:xfrm>
          <a:custGeom>
            <a:avLst/>
            <a:gdLst>
              <a:gd name="connsiteX0" fmla="*/ 0 w 5463540"/>
              <a:gd name="connsiteY0" fmla="*/ 2057493 h 2126073"/>
              <a:gd name="connsiteX1" fmla="*/ 2926080 w 5463540"/>
              <a:gd name="connsiteY1" fmla="*/ 93 h 2126073"/>
              <a:gd name="connsiteX2" fmla="*/ 5463540 w 5463540"/>
              <a:gd name="connsiteY2" fmla="*/ 2126073 h 212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63540" h="2126073">
                <a:moveTo>
                  <a:pt x="0" y="2057493"/>
                </a:moveTo>
                <a:cubicBezTo>
                  <a:pt x="1007745" y="1023078"/>
                  <a:pt x="2015490" y="-11337"/>
                  <a:pt x="2926080" y="93"/>
                </a:cubicBezTo>
                <a:cubicBezTo>
                  <a:pt x="3836670" y="11523"/>
                  <a:pt x="4650105" y="1068798"/>
                  <a:pt x="5463540" y="212607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1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err="1" smtClean="0"/>
                  <a:t>Sk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143000" y="23622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43000" y="5181600"/>
            <a:ext cx="632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485900" y="2880351"/>
            <a:ext cx="5280660" cy="2194569"/>
          </a:xfrm>
          <a:custGeom>
            <a:avLst/>
            <a:gdLst>
              <a:gd name="connsiteX0" fmla="*/ 0 w 5280660"/>
              <a:gd name="connsiteY0" fmla="*/ 2171709 h 2194569"/>
              <a:gd name="connsiteX1" fmla="*/ 1074420 w 5280660"/>
              <a:gd name="connsiteY1" fmla="*/ 9 h 2194569"/>
              <a:gd name="connsiteX2" fmla="*/ 5280660 w 5280660"/>
              <a:gd name="connsiteY2" fmla="*/ 2194569 h 219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80660" h="2194569">
                <a:moveTo>
                  <a:pt x="0" y="2171709"/>
                </a:moveTo>
                <a:cubicBezTo>
                  <a:pt x="97155" y="1083954"/>
                  <a:pt x="194310" y="-3801"/>
                  <a:pt x="1074420" y="9"/>
                </a:cubicBezTo>
                <a:cubicBezTo>
                  <a:pt x="1954530" y="3819"/>
                  <a:pt x="3617595" y="1099194"/>
                  <a:pt x="5280660" y="21945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Skewness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pPr marL="114300" indent="0">
                  <a:buNone/>
                </a:pPr>
                <a:r>
                  <a:rPr lang="en-US" dirty="0"/>
                  <a:t> </a:t>
                </a:r>
              </a:p>
              <a:p>
                <a:pPr marL="11430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𝑀𝑜</m:t>
                        </m:r>
                      </m:num>
                      <m:den>
                        <m:r>
                          <a:rPr lang="id-ID" i="1">
                            <a:latin typeface="Cambria Math" panose="02040503050406030204" pitchFamily="18" charset="0"/>
                          </a:rPr>
                          <m:t>𝑆𝐷</m:t>
                        </m:r>
                      </m:den>
                    </m:f>
                  </m:oMath>
                </a14:m>
                <a:r>
                  <a:rPr lang="id-ID" dirty="0"/>
                  <a:t>         atau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i="1">
                            <a:latin typeface="Cambria Math" panose="02040503050406030204" pitchFamily="18" charset="0"/>
                          </a:rPr>
                          <m:t>3(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𝑀𝑒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id-ID" i="1">
                            <a:latin typeface="Cambria Math" panose="02040503050406030204" pitchFamily="18" charset="0"/>
                          </a:rPr>
                          <m:t>𝑆𝐷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205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Kurtosis &amp;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Sebaran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03120" lvl="8" indent="0">
              <a:buNone/>
            </a:pPr>
            <a:endParaRPr lang="en-US" dirty="0" smtClean="0"/>
          </a:p>
          <a:p>
            <a:pPr marL="2103120" lvl="8" indent="0">
              <a:buNone/>
            </a:pPr>
            <a:endParaRPr lang="en-US" dirty="0"/>
          </a:p>
          <a:p>
            <a:pPr marL="2103120" lvl="8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                                                    </a:t>
            </a:r>
            <a:r>
              <a:rPr lang="en-US" dirty="0" err="1" smtClean="0"/>
              <a:t>Leptokurtik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	                                     </a:t>
            </a:r>
            <a:r>
              <a:rPr lang="en-US" dirty="0" err="1" smtClean="0"/>
              <a:t>Mesokurtik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</a:t>
            </a:r>
            <a:r>
              <a:rPr lang="en-US" dirty="0" err="1" smtClean="0"/>
              <a:t>Platikurtik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95400" y="19812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95400" y="5486400"/>
            <a:ext cx="632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645920" y="4274801"/>
            <a:ext cx="5852160" cy="1120159"/>
          </a:xfrm>
          <a:custGeom>
            <a:avLst/>
            <a:gdLst>
              <a:gd name="connsiteX0" fmla="*/ 0 w 5852160"/>
              <a:gd name="connsiteY0" fmla="*/ 1097299 h 1120159"/>
              <a:gd name="connsiteX1" fmla="*/ 3086100 w 5852160"/>
              <a:gd name="connsiteY1" fmla="*/ 19 h 1120159"/>
              <a:gd name="connsiteX2" fmla="*/ 5852160 w 5852160"/>
              <a:gd name="connsiteY2" fmla="*/ 1120159 h 1120159"/>
              <a:gd name="connsiteX3" fmla="*/ 5852160 w 5852160"/>
              <a:gd name="connsiteY3" fmla="*/ 1120159 h 112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2160" h="1120159">
                <a:moveTo>
                  <a:pt x="0" y="1097299"/>
                </a:moveTo>
                <a:cubicBezTo>
                  <a:pt x="1055370" y="546754"/>
                  <a:pt x="2110740" y="-3791"/>
                  <a:pt x="3086100" y="19"/>
                </a:cubicBezTo>
                <a:cubicBezTo>
                  <a:pt x="4061460" y="3829"/>
                  <a:pt x="5852160" y="1120159"/>
                  <a:pt x="5852160" y="1120159"/>
                </a:cubicBezTo>
                <a:lnTo>
                  <a:pt x="5852160" y="1120159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1577340" y="3520338"/>
            <a:ext cx="6057900" cy="1943202"/>
          </a:xfrm>
          <a:custGeom>
            <a:avLst/>
            <a:gdLst>
              <a:gd name="connsiteX0" fmla="*/ 0 w 6057900"/>
              <a:gd name="connsiteY0" fmla="*/ 1874622 h 1943202"/>
              <a:gd name="connsiteX1" fmla="*/ 3017520 w 6057900"/>
              <a:gd name="connsiteY1" fmla="*/ 102 h 1943202"/>
              <a:gd name="connsiteX2" fmla="*/ 6057900 w 6057900"/>
              <a:gd name="connsiteY2" fmla="*/ 1943202 h 194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57900" h="1943202">
                <a:moveTo>
                  <a:pt x="0" y="1874622"/>
                </a:moveTo>
                <a:cubicBezTo>
                  <a:pt x="1003935" y="931647"/>
                  <a:pt x="2007870" y="-11328"/>
                  <a:pt x="3017520" y="102"/>
                </a:cubicBezTo>
                <a:cubicBezTo>
                  <a:pt x="4027170" y="11532"/>
                  <a:pt x="5042535" y="977367"/>
                  <a:pt x="6057900" y="194320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00200" y="2331271"/>
            <a:ext cx="6126480" cy="3200849"/>
          </a:xfrm>
          <a:custGeom>
            <a:avLst/>
            <a:gdLst>
              <a:gd name="connsiteX0" fmla="*/ 0 w 6126480"/>
              <a:gd name="connsiteY0" fmla="*/ 3017969 h 3200849"/>
              <a:gd name="connsiteX1" fmla="*/ 3063240 w 6126480"/>
              <a:gd name="connsiteY1" fmla="*/ 449 h 3200849"/>
              <a:gd name="connsiteX2" fmla="*/ 6126480 w 6126480"/>
              <a:gd name="connsiteY2" fmla="*/ 3200849 h 320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26480" h="3200849">
                <a:moveTo>
                  <a:pt x="0" y="3017969"/>
                </a:moveTo>
                <a:cubicBezTo>
                  <a:pt x="1021080" y="1493969"/>
                  <a:pt x="2042160" y="-30031"/>
                  <a:pt x="3063240" y="449"/>
                </a:cubicBezTo>
                <a:cubicBezTo>
                  <a:pt x="4084320" y="30929"/>
                  <a:pt x="5105400" y="1615889"/>
                  <a:pt x="6126480" y="320084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0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Kurtosis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Keruncingan</a:t>
            </a:r>
            <a:r>
              <a:rPr lang="en-US" dirty="0" smtClean="0"/>
              <a:t>/</a:t>
            </a:r>
            <a:r>
              <a:rPr lang="en-US" dirty="0" err="1" smtClean="0"/>
              <a:t>Kemiringan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153400" cy="4800600"/>
              </a:xfrm>
            </p:spPr>
            <p:txBody>
              <a:bodyPr/>
              <a:lstStyle/>
              <a:p>
                <a:endParaRPr lang="en-US" dirty="0" smtClean="0"/>
              </a:p>
              <a:p>
                <a:pPr marL="114300" indent="0">
                  <a:buNone/>
                </a:pPr>
                <a:r>
                  <a:rPr lang="id-ID" dirty="0" smtClean="0"/>
                  <a:t>K </a:t>
                </a:r>
                <a:r>
                  <a:rPr lang="id-ID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m:rPr>
                                <m:sty m:val="p"/>
                              </m:rPr>
                              <a:rPr lang="id-ID">
                                <a:latin typeface="Cambria Math" panose="02040503050406030204" pitchFamily="18" charset="0"/>
                              </a:rPr>
                              <m:t>f</m:t>
                            </m:r>
                            <m:r>
                              <a:rPr lang="id-ID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id-ID">
                                <a:latin typeface="Cambria Math" panose="02040503050406030204" pitchFamily="18" charset="0"/>
                              </a:rPr>
                              <m:t>Xi</m:t>
                            </m:r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id-ID">
                                <a:latin typeface="Cambria Math" panose="02040503050406030204" pitchFamily="18" charset="0"/>
                              </a:rPr>
                              <m:t>M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d-ID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id-ID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id-ID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. 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𝑆𝐷</m:t>
                            </m:r>
                          </m:e>
                          <m:sup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id-ID" dirty="0"/>
                  <a:t>   atau   K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m:rPr>
                                <m:sty m:val="p"/>
                              </m:rPr>
                              <a:rPr lang="id-ID">
                                <a:latin typeface="Cambria Math" panose="02040503050406030204" pitchFamily="18" charset="0"/>
                              </a:rPr>
                              <m:t>f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id-ID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p>
                                <m:r>
                                  <a:rPr lang="id-ID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id-ID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. 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𝑆𝐷</m:t>
                            </m:r>
                          </m:e>
                          <m:sup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153400" cy="48006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4062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err="1" smtClean="0"/>
                  <a:t>Bila</a:t>
                </a:r>
                <a:r>
                  <a:rPr lang="en-US" dirty="0" smtClean="0"/>
                  <a:t> :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K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4 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id-ID" dirty="0"/>
                  <a:t>  3, pola penyebaran leptokurtik </a:t>
                </a:r>
                <a:endParaRPr lang="en-US" dirty="0"/>
              </a:p>
              <a:p>
                <a:r>
                  <a:rPr lang="en-US" dirty="0" smtClean="0"/>
                  <a:t>K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4 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id-ID" dirty="0"/>
                  <a:t> 3, pola penyebaran </a:t>
                </a:r>
                <a:r>
                  <a:rPr lang="id-ID" dirty="0" smtClean="0"/>
                  <a:t>mesokurtik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datar</a:t>
                </a:r>
                <a:endParaRPr lang="en-US" dirty="0"/>
              </a:p>
              <a:p>
                <a:r>
                  <a:rPr lang="en-US" dirty="0" smtClean="0"/>
                  <a:t>K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4 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id-ID" dirty="0"/>
                  <a:t>  3, pola penyebaran platikurtik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7750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49</TotalTime>
  <Words>63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Cambria Math</vt:lpstr>
      <vt:lpstr>Adjacency</vt:lpstr>
      <vt:lpstr>Skewness &amp; Kurtosis</vt:lpstr>
      <vt:lpstr>Bentuk Sebaran Data &amp; Nilai Koefisien Kemiringan</vt:lpstr>
      <vt:lpstr>PowerPoint Presentation</vt:lpstr>
      <vt:lpstr>PowerPoint Presentation</vt:lpstr>
      <vt:lpstr>Rumus Skewness</vt:lpstr>
      <vt:lpstr>Kurtosis &amp; Perbandingan Pola Sebaran</vt:lpstr>
      <vt:lpstr>Rumus Kurtosis atau Keruncingan/Kemiringan</vt:lpstr>
      <vt:lpstr>Kriteria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Skewness &amp; Kurtosis</dc:title>
  <dc:creator>USER</dc:creator>
  <cp:lastModifiedBy>UMA</cp:lastModifiedBy>
  <cp:revision>7</cp:revision>
  <dcterms:created xsi:type="dcterms:W3CDTF">2020-04-26T07:06:40Z</dcterms:created>
  <dcterms:modified xsi:type="dcterms:W3CDTF">2020-07-30T01:54:50Z</dcterms:modified>
</cp:coreProperties>
</file>