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5F5F3B82-EC09-4F39-9DFF-5C0058FFF63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0EC380-9888-4F58-834F-EFE3086B354F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F3B82-EC09-4F39-9DFF-5C0058FFF63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C380-9888-4F58-834F-EFE3086B35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F3B82-EC09-4F39-9DFF-5C0058FFF63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C380-9888-4F58-834F-EFE3086B354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F5F3B82-EC09-4F39-9DFF-5C0058FFF63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40EC380-9888-4F58-834F-EFE3086B354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F3B82-EC09-4F39-9DFF-5C0058FFF63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0EC380-9888-4F58-834F-EFE3086B354F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F5F3B82-EC09-4F39-9DFF-5C0058FFF63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0EC380-9888-4F58-834F-EFE3086B354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5F5F3B82-EC09-4F39-9DFF-5C0058FFF63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40EC380-9888-4F58-834F-EFE3086B354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F3B82-EC09-4F39-9DFF-5C0058FFF63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0EC380-9888-4F58-834F-EFE3086B354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F3B82-EC09-4F39-9DFF-5C0058FFF63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0EC380-9888-4F58-834F-EFE3086B354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F5F3B82-EC09-4F39-9DFF-5C0058FFF63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0EC380-9888-4F58-834F-EFE3086B354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5F5F3B82-EC09-4F39-9DFF-5C0058FFF63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E40EC380-9888-4F58-834F-EFE3086B354F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5F5F3B82-EC09-4F39-9DFF-5C0058FFF63F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E40EC380-9888-4F58-834F-EFE3086B354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905001"/>
            <a:ext cx="7772400" cy="4648200"/>
          </a:xfrm>
        </p:spPr>
        <p:txBody>
          <a:bodyPr/>
          <a:lstStyle/>
          <a:p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391400" cy="1066800"/>
          </a:xfrm>
        </p:spPr>
        <p:txBody>
          <a:bodyPr>
            <a:noAutofit/>
          </a:bodyPr>
          <a:lstStyle/>
          <a:p>
            <a:r>
              <a:rPr lang="en-US" sz="3600"/>
              <a:t>Quantitative Research Variables &amp; Paradigms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062768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3. </a:t>
            </a:r>
            <a:r>
              <a:rPr lang="en-US" sz="2800" dirty="0" err="1" smtClean="0"/>
              <a:t>Paradigma</a:t>
            </a:r>
            <a:r>
              <a:rPr lang="en-US" sz="2800" dirty="0" smtClean="0"/>
              <a:t> </a:t>
            </a:r>
            <a:r>
              <a:rPr lang="en-US" sz="2800" dirty="0" err="1" smtClean="0"/>
              <a:t>ganda</a:t>
            </a:r>
            <a:r>
              <a:rPr lang="en-US" sz="2800" dirty="0" smtClean="0"/>
              <a:t> </a:t>
            </a:r>
            <a:r>
              <a:rPr lang="en-US" sz="2800" dirty="0" err="1" smtClean="0"/>
              <a:t>dng</a:t>
            </a:r>
            <a:r>
              <a:rPr lang="en-US" sz="2800" dirty="0" smtClean="0"/>
              <a:t> 2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independen</a:t>
            </a:r>
            <a:endParaRPr lang="en-US" sz="2800" dirty="0" smtClean="0"/>
          </a:p>
          <a:p>
            <a:pPr algn="l"/>
            <a:endParaRPr lang="en-US" sz="2800" dirty="0"/>
          </a:p>
          <a:p>
            <a:pPr algn="l"/>
            <a:endParaRPr lang="en-US" sz="2800" dirty="0" smtClean="0"/>
          </a:p>
          <a:p>
            <a:pPr algn="l"/>
            <a:endParaRPr lang="en-US" sz="2800" dirty="0"/>
          </a:p>
          <a:p>
            <a:pPr algn="l"/>
            <a:endParaRPr lang="en-US" sz="2800" dirty="0" smtClean="0"/>
          </a:p>
          <a:p>
            <a:pPr algn="l"/>
            <a:endParaRPr lang="en-US" sz="2800" dirty="0"/>
          </a:p>
          <a:p>
            <a:pPr algn="l"/>
            <a:r>
              <a:rPr lang="en-US" sz="2800" dirty="0" smtClean="0"/>
              <a:t>X1 = </a:t>
            </a:r>
            <a:r>
              <a:rPr lang="en-US" sz="2800" dirty="0" err="1" smtClean="0"/>
              <a:t>Motivasi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en-US" sz="2800" dirty="0" smtClean="0"/>
              <a:t>             Y = </a:t>
            </a:r>
            <a:r>
              <a:rPr lang="en-US" sz="2800" dirty="0" err="1" smtClean="0"/>
              <a:t>Komitmen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endParaRPr lang="en-US" sz="2800" dirty="0" smtClean="0"/>
          </a:p>
          <a:p>
            <a:pPr algn="l"/>
            <a:r>
              <a:rPr lang="en-US" sz="2800" dirty="0" smtClean="0"/>
              <a:t>X2 = Reward</a:t>
            </a:r>
          </a:p>
          <a:p>
            <a:pPr algn="l"/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2667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4191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X2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733800" y="3430089"/>
            <a:ext cx="685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752600" y="2971800"/>
            <a:ext cx="1752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1752600" y="3962400"/>
            <a:ext cx="1752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9811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en-US" sz="2800" dirty="0" smtClean="0"/>
              <a:t>4. </a:t>
            </a:r>
            <a:r>
              <a:rPr lang="en-US" sz="2800" dirty="0" err="1" smtClean="0"/>
              <a:t>Paradigma</a:t>
            </a:r>
            <a:r>
              <a:rPr lang="en-US" sz="2800" dirty="0" smtClean="0"/>
              <a:t> </a:t>
            </a:r>
            <a:r>
              <a:rPr lang="en-US" sz="2800" dirty="0" err="1" smtClean="0"/>
              <a:t>ganda</a:t>
            </a:r>
            <a:r>
              <a:rPr lang="en-US" sz="2800" dirty="0" smtClean="0"/>
              <a:t> </a:t>
            </a:r>
            <a:r>
              <a:rPr lang="en-US" sz="2800" dirty="0" err="1" smtClean="0"/>
              <a:t>dng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dependen</a:t>
            </a:r>
            <a:endParaRPr lang="en-US" sz="2800" dirty="0" smtClean="0"/>
          </a:p>
          <a:p>
            <a:pPr algn="l"/>
            <a:endParaRPr lang="en-US" sz="2800" dirty="0"/>
          </a:p>
          <a:p>
            <a:pPr algn="l"/>
            <a:endParaRPr lang="en-US" sz="2800" dirty="0" smtClean="0"/>
          </a:p>
          <a:p>
            <a:pPr algn="l"/>
            <a:endParaRPr lang="en-US" sz="2800" dirty="0"/>
          </a:p>
          <a:p>
            <a:pPr algn="l"/>
            <a:endParaRPr lang="en-US" sz="2800" dirty="0" smtClean="0"/>
          </a:p>
          <a:p>
            <a:pPr algn="l"/>
            <a:endParaRPr lang="en-US" sz="2800" dirty="0"/>
          </a:p>
          <a:p>
            <a:pPr algn="l"/>
            <a:r>
              <a:rPr lang="en-US" sz="2800" dirty="0" smtClean="0"/>
              <a:t>X1 = Self concept            Y1 = </a:t>
            </a:r>
            <a:r>
              <a:rPr lang="en-US" sz="2800" dirty="0" err="1" smtClean="0"/>
              <a:t>Percaya</a:t>
            </a:r>
            <a:r>
              <a:rPr lang="en-US" sz="2800" dirty="0" smtClean="0"/>
              <a:t> </a:t>
            </a:r>
            <a:r>
              <a:rPr lang="en-US" sz="2800" dirty="0" err="1" smtClean="0"/>
              <a:t>diri</a:t>
            </a:r>
            <a:endParaRPr lang="en-US" sz="2800" dirty="0" smtClean="0"/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                                     Y2 = </a:t>
            </a:r>
            <a:r>
              <a:rPr lang="en-US" sz="2800" dirty="0" err="1" smtClean="0"/>
              <a:t>Kinerja</a:t>
            </a:r>
            <a:endParaRPr lang="en-US" sz="2800" dirty="0" smtClean="0"/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90600" y="3276600"/>
            <a:ext cx="762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86200" y="2667000"/>
            <a:ext cx="838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86200" y="3886200"/>
            <a:ext cx="8382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Y2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981200" y="2971800"/>
            <a:ext cx="17526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981200" y="3810000"/>
            <a:ext cx="1752600" cy="419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13418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0" y="1524000"/>
            <a:ext cx="8229600" cy="49530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2800" dirty="0" smtClean="0"/>
              <a:t>5. </a:t>
            </a:r>
            <a:r>
              <a:rPr lang="en-US" sz="2800" dirty="0" err="1" smtClean="0"/>
              <a:t>Paradigma</a:t>
            </a:r>
            <a:r>
              <a:rPr lang="en-US" sz="2800" dirty="0" smtClean="0"/>
              <a:t> </a:t>
            </a:r>
            <a:r>
              <a:rPr lang="en-US" sz="2800" dirty="0" err="1" smtClean="0"/>
              <a:t>ganda</a:t>
            </a:r>
            <a:r>
              <a:rPr lang="en-US" sz="2800" dirty="0" smtClean="0"/>
              <a:t> </a:t>
            </a:r>
            <a:r>
              <a:rPr lang="en-US" sz="2800" dirty="0" err="1" smtClean="0"/>
              <a:t>dng</a:t>
            </a:r>
            <a:r>
              <a:rPr lang="en-US" sz="2800" dirty="0" smtClean="0"/>
              <a:t> 2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indevenden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2 </a:t>
            </a:r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dependen</a:t>
            </a:r>
            <a:endParaRPr lang="en-US" sz="2800" dirty="0" smtClean="0"/>
          </a:p>
          <a:p>
            <a:pPr algn="l"/>
            <a:endParaRPr lang="en-US" sz="2800" dirty="0"/>
          </a:p>
          <a:p>
            <a:pPr algn="l"/>
            <a:endParaRPr lang="en-US" sz="2800" dirty="0" smtClean="0"/>
          </a:p>
          <a:p>
            <a:pPr algn="l"/>
            <a:endParaRPr lang="en-US" sz="2800" dirty="0"/>
          </a:p>
          <a:p>
            <a:pPr algn="l"/>
            <a:endParaRPr lang="en-US" sz="2800" dirty="0" smtClean="0"/>
          </a:p>
          <a:p>
            <a:pPr algn="l"/>
            <a:endParaRPr lang="en-US" sz="2800" dirty="0"/>
          </a:p>
          <a:p>
            <a:pPr algn="l"/>
            <a:endParaRPr lang="en-US" sz="2800" dirty="0" smtClean="0"/>
          </a:p>
          <a:p>
            <a:pPr algn="l"/>
            <a:endParaRPr lang="en-US" sz="2800" dirty="0"/>
          </a:p>
          <a:p>
            <a:pPr algn="l"/>
            <a:endParaRPr lang="en-US" sz="2800" dirty="0" smtClean="0"/>
          </a:p>
          <a:p>
            <a:pPr algn="l"/>
            <a:endParaRPr lang="en-US" sz="2800" dirty="0"/>
          </a:p>
          <a:p>
            <a:pPr algn="l"/>
            <a:endParaRPr lang="en-US" sz="2800" smtClean="0"/>
          </a:p>
          <a:p>
            <a:pPr algn="l"/>
            <a:r>
              <a:rPr lang="en-US" sz="2800" smtClean="0"/>
              <a:t>X1 </a:t>
            </a:r>
            <a:r>
              <a:rPr lang="en-US" sz="2800" dirty="0" smtClean="0"/>
              <a:t>= Gaya </a:t>
            </a:r>
            <a:r>
              <a:rPr lang="en-US" sz="2800" dirty="0" err="1" smtClean="0"/>
              <a:t>hidup</a:t>
            </a:r>
            <a:r>
              <a:rPr lang="en-US" sz="2800" dirty="0" smtClean="0"/>
              <a:t>                Y1 = </a:t>
            </a:r>
            <a:r>
              <a:rPr lang="en-US" sz="2800" dirty="0" err="1" smtClean="0"/>
              <a:t>prilaku</a:t>
            </a:r>
            <a:r>
              <a:rPr lang="en-US" sz="2800" dirty="0" smtClean="0"/>
              <a:t> </a:t>
            </a:r>
            <a:r>
              <a:rPr lang="en-US" sz="2800" dirty="0" err="1" smtClean="0"/>
              <a:t>konsumen</a:t>
            </a:r>
            <a:endParaRPr lang="en-US" sz="2800" dirty="0" smtClean="0"/>
          </a:p>
          <a:p>
            <a:pPr algn="l"/>
            <a:r>
              <a:rPr lang="en-US" sz="2800" dirty="0" smtClean="0"/>
              <a:t>X2 = </a:t>
            </a:r>
            <a:r>
              <a:rPr lang="en-US" sz="2800" dirty="0" err="1" smtClean="0"/>
              <a:t>tingkat</a:t>
            </a:r>
            <a:r>
              <a:rPr lang="en-US" sz="2800" dirty="0" smtClean="0"/>
              <a:t> </a:t>
            </a:r>
            <a:r>
              <a:rPr lang="en-US" sz="2800" dirty="0" err="1" smtClean="0"/>
              <a:t>pendidikan</a:t>
            </a:r>
            <a:r>
              <a:rPr lang="en-US" sz="2800" dirty="0" smtClean="0"/>
              <a:t>      Y2 = </a:t>
            </a:r>
            <a:r>
              <a:rPr lang="en-US" sz="2800" dirty="0" err="1" smtClean="0"/>
              <a:t>rekomendasi</a:t>
            </a:r>
            <a:r>
              <a:rPr lang="en-US" sz="2800" dirty="0" smtClean="0"/>
              <a:t> </a:t>
            </a:r>
            <a:r>
              <a:rPr lang="en-US" sz="2800" dirty="0" err="1" smtClean="0"/>
              <a:t>beli</a:t>
            </a:r>
            <a:endParaRPr lang="en-US" sz="2800" dirty="0" smtClean="0"/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38400" y="228600"/>
            <a:ext cx="4114800" cy="701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3276600"/>
            <a:ext cx="8382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90600" y="4648200"/>
            <a:ext cx="8382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X2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038600" y="3276600"/>
            <a:ext cx="914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038600" y="4648200"/>
            <a:ext cx="8382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Y2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981200" y="3505200"/>
            <a:ext cx="1905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981200" y="5105400"/>
            <a:ext cx="1905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981200" y="3733800"/>
            <a:ext cx="19050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981200" y="3733800"/>
            <a:ext cx="19050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409700" y="4191000"/>
            <a:ext cx="0" cy="304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457700" y="4191000"/>
            <a:ext cx="0" cy="304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6756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60857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2800" dirty="0" smtClean="0"/>
              <a:t>6. </a:t>
            </a:r>
            <a:r>
              <a:rPr lang="en-US" sz="2800" dirty="0" err="1" smtClean="0"/>
              <a:t>Paradigma</a:t>
            </a:r>
            <a:r>
              <a:rPr lang="en-US" sz="2800" dirty="0" smtClean="0"/>
              <a:t> </a:t>
            </a:r>
            <a:r>
              <a:rPr lang="en-US" sz="2800" dirty="0" err="1" smtClean="0"/>
              <a:t>jalur</a:t>
            </a:r>
            <a:endParaRPr lang="en-US" sz="2800" dirty="0" smtClean="0"/>
          </a:p>
          <a:p>
            <a:pPr algn="l"/>
            <a:endParaRPr lang="en-US" sz="2800" dirty="0"/>
          </a:p>
          <a:p>
            <a:pPr algn="l"/>
            <a:endParaRPr lang="en-US" sz="2800" dirty="0" smtClean="0"/>
          </a:p>
          <a:p>
            <a:pPr algn="l"/>
            <a:endParaRPr lang="en-US" sz="2800" dirty="0"/>
          </a:p>
          <a:p>
            <a:pPr algn="l"/>
            <a:endParaRPr lang="en-US" sz="2800" dirty="0" smtClean="0"/>
          </a:p>
          <a:p>
            <a:pPr algn="l"/>
            <a:endParaRPr lang="en-US" sz="2800" dirty="0"/>
          </a:p>
          <a:p>
            <a:pPr algn="l"/>
            <a:endParaRPr lang="en-US" sz="2800" dirty="0" smtClean="0"/>
          </a:p>
          <a:p>
            <a:pPr algn="l"/>
            <a:endParaRPr lang="en-US" sz="2800" dirty="0"/>
          </a:p>
          <a:p>
            <a:pPr algn="l"/>
            <a:r>
              <a:rPr lang="en-US" sz="2800" dirty="0" smtClean="0"/>
              <a:t>X1 = Status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         Y = </a:t>
            </a:r>
            <a:r>
              <a:rPr lang="en-US" sz="2800" dirty="0" err="1" smtClean="0"/>
              <a:t>prestasi</a:t>
            </a:r>
            <a:r>
              <a:rPr lang="en-US" sz="2800" dirty="0" smtClean="0"/>
              <a:t> </a:t>
            </a:r>
            <a:r>
              <a:rPr lang="en-US" sz="2800" dirty="0" err="1" smtClean="0"/>
              <a:t>belajar</a:t>
            </a:r>
            <a:endParaRPr lang="en-US" sz="2800" dirty="0" smtClean="0"/>
          </a:p>
          <a:p>
            <a:pPr algn="l"/>
            <a:r>
              <a:rPr lang="en-US" sz="2800" dirty="0" smtClean="0"/>
              <a:t>X3 = </a:t>
            </a:r>
            <a:r>
              <a:rPr lang="en-US" sz="2800" dirty="0" err="1" smtClean="0"/>
              <a:t>Motivasi</a:t>
            </a:r>
            <a:r>
              <a:rPr lang="en-US" sz="2800" dirty="0" smtClean="0"/>
              <a:t> </a:t>
            </a:r>
            <a:r>
              <a:rPr lang="en-US" sz="2800" dirty="0" err="1" smtClean="0"/>
              <a:t>berprestasi</a:t>
            </a:r>
            <a:endParaRPr lang="en-US" sz="2800" dirty="0" smtClean="0"/>
          </a:p>
          <a:p>
            <a:pPr algn="l"/>
            <a:r>
              <a:rPr lang="en-US" sz="2800" dirty="0" smtClean="0"/>
              <a:t>X3 = </a:t>
            </a:r>
            <a:r>
              <a:rPr lang="en-US" sz="2800" dirty="0" err="1" smtClean="0"/>
              <a:t>Iq</a:t>
            </a:r>
            <a:endParaRPr lang="en-US" sz="2800" dirty="0" smtClean="0"/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90600" y="2819400"/>
            <a:ext cx="609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90600" y="4267200"/>
            <a:ext cx="609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X2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00400" y="3429000"/>
            <a:ext cx="609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X3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953000" y="3429000"/>
            <a:ext cx="609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752600" y="2971800"/>
            <a:ext cx="3048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1752600" y="4038600"/>
            <a:ext cx="30480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752600" y="3200400"/>
            <a:ext cx="1295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752600" y="4038600"/>
            <a:ext cx="1295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962400" y="381000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295400" y="3581400"/>
            <a:ext cx="0" cy="609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2935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-US" sz="2400" dirty="0" err="1" smtClean="0"/>
              <a:t>Variabel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atribut</a:t>
            </a:r>
            <a:r>
              <a:rPr lang="en-US" sz="2400" dirty="0" smtClean="0"/>
              <a:t> </a:t>
            </a:r>
            <a:r>
              <a:rPr lang="en-US" sz="2400" dirty="0" err="1" smtClean="0"/>
              <a:t>seseorang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obyek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mempunyai</a:t>
            </a:r>
            <a:r>
              <a:rPr lang="en-US" sz="2400" dirty="0" smtClean="0"/>
              <a:t> “</a:t>
            </a:r>
            <a:r>
              <a:rPr lang="en-US" sz="2400" dirty="0" err="1" smtClean="0"/>
              <a:t>variasi</a:t>
            </a:r>
            <a:r>
              <a:rPr lang="en-US" sz="2400" dirty="0" smtClean="0"/>
              <a:t>”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orang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lain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obyek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obyek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lain (Hatch &amp; </a:t>
            </a:r>
            <a:r>
              <a:rPr lang="en-US" sz="2400" dirty="0" err="1" smtClean="0"/>
              <a:t>Farhady</a:t>
            </a:r>
            <a:r>
              <a:rPr lang="en-US" sz="2400" dirty="0" smtClean="0"/>
              <a:t>, 1981)</a:t>
            </a:r>
            <a:endParaRPr lang="en-US" sz="2400" dirty="0"/>
          </a:p>
          <a:p>
            <a:pPr algn="l"/>
            <a:endParaRPr lang="en-US" sz="2400" dirty="0" smtClean="0"/>
          </a:p>
          <a:p>
            <a:pPr algn="l"/>
            <a:r>
              <a:rPr lang="en-US" sz="2400" dirty="0" err="1" smtClean="0"/>
              <a:t>Variabel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konstruk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sifat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dipelajari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Kerlinger</a:t>
            </a:r>
            <a:r>
              <a:rPr lang="en-US" sz="2400" dirty="0" smtClean="0"/>
              <a:t>, 1973).</a:t>
            </a:r>
          </a:p>
          <a:p>
            <a:pPr algn="l"/>
            <a:endParaRPr lang="en-US" sz="2400" dirty="0"/>
          </a:p>
          <a:p>
            <a:pPr algn="l"/>
            <a:r>
              <a:rPr lang="en-US" sz="2400" dirty="0" err="1" smtClean="0"/>
              <a:t>Varibel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atribut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sifat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orang, </a:t>
            </a:r>
            <a:r>
              <a:rPr lang="en-US" sz="2400" dirty="0" err="1" smtClean="0"/>
              <a:t>obyek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mempunyai</a:t>
            </a:r>
            <a:r>
              <a:rPr lang="en-US" sz="2400" dirty="0" smtClean="0"/>
              <a:t> </a:t>
            </a:r>
            <a:r>
              <a:rPr lang="en-US" sz="2400" dirty="0" err="1" smtClean="0"/>
              <a:t>variasi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diterapkan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dipelajari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kemudian</a:t>
            </a:r>
            <a:r>
              <a:rPr lang="en-US" sz="2400" dirty="0" smtClean="0"/>
              <a:t> </a:t>
            </a:r>
            <a:r>
              <a:rPr lang="en-US" sz="2400" dirty="0" err="1" smtClean="0"/>
              <a:t>ditarik</a:t>
            </a:r>
            <a:r>
              <a:rPr lang="en-US" sz="2400" dirty="0" smtClean="0"/>
              <a:t> </a:t>
            </a:r>
            <a:r>
              <a:rPr lang="en-US" sz="2400" dirty="0" err="1" smtClean="0"/>
              <a:t>kesimpulannya</a:t>
            </a:r>
            <a:r>
              <a:rPr lang="en-US" dirty="0" smtClean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Defenisi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61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err="1" smtClean="0"/>
              <a:t>Varibel</a:t>
            </a:r>
            <a:r>
              <a:rPr lang="en-US" sz="2800" dirty="0" smtClean="0"/>
              <a:t> </a:t>
            </a:r>
            <a:r>
              <a:rPr lang="en-US" sz="2800" dirty="0" err="1" smtClean="0"/>
              <a:t>Indevenden</a:t>
            </a:r>
            <a:r>
              <a:rPr lang="en-US" sz="2800" dirty="0" smtClean="0"/>
              <a:t> : </a:t>
            </a:r>
            <a:r>
              <a:rPr lang="en-US" sz="2800" dirty="0" err="1" smtClean="0"/>
              <a:t>Varibel</a:t>
            </a:r>
            <a:r>
              <a:rPr lang="en-US" sz="2800" dirty="0" smtClean="0"/>
              <a:t> stimulus/</a:t>
            </a:r>
            <a:r>
              <a:rPr lang="en-US" sz="2800" dirty="0" err="1" smtClean="0"/>
              <a:t>prediktor</a:t>
            </a:r>
            <a:r>
              <a:rPr lang="en-US" sz="2800" dirty="0" smtClean="0"/>
              <a:t>/</a:t>
            </a:r>
            <a:r>
              <a:rPr lang="en-US" sz="2800" dirty="0" err="1" smtClean="0"/>
              <a:t>bebas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mempengaruhi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sebab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perubahannya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timbulnya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dependen</a:t>
            </a:r>
            <a:r>
              <a:rPr lang="en-US" sz="2800" dirty="0" smtClean="0"/>
              <a:t> (</a:t>
            </a:r>
            <a:r>
              <a:rPr lang="en-US" sz="2800" dirty="0" err="1" smtClean="0"/>
              <a:t>terikat</a:t>
            </a:r>
            <a:r>
              <a:rPr lang="en-US" sz="2800" dirty="0" smtClean="0"/>
              <a:t>)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 err="1" smtClean="0"/>
              <a:t>Varibel</a:t>
            </a:r>
            <a:r>
              <a:rPr lang="en-US" sz="2800" dirty="0" smtClean="0"/>
              <a:t> </a:t>
            </a:r>
            <a:r>
              <a:rPr lang="en-US" sz="2800" dirty="0" err="1" smtClean="0"/>
              <a:t>Dependen</a:t>
            </a:r>
            <a:r>
              <a:rPr lang="en-US" sz="2800" dirty="0" smtClean="0"/>
              <a:t> :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output, </a:t>
            </a:r>
            <a:r>
              <a:rPr lang="en-US" sz="2800" dirty="0" err="1" smtClean="0"/>
              <a:t>kriteria</a:t>
            </a:r>
            <a:r>
              <a:rPr lang="en-US" sz="2800" dirty="0" smtClean="0"/>
              <a:t>, </a:t>
            </a:r>
            <a:r>
              <a:rPr lang="en-US" sz="2800" dirty="0" err="1" smtClean="0"/>
              <a:t>konsekuan</a:t>
            </a:r>
            <a:r>
              <a:rPr lang="en-US" sz="2800" dirty="0" smtClean="0"/>
              <a:t>, </a:t>
            </a:r>
            <a:r>
              <a:rPr lang="en-US" sz="2800" dirty="0" err="1" smtClean="0"/>
              <a:t>terikat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dipengaruhi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akibat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bebas</a:t>
            </a:r>
            <a:r>
              <a:rPr lang="en-US" sz="2800" dirty="0" smtClean="0"/>
              <a:t>.</a:t>
            </a:r>
          </a:p>
          <a:p>
            <a:pPr algn="l"/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4600" y="533400"/>
            <a:ext cx="4114800" cy="914400"/>
          </a:xfrm>
        </p:spPr>
        <p:txBody>
          <a:bodyPr/>
          <a:lstStyle/>
          <a:p>
            <a:r>
              <a:rPr lang="en-US" dirty="0" err="1" smtClean="0"/>
              <a:t>Macam-macam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254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-US" sz="2800" dirty="0" err="1" smtClean="0"/>
              <a:t>Variabel</a:t>
            </a:r>
            <a:r>
              <a:rPr lang="en-US" sz="2800" dirty="0" smtClean="0"/>
              <a:t> Moderator :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mempengaruhi</a:t>
            </a:r>
            <a:r>
              <a:rPr lang="en-US" sz="2800" dirty="0" smtClean="0"/>
              <a:t> (</a:t>
            </a:r>
            <a:r>
              <a:rPr lang="en-US" sz="2800" dirty="0" err="1" smtClean="0"/>
              <a:t>memperkuat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memperlemah</a:t>
            </a:r>
            <a:r>
              <a:rPr lang="en-US" sz="2800" dirty="0" smtClean="0"/>
              <a:t>)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independen</a:t>
            </a:r>
            <a:r>
              <a:rPr lang="en-US" sz="2800" dirty="0" smtClean="0"/>
              <a:t> </a:t>
            </a:r>
            <a:r>
              <a:rPr lang="en-US" sz="2800" dirty="0" err="1" smtClean="0"/>
              <a:t>dng</a:t>
            </a:r>
            <a:r>
              <a:rPr lang="en-US" sz="2800" dirty="0" smtClean="0"/>
              <a:t> </a:t>
            </a:r>
            <a:r>
              <a:rPr lang="en-US" sz="2800" dirty="0" err="1" smtClean="0"/>
              <a:t>dependen</a:t>
            </a:r>
            <a:r>
              <a:rPr lang="en-US" sz="2800" dirty="0" smtClean="0"/>
              <a:t>. </a:t>
            </a:r>
            <a:r>
              <a:rPr lang="en-US" sz="2800" dirty="0" err="1" smtClean="0"/>
              <a:t>Disebut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independen</a:t>
            </a:r>
            <a:r>
              <a:rPr lang="en-US" sz="2800" dirty="0" smtClean="0"/>
              <a:t> </a:t>
            </a:r>
            <a:r>
              <a:rPr lang="en-US" sz="2800" dirty="0" err="1" smtClean="0"/>
              <a:t>kedua</a:t>
            </a:r>
            <a:r>
              <a:rPr lang="en-US" sz="2800" dirty="0" smtClean="0"/>
              <a:t>.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intervenning</a:t>
            </a:r>
            <a:r>
              <a:rPr lang="en-US" sz="2800" dirty="0" smtClean="0"/>
              <a:t> :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teoritis</a:t>
            </a:r>
            <a:r>
              <a:rPr lang="en-US" sz="2800" dirty="0" smtClean="0"/>
              <a:t> </a:t>
            </a:r>
            <a:r>
              <a:rPr lang="en-US" sz="2800" dirty="0" err="1" smtClean="0"/>
              <a:t>mempengaruhi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independen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varibel</a:t>
            </a:r>
            <a:r>
              <a:rPr lang="en-US" sz="2800" dirty="0" smtClean="0"/>
              <a:t> </a:t>
            </a:r>
            <a:r>
              <a:rPr lang="en-US" sz="2800" dirty="0" err="1" smtClean="0"/>
              <a:t>dependen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tdk</a:t>
            </a:r>
            <a:r>
              <a:rPr lang="en-US" sz="2800" dirty="0" smtClean="0"/>
              <a:t> </a:t>
            </a:r>
            <a:r>
              <a:rPr lang="en-US" sz="2800" dirty="0" err="1" smtClean="0"/>
              <a:t>langsung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tddk</a:t>
            </a:r>
            <a:r>
              <a:rPr lang="en-US" sz="2800" dirty="0" smtClean="0"/>
              <a:t> </a:t>
            </a:r>
            <a:r>
              <a:rPr lang="en-US" sz="2800" dirty="0" err="1" smtClean="0"/>
              <a:t>dpt</a:t>
            </a:r>
            <a:r>
              <a:rPr lang="en-US" sz="2800" dirty="0" smtClean="0"/>
              <a:t> </a:t>
            </a:r>
            <a:r>
              <a:rPr lang="en-US" sz="2800" dirty="0" err="1" smtClean="0"/>
              <a:t>diamati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diukur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17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err="1" smtClean="0"/>
              <a:t>Varibel</a:t>
            </a:r>
            <a:r>
              <a:rPr lang="en-US" sz="2800" dirty="0" smtClean="0"/>
              <a:t> </a:t>
            </a:r>
            <a:r>
              <a:rPr lang="en-US" sz="2800" dirty="0" err="1" smtClean="0"/>
              <a:t>Kontrol</a:t>
            </a:r>
            <a:r>
              <a:rPr lang="en-US" sz="2800" dirty="0" smtClean="0"/>
              <a:t> : </a:t>
            </a:r>
            <a:r>
              <a:rPr lang="en-US" sz="2800" dirty="0" err="1" smtClean="0"/>
              <a:t>varibel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dikendalikan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dibuat</a:t>
            </a:r>
            <a:r>
              <a:rPr lang="en-US" sz="2800" dirty="0" smtClean="0"/>
              <a:t> </a:t>
            </a:r>
            <a:r>
              <a:rPr lang="en-US" sz="2800" dirty="0" err="1" smtClean="0"/>
              <a:t>konstan</a:t>
            </a:r>
            <a:r>
              <a:rPr lang="en-US" sz="2800" dirty="0" smtClean="0"/>
              <a:t>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pengaruh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independen</a:t>
            </a:r>
            <a:r>
              <a:rPr lang="en-US" sz="2800" dirty="0" smtClean="0"/>
              <a:t> </a:t>
            </a:r>
            <a:r>
              <a:rPr lang="en-US" sz="2800" dirty="0" err="1" smtClean="0"/>
              <a:t>thd</a:t>
            </a:r>
            <a:r>
              <a:rPr lang="en-US" sz="2800" dirty="0" smtClean="0"/>
              <a:t> </a:t>
            </a:r>
            <a:r>
              <a:rPr lang="en-US" sz="2800" dirty="0" err="1" smtClean="0"/>
              <a:t>dependen</a:t>
            </a:r>
            <a:r>
              <a:rPr lang="en-US" sz="2800" dirty="0" smtClean="0"/>
              <a:t> </a:t>
            </a:r>
            <a:r>
              <a:rPr lang="en-US" sz="2800" dirty="0" err="1" smtClean="0"/>
              <a:t>tdk</a:t>
            </a:r>
            <a:r>
              <a:rPr lang="en-US" sz="2800" dirty="0" smtClean="0"/>
              <a:t> </a:t>
            </a:r>
            <a:r>
              <a:rPr lang="en-US" sz="2800" dirty="0" err="1" smtClean="0"/>
              <a:t>dipengaruhi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faktor</a:t>
            </a:r>
            <a:r>
              <a:rPr lang="en-US" sz="2800" dirty="0" smtClean="0"/>
              <a:t> </a:t>
            </a:r>
            <a:r>
              <a:rPr lang="en-US" sz="2800" dirty="0" err="1" smtClean="0"/>
              <a:t>luar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diteliti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488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0" y="1524000"/>
            <a:ext cx="8229600" cy="45720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800" dirty="0" err="1" smtClean="0"/>
              <a:t>Bentuk-bentuk</a:t>
            </a:r>
            <a:r>
              <a:rPr lang="en-US" sz="2800" dirty="0" smtClean="0"/>
              <a:t> </a:t>
            </a:r>
            <a:r>
              <a:rPr lang="en-US" sz="2800" dirty="0" err="1" smtClean="0"/>
              <a:t>paradigma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model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kuantitatif</a:t>
            </a:r>
            <a:r>
              <a:rPr lang="en-US" sz="2800" dirty="0" smtClean="0"/>
              <a:t> :</a:t>
            </a:r>
          </a:p>
          <a:p>
            <a:pPr marL="514350" indent="-514350" algn="l">
              <a:buAutoNum type="arabicPeriod"/>
            </a:pPr>
            <a:r>
              <a:rPr lang="en-US" sz="2800" dirty="0" err="1" smtClean="0"/>
              <a:t>Paradigma</a:t>
            </a:r>
            <a:r>
              <a:rPr lang="en-US" sz="2800" dirty="0" smtClean="0"/>
              <a:t> </a:t>
            </a:r>
            <a:r>
              <a:rPr lang="en-US" sz="2800" dirty="0" err="1" smtClean="0"/>
              <a:t>sederhana</a:t>
            </a:r>
            <a:endParaRPr lang="en-US" sz="2800" dirty="0" smtClean="0"/>
          </a:p>
          <a:p>
            <a:pPr algn="l"/>
            <a:r>
              <a:rPr lang="en-US" sz="2800" dirty="0" smtClean="0"/>
              <a:t>      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kecerdasan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prestasi</a:t>
            </a:r>
            <a:r>
              <a:rPr lang="en-US" sz="2800" dirty="0" smtClean="0"/>
              <a:t> </a:t>
            </a:r>
            <a:r>
              <a:rPr lang="en-US" sz="2800" dirty="0" err="1" smtClean="0"/>
              <a:t>belajar</a:t>
            </a:r>
            <a:endParaRPr lang="en-US" sz="2800" dirty="0" smtClean="0"/>
          </a:p>
          <a:p>
            <a:pPr algn="l"/>
            <a:endParaRPr lang="en-US" sz="2800" dirty="0"/>
          </a:p>
          <a:p>
            <a:pPr algn="l"/>
            <a:endParaRPr lang="en-US" sz="2800" dirty="0" smtClean="0"/>
          </a:p>
          <a:p>
            <a:pPr algn="l"/>
            <a:r>
              <a:rPr lang="en-US" sz="2800" dirty="0" smtClean="0"/>
              <a:t>a.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en-US" sz="2800" dirty="0" err="1" smtClean="0"/>
              <a:t>Rumusan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masalahnya</a:t>
            </a:r>
            <a:r>
              <a:rPr lang="en-US" sz="2800" dirty="0" smtClean="0"/>
              <a:t>  </a:t>
            </a:r>
            <a:r>
              <a:rPr lang="en-US" sz="2800" dirty="0" err="1" smtClean="0"/>
              <a:t>ada</a:t>
            </a:r>
            <a:r>
              <a:rPr lang="en-US" sz="2800" dirty="0" smtClean="0"/>
              <a:t> 3 :</a:t>
            </a:r>
          </a:p>
          <a:p>
            <a:pPr marL="514350" indent="-514350" algn="l">
              <a:buAutoNum type="arabicPeriod"/>
            </a:pPr>
            <a:r>
              <a:rPr lang="en-US" sz="2800" dirty="0" err="1" smtClean="0"/>
              <a:t>Bagaimana</a:t>
            </a:r>
            <a:r>
              <a:rPr lang="en-US" sz="2800" dirty="0" smtClean="0"/>
              <a:t> </a:t>
            </a:r>
            <a:r>
              <a:rPr lang="en-US" sz="2800" dirty="0" err="1" smtClean="0"/>
              <a:t>tingkat</a:t>
            </a:r>
            <a:r>
              <a:rPr lang="en-US" sz="2800" dirty="0" smtClean="0"/>
              <a:t> </a:t>
            </a:r>
            <a:r>
              <a:rPr lang="en-US" sz="2800" dirty="0" err="1" smtClean="0"/>
              <a:t>kecerdasannya</a:t>
            </a:r>
            <a:r>
              <a:rPr lang="en-US" sz="2800" dirty="0" smtClean="0"/>
              <a:t> ? (Rum. </a:t>
            </a:r>
            <a:r>
              <a:rPr lang="en-US" sz="2800" dirty="0" err="1" smtClean="0"/>
              <a:t>Deskriftif</a:t>
            </a:r>
            <a:r>
              <a:rPr lang="en-US" sz="2800" dirty="0" smtClean="0"/>
              <a:t>)</a:t>
            </a:r>
          </a:p>
          <a:p>
            <a:pPr marL="514350" indent="-514350" algn="l">
              <a:buAutoNum type="arabicPeriod"/>
            </a:pPr>
            <a:r>
              <a:rPr lang="en-US" sz="2800" dirty="0" err="1" smtClean="0"/>
              <a:t>Bagaimana</a:t>
            </a:r>
            <a:r>
              <a:rPr lang="en-US" sz="2800" dirty="0" smtClean="0"/>
              <a:t> </a:t>
            </a:r>
            <a:r>
              <a:rPr lang="en-US" sz="2800" dirty="0" err="1" smtClean="0"/>
              <a:t>prestasi</a:t>
            </a:r>
            <a:r>
              <a:rPr lang="en-US" sz="2800" dirty="0" smtClean="0"/>
              <a:t> </a:t>
            </a:r>
            <a:r>
              <a:rPr lang="en-US" sz="2800" dirty="0" err="1" smtClean="0"/>
              <a:t>belajarnya</a:t>
            </a:r>
            <a:r>
              <a:rPr lang="en-US" sz="2800" dirty="0" smtClean="0"/>
              <a:t> ?</a:t>
            </a:r>
          </a:p>
          <a:p>
            <a:pPr marL="514350" indent="-514350" algn="l">
              <a:buAutoNum type="arabicPeriod"/>
            </a:pPr>
            <a:r>
              <a:rPr lang="en-US" sz="2800" dirty="0" err="1" smtClean="0"/>
              <a:t>Bagaimana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pengaruh</a:t>
            </a:r>
            <a:r>
              <a:rPr lang="en-US" sz="2800" dirty="0" smtClean="0"/>
              <a:t> </a:t>
            </a:r>
            <a:r>
              <a:rPr lang="en-US" sz="2800" dirty="0" err="1" smtClean="0"/>
              <a:t>tingkat</a:t>
            </a:r>
            <a:r>
              <a:rPr lang="en-US" sz="2800" dirty="0" smtClean="0"/>
              <a:t> </a:t>
            </a:r>
            <a:r>
              <a:rPr lang="en-US" sz="2800" dirty="0" err="1" smtClean="0"/>
              <a:t>kecerdasan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prestasi</a:t>
            </a:r>
            <a:r>
              <a:rPr lang="en-US" sz="2800" dirty="0" smtClean="0"/>
              <a:t> </a:t>
            </a:r>
            <a:r>
              <a:rPr lang="en-US" sz="2800" dirty="0" err="1" smtClean="0"/>
              <a:t>belajar</a:t>
            </a:r>
            <a:r>
              <a:rPr lang="en-US" sz="2800" dirty="0"/>
              <a:t> </a:t>
            </a:r>
            <a:r>
              <a:rPr lang="en-US" sz="2800" dirty="0" smtClean="0"/>
              <a:t>? (Rum. </a:t>
            </a:r>
            <a:r>
              <a:rPr lang="en-US" sz="2800" dirty="0" err="1" smtClean="0"/>
              <a:t>Assosiatif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4600" y="381000"/>
            <a:ext cx="4114800" cy="838200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Paradigma</a:t>
            </a:r>
            <a:r>
              <a:rPr lang="en-US" sz="2000" dirty="0" smtClean="0"/>
              <a:t> </a:t>
            </a:r>
            <a:r>
              <a:rPr lang="en-US" sz="2000" dirty="0" err="1" smtClean="0"/>
              <a:t>penelitian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1166949" y="2971800"/>
            <a:ext cx="609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133600" y="3238500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4003766" y="2971800"/>
            <a:ext cx="609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82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0" y="1524000"/>
            <a:ext cx="8229600" cy="45720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b. </a:t>
            </a:r>
            <a:r>
              <a:rPr lang="en-US" sz="2800" dirty="0" err="1" smtClean="0"/>
              <a:t>Teori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sebanyak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yaitu</a:t>
            </a:r>
            <a:r>
              <a:rPr lang="en-US" sz="2800" dirty="0" smtClean="0"/>
              <a:t> </a:t>
            </a:r>
            <a:r>
              <a:rPr lang="en-US" sz="2800" dirty="0" err="1" smtClean="0"/>
              <a:t>teori</a:t>
            </a:r>
            <a:r>
              <a:rPr lang="en-US" sz="2800" dirty="0" smtClean="0"/>
              <a:t>  </a:t>
            </a:r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 </a:t>
            </a:r>
            <a:r>
              <a:rPr lang="en-US" sz="2800" dirty="0" err="1" smtClean="0"/>
              <a:t>kecerdasan</a:t>
            </a:r>
            <a:r>
              <a:rPr lang="en-US" sz="2800" dirty="0" smtClean="0"/>
              <a:t> (IQ)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teori</a:t>
            </a:r>
            <a:r>
              <a:rPr lang="en-US" sz="2800" dirty="0" smtClean="0"/>
              <a:t> </a:t>
            </a:r>
            <a:r>
              <a:rPr lang="en-US" sz="2800" dirty="0" err="1" smtClean="0"/>
              <a:t>prestasi</a:t>
            </a:r>
            <a:r>
              <a:rPr lang="en-US" sz="2800" dirty="0" smtClean="0"/>
              <a:t> </a:t>
            </a:r>
            <a:r>
              <a:rPr lang="en-US" sz="2800" dirty="0" err="1" smtClean="0"/>
              <a:t>belajar</a:t>
            </a:r>
            <a:r>
              <a:rPr lang="en-US" sz="2800" dirty="0" smtClean="0"/>
              <a:t>.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 smtClean="0"/>
              <a:t>c. </a:t>
            </a:r>
            <a:r>
              <a:rPr lang="en-US" sz="2800" dirty="0" err="1" smtClean="0"/>
              <a:t>Hipotesis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diajukan</a:t>
            </a:r>
            <a:r>
              <a:rPr lang="en-US" sz="2800" dirty="0" smtClean="0"/>
              <a:t> :</a:t>
            </a:r>
          </a:p>
          <a:p>
            <a:pPr algn="l"/>
            <a:r>
              <a:rPr lang="en-US" sz="2800" dirty="0" smtClean="0"/>
              <a:t>   1. Tingkat </a:t>
            </a:r>
            <a:r>
              <a:rPr lang="en-US" sz="2800" dirty="0" err="1" smtClean="0"/>
              <a:t>kecerdasan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dimiliki</a:t>
            </a:r>
            <a:r>
              <a:rPr lang="en-US" sz="2800" dirty="0" smtClean="0"/>
              <a:t> </a:t>
            </a:r>
            <a:r>
              <a:rPr lang="en-US" sz="2800" dirty="0" err="1" smtClean="0"/>
              <a:t>siswa</a:t>
            </a:r>
            <a:r>
              <a:rPr lang="en-US" sz="2800" dirty="0" smtClean="0"/>
              <a:t> </a:t>
            </a:r>
            <a:r>
              <a:rPr lang="en-US" sz="2800" dirty="0" err="1" smtClean="0"/>
              <a:t>pd</a:t>
            </a:r>
            <a:r>
              <a:rPr lang="en-US" sz="2800" dirty="0" smtClean="0"/>
              <a:t> </a:t>
            </a:r>
            <a:r>
              <a:rPr lang="en-US" sz="2800" dirty="0" err="1" smtClean="0"/>
              <a:t>taraf</a:t>
            </a:r>
            <a:r>
              <a:rPr lang="en-US" sz="2800" dirty="0" smtClean="0"/>
              <a:t>  </a:t>
            </a:r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   average (91 – 109)</a:t>
            </a:r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2. Tingkat </a:t>
            </a:r>
            <a:r>
              <a:rPr lang="en-US" sz="2800" dirty="0" err="1" smtClean="0"/>
              <a:t>prestasi</a:t>
            </a:r>
            <a:r>
              <a:rPr lang="en-US" sz="2800" dirty="0" smtClean="0"/>
              <a:t> </a:t>
            </a:r>
            <a:r>
              <a:rPr lang="en-US" sz="2800" dirty="0" err="1" smtClean="0"/>
              <a:t>belajarnya</a:t>
            </a:r>
            <a:r>
              <a:rPr lang="en-US" sz="2800" dirty="0" smtClean="0"/>
              <a:t> </a:t>
            </a:r>
            <a:r>
              <a:rPr lang="en-US" sz="2800" dirty="0" err="1" smtClean="0"/>
              <a:t>pd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r>
              <a:rPr lang="en-US" sz="2800" dirty="0" smtClean="0"/>
              <a:t> </a:t>
            </a:r>
            <a:r>
              <a:rPr lang="en-US" sz="2800" dirty="0" err="1" smtClean="0"/>
              <a:t>baik</a:t>
            </a:r>
            <a:r>
              <a:rPr lang="en-US" sz="2800" dirty="0" smtClean="0"/>
              <a:t> (65 -75)</a:t>
            </a:r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3. Ada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positif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signifikan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 </a:t>
            </a:r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800" dirty="0" err="1" smtClean="0"/>
              <a:t>kecerdasan</a:t>
            </a:r>
            <a:r>
              <a:rPr lang="en-US" sz="2800" dirty="0" smtClean="0"/>
              <a:t> </a:t>
            </a:r>
            <a:r>
              <a:rPr lang="en-US" sz="2800" dirty="0" err="1" smtClean="0"/>
              <a:t>dng</a:t>
            </a:r>
            <a:r>
              <a:rPr lang="en-US" sz="2800" dirty="0" smtClean="0"/>
              <a:t> </a:t>
            </a:r>
            <a:r>
              <a:rPr lang="en-US" sz="2800" dirty="0" err="1" smtClean="0"/>
              <a:t>prestasi</a:t>
            </a:r>
            <a:r>
              <a:rPr lang="en-US" sz="2800" dirty="0" smtClean="0"/>
              <a:t> </a:t>
            </a:r>
            <a:r>
              <a:rPr lang="en-US" sz="2800" dirty="0" err="1" smtClean="0"/>
              <a:t>belajar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dicapai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38400" y="304800"/>
            <a:ext cx="4114800" cy="70104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053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0" y="1600200"/>
            <a:ext cx="8229600" cy="44958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d. </a:t>
            </a:r>
            <a:r>
              <a:rPr lang="en-US" sz="2800" dirty="0" err="1" smtClean="0"/>
              <a:t>Teknik</a:t>
            </a:r>
            <a:r>
              <a:rPr lang="en-US" sz="2800" dirty="0" smtClean="0"/>
              <a:t> </a:t>
            </a:r>
            <a:r>
              <a:rPr lang="en-US" sz="2800" dirty="0" err="1" smtClean="0"/>
              <a:t>Analisa</a:t>
            </a:r>
            <a:r>
              <a:rPr lang="en-US" sz="2800" dirty="0" smtClean="0"/>
              <a:t> Data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:</a:t>
            </a:r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 a. </a:t>
            </a:r>
            <a:r>
              <a:rPr lang="en-US" sz="2800" dirty="0" err="1" smtClean="0"/>
              <a:t>utk</a:t>
            </a:r>
            <a:r>
              <a:rPr lang="en-US" sz="2800" dirty="0" smtClean="0"/>
              <a:t> </a:t>
            </a:r>
            <a:r>
              <a:rPr lang="en-US" sz="2800" dirty="0" err="1" smtClean="0"/>
              <a:t>hipotesa</a:t>
            </a:r>
            <a:r>
              <a:rPr lang="en-US" sz="2800" dirty="0" smtClean="0"/>
              <a:t> 1 </a:t>
            </a:r>
            <a:r>
              <a:rPr lang="en-US" sz="2800" dirty="0" err="1" smtClean="0"/>
              <a:t>dan</a:t>
            </a:r>
            <a:r>
              <a:rPr lang="en-US" sz="2800" dirty="0" smtClean="0"/>
              <a:t> 2, </a:t>
            </a:r>
            <a:r>
              <a:rPr lang="en-US" sz="2800" dirty="0" err="1" smtClean="0"/>
              <a:t>pengujiannya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</a:t>
            </a:r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     t-test one </a:t>
            </a:r>
            <a:r>
              <a:rPr lang="en-US" sz="2800" dirty="0" err="1" smtClean="0"/>
              <a:t>sampel</a:t>
            </a:r>
            <a:r>
              <a:rPr lang="en-US" sz="2800" dirty="0" smtClean="0"/>
              <a:t>,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perbandingan</a:t>
            </a:r>
            <a:r>
              <a:rPr lang="en-US" sz="2800" dirty="0" smtClean="0"/>
              <a:t> mean   </a:t>
            </a:r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      </a:t>
            </a:r>
            <a:r>
              <a:rPr lang="en-US" sz="2800" dirty="0" err="1" smtClean="0"/>
              <a:t>hipotetik</a:t>
            </a:r>
            <a:r>
              <a:rPr lang="en-US" sz="2800" dirty="0" smtClean="0"/>
              <a:t> </a:t>
            </a:r>
            <a:r>
              <a:rPr lang="en-US" sz="2800" dirty="0" err="1" smtClean="0"/>
              <a:t>dng</a:t>
            </a:r>
            <a:r>
              <a:rPr lang="en-US" sz="2800" dirty="0" smtClean="0"/>
              <a:t> </a:t>
            </a:r>
            <a:r>
              <a:rPr lang="en-US" sz="2800" dirty="0" err="1" smtClean="0"/>
              <a:t>empirik</a:t>
            </a:r>
            <a:r>
              <a:rPr lang="en-US" sz="2800" dirty="0" smtClean="0"/>
              <a:t>.</a:t>
            </a:r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 b. </a:t>
            </a:r>
            <a:r>
              <a:rPr lang="en-US" sz="2800" dirty="0" err="1" smtClean="0"/>
              <a:t>utk</a:t>
            </a:r>
            <a:r>
              <a:rPr lang="en-US" sz="2800" dirty="0" smtClean="0"/>
              <a:t> </a:t>
            </a:r>
            <a:r>
              <a:rPr lang="en-US" sz="2800" dirty="0" err="1" smtClean="0"/>
              <a:t>hipotesis</a:t>
            </a:r>
            <a:r>
              <a:rPr lang="en-US" sz="2800" dirty="0" smtClean="0"/>
              <a:t> 3, </a:t>
            </a:r>
            <a:r>
              <a:rPr lang="en-US" sz="2800" dirty="0" err="1" smtClean="0"/>
              <a:t>pengujiannya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teknik</a:t>
            </a:r>
            <a:r>
              <a:rPr lang="en-US" sz="2800" dirty="0" smtClean="0"/>
              <a:t> </a:t>
            </a:r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     </a:t>
            </a:r>
            <a:r>
              <a:rPr lang="en-US" sz="2800" dirty="0" err="1" smtClean="0"/>
              <a:t>statistik</a:t>
            </a:r>
            <a:r>
              <a:rPr lang="en-US" sz="2800" dirty="0" smtClean="0"/>
              <a:t> </a:t>
            </a:r>
            <a:r>
              <a:rPr lang="en-US" sz="2800" dirty="0" err="1" smtClean="0"/>
              <a:t>Produc</a:t>
            </a:r>
            <a:r>
              <a:rPr lang="en-US" sz="2800" dirty="0" smtClean="0"/>
              <a:t> moment.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38400" y="228600"/>
            <a:ext cx="4114800" cy="70104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150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2. </a:t>
            </a:r>
            <a:r>
              <a:rPr lang="en-US" sz="2800" dirty="0" err="1" smtClean="0"/>
              <a:t>Paradigma</a:t>
            </a:r>
            <a:r>
              <a:rPr lang="en-US" sz="2800" dirty="0" smtClean="0"/>
              <a:t> </a:t>
            </a:r>
            <a:r>
              <a:rPr lang="en-US" sz="2800" dirty="0" err="1" smtClean="0"/>
              <a:t>sederhana</a:t>
            </a:r>
            <a:r>
              <a:rPr lang="en-US" sz="2800" dirty="0" smtClean="0"/>
              <a:t> </a:t>
            </a:r>
            <a:r>
              <a:rPr lang="en-US" sz="2800" dirty="0" err="1" smtClean="0"/>
              <a:t>berurutan</a:t>
            </a:r>
            <a:endParaRPr lang="en-US" sz="2800" dirty="0" smtClean="0"/>
          </a:p>
          <a:p>
            <a:pPr algn="l"/>
            <a:endParaRPr lang="en-US" sz="2800" dirty="0"/>
          </a:p>
          <a:p>
            <a:pPr algn="l"/>
            <a:endParaRPr lang="en-US" sz="2800" dirty="0" smtClean="0"/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 X1 = </a:t>
            </a:r>
            <a:r>
              <a:rPr lang="en-US" sz="2800" dirty="0" err="1" smtClean="0"/>
              <a:t>kecerdasan</a:t>
            </a:r>
            <a:endParaRPr lang="en-US" sz="2800" dirty="0" smtClean="0"/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 X2 = </a:t>
            </a:r>
            <a:r>
              <a:rPr lang="en-US" sz="2800" dirty="0" err="1" smtClean="0"/>
              <a:t>Minat</a:t>
            </a:r>
            <a:r>
              <a:rPr lang="en-US" sz="2800" dirty="0" smtClean="0"/>
              <a:t> </a:t>
            </a:r>
            <a:r>
              <a:rPr lang="en-US" sz="2800" dirty="0" err="1" smtClean="0"/>
              <a:t>belajar</a:t>
            </a:r>
            <a:r>
              <a:rPr lang="en-US" sz="2800" dirty="0" smtClean="0"/>
              <a:t>              Y = </a:t>
            </a:r>
            <a:r>
              <a:rPr lang="en-US" sz="2800" dirty="0" err="1" smtClean="0"/>
              <a:t>Prestasi</a:t>
            </a:r>
            <a:r>
              <a:rPr lang="en-US" sz="2800" dirty="0" smtClean="0"/>
              <a:t> </a:t>
            </a:r>
            <a:r>
              <a:rPr lang="en-US" sz="2800" dirty="0" err="1" smtClean="0"/>
              <a:t>belajar</a:t>
            </a:r>
            <a:endParaRPr lang="en-US" sz="2800" dirty="0" smtClean="0"/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 X3 = </a:t>
            </a:r>
            <a:r>
              <a:rPr lang="en-US" sz="2800" dirty="0" err="1" smtClean="0"/>
              <a:t>Fasilitas</a:t>
            </a:r>
            <a:r>
              <a:rPr lang="en-US" sz="2800" dirty="0" smtClean="0"/>
              <a:t> </a:t>
            </a:r>
            <a:r>
              <a:rPr lang="en-US" sz="2800" dirty="0" err="1" smtClean="0"/>
              <a:t>belajar</a:t>
            </a:r>
            <a:endParaRPr lang="en-US" sz="2800" dirty="0" smtClean="0"/>
          </a:p>
          <a:p>
            <a:pPr algn="l"/>
            <a:r>
              <a:rPr lang="en-US" sz="2800" dirty="0"/>
              <a:t> </a:t>
            </a:r>
            <a:r>
              <a:rPr lang="en-US" sz="2800" dirty="0" smtClean="0"/>
              <a:t>   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90600" y="2743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687389" y="2743200"/>
            <a:ext cx="762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X3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19400" y="2743200"/>
            <a:ext cx="762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X2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629400" y="2743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828800" y="30480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810000" y="30480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562600" y="30480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34558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202</TotalTime>
  <Words>514</Words>
  <Application>Microsoft Office PowerPoint</Application>
  <PresentationFormat>On-screen Show (4:3)</PresentationFormat>
  <Paragraphs>112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Garamond</vt:lpstr>
      <vt:lpstr>Tahoma</vt:lpstr>
      <vt:lpstr>Tunga</vt:lpstr>
      <vt:lpstr>BlackTie</vt:lpstr>
      <vt:lpstr>Quantitative Research Variables &amp; Paradigms</vt:lpstr>
      <vt:lpstr>Defenisi </vt:lpstr>
      <vt:lpstr>Macam-macam variabel</vt:lpstr>
      <vt:lpstr>PowerPoint Presentation</vt:lpstr>
      <vt:lpstr>PowerPoint Presentation</vt:lpstr>
      <vt:lpstr>Paradigma penelitian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Variabel &amp; Paradigma Penelitian Kuantitatif</dc:title>
  <dc:creator>USER</dc:creator>
  <cp:lastModifiedBy>UMA</cp:lastModifiedBy>
  <cp:revision>18</cp:revision>
  <dcterms:created xsi:type="dcterms:W3CDTF">2020-01-24T08:35:44Z</dcterms:created>
  <dcterms:modified xsi:type="dcterms:W3CDTF">2020-07-30T01:57:21Z</dcterms:modified>
</cp:coreProperties>
</file>