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5735E47-CAD4-4C17-8A37-0EF8BC08B8CB}" type="datetimeFigureOut">
              <a:rPr lang="id-ID" smtClean="0"/>
              <a:t>30/07/2020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21978EA-0264-46E3-9771-BECAC2F14288}"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735E47-CAD4-4C17-8A37-0EF8BC08B8CB}" type="datetimeFigureOut">
              <a:rPr lang="id-ID" smtClean="0"/>
              <a:t>30/07/2020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21978EA-0264-46E3-9771-BECAC2F14288}"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735E47-CAD4-4C17-8A37-0EF8BC08B8CB}" type="datetimeFigureOut">
              <a:rPr lang="id-ID" smtClean="0"/>
              <a:t>30/07/2020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21978EA-0264-46E3-9771-BECAC2F14288}"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735E47-CAD4-4C17-8A37-0EF8BC08B8CB}" type="datetimeFigureOut">
              <a:rPr lang="id-ID" smtClean="0"/>
              <a:t>30/07/2020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21978EA-0264-46E3-9771-BECAC2F14288}"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735E47-CAD4-4C17-8A37-0EF8BC08B8CB}" type="datetimeFigureOut">
              <a:rPr lang="id-ID" smtClean="0"/>
              <a:t>30/07/2020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21978EA-0264-46E3-9771-BECAC2F14288}"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5735E47-CAD4-4C17-8A37-0EF8BC08B8CB}" type="datetimeFigureOut">
              <a:rPr lang="id-ID" smtClean="0"/>
              <a:t>30/07/2020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21978EA-0264-46E3-9771-BECAC2F14288}"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5735E47-CAD4-4C17-8A37-0EF8BC08B8CB}" type="datetimeFigureOut">
              <a:rPr lang="id-ID" smtClean="0"/>
              <a:t>30/07/2020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421978EA-0264-46E3-9771-BECAC2F14288}"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735E47-CAD4-4C17-8A37-0EF8BC08B8CB}" type="datetimeFigureOut">
              <a:rPr lang="id-ID" smtClean="0"/>
              <a:t>30/07/2020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421978EA-0264-46E3-9771-BECAC2F14288}"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735E47-CAD4-4C17-8A37-0EF8BC08B8CB}" type="datetimeFigureOut">
              <a:rPr lang="id-ID" smtClean="0"/>
              <a:t>30/07/2020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421978EA-0264-46E3-9771-BECAC2F14288}"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735E47-CAD4-4C17-8A37-0EF8BC08B8CB}" type="datetimeFigureOut">
              <a:rPr lang="id-ID" smtClean="0"/>
              <a:t>30/07/2020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21978EA-0264-46E3-9771-BECAC2F14288}" type="slidenum">
              <a:rPr lang="id-ID" smtClean="0"/>
              <a:t>‹#›</a:t>
            </a:fld>
            <a:endParaRPr lang="id-ID"/>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35735E47-CAD4-4C17-8A37-0EF8BC08B8CB}" type="datetimeFigureOut">
              <a:rPr lang="id-ID" smtClean="0"/>
              <a:t>30/07/2020</a:t>
            </a:fld>
            <a:endParaRPr lang="id-ID"/>
          </a:p>
        </p:txBody>
      </p:sp>
      <p:sp>
        <p:nvSpPr>
          <p:cNvPr id="9" name="Slide Number Placeholder 8"/>
          <p:cNvSpPr>
            <a:spLocks noGrp="1"/>
          </p:cNvSpPr>
          <p:nvPr>
            <p:ph type="sldNum" sz="quarter" idx="11"/>
          </p:nvPr>
        </p:nvSpPr>
        <p:spPr/>
        <p:txBody>
          <a:bodyPr/>
          <a:lstStyle/>
          <a:p>
            <a:fld id="{421978EA-0264-46E3-9771-BECAC2F14288}" type="slidenum">
              <a:rPr lang="id-ID" smtClean="0"/>
              <a:t>‹#›</a:t>
            </a:fld>
            <a:endParaRPr lang="id-ID"/>
          </a:p>
        </p:txBody>
      </p:sp>
      <p:sp>
        <p:nvSpPr>
          <p:cNvPr id="10" name="Footer Placeholder 9"/>
          <p:cNvSpPr>
            <a:spLocks noGrp="1"/>
          </p:cNvSpPr>
          <p:nvPr>
            <p:ph type="ftr" sz="quarter" idx="12"/>
          </p:nvPr>
        </p:nvSpPr>
        <p:spPr/>
        <p:txBody>
          <a:bodyPr/>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421978EA-0264-46E3-9771-BECAC2F14288}" type="slidenum">
              <a:rPr lang="id-ID" smtClean="0"/>
              <a:t>‹#›</a:t>
            </a:fld>
            <a:endParaRPr lang="id-ID"/>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id-ID"/>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5735E47-CAD4-4C17-8A37-0EF8BC08B8CB}" type="datetimeFigureOut">
              <a:rPr lang="id-ID" smtClean="0"/>
              <a:t>30/07/2020</a:t>
            </a:fld>
            <a:endParaRPr lang="id-ID"/>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531" y="-1107504"/>
            <a:ext cx="8460432" cy="4104456"/>
          </a:xfrm>
        </p:spPr>
        <p:txBody>
          <a:bodyPr/>
          <a:lstStyle/>
          <a:p>
            <a:pPr algn="ctr"/>
            <a:r>
              <a:rPr lang="id-ID" dirty="0"/>
              <a:t>BEHAVIOR EVENT INTERVIEW (BEI)</a:t>
            </a:r>
            <a:br>
              <a:rPr lang="id-ID" dirty="0"/>
            </a:br>
            <a:endParaRPr lang="id-ID"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5856" y="1916832"/>
            <a:ext cx="1858888" cy="432048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6927474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460432" cy="6858000"/>
          </a:xfrm>
        </p:spPr>
        <p:txBody>
          <a:bodyPr>
            <a:normAutofit/>
          </a:bodyPr>
          <a:lstStyle/>
          <a:p>
            <a:pPr marL="114300" indent="0">
              <a:buNone/>
            </a:pPr>
            <a:r>
              <a:rPr lang="id-ID" sz="2800" b="1" dirty="0" smtClean="0"/>
              <a:t>INTERVIEW</a:t>
            </a:r>
          </a:p>
          <a:p>
            <a:pPr marL="114300" indent="0">
              <a:buNone/>
            </a:pPr>
            <a:endParaRPr lang="id-ID" sz="2800" b="1" dirty="0"/>
          </a:p>
        </p:txBody>
      </p:sp>
      <p:sp>
        <p:nvSpPr>
          <p:cNvPr id="4" name="Rounded Rectangle 3"/>
          <p:cNvSpPr/>
          <p:nvPr/>
        </p:nvSpPr>
        <p:spPr>
          <a:xfrm>
            <a:off x="755576" y="692696"/>
            <a:ext cx="6264696"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id-ID" dirty="0"/>
              <a:t>Berlatih menjawab pertanyaan</a:t>
            </a:r>
          </a:p>
        </p:txBody>
      </p:sp>
      <p:sp>
        <p:nvSpPr>
          <p:cNvPr id="5" name="Rounded Rectangle 4"/>
          <p:cNvSpPr/>
          <p:nvPr/>
        </p:nvSpPr>
        <p:spPr>
          <a:xfrm>
            <a:off x="755576" y="1628800"/>
            <a:ext cx="6264696"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id-ID" dirty="0"/>
              <a:t>Berlatih untuk memperkenalkan diri</a:t>
            </a:r>
          </a:p>
        </p:txBody>
      </p:sp>
      <p:sp>
        <p:nvSpPr>
          <p:cNvPr id="6" name="Rounded Rectangle 5"/>
          <p:cNvSpPr/>
          <p:nvPr/>
        </p:nvSpPr>
        <p:spPr>
          <a:xfrm>
            <a:off x="755576" y="2564904"/>
            <a:ext cx="6264696"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id-ID" dirty="0"/>
              <a:t>Pahami posisi yang hendak dilamar</a:t>
            </a:r>
          </a:p>
        </p:txBody>
      </p:sp>
      <p:sp>
        <p:nvSpPr>
          <p:cNvPr id="7" name="Rounded Rectangle 6"/>
          <p:cNvSpPr/>
          <p:nvPr/>
        </p:nvSpPr>
        <p:spPr>
          <a:xfrm>
            <a:off x="755576" y="3501008"/>
            <a:ext cx="6264696"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dirty="0"/>
              <a:t> </a:t>
            </a:r>
            <a:r>
              <a:rPr lang="id-ID" dirty="0" smtClean="0"/>
              <a:t>Perhatikan </a:t>
            </a:r>
            <a:r>
              <a:rPr lang="id-ID" dirty="0"/>
              <a:t>cara berpakaian</a:t>
            </a:r>
          </a:p>
        </p:txBody>
      </p:sp>
      <p:sp>
        <p:nvSpPr>
          <p:cNvPr id="8" name="Rounded Rectangle 7"/>
          <p:cNvSpPr/>
          <p:nvPr/>
        </p:nvSpPr>
        <p:spPr>
          <a:xfrm>
            <a:off x="755576" y="4509120"/>
            <a:ext cx="6264696"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id-ID" dirty="0"/>
              <a:t>Perhatikan waktu</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71592" y="2348880"/>
            <a:ext cx="2895600" cy="47244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1539548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460432" cy="980728"/>
          </a:xfrm>
        </p:spPr>
        <p:txBody>
          <a:bodyPr/>
          <a:lstStyle/>
          <a:p>
            <a:r>
              <a:rPr lang="id-ID" dirty="0" smtClean="0"/>
              <a:t>Kompetensi Pertanyaan</a:t>
            </a:r>
            <a:endParaRPr lang="id-ID" dirty="0"/>
          </a:p>
        </p:txBody>
      </p:sp>
      <p:sp>
        <p:nvSpPr>
          <p:cNvPr id="3" name="Content Placeholder 2"/>
          <p:cNvSpPr>
            <a:spLocks noGrp="1"/>
          </p:cNvSpPr>
          <p:nvPr>
            <p:ph idx="1"/>
          </p:nvPr>
        </p:nvSpPr>
        <p:spPr>
          <a:xfrm>
            <a:off x="0" y="764704"/>
            <a:ext cx="8460432" cy="6093296"/>
          </a:xfrm>
        </p:spPr>
        <p:txBody>
          <a:bodyPr/>
          <a:lstStyle/>
          <a:p>
            <a:pPr marL="114300" indent="0">
              <a:buNone/>
            </a:pPr>
            <a:endParaRPr lang="id-ID" dirty="0"/>
          </a:p>
        </p:txBody>
      </p:sp>
      <p:sp>
        <p:nvSpPr>
          <p:cNvPr id="4" name="Rounded Rectangle 3"/>
          <p:cNvSpPr/>
          <p:nvPr/>
        </p:nvSpPr>
        <p:spPr>
          <a:xfrm>
            <a:off x="107504" y="980728"/>
            <a:ext cx="8280920" cy="58772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lgn="just">
              <a:buFont typeface="Arial" pitchFamily="34" charset="0"/>
              <a:buChar char="•"/>
            </a:pPr>
            <a:r>
              <a:rPr lang="id-ID" sz="2000" b="1" dirty="0"/>
              <a:t>Ceritakan tentang saat Anda menangani situasi yang </a:t>
            </a:r>
            <a:r>
              <a:rPr lang="id-ID" sz="2000" b="1" dirty="0" smtClean="0"/>
              <a:t>menantang.</a:t>
            </a:r>
          </a:p>
          <a:p>
            <a:pPr marL="285750" lvl="0" indent="-285750" algn="just">
              <a:buFont typeface="Arial" pitchFamily="34" charset="0"/>
              <a:buChar char="•"/>
            </a:pPr>
            <a:r>
              <a:rPr lang="id-ID" sz="2000" b="1" dirty="0" smtClean="0"/>
              <a:t>Ceritakan </a:t>
            </a:r>
            <a:r>
              <a:rPr lang="id-ID" sz="2000" b="1" dirty="0"/>
              <a:t>saat Anda melakukan kesalahan. Apa yang Anda lakukan untuk </a:t>
            </a:r>
            <a:r>
              <a:rPr lang="id-ID" sz="2000" b="1" dirty="0" smtClean="0"/>
              <a:t>memperbaikinya?</a:t>
            </a:r>
          </a:p>
          <a:p>
            <a:pPr marL="285750" lvl="0" indent="-285750" algn="just">
              <a:buFont typeface="Arial" pitchFamily="34" charset="0"/>
              <a:buChar char="•"/>
            </a:pPr>
            <a:r>
              <a:rPr lang="id-ID" sz="2000" b="1" dirty="0" smtClean="0"/>
              <a:t>Ceritakan </a:t>
            </a:r>
            <a:r>
              <a:rPr lang="id-ID" sz="2000" b="1" dirty="0"/>
              <a:t>tentang saat Anda berkonflik dengan teman sebaya dan bagaimana situasinya </a:t>
            </a:r>
            <a:r>
              <a:rPr lang="id-ID" sz="2000" b="1" dirty="0" smtClean="0"/>
              <a:t>diselesaikan.</a:t>
            </a:r>
          </a:p>
          <a:p>
            <a:pPr marL="285750" lvl="0" indent="-285750" algn="just">
              <a:buFont typeface="Arial" pitchFamily="34" charset="0"/>
              <a:buChar char="•"/>
            </a:pPr>
            <a:r>
              <a:rPr lang="id-ID" sz="2000" b="1" dirty="0" smtClean="0"/>
              <a:t>Berikan </a:t>
            </a:r>
            <a:r>
              <a:rPr lang="id-ID" sz="2000" b="1" dirty="0"/>
              <a:t>saya contoh bagaimana menetapkan </a:t>
            </a:r>
            <a:r>
              <a:rPr lang="id-ID" sz="2000" b="1" dirty="0" smtClean="0"/>
              <a:t>tujuan.</a:t>
            </a:r>
          </a:p>
          <a:p>
            <a:pPr marL="285750" lvl="0" indent="-285750" algn="just">
              <a:buFont typeface="Arial" pitchFamily="34" charset="0"/>
              <a:buChar char="•"/>
            </a:pPr>
            <a:r>
              <a:rPr lang="id-ID" sz="2000" b="1" dirty="0" smtClean="0"/>
              <a:t>Berikan </a:t>
            </a:r>
            <a:r>
              <a:rPr lang="id-ID" sz="2000" b="1" dirty="0"/>
              <a:t>saya contoh waktu Anda membuat keputusan yang tidak populer dan jelaskan bagaimana Anda menangani </a:t>
            </a:r>
            <a:r>
              <a:rPr lang="id-ID" sz="2000" b="1" dirty="0" smtClean="0"/>
              <a:t>penerapannya.</a:t>
            </a:r>
          </a:p>
          <a:p>
            <a:pPr marL="285750" lvl="0" indent="-285750" algn="just">
              <a:buFont typeface="Arial" pitchFamily="34" charset="0"/>
              <a:buChar char="•"/>
            </a:pPr>
            <a:r>
              <a:rPr lang="id-ID" sz="2000" b="1" dirty="0" smtClean="0"/>
              <a:t>Bagikan </a:t>
            </a:r>
            <a:r>
              <a:rPr lang="id-ID" sz="2000" b="1" dirty="0"/>
              <a:t>contoh bagaimana Anda bisa memotivasi rekan kerja atau tim </a:t>
            </a:r>
            <a:r>
              <a:rPr lang="id-ID" sz="2000" b="1" dirty="0" smtClean="0"/>
              <a:t>Anda.</a:t>
            </a:r>
          </a:p>
          <a:p>
            <a:pPr marL="285750" lvl="0" indent="-285750" algn="just">
              <a:buFont typeface="Arial" pitchFamily="34" charset="0"/>
              <a:buChar char="•"/>
            </a:pPr>
            <a:r>
              <a:rPr lang="id-ID" sz="2000" b="1" dirty="0" smtClean="0"/>
              <a:t>Ceritakan </a:t>
            </a:r>
            <a:r>
              <a:rPr lang="id-ID" sz="2000" b="1" dirty="0"/>
              <a:t>tentang tujuan yang Anda tetapkan dan raih dan bagaimana Anda </a:t>
            </a:r>
            <a:r>
              <a:rPr lang="id-ID" sz="2000" b="1" dirty="0" smtClean="0"/>
              <a:t>mencapainya.</a:t>
            </a:r>
          </a:p>
          <a:p>
            <a:pPr marL="285750" lvl="0" indent="-285750" algn="just">
              <a:buFont typeface="Arial" pitchFamily="34" charset="0"/>
              <a:buChar char="•"/>
            </a:pPr>
            <a:r>
              <a:rPr lang="id-ID" sz="2000" b="1" dirty="0" smtClean="0"/>
              <a:t>Ceritakan </a:t>
            </a:r>
            <a:r>
              <a:rPr lang="id-ID" sz="2000" b="1" dirty="0"/>
              <a:t>tentang terakhir kali hari kerja Anda berakhir sebelum Anda bisa menyelesaikan </a:t>
            </a:r>
            <a:r>
              <a:rPr lang="id-ID" sz="2000" b="1" dirty="0" smtClean="0"/>
              <a:t>semuanya.</a:t>
            </a:r>
          </a:p>
          <a:p>
            <a:pPr marL="285750" lvl="0" indent="-285750" algn="just">
              <a:buFont typeface="Arial" pitchFamily="34" charset="0"/>
              <a:buChar char="•"/>
            </a:pPr>
            <a:r>
              <a:rPr lang="id-ID" sz="2000" b="1" dirty="0" smtClean="0"/>
              <a:t>Ceritakan </a:t>
            </a:r>
            <a:r>
              <a:rPr lang="id-ID" sz="2000" b="1" dirty="0"/>
              <a:t>tentang tujuan yang gagal Anda capai. </a:t>
            </a:r>
          </a:p>
        </p:txBody>
      </p:sp>
      <p:pic>
        <p:nvPicPr>
          <p:cNvPr id="5" name="Picture 4" descr="Screenshot_2016-12-13-09-22-27-278.jpeg"/>
          <p:cNvPicPr>
            <a:picLocks noChangeAspect="1"/>
          </p:cNvPicPr>
          <p:nvPr/>
        </p:nvPicPr>
        <p:blipFill>
          <a:blip r:embed="rId2">
            <a:lum bright="10000" contrast="-40000"/>
          </a:blip>
          <a:stretch>
            <a:fillRect/>
          </a:stretch>
        </p:blipFill>
        <p:spPr>
          <a:xfrm>
            <a:off x="7437208" y="5577906"/>
            <a:ext cx="1706792" cy="1280094"/>
          </a:xfrm>
          <a:prstGeom prst="rect">
            <a:avLst/>
          </a:prstGeom>
        </p:spPr>
      </p:pic>
    </p:spTree>
    <p:extLst>
      <p:ext uri="{BB962C8B-B14F-4D97-AF65-F5344CB8AC3E}">
        <p14:creationId xmlns:p14="http://schemas.microsoft.com/office/powerpoint/2010/main" val="32667829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460432" cy="1143000"/>
          </a:xfrm>
        </p:spPr>
        <p:txBody>
          <a:bodyPr/>
          <a:lstStyle/>
          <a:p>
            <a:r>
              <a:rPr lang="id-ID" dirty="0" smtClean="0"/>
              <a:t>Alasan Memakai Metode BEI</a:t>
            </a:r>
            <a:endParaRPr lang="id-ID" dirty="0"/>
          </a:p>
        </p:txBody>
      </p:sp>
      <p:sp>
        <p:nvSpPr>
          <p:cNvPr id="5" name="Rounded Rectangle 4"/>
          <p:cNvSpPr/>
          <p:nvPr/>
        </p:nvSpPr>
        <p:spPr>
          <a:xfrm>
            <a:off x="611560" y="2619222"/>
            <a:ext cx="6912768" cy="12241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3"/>
            <a:r>
              <a:rPr lang="id-ID" dirty="0"/>
              <a:t>Dengan BEI, Anda dapat melihat kemampuan kandidat untuk menangani sebuah permasalahan.</a:t>
            </a:r>
            <a:endParaRPr lang="id-ID" sz="1600" dirty="0"/>
          </a:p>
        </p:txBody>
      </p:sp>
      <p:sp>
        <p:nvSpPr>
          <p:cNvPr id="6" name="Rounded Rectangle 5"/>
          <p:cNvSpPr/>
          <p:nvPr/>
        </p:nvSpPr>
        <p:spPr>
          <a:xfrm>
            <a:off x="611560" y="4149080"/>
            <a:ext cx="6912768" cy="9361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3"/>
            <a:r>
              <a:rPr lang="id-ID" dirty="0"/>
              <a:t>Metode BEI dapat diterapkan di semua kandidat, dengan tanpa membedakan jenis kelamin, ras, maupun budaya.</a:t>
            </a:r>
            <a:endParaRPr lang="id-ID" sz="1600" dirty="0"/>
          </a:p>
        </p:txBody>
      </p:sp>
      <p:sp>
        <p:nvSpPr>
          <p:cNvPr id="7" name="Rounded Rectangle 6"/>
          <p:cNvSpPr/>
          <p:nvPr/>
        </p:nvSpPr>
        <p:spPr>
          <a:xfrm>
            <a:off x="683568" y="5517232"/>
            <a:ext cx="6840760" cy="11521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3"/>
            <a:r>
              <a:rPr lang="id-ID" dirty="0"/>
              <a:t>Metode interview BEI bisa memberikan gambaran tentang perilaku, baik yang tampak ataupun tidak.</a:t>
            </a:r>
            <a:endParaRPr lang="id-ID" sz="1600" dirty="0"/>
          </a:p>
        </p:txBody>
      </p:sp>
      <p:sp>
        <p:nvSpPr>
          <p:cNvPr id="8" name="Rounded Rectangle 7"/>
          <p:cNvSpPr/>
          <p:nvPr/>
        </p:nvSpPr>
        <p:spPr>
          <a:xfrm>
            <a:off x="611560" y="1196752"/>
            <a:ext cx="6912768"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3"/>
            <a:r>
              <a:rPr lang="id-ID" sz="1600" dirty="0" smtClean="0"/>
              <a:t>BEI bisa mengategorikan  keahlian dengan efektif, sesuai  dengan harapan perusahaan </a:t>
            </a:r>
            <a:endParaRPr lang="id-ID" sz="1600" dirty="0"/>
          </a:p>
        </p:txBody>
      </p:sp>
      <p:pic>
        <p:nvPicPr>
          <p:cNvPr id="9" name="Content Placeholder 8" descr="Screenshot_2017-11-23-19-00-20-585.jpeg"/>
          <p:cNvPicPr>
            <a:picLocks noGrp="1" noChangeAspect="1"/>
          </p:cNvPicPr>
          <p:nvPr>
            <p:ph idx="1"/>
          </p:nvPr>
        </p:nvPicPr>
        <p:blipFill>
          <a:blip r:embed="rId2" cstate="print"/>
          <a:srcRect l="9404" t="1515" r="23203"/>
          <a:stretch>
            <a:fillRect/>
          </a:stretch>
        </p:blipFill>
        <p:spPr>
          <a:xfrm>
            <a:off x="7452320" y="0"/>
            <a:ext cx="1080120" cy="1449062"/>
          </a:xfrm>
          <a:prstGeom prst="rect">
            <a:avLst/>
          </a:prstGeom>
        </p:spPr>
      </p:pic>
    </p:spTree>
    <p:extLst>
      <p:ext uri="{BB962C8B-B14F-4D97-AF65-F5344CB8AC3E}">
        <p14:creationId xmlns:p14="http://schemas.microsoft.com/office/powerpoint/2010/main" val="3677733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Bottom)">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shot_2017-11-23-19-00-20-585.jpeg"/>
          <p:cNvPicPr>
            <a:picLocks noGrp="1" noChangeAspect="1"/>
          </p:cNvPicPr>
          <p:nvPr>
            <p:ph idx="1"/>
          </p:nvPr>
        </p:nvPicPr>
        <p:blipFill>
          <a:blip r:embed="rId2" cstate="print"/>
          <a:srcRect l="9404" t="1515" r="23203"/>
          <a:stretch>
            <a:fillRect/>
          </a:stretch>
        </p:blipFill>
        <p:spPr>
          <a:xfrm>
            <a:off x="1" y="-264796"/>
            <a:ext cx="3635896" cy="7122796"/>
          </a:xfrm>
          <a:prstGeom prst="rect">
            <a:avLst/>
          </a:prstGeom>
        </p:spPr>
      </p:pic>
      <p:sp>
        <p:nvSpPr>
          <p:cNvPr id="5" name="Rectangle 4"/>
          <p:cNvSpPr/>
          <p:nvPr/>
        </p:nvSpPr>
        <p:spPr>
          <a:xfrm>
            <a:off x="3635896" y="2132856"/>
            <a:ext cx="4752528" cy="25922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dirty="0" smtClean="0"/>
              <a:t>Petani pergi untuk berkebun</a:t>
            </a:r>
          </a:p>
          <a:p>
            <a:pPr algn="ctr"/>
            <a:r>
              <a:rPr lang="id-ID" b="1" dirty="0" smtClean="0"/>
              <a:t>Di kebun menanam sawi</a:t>
            </a:r>
          </a:p>
          <a:p>
            <a:pPr algn="ctr"/>
            <a:r>
              <a:rPr lang="id-ID" b="1" dirty="0" smtClean="0"/>
              <a:t>Salam hormat kami ucapkan</a:t>
            </a:r>
          </a:p>
          <a:p>
            <a:pPr algn="ctr"/>
            <a:r>
              <a:rPr lang="id-ID" b="1" dirty="0" smtClean="0"/>
              <a:t>Trima kasih karena telah membaca materi kami</a:t>
            </a:r>
          </a:p>
          <a:p>
            <a:pPr algn="ctr"/>
            <a:r>
              <a:rPr lang="id-ID" b="1" dirty="0" smtClean="0">
                <a:sym typeface="Wingdings" pitchFamily="2" charset="2"/>
              </a:rPr>
              <a:t>  </a:t>
            </a:r>
          </a:p>
          <a:p>
            <a:pPr algn="ctr"/>
            <a:endParaRPr lang="id-ID" dirty="0"/>
          </a:p>
        </p:txBody>
      </p:sp>
      <p:sp>
        <p:nvSpPr>
          <p:cNvPr id="6" name="Down Arrow 5"/>
          <p:cNvSpPr/>
          <p:nvPr/>
        </p:nvSpPr>
        <p:spPr>
          <a:xfrm>
            <a:off x="5652120" y="5071628"/>
            <a:ext cx="720080"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Rounded Rectangle 6"/>
          <p:cNvSpPr/>
          <p:nvPr/>
        </p:nvSpPr>
        <p:spPr>
          <a:xfrm>
            <a:off x="3923634" y="5949280"/>
            <a:ext cx="4320480"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b="1" dirty="0" smtClean="0"/>
              <a:t>Salam Dari Kami Kelompok 6</a:t>
            </a:r>
            <a:endParaRPr lang="id-ID" sz="2400" b="1" dirty="0"/>
          </a:p>
        </p:txBody>
      </p:sp>
    </p:spTree>
    <p:extLst>
      <p:ext uri="{BB962C8B-B14F-4D97-AF65-F5344CB8AC3E}">
        <p14:creationId xmlns:p14="http://schemas.microsoft.com/office/powerpoint/2010/main" val="1167289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388424" cy="1052736"/>
          </a:xfrm>
        </p:spPr>
        <p:txBody>
          <a:bodyPr/>
          <a:lstStyle/>
          <a:p>
            <a:r>
              <a:rPr lang="id-ID" sz="3600" b="1" dirty="0" smtClean="0"/>
              <a:t>Pengertian Behavior Event Interview</a:t>
            </a:r>
            <a:endParaRPr lang="id-ID" sz="3600" b="1" dirty="0"/>
          </a:p>
        </p:txBody>
      </p:sp>
      <p:sp>
        <p:nvSpPr>
          <p:cNvPr id="3" name="Content Placeholder 2"/>
          <p:cNvSpPr>
            <a:spLocks noGrp="1"/>
          </p:cNvSpPr>
          <p:nvPr>
            <p:ph idx="1"/>
          </p:nvPr>
        </p:nvSpPr>
        <p:spPr>
          <a:xfrm>
            <a:off x="0" y="908720"/>
            <a:ext cx="8460432" cy="5949280"/>
          </a:xfrm>
        </p:spPr>
        <p:txBody>
          <a:bodyPr/>
          <a:lstStyle/>
          <a:p>
            <a:pPr marL="114300" indent="0">
              <a:buNone/>
            </a:pPr>
            <a:endParaRPr lang="id-ID" dirty="0"/>
          </a:p>
        </p:txBody>
      </p:sp>
      <p:sp>
        <p:nvSpPr>
          <p:cNvPr id="4" name="Rounded Rectangle 3"/>
          <p:cNvSpPr/>
          <p:nvPr/>
        </p:nvSpPr>
        <p:spPr>
          <a:xfrm>
            <a:off x="683568" y="980728"/>
            <a:ext cx="7056784" cy="201622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sz="2000" dirty="0">
                <a:latin typeface="Times New Roman" pitchFamily="18" charset="0"/>
                <a:cs typeface="Times New Roman" pitchFamily="18" charset="0"/>
              </a:rPr>
              <a:t>Behavioral Event Interview adalah teknik wawancara dengan cara menggali informasi mengenai perilaku seseorang yang pernah dilakukannya secara nyata. BEI akan mendorong individu tersebut untuk bercerita secara logis mengenai pengalaman yang berupa perilaku-perilaku yang pernah dilakukan.</a:t>
            </a:r>
          </a:p>
        </p:txBody>
      </p:sp>
      <p:sp>
        <p:nvSpPr>
          <p:cNvPr id="5" name="Rounded Rectangle 4"/>
          <p:cNvSpPr/>
          <p:nvPr/>
        </p:nvSpPr>
        <p:spPr>
          <a:xfrm>
            <a:off x="971600" y="3068960"/>
            <a:ext cx="6624736" cy="720080"/>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dirty="0" smtClean="0"/>
              <a:t>Tujuan Behavior Event  Interview </a:t>
            </a:r>
            <a:endParaRPr lang="id-ID" b="1" dirty="0"/>
          </a:p>
        </p:txBody>
      </p:sp>
      <p:sp>
        <p:nvSpPr>
          <p:cNvPr id="6" name="Rectangle 5"/>
          <p:cNvSpPr/>
          <p:nvPr/>
        </p:nvSpPr>
        <p:spPr>
          <a:xfrm>
            <a:off x="0" y="3933056"/>
            <a:ext cx="8639944" cy="2924944"/>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lgn="just">
              <a:buFont typeface="Arial" pitchFamily="34" charset="0"/>
              <a:buChar char="•"/>
            </a:pPr>
            <a:r>
              <a:rPr lang="id-ID" b="1" dirty="0"/>
              <a:t>Mengetahui apa sebenarnya yang dilakukan orang dalam berbagai situasi kritis yang mereka hadapi, bukan apa yang mereka akan mereka lakukan </a:t>
            </a:r>
            <a:r>
              <a:rPr lang="id-ID" b="1" dirty="0" smtClean="0"/>
              <a:t>.</a:t>
            </a:r>
          </a:p>
          <a:p>
            <a:pPr marL="285750" lvl="0" indent="-285750" algn="just">
              <a:buFont typeface="Arial" pitchFamily="34" charset="0"/>
              <a:buChar char="•"/>
            </a:pPr>
            <a:r>
              <a:rPr lang="id-ID" b="1" dirty="0" smtClean="0"/>
              <a:t>Mengidentifikasi </a:t>
            </a:r>
            <a:r>
              <a:rPr lang="id-ID" b="1" dirty="0"/>
              <a:t>gambaran situasi-situasi yang paling kritis yang telah pernah alami dalam bekerja seperti situasi atau jenis tugas apa yang dilakukan, siapa yang terlibat, apa yang dilakukan waktu itu, dan apa yang sedang dicapai sehingga dapat diketahui karaterisitik dari orang tersebut yang </a:t>
            </a:r>
            <a:r>
              <a:rPr lang="id-ID" b="1" dirty="0" smtClean="0"/>
              <a:t>sesungguhnya.</a:t>
            </a:r>
            <a:endParaRPr lang="id-ID" b="1" dirty="0"/>
          </a:p>
        </p:txBody>
      </p:sp>
    </p:spTree>
    <p:extLst>
      <p:ext uri="{BB962C8B-B14F-4D97-AF65-F5344CB8AC3E}">
        <p14:creationId xmlns:p14="http://schemas.microsoft.com/office/powerpoint/2010/main" val="31764497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460432" cy="1052736"/>
          </a:xfrm>
        </p:spPr>
        <p:txBody>
          <a:bodyPr/>
          <a:lstStyle/>
          <a:p>
            <a:pPr algn="ctr"/>
            <a:r>
              <a:rPr lang="id-ID" sz="4400" dirty="0"/>
              <a:t>Kapan Harus Menggunakan Behavior Event Interview?</a:t>
            </a:r>
          </a:p>
        </p:txBody>
      </p:sp>
      <p:sp>
        <p:nvSpPr>
          <p:cNvPr id="3" name="Content Placeholder 2"/>
          <p:cNvSpPr>
            <a:spLocks noGrp="1"/>
          </p:cNvSpPr>
          <p:nvPr>
            <p:ph idx="1"/>
          </p:nvPr>
        </p:nvSpPr>
        <p:spPr>
          <a:xfrm>
            <a:off x="0" y="1124744"/>
            <a:ext cx="8460431" cy="6336704"/>
          </a:xfrm>
        </p:spPr>
        <p:txBody>
          <a:bodyPr/>
          <a:lstStyle/>
          <a:p>
            <a:pPr marL="114300" indent="0">
              <a:buNone/>
            </a:pPr>
            <a:endParaRPr lang="id-ID" dirty="0" smtClean="0"/>
          </a:p>
          <a:p>
            <a:pPr marL="114300" indent="0">
              <a:buNone/>
            </a:pPr>
            <a:endParaRPr lang="id-ID" dirty="0"/>
          </a:p>
          <a:p>
            <a:pPr marL="114300" indent="0">
              <a:buNone/>
            </a:pPr>
            <a:endParaRPr lang="id-ID" dirty="0" smtClean="0"/>
          </a:p>
          <a:p>
            <a:pPr marL="114300" indent="0">
              <a:buNone/>
            </a:pPr>
            <a:endParaRPr lang="id-ID" dirty="0"/>
          </a:p>
          <a:p>
            <a:pPr marL="114300" indent="0">
              <a:buNone/>
            </a:pPr>
            <a:endParaRPr lang="id-ID" dirty="0" smtClean="0"/>
          </a:p>
          <a:p>
            <a:pPr marL="114300" indent="0">
              <a:buNone/>
            </a:pPr>
            <a:endParaRPr lang="id-ID" dirty="0"/>
          </a:p>
        </p:txBody>
      </p:sp>
      <p:sp>
        <p:nvSpPr>
          <p:cNvPr id="4" name="Rounded Rectangle 3"/>
          <p:cNvSpPr/>
          <p:nvPr/>
        </p:nvSpPr>
        <p:spPr>
          <a:xfrm>
            <a:off x="755576" y="2060848"/>
            <a:ext cx="7344816" cy="2880320"/>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id-ID" sz="2400" b="1" dirty="0" smtClean="0"/>
              <a:t>BEI dapat digunakan sebagai berikut :</a:t>
            </a:r>
          </a:p>
          <a:p>
            <a:pPr marL="285750" lvl="0" indent="-285750" algn="just">
              <a:buFont typeface="Arial" pitchFamily="34" charset="0"/>
              <a:buChar char="•"/>
            </a:pPr>
            <a:r>
              <a:rPr lang="id-ID" sz="2400" b="1" dirty="0"/>
              <a:t>D</a:t>
            </a:r>
            <a:r>
              <a:rPr lang="id-ID" sz="2400" b="1" dirty="0" smtClean="0"/>
              <a:t>apat </a:t>
            </a:r>
            <a:r>
              <a:rPr lang="id-ID" sz="2400" b="1" dirty="0"/>
              <a:t>digunakan oleh staf SDM dan </a:t>
            </a:r>
            <a:r>
              <a:rPr lang="id-ID" sz="2400" b="1" dirty="0" smtClean="0"/>
              <a:t>manajer.</a:t>
            </a:r>
          </a:p>
          <a:p>
            <a:pPr marL="285750" lvl="0" indent="-285750" algn="just">
              <a:buFont typeface="Arial" pitchFamily="34" charset="0"/>
              <a:buChar char="•"/>
            </a:pPr>
            <a:r>
              <a:rPr lang="id-ID" sz="2400" b="1" dirty="0" smtClean="0"/>
              <a:t>Dapat </a:t>
            </a:r>
            <a:r>
              <a:rPr lang="id-ID" sz="2400" b="1" dirty="0"/>
              <a:t>digunakan secara efisien dalam merger, restrukturisasi perusahaan atau outplacement. </a:t>
            </a:r>
            <a:endParaRPr lang="id-ID" sz="2400" b="1" dirty="0" smtClean="0"/>
          </a:p>
          <a:p>
            <a:pPr marL="285750" lvl="0" indent="-285750" algn="just">
              <a:buFont typeface="Arial" pitchFamily="34" charset="0"/>
              <a:buChar char="•"/>
            </a:pPr>
            <a:r>
              <a:rPr lang="id-ID" sz="2400" b="1" dirty="0" smtClean="0"/>
              <a:t>Penggunaan </a:t>
            </a:r>
            <a:r>
              <a:rPr lang="id-ID" sz="2400" b="1" dirty="0"/>
              <a:t>teknik BEI dalam implementasinya diintegrasikan dengan standar kompetensi yang ingin diukur.</a:t>
            </a:r>
          </a:p>
        </p:txBody>
      </p:sp>
    </p:spTree>
    <p:extLst>
      <p:ext uri="{BB962C8B-B14F-4D97-AF65-F5344CB8AC3E}">
        <p14:creationId xmlns:p14="http://schemas.microsoft.com/office/powerpoint/2010/main" val="27345846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460432" cy="1196752"/>
          </a:xfrm>
        </p:spPr>
        <p:txBody>
          <a:bodyPr/>
          <a:lstStyle/>
          <a:p>
            <a:r>
              <a:rPr lang="id-ID" dirty="0" smtClean="0"/>
              <a:t>Prinsip Behavior Event Interview</a:t>
            </a:r>
            <a:endParaRPr lang="id-ID" dirty="0"/>
          </a:p>
        </p:txBody>
      </p:sp>
      <p:sp>
        <p:nvSpPr>
          <p:cNvPr id="3" name="Content Placeholder 2"/>
          <p:cNvSpPr>
            <a:spLocks noGrp="1"/>
          </p:cNvSpPr>
          <p:nvPr>
            <p:ph idx="1"/>
          </p:nvPr>
        </p:nvSpPr>
        <p:spPr>
          <a:xfrm>
            <a:off x="0" y="908720"/>
            <a:ext cx="8532440" cy="5949280"/>
          </a:xfrm>
        </p:spPr>
        <p:txBody>
          <a:bodyPr/>
          <a:lstStyle/>
          <a:p>
            <a:pPr marL="114300" indent="0">
              <a:buNone/>
            </a:pPr>
            <a:endParaRPr lang="id-ID" dirty="0"/>
          </a:p>
        </p:txBody>
      </p:sp>
      <p:sp>
        <p:nvSpPr>
          <p:cNvPr id="4" name="Rectangle 3"/>
          <p:cNvSpPr/>
          <p:nvPr/>
        </p:nvSpPr>
        <p:spPr>
          <a:xfrm>
            <a:off x="3491880" y="1844824"/>
            <a:ext cx="4464496" cy="64807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dirty="0" smtClean="0"/>
              <a:t>Situation</a:t>
            </a:r>
            <a:endParaRPr lang="id-ID" b="1" dirty="0"/>
          </a:p>
        </p:txBody>
      </p:sp>
      <p:sp>
        <p:nvSpPr>
          <p:cNvPr id="5" name="Rectangle 4"/>
          <p:cNvSpPr/>
          <p:nvPr/>
        </p:nvSpPr>
        <p:spPr>
          <a:xfrm>
            <a:off x="3491880" y="3284984"/>
            <a:ext cx="4968552" cy="864096"/>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dirty="0" smtClean="0"/>
              <a:t>Action (Tindakan)</a:t>
            </a:r>
            <a:endParaRPr lang="id-ID" b="1" dirty="0"/>
          </a:p>
        </p:txBody>
      </p:sp>
      <p:sp>
        <p:nvSpPr>
          <p:cNvPr id="6" name="Rectangle 5"/>
          <p:cNvSpPr/>
          <p:nvPr/>
        </p:nvSpPr>
        <p:spPr>
          <a:xfrm>
            <a:off x="3131840" y="4941168"/>
            <a:ext cx="5328592" cy="72008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dirty="0" smtClean="0"/>
              <a:t>Result</a:t>
            </a:r>
            <a:endParaRPr lang="id-ID" b="1" dirty="0"/>
          </a:p>
        </p:txBody>
      </p:sp>
    </p:spTree>
    <p:extLst>
      <p:ext uri="{BB962C8B-B14F-4D97-AF65-F5344CB8AC3E}">
        <p14:creationId xmlns:p14="http://schemas.microsoft.com/office/powerpoint/2010/main" val="10768208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460432" cy="1124744"/>
          </a:xfrm>
        </p:spPr>
        <p:txBody>
          <a:bodyPr/>
          <a:lstStyle/>
          <a:p>
            <a:r>
              <a:rPr lang="id-ID" dirty="0" smtClean="0"/>
              <a:t>Kelebihan &amp; Kelemahan BEI</a:t>
            </a:r>
            <a:endParaRPr lang="id-ID" dirty="0"/>
          </a:p>
        </p:txBody>
      </p:sp>
      <p:sp>
        <p:nvSpPr>
          <p:cNvPr id="3" name="Content Placeholder 2"/>
          <p:cNvSpPr>
            <a:spLocks noGrp="1"/>
          </p:cNvSpPr>
          <p:nvPr>
            <p:ph idx="1"/>
          </p:nvPr>
        </p:nvSpPr>
        <p:spPr>
          <a:xfrm>
            <a:off x="0" y="836712"/>
            <a:ext cx="8460432" cy="6021288"/>
          </a:xfrm>
        </p:spPr>
        <p:txBody>
          <a:bodyPr>
            <a:normAutofit/>
          </a:bodyPr>
          <a:lstStyle/>
          <a:p>
            <a:pPr marL="114300" indent="0">
              <a:buNone/>
            </a:pPr>
            <a:r>
              <a:rPr lang="id-ID" sz="3200" b="1" dirty="0" smtClean="0"/>
              <a:t>Kelebihan</a:t>
            </a:r>
            <a:endParaRPr lang="id-ID" sz="3200" b="1" dirty="0"/>
          </a:p>
        </p:txBody>
      </p:sp>
      <p:sp>
        <p:nvSpPr>
          <p:cNvPr id="5" name="Rectangle 4"/>
          <p:cNvSpPr/>
          <p:nvPr/>
        </p:nvSpPr>
        <p:spPr>
          <a:xfrm>
            <a:off x="356886" y="1484784"/>
            <a:ext cx="7513984" cy="86409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id-ID" dirty="0"/>
              <a:t>Memungkinkan mampu mengidentifikasi kompetensi calon pegawai atau pelamar kerja, dibandingkan model seleksi lain seperti survei, panel dan observasi.</a:t>
            </a:r>
          </a:p>
        </p:txBody>
      </p:sp>
      <p:sp>
        <p:nvSpPr>
          <p:cNvPr id="6" name="Rectangle 5"/>
          <p:cNvSpPr/>
          <p:nvPr/>
        </p:nvSpPr>
        <p:spPr>
          <a:xfrm>
            <a:off x="356886" y="2492896"/>
            <a:ext cx="7513984" cy="93610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id-ID" dirty="0"/>
              <a:t>Merupakan cara yang paling efektif untuk mengidentifikasi kompetensi yang diharapkan dibandingkan dengan metode lain (survei, sistem pakar, observation, panel).  </a:t>
            </a:r>
          </a:p>
        </p:txBody>
      </p:sp>
      <p:sp>
        <p:nvSpPr>
          <p:cNvPr id="7" name="Rectangle 6"/>
          <p:cNvSpPr/>
          <p:nvPr/>
        </p:nvSpPr>
        <p:spPr>
          <a:xfrm>
            <a:off x="356886" y="3573016"/>
            <a:ext cx="7513984" cy="86409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id-ID" dirty="0"/>
              <a:t>Mempunyai tingkat kepresisian yang ditinggi tentang bagaimana kompetensi diungkapkan.  </a:t>
            </a:r>
          </a:p>
        </p:txBody>
      </p:sp>
      <p:sp>
        <p:nvSpPr>
          <p:cNvPr id="8" name="Rectangle 7"/>
          <p:cNvSpPr/>
          <p:nvPr/>
        </p:nvSpPr>
        <p:spPr>
          <a:xfrm>
            <a:off x="356886" y="4653136"/>
            <a:ext cx="7513984" cy="86409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id-ID" dirty="0"/>
              <a:t>Metode BEI dapat dengan tepat memperlihatkan bagaimana seorang pekerja bertindak dalam mengahadapi asuatu masalah.  Bebas dari perbedaan rasial, jenis kelamin, kultur.</a:t>
            </a:r>
          </a:p>
        </p:txBody>
      </p:sp>
      <p:sp>
        <p:nvSpPr>
          <p:cNvPr id="9" name="Rectangle 8"/>
          <p:cNvSpPr/>
          <p:nvPr/>
        </p:nvSpPr>
        <p:spPr>
          <a:xfrm>
            <a:off x="356886" y="5661248"/>
            <a:ext cx="7513984" cy="112474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id-ID" dirty="0"/>
              <a:t>Dapat memberikan gambaran yang sangat spesifik tentang  tingkah laku kerja yang efektif maupun yang tidak efektif yang merupakan masukan yang sangat berharga bagi sistem seleksi dan pelatihan yang dikembangkan perusahaan.</a:t>
            </a:r>
          </a:p>
        </p:txBody>
      </p:sp>
    </p:spTree>
    <p:extLst>
      <p:ext uri="{BB962C8B-B14F-4D97-AF65-F5344CB8AC3E}">
        <p14:creationId xmlns:p14="http://schemas.microsoft.com/office/powerpoint/2010/main" val="37960881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460432" cy="6858000"/>
          </a:xfrm>
        </p:spPr>
        <p:txBody>
          <a:bodyPr>
            <a:normAutofit/>
          </a:bodyPr>
          <a:lstStyle/>
          <a:p>
            <a:pPr marL="114300" indent="0">
              <a:buNone/>
            </a:pPr>
            <a:r>
              <a:rPr lang="id-ID" sz="3200" b="1" dirty="0" smtClean="0"/>
              <a:t>Kelemahan </a:t>
            </a:r>
          </a:p>
          <a:p>
            <a:pPr marL="114300" indent="0">
              <a:buNone/>
            </a:pPr>
            <a:endParaRPr lang="id-ID" sz="3200" b="1" dirty="0"/>
          </a:p>
        </p:txBody>
      </p:sp>
      <p:sp>
        <p:nvSpPr>
          <p:cNvPr id="4" name="Rectangle 3"/>
          <p:cNvSpPr/>
          <p:nvPr/>
        </p:nvSpPr>
        <p:spPr>
          <a:xfrm>
            <a:off x="251520" y="652348"/>
            <a:ext cx="8064896" cy="13364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id-ID" dirty="0"/>
              <a:t>Namun BEI memiliki kekurangan dalam segi alokasi waktu yang begitu lama, karena sifat wawancara BEI individual tidak mungkin dilakukan secara klasikal, begitu juga dalam segi pembiayaan karena BEI juga perlu melatih para pewawancara (interviewer) agar mampu melakukan prosedur wawancara BEI secara benar.</a:t>
            </a:r>
          </a:p>
        </p:txBody>
      </p:sp>
      <p:sp>
        <p:nvSpPr>
          <p:cNvPr id="5" name="Rectangle 4"/>
          <p:cNvSpPr/>
          <p:nvPr/>
        </p:nvSpPr>
        <p:spPr>
          <a:xfrm>
            <a:off x="251520" y="2132856"/>
            <a:ext cx="8064896"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id-ID" dirty="0"/>
              <a:t>Pewawancara ahli. Pewawancara mesti dilatih terlebih  dahulu agar bisa menghasilkan kualitas penelitian yang diharapkan.  </a:t>
            </a:r>
          </a:p>
        </p:txBody>
      </p:sp>
      <p:sp>
        <p:nvSpPr>
          <p:cNvPr id="6" name="Rectangle 5"/>
          <p:cNvSpPr/>
          <p:nvPr/>
        </p:nvSpPr>
        <p:spPr>
          <a:xfrm>
            <a:off x="251520" y="3573016"/>
            <a:ext cx="8064896" cy="12241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id-ID" dirty="0"/>
              <a:t>Kehilangan beberapa aspek kerja. Karena metode BEI hanya berfokus pada situasi-situasi kritis yang dijumpai pekerja maka BEI kemungkinan beberapa aspek pekerja yang kurang penting tapi masih relevan dengan pekerjaan. </a:t>
            </a:r>
          </a:p>
        </p:txBody>
      </p:sp>
      <p:sp>
        <p:nvSpPr>
          <p:cNvPr id="7" name="Rectangle 6"/>
          <p:cNvSpPr/>
          <p:nvPr/>
        </p:nvSpPr>
        <p:spPr>
          <a:xfrm>
            <a:off x="251520" y="5085184"/>
            <a:ext cx="8064896" cy="13681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id-ID" dirty="0"/>
              <a:t>Tidak praktis untuk menganalisis untuk jenis pekerjaan yang banyak, waktu yang lama, biaya yang lama dan persyaratan keahlian yang ketat akan membuat metode BEI tidak praktis untuk menganalisis jumlah perkerjaan yang banyak.</a:t>
            </a:r>
          </a:p>
        </p:txBody>
      </p:sp>
    </p:spTree>
    <p:extLst>
      <p:ext uri="{BB962C8B-B14F-4D97-AF65-F5344CB8AC3E}">
        <p14:creationId xmlns:p14="http://schemas.microsoft.com/office/powerpoint/2010/main" val="30795079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460432" cy="1268760"/>
          </a:xfrm>
        </p:spPr>
        <p:txBody>
          <a:bodyPr/>
          <a:lstStyle/>
          <a:p>
            <a:pPr algn="ctr"/>
            <a:r>
              <a:rPr lang="id-ID" dirty="0" smtClean="0"/>
              <a:t>Ruang Lingkup BEI</a:t>
            </a:r>
            <a:endParaRPr lang="id-ID" dirty="0"/>
          </a:p>
        </p:txBody>
      </p:sp>
      <p:sp>
        <p:nvSpPr>
          <p:cNvPr id="3" name="Content Placeholder 2"/>
          <p:cNvSpPr>
            <a:spLocks noGrp="1"/>
          </p:cNvSpPr>
          <p:nvPr>
            <p:ph idx="1"/>
          </p:nvPr>
        </p:nvSpPr>
        <p:spPr>
          <a:xfrm>
            <a:off x="41564" y="928255"/>
            <a:ext cx="8418868" cy="5929745"/>
          </a:xfrm>
        </p:spPr>
        <p:txBody>
          <a:bodyPr/>
          <a:lstStyle/>
          <a:p>
            <a:pPr marL="114300" indent="0">
              <a:buNone/>
            </a:pPr>
            <a:r>
              <a:rPr lang="id-ID" b="1" dirty="0" smtClean="0"/>
              <a:t>Tahap Pra Wawancara</a:t>
            </a:r>
          </a:p>
          <a:p>
            <a:pPr marL="114300" indent="0">
              <a:buNone/>
            </a:pPr>
            <a:endParaRPr lang="id-ID" b="1" dirty="0"/>
          </a:p>
          <a:p>
            <a:pPr marL="114300" indent="0">
              <a:buNone/>
            </a:pPr>
            <a:endParaRPr lang="id-ID" b="1" dirty="0" smtClean="0"/>
          </a:p>
          <a:p>
            <a:pPr marL="114300" indent="0">
              <a:buNone/>
            </a:pPr>
            <a:endParaRPr lang="id-ID" b="1" dirty="0" smtClean="0"/>
          </a:p>
          <a:p>
            <a:pPr marL="114300" indent="0">
              <a:buNone/>
            </a:pPr>
            <a:r>
              <a:rPr lang="id-ID" b="1" dirty="0" smtClean="0"/>
              <a:t>Tahap Wawancara</a:t>
            </a:r>
          </a:p>
          <a:p>
            <a:pPr marL="114300" indent="0">
              <a:buNone/>
            </a:pPr>
            <a:endParaRPr lang="id-ID" b="1" dirty="0"/>
          </a:p>
          <a:p>
            <a:pPr marL="114300" indent="0">
              <a:buNone/>
            </a:pPr>
            <a:endParaRPr lang="id-ID" b="1" dirty="0" smtClean="0"/>
          </a:p>
          <a:p>
            <a:pPr marL="114300" indent="0">
              <a:buNone/>
            </a:pPr>
            <a:endParaRPr lang="id-ID" b="1" dirty="0" smtClean="0"/>
          </a:p>
          <a:p>
            <a:pPr marL="114300" indent="0">
              <a:buNone/>
            </a:pPr>
            <a:r>
              <a:rPr lang="id-ID" b="1" dirty="0" smtClean="0"/>
              <a:t>Tahap Paska Wawancara</a:t>
            </a:r>
          </a:p>
          <a:p>
            <a:pPr marL="114300" indent="0">
              <a:buNone/>
            </a:pPr>
            <a:endParaRPr lang="id-ID" b="1" dirty="0" smtClean="0"/>
          </a:p>
        </p:txBody>
      </p:sp>
      <p:sp>
        <p:nvSpPr>
          <p:cNvPr id="4" name="Rectangle 3"/>
          <p:cNvSpPr/>
          <p:nvPr/>
        </p:nvSpPr>
        <p:spPr>
          <a:xfrm>
            <a:off x="251520" y="1484784"/>
            <a:ext cx="6696744"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Menyusun profil kompetensi dari posisi yang akan diisi</a:t>
            </a:r>
          </a:p>
        </p:txBody>
      </p:sp>
      <p:sp>
        <p:nvSpPr>
          <p:cNvPr id="5" name="Rectangle 4"/>
          <p:cNvSpPr/>
          <p:nvPr/>
        </p:nvSpPr>
        <p:spPr>
          <a:xfrm>
            <a:off x="251520" y="2068132"/>
            <a:ext cx="6696744" cy="4247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latinLnBrk="1"/>
            <a:r>
              <a:rPr lang="id-ID" dirty="0"/>
              <a:t>Menyusun Pedoman Wawancara</a:t>
            </a:r>
          </a:p>
        </p:txBody>
      </p:sp>
      <p:sp>
        <p:nvSpPr>
          <p:cNvPr id="6" name="Rectangle 5"/>
          <p:cNvSpPr/>
          <p:nvPr/>
        </p:nvSpPr>
        <p:spPr>
          <a:xfrm>
            <a:off x="272805" y="2996952"/>
            <a:ext cx="6336704"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latinLnBrk="1"/>
            <a:r>
              <a:rPr lang="id-ID" dirty="0"/>
              <a:t>Melaksanakan wawancara berdasar pedoman wawancara</a:t>
            </a:r>
          </a:p>
        </p:txBody>
      </p:sp>
      <p:sp>
        <p:nvSpPr>
          <p:cNvPr id="7" name="Rectangle 6"/>
          <p:cNvSpPr/>
          <p:nvPr/>
        </p:nvSpPr>
        <p:spPr>
          <a:xfrm>
            <a:off x="251520" y="3679304"/>
            <a:ext cx="6336704"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latinLnBrk="1"/>
            <a:r>
              <a:rPr lang="id-ID" dirty="0"/>
              <a:t>Mencatat jawaban kandidat dan mengobservasi bahasa tubuh kandidat</a:t>
            </a:r>
          </a:p>
        </p:txBody>
      </p:sp>
      <p:sp>
        <p:nvSpPr>
          <p:cNvPr id="8" name="Rectangle 7"/>
          <p:cNvSpPr/>
          <p:nvPr/>
        </p:nvSpPr>
        <p:spPr>
          <a:xfrm>
            <a:off x="251520" y="4653136"/>
            <a:ext cx="6768752"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latinLnBrk="1"/>
            <a:r>
              <a:rPr lang="id-ID" dirty="0"/>
              <a:t>Menyusun catatan hasil wawancara secara sistematik</a:t>
            </a:r>
          </a:p>
        </p:txBody>
      </p:sp>
      <p:sp>
        <p:nvSpPr>
          <p:cNvPr id="9" name="Rectangle 8"/>
          <p:cNvSpPr/>
          <p:nvPr/>
        </p:nvSpPr>
        <p:spPr>
          <a:xfrm>
            <a:off x="272805" y="5301208"/>
            <a:ext cx="6768752"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 Melaksanakan evaluasi dan evaluasi terhadap hasil wawancara serta memberikan penilaian</a:t>
            </a:r>
          </a:p>
        </p:txBody>
      </p:sp>
      <p:sp>
        <p:nvSpPr>
          <p:cNvPr id="10" name="Rectangle 9"/>
          <p:cNvSpPr/>
          <p:nvPr/>
        </p:nvSpPr>
        <p:spPr>
          <a:xfrm>
            <a:off x="272805" y="6021288"/>
            <a:ext cx="6747467"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atinLnBrk="1"/>
            <a:r>
              <a:rPr lang="id-ID" dirty="0"/>
              <a:t>Mengambil keputusan diterima/ditolak</a:t>
            </a:r>
          </a:p>
        </p:txBody>
      </p:sp>
    </p:spTree>
    <p:extLst>
      <p:ext uri="{BB962C8B-B14F-4D97-AF65-F5344CB8AC3E}">
        <p14:creationId xmlns:p14="http://schemas.microsoft.com/office/powerpoint/2010/main" val="16036064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116632"/>
            <a:ext cx="7344816"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4 Jenis informasi yang harus digali pewawancara dari kandidat, yakni :</a:t>
            </a:r>
          </a:p>
        </p:txBody>
      </p:sp>
      <p:sp>
        <p:nvSpPr>
          <p:cNvPr id="5" name="Rounded Rectangle 4"/>
          <p:cNvSpPr/>
          <p:nvPr/>
        </p:nvSpPr>
        <p:spPr>
          <a:xfrm>
            <a:off x="755576" y="836712"/>
            <a:ext cx="6408712" cy="5040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latinLnBrk="1"/>
            <a:r>
              <a:rPr lang="id-ID" dirty="0"/>
              <a:t>Pekerjaan/riwayat</a:t>
            </a:r>
          </a:p>
        </p:txBody>
      </p:sp>
      <p:sp>
        <p:nvSpPr>
          <p:cNvPr id="6" name="Rounded Rectangle 5"/>
          <p:cNvSpPr/>
          <p:nvPr/>
        </p:nvSpPr>
        <p:spPr>
          <a:xfrm>
            <a:off x="755576" y="1556792"/>
            <a:ext cx="640871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latinLnBrk="1"/>
            <a:r>
              <a:rPr lang="id-ID" dirty="0"/>
              <a:t>Pendidikan/sertifikasi/keterampilan</a:t>
            </a:r>
          </a:p>
        </p:txBody>
      </p:sp>
      <p:sp>
        <p:nvSpPr>
          <p:cNvPr id="7" name="Rounded Rectangle 6"/>
          <p:cNvSpPr/>
          <p:nvPr/>
        </p:nvSpPr>
        <p:spPr>
          <a:xfrm>
            <a:off x="755576" y="2492896"/>
            <a:ext cx="6408712"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latinLnBrk="1"/>
            <a:r>
              <a:rPr lang="id-ID" dirty="0"/>
              <a:t>Pengalaman spesifik (penting)</a:t>
            </a:r>
          </a:p>
        </p:txBody>
      </p:sp>
      <p:sp>
        <p:nvSpPr>
          <p:cNvPr id="8" name="Rounded Rectangle 7"/>
          <p:cNvSpPr/>
          <p:nvPr/>
        </p:nvSpPr>
        <p:spPr>
          <a:xfrm>
            <a:off x="755576" y="3573016"/>
            <a:ext cx="640871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latinLnBrk="1"/>
            <a:r>
              <a:rPr lang="id-ID" dirty="0"/>
              <a:t>Minat/keinginan.</a:t>
            </a:r>
          </a:p>
        </p:txBody>
      </p:sp>
      <p:sp>
        <p:nvSpPr>
          <p:cNvPr id="9" name="Rectangle 8"/>
          <p:cNvSpPr/>
          <p:nvPr/>
        </p:nvSpPr>
        <p:spPr>
          <a:xfrm>
            <a:off x="323528" y="4437112"/>
            <a:ext cx="4752528"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METODE STAR DALAM BEI</a:t>
            </a:r>
            <a:endParaRPr lang="id-ID" dirty="0"/>
          </a:p>
        </p:txBody>
      </p:sp>
      <p:sp>
        <p:nvSpPr>
          <p:cNvPr id="10" name="Rounded Rectangle 9"/>
          <p:cNvSpPr/>
          <p:nvPr/>
        </p:nvSpPr>
        <p:spPr>
          <a:xfrm>
            <a:off x="3707904" y="4941168"/>
            <a:ext cx="4752528" cy="432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Star Lengkap </a:t>
            </a:r>
            <a:endParaRPr lang="id-ID" dirty="0"/>
          </a:p>
        </p:txBody>
      </p:sp>
      <p:sp>
        <p:nvSpPr>
          <p:cNvPr id="11" name="Rounded Rectangle 10"/>
          <p:cNvSpPr/>
          <p:nvPr/>
        </p:nvSpPr>
        <p:spPr>
          <a:xfrm>
            <a:off x="3707904" y="5517232"/>
            <a:ext cx="4752528" cy="432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Star Palsu</a:t>
            </a:r>
            <a:endParaRPr lang="id-ID" dirty="0"/>
          </a:p>
        </p:txBody>
      </p:sp>
      <p:sp>
        <p:nvSpPr>
          <p:cNvPr id="12" name="Rounded Rectangle 11"/>
          <p:cNvSpPr/>
          <p:nvPr/>
        </p:nvSpPr>
        <p:spPr>
          <a:xfrm>
            <a:off x="3707904" y="6237312"/>
            <a:ext cx="4752528" cy="5040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Star Parsial</a:t>
            </a:r>
            <a:endParaRPr lang="id-ID" dirty="0"/>
          </a:p>
        </p:txBody>
      </p:sp>
      <p:pic>
        <p:nvPicPr>
          <p:cNvPr id="13" name="Content Placeholder 12" descr="Screenshot_2017-11-23-19-00-20-585.jpeg"/>
          <p:cNvPicPr>
            <a:picLocks noGrp="1" noChangeAspect="1"/>
          </p:cNvPicPr>
          <p:nvPr>
            <p:ph idx="1"/>
          </p:nvPr>
        </p:nvPicPr>
        <p:blipFill>
          <a:blip r:embed="rId2" cstate="print"/>
          <a:srcRect l="9404" t="1515" r="23203"/>
          <a:stretch>
            <a:fillRect/>
          </a:stretch>
        </p:blipFill>
        <p:spPr>
          <a:xfrm>
            <a:off x="276588" y="4797152"/>
            <a:ext cx="1374239" cy="2078716"/>
          </a:xfrm>
          <a:prstGeom prst="rect">
            <a:avLst/>
          </a:prstGeom>
        </p:spPr>
      </p:pic>
    </p:spTree>
    <p:extLst>
      <p:ext uri="{BB962C8B-B14F-4D97-AF65-F5344CB8AC3E}">
        <p14:creationId xmlns:p14="http://schemas.microsoft.com/office/powerpoint/2010/main" val="3604467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slide(fromBottom)">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460432" cy="1196752"/>
          </a:xfrm>
        </p:spPr>
        <p:txBody>
          <a:bodyPr/>
          <a:lstStyle/>
          <a:p>
            <a:pPr algn="ctr"/>
            <a:r>
              <a:rPr lang="id-ID" dirty="0" smtClean="0"/>
              <a:t>Persiapan Untuk Pewawancara &amp; Interview</a:t>
            </a:r>
            <a:endParaRPr lang="id-ID" dirty="0"/>
          </a:p>
        </p:txBody>
      </p:sp>
      <p:sp>
        <p:nvSpPr>
          <p:cNvPr id="3" name="Content Placeholder 2"/>
          <p:cNvSpPr>
            <a:spLocks noGrp="1"/>
          </p:cNvSpPr>
          <p:nvPr>
            <p:ph idx="1"/>
          </p:nvPr>
        </p:nvSpPr>
        <p:spPr>
          <a:xfrm>
            <a:off x="0" y="1196752"/>
            <a:ext cx="8460432" cy="5661248"/>
          </a:xfrm>
        </p:spPr>
        <p:txBody>
          <a:bodyPr>
            <a:normAutofit/>
          </a:bodyPr>
          <a:lstStyle/>
          <a:p>
            <a:pPr marL="114300" indent="0">
              <a:buNone/>
            </a:pPr>
            <a:r>
              <a:rPr lang="id-ID" sz="2800" b="1" dirty="0" smtClean="0"/>
              <a:t>PEWAWANCARA</a:t>
            </a:r>
            <a:endParaRPr lang="id-ID" sz="2800" b="1" dirty="0"/>
          </a:p>
        </p:txBody>
      </p:sp>
      <p:sp>
        <p:nvSpPr>
          <p:cNvPr id="4" name="Rounded Rectangle 3"/>
          <p:cNvSpPr/>
          <p:nvPr/>
        </p:nvSpPr>
        <p:spPr>
          <a:xfrm>
            <a:off x="971600" y="1772816"/>
            <a:ext cx="6408712"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Pewawancara harus menetukan dan memastikan kehadiran narasumber. </a:t>
            </a:r>
          </a:p>
        </p:txBody>
      </p:sp>
      <p:sp>
        <p:nvSpPr>
          <p:cNvPr id="5" name="Rounded Rectangle 4"/>
          <p:cNvSpPr/>
          <p:nvPr/>
        </p:nvSpPr>
        <p:spPr>
          <a:xfrm>
            <a:off x="965772" y="2716025"/>
            <a:ext cx="6414539" cy="5040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id-ID" dirty="0"/>
              <a:t>Menentukan Informasi yang Dibutuhkan </a:t>
            </a:r>
          </a:p>
        </p:txBody>
      </p:sp>
      <p:sp>
        <p:nvSpPr>
          <p:cNvPr id="6" name="Rounded Rectangle 5"/>
          <p:cNvSpPr/>
          <p:nvPr/>
        </p:nvSpPr>
        <p:spPr>
          <a:xfrm>
            <a:off x="971599" y="3501008"/>
            <a:ext cx="6408711"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id-ID" dirty="0"/>
              <a:t>Pewawancara harus menentukan topik dan menyampaikannya kepada narasumber.</a:t>
            </a:r>
          </a:p>
        </p:txBody>
      </p:sp>
      <p:sp>
        <p:nvSpPr>
          <p:cNvPr id="7" name="Rounded Rectangle 6"/>
          <p:cNvSpPr/>
          <p:nvPr/>
        </p:nvSpPr>
        <p:spPr>
          <a:xfrm>
            <a:off x="971600" y="4437112"/>
            <a:ext cx="6408712"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id-ID" dirty="0"/>
              <a:t>Pewawancara harus mengonfirmasi narasumber perihal cara melakukan wawancara</a:t>
            </a:r>
          </a:p>
        </p:txBody>
      </p:sp>
      <p:pic>
        <p:nvPicPr>
          <p:cNvPr id="8" name="Picture 7" descr="wajah lelaki.jpg"/>
          <p:cNvPicPr>
            <a:picLocks noChangeAspect="1"/>
          </p:cNvPicPr>
          <p:nvPr/>
        </p:nvPicPr>
        <p:blipFill>
          <a:blip r:embed="rId2"/>
          <a:srcRect l="14706" t="1950" r="20588" b="2494"/>
          <a:stretch>
            <a:fillRect/>
          </a:stretch>
        </p:blipFill>
        <p:spPr>
          <a:xfrm>
            <a:off x="0" y="4693983"/>
            <a:ext cx="971599" cy="2164016"/>
          </a:xfrm>
          <a:prstGeom prst="rect">
            <a:avLst/>
          </a:prstGeom>
        </p:spPr>
      </p:pic>
    </p:spTree>
    <p:extLst>
      <p:ext uri="{BB962C8B-B14F-4D97-AF65-F5344CB8AC3E}">
        <p14:creationId xmlns:p14="http://schemas.microsoft.com/office/powerpoint/2010/main" val="1753909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108</TotalTime>
  <Words>754</Words>
  <Application>Microsoft Office PowerPoint</Application>
  <PresentationFormat>On-screen Show (4:3)</PresentationFormat>
  <Paragraphs>90</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Cambria</vt:lpstr>
      <vt:lpstr>Times New Roman</vt:lpstr>
      <vt:lpstr>Wingdings</vt:lpstr>
      <vt:lpstr>Adjacency</vt:lpstr>
      <vt:lpstr>BEHAVIOR EVENT INTERVIEW (BEI) </vt:lpstr>
      <vt:lpstr>Pengertian Behavior Event Interview</vt:lpstr>
      <vt:lpstr>Kapan Harus Menggunakan Behavior Event Interview?</vt:lpstr>
      <vt:lpstr>Prinsip Behavior Event Interview</vt:lpstr>
      <vt:lpstr>Kelebihan &amp; Kelemahan BEI</vt:lpstr>
      <vt:lpstr>PowerPoint Presentation</vt:lpstr>
      <vt:lpstr>Ruang Lingkup BEI</vt:lpstr>
      <vt:lpstr>PowerPoint Presentation</vt:lpstr>
      <vt:lpstr>Persiapan Untuk Pewawancara &amp; Interview</vt:lpstr>
      <vt:lpstr>PowerPoint Presentation</vt:lpstr>
      <vt:lpstr>Kompetensi Pertanyaan</vt:lpstr>
      <vt:lpstr>Alasan Memakai Metode BEI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BEHAVIOR EVENT INTERVIEW (BEI)</dc:title>
  <dc:creator>user</dc:creator>
  <cp:lastModifiedBy>UMA</cp:lastModifiedBy>
  <cp:revision>12</cp:revision>
  <dcterms:created xsi:type="dcterms:W3CDTF">2020-06-15T09:14:42Z</dcterms:created>
  <dcterms:modified xsi:type="dcterms:W3CDTF">2020-07-30T02:10:37Z</dcterms:modified>
</cp:coreProperties>
</file>