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1"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smtClean="0"/>
              <a:pPr/>
              <a:t>7/30/2020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95947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02824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5838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26322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70888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7407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99130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10692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38633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7/30/2020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64834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7/30/2020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789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6DFF08F-DC6B-4601-B491-B0F83F6DD2DA}" type="datetimeFigureOut">
              <a:rPr lang="en-US" smtClean="0"/>
              <a:pPr/>
              <a:t>7/30/2020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4539623"/>
      </p:ext>
    </p:extLst>
  </p:cSld>
  <p:clrMap bg1="dk1" tx1="lt1" bg2="dk2"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cognitive behavior therapy</a:t>
            </a:r>
            <a:endParaRPr lang="id-ID" dirty="0"/>
          </a:p>
        </p:txBody>
      </p:sp>
    </p:spTree>
    <p:extLst>
      <p:ext uri="{BB962C8B-B14F-4D97-AF65-F5344CB8AC3E}">
        <p14:creationId xmlns:p14="http://schemas.microsoft.com/office/powerpoint/2010/main" val="3382595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421228" y="566672"/>
            <a:ext cx="6465195" cy="1493948"/>
          </a:xfrm>
          <a:prstGeom prst="horizontalScroll">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5400" dirty="0" smtClean="0">
                <a:solidFill>
                  <a:schemeClr val="bg2">
                    <a:lumMod val="75000"/>
                  </a:schemeClr>
                </a:solidFill>
                <a:latin typeface="Academy Engraved LET" pitchFamily="2" charset="0"/>
              </a:rPr>
              <a:t>Contoh Kasus</a:t>
            </a:r>
            <a:endParaRPr lang="id-ID" sz="5400" dirty="0">
              <a:solidFill>
                <a:schemeClr val="bg2">
                  <a:lumMod val="75000"/>
                </a:schemeClr>
              </a:solidFill>
              <a:latin typeface="Academy Engraved LET" pitchFamily="2" charset="0"/>
            </a:endParaRPr>
          </a:p>
        </p:txBody>
      </p:sp>
      <p:sp>
        <p:nvSpPr>
          <p:cNvPr id="7" name="Cloud Callout 6"/>
          <p:cNvSpPr/>
          <p:nvPr/>
        </p:nvSpPr>
        <p:spPr>
          <a:xfrm flipH="1">
            <a:off x="6047272" y="4288672"/>
            <a:ext cx="4848253" cy="2047738"/>
          </a:xfrm>
          <a:prstGeom prst="cloud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Silahkan baca di “Word” untuk contoh kasusnya</a:t>
            </a:r>
            <a:endParaRPr lang="id-ID"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p:txBody>
      </p:sp>
      <p:cxnSp>
        <p:nvCxnSpPr>
          <p:cNvPr id="3" name="Elbow Connector 2"/>
          <p:cNvCxnSpPr/>
          <p:nvPr/>
        </p:nvCxnSpPr>
        <p:spPr>
          <a:xfrm>
            <a:off x="3425783" y="2768958"/>
            <a:ext cx="2691682" cy="218940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4267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897745" y="631065"/>
            <a:ext cx="5950039" cy="1313643"/>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sz="4400" dirty="0" smtClean="0">
                <a:solidFill>
                  <a:schemeClr val="bg2"/>
                </a:solidFill>
                <a:latin typeface="Academy Engraved LET" pitchFamily="2" charset="0"/>
              </a:rPr>
              <a:t>Kesimpulan </a:t>
            </a:r>
            <a:endParaRPr lang="id-ID" sz="4400" dirty="0">
              <a:solidFill>
                <a:schemeClr val="bg2"/>
              </a:solidFill>
              <a:latin typeface="Academy Engraved LET" pitchFamily="2" charset="0"/>
            </a:endParaRPr>
          </a:p>
        </p:txBody>
      </p:sp>
      <p:sp>
        <p:nvSpPr>
          <p:cNvPr id="6" name="Cloud Callout 5"/>
          <p:cNvSpPr/>
          <p:nvPr/>
        </p:nvSpPr>
        <p:spPr>
          <a:xfrm flipH="1">
            <a:off x="5016962" y="3219718"/>
            <a:ext cx="6831599" cy="3078051"/>
          </a:xfrm>
          <a:prstGeom prst="cloudCallou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id-ID" sz="1200" dirty="0">
                <a:solidFill>
                  <a:schemeClr val="bg2"/>
                </a:solidFill>
                <a:latin typeface="Times New Roman" panose="02020603050405020304" pitchFamily="18" charset="0"/>
                <a:cs typeface="Times New Roman" panose="02020603050405020304" pitchFamily="18" charset="0"/>
              </a:rPr>
              <a:t>Cognitive Behavioral Therapy (CBT) merupakan salah satu pendekatan psikoterapi yang paling banyak diterapkan dan telah terbukti efektif dalam mengtatasi berbagai gangguan, termasuk kecemasan dan depresi.Tujuan dari konseling Cognitive-Behavior yaitu mengajak konseli untuk menentang pikiran dan emosi yang salah dengan menampilkan bukti-bukti yang bertentangan dengan keyakinan mereka tentang masalah yang dihadapi. Konselor diharapkan mampu menolong konseli untuk mencari keyakinan yang sifatnya dogmatis dalam diri konseli dan secara kuat mencoba menguranginya (Oemarjoedi, 2003).</a:t>
            </a:r>
          </a:p>
        </p:txBody>
      </p:sp>
      <p:cxnSp>
        <p:nvCxnSpPr>
          <p:cNvPr id="10" name="Curved Connector 9"/>
          <p:cNvCxnSpPr/>
          <p:nvPr/>
        </p:nvCxnSpPr>
        <p:spPr>
          <a:xfrm rot="10800000">
            <a:off x="3631663" y="2150772"/>
            <a:ext cx="1571402" cy="1352282"/>
          </a:xfrm>
          <a:prstGeom prst="curvedConnector3">
            <a:avLst>
              <a:gd name="adj1" fmla="val 50000"/>
            </a:avLst>
          </a:prstGeom>
          <a:ln>
            <a:headEnd type="triangle"/>
            <a:tailEnd type="triangle"/>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1100338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00646" y="1020356"/>
            <a:ext cx="8918362" cy="83127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sz="4000" dirty="0">
                <a:solidFill>
                  <a:schemeClr val="accent1">
                    <a:lumMod val="50000"/>
                  </a:schemeClr>
                </a:solidFill>
              </a:rPr>
              <a:t>Cognitive Behavior Therapy (CBT)</a:t>
            </a:r>
          </a:p>
        </p:txBody>
      </p:sp>
      <p:sp>
        <p:nvSpPr>
          <p:cNvPr id="5" name="Oval 4"/>
          <p:cNvSpPr/>
          <p:nvPr/>
        </p:nvSpPr>
        <p:spPr>
          <a:xfrm>
            <a:off x="2070407" y="3309485"/>
            <a:ext cx="7753081" cy="3490561"/>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id-ID" sz="1400" dirty="0">
                <a:solidFill>
                  <a:schemeClr val="accent4">
                    <a:lumMod val="50000"/>
                  </a:schemeClr>
                </a:solidFill>
                <a:latin typeface="Times New Roman" panose="02020603050405020304" pitchFamily="18" charset="0"/>
                <a:cs typeface="Times New Roman" panose="02020603050405020304" pitchFamily="18" charset="0"/>
              </a:rPr>
              <a:t>Cognitive Behavioral Therapy (CBT) merupakan salah satu pendekatan psikoterapi yang paling banyak diterapkan dan telah terbukti efektif dalam mengtatasi berbagai gangguan, termasuk kecemasan dan depresi. Asumsi yang mendasari Cognitive Behavioral Therapy CBT, terutama untuk kasus depresi yaitu bahwa gangguan emosional berasal dari distorsi (penyimpangan) dalam berpikir. Perbaikan dalam keadaan emosi hanya dapat berlangsung lama kalau dicapai perubahan pola-pola berpikir selama proses terapi. Demikian pula pada pasien pola berpikir yang maladaptive (disfungsi kognitif) dan gangguan perilaku. Dengan memahami dan merubah pola tersebut, pasien diharapkan mampu melakukan perubahan cara berpikirnya dan mampu mengendalikan gejala gejala dari gangguan yang dialami.</a:t>
            </a:r>
          </a:p>
        </p:txBody>
      </p:sp>
      <p:sp>
        <p:nvSpPr>
          <p:cNvPr id="6" name="Down Arrow 5"/>
          <p:cNvSpPr/>
          <p:nvPr/>
        </p:nvSpPr>
        <p:spPr>
          <a:xfrm>
            <a:off x="5640944" y="2189409"/>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435712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1558345" y="682582"/>
            <a:ext cx="8963696" cy="1493947"/>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sz="4000" dirty="0" smtClean="0"/>
              <a:t>Tujuan Konseling CBT</a:t>
            </a:r>
            <a:endParaRPr lang="id-ID" sz="4000" dirty="0"/>
          </a:p>
        </p:txBody>
      </p:sp>
      <p:sp>
        <p:nvSpPr>
          <p:cNvPr id="5" name="Cloud Callout 4"/>
          <p:cNvSpPr/>
          <p:nvPr/>
        </p:nvSpPr>
        <p:spPr>
          <a:xfrm>
            <a:off x="1403797" y="2562893"/>
            <a:ext cx="9169758" cy="3760636"/>
          </a:xfrm>
          <a:prstGeom prst="cloud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sz="2000" dirty="0"/>
              <a:t>Tujuan dari konseling Cognitive-Behavior yaitu mengajak konseli untuk menentang pikiran dan emosi yang salah dengan menampilkan bukti-bukti yang bertentangan dengan keyakinan mereka tentang masalah yang dihadapi. Konselor diharapkan mampu menolong konseli untuk mencari keyakinan yang sifatnya dogmatis dalam diri konseli dan secara kuat mencoba menguranginya (Oemarjoedi, 2003).</a:t>
            </a:r>
          </a:p>
        </p:txBody>
      </p:sp>
    </p:spTree>
    <p:extLst>
      <p:ext uri="{BB962C8B-B14F-4D97-AF65-F5344CB8AC3E}">
        <p14:creationId xmlns:p14="http://schemas.microsoft.com/office/powerpoint/2010/main" val="1709700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21612"/>
          </a:xfrm>
        </p:spPr>
        <p:txBody>
          <a:bodyPr>
            <a:normAutofit fontScale="90000"/>
          </a:bodyPr>
          <a:lstStyle/>
          <a:p>
            <a:r>
              <a:rPr lang="id-ID" sz="2400" dirty="0" smtClean="0">
                <a:latin typeface="Times New Roman" panose="02020603050405020304" pitchFamily="18" charset="0"/>
                <a:cs typeface="Times New Roman" panose="02020603050405020304" pitchFamily="18" charset="0"/>
              </a:rPr>
              <a:t>	</a:t>
            </a:r>
            <a:br>
              <a:rPr lang="id-ID" sz="2400" dirty="0" smtClean="0">
                <a:latin typeface="Times New Roman" panose="02020603050405020304" pitchFamily="18" charset="0"/>
                <a:cs typeface="Times New Roman" panose="02020603050405020304" pitchFamily="18" charset="0"/>
              </a:rPr>
            </a:br>
            <a:r>
              <a:rPr lang="id-ID" sz="2400" dirty="0">
                <a:latin typeface="Times New Roman" panose="02020603050405020304" pitchFamily="18" charset="0"/>
                <a:cs typeface="Times New Roman" panose="02020603050405020304" pitchFamily="18" charset="0"/>
              </a:rPr>
              <a:t/>
            </a:r>
            <a:br>
              <a:rPr lang="id-ID" sz="2400" dirty="0">
                <a:latin typeface="Times New Roman" panose="02020603050405020304" pitchFamily="18" charset="0"/>
                <a:cs typeface="Times New Roman" panose="02020603050405020304" pitchFamily="18" charset="0"/>
              </a:rPr>
            </a:br>
            <a:r>
              <a:rPr lang="id-ID" sz="2400" dirty="0" smtClean="0">
                <a:latin typeface="Times New Roman" panose="02020603050405020304" pitchFamily="18" charset="0"/>
                <a:cs typeface="Times New Roman" panose="02020603050405020304" pitchFamily="18" charset="0"/>
              </a:rPr>
              <a:t/>
            </a:r>
            <a:br>
              <a:rPr lang="id-ID" sz="2400" dirty="0" smtClean="0">
                <a:latin typeface="Times New Roman" panose="02020603050405020304" pitchFamily="18" charset="0"/>
                <a:cs typeface="Times New Roman" panose="02020603050405020304" pitchFamily="18" charset="0"/>
              </a:rPr>
            </a:br>
            <a:r>
              <a:rPr lang="id-ID" sz="2400" dirty="0" smtClean="0">
                <a:latin typeface="Times New Roman" panose="02020603050405020304" pitchFamily="18" charset="0"/>
                <a:cs typeface="Times New Roman" panose="02020603050405020304" pitchFamily="18" charset="0"/>
              </a:rPr>
              <a:t>    </a:t>
            </a:r>
            <a:r>
              <a:rPr lang="en-US" sz="2400" dirty="0" err="1" smtClean="0">
                <a:solidFill>
                  <a:srgbClr val="FFC000"/>
                </a:solidFill>
                <a:latin typeface="Times New Roman" panose="02020603050405020304" pitchFamily="18" charset="0"/>
                <a:cs typeface="Times New Roman" panose="02020603050405020304" pitchFamily="18" charset="0"/>
              </a:rPr>
              <a:t>Fokus</a:t>
            </a:r>
            <a:r>
              <a:rPr lang="en-US" sz="2400" dirty="0" smtClean="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konseling</a:t>
            </a:r>
            <a:r>
              <a:rPr lang="en-US" sz="2400" dirty="0">
                <a:solidFill>
                  <a:srgbClr val="FFC000"/>
                </a:solidFill>
                <a:latin typeface="Times New Roman" panose="02020603050405020304" pitchFamily="18" charset="0"/>
                <a:cs typeface="Times New Roman" panose="02020603050405020304" pitchFamily="18" charset="0"/>
              </a:rPr>
              <a:t> Cognitive Behavior Therapy (CBT)</a:t>
            </a:r>
            <a:br>
              <a:rPr lang="en-US" sz="2400" dirty="0">
                <a:solidFill>
                  <a:srgbClr val="FFC000"/>
                </a:solidFill>
                <a:latin typeface="Times New Roman" panose="02020603050405020304" pitchFamily="18" charset="0"/>
                <a:cs typeface="Times New Roman" panose="02020603050405020304" pitchFamily="18" charset="0"/>
              </a:rPr>
            </a:br>
            <a:r>
              <a:rPr lang="en-US" dirty="0"/>
              <a:t>	</a:t>
            </a:r>
            <a:endParaRPr lang="id-ID" dirty="0"/>
          </a:p>
        </p:txBody>
      </p:sp>
      <p:sp>
        <p:nvSpPr>
          <p:cNvPr id="3" name="Content Placeholder 2"/>
          <p:cNvSpPr>
            <a:spLocks noGrp="1"/>
          </p:cNvSpPr>
          <p:nvPr>
            <p:ph idx="1"/>
          </p:nvPr>
        </p:nvSpPr>
        <p:spPr>
          <a:xfrm>
            <a:off x="1024128" y="3374264"/>
            <a:ext cx="9720073" cy="2935095"/>
          </a:xfrm>
        </p:spPr>
        <p:txBody>
          <a:bodyPr/>
          <a:lstStyle/>
          <a:p>
            <a:r>
              <a:rPr lang="id-ID" dirty="0">
                <a:solidFill>
                  <a:srgbClr val="FFC000"/>
                </a:solidFill>
              </a:rPr>
              <a:t>CBT merupakan konseling yang menitik beratkan pada restrukturisasi atau pembenahankognitif yang menyimpang akibat kejadian yang merugikan dirinya baik secara fisik maupun psikis dan lebih melihat ke masa depan di banding masa lalu. Aspek kognitif dalam CBT antara lain mengubah cara berpikir, kepercayaan, sikap, asumsi, imajinasi dan memfasilitasi konseli belajar mengenali dan mengubah kesalahan dalam aspek kognitif. Sedangkan aspek behavioral dalam CBT yaitu mengubah hubungan yang salah antar situasi permasalahan dengan tubuh sehingga merasa lebih baik, serta berpikir lebih jelas.</a:t>
            </a:r>
          </a:p>
          <a:p>
            <a:endParaRPr lang="id-ID" dirty="0">
              <a:solidFill>
                <a:srgbClr val="FFC000"/>
              </a:solidFill>
            </a:endParaRPr>
          </a:p>
          <a:p>
            <a:endParaRPr lang="id-ID" dirty="0">
              <a:solidFill>
                <a:srgbClr val="FFC000"/>
              </a:solidFill>
            </a:endParaRPr>
          </a:p>
        </p:txBody>
      </p:sp>
      <p:sp>
        <p:nvSpPr>
          <p:cNvPr id="4" name="Up-Down Arrow 3"/>
          <p:cNvSpPr/>
          <p:nvPr/>
        </p:nvSpPr>
        <p:spPr>
          <a:xfrm flipH="1" flipV="1">
            <a:off x="5004083" y="1745729"/>
            <a:ext cx="958833" cy="1422472"/>
          </a:xfrm>
          <a:prstGeom prst="up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841843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48" y="2382595"/>
            <a:ext cx="3148627" cy="4023360"/>
          </a:xfrm>
        </p:spPr>
        <p:txBody>
          <a:bodyPr>
            <a:normAutofit fontScale="92500" lnSpcReduction="10000"/>
          </a:bodyPr>
          <a:lstStyle/>
          <a:p>
            <a:r>
              <a:rPr lang="id-ID" dirty="0">
                <a:solidFill>
                  <a:srgbClr val="CC0099"/>
                </a:solidFill>
                <a:latin typeface="Times New Roman" panose="02020603050405020304" pitchFamily="18" charset="0"/>
                <a:cs typeface="Times New Roman" panose="02020603050405020304" pitchFamily="18" charset="0"/>
              </a:rPr>
              <a:t>Meskipun konseling harus disesuaikan dengan karakteristik atau permasalahan konseli, tentunya konselor harus memahami prinsip-prinsip yang mendasari CBT. Pemahaman terhadap prinsip-prinsip ini diharapkan dapat mempermudah konselor dalam memahami konsep, strategi dalam merencanakan proses konseling dari setiap sesi, serta penerapan teknik-teknik CBT.</a:t>
            </a:r>
          </a:p>
        </p:txBody>
      </p:sp>
      <p:sp>
        <p:nvSpPr>
          <p:cNvPr id="5" name="Horizontal Scroll 4"/>
          <p:cNvSpPr/>
          <p:nvPr/>
        </p:nvSpPr>
        <p:spPr>
          <a:xfrm>
            <a:off x="2434110" y="1300766"/>
            <a:ext cx="6478074" cy="734096"/>
          </a:xfrm>
          <a:prstGeom prst="horizontalScroll">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id-ID" sz="3600" dirty="0" smtClean="0">
                <a:solidFill>
                  <a:schemeClr val="bg2">
                    <a:lumMod val="50000"/>
                  </a:schemeClr>
                </a:solidFill>
              </a:rPr>
              <a:t>Prinsip – Prinsip CBT</a:t>
            </a:r>
            <a:endParaRPr lang="id-ID" sz="3600" dirty="0">
              <a:solidFill>
                <a:schemeClr val="bg2">
                  <a:lumMod val="50000"/>
                </a:schemeClr>
              </a:solidFill>
            </a:endParaRPr>
          </a:p>
        </p:txBody>
      </p:sp>
      <p:sp>
        <p:nvSpPr>
          <p:cNvPr id="6" name="Rectangle 5"/>
          <p:cNvSpPr/>
          <p:nvPr/>
        </p:nvSpPr>
        <p:spPr>
          <a:xfrm>
            <a:off x="6168979" y="2318197"/>
            <a:ext cx="6014431" cy="425002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marL="228600" indent="-228600" algn="ctr">
              <a:buAutoNum type="arabicPeriod"/>
            </a:pPr>
            <a:r>
              <a:rPr lang="id-ID" sz="1400" dirty="0" smtClean="0">
                <a:solidFill>
                  <a:schemeClr val="bg2">
                    <a:lumMod val="50000"/>
                  </a:schemeClr>
                </a:solidFill>
                <a:latin typeface="Times New Roman" panose="02020603050405020304" pitchFamily="18" charset="0"/>
                <a:cs typeface="Times New Roman" panose="02020603050405020304" pitchFamily="18" charset="0"/>
              </a:rPr>
              <a:t>Cognitive </a:t>
            </a:r>
            <a:r>
              <a:rPr lang="id-ID" sz="1400" dirty="0">
                <a:solidFill>
                  <a:schemeClr val="bg2">
                    <a:lumMod val="50000"/>
                  </a:schemeClr>
                </a:solidFill>
                <a:latin typeface="Times New Roman" panose="02020603050405020304" pitchFamily="18" charset="0"/>
                <a:cs typeface="Times New Roman" panose="02020603050405020304" pitchFamily="18" charset="0"/>
              </a:rPr>
              <a:t>Behavior Therapy berdasarkan pada  formulasi yang terus berkembang dari permasalahan konseli dan  konseptualisasi kognitif konseli</a:t>
            </a:r>
            <a:r>
              <a:rPr lang="id-ID" sz="1400" dirty="0" smtClean="0">
                <a:solidFill>
                  <a:schemeClr val="bg2">
                    <a:lumMod val="50000"/>
                  </a:schemeClr>
                </a:solidFill>
                <a:latin typeface="Times New Roman" panose="02020603050405020304" pitchFamily="18" charset="0"/>
                <a:cs typeface="Times New Roman" panose="02020603050405020304" pitchFamily="18" charset="0"/>
              </a:rPr>
              <a:t>.</a:t>
            </a:r>
          </a:p>
          <a:p>
            <a:pPr marL="228600" indent="-228600" algn="ctr">
              <a:buAutoNum type="arabicPeriod"/>
            </a:pPr>
            <a:r>
              <a:rPr lang="id-ID" sz="1400" dirty="0">
                <a:solidFill>
                  <a:schemeClr val="bg2">
                    <a:lumMod val="50000"/>
                  </a:schemeClr>
                </a:solidFill>
                <a:latin typeface="Times New Roman" panose="02020603050405020304" pitchFamily="18" charset="0"/>
                <a:cs typeface="Times New Roman" panose="02020603050405020304" pitchFamily="18" charset="0"/>
              </a:rPr>
              <a:t>Cognitive Behavior Therapy didasarkan pada  pemahaman yang sama antara konselor dan </a:t>
            </a:r>
            <a:r>
              <a:rPr lang="id-ID" sz="1400" dirty="0" smtClean="0">
                <a:solidFill>
                  <a:schemeClr val="bg2">
                    <a:lumMod val="50000"/>
                  </a:schemeClr>
                </a:solidFill>
                <a:latin typeface="Times New Roman" panose="02020603050405020304" pitchFamily="18" charset="0"/>
                <a:cs typeface="Times New Roman" panose="02020603050405020304" pitchFamily="18" charset="0"/>
              </a:rPr>
              <a:t>konseli.</a:t>
            </a:r>
          </a:p>
          <a:p>
            <a:pPr marL="228600" indent="-228600" algn="ctr">
              <a:buAutoNum type="arabicPeriod"/>
            </a:pPr>
            <a:r>
              <a:rPr lang="id-ID" sz="1400" dirty="0">
                <a:solidFill>
                  <a:schemeClr val="bg2">
                    <a:lumMod val="50000"/>
                  </a:schemeClr>
                </a:solidFill>
                <a:latin typeface="Times New Roman" panose="02020603050405020304" pitchFamily="18" charset="0"/>
                <a:cs typeface="Times New Roman" panose="02020603050405020304" pitchFamily="18" charset="0"/>
              </a:rPr>
              <a:t>Cognitive Behavior Therapy memerlukan kolaborasi  dan partisipasi aktif</a:t>
            </a:r>
            <a:r>
              <a:rPr lang="id-ID" sz="1400" dirty="0" smtClean="0">
                <a:solidFill>
                  <a:schemeClr val="bg2">
                    <a:lumMod val="50000"/>
                  </a:schemeClr>
                </a:solidFill>
                <a:latin typeface="Times New Roman" panose="02020603050405020304" pitchFamily="18" charset="0"/>
                <a:cs typeface="Times New Roman" panose="02020603050405020304" pitchFamily="18" charset="0"/>
              </a:rPr>
              <a:t>.</a:t>
            </a:r>
          </a:p>
          <a:p>
            <a:pPr marL="228600" indent="-228600" algn="ctr">
              <a:buAutoNum type="arabicPeriod"/>
            </a:pPr>
            <a:r>
              <a:rPr lang="es-ES" sz="1400" dirty="0" err="1">
                <a:solidFill>
                  <a:schemeClr val="bg2">
                    <a:lumMod val="50000"/>
                  </a:schemeClr>
                </a:solidFill>
                <a:latin typeface="Times New Roman" panose="02020603050405020304" pitchFamily="18" charset="0"/>
                <a:cs typeface="Times New Roman" panose="02020603050405020304" pitchFamily="18" charset="0"/>
              </a:rPr>
              <a:t>Cognitive</a:t>
            </a:r>
            <a:r>
              <a:rPr lang="es-ES" sz="1400" dirty="0">
                <a:solidFill>
                  <a:schemeClr val="bg2">
                    <a:lumMod val="50000"/>
                  </a:schemeClr>
                </a:solidFill>
                <a:latin typeface="Times New Roman" panose="02020603050405020304" pitchFamily="18" charset="0"/>
                <a:cs typeface="Times New Roman" panose="02020603050405020304" pitchFamily="18" charset="0"/>
              </a:rPr>
              <a:t> </a:t>
            </a:r>
            <a:r>
              <a:rPr lang="es-ES" sz="1400" dirty="0" err="1">
                <a:solidFill>
                  <a:schemeClr val="bg2">
                    <a:lumMod val="50000"/>
                  </a:schemeClr>
                </a:solidFill>
                <a:latin typeface="Times New Roman" panose="02020603050405020304" pitchFamily="18" charset="0"/>
                <a:cs typeface="Times New Roman" panose="02020603050405020304" pitchFamily="18" charset="0"/>
              </a:rPr>
              <a:t>Behavior</a:t>
            </a:r>
            <a:r>
              <a:rPr lang="es-ES" sz="1400" dirty="0">
                <a:solidFill>
                  <a:schemeClr val="bg2">
                    <a:lumMod val="50000"/>
                  </a:schemeClr>
                </a:solidFill>
                <a:latin typeface="Times New Roman" panose="02020603050405020304" pitchFamily="18" charset="0"/>
                <a:cs typeface="Times New Roman" panose="02020603050405020304" pitchFamily="18" charset="0"/>
              </a:rPr>
              <a:t> </a:t>
            </a:r>
            <a:r>
              <a:rPr lang="es-ES" sz="1400" dirty="0" err="1">
                <a:solidFill>
                  <a:schemeClr val="bg2">
                    <a:lumMod val="50000"/>
                  </a:schemeClr>
                </a:solidFill>
                <a:latin typeface="Times New Roman" panose="02020603050405020304" pitchFamily="18" charset="0"/>
                <a:cs typeface="Times New Roman" panose="02020603050405020304" pitchFamily="18" charset="0"/>
              </a:rPr>
              <a:t>Therapy</a:t>
            </a:r>
            <a:r>
              <a:rPr lang="es-ES" sz="1400" dirty="0">
                <a:solidFill>
                  <a:schemeClr val="bg2">
                    <a:lumMod val="50000"/>
                  </a:schemeClr>
                </a:solidFill>
                <a:latin typeface="Times New Roman" panose="02020603050405020304" pitchFamily="18" charset="0"/>
                <a:cs typeface="Times New Roman" panose="02020603050405020304" pitchFamily="18" charset="0"/>
              </a:rPr>
              <a:t> </a:t>
            </a:r>
            <a:r>
              <a:rPr lang="es-ES" sz="1400" dirty="0" err="1">
                <a:solidFill>
                  <a:schemeClr val="bg2">
                    <a:lumMod val="50000"/>
                  </a:schemeClr>
                </a:solidFill>
                <a:latin typeface="Times New Roman" panose="02020603050405020304" pitchFamily="18" charset="0"/>
                <a:cs typeface="Times New Roman" panose="02020603050405020304" pitchFamily="18" charset="0"/>
              </a:rPr>
              <a:t>berorientasi</a:t>
            </a:r>
            <a:r>
              <a:rPr lang="es-ES" sz="1400" dirty="0">
                <a:solidFill>
                  <a:schemeClr val="bg2">
                    <a:lumMod val="50000"/>
                  </a:schemeClr>
                </a:solidFill>
                <a:latin typeface="Times New Roman" panose="02020603050405020304" pitchFamily="18" charset="0"/>
                <a:cs typeface="Times New Roman" panose="02020603050405020304" pitchFamily="18" charset="0"/>
              </a:rPr>
              <a:t> pada </a:t>
            </a:r>
            <a:r>
              <a:rPr lang="es-ES" sz="1400" dirty="0" err="1">
                <a:solidFill>
                  <a:schemeClr val="bg2">
                    <a:lumMod val="50000"/>
                  </a:schemeClr>
                </a:solidFill>
                <a:latin typeface="Times New Roman" panose="02020603050405020304" pitchFamily="18" charset="0"/>
                <a:cs typeface="Times New Roman" panose="02020603050405020304" pitchFamily="18" charset="0"/>
              </a:rPr>
              <a:t>tujuan</a:t>
            </a:r>
            <a:r>
              <a:rPr lang="es-ES" sz="1400" dirty="0">
                <a:solidFill>
                  <a:schemeClr val="bg2">
                    <a:lumMod val="50000"/>
                  </a:schemeClr>
                </a:solidFill>
                <a:latin typeface="Times New Roman" panose="02020603050405020304" pitchFamily="18" charset="0"/>
                <a:cs typeface="Times New Roman" panose="02020603050405020304" pitchFamily="18" charset="0"/>
              </a:rPr>
              <a:t>  dan </a:t>
            </a:r>
            <a:r>
              <a:rPr lang="es-ES" sz="1400" dirty="0" err="1">
                <a:solidFill>
                  <a:schemeClr val="bg2">
                    <a:lumMod val="50000"/>
                  </a:schemeClr>
                </a:solidFill>
                <a:latin typeface="Times New Roman" panose="02020603050405020304" pitchFamily="18" charset="0"/>
                <a:cs typeface="Times New Roman" panose="02020603050405020304" pitchFamily="18" charset="0"/>
              </a:rPr>
              <a:t>berfokus</a:t>
            </a:r>
            <a:r>
              <a:rPr lang="es-ES" sz="1400" dirty="0">
                <a:solidFill>
                  <a:schemeClr val="bg2">
                    <a:lumMod val="50000"/>
                  </a:schemeClr>
                </a:solidFill>
                <a:latin typeface="Times New Roman" panose="02020603050405020304" pitchFamily="18" charset="0"/>
                <a:cs typeface="Times New Roman" panose="02020603050405020304" pitchFamily="18" charset="0"/>
              </a:rPr>
              <a:t> pada </a:t>
            </a:r>
            <a:r>
              <a:rPr lang="es-ES" sz="1400" dirty="0" err="1">
                <a:solidFill>
                  <a:schemeClr val="bg2">
                    <a:lumMod val="50000"/>
                  </a:schemeClr>
                </a:solidFill>
                <a:latin typeface="Times New Roman" panose="02020603050405020304" pitchFamily="18" charset="0"/>
                <a:cs typeface="Times New Roman" panose="02020603050405020304" pitchFamily="18" charset="0"/>
              </a:rPr>
              <a:t>permasalahan</a:t>
            </a:r>
            <a:r>
              <a:rPr lang="es-ES" sz="1400" dirty="0" smtClean="0">
                <a:solidFill>
                  <a:schemeClr val="bg2">
                    <a:lumMod val="50000"/>
                  </a:schemeClr>
                </a:solidFill>
                <a:latin typeface="Times New Roman" panose="02020603050405020304" pitchFamily="18" charset="0"/>
                <a:cs typeface="Times New Roman" panose="02020603050405020304" pitchFamily="18" charset="0"/>
              </a:rPr>
              <a:t>.</a:t>
            </a:r>
            <a:endParaRPr lang="id-ID" sz="1400" dirty="0" smtClean="0">
              <a:solidFill>
                <a:schemeClr val="bg2">
                  <a:lumMod val="50000"/>
                </a:schemeClr>
              </a:solidFill>
              <a:latin typeface="Times New Roman" panose="02020603050405020304" pitchFamily="18" charset="0"/>
              <a:cs typeface="Times New Roman" panose="02020603050405020304" pitchFamily="18" charset="0"/>
            </a:endParaRPr>
          </a:p>
          <a:p>
            <a:pPr marL="228600" indent="-228600" algn="ctr">
              <a:buAutoNum type="arabicPeriod"/>
            </a:pPr>
            <a:r>
              <a:rPr lang="en-US" sz="1400" dirty="0">
                <a:solidFill>
                  <a:schemeClr val="bg2">
                    <a:lumMod val="50000"/>
                  </a:schemeClr>
                </a:solidFill>
                <a:latin typeface="Times New Roman" panose="02020603050405020304" pitchFamily="18" charset="0"/>
                <a:cs typeface="Times New Roman" panose="02020603050405020304" pitchFamily="18" charset="0"/>
              </a:rPr>
              <a:t>Cognitive Behavior Therapy </a:t>
            </a:r>
            <a:r>
              <a:rPr lang="en-US" sz="1400" dirty="0" err="1">
                <a:solidFill>
                  <a:schemeClr val="bg2">
                    <a:lumMod val="50000"/>
                  </a:schemeClr>
                </a:solidFill>
                <a:latin typeface="Times New Roman" panose="02020603050405020304" pitchFamily="18" charset="0"/>
                <a:cs typeface="Times New Roman" panose="02020603050405020304" pitchFamily="18" charset="0"/>
              </a:rPr>
              <a:t>berfokus</a:t>
            </a:r>
            <a:r>
              <a:rPr lang="en-US" sz="1400" dirty="0">
                <a:solidFill>
                  <a:schemeClr val="bg2">
                    <a:lumMod val="50000"/>
                  </a:schemeClr>
                </a:solidFill>
                <a:latin typeface="Times New Roman" panose="02020603050405020304" pitchFamily="18" charset="0"/>
                <a:cs typeface="Times New Roman" panose="02020603050405020304" pitchFamily="18" charset="0"/>
              </a:rPr>
              <a:t> </a:t>
            </a:r>
            <a:r>
              <a:rPr lang="en-US" sz="1400" dirty="0" err="1">
                <a:solidFill>
                  <a:schemeClr val="bg2">
                    <a:lumMod val="50000"/>
                  </a:schemeClr>
                </a:solidFill>
                <a:latin typeface="Times New Roman" panose="02020603050405020304" pitchFamily="18" charset="0"/>
                <a:cs typeface="Times New Roman" panose="02020603050405020304" pitchFamily="18" charset="0"/>
              </a:rPr>
              <a:t>pada</a:t>
            </a:r>
            <a:r>
              <a:rPr lang="en-US" sz="1400" dirty="0">
                <a:solidFill>
                  <a:schemeClr val="bg2">
                    <a:lumMod val="50000"/>
                  </a:schemeClr>
                </a:solidFill>
                <a:latin typeface="Times New Roman" panose="02020603050405020304" pitchFamily="18" charset="0"/>
                <a:cs typeface="Times New Roman" panose="02020603050405020304" pitchFamily="18" charset="0"/>
              </a:rPr>
              <a:t> </a:t>
            </a:r>
            <a:r>
              <a:rPr lang="en-US" sz="1400" dirty="0" err="1">
                <a:solidFill>
                  <a:schemeClr val="bg2">
                    <a:lumMod val="50000"/>
                  </a:schemeClr>
                </a:solidFill>
                <a:latin typeface="Times New Roman" panose="02020603050405020304" pitchFamily="18" charset="0"/>
                <a:cs typeface="Times New Roman" panose="02020603050405020304" pitchFamily="18" charset="0"/>
              </a:rPr>
              <a:t>kejadian</a:t>
            </a:r>
            <a:r>
              <a:rPr lang="en-US" sz="1400" dirty="0">
                <a:solidFill>
                  <a:schemeClr val="bg2">
                    <a:lumMod val="50000"/>
                  </a:schemeClr>
                </a:solidFill>
                <a:latin typeface="Times New Roman" panose="02020603050405020304" pitchFamily="18" charset="0"/>
                <a:cs typeface="Times New Roman" panose="02020603050405020304" pitchFamily="18" charset="0"/>
              </a:rPr>
              <a:t>  </a:t>
            </a:r>
            <a:r>
              <a:rPr lang="en-US" sz="1400" dirty="0" err="1">
                <a:solidFill>
                  <a:schemeClr val="bg2">
                    <a:lumMod val="50000"/>
                  </a:schemeClr>
                </a:solidFill>
                <a:latin typeface="Times New Roman" panose="02020603050405020304" pitchFamily="18" charset="0"/>
                <a:cs typeface="Times New Roman" panose="02020603050405020304" pitchFamily="18" charset="0"/>
              </a:rPr>
              <a:t>saat</a:t>
            </a:r>
            <a:r>
              <a:rPr lang="en-US" sz="1400" dirty="0">
                <a:solidFill>
                  <a:schemeClr val="bg2">
                    <a:lumMod val="50000"/>
                  </a:schemeClr>
                </a:solidFill>
                <a:latin typeface="Times New Roman" panose="02020603050405020304" pitchFamily="18" charset="0"/>
                <a:cs typeface="Times New Roman" panose="02020603050405020304" pitchFamily="18" charset="0"/>
              </a:rPr>
              <a:t> </a:t>
            </a:r>
            <a:r>
              <a:rPr lang="en-US" sz="1400" dirty="0" err="1">
                <a:solidFill>
                  <a:schemeClr val="bg2">
                    <a:lumMod val="50000"/>
                  </a:schemeClr>
                </a:solidFill>
                <a:latin typeface="Times New Roman" panose="02020603050405020304" pitchFamily="18" charset="0"/>
                <a:cs typeface="Times New Roman" panose="02020603050405020304" pitchFamily="18" charset="0"/>
              </a:rPr>
              <a:t>ini</a:t>
            </a:r>
            <a:r>
              <a:rPr lang="en-US" sz="1400" dirty="0" smtClean="0">
                <a:solidFill>
                  <a:schemeClr val="bg2">
                    <a:lumMod val="50000"/>
                  </a:schemeClr>
                </a:solidFill>
                <a:latin typeface="Times New Roman" panose="02020603050405020304" pitchFamily="18" charset="0"/>
                <a:cs typeface="Times New Roman" panose="02020603050405020304" pitchFamily="18" charset="0"/>
              </a:rPr>
              <a:t>.</a:t>
            </a:r>
            <a:endParaRPr lang="id-ID" sz="1400" dirty="0" smtClean="0">
              <a:solidFill>
                <a:schemeClr val="bg2">
                  <a:lumMod val="50000"/>
                </a:schemeClr>
              </a:solidFill>
              <a:latin typeface="Times New Roman" panose="02020603050405020304" pitchFamily="18" charset="0"/>
              <a:cs typeface="Times New Roman" panose="02020603050405020304" pitchFamily="18" charset="0"/>
            </a:endParaRPr>
          </a:p>
          <a:p>
            <a:pPr marL="228600" indent="-228600" algn="ctr">
              <a:buAutoNum type="arabicPeriod"/>
            </a:pPr>
            <a:r>
              <a:rPr lang="id-ID" sz="1400" dirty="0">
                <a:solidFill>
                  <a:schemeClr val="bg2">
                    <a:lumMod val="50000"/>
                  </a:schemeClr>
                </a:solidFill>
                <a:latin typeface="Times New Roman" panose="02020603050405020304" pitchFamily="18" charset="0"/>
                <a:cs typeface="Times New Roman" panose="02020603050405020304" pitchFamily="18" charset="0"/>
              </a:rPr>
              <a:t>Cognitive Behavior Therapy merupakan </a:t>
            </a:r>
            <a:r>
              <a:rPr lang="id-ID" sz="1400" dirty="0" smtClean="0">
                <a:solidFill>
                  <a:schemeClr val="bg2">
                    <a:lumMod val="50000"/>
                  </a:schemeClr>
                </a:solidFill>
                <a:latin typeface="Times New Roman" panose="02020603050405020304" pitchFamily="18" charset="0"/>
                <a:cs typeface="Times New Roman" panose="02020603050405020304" pitchFamily="18" charset="0"/>
              </a:rPr>
              <a:t>edukasi.</a:t>
            </a:r>
          </a:p>
          <a:p>
            <a:pPr marL="228600" indent="-228600" algn="ctr">
              <a:buAutoNum type="arabicPeriod"/>
            </a:pPr>
            <a:r>
              <a:rPr lang="id-ID" sz="1400" dirty="0">
                <a:solidFill>
                  <a:schemeClr val="bg2">
                    <a:lumMod val="50000"/>
                  </a:schemeClr>
                </a:solidFill>
                <a:latin typeface="Times New Roman" panose="02020603050405020304" pitchFamily="18" charset="0"/>
                <a:cs typeface="Times New Roman" panose="02020603050405020304" pitchFamily="18" charset="0"/>
              </a:rPr>
              <a:t>Cognitive Behavior Therapy berlangsung pada waktu  yang terbatas</a:t>
            </a:r>
            <a:r>
              <a:rPr lang="id-ID" sz="1400" dirty="0" smtClean="0">
                <a:solidFill>
                  <a:schemeClr val="bg2">
                    <a:lumMod val="50000"/>
                  </a:schemeClr>
                </a:solidFill>
                <a:latin typeface="Times New Roman" panose="02020603050405020304" pitchFamily="18" charset="0"/>
                <a:cs typeface="Times New Roman" panose="02020603050405020304" pitchFamily="18" charset="0"/>
              </a:rPr>
              <a:t>.</a:t>
            </a:r>
          </a:p>
          <a:p>
            <a:pPr marL="228600" indent="-228600" algn="ctr">
              <a:buAutoNum type="arabicPeriod"/>
            </a:pPr>
            <a:r>
              <a:rPr lang="id-ID" sz="1400" dirty="0">
                <a:solidFill>
                  <a:schemeClr val="bg2">
                    <a:lumMod val="50000"/>
                  </a:schemeClr>
                </a:solidFill>
                <a:latin typeface="Times New Roman" panose="02020603050405020304" pitchFamily="18" charset="0"/>
                <a:cs typeface="Times New Roman" panose="02020603050405020304" pitchFamily="18" charset="0"/>
              </a:rPr>
              <a:t>Sesi Cognitive Behavior Therapy yang terstruktur.  Struktur ini terdiri dari tiga bagian konseling. </a:t>
            </a:r>
            <a:endParaRPr lang="id-ID" sz="1400" dirty="0" smtClean="0">
              <a:solidFill>
                <a:schemeClr val="bg2">
                  <a:lumMod val="50000"/>
                </a:schemeClr>
              </a:solidFill>
              <a:latin typeface="Times New Roman" panose="02020603050405020304" pitchFamily="18" charset="0"/>
              <a:cs typeface="Times New Roman" panose="02020603050405020304" pitchFamily="18" charset="0"/>
            </a:endParaRPr>
          </a:p>
          <a:p>
            <a:pPr marL="228600" indent="-228600" algn="ctr">
              <a:buAutoNum type="arabicPeriod"/>
            </a:pPr>
            <a:r>
              <a:rPr lang="id-ID" sz="1400" dirty="0">
                <a:solidFill>
                  <a:schemeClr val="bg2">
                    <a:lumMod val="50000"/>
                  </a:schemeClr>
                </a:solidFill>
                <a:latin typeface="Times New Roman" panose="02020603050405020304" pitchFamily="18" charset="0"/>
                <a:cs typeface="Times New Roman" panose="02020603050405020304" pitchFamily="18" charset="0"/>
              </a:rPr>
              <a:t>Cognitive Behavior Therapy mengajarkan konseli  untuk mengidentifikasi, mengevaluasi, dan menanggapi  pemikiran disfungsional dan keyakinan mereka</a:t>
            </a:r>
            <a:r>
              <a:rPr lang="id-ID" sz="1400" dirty="0" smtClean="0">
                <a:solidFill>
                  <a:schemeClr val="bg2">
                    <a:lumMod val="50000"/>
                  </a:schemeClr>
                </a:solidFill>
                <a:latin typeface="Times New Roman" panose="02020603050405020304" pitchFamily="18" charset="0"/>
                <a:cs typeface="Times New Roman" panose="02020603050405020304" pitchFamily="18" charset="0"/>
              </a:rPr>
              <a:t>.</a:t>
            </a:r>
          </a:p>
          <a:p>
            <a:pPr marL="228600" indent="-228600" algn="ctr">
              <a:buAutoNum type="arabicPeriod"/>
            </a:pPr>
            <a:r>
              <a:rPr lang="id-ID" sz="1400" dirty="0">
                <a:solidFill>
                  <a:schemeClr val="bg2">
                    <a:lumMod val="50000"/>
                  </a:schemeClr>
                </a:solidFill>
                <a:latin typeface="Times New Roman" panose="02020603050405020304" pitchFamily="18" charset="0"/>
                <a:cs typeface="Times New Roman" panose="02020603050405020304" pitchFamily="18" charset="0"/>
              </a:rPr>
              <a:t>Cognitive Behavior Therapy menggunakan berbagai  teknik untuk merubah pemikiran, perasaan, dan tingkah laku.  Pertanyaan-pertanyaan yang berbentuk sokratik memudahkan  konselor dalam melakukan konseling cognitive-behavior. </a:t>
            </a:r>
          </a:p>
        </p:txBody>
      </p:sp>
      <p:cxnSp>
        <p:nvCxnSpPr>
          <p:cNvPr id="8" name="Elbow Connector 7"/>
          <p:cNvCxnSpPr/>
          <p:nvPr/>
        </p:nvCxnSpPr>
        <p:spPr>
          <a:xfrm>
            <a:off x="3876540" y="3503055"/>
            <a:ext cx="1931832" cy="1622737"/>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8030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31460"/>
          </a:xfrm>
        </p:spPr>
        <p:txBody>
          <a:bodyPr>
            <a:normAutofit fontScale="90000"/>
          </a:bodyPr>
          <a:lstStyle/>
          <a:p>
            <a:r>
              <a:rPr lang="id-ID" sz="1800" dirty="0">
                <a:latin typeface="Times New Roman" panose="02020603050405020304" pitchFamily="18" charset="0"/>
                <a:cs typeface="Times New Roman" panose="02020603050405020304" pitchFamily="18" charset="0"/>
              </a:rPr>
              <a:t> </a:t>
            </a:r>
            <a:r>
              <a:rPr lang="id-ID" sz="1800" dirty="0" smtClean="0">
                <a:latin typeface="Times New Roman" panose="02020603050405020304" pitchFamily="18" charset="0"/>
                <a:cs typeface="Times New Roman" panose="02020603050405020304" pitchFamily="18" charset="0"/>
              </a:rPr>
              <a:t>  </a:t>
            </a:r>
            <a:br>
              <a:rPr lang="id-ID" sz="1800" dirty="0" smtClean="0">
                <a:latin typeface="Times New Roman" panose="02020603050405020304" pitchFamily="18" charset="0"/>
                <a:cs typeface="Times New Roman" panose="02020603050405020304" pitchFamily="18" charset="0"/>
              </a:rPr>
            </a:br>
            <a:r>
              <a:rPr lang="id-ID" sz="1800" dirty="0">
                <a:latin typeface="Times New Roman" panose="02020603050405020304" pitchFamily="18" charset="0"/>
                <a:cs typeface="Times New Roman" panose="02020603050405020304" pitchFamily="18" charset="0"/>
              </a:rPr>
              <a:t/>
            </a:r>
            <a:br>
              <a:rPr lang="id-ID" sz="1800" dirty="0">
                <a:latin typeface="Times New Roman" panose="02020603050405020304" pitchFamily="18" charset="0"/>
                <a:cs typeface="Times New Roman" panose="02020603050405020304" pitchFamily="18" charset="0"/>
              </a:rPr>
            </a:br>
            <a:r>
              <a:rPr lang="id-ID" sz="1800" dirty="0" smtClean="0">
                <a:latin typeface="Times New Roman" panose="02020603050405020304" pitchFamily="18" charset="0"/>
                <a:cs typeface="Times New Roman" panose="02020603050405020304" pitchFamily="18" charset="0"/>
              </a:rPr>
              <a:t>      </a:t>
            </a:r>
            <a:r>
              <a:rPr lang="id-ID" sz="2000" dirty="0" smtClean="0">
                <a:latin typeface="Times New Roman" panose="02020603050405020304" pitchFamily="18" charset="0"/>
                <a:cs typeface="Times New Roman" panose="02020603050405020304" pitchFamily="18" charset="0"/>
              </a:rPr>
              <a:t>Kelebihan dari pendekatan Cognitive Behavior Therapy (CBT)</a:t>
            </a:r>
            <a:br>
              <a:rPr lang="id-ID" sz="2000" dirty="0" smtClean="0">
                <a:latin typeface="Times New Roman" panose="02020603050405020304" pitchFamily="18" charset="0"/>
                <a:cs typeface="Times New Roman" panose="02020603050405020304" pitchFamily="18" charset="0"/>
              </a:rPr>
            </a:br>
            <a:r>
              <a:rPr lang="id-ID" sz="2000" dirty="0" smtClean="0">
                <a:latin typeface="Times New Roman" panose="02020603050405020304" pitchFamily="18" charset="0"/>
                <a:cs typeface="Times New Roman" panose="02020603050405020304" pitchFamily="18" charset="0"/>
              </a:rPr>
              <a:t> </a:t>
            </a:r>
            <a:endParaRPr lang="id-ID" sz="2000" dirty="0">
              <a:latin typeface="Times New Roman" panose="02020603050405020304" pitchFamily="18" charset="0"/>
              <a:cs typeface="Times New Roman" panose="02020603050405020304" pitchFamily="18" charset="0"/>
            </a:endParaRPr>
          </a:p>
        </p:txBody>
      </p:sp>
      <p:sp>
        <p:nvSpPr>
          <p:cNvPr id="4" name="Rectangle 3"/>
          <p:cNvSpPr/>
          <p:nvPr/>
        </p:nvSpPr>
        <p:spPr>
          <a:xfrm>
            <a:off x="25759" y="2408347"/>
            <a:ext cx="5151548" cy="43530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t>1.	Dapat mengukur kemampuan interpersonal dan kemampuan sosial seseorang</a:t>
            </a:r>
          </a:p>
          <a:p>
            <a:pPr algn="ctr"/>
            <a:r>
              <a:rPr lang="id-ID" dirty="0"/>
              <a:t>2.	membangun keterampilan sosial seseorang</a:t>
            </a:r>
          </a:p>
          <a:p>
            <a:pPr algn="ctr"/>
            <a:r>
              <a:rPr lang="id-ID" dirty="0"/>
              <a:t>3.	Keterampilan komunikasi atau bersosialisasi</a:t>
            </a:r>
          </a:p>
          <a:p>
            <a:pPr algn="ctr"/>
            <a:r>
              <a:rPr lang="id-ID" dirty="0"/>
              <a:t>4.	Pelatihan ketegasan</a:t>
            </a:r>
          </a:p>
          <a:p>
            <a:pPr algn="ctr"/>
            <a:r>
              <a:rPr lang="id-ID" dirty="0"/>
              <a:t>5.	Keterampilan meningkatkan hubungan</a:t>
            </a:r>
          </a:p>
          <a:p>
            <a:pPr algn="ctr"/>
            <a:r>
              <a:rPr lang="id-ID" dirty="0"/>
              <a:t>6.	Pelatihan resolusi konflik dan manajemenagresi</a:t>
            </a:r>
          </a:p>
        </p:txBody>
      </p:sp>
      <p:sp>
        <p:nvSpPr>
          <p:cNvPr id="5" name="Rectangle 4"/>
          <p:cNvSpPr/>
          <p:nvPr/>
        </p:nvSpPr>
        <p:spPr>
          <a:xfrm>
            <a:off x="7340959" y="2524259"/>
            <a:ext cx="4803820" cy="435306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t>7.	Tidak berfokus pada satu sisi saja ( tidak hanya perilaku) tetapi juga dalam kognitif seseorang</a:t>
            </a:r>
          </a:p>
          <a:p>
            <a:pPr algn="ctr"/>
            <a:r>
              <a:rPr lang="id-ID" dirty="0"/>
              <a:t>8.	memiliki berbagai macam teknik konseling yang teruji dan selalu diperbaharui, waktu dalam konseling relatif singkat, kolaborasi yang baik antara konselor dan konseli dalam penetapan tujuan dan pemilihan teknik.</a:t>
            </a:r>
          </a:p>
          <a:p>
            <a:pPr algn="ctr"/>
            <a:r>
              <a:rPr lang="id-ID" dirty="0"/>
              <a:t>9.	Waktu terapi yang dibutuhkan relatif singkat.</a:t>
            </a:r>
          </a:p>
          <a:p>
            <a:pPr algn="ctr"/>
            <a:r>
              <a:rPr lang="id-ID" dirty="0"/>
              <a:t>10.	Dapat dilakukan perseorangan maupun kelompok (untuk CBFT selalu melibatkan kelompok keluarga).</a:t>
            </a:r>
          </a:p>
          <a:p>
            <a:pPr algn="ctr"/>
            <a:r>
              <a:rPr lang="id-ID" dirty="0"/>
              <a:t>11.	Klien dapat mengubah teknik yang digunakan dalam terapi sebagai cara self-help</a:t>
            </a:r>
          </a:p>
        </p:txBody>
      </p:sp>
    </p:spTree>
    <p:extLst>
      <p:ext uri="{BB962C8B-B14F-4D97-AF65-F5344CB8AC3E}">
        <p14:creationId xmlns:p14="http://schemas.microsoft.com/office/powerpoint/2010/main" val="260519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752643"/>
            <a:ext cx="9720072" cy="1307978"/>
          </a:xfrm>
        </p:spPr>
        <p:txBody>
          <a:bodyPr>
            <a:normAutofit/>
          </a:bodyPr>
          <a:lstStyle/>
          <a:p>
            <a:r>
              <a:rPr lang="id-ID" dirty="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 </a:t>
            </a:r>
            <a:r>
              <a:rPr lang="id-ID" sz="1800" dirty="0" smtClean="0">
                <a:latin typeface="Times New Roman" panose="02020603050405020304" pitchFamily="18" charset="0"/>
                <a:cs typeface="Times New Roman" panose="02020603050405020304" pitchFamily="18" charset="0"/>
              </a:rPr>
              <a:t>KeKURANGAN </a:t>
            </a:r>
            <a:r>
              <a:rPr lang="id-ID" sz="1800" dirty="0">
                <a:latin typeface="Times New Roman" panose="02020603050405020304" pitchFamily="18" charset="0"/>
                <a:cs typeface="Times New Roman" panose="02020603050405020304" pitchFamily="18" charset="0"/>
              </a:rPr>
              <a:t>dari pendekatan Cognitive Behavior Therapy (CBT)</a:t>
            </a:r>
            <a:br>
              <a:rPr lang="id-ID" sz="1800" dirty="0">
                <a:latin typeface="Times New Roman" panose="02020603050405020304" pitchFamily="18" charset="0"/>
                <a:cs typeface="Times New Roman" panose="02020603050405020304" pitchFamily="18" charset="0"/>
              </a:rPr>
            </a:br>
            <a:r>
              <a:rPr lang="id-ID" sz="1800" dirty="0">
                <a:latin typeface="Times New Roman" panose="02020603050405020304" pitchFamily="18" charset="0"/>
                <a:cs typeface="Times New Roman" panose="02020603050405020304" pitchFamily="18" charset="0"/>
              </a:rPr>
              <a:t> </a:t>
            </a:r>
          </a:p>
        </p:txBody>
      </p:sp>
      <p:sp>
        <p:nvSpPr>
          <p:cNvPr id="4" name="Rectangle 3"/>
          <p:cNvSpPr/>
          <p:nvPr/>
        </p:nvSpPr>
        <p:spPr>
          <a:xfrm>
            <a:off x="3103812" y="2987897"/>
            <a:ext cx="6078828" cy="36060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smtClean="0"/>
              <a:t>1. Hanya </a:t>
            </a:r>
            <a:r>
              <a:rPr lang="id-ID" dirty="0"/>
              <a:t>mengukur dan mengatahui kondisi pada saat itu, selain itu membutuhan waktu yang </a:t>
            </a:r>
          </a:p>
          <a:p>
            <a:pPr algn="ctr"/>
            <a:r>
              <a:rPr lang="id-ID" dirty="0"/>
              <a:t>   relatif lama.</a:t>
            </a:r>
          </a:p>
          <a:p>
            <a:pPr algn="ctr"/>
            <a:r>
              <a:rPr lang="id-ID" dirty="0"/>
              <a:t>2. Mengabaikan faktor relasional penting dalam terapi, tidak memberikan wawasan,    </a:t>
            </a:r>
          </a:p>
          <a:p>
            <a:pPr algn="ctr"/>
            <a:r>
              <a:rPr lang="id-ID" dirty="0"/>
              <a:t>    mengobati gejala bukan penyebab, melibatkan kontrol dan manipulasi oleh konselor.</a:t>
            </a:r>
          </a:p>
          <a:p>
            <a:pPr algn="ctr"/>
            <a:r>
              <a:rPr lang="id-ID" dirty="0"/>
              <a:t>3. Dibutuhkan motivasi yang besar dalam terapi ini karena keinginan internal untuk merubah  </a:t>
            </a:r>
          </a:p>
          <a:p>
            <a:pPr algn="ctr"/>
            <a:r>
              <a:rPr lang="id-ID" dirty="0"/>
              <a:t>     perilaku merupakan kunci utama</a:t>
            </a:r>
            <a:r>
              <a:rPr lang="id-ID" dirty="0" smtClean="0"/>
              <a:t>. </a:t>
            </a:r>
            <a:endParaRPr lang="id-ID" dirty="0"/>
          </a:p>
        </p:txBody>
      </p:sp>
    </p:spTree>
    <p:extLst>
      <p:ext uri="{BB962C8B-B14F-4D97-AF65-F5344CB8AC3E}">
        <p14:creationId xmlns:p14="http://schemas.microsoft.com/office/powerpoint/2010/main" val="1811427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Teknik </a:t>
            </a:r>
            <a:r>
              <a:rPr lang="id-ID" dirty="0"/>
              <a:t>Cognitive Behavior Therapy (CBT)</a:t>
            </a:r>
          </a:p>
        </p:txBody>
      </p:sp>
      <p:sp>
        <p:nvSpPr>
          <p:cNvPr id="3" name="Content Placeholder 2"/>
          <p:cNvSpPr>
            <a:spLocks noGrp="1"/>
          </p:cNvSpPr>
          <p:nvPr>
            <p:ph idx="1"/>
          </p:nvPr>
        </p:nvSpPr>
        <p:spPr/>
        <p:txBody>
          <a:bodyPr/>
          <a:lstStyle/>
          <a:p>
            <a:r>
              <a:rPr lang="id-ID" dirty="0"/>
              <a:t>CBT adalah pendekatan psikoterapeutik yang digunakan oleh  konselor untuk membantu individu ke arah yang positif. Berbagai  variasi teknik perubahan kognisi, emosi dan tingkah laku menjadi  bagian yang terpenting dalam Cognitive Behavior Therapy. Metode  ini berkembang sesuai dengan kebutuhan konseli, di mana konselor </a:t>
            </a:r>
          </a:p>
          <a:p>
            <a:r>
              <a:rPr lang="id-ID" dirty="0"/>
              <a:t>CBT adalah pendekatan psikoterapeutik yang digunakan oleh  konselor untuk membantu individu ke arah yang positif. Berbagai </a:t>
            </a:r>
          </a:p>
          <a:p>
            <a:r>
              <a:rPr lang="id-ID" dirty="0"/>
              <a:t>variasi teknik perubahan kognisi, emosi dan tingkah laku menjadi  bagian yang terpenting dalam Cognitive Behavior Therapy. Metode  ini berkembang sesuai dengan kebutuhan konseli, di mana konselor</a:t>
            </a:r>
          </a:p>
          <a:p>
            <a:r>
              <a:rPr lang="id-ID" dirty="0"/>
              <a:t>bersifat aktif, direktif, terbatas waktu, berstruktur, dan berpusat pada  konseli. </a:t>
            </a:r>
          </a:p>
          <a:p>
            <a:endParaRPr lang="id-ID" dirty="0"/>
          </a:p>
        </p:txBody>
      </p:sp>
    </p:spTree>
    <p:extLst>
      <p:ext uri="{BB962C8B-B14F-4D97-AF65-F5344CB8AC3E}">
        <p14:creationId xmlns:p14="http://schemas.microsoft.com/office/powerpoint/2010/main" val="2033519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82976"/>
          </a:xfrm>
        </p:spPr>
        <p:txBody>
          <a:bodyPr>
            <a:normAutofit/>
          </a:bodyPr>
          <a:lstStyle/>
          <a:p>
            <a:r>
              <a:rPr lang="id-ID" sz="3200" dirty="0"/>
              <a:t>Teknik yang biasa  dipergunakan oleh para ahli dalam Cognitive Behavior Therapy CBT  yaitu: </a:t>
            </a:r>
          </a:p>
        </p:txBody>
      </p:sp>
      <p:sp>
        <p:nvSpPr>
          <p:cNvPr id="4" name="Rectangle 3"/>
          <p:cNvSpPr/>
          <p:nvPr/>
        </p:nvSpPr>
        <p:spPr>
          <a:xfrm>
            <a:off x="25756" y="2446986"/>
            <a:ext cx="4919730" cy="441101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2900" indent="-342900" algn="ctr">
              <a:buAutoNum type="arabicParenR"/>
            </a:pPr>
            <a:r>
              <a:rPr lang="id-ID" dirty="0" smtClean="0"/>
              <a:t>Menata </a:t>
            </a:r>
            <a:r>
              <a:rPr lang="id-ID" dirty="0"/>
              <a:t>keyakinan irasional. </a:t>
            </a:r>
            <a:endParaRPr lang="id-ID" dirty="0" smtClean="0"/>
          </a:p>
          <a:p>
            <a:pPr marL="342900" indent="-342900" algn="ctr">
              <a:buAutoNum type="arabicParenR"/>
            </a:pPr>
            <a:r>
              <a:rPr lang="id-ID" dirty="0" smtClean="0"/>
              <a:t> </a:t>
            </a:r>
            <a:r>
              <a:rPr lang="id-ID" dirty="0"/>
              <a:t>2) Bibliotherapy, menerima kondisi emosional internal sebagai </a:t>
            </a:r>
          </a:p>
          <a:p>
            <a:pPr algn="ctr"/>
            <a:r>
              <a:rPr lang="id-ID" dirty="0"/>
              <a:t>sesuatu yang menarik ketimbang sesuatu yang menakutkan.  </a:t>
            </a:r>
            <a:endParaRPr lang="id-ID" dirty="0" smtClean="0"/>
          </a:p>
          <a:p>
            <a:pPr algn="ctr"/>
            <a:r>
              <a:rPr lang="id-ID" dirty="0" smtClean="0"/>
              <a:t>3</a:t>
            </a:r>
            <a:r>
              <a:rPr lang="id-ID" dirty="0"/>
              <a:t>) Mengulang kembali penggunaan beragam pernyataan diri dalam  role play dengan konselor. </a:t>
            </a:r>
          </a:p>
          <a:p>
            <a:pPr algn="ctr"/>
            <a:r>
              <a:rPr lang="id-ID" dirty="0"/>
              <a:t>4) Mencoba penggunaan berbagai pernyataan diri yang berbeda  dalam situasi ril. </a:t>
            </a:r>
            <a:endParaRPr lang="id-ID" dirty="0" smtClean="0"/>
          </a:p>
          <a:p>
            <a:pPr algn="ctr"/>
            <a:r>
              <a:rPr lang="id-ID" dirty="0" smtClean="0"/>
              <a:t>5</a:t>
            </a:r>
            <a:r>
              <a:rPr lang="id-ID" dirty="0"/>
              <a:t>) Mengukur perasaan, misalnya dengan mengukur perasaan cemas  yang dialami pada saat ini dengan skala 0-100.  </a:t>
            </a:r>
            <a:endParaRPr lang="id-ID" dirty="0" smtClean="0"/>
          </a:p>
          <a:p>
            <a:pPr algn="ctr"/>
            <a:r>
              <a:rPr lang="id-ID" dirty="0" smtClean="0"/>
              <a:t>6</a:t>
            </a:r>
            <a:r>
              <a:rPr lang="id-ID" dirty="0"/>
              <a:t>) Menghentikan pikiran. Konseli belajar untuk menghentika  pikiran negatif dan mengubahnya menjadi pikiran positif. </a:t>
            </a:r>
          </a:p>
        </p:txBody>
      </p:sp>
      <p:sp>
        <p:nvSpPr>
          <p:cNvPr id="5" name="Rectangle 4"/>
          <p:cNvSpPr/>
          <p:nvPr/>
        </p:nvSpPr>
        <p:spPr>
          <a:xfrm>
            <a:off x="6928834" y="2446986"/>
            <a:ext cx="5263167" cy="441101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1400" dirty="0">
                <a:latin typeface="Times New Roman" panose="02020603050405020304" pitchFamily="18" charset="0"/>
                <a:cs typeface="Times New Roman" panose="02020603050405020304" pitchFamily="18" charset="0"/>
              </a:rPr>
              <a:t>7) Desensitization systematic. Digantinya respons takut dan cemas  dengan respon relaksasi dengan cara mengemukakan  permasalahan secara berulang-ulang dan berurutan dari respon</a:t>
            </a:r>
          </a:p>
          <a:p>
            <a:pPr algn="ctr"/>
            <a:r>
              <a:rPr lang="id-ID" sz="1400" dirty="0">
                <a:latin typeface="Times New Roman" panose="02020603050405020304" pitchFamily="18" charset="0"/>
                <a:cs typeface="Times New Roman" panose="02020603050405020304" pitchFamily="18" charset="0"/>
              </a:rPr>
              <a:t>takut terberat sampai yang teringan untuk mengurangi intensitas  emosional konseli.  </a:t>
            </a:r>
            <a:endParaRPr lang="id-ID" sz="1400" dirty="0" smtClean="0">
              <a:latin typeface="Times New Roman" panose="02020603050405020304" pitchFamily="18" charset="0"/>
              <a:cs typeface="Times New Roman" panose="02020603050405020304" pitchFamily="18" charset="0"/>
            </a:endParaRPr>
          </a:p>
          <a:p>
            <a:pPr algn="ctr"/>
            <a:r>
              <a:rPr lang="id-ID" sz="1400" dirty="0" smtClean="0">
                <a:latin typeface="Times New Roman" panose="02020603050405020304" pitchFamily="18" charset="0"/>
                <a:cs typeface="Times New Roman" panose="02020603050405020304" pitchFamily="18" charset="0"/>
              </a:rPr>
              <a:t>8</a:t>
            </a:r>
            <a:r>
              <a:rPr lang="id-ID" sz="1400" dirty="0">
                <a:latin typeface="Times New Roman" panose="02020603050405020304" pitchFamily="18" charset="0"/>
                <a:cs typeface="Times New Roman" panose="02020603050405020304" pitchFamily="18" charset="0"/>
              </a:rPr>
              <a:t>) Pelatihan keterampilan sosial. Melatih konseli untuk dapat  menyesuaikan dirinya dengan lingkungan sosialnya. </a:t>
            </a:r>
            <a:endParaRPr lang="id-ID" sz="1400" dirty="0" smtClean="0">
              <a:latin typeface="Times New Roman" panose="02020603050405020304" pitchFamily="18" charset="0"/>
              <a:cs typeface="Times New Roman" panose="02020603050405020304" pitchFamily="18" charset="0"/>
            </a:endParaRPr>
          </a:p>
          <a:p>
            <a:pPr algn="ctr"/>
            <a:r>
              <a:rPr lang="id-ID" sz="1400" dirty="0" smtClean="0">
                <a:latin typeface="Times New Roman" panose="02020603050405020304" pitchFamily="18" charset="0"/>
                <a:cs typeface="Times New Roman" panose="02020603050405020304" pitchFamily="18" charset="0"/>
              </a:rPr>
              <a:t> </a:t>
            </a:r>
            <a:r>
              <a:rPr lang="id-ID" sz="1400" dirty="0">
                <a:latin typeface="Times New Roman" panose="02020603050405020304" pitchFamily="18" charset="0"/>
                <a:cs typeface="Times New Roman" panose="02020603050405020304" pitchFamily="18" charset="0"/>
              </a:rPr>
              <a:t>9) Assertiveness skill training atau pelatihan keterampilan supaya  bisa bertindak tegas.  </a:t>
            </a:r>
            <a:endParaRPr lang="id-ID" sz="1400" dirty="0" smtClean="0">
              <a:latin typeface="Times New Roman" panose="02020603050405020304" pitchFamily="18" charset="0"/>
              <a:cs typeface="Times New Roman" panose="02020603050405020304" pitchFamily="18" charset="0"/>
            </a:endParaRPr>
          </a:p>
          <a:p>
            <a:pPr algn="ctr"/>
            <a:r>
              <a:rPr lang="id-ID" sz="1400" dirty="0" smtClean="0">
                <a:latin typeface="Times New Roman" panose="02020603050405020304" pitchFamily="18" charset="0"/>
                <a:cs typeface="Times New Roman" panose="02020603050405020304" pitchFamily="18" charset="0"/>
              </a:rPr>
              <a:t>10</a:t>
            </a:r>
            <a:r>
              <a:rPr lang="id-ID" sz="1400" dirty="0">
                <a:latin typeface="Times New Roman" panose="02020603050405020304" pitchFamily="18" charset="0"/>
                <a:cs typeface="Times New Roman" panose="02020603050405020304" pitchFamily="18" charset="0"/>
              </a:rPr>
              <a:t>) Penugasan rumah. Memperaktikan perilaku baru dan strategi  kognitif antara sesi konseling.  </a:t>
            </a:r>
            <a:endParaRPr lang="id-ID" sz="1400" dirty="0" smtClean="0">
              <a:latin typeface="Times New Roman" panose="02020603050405020304" pitchFamily="18" charset="0"/>
              <a:cs typeface="Times New Roman" panose="02020603050405020304" pitchFamily="18" charset="0"/>
            </a:endParaRPr>
          </a:p>
          <a:p>
            <a:pPr algn="ctr"/>
            <a:r>
              <a:rPr lang="id-ID" sz="1400" dirty="0" smtClean="0">
                <a:latin typeface="Times New Roman" panose="02020603050405020304" pitchFamily="18" charset="0"/>
                <a:cs typeface="Times New Roman" panose="02020603050405020304" pitchFamily="18" charset="0"/>
              </a:rPr>
              <a:t>11</a:t>
            </a:r>
            <a:r>
              <a:rPr lang="id-ID" sz="1400" dirty="0">
                <a:latin typeface="Times New Roman" panose="02020603050405020304" pitchFamily="18" charset="0"/>
                <a:cs typeface="Times New Roman" panose="02020603050405020304" pitchFamily="18" charset="0"/>
              </a:rPr>
              <a:t>) In vivo exposure. Mengatasi situasi yang menyebabkan masalah  dengan memasuki situasi tersebut.  </a:t>
            </a:r>
            <a:endParaRPr lang="id-ID" sz="1400" dirty="0" smtClean="0">
              <a:latin typeface="Times New Roman" panose="02020603050405020304" pitchFamily="18" charset="0"/>
              <a:cs typeface="Times New Roman" panose="02020603050405020304" pitchFamily="18" charset="0"/>
            </a:endParaRPr>
          </a:p>
          <a:p>
            <a:pPr algn="ctr"/>
            <a:r>
              <a:rPr lang="id-ID" sz="1400" dirty="0" smtClean="0">
                <a:latin typeface="Times New Roman" panose="02020603050405020304" pitchFamily="18" charset="0"/>
                <a:cs typeface="Times New Roman" panose="02020603050405020304" pitchFamily="18" charset="0"/>
              </a:rPr>
              <a:t>12</a:t>
            </a:r>
            <a:r>
              <a:rPr lang="id-ID" sz="1400" dirty="0">
                <a:latin typeface="Times New Roman" panose="02020603050405020304" pitchFamily="18" charset="0"/>
                <a:cs typeface="Times New Roman" panose="02020603050405020304" pitchFamily="18" charset="0"/>
              </a:rPr>
              <a:t>) Covert conditioning, upaya pengkondisian tersembunyi dengan  menekankan kepada proses psikologis yang terjadi di dalam diri  individu. Peranannya di dalam mengontrol perilaku berdasarkan  kepada imajinasi, perasaan dan persepsi.</a:t>
            </a:r>
          </a:p>
        </p:txBody>
      </p:sp>
      <p:cxnSp>
        <p:nvCxnSpPr>
          <p:cNvPr id="6" name="Elbow Connector 5"/>
          <p:cNvCxnSpPr/>
          <p:nvPr/>
        </p:nvCxnSpPr>
        <p:spPr>
          <a:xfrm>
            <a:off x="5061397" y="3979572"/>
            <a:ext cx="1700011" cy="86288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2070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4825F1AF-8DBC-4E3D-9F3D-688338DA83FC}"/>
    </a:ext>
  </a:extLst>
</a:theme>
</file>

<file path=docProps/app.xml><?xml version="1.0" encoding="utf-8"?>
<Properties xmlns="http://schemas.openxmlformats.org/officeDocument/2006/extended-properties" xmlns:vt="http://schemas.openxmlformats.org/officeDocument/2006/docPropsVTypes">
  <Template>Integral</Template>
  <TotalTime>127</TotalTime>
  <Words>957</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Academy Engraved LET</vt:lpstr>
      <vt:lpstr>Times New Roman</vt:lpstr>
      <vt:lpstr>Tw Cen MT</vt:lpstr>
      <vt:lpstr>Tw Cen MT Condensed</vt:lpstr>
      <vt:lpstr>Wingdings 3</vt:lpstr>
      <vt:lpstr>Integral</vt:lpstr>
      <vt:lpstr>cognitive behavior therapy</vt:lpstr>
      <vt:lpstr>PowerPoint Presentation</vt:lpstr>
      <vt:lpstr>PowerPoint Presentation</vt:lpstr>
      <vt:lpstr>        Fokus konseling Cognitive Behavior Therapy (CBT)  </vt:lpstr>
      <vt:lpstr>PowerPoint Presentation</vt:lpstr>
      <vt:lpstr>           Kelebihan dari pendekatan Cognitive Behavior Therapy (CBT)  </vt:lpstr>
      <vt:lpstr>  KeKURANGAN dari pendekatan Cognitive Behavior Therapy (CBT)  </vt:lpstr>
      <vt:lpstr>  Teknik Cognitive Behavior Therapy (CBT)</vt:lpstr>
      <vt:lpstr>Teknik yang biasa  dipergunakan oleh para ahli dalam Cognitive Behavior Therapy CBT  yaitu: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10 cognitive behavior therapy</dc:title>
  <dc:creator>INTEL</dc:creator>
  <cp:lastModifiedBy>UMA</cp:lastModifiedBy>
  <cp:revision>14</cp:revision>
  <dcterms:created xsi:type="dcterms:W3CDTF">2020-05-17T14:24:32Z</dcterms:created>
  <dcterms:modified xsi:type="dcterms:W3CDTF">2020-07-30T02:11:06Z</dcterms:modified>
</cp:coreProperties>
</file>