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p15:clr>
            <a:srgbClr val="A4A3A4"/>
          </p15:clr>
        </p15:guide>
        <p15:guide id="2" orient="horz" pos="1053">
          <p15:clr>
            <a:srgbClr val="A4A3A4"/>
          </p15:clr>
        </p15:guide>
        <p15:guide id="3" pos="3844">
          <p15:clr>
            <a:srgbClr val="A4A3A4"/>
          </p15:clr>
        </p15:guide>
        <p15:guide id="4" pos="191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420"/>
    <a:srgbClr val="FDA907"/>
    <a:srgbClr val="95BC49"/>
    <a:srgbClr val="1A7BAE"/>
    <a:srgbClr val="1D8AC1"/>
    <a:srgbClr val="062A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822" autoAdjust="0"/>
  </p:normalViewPr>
  <p:slideViewPr>
    <p:cSldViewPr>
      <p:cViewPr varScale="1">
        <p:scale>
          <a:sx n="152" d="100"/>
          <a:sy n="152" d="100"/>
        </p:scale>
        <p:origin x="444" y="132"/>
      </p:cViewPr>
      <p:guideLst>
        <p:guide orient="horz" pos="2159"/>
        <p:guide orient="horz" pos="1053"/>
        <p:guide pos="3844"/>
        <p:guide pos="1916"/>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2" d="100"/>
          <a:sy n="52" d="100"/>
        </p:scale>
        <p:origin x="-2844" y="-84"/>
      </p:cViewPr>
      <p:guideLst>
        <p:guide orient="horz" pos="2880"/>
        <p:guide pos="2160"/>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77"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1048778"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6B56024-E033-460B-B461-F9C8C93C904B}" type="datetimeFigureOut">
              <a:rPr lang="zh-CN" altLang="en-US" smtClean="0"/>
              <a:t>2020/7/30</a:t>
            </a:fld>
            <a:endParaRPr lang="zh-CN" altLang="en-US"/>
          </a:p>
        </p:txBody>
      </p:sp>
      <p:sp>
        <p:nvSpPr>
          <p:cNvPr id="1048779"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1048780"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95472FC-EDD4-43B4-B218-6888597E2A21}" type="slidenum">
              <a:rPr lang="zh-CN" altLang="en-US" smtClean="0"/>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71"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1048772"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403541-C361-4440-AA44-DBB6527DDBFB}" type="datetimeFigureOut">
              <a:rPr lang="zh-CN" altLang="en-US" smtClean="0"/>
              <a:t>2020/7/30</a:t>
            </a:fld>
            <a:endParaRPr lang="zh-CN" altLang="en-US"/>
          </a:p>
        </p:txBody>
      </p:sp>
      <p:sp>
        <p:nvSpPr>
          <p:cNvPr id="1048773"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1048774"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775"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1048776"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9461BB-BB29-447B-86E6-652C097B04C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标题和内容">
    <p:spTree>
      <p:nvGrpSpPr>
        <p:cNvPr id="1" name=""/>
        <p:cNvGrpSpPr/>
        <p:nvPr/>
      </p:nvGrpSpPr>
      <p:grpSpPr>
        <a:xfrm>
          <a:off x="0" y="0"/>
          <a:ext cx="0" cy="0"/>
          <a:chOff x="0" y="0"/>
          <a:chExt cx="0" cy="0"/>
        </a:xfrm>
      </p:grpSpPr>
      <p:sp>
        <p:nvSpPr>
          <p:cNvPr id="1048576" name="椭圆 1"/>
          <p:cNvSpPr/>
          <p:nvPr userDrawn="1"/>
        </p:nvSpPr>
        <p:spPr>
          <a:xfrm rot="5400000">
            <a:off x="1790966" y="425408"/>
            <a:ext cx="2028376" cy="1177563"/>
          </a:xfrm>
          <a:custGeom>
            <a:avLst/>
            <a:gdLst/>
            <a:ahLst/>
            <a:cxnLst/>
            <a:rect l="l" t="t" r="r" b="b"/>
            <a:pathLst>
              <a:path w="2028376" h="1177563">
                <a:moveTo>
                  <a:pt x="0" y="1177563"/>
                </a:moveTo>
                <a:lnTo>
                  <a:pt x="0" y="0"/>
                </a:lnTo>
                <a:lnTo>
                  <a:pt x="2028376" y="0"/>
                </a:lnTo>
                <a:cubicBezTo>
                  <a:pt x="1624320" y="702037"/>
                  <a:pt x="867468" y="1174384"/>
                  <a:pt x="0" y="1177563"/>
                </a:cubicBezTo>
                <a:close/>
              </a:path>
            </a:pathLst>
          </a:cu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577" name="矩形 7"/>
          <p:cNvSpPr/>
          <p:nvPr userDrawn="1"/>
        </p:nvSpPr>
        <p:spPr>
          <a:xfrm rot="5400000">
            <a:off x="2809827" y="584110"/>
            <a:ext cx="2346109" cy="1177890"/>
          </a:xfrm>
          <a:custGeom>
            <a:avLst/>
            <a:gdLst/>
            <a:ahLst/>
            <a:cxnLst/>
            <a:rect l="l" t="t" r="r" b="b"/>
            <a:pathLst>
              <a:path w="2346109" h="1177890">
                <a:moveTo>
                  <a:pt x="0" y="1177890"/>
                </a:moveTo>
                <a:lnTo>
                  <a:pt x="0" y="0"/>
                </a:lnTo>
                <a:lnTo>
                  <a:pt x="2346109" y="0"/>
                </a:lnTo>
                <a:cubicBezTo>
                  <a:pt x="2346109" y="429552"/>
                  <a:pt x="2231144" y="832251"/>
                  <a:pt x="2028377" y="1177890"/>
                </a:cubicBezTo>
                <a:close/>
              </a:path>
            </a:pathLst>
          </a:cu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578" name="椭圆 12"/>
          <p:cNvSpPr/>
          <p:nvPr userDrawn="1"/>
        </p:nvSpPr>
        <p:spPr>
          <a:xfrm rot="5400000">
            <a:off x="5324309" y="425407"/>
            <a:ext cx="2028375" cy="1177562"/>
          </a:xfrm>
          <a:custGeom>
            <a:avLst/>
            <a:gdLst/>
            <a:ahLst/>
            <a:cxnLst/>
            <a:rect l="l" t="t" r="r" b="b"/>
            <a:pathLst>
              <a:path w="2028375" h="1177562">
                <a:moveTo>
                  <a:pt x="0" y="1177562"/>
                </a:moveTo>
                <a:lnTo>
                  <a:pt x="0" y="0"/>
                </a:lnTo>
                <a:cubicBezTo>
                  <a:pt x="867468" y="3179"/>
                  <a:pt x="1624319" y="475526"/>
                  <a:pt x="2028375" y="1177562"/>
                </a:cubicBezTo>
                <a:close/>
              </a:path>
            </a:pathLst>
          </a:cu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579" name="椭圆 13"/>
          <p:cNvSpPr/>
          <p:nvPr userDrawn="1"/>
        </p:nvSpPr>
        <p:spPr>
          <a:xfrm rot="5400000">
            <a:off x="3987408" y="584418"/>
            <a:ext cx="2346724" cy="1177890"/>
          </a:xfrm>
          <a:custGeom>
            <a:avLst/>
            <a:gdLst/>
            <a:ahLst/>
            <a:cxnLst/>
            <a:rect l="l" t="t" r="r" b="b"/>
            <a:pathLst>
              <a:path w="2346724" h="1177890">
                <a:moveTo>
                  <a:pt x="0" y="1177890"/>
                </a:moveTo>
                <a:lnTo>
                  <a:pt x="0" y="0"/>
                </a:lnTo>
                <a:lnTo>
                  <a:pt x="2028990" y="0"/>
                </a:lnTo>
                <a:cubicBezTo>
                  <a:pt x="2231759" y="345641"/>
                  <a:pt x="2346724" y="748340"/>
                  <a:pt x="2346724" y="1177890"/>
                </a:cubicBezTo>
                <a:close/>
              </a:path>
            </a:pathLst>
          </a:custGeom>
          <a:solidFill>
            <a:srgbClr val="95B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580" name="弧形 5"/>
          <p:cNvSpPr/>
          <p:nvPr userDrawn="1"/>
        </p:nvSpPr>
        <p:spPr>
          <a:xfrm>
            <a:off x="2074528" y="-2513200"/>
            <a:ext cx="4994940" cy="4994940"/>
          </a:xfrm>
          <a:prstGeom prst="arc">
            <a:avLst>
              <a:gd name="adj1" fmla="val 3404"/>
              <a:gd name="adj2" fmla="val 10819516"/>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dirty="0">
              <a:ea typeface="微软雅黑" panose="020B0503020204020204" pitchFamily="34" charset="-122"/>
            </a:endParaRPr>
          </a:p>
        </p:txBody>
      </p:sp>
      <p:sp>
        <p:nvSpPr>
          <p:cNvPr id="1048581" name="椭圆 6"/>
          <p:cNvSpPr/>
          <p:nvPr userDrawn="1"/>
        </p:nvSpPr>
        <p:spPr>
          <a:xfrm>
            <a:off x="4493240" y="2414232"/>
            <a:ext cx="157518" cy="157518"/>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1048744" name="日期占位符 1"/>
          <p:cNvSpPr>
            <a:spLocks noGrp="1"/>
          </p:cNvSpPr>
          <p:nvPr>
            <p:ph type="dt" sz="half" idx="10"/>
          </p:nvPr>
        </p:nvSpPr>
        <p:spPr>
          <a:xfrm>
            <a:off x="457200" y="4767263"/>
            <a:ext cx="2133600" cy="273844"/>
          </a:xfrm>
          <a:prstGeom prst="rect">
            <a:avLst/>
          </a:prstGeom>
        </p:spPr>
        <p:txBody>
          <a:bodyPr/>
          <a:lstStyle>
            <a:lvl1pPr>
              <a:defRPr>
                <a:ea typeface="微软雅黑" panose="020B0503020204020204" pitchFamily="34" charset="-122"/>
              </a:defRPr>
            </a:lvl1pPr>
          </a:lstStyle>
          <a:p>
            <a:endParaRPr lang="zh-CN" altLang="en-US" dirty="0"/>
          </a:p>
        </p:txBody>
      </p:sp>
      <p:sp>
        <p:nvSpPr>
          <p:cNvPr id="1048745" name="页脚占位符 2"/>
          <p:cNvSpPr>
            <a:spLocks noGrp="1"/>
          </p:cNvSpPr>
          <p:nvPr>
            <p:ph type="ftr" sz="quarter" idx="11"/>
          </p:nvPr>
        </p:nvSpPr>
        <p:spPr>
          <a:xfrm>
            <a:off x="3124200" y="4767263"/>
            <a:ext cx="2895600" cy="273844"/>
          </a:xfrm>
          <a:prstGeom prst="rect">
            <a:avLst/>
          </a:prstGeom>
        </p:spPr>
        <p:txBody>
          <a:bodyPr/>
          <a:lstStyle>
            <a:lvl1pPr>
              <a:defRPr>
                <a:ea typeface="微软雅黑" panose="020B0503020204020204" pitchFamily="34" charset="-122"/>
              </a:defRPr>
            </a:lvl1pPr>
          </a:lstStyle>
          <a:p>
            <a:endParaRPr lang="zh-CN" altLang="en-US" dirty="0"/>
          </a:p>
        </p:txBody>
      </p:sp>
      <p:sp>
        <p:nvSpPr>
          <p:cNvPr id="1048746" name="灯片编号占位符 3"/>
          <p:cNvSpPr>
            <a:spLocks noGrp="1"/>
          </p:cNvSpPr>
          <p:nvPr>
            <p:ph type="sldNum" sz="quarter" idx="12"/>
          </p:nvPr>
        </p:nvSpPr>
        <p:spPr>
          <a:xfrm>
            <a:off x="6553200" y="4767263"/>
            <a:ext cx="2133600" cy="273844"/>
          </a:xfrm>
          <a:prstGeom prst="rect">
            <a:avLst/>
          </a:prstGeom>
        </p:spPr>
        <p:txBody>
          <a:bodyPr/>
          <a:lstStyle>
            <a:lvl1pPr>
              <a:defRPr>
                <a:ea typeface="微软雅黑" panose="020B0503020204020204" pitchFamily="34" charset="-122"/>
              </a:defRPr>
            </a:lvl1pPr>
          </a:lstStyle>
          <a:p>
            <a:fld id="{0C913308-F349-4B6D-A68A-DD1791B4A57B}" type="slidenum">
              <a:rPr lang="zh-CN" altLang="en-US" smtClean="0"/>
              <a:t>‹#›</a:t>
            </a:fld>
            <a:endParaRPr lang="zh-CN" altLang="en-US" dirty="0"/>
          </a:p>
        </p:txBody>
      </p:sp>
    </p:spTree>
  </p:cSld>
  <p:clrMapOvr>
    <a:masterClrMapping/>
  </p:clrMapOvr>
  <p:transition spd="slow">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048738" name="标题 1"/>
          <p:cNvSpPr>
            <a:spLocks noGrp="1"/>
          </p:cNvSpPr>
          <p:nvPr>
            <p:ph type="title"/>
          </p:nvPr>
        </p:nvSpPr>
        <p:spPr>
          <a:xfrm>
            <a:off x="457201" y="204787"/>
            <a:ext cx="3008313" cy="871538"/>
          </a:xfrm>
          <a:prstGeom prst="rect">
            <a:avLst/>
          </a:prstGeom>
        </p:spPr>
        <p:txBody>
          <a:bodyPr anchor="b"/>
          <a:lstStyle>
            <a:lvl1pPr algn="l">
              <a:defRPr sz="2000" b="1">
                <a:ea typeface="微软雅黑" panose="020B0503020204020204" pitchFamily="34" charset="-122"/>
              </a:defRPr>
            </a:lvl1pPr>
          </a:lstStyle>
          <a:p>
            <a:r>
              <a:rPr lang="zh-CN" altLang="en-US" dirty="0"/>
              <a:t>单击此处编辑母版标题样式</a:t>
            </a:r>
          </a:p>
        </p:txBody>
      </p:sp>
      <p:sp>
        <p:nvSpPr>
          <p:cNvPr id="1048739" name="内容占位符 2"/>
          <p:cNvSpPr>
            <a:spLocks noGrp="1"/>
          </p:cNvSpPr>
          <p:nvPr>
            <p:ph idx="1"/>
          </p:nvPr>
        </p:nvSpPr>
        <p:spPr>
          <a:xfrm>
            <a:off x="3575050" y="204788"/>
            <a:ext cx="5111750" cy="4389835"/>
          </a:xfrm>
          <a:prstGeom prst="rect">
            <a:avLst/>
          </a:prstGeom>
        </p:spPr>
        <p:txBody>
          <a:bodyPr/>
          <a:lstStyle>
            <a:lvl1pPr>
              <a:defRPr sz="3200">
                <a:ea typeface="微软雅黑" panose="020B0503020204020204" pitchFamily="34" charset="-122"/>
              </a:defRPr>
            </a:lvl1pPr>
            <a:lvl2pPr>
              <a:defRPr sz="2800">
                <a:ea typeface="微软雅黑" panose="020B0503020204020204" pitchFamily="34" charset="-122"/>
              </a:defRPr>
            </a:lvl2pPr>
            <a:lvl3pPr>
              <a:defRPr sz="2400">
                <a:ea typeface="微软雅黑" panose="020B0503020204020204" pitchFamily="34" charset="-122"/>
              </a:defRPr>
            </a:lvl3pPr>
            <a:lvl4pPr>
              <a:defRPr sz="2000">
                <a:ea typeface="微软雅黑" panose="020B0503020204020204" pitchFamily="34" charset="-122"/>
              </a:defRPr>
            </a:lvl4pPr>
            <a:lvl5pPr>
              <a:defRPr sz="2000">
                <a:ea typeface="微软雅黑" panose="020B0503020204020204" pitchFamily="34" charset="-122"/>
              </a:defRPr>
            </a:lvl5pPr>
            <a:lvl6pPr>
              <a:defRPr sz="2000"/>
            </a:lvl6pPr>
            <a:lvl7pPr>
              <a:defRPr sz="2000"/>
            </a:lvl7pPr>
            <a:lvl8pPr>
              <a:defRPr sz="2000"/>
            </a:lvl8pPr>
            <a:lvl9pPr>
              <a:defRPr sz="20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1048740" name="文本占位符 3"/>
          <p:cNvSpPr>
            <a:spLocks noGrp="1"/>
          </p:cNvSpPr>
          <p:nvPr>
            <p:ph type="body" sz="half" idx="2"/>
          </p:nvPr>
        </p:nvSpPr>
        <p:spPr>
          <a:xfrm>
            <a:off x="457201" y="1076326"/>
            <a:ext cx="3008313" cy="3518297"/>
          </a:xfrm>
          <a:prstGeom prst="rect">
            <a:avLst/>
          </a:prstGeom>
        </p:spPr>
        <p:txBody>
          <a:bodyPr/>
          <a:lstStyle>
            <a:lvl1pPr marL="0" indent="0">
              <a:buNone/>
              <a:defRPr sz="1400">
                <a:ea typeface="微软雅黑"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dirty="0"/>
              <a:t>单击此处编辑母版文本样式</a:t>
            </a:r>
          </a:p>
        </p:txBody>
      </p:sp>
      <p:sp>
        <p:nvSpPr>
          <p:cNvPr id="1048741" name="日期占位符 4"/>
          <p:cNvSpPr>
            <a:spLocks noGrp="1"/>
          </p:cNvSpPr>
          <p:nvPr>
            <p:ph type="dt" sz="half" idx="10"/>
          </p:nvPr>
        </p:nvSpPr>
        <p:spPr>
          <a:xfrm>
            <a:off x="457200" y="4767263"/>
            <a:ext cx="2133600" cy="273844"/>
          </a:xfrm>
          <a:prstGeom prst="rect">
            <a:avLst/>
          </a:prstGeom>
        </p:spPr>
        <p:txBody>
          <a:bodyPr/>
          <a:lstStyle>
            <a:lvl1pPr>
              <a:defRPr>
                <a:ea typeface="微软雅黑" panose="020B0503020204020204" pitchFamily="34" charset="-122"/>
              </a:defRPr>
            </a:lvl1pPr>
          </a:lstStyle>
          <a:p>
            <a:endParaRPr lang="zh-CN" altLang="en-US" dirty="0"/>
          </a:p>
        </p:txBody>
      </p:sp>
      <p:sp>
        <p:nvSpPr>
          <p:cNvPr id="1048742" name="页脚占位符 5"/>
          <p:cNvSpPr>
            <a:spLocks noGrp="1"/>
          </p:cNvSpPr>
          <p:nvPr>
            <p:ph type="ftr" sz="quarter" idx="11"/>
          </p:nvPr>
        </p:nvSpPr>
        <p:spPr>
          <a:xfrm>
            <a:off x="3124200" y="4767263"/>
            <a:ext cx="2895600" cy="273844"/>
          </a:xfrm>
          <a:prstGeom prst="rect">
            <a:avLst/>
          </a:prstGeom>
        </p:spPr>
        <p:txBody>
          <a:bodyPr/>
          <a:lstStyle>
            <a:lvl1pPr>
              <a:defRPr>
                <a:ea typeface="微软雅黑" panose="020B0503020204020204" pitchFamily="34" charset="-122"/>
              </a:defRPr>
            </a:lvl1pPr>
          </a:lstStyle>
          <a:p>
            <a:endParaRPr lang="zh-CN" altLang="en-US" dirty="0"/>
          </a:p>
        </p:txBody>
      </p:sp>
      <p:sp>
        <p:nvSpPr>
          <p:cNvPr id="1048743" name="灯片编号占位符 6"/>
          <p:cNvSpPr>
            <a:spLocks noGrp="1"/>
          </p:cNvSpPr>
          <p:nvPr>
            <p:ph type="sldNum" sz="quarter" idx="12"/>
          </p:nvPr>
        </p:nvSpPr>
        <p:spPr>
          <a:xfrm>
            <a:off x="6553200" y="4767263"/>
            <a:ext cx="2133600" cy="273844"/>
          </a:xfrm>
          <a:prstGeom prst="rect">
            <a:avLst/>
          </a:prstGeom>
        </p:spPr>
        <p:txBody>
          <a:bodyPr/>
          <a:lstStyle>
            <a:lvl1pPr>
              <a:defRPr>
                <a:ea typeface="微软雅黑" panose="020B0503020204020204" pitchFamily="34" charset="-122"/>
              </a:defRPr>
            </a:lvl1pPr>
          </a:lstStyle>
          <a:p>
            <a:fld id="{0C913308-F349-4B6D-A68A-DD1791B4A57B}" type="slidenum">
              <a:rPr lang="zh-CN" altLang="en-US" smtClean="0"/>
              <a:t>‹#›</a:t>
            </a:fld>
            <a:endParaRPr lang="zh-CN" altLang="en-US" dirty="0"/>
          </a:p>
        </p:txBody>
      </p:sp>
    </p:spTree>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1048747" name="标题 1"/>
          <p:cNvSpPr>
            <a:spLocks noGrp="1"/>
          </p:cNvSpPr>
          <p:nvPr>
            <p:ph type="title"/>
          </p:nvPr>
        </p:nvSpPr>
        <p:spPr>
          <a:xfrm>
            <a:off x="1792288" y="3600450"/>
            <a:ext cx="5486400" cy="425054"/>
          </a:xfrm>
          <a:prstGeom prst="rect">
            <a:avLst/>
          </a:prstGeom>
        </p:spPr>
        <p:txBody>
          <a:bodyPr anchor="b"/>
          <a:lstStyle>
            <a:lvl1pPr algn="l">
              <a:defRPr sz="2000" b="1">
                <a:ea typeface="微软雅黑" panose="020B0503020204020204" pitchFamily="34" charset="-122"/>
              </a:defRPr>
            </a:lvl1pPr>
          </a:lstStyle>
          <a:p>
            <a:r>
              <a:rPr lang="zh-CN" altLang="en-US" dirty="0"/>
              <a:t>单击此处编辑母版标题样式</a:t>
            </a:r>
          </a:p>
        </p:txBody>
      </p:sp>
      <p:sp>
        <p:nvSpPr>
          <p:cNvPr id="1048748" name="图片占位符 2"/>
          <p:cNvSpPr>
            <a:spLocks noGrp="1"/>
          </p:cNvSpPr>
          <p:nvPr>
            <p:ph type="pic" idx="1"/>
          </p:nvPr>
        </p:nvSpPr>
        <p:spPr>
          <a:xfrm>
            <a:off x="1792288" y="459581"/>
            <a:ext cx="5486400" cy="3086100"/>
          </a:xfrm>
          <a:prstGeom prst="rect">
            <a:avLst/>
          </a:prstGeom>
        </p:spPr>
        <p:txBody>
          <a:bodyPr/>
          <a:lstStyle>
            <a:lvl1pPr marL="0" indent="0">
              <a:buNone/>
              <a:defRPr sz="3200">
                <a:ea typeface="微软雅黑" panose="020B0503020204020204" pitchFamily="34" charset="-12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1048749" name="文本占位符 3"/>
          <p:cNvSpPr>
            <a:spLocks noGrp="1"/>
          </p:cNvSpPr>
          <p:nvPr>
            <p:ph type="body" sz="half" idx="2"/>
          </p:nvPr>
        </p:nvSpPr>
        <p:spPr>
          <a:xfrm>
            <a:off x="1792288" y="4025503"/>
            <a:ext cx="5486400" cy="603647"/>
          </a:xfrm>
          <a:prstGeom prst="rect">
            <a:avLst/>
          </a:prstGeom>
        </p:spPr>
        <p:txBody>
          <a:bodyPr/>
          <a:lstStyle>
            <a:lvl1pPr marL="0" indent="0">
              <a:buNone/>
              <a:defRPr sz="1400">
                <a:ea typeface="微软雅黑"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dirty="0"/>
              <a:t>单击此处编辑母版文本样式</a:t>
            </a:r>
          </a:p>
        </p:txBody>
      </p:sp>
      <p:sp>
        <p:nvSpPr>
          <p:cNvPr id="1048750" name="日期占位符 4"/>
          <p:cNvSpPr>
            <a:spLocks noGrp="1"/>
          </p:cNvSpPr>
          <p:nvPr>
            <p:ph type="dt" sz="half" idx="10"/>
          </p:nvPr>
        </p:nvSpPr>
        <p:spPr>
          <a:xfrm>
            <a:off x="457200" y="4767263"/>
            <a:ext cx="2133600" cy="273844"/>
          </a:xfrm>
          <a:prstGeom prst="rect">
            <a:avLst/>
          </a:prstGeom>
        </p:spPr>
        <p:txBody>
          <a:bodyPr/>
          <a:lstStyle>
            <a:lvl1pPr>
              <a:defRPr>
                <a:ea typeface="微软雅黑" panose="020B0503020204020204" pitchFamily="34" charset="-122"/>
              </a:defRPr>
            </a:lvl1pPr>
          </a:lstStyle>
          <a:p>
            <a:endParaRPr lang="zh-CN" altLang="en-US" dirty="0"/>
          </a:p>
        </p:txBody>
      </p:sp>
      <p:sp>
        <p:nvSpPr>
          <p:cNvPr id="1048751" name="页脚占位符 5"/>
          <p:cNvSpPr>
            <a:spLocks noGrp="1"/>
          </p:cNvSpPr>
          <p:nvPr>
            <p:ph type="ftr" sz="quarter" idx="11"/>
          </p:nvPr>
        </p:nvSpPr>
        <p:spPr>
          <a:xfrm>
            <a:off x="3124200" y="4767263"/>
            <a:ext cx="2895600" cy="273844"/>
          </a:xfrm>
          <a:prstGeom prst="rect">
            <a:avLst/>
          </a:prstGeom>
        </p:spPr>
        <p:txBody>
          <a:bodyPr/>
          <a:lstStyle>
            <a:lvl1pPr>
              <a:defRPr>
                <a:ea typeface="微软雅黑" panose="020B0503020204020204" pitchFamily="34" charset="-122"/>
              </a:defRPr>
            </a:lvl1pPr>
          </a:lstStyle>
          <a:p>
            <a:endParaRPr lang="zh-CN" altLang="en-US" dirty="0"/>
          </a:p>
        </p:txBody>
      </p:sp>
      <p:sp>
        <p:nvSpPr>
          <p:cNvPr id="1048752" name="灯片编号占位符 6"/>
          <p:cNvSpPr>
            <a:spLocks noGrp="1"/>
          </p:cNvSpPr>
          <p:nvPr>
            <p:ph type="sldNum" sz="quarter" idx="12"/>
          </p:nvPr>
        </p:nvSpPr>
        <p:spPr>
          <a:xfrm>
            <a:off x="6553200" y="4767263"/>
            <a:ext cx="2133600" cy="273844"/>
          </a:xfrm>
          <a:prstGeom prst="rect">
            <a:avLst/>
          </a:prstGeom>
        </p:spPr>
        <p:txBody>
          <a:bodyPr/>
          <a:lstStyle>
            <a:lvl1pPr>
              <a:defRPr>
                <a:ea typeface="微软雅黑" panose="020B0503020204020204" pitchFamily="34" charset="-122"/>
              </a:defRPr>
            </a:lvl1pPr>
          </a:lstStyle>
          <a:p>
            <a:fld id="{0C913308-F349-4B6D-A68A-DD1791B4A57B}" type="slidenum">
              <a:rPr lang="zh-CN" altLang="en-US" smtClean="0"/>
              <a:t>‹#›</a:t>
            </a:fld>
            <a:endParaRPr lang="zh-CN" altLang="en-US" dirty="0"/>
          </a:p>
        </p:txBody>
      </p:sp>
    </p:spTree>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1048766" name="标题 1"/>
          <p:cNvSpPr>
            <a:spLocks noGrp="1"/>
          </p:cNvSpPr>
          <p:nvPr>
            <p:ph type="title"/>
          </p:nvPr>
        </p:nvSpPr>
        <p:spPr>
          <a:xfrm>
            <a:off x="457200" y="205978"/>
            <a:ext cx="8229600" cy="857250"/>
          </a:xfrm>
          <a:prstGeom prst="rect">
            <a:avLst/>
          </a:prstGeom>
        </p:spPr>
        <p:txBody>
          <a:bodyPr/>
          <a:lstStyle>
            <a:lvl1pPr>
              <a:defRPr>
                <a:ea typeface="微软雅黑" panose="020B0503020204020204" pitchFamily="34" charset="-122"/>
              </a:defRPr>
            </a:lvl1pPr>
          </a:lstStyle>
          <a:p>
            <a:r>
              <a:rPr lang="zh-CN" altLang="en-US" dirty="0"/>
              <a:t>单击此处编辑母版标题样式</a:t>
            </a:r>
          </a:p>
        </p:txBody>
      </p:sp>
      <p:sp>
        <p:nvSpPr>
          <p:cNvPr id="1048767" name="竖排文字占位符 2"/>
          <p:cNvSpPr>
            <a:spLocks noGrp="1"/>
          </p:cNvSpPr>
          <p:nvPr>
            <p:ph type="body" orient="vert" idx="1"/>
          </p:nvPr>
        </p:nvSpPr>
        <p:spPr>
          <a:xfrm>
            <a:off x="457200" y="1200151"/>
            <a:ext cx="8229600" cy="3394472"/>
          </a:xfrm>
          <a:prstGeom prst="rect">
            <a:avLst/>
          </a:prstGeom>
        </p:spPr>
        <p:txBody>
          <a:bodyPr vert="eaVert"/>
          <a:lstStyle>
            <a:lvl1pPr>
              <a:defRPr>
                <a:ea typeface="微软雅黑" panose="020B0503020204020204" pitchFamily="34" charset="-122"/>
              </a:defRPr>
            </a:lvl1pPr>
            <a:lvl2pPr>
              <a:defRPr>
                <a:ea typeface="微软雅黑" panose="020B0503020204020204" pitchFamily="34" charset="-122"/>
              </a:defRPr>
            </a:lvl2pPr>
            <a:lvl3pPr>
              <a:defRPr>
                <a:ea typeface="微软雅黑" panose="020B0503020204020204" pitchFamily="34" charset="-122"/>
              </a:defRPr>
            </a:lvl3pPr>
            <a:lvl4pPr>
              <a:defRPr>
                <a:ea typeface="微软雅黑" panose="020B0503020204020204" pitchFamily="34" charset="-122"/>
              </a:defRPr>
            </a:lvl4pPr>
            <a:lvl5pPr>
              <a:defRPr>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1048768" name="日期占位符 3"/>
          <p:cNvSpPr>
            <a:spLocks noGrp="1"/>
          </p:cNvSpPr>
          <p:nvPr>
            <p:ph type="dt" sz="half" idx="10"/>
          </p:nvPr>
        </p:nvSpPr>
        <p:spPr>
          <a:xfrm>
            <a:off x="457200" y="4767263"/>
            <a:ext cx="2133600" cy="273844"/>
          </a:xfrm>
          <a:prstGeom prst="rect">
            <a:avLst/>
          </a:prstGeom>
        </p:spPr>
        <p:txBody>
          <a:bodyPr/>
          <a:lstStyle>
            <a:lvl1pPr>
              <a:defRPr>
                <a:ea typeface="微软雅黑" panose="020B0503020204020204" pitchFamily="34" charset="-122"/>
              </a:defRPr>
            </a:lvl1pPr>
          </a:lstStyle>
          <a:p>
            <a:endParaRPr lang="zh-CN" altLang="en-US" dirty="0"/>
          </a:p>
        </p:txBody>
      </p:sp>
      <p:sp>
        <p:nvSpPr>
          <p:cNvPr id="1048769" name="页脚占位符 4"/>
          <p:cNvSpPr>
            <a:spLocks noGrp="1"/>
          </p:cNvSpPr>
          <p:nvPr>
            <p:ph type="ftr" sz="quarter" idx="11"/>
          </p:nvPr>
        </p:nvSpPr>
        <p:spPr>
          <a:xfrm>
            <a:off x="3124200" y="4767263"/>
            <a:ext cx="2895600" cy="273844"/>
          </a:xfrm>
          <a:prstGeom prst="rect">
            <a:avLst/>
          </a:prstGeom>
        </p:spPr>
        <p:txBody>
          <a:bodyPr/>
          <a:lstStyle>
            <a:lvl1pPr>
              <a:defRPr>
                <a:ea typeface="微软雅黑" panose="020B0503020204020204" pitchFamily="34" charset="-122"/>
              </a:defRPr>
            </a:lvl1pPr>
          </a:lstStyle>
          <a:p>
            <a:endParaRPr lang="zh-CN" altLang="en-US" dirty="0"/>
          </a:p>
        </p:txBody>
      </p:sp>
      <p:sp>
        <p:nvSpPr>
          <p:cNvPr id="1048770" name="灯片编号占位符 5"/>
          <p:cNvSpPr>
            <a:spLocks noGrp="1"/>
          </p:cNvSpPr>
          <p:nvPr>
            <p:ph type="sldNum" sz="quarter" idx="12"/>
          </p:nvPr>
        </p:nvSpPr>
        <p:spPr>
          <a:xfrm>
            <a:off x="6553200" y="4767263"/>
            <a:ext cx="2133600" cy="273844"/>
          </a:xfrm>
          <a:prstGeom prst="rect">
            <a:avLst/>
          </a:prstGeom>
        </p:spPr>
        <p:txBody>
          <a:bodyPr/>
          <a:lstStyle>
            <a:lvl1pPr>
              <a:defRPr>
                <a:ea typeface="微软雅黑" panose="020B0503020204020204" pitchFamily="34" charset="-122"/>
              </a:defRPr>
            </a:lvl1pPr>
          </a:lstStyle>
          <a:p>
            <a:fld id="{0C913308-F349-4B6D-A68A-DD1791B4A57B}" type="slidenum">
              <a:rPr lang="zh-CN" altLang="en-US" smtClean="0"/>
              <a:t>‹#›</a:t>
            </a:fld>
            <a:endParaRPr lang="zh-CN" altLang="en-US" dirty="0"/>
          </a:p>
        </p:txBody>
      </p:sp>
    </p:spTree>
  </p:cSld>
  <p:clrMapOvr>
    <a:masterClrMapping/>
  </p:clrMapOvr>
  <p:transitio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1048733" name="竖排标题 1"/>
          <p:cNvSpPr>
            <a:spLocks noGrp="1"/>
          </p:cNvSpPr>
          <p:nvPr>
            <p:ph type="title" orient="vert"/>
          </p:nvPr>
        </p:nvSpPr>
        <p:spPr>
          <a:xfrm>
            <a:off x="6629400" y="205979"/>
            <a:ext cx="2057400" cy="4388644"/>
          </a:xfrm>
          <a:prstGeom prst="rect">
            <a:avLst/>
          </a:prstGeom>
        </p:spPr>
        <p:txBody>
          <a:bodyPr vert="eaVert"/>
          <a:lstStyle>
            <a:lvl1pPr>
              <a:defRPr>
                <a:ea typeface="微软雅黑" panose="020B0503020204020204" pitchFamily="34" charset="-122"/>
              </a:defRPr>
            </a:lvl1pPr>
          </a:lstStyle>
          <a:p>
            <a:r>
              <a:rPr lang="zh-CN" altLang="en-US" dirty="0"/>
              <a:t>单击此处编辑母版标题样式</a:t>
            </a:r>
          </a:p>
        </p:txBody>
      </p:sp>
      <p:sp>
        <p:nvSpPr>
          <p:cNvPr id="1048734" name="竖排文字占位符 2"/>
          <p:cNvSpPr>
            <a:spLocks noGrp="1"/>
          </p:cNvSpPr>
          <p:nvPr>
            <p:ph type="body" orient="vert" idx="1"/>
          </p:nvPr>
        </p:nvSpPr>
        <p:spPr>
          <a:xfrm>
            <a:off x="457200" y="205979"/>
            <a:ext cx="6019800" cy="4388644"/>
          </a:xfrm>
          <a:prstGeom prst="rect">
            <a:avLst/>
          </a:prstGeom>
        </p:spPr>
        <p:txBody>
          <a:bodyPr vert="eaVert"/>
          <a:lstStyle>
            <a:lvl1pPr>
              <a:defRPr>
                <a:ea typeface="微软雅黑" panose="020B0503020204020204" pitchFamily="34" charset="-122"/>
              </a:defRPr>
            </a:lvl1pPr>
            <a:lvl2pPr>
              <a:defRPr>
                <a:ea typeface="微软雅黑" panose="020B0503020204020204" pitchFamily="34" charset="-122"/>
              </a:defRPr>
            </a:lvl2pPr>
            <a:lvl3pPr>
              <a:defRPr>
                <a:ea typeface="微软雅黑" panose="020B0503020204020204" pitchFamily="34" charset="-122"/>
              </a:defRPr>
            </a:lvl3pPr>
            <a:lvl4pPr>
              <a:defRPr>
                <a:ea typeface="微软雅黑" panose="020B0503020204020204" pitchFamily="34" charset="-122"/>
              </a:defRPr>
            </a:lvl4pPr>
            <a:lvl5pPr>
              <a:defRPr>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1048735" name="日期占位符 3"/>
          <p:cNvSpPr>
            <a:spLocks noGrp="1"/>
          </p:cNvSpPr>
          <p:nvPr>
            <p:ph type="dt" sz="half" idx="10"/>
          </p:nvPr>
        </p:nvSpPr>
        <p:spPr>
          <a:xfrm>
            <a:off x="457200" y="4767263"/>
            <a:ext cx="2133600" cy="273844"/>
          </a:xfrm>
          <a:prstGeom prst="rect">
            <a:avLst/>
          </a:prstGeom>
        </p:spPr>
        <p:txBody>
          <a:bodyPr/>
          <a:lstStyle>
            <a:lvl1pPr>
              <a:defRPr>
                <a:ea typeface="微软雅黑" panose="020B0503020204020204" pitchFamily="34" charset="-122"/>
              </a:defRPr>
            </a:lvl1pPr>
          </a:lstStyle>
          <a:p>
            <a:endParaRPr lang="zh-CN" altLang="en-US" dirty="0"/>
          </a:p>
        </p:txBody>
      </p:sp>
      <p:sp>
        <p:nvSpPr>
          <p:cNvPr id="1048736" name="页脚占位符 4"/>
          <p:cNvSpPr>
            <a:spLocks noGrp="1"/>
          </p:cNvSpPr>
          <p:nvPr>
            <p:ph type="ftr" sz="quarter" idx="11"/>
          </p:nvPr>
        </p:nvSpPr>
        <p:spPr>
          <a:xfrm>
            <a:off x="3124200" y="4767263"/>
            <a:ext cx="2895600" cy="273844"/>
          </a:xfrm>
          <a:prstGeom prst="rect">
            <a:avLst/>
          </a:prstGeom>
        </p:spPr>
        <p:txBody>
          <a:bodyPr/>
          <a:lstStyle>
            <a:lvl1pPr>
              <a:defRPr>
                <a:ea typeface="微软雅黑" panose="020B0503020204020204" pitchFamily="34" charset="-122"/>
              </a:defRPr>
            </a:lvl1pPr>
          </a:lstStyle>
          <a:p>
            <a:endParaRPr lang="zh-CN" altLang="en-US" dirty="0"/>
          </a:p>
        </p:txBody>
      </p:sp>
      <p:sp>
        <p:nvSpPr>
          <p:cNvPr id="1048737" name="灯片编号占位符 5"/>
          <p:cNvSpPr>
            <a:spLocks noGrp="1"/>
          </p:cNvSpPr>
          <p:nvPr>
            <p:ph type="sldNum" sz="quarter" idx="12"/>
          </p:nvPr>
        </p:nvSpPr>
        <p:spPr>
          <a:xfrm>
            <a:off x="6553200" y="4767263"/>
            <a:ext cx="2133600" cy="273844"/>
          </a:xfrm>
          <a:prstGeom prst="rect">
            <a:avLst/>
          </a:prstGeom>
        </p:spPr>
        <p:txBody>
          <a:bodyPr/>
          <a:lstStyle>
            <a:lvl1pPr>
              <a:defRPr>
                <a:ea typeface="微软雅黑" panose="020B0503020204020204" pitchFamily="34" charset="-122"/>
              </a:defRPr>
            </a:lvl1pPr>
          </a:lstStyle>
          <a:p>
            <a:fld id="{0C913308-F349-4B6D-A68A-DD1791B4A57B}" type="slidenum">
              <a:rPr lang="zh-CN" altLang="en-US" smtClean="0"/>
              <a:t>‹#›</a:t>
            </a:fld>
            <a:endParaRPr lang="zh-CN" altLang="en-US" dirty="0"/>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标题和内容">
    <p:spTree>
      <p:nvGrpSpPr>
        <p:cNvPr id="1" name=""/>
        <p:cNvGrpSpPr/>
        <p:nvPr/>
      </p:nvGrpSpPr>
      <p:grpSpPr>
        <a:xfrm>
          <a:off x="0" y="0"/>
          <a:ext cx="0" cy="0"/>
          <a:chOff x="0" y="0"/>
          <a:chExt cx="0" cy="0"/>
        </a:xfrm>
      </p:grpSpPr>
      <p:grpSp>
        <p:nvGrpSpPr>
          <p:cNvPr id="42" name="组合 1"/>
          <p:cNvGrpSpPr/>
          <p:nvPr userDrawn="1"/>
        </p:nvGrpSpPr>
        <p:grpSpPr>
          <a:xfrm>
            <a:off x="281524" y="0"/>
            <a:ext cx="105725" cy="721610"/>
            <a:chOff x="281524" y="0"/>
            <a:chExt cx="105725" cy="721610"/>
          </a:xfrm>
          <a:solidFill>
            <a:srgbClr val="1A7BAE"/>
          </a:solidFill>
        </p:grpSpPr>
        <p:sp>
          <p:nvSpPr>
            <p:cNvPr id="1048585" name="矩形 4"/>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586" name="矩形 5"/>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grpSp>
        <p:nvGrpSpPr>
          <p:cNvPr id="43" name="组合 6"/>
          <p:cNvGrpSpPr/>
          <p:nvPr userDrawn="1"/>
        </p:nvGrpSpPr>
        <p:grpSpPr>
          <a:xfrm rot="10800000">
            <a:off x="8801756" y="4963098"/>
            <a:ext cx="105725" cy="180402"/>
            <a:chOff x="281524" y="0"/>
            <a:chExt cx="105725" cy="721610"/>
          </a:xfrm>
          <a:solidFill>
            <a:srgbClr val="1A7BAE"/>
          </a:solidFill>
        </p:grpSpPr>
        <p:sp>
          <p:nvSpPr>
            <p:cNvPr id="1048587" name="矩形 9"/>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588" name="矩形 10"/>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标题和内容">
    <p:spTree>
      <p:nvGrpSpPr>
        <p:cNvPr id="1" name=""/>
        <p:cNvGrpSpPr/>
        <p:nvPr/>
      </p:nvGrpSpPr>
      <p:grpSpPr>
        <a:xfrm>
          <a:off x="0" y="0"/>
          <a:ext cx="0" cy="0"/>
          <a:chOff x="0" y="0"/>
          <a:chExt cx="0" cy="0"/>
        </a:xfrm>
      </p:grpSpPr>
      <p:grpSp>
        <p:nvGrpSpPr>
          <p:cNvPr id="78" name="组合 1"/>
          <p:cNvGrpSpPr/>
          <p:nvPr userDrawn="1"/>
        </p:nvGrpSpPr>
        <p:grpSpPr>
          <a:xfrm>
            <a:off x="281524" y="0"/>
            <a:ext cx="105725" cy="721610"/>
            <a:chOff x="281524" y="0"/>
            <a:chExt cx="105725" cy="721610"/>
          </a:xfrm>
          <a:solidFill>
            <a:srgbClr val="95BC49"/>
          </a:solidFill>
        </p:grpSpPr>
        <p:sp>
          <p:nvSpPr>
            <p:cNvPr id="1048753" name="矩形 4"/>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754" name="矩形 5"/>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grpSp>
        <p:nvGrpSpPr>
          <p:cNvPr id="79" name="组合 6"/>
          <p:cNvGrpSpPr/>
          <p:nvPr userDrawn="1"/>
        </p:nvGrpSpPr>
        <p:grpSpPr>
          <a:xfrm rot="10800000">
            <a:off x="8801756" y="4963098"/>
            <a:ext cx="105725" cy="180402"/>
            <a:chOff x="281524" y="0"/>
            <a:chExt cx="105725" cy="721610"/>
          </a:xfrm>
          <a:solidFill>
            <a:srgbClr val="95BC49"/>
          </a:solidFill>
        </p:grpSpPr>
        <p:sp>
          <p:nvSpPr>
            <p:cNvPr id="1048755" name="矩形 9"/>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756" name="矩形 10"/>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spTree>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标题和内容">
    <p:spTree>
      <p:nvGrpSpPr>
        <p:cNvPr id="1" name=""/>
        <p:cNvGrpSpPr/>
        <p:nvPr/>
      </p:nvGrpSpPr>
      <p:grpSpPr>
        <a:xfrm>
          <a:off x="0" y="0"/>
          <a:ext cx="0" cy="0"/>
          <a:chOff x="0" y="0"/>
          <a:chExt cx="0" cy="0"/>
        </a:xfrm>
      </p:grpSpPr>
      <p:grpSp>
        <p:nvGrpSpPr>
          <p:cNvPr id="53" name="组合 1"/>
          <p:cNvGrpSpPr/>
          <p:nvPr userDrawn="1"/>
        </p:nvGrpSpPr>
        <p:grpSpPr>
          <a:xfrm>
            <a:off x="281524" y="0"/>
            <a:ext cx="105725" cy="721610"/>
            <a:chOff x="281524" y="0"/>
            <a:chExt cx="105725" cy="721610"/>
          </a:xfrm>
          <a:solidFill>
            <a:srgbClr val="FDA907"/>
          </a:solidFill>
        </p:grpSpPr>
        <p:sp>
          <p:nvSpPr>
            <p:cNvPr id="1048630" name="矩形 4"/>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31" name="矩形 5"/>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grpSp>
        <p:nvGrpSpPr>
          <p:cNvPr id="54" name="组合 6"/>
          <p:cNvGrpSpPr/>
          <p:nvPr userDrawn="1"/>
        </p:nvGrpSpPr>
        <p:grpSpPr>
          <a:xfrm rot="10800000">
            <a:off x="8801756" y="4963098"/>
            <a:ext cx="105725" cy="180402"/>
            <a:chOff x="281524" y="0"/>
            <a:chExt cx="105725" cy="721610"/>
          </a:xfrm>
          <a:solidFill>
            <a:srgbClr val="FDA907"/>
          </a:solidFill>
        </p:grpSpPr>
        <p:sp>
          <p:nvSpPr>
            <p:cNvPr id="1048632" name="矩形 9"/>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33" name="矩形 10"/>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标题和内容">
    <p:spTree>
      <p:nvGrpSpPr>
        <p:cNvPr id="1" name=""/>
        <p:cNvGrpSpPr/>
        <p:nvPr/>
      </p:nvGrpSpPr>
      <p:grpSpPr>
        <a:xfrm>
          <a:off x="0" y="0"/>
          <a:ext cx="0" cy="0"/>
          <a:chOff x="0" y="0"/>
          <a:chExt cx="0" cy="0"/>
        </a:xfrm>
      </p:grpSpPr>
      <p:grpSp>
        <p:nvGrpSpPr>
          <p:cNvPr id="62" name="组合 1"/>
          <p:cNvGrpSpPr/>
          <p:nvPr userDrawn="1"/>
        </p:nvGrpSpPr>
        <p:grpSpPr>
          <a:xfrm>
            <a:off x="281524" y="0"/>
            <a:ext cx="105725" cy="721610"/>
            <a:chOff x="281524" y="0"/>
            <a:chExt cx="105725" cy="721610"/>
          </a:xfrm>
          <a:solidFill>
            <a:srgbClr val="BF3420"/>
          </a:solidFill>
        </p:grpSpPr>
        <p:sp>
          <p:nvSpPr>
            <p:cNvPr id="1048668" name="矩形 4"/>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69" name="矩形 5"/>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grpSp>
        <p:nvGrpSpPr>
          <p:cNvPr id="63" name="组合 6"/>
          <p:cNvGrpSpPr/>
          <p:nvPr userDrawn="1"/>
        </p:nvGrpSpPr>
        <p:grpSpPr>
          <a:xfrm rot="10800000">
            <a:off x="8801756" y="4963098"/>
            <a:ext cx="105725" cy="180402"/>
            <a:chOff x="281524" y="0"/>
            <a:chExt cx="105725" cy="721610"/>
          </a:xfrm>
          <a:solidFill>
            <a:srgbClr val="BF3420"/>
          </a:solidFill>
        </p:grpSpPr>
        <p:sp>
          <p:nvSpPr>
            <p:cNvPr id="1048670" name="矩形 9"/>
            <p:cNvSpPr/>
            <p:nvPr/>
          </p:nvSpPr>
          <p:spPr>
            <a:xfrm>
              <a:off x="281524"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71" name="矩形 10"/>
            <p:cNvSpPr/>
            <p:nvPr/>
          </p:nvSpPr>
          <p:spPr>
            <a:xfrm>
              <a:off x="341530" y="0"/>
              <a:ext cx="45719" cy="721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标题和内容">
    <p:spTree>
      <p:nvGrpSpPr>
        <p:cNvPr id="1" name=""/>
        <p:cNvGrpSpPr/>
        <p:nvPr/>
      </p:nvGrpSpPr>
      <p:grpSpPr>
        <a:xfrm>
          <a:off x="0" y="0"/>
          <a:ext cx="0" cy="0"/>
          <a:chOff x="0" y="0"/>
          <a:chExt cx="0" cy="0"/>
        </a:xfrm>
      </p:grpSpPr>
      <p:grpSp>
        <p:nvGrpSpPr>
          <p:cNvPr id="81" name="组合 1"/>
          <p:cNvGrpSpPr/>
          <p:nvPr userDrawn="1"/>
        </p:nvGrpSpPr>
        <p:grpSpPr>
          <a:xfrm>
            <a:off x="161510" y="0"/>
            <a:ext cx="225739" cy="721610"/>
            <a:chOff x="161510" y="0"/>
            <a:chExt cx="225739" cy="721610"/>
          </a:xfrm>
        </p:grpSpPr>
        <p:sp>
          <p:nvSpPr>
            <p:cNvPr id="1048757" name="矩形 2"/>
            <p:cNvSpPr/>
            <p:nvPr/>
          </p:nvSpPr>
          <p:spPr>
            <a:xfrm>
              <a:off x="161510" y="0"/>
              <a:ext cx="45719" cy="721610"/>
            </a:xfrm>
            <a:prstGeom prst="rect">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758" name="矩形 3"/>
            <p:cNvSpPr/>
            <p:nvPr/>
          </p:nvSpPr>
          <p:spPr>
            <a:xfrm>
              <a:off x="221517" y="0"/>
              <a:ext cx="45719" cy="721610"/>
            </a:xfrm>
            <a:prstGeom prst="rect">
              <a:avLst/>
            </a:prstGeom>
            <a:solidFill>
              <a:srgbClr val="95B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759" name="矩形 4"/>
            <p:cNvSpPr/>
            <p:nvPr/>
          </p:nvSpPr>
          <p:spPr>
            <a:xfrm>
              <a:off x="281524" y="0"/>
              <a:ext cx="45719" cy="721610"/>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760" name="矩形 5"/>
            <p:cNvSpPr/>
            <p:nvPr/>
          </p:nvSpPr>
          <p:spPr>
            <a:xfrm>
              <a:off x="341530" y="0"/>
              <a:ext cx="45719" cy="721610"/>
            </a:xfrm>
            <a:prstGeom prst="rect">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grpSp>
        <p:nvGrpSpPr>
          <p:cNvPr id="82" name="组合 6"/>
          <p:cNvGrpSpPr/>
          <p:nvPr userDrawn="1"/>
        </p:nvGrpSpPr>
        <p:grpSpPr>
          <a:xfrm rot="10800000">
            <a:off x="8801756" y="4963098"/>
            <a:ext cx="225739" cy="180402"/>
            <a:chOff x="161510" y="0"/>
            <a:chExt cx="225739" cy="721610"/>
          </a:xfrm>
        </p:grpSpPr>
        <p:sp>
          <p:nvSpPr>
            <p:cNvPr id="1048761" name="矩形 7"/>
            <p:cNvSpPr/>
            <p:nvPr/>
          </p:nvSpPr>
          <p:spPr>
            <a:xfrm>
              <a:off x="161510" y="0"/>
              <a:ext cx="45719" cy="721610"/>
            </a:xfrm>
            <a:prstGeom prst="rect">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762" name="矩形 8"/>
            <p:cNvSpPr/>
            <p:nvPr/>
          </p:nvSpPr>
          <p:spPr>
            <a:xfrm>
              <a:off x="221517" y="0"/>
              <a:ext cx="45719" cy="721610"/>
            </a:xfrm>
            <a:prstGeom prst="rect">
              <a:avLst/>
            </a:prstGeom>
            <a:solidFill>
              <a:srgbClr val="95B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763" name="矩形 9"/>
            <p:cNvSpPr/>
            <p:nvPr/>
          </p:nvSpPr>
          <p:spPr>
            <a:xfrm>
              <a:off x="281524" y="0"/>
              <a:ext cx="45719" cy="721610"/>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764" name="矩形 10"/>
            <p:cNvSpPr/>
            <p:nvPr/>
          </p:nvSpPr>
          <p:spPr>
            <a:xfrm>
              <a:off x="341530" y="0"/>
              <a:ext cx="45719" cy="721610"/>
            </a:xfrm>
            <a:prstGeom prst="rect">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1048765" name="矩形 11"/>
          <p:cNvSpPr/>
          <p:nvPr userDrawn="1"/>
        </p:nvSpPr>
        <p:spPr>
          <a:xfrm>
            <a:off x="0" y="2706765"/>
            <a:ext cx="9144000" cy="1350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pic>
        <p:nvPicPr>
          <p:cNvPr id="2097152" name="Picture 2" descr="C:\Documents and Settings\yangweizhou\桌面\2.jpg"/>
          <p:cNvPicPr>
            <a:picLocks noChangeAspect="1" noChangeArrowheads="1"/>
          </p:cNvPicPr>
          <p:nvPr userDrawn="1"/>
        </p:nvPicPr>
        <p:blipFill rotWithShape="1">
          <a:blip r:embed="rId2"/>
          <a:srcRect b="20467"/>
          <a:stretch>
            <a:fillRect/>
          </a:stretch>
        </p:blipFill>
        <p:spPr bwMode="auto">
          <a:xfrm>
            <a:off x="0" y="0"/>
            <a:ext cx="9144000" cy="5143500"/>
          </a:xfrm>
          <a:prstGeom prst="rect">
            <a:avLst/>
          </a:prstGeom>
          <a:noFill/>
        </p:spPr>
      </p:pic>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Lst>
  <p:transition spd="slow">
    <p:push dir="u"/>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9" name="TextBox 20"/>
          <p:cNvSpPr txBox="1"/>
          <p:nvPr/>
        </p:nvSpPr>
        <p:spPr>
          <a:xfrm>
            <a:off x="1089582" y="354254"/>
            <a:ext cx="3638327" cy="307777"/>
          </a:xfrm>
          <a:prstGeom prst="rect">
            <a:avLst/>
          </a:prstGeom>
          <a:noFill/>
          <a:effectLst/>
        </p:spPr>
        <p:txBody>
          <a:bodyPr wrap="square" rtlCol="0">
            <a:spAutoFit/>
          </a:bodyPr>
          <a:lstStyle/>
          <a:p>
            <a:r>
              <a:rPr lang="id-ID" sz="1400" b="1"/>
              <a:t>Focus Group</a:t>
            </a:r>
            <a:endParaRPr lang="zh-CN" altLang="en-US" sz="1400" b="1" dirty="0">
              <a:solidFill>
                <a:srgbClr val="1A7BAE"/>
              </a:solidFill>
              <a:ea typeface="微软雅黑" panose="020B0503020204020204" pitchFamily="34" charset="-122"/>
            </a:endParaRPr>
          </a:p>
        </p:txBody>
      </p:sp>
      <p:sp>
        <p:nvSpPr>
          <p:cNvPr id="1048590" name="矩形 8"/>
          <p:cNvSpPr/>
          <p:nvPr/>
        </p:nvSpPr>
        <p:spPr>
          <a:xfrm>
            <a:off x="597401" y="273100"/>
            <a:ext cx="478941" cy="388931"/>
          </a:xfrm>
          <a:custGeom>
            <a:avLst/>
            <a:gdLst/>
            <a:ahLst/>
            <a:cxnLst/>
            <a:rect l="l" t="t" r="r" b="b"/>
            <a:pathLst>
              <a:path w="855095" h="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rgbClr val="1A7BAE"/>
                </a:solidFill>
                <a:latin typeface="+mj-lt"/>
                <a:ea typeface="微软雅黑" panose="020B0503020204020204" pitchFamily="34" charset="-122"/>
              </a:rPr>
              <a:t>01</a:t>
            </a:r>
            <a:endParaRPr lang="zh-CN" altLang="en-US" sz="1600" dirty="0">
              <a:solidFill>
                <a:srgbClr val="1A7BAE"/>
              </a:solidFill>
              <a:latin typeface="+mj-lt"/>
              <a:ea typeface="微软雅黑" panose="020B0503020204020204" pitchFamily="34" charset="-122"/>
            </a:endParaRPr>
          </a:p>
        </p:txBody>
      </p:sp>
      <p:sp>
        <p:nvSpPr>
          <p:cNvPr id="1048591" name="TextBox 19"/>
          <p:cNvSpPr txBox="1"/>
          <p:nvPr/>
        </p:nvSpPr>
        <p:spPr>
          <a:xfrm>
            <a:off x="1126333" y="857826"/>
            <a:ext cx="3638327" cy="307777"/>
          </a:xfrm>
          <a:prstGeom prst="rect">
            <a:avLst/>
          </a:prstGeom>
          <a:noFill/>
          <a:effectLst/>
        </p:spPr>
        <p:txBody>
          <a:bodyPr wrap="square" rtlCol="0">
            <a:spAutoFit/>
          </a:bodyPr>
          <a:lstStyle/>
          <a:p>
            <a:r>
              <a:rPr lang="id-ID" sz="1400" b="1"/>
              <a:t>Mengapa Menggunakan Focus Group</a:t>
            </a:r>
            <a:endParaRPr lang="zh-CN" altLang="en-US" sz="1400" b="1" dirty="0">
              <a:solidFill>
                <a:srgbClr val="95BC49"/>
              </a:solidFill>
              <a:ea typeface="微软雅黑" panose="020B0503020204020204" pitchFamily="34" charset="-122"/>
            </a:endParaRPr>
          </a:p>
        </p:txBody>
      </p:sp>
      <p:sp>
        <p:nvSpPr>
          <p:cNvPr id="1048592" name="矩形 8"/>
          <p:cNvSpPr/>
          <p:nvPr/>
        </p:nvSpPr>
        <p:spPr>
          <a:xfrm>
            <a:off x="610641" y="804811"/>
            <a:ext cx="478941" cy="388931"/>
          </a:xfrm>
          <a:custGeom>
            <a:avLst/>
            <a:gdLst/>
            <a:ahLst/>
            <a:cxnLst/>
            <a:rect l="l" t="t" r="r" b="b"/>
            <a:pathLst>
              <a:path w="855095" h="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solidFill>
            <a:srgbClr val="95B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rgbClr val="95BC49"/>
                </a:solidFill>
                <a:latin typeface="+mj-lt"/>
                <a:ea typeface="微软雅黑" panose="020B0503020204020204" pitchFamily="34" charset="-122"/>
              </a:rPr>
              <a:t>02</a:t>
            </a:r>
            <a:endParaRPr lang="zh-CN" altLang="en-US" sz="1600" dirty="0">
              <a:solidFill>
                <a:srgbClr val="95BC49"/>
              </a:solidFill>
              <a:latin typeface="+mj-lt"/>
              <a:ea typeface="微软雅黑" panose="020B0503020204020204" pitchFamily="34" charset="-122"/>
            </a:endParaRPr>
          </a:p>
        </p:txBody>
      </p:sp>
      <p:sp>
        <p:nvSpPr>
          <p:cNvPr id="1048593" name="TextBox 22"/>
          <p:cNvSpPr txBox="1"/>
          <p:nvPr/>
        </p:nvSpPr>
        <p:spPr>
          <a:xfrm>
            <a:off x="1141813" y="1369992"/>
            <a:ext cx="3638327" cy="307777"/>
          </a:xfrm>
          <a:prstGeom prst="rect">
            <a:avLst/>
          </a:prstGeom>
          <a:noFill/>
          <a:effectLst/>
        </p:spPr>
        <p:txBody>
          <a:bodyPr wrap="square" rtlCol="0">
            <a:spAutoFit/>
          </a:bodyPr>
          <a:lstStyle/>
          <a:p>
            <a:r>
              <a:rPr lang="id-ID" sz="1400" b="1"/>
              <a:t>Validitas dalam Focus Group</a:t>
            </a:r>
            <a:endParaRPr lang="zh-CN" altLang="en-US" sz="1400" b="1" dirty="0">
              <a:solidFill>
                <a:srgbClr val="FDA907"/>
              </a:solidFill>
              <a:ea typeface="微软雅黑" panose="020B0503020204020204" pitchFamily="34" charset="-122"/>
            </a:endParaRPr>
          </a:p>
        </p:txBody>
      </p:sp>
      <p:sp>
        <p:nvSpPr>
          <p:cNvPr id="1048594" name="矩形 8"/>
          <p:cNvSpPr/>
          <p:nvPr/>
        </p:nvSpPr>
        <p:spPr>
          <a:xfrm>
            <a:off x="644724" y="1310408"/>
            <a:ext cx="478941" cy="388931"/>
          </a:xfrm>
          <a:custGeom>
            <a:avLst/>
            <a:gdLst/>
            <a:ahLst/>
            <a:cxnLst/>
            <a:rect l="l" t="t" r="r" b="b"/>
            <a:pathLst>
              <a:path w="855095" h="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rgbClr val="FDA907"/>
                </a:solidFill>
                <a:latin typeface="+mj-lt"/>
                <a:ea typeface="微软雅黑" panose="020B0503020204020204" pitchFamily="34" charset="-122"/>
              </a:rPr>
              <a:t>03</a:t>
            </a:r>
            <a:endParaRPr lang="zh-CN" altLang="en-US" sz="1600" dirty="0">
              <a:solidFill>
                <a:srgbClr val="FDA907"/>
              </a:solidFill>
              <a:latin typeface="+mj-lt"/>
              <a:ea typeface="微软雅黑" panose="020B0503020204020204" pitchFamily="34" charset="-122"/>
            </a:endParaRPr>
          </a:p>
        </p:txBody>
      </p:sp>
      <p:sp>
        <p:nvSpPr>
          <p:cNvPr id="1048595" name="TextBox 25"/>
          <p:cNvSpPr txBox="1"/>
          <p:nvPr/>
        </p:nvSpPr>
        <p:spPr>
          <a:xfrm>
            <a:off x="1133003" y="1857028"/>
            <a:ext cx="3638327" cy="523220"/>
          </a:xfrm>
          <a:prstGeom prst="rect">
            <a:avLst/>
          </a:prstGeom>
          <a:noFill/>
          <a:effectLst/>
        </p:spPr>
        <p:txBody>
          <a:bodyPr wrap="square" rtlCol="0">
            <a:spAutoFit/>
          </a:bodyPr>
          <a:lstStyle/>
          <a:p>
            <a:r>
              <a:rPr lang="id-ID" sz="1400" b="1"/>
              <a:t>Perbandingan FGD dengan Observasi dan Wawancara</a:t>
            </a:r>
            <a:endParaRPr lang="zh-CN" altLang="en-US" sz="1400" b="1" dirty="0">
              <a:solidFill>
                <a:srgbClr val="BF3420"/>
              </a:solidFill>
              <a:ea typeface="微软雅黑" panose="020B0503020204020204" pitchFamily="34" charset="-122"/>
            </a:endParaRPr>
          </a:p>
        </p:txBody>
      </p:sp>
      <p:sp>
        <p:nvSpPr>
          <p:cNvPr id="1048596" name="矩形 8"/>
          <p:cNvSpPr/>
          <p:nvPr/>
        </p:nvSpPr>
        <p:spPr>
          <a:xfrm>
            <a:off x="655863" y="1895674"/>
            <a:ext cx="478941" cy="388931"/>
          </a:xfrm>
          <a:custGeom>
            <a:avLst/>
            <a:gdLst/>
            <a:ahLst/>
            <a:cxnLst/>
            <a:rect l="l" t="t" r="r" b="b"/>
            <a:pathLst>
              <a:path w="855095" h="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rgbClr val="BF3420"/>
                </a:solidFill>
                <a:latin typeface="+mj-lt"/>
                <a:ea typeface="微软雅黑" panose="020B0503020204020204" pitchFamily="34" charset="-122"/>
              </a:rPr>
              <a:t>04</a:t>
            </a:r>
            <a:endParaRPr lang="zh-CN" altLang="en-US" sz="1600" dirty="0">
              <a:solidFill>
                <a:srgbClr val="BF3420"/>
              </a:solidFill>
              <a:latin typeface="+mj-lt"/>
              <a:ea typeface="微软雅黑" panose="020B0503020204020204" pitchFamily="34" charset="-122"/>
            </a:endParaRPr>
          </a:p>
        </p:txBody>
      </p:sp>
      <p:grpSp>
        <p:nvGrpSpPr>
          <p:cNvPr id="45" name="组合 10"/>
          <p:cNvGrpSpPr/>
          <p:nvPr/>
        </p:nvGrpSpPr>
        <p:grpSpPr>
          <a:xfrm>
            <a:off x="4887036" y="0"/>
            <a:ext cx="4256964" cy="5143500"/>
            <a:chOff x="566555" y="877035"/>
            <a:chExt cx="2340260" cy="164545"/>
          </a:xfrm>
        </p:grpSpPr>
        <p:sp>
          <p:nvSpPr>
            <p:cNvPr id="1048597" name="矩形 11"/>
            <p:cNvSpPr/>
            <p:nvPr/>
          </p:nvSpPr>
          <p:spPr>
            <a:xfrm>
              <a:off x="566555" y="877035"/>
              <a:ext cx="585065" cy="164545"/>
            </a:xfrm>
            <a:prstGeom prst="rect">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598" name="矩形 12"/>
            <p:cNvSpPr/>
            <p:nvPr/>
          </p:nvSpPr>
          <p:spPr>
            <a:xfrm>
              <a:off x="1151620" y="877035"/>
              <a:ext cx="585065" cy="164545"/>
            </a:xfrm>
            <a:prstGeom prst="rect">
              <a:avLst/>
            </a:prstGeom>
            <a:solidFill>
              <a:srgbClr val="95B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599" name="矩形 13"/>
            <p:cNvSpPr/>
            <p:nvPr/>
          </p:nvSpPr>
          <p:spPr>
            <a:xfrm>
              <a:off x="1736685" y="877035"/>
              <a:ext cx="585065" cy="164545"/>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00" name="矩形 14"/>
            <p:cNvSpPr/>
            <p:nvPr/>
          </p:nvSpPr>
          <p:spPr>
            <a:xfrm>
              <a:off x="2321750" y="877035"/>
              <a:ext cx="585065" cy="164545"/>
            </a:xfrm>
            <a:prstGeom prst="rect">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sp>
        <p:nvSpPr>
          <p:cNvPr id="1048601" name="矩形 1"/>
          <p:cNvSpPr/>
          <p:nvPr/>
        </p:nvSpPr>
        <p:spPr>
          <a:xfrm>
            <a:off x="4887036" y="1997305"/>
            <a:ext cx="4256964" cy="926956"/>
          </a:xfrm>
          <a:prstGeom prst="rect">
            <a:avLst/>
          </a:prstGeom>
          <a:solidFill>
            <a:schemeClr val="tx1">
              <a:alpha val="3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smtClean="0">
                <a:solidFill>
                  <a:schemeClr val="bg1"/>
                </a:solidFill>
                <a:latin typeface="+mj-lt"/>
                <a:ea typeface="微软雅黑" panose="020B0503020204020204" pitchFamily="34" charset="-122"/>
              </a:rPr>
              <a:t>PEMBAHASAN</a:t>
            </a:r>
            <a:endParaRPr lang="zh-CN" altLang="en-US" sz="3200" dirty="0">
              <a:solidFill>
                <a:schemeClr val="bg1"/>
              </a:solidFill>
              <a:latin typeface="+mj-lt"/>
              <a:ea typeface="微软雅黑" panose="020B0503020204020204" pitchFamily="34" charset="-122"/>
            </a:endParaRPr>
          </a:p>
        </p:txBody>
      </p:sp>
      <p:sp>
        <p:nvSpPr>
          <p:cNvPr id="1048602" name="矩形 8"/>
          <p:cNvSpPr/>
          <p:nvPr/>
        </p:nvSpPr>
        <p:spPr>
          <a:xfrm>
            <a:off x="634752" y="2535330"/>
            <a:ext cx="478941" cy="388931"/>
          </a:xfrm>
          <a:custGeom>
            <a:avLst/>
            <a:gdLst/>
            <a:ahLst/>
            <a:cxnLst/>
            <a:rect l="l" t="t" r="r" b="b"/>
            <a:pathLst>
              <a:path w="855095" h="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smtClean="0">
                <a:solidFill>
                  <a:srgbClr val="1A7BAE"/>
                </a:solidFill>
                <a:latin typeface="+mj-lt"/>
                <a:ea typeface="微软雅黑" panose="020B0503020204020204" pitchFamily="34" charset="-122"/>
              </a:rPr>
              <a:t>05</a:t>
            </a:r>
            <a:endParaRPr lang="zh-CN" altLang="en-US" sz="1600" dirty="0">
              <a:solidFill>
                <a:srgbClr val="1A7BAE"/>
              </a:solidFill>
              <a:latin typeface="+mj-lt"/>
              <a:ea typeface="微软雅黑" panose="020B0503020204020204" pitchFamily="34" charset="-122"/>
            </a:endParaRPr>
          </a:p>
        </p:txBody>
      </p:sp>
      <p:sp>
        <p:nvSpPr>
          <p:cNvPr id="1048603" name="TextBox 24"/>
          <p:cNvSpPr txBox="1"/>
          <p:nvPr/>
        </p:nvSpPr>
        <p:spPr>
          <a:xfrm>
            <a:off x="1102050" y="2518421"/>
            <a:ext cx="3638327" cy="523220"/>
          </a:xfrm>
          <a:prstGeom prst="rect">
            <a:avLst/>
          </a:prstGeom>
          <a:noFill/>
          <a:effectLst/>
        </p:spPr>
        <p:txBody>
          <a:bodyPr wrap="square" rtlCol="0">
            <a:spAutoFit/>
          </a:bodyPr>
          <a:lstStyle/>
          <a:p>
            <a:r>
              <a:rPr lang="id-ID" sz="1400" b="1"/>
              <a:t>Prasyarat yang Harus Terpenuhi dalam Focus Group</a:t>
            </a:r>
            <a:endParaRPr lang="zh-CN" altLang="en-US" sz="1400" b="1" dirty="0">
              <a:solidFill>
                <a:srgbClr val="1A7BAE"/>
              </a:solidFill>
              <a:ea typeface="微软雅黑" panose="020B0503020204020204" pitchFamily="34" charset="-122"/>
            </a:endParaRPr>
          </a:p>
        </p:txBody>
      </p:sp>
      <p:sp>
        <p:nvSpPr>
          <p:cNvPr id="1048604" name="矩形 8"/>
          <p:cNvSpPr/>
          <p:nvPr/>
        </p:nvSpPr>
        <p:spPr>
          <a:xfrm>
            <a:off x="637391" y="3193447"/>
            <a:ext cx="478941" cy="388931"/>
          </a:xfrm>
          <a:custGeom>
            <a:avLst/>
            <a:gdLst/>
            <a:ahLst/>
            <a:cxnLst/>
            <a:rect l="l" t="t" r="r" b="b"/>
            <a:pathLst>
              <a:path w="855095" h="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solidFill>
            <a:srgbClr val="95B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smtClean="0">
                <a:solidFill>
                  <a:srgbClr val="95BC49"/>
                </a:solidFill>
                <a:latin typeface="+mj-lt"/>
                <a:ea typeface="微软雅黑" panose="020B0503020204020204" pitchFamily="34" charset="-122"/>
              </a:rPr>
              <a:t>06</a:t>
            </a:r>
            <a:endParaRPr lang="zh-CN" altLang="en-US" sz="1600" dirty="0">
              <a:solidFill>
                <a:srgbClr val="95BC49"/>
              </a:solidFill>
              <a:latin typeface="+mj-lt"/>
              <a:ea typeface="微软雅黑" panose="020B0503020204020204" pitchFamily="34" charset="-122"/>
            </a:endParaRPr>
          </a:p>
        </p:txBody>
      </p:sp>
      <p:sp>
        <p:nvSpPr>
          <p:cNvPr id="1048605" name="TextBox 28"/>
          <p:cNvSpPr txBox="1"/>
          <p:nvPr/>
        </p:nvSpPr>
        <p:spPr>
          <a:xfrm>
            <a:off x="1126333" y="3193447"/>
            <a:ext cx="3638327" cy="523220"/>
          </a:xfrm>
          <a:prstGeom prst="rect">
            <a:avLst/>
          </a:prstGeom>
          <a:noFill/>
          <a:effectLst/>
        </p:spPr>
        <p:txBody>
          <a:bodyPr wrap="square" rtlCol="0">
            <a:spAutoFit/>
          </a:bodyPr>
          <a:lstStyle/>
          <a:p>
            <a:r>
              <a:rPr lang="id-ID" sz="1400" b="1"/>
              <a:t>Fase dalam Focus Group (Fase Perencanaan)</a:t>
            </a:r>
            <a:endParaRPr lang="zh-CN" altLang="en-US" sz="1400" b="1" dirty="0">
              <a:solidFill>
                <a:srgbClr val="95BC49"/>
              </a:solidFill>
              <a:ea typeface="微软雅黑" panose="020B0503020204020204" pitchFamily="34" charset="-122"/>
            </a:endParaRPr>
          </a:p>
        </p:txBody>
      </p:sp>
      <p:sp>
        <p:nvSpPr>
          <p:cNvPr id="1048606" name="矩形 8"/>
          <p:cNvSpPr/>
          <p:nvPr/>
        </p:nvSpPr>
        <p:spPr>
          <a:xfrm>
            <a:off x="627460" y="3801832"/>
            <a:ext cx="478941" cy="388931"/>
          </a:xfrm>
          <a:custGeom>
            <a:avLst/>
            <a:gdLst/>
            <a:ahLst/>
            <a:cxnLst/>
            <a:rect l="l" t="t" r="r" b="b"/>
            <a:pathLst>
              <a:path w="855095" h="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smtClean="0">
                <a:solidFill>
                  <a:srgbClr val="FDA907"/>
                </a:solidFill>
                <a:latin typeface="+mj-lt"/>
                <a:ea typeface="微软雅黑" panose="020B0503020204020204" pitchFamily="34" charset="-122"/>
              </a:rPr>
              <a:t>07</a:t>
            </a:r>
            <a:endParaRPr lang="zh-CN" altLang="en-US" sz="1600" dirty="0">
              <a:solidFill>
                <a:srgbClr val="FDA907"/>
              </a:solidFill>
              <a:latin typeface="+mj-lt"/>
              <a:ea typeface="微软雅黑" panose="020B0503020204020204" pitchFamily="34" charset="-122"/>
            </a:endParaRPr>
          </a:p>
        </p:txBody>
      </p:sp>
      <p:sp>
        <p:nvSpPr>
          <p:cNvPr id="1048607" name="TextBox 30"/>
          <p:cNvSpPr txBox="1"/>
          <p:nvPr/>
        </p:nvSpPr>
        <p:spPr>
          <a:xfrm>
            <a:off x="1126333" y="3826771"/>
            <a:ext cx="3638327" cy="294640"/>
          </a:xfrm>
          <a:prstGeom prst="rect">
            <a:avLst/>
          </a:prstGeom>
          <a:noFill/>
          <a:effectLst/>
        </p:spPr>
        <p:txBody>
          <a:bodyPr wrap="square" rtlCol="0">
            <a:spAutoFit/>
          </a:bodyPr>
          <a:lstStyle/>
          <a:p>
            <a:r>
              <a:rPr lang="id-ID" sz="1400" b="1"/>
              <a:t>Fase dalam Focus Group (Fase Wawancara)</a:t>
            </a:r>
            <a:endParaRPr lang="zh-CN" altLang="en-US" sz="1400" b="1" dirty="0">
              <a:solidFill>
                <a:srgbClr val="FDA907"/>
              </a:solidFill>
              <a:ea typeface="微软雅黑" panose="020B0503020204020204" pitchFamily="34" charset="-122"/>
            </a:endParaRPr>
          </a:p>
        </p:txBody>
      </p:sp>
      <p:sp>
        <p:nvSpPr>
          <p:cNvPr id="1048608" name="矩形 8"/>
          <p:cNvSpPr/>
          <p:nvPr/>
        </p:nvSpPr>
        <p:spPr>
          <a:xfrm>
            <a:off x="597402" y="4416955"/>
            <a:ext cx="478941" cy="388931"/>
          </a:xfrm>
          <a:custGeom>
            <a:avLst/>
            <a:gdLst/>
            <a:ahLst/>
            <a:cxnLst/>
            <a:rect l="l" t="t" r="r" b="b"/>
            <a:pathLst>
              <a:path w="855095" h="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smtClean="0">
                <a:solidFill>
                  <a:srgbClr val="BF3420"/>
                </a:solidFill>
                <a:latin typeface="+mj-lt"/>
                <a:ea typeface="微软雅黑" panose="020B0503020204020204" pitchFamily="34" charset="-122"/>
              </a:rPr>
              <a:t>08</a:t>
            </a:r>
            <a:endParaRPr lang="zh-CN" altLang="en-US" sz="1600" dirty="0">
              <a:solidFill>
                <a:srgbClr val="BF3420"/>
              </a:solidFill>
              <a:latin typeface="+mj-lt"/>
              <a:ea typeface="微软雅黑" panose="020B0503020204020204" pitchFamily="34" charset="-122"/>
            </a:endParaRPr>
          </a:p>
        </p:txBody>
      </p:sp>
      <p:sp>
        <p:nvSpPr>
          <p:cNvPr id="1048609" name="TextBox 32"/>
          <p:cNvSpPr txBox="1"/>
          <p:nvPr/>
        </p:nvSpPr>
        <p:spPr>
          <a:xfrm>
            <a:off x="1110860" y="4467332"/>
            <a:ext cx="3638327" cy="307777"/>
          </a:xfrm>
          <a:prstGeom prst="rect">
            <a:avLst/>
          </a:prstGeom>
          <a:noFill/>
          <a:effectLst/>
        </p:spPr>
        <p:txBody>
          <a:bodyPr wrap="square" rtlCol="0">
            <a:spAutoFit/>
          </a:bodyPr>
          <a:lstStyle/>
          <a:p>
            <a:r>
              <a:rPr lang="id-ID" sz="1400" b="1"/>
              <a:t>Fase dalam Focus Group (Fase Analisis)</a:t>
            </a:r>
            <a:endParaRPr lang="zh-CN" altLang="en-US" sz="1400" b="1" dirty="0">
              <a:solidFill>
                <a:srgbClr val="BF3420"/>
              </a:solidFill>
              <a:ea typeface="微软雅黑" panose="020B0503020204020204" pitchFamily="34" charset="-122"/>
            </a:endParaRPr>
          </a:p>
        </p:txBody>
      </p:sp>
    </p:spTree>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A7BAE"/>
        </a:solidFill>
        <a:effectLst/>
      </p:bgPr>
    </p:bg>
    <p:spTree>
      <p:nvGrpSpPr>
        <p:cNvPr id="1" name=""/>
        <p:cNvGrpSpPr/>
        <p:nvPr/>
      </p:nvGrpSpPr>
      <p:grpSpPr>
        <a:xfrm>
          <a:off x="0" y="0"/>
          <a:ext cx="0" cy="0"/>
          <a:chOff x="0" y="0"/>
          <a:chExt cx="0" cy="0"/>
        </a:xfrm>
      </p:grpSpPr>
      <p:sp>
        <p:nvSpPr>
          <p:cNvPr id="1048657" name="矩形 5"/>
          <p:cNvSpPr/>
          <p:nvPr/>
        </p:nvSpPr>
        <p:spPr>
          <a:xfrm>
            <a:off x="1" y="2166704"/>
            <a:ext cx="9144000" cy="450051"/>
          </a:xfrm>
          <a:prstGeom prst="rect">
            <a:avLst/>
          </a:prstGeom>
          <a:solidFill>
            <a:srgbClr val="1D8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58" name="TextBox 3"/>
          <p:cNvSpPr txBox="1"/>
          <p:nvPr/>
        </p:nvSpPr>
        <p:spPr>
          <a:xfrm>
            <a:off x="-108520" y="-1430507"/>
            <a:ext cx="3891280" cy="7825739"/>
          </a:xfrm>
          <a:prstGeom prst="rect">
            <a:avLst/>
          </a:prstGeom>
          <a:noFill/>
          <a:effectLst>
            <a:outerShdw blurRad="165100" dist="76200" dir="1200000" algn="tl" rotWithShape="0">
              <a:prstClr val="black">
                <a:alpha val="10000"/>
              </a:prstClr>
            </a:outerShdw>
          </a:effectLst>
        </p:spPr>
        <p:txBody>
          <a:bodyPr wrap="none" rtlCol="0">
            <a:spAutoFit/>
          </a:bodyPr>
          <a:lstStyle/>
          <a:p>
            <a:r>
              <a:rPr lang="en-US" altLang="zh-CN" sz="52000" dirty="0">
                <a:solidFill>
                  <a:schemeClr val="bg1"/>
                </a:solidFill>
                <a:latin typeface="+mj-lt"/>
                <a:ea typeface="微软雅黑" panose="020B0503020204020204" pitchFamily="34" charset="-122"/>
              </a:rPr>
              <a:t>5</a:t>
            </a:r>
            <a:endParaRPr lang="zh-CN" altLang="en-US" sz="52000" dirty="0">
              <a:solidFill>
                <a:schemeClr val="bg1"/>
              </a:solidFill>
              <a:latin typeface="+mj-lt"/>
              <a:ea typeface="微软雅黑" panose="020B0503020204020204" pitchFamily="34" charset="-122"/>
            </a:endParaRPr>
          </a:p>
        </p:txBody>
      </p:sp>
      <p:sp>
        <p:nvSpPr>
          <p:cNvPr id="1048659" name="矩形 4"/>
          <p:cNvSpPr/>
          <p:nvPr/>
        </p:nvSpPr>
        <p:spPr>
          <a:xfrm>
            <a:off x="3863932" y="2301720"/>
            <a:ext cx="5178376" cy="2733040"/>
          </a:xfrm>
          <a:prstGeom prst="rect">
            <a:avLst/>
          </a:prstGeom>
        </p:spPr>
        <p:txBody>
          <a:bodyPr wrap="square">
            <a:spAutoFit/>
          </a:bodyPr>
          <a:lstStyle/>
          <a:p>
            <a:r>
              <a:rPr lang="id-ID" sz="1400" b="1"/>
              <a:t>Berikut beberapa prasyarat berikut, yaitu </a:t>
            </a:r>
            <a:r>
              <a:rPr lang="id-ID" sz="1400" b="1" smtClean="0"/>
              <a:t>:</a:t>
            </a:r>
            <a:endParaRPr lang="en-US" sz="1400" b="1" smtClean="0"/>
          </a:p>
          <a:p>
            <a:endParaRPr lang="en-US" sz="1400" b="1"/>
          </a:p>
          <a:p>
            <a:r>
              <a:rPr lang="en-US" sz="1400" b="1"/>
              <a:t> </a:t>
            </a:r>
            <a:r>
              <a:rPr lang="en-US" altLang="zh-CN" sz="1400" b="1">
                <a:solidFill>
                  <a:schemeClr val="bg1"/>
                </a:solidFill>
                <a:latin typeface="Gotham" pitchFamily="50" charset="0"/>
                <a:ea typeface="微软雅黑" panose="020B0503020204020204" pitchFamily="34" charset="-122"/>
              </a:rPr>
              <a:t>1</a:t>
            </a:r>
            <a:r>
              <a:rPr lang="en-US" altLang="zh-CN" sz="1400" b="1" smtClean="0">
                <a:solidFill>
                  <a:schemeClr val="bg1"/>
                </a:solidFill>
                <a:latin typeface="Gotham" pitchFamily="50" charset="0"/>
                <a:ea typeface="微软雅黑" panose="020B0503020204020204" pitchFamily="34" charset="-122"/>
              </a:rPr>
              <a:t>.</a:t>
            </a:r>
            <a:r>
              <a:rPr lang="en-US" sz="1400" b="1" smtClean="0"/>
              <a:t> </a:t>
            </a:r>
            <a:r>
              <a:rPr lang="id-ID" sz="1400" b="1" smtClean="0"/>
              <a:t>Homogenitas responden</a:t>
            </a:r>
            <a:endParaRPr lang="en-US" sz="1400" b="1"/>
          </a:p>
          <a:p>
            <a:r>
              <a:rPr lang="en-US" altLang="zh-CN" sz="1400" b="1" smtClean="0">
                <a:solidFill>
                  <a:schemeClr val="bg1"/>
                </a:solidFill>
                <a:latin typeface="Gotham" pitchFamily="50" charset="0"/>
                <a:ea typeface="微软雅黑" panose="020B0503020204020204" pitchFamily="34" charset="-122"/>
              </a:rPr>
              <a:t>2.</a:t>
            </a:r>
            <a:r>
              <a:rPr lang="zh-CN" altLang="en-US" sz="1400" b="1" smtClean="0">
                <a:solidFill>
                  <a:schemeClr val="bg1"/>
                </a:solidFill>
                <a:latin typeface="Gotham" pitchFamily="50" charset="0"/>
                <a:ea typeface="微软雅黑" panose="020B0503020204020204" pitchFamily="34" charset="-122"/>
              </a:rPr>
              <a:t> </a:t>
            </a:r>
            <a:r>
              <a:rPr lang="id-ID" sz="1400" b="1" smtClean="0"/>
              <a:t>Adanya </a:t>
            </a:r>
            <a:r>
              <a:rPr lang="id-ID" sz="1400" b="1"/>
              <a:t>topik diskusi yang akan digali</a:t>
            </a:r>
            <a:endParaRPr lang="en-US" sz="1400" b="1"/>
          </a:p>
          <a:p>
            <a:r>
              <a:rPr lang="en-US" altLang="zh-CN" sz="1400" b="1" smtClean="0">
                <a:solidFill>
                  <a:schemeClr val="bg1"/>
                </a:solidFill>
                <a:latin typeface="Gotham" pitchFamily="50" charset="0"/>
                <a:ea typeface="微软雅黑" panose="020B0503020204020204" pitchFamily="34" charset="-122"/>
              </a:rPr>
              <a:t>3.</a:t>
            </a:r>
            <a:r>
              <a:rPr lang="id-ID" sz="1400" b="1" smtClean="0"/>
              <a:t>Lokasi/tempat </a:t>
            </a:r>
            <a:r>
              <a:rPr lang="id-ID" sz="1400" b="1"/>
              <a:t>diskusi yang kondusif</a:t>
            </a:r>
            <a:endParaRPr lang="en-US" sz="1400" b="1"/>
          </a:p>
          <a:p>
            <a:pPr lvl="0"/>
            <a:r>
              <a:rPr lang="en-US" altLang="zh-CN" sz="1400" b="1" smtClean="0">
                <a:solidFill>
                  <a:schemeClr val="bg1"/>
                </a:solidFill>
                <a:latin typeface="Gotham" pitchFamily="50" charset="0"/>
                <a:ea typeface="微软雅黑" panose="020B0503020204020204" pitchFamily="34" charset="-122"/>
              </a:rPr>
              <a:t>4. </a:t>
            </a:r>
            <a:r>
              <a:rPr lang="id-ID" sz="1400" b="1"/>
              <a:t>Adanya fasilitator</a:t>
            </a:r>
            <a:endParaRPr lang="en-US" sz="1400" b="1"/>
          </a:p>
          <a:p>
            <a:pPr lvl="0"/>
            <a:r>
              <a:rPr lang="en-US" altLang="zh-CN" sz="1400" b="1">
                <a:solidFill>
                  <a:schemeClr val="bg1"/>
                </a:solidFill>
                <a:latin typeface="Gotham" pitchFamily="50" charset="0"/>
                <a:ea typeface="微软雅黑" panose="020B0503020204020204" pitchFamily="34" charset="-122"/>
              </a:rPr>
              <a:t>5</a:t>
            </a:r>
            <a:r>
              <a:rPr lang="en-US" altLang="zh-CN" sz="1400" b="1" smtClean="0">
                <a:solidFill>
                  <a:schemeClr val="bg1"/>
                </a:solidFill>
                <a:latin typeface="Gotham" pitchFamily="50" charset="0"/>
                <a:ea typeface="微软雅黑" panose="020B0503020204020204" pitchFamily="34" charset="-122"/>
              </a:rPr>
              <a:t>. </a:t>
            </a:r>
            <a:r>
              <a:rPr lang="id-ID" sz="1400" b="1"/>
              <a:t>Adanya </a:t>
            </a:r>
            <a:r>
              <a:rPr lang="id-ID" sz="1400" b="1" i="1" smtClean="0"/>
              <a:t>observer</a:t>
            </a:r>
            <a:endParaRPr lang="en-US" altLang="zh-CN" sz="1400" b="1" smtClean="0">
              <a:solidFill>
                <a:schemeClr val="bg1"/>
              </a:solidFill>
              <a:latin typeface="Gotham" pitchFamily="50" charset="0"/>
              <a:ea typeface="微软雅黑" panose="020B0503020204020204" pitchFamily="34" charset="-122"/>
            </a:endParaRPr>
          </a:p>
          <a:p>
            <a:r>
              <a:rPr lang="en-US" altLang="zh-CN" sz="1400" b="1" smtClean="0">
                <a:solidFill>
                  <a:schemeClr val="bg1"/>
                </a:solidFill>
                <a:latin typeface="Gotham" pitchFamily="50" charset="0"/>
                <a:ea typeface="微软雅黑" panose="020B0503020204020204" pitchFamily="34" charset="-122"/>
              </a:rPr>
              <a:t>6. </a:t>
            </a:r>
            <a:r>
              <a:rPr lang="id-ID" sz="1400" b="1"/>
              <a:t>Iklim diskusi yang mampu menciptakan </a:t>
            </a:r>
            <a:r>
              <a:rPr lang="id-ID" sz="1400" b="1" i="1"/>
              <a:t>self-disclosure </a:t>
            </a:r>
            <a:r>
              <a:rPr lang="id-ID" sz="1400" b="1"/>
              <a:t>atau kedekatan dalam suasana yang  </a:t>
            </a:r>
            <a:r>
              <a:rPr lang="id-ID" sz="1400" b="1" smtClean="0"/>
              <a:t>nyaman</a:t>
            </a:r>
            <a:endParaRPr lang="en-US" sz="1400" b="1" smtClean="0"/>
          </a:p>
          <a:p>
            <a:pPr lvl="0"/>
            <a:r>
              <a:rPr lang="en-US" altLang="zh-CN" sz="1400" b="1" smtClean="0">
                <a:solidFill>
                  <a:schemeClr val="bg1"/>
                </a:solidFill>
                <a:latin typeface="Gotham" pitchFamily="50" charset="0"/>
                <a:ea typeface="微软雅黑" panose="020B0503020204020204" pitchFamily="34" charset="-122"/>
              </a:rPr>
              <a:t>7. </a:t>
            </a:r>
            <a:r>
              <a:rPr lang="id-ID" sz="1400" b="1"/>
              <a:t>Jumlah responden dalam </a:t>
            </a:r>
            <a:r>
              <a:rPr lang="id-ID" sz="1400" b="1" i="1"/>
              <a:t>focused group</a:t>
            </a:r>
            <a:endParaRPr lang="en-US" sz="1400" b="1"/>
          </a:p>
          <a:p>
            <a:pPr lvl="0"/>
            <a:r>
              <a:rPr lang="en-US" altLang="zh-CN" sz="1400" b="1" smtClean="0">
                <a:solidFill>
                  <a:schemeClr val="bg1"/>
                </a:solidFill>
                <a:latin typeface="Gotham" pitchFamily="50" charset="0"/>
                <a:ea typeface="微软雅黑" panose="020B0503020204020204" pitchFamily="34" charset="-122"/>
              </a:rPr>
              <a:t>8. </a:t>
            </a:r>
            <a:r>
              <a:rPr lang="id-ID" sz="1400" b="1"/>
              <a:t>Seleksi responden</a:t>
            </a:r>
            <a:endParaRPr lang="en-US" sz="1400" b="1"/>
          </a:p>
          <a:p>
            <a:pPr lvl="0"/>
            <a:r>
              <a:rPr lang="en-US" altLang="zh-CN" sz="1400" b="1" smtClean="0">
                <a:solidFill>
                  <a:schemeClr val="bg1"/>
                </a:solidFill>
                <a:latin typeface="Gotham" pitchFamily="50" charset="0"/>
                <a:ea typeface="微软雅黑" panose="020B0503020204020204" pitchFamily="34" charset="-122"/>
              </a:rPr>
              <a:t>9. </a:t>
            </a:r>
            <a:r>
              <a:rPr lang="id-ID" sz="1400" b="1"/>
              <a:t>Berapa kali </a:t>
            </a:r>
            <a:r>
              <a:rPr lang="id-ID" sz="1400" b="1" i="1"/>
              <a:t>focus group </a:t>
            </a:r>
            <a:r>
              <a:rPr lang="id-ID" sz="1400" b="1"/>
              <a:t>dilakukan dalam sebuah riset?</a:t>
            </a:r>
            <a:endParaRPr lang="en-US" sz="1400" b="1"/>
          </a:p>
          <a:p>
            <a:pPr algn="r"/>
            <a:endParaRPr lang="zh-CN" altLang="en-US" sz="1400" dirty="0">
              <a:solidFill>
                <a:schemeClr val="bg1"/>
              </a:solidFill>
              <a:latin typeface="Gotham" pitchFamily="50" charset="0"/>
              <a:ea typeface="微软雅黑" panose="020B0503020204020204" pitchFamily="34" charset="-122"/>
            </a:endParaRPr>
          </a:p>
        </p:txBody>
      </p:sp>
      <p:sp>
        <p:nvSpPr>
          <p:cNvPr id="1048660" name="矩形 2"/>
          <p:cNvSpPr/>
          <p:nvPr/>
        </p:nvSpPr>
        <p:spPr>
          <a:xfrm>
            <a:off x="3459446" y="225679"/>
            <a:ext cx="5046980" cy="2542541"/>
          </a:xfrm>
          <a:prstGeom prst="rect">
            <a:avLst/>
          </a:prstGeom>
        </p:spPr>
        <p:txBody>
          <a:bodyPr wrap="none">
            <a:spAutoFit/>
          </a:bodyPr>
          <a:lstStyle/>
          <a:p>
            <a:pPr algn="r"/>
            <a:r>
              <a:rPr lang="id-ID" sz="4000" b="1">
                <a:solidFill>
                  <a:schemeClr val="bg1"/>
                </a:solidFill>
              </a:rPr>
              <a:t>Prasyarat yang Harus </a:t>
            </a:r>
            <a:endParaRPr lang="en-US" sz="4000" b="1" smtClean="0">
              <a:solidFill>
                <a:schemeClr val="bg1"/>
              </a:solidFill>
            </a:endParaRPr>
          </a:p>
          <a:p>
            <a:pPr algn="r"/>
            <a:r>
              <a:rPr lang="id-ID" sz="4000" b="1" smtClean="0">
                <a:solidFill>
                  <a:schemeClr val="bg1"/>
                </a:solidFill>
              </a:rPr>
              <a:t>Terpenuhi </a:t>
            </a:r>
            <a:r>
              <a:rPr lang="id-ID" sz="4000" b="1">
                <a:solidFill>
                  <a:schemeClr val="bg1"/>
                </a:solidFill>
              </a:rPr>
              <a:t>dalam </a:t>
            </a:r>
            <a:endParaRPr lang="en-US" sz="4000" b="1" smtClean="0">
              <a:solidFill>
                <a:schemeClr val="bg1"/>
              </a:solidFill>
            </a:endParaRPr>
          </a:p>
          <a:p>
            <a:pPr algn="r"/>
            <a:r>
              <a:rPr lang="id-ID" sz="4000" b="1" i="1" smtClean="0">
                <a:solidFill>
                  <a:schemeClr val="bg1"/>
                </a:solidFill>
              </a:rPr>
              <a:t>Focus </a:t>
            </a:r>
            <a:r>
              <a:rPr lang="id-ID" sz="4000" b="1" i="1">
                <a:solidFill>
                  <a:schemeClr val="bg1"/>
                </a:solidFill>
              </a:rPr>
              <a:t>Group</a:t>
            </a:r>
            <a:endParaRPr lang="en-US" sz="4000">
              <a:solidFill>
                <a:schemeClr val="bg1"/>
              </a:solidFill>
            </a:endParaRPr>
          </a:p>
          <a:p>
            <a:pPr lvl="0" algn="r"/>
            <a:endParaRPr lang="zh-CN" altLang="en-US" sz="4400" dirty="0">
              <a:solidFill>
                <a:schemeClr val="bg1"/>
              </a:solidFill>
              <a:latin typeface="Impact"/>
              <a:ea typeface="微软雅黑" panose="020B0503020204020204" pitchFamily="34" charset="-122"/>
            </a:endParaRPr>
          </a:p>
        </p:txBody>
      </p:sp>
    </p:spTree>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1048661" name="TextBox 3"/>
          <p:cNvSpPr txBox="1"/>
          <p:nvPr/>
        </p:nvSpPr>
        <p:spPr>
          <a:xfrm>
            <a:off x="26495" y="-1433695"/>
            <a:ext cx="3891280" cy="7825739"/>
          </a:xfrm>
          <a:prstGeom prst="rect">
            <a:avLst/>
          </a:prstGeom>
          <a:noFill/>
          <a:effectLst>
            <a:outerShdw blurRad="165100" dist="76200" dir="1200000" algn="tl" rotWithShape="0">
              <a:prstClr val="black">
                <a:alpha val="10000"/>
              </a:prstClr>
            </a:outerShdw>
          </a:effectLst>
        </p:spPr>
        <p:txBody>
          <a:bodyPr wrap="none" rtlCol="0">
            <a:spAutoFit/>
          </a:bodyPr>
          <a:lstStyle/>
          <a:p>
            <a:r>
              <a:rPr lang="en-US" altLang="zh-CN" sz="52000" dirty="0">
                <a:solidFill>
                  <a:schemeClr val="bg1"/>
                </a:solidFill>
                <a:latin typeface="+mj-lt"/>
                <a:ea typeface="微软雅黑" panose="020B0503020204020204" pitchFamily="34" charset="-122"/>
              </a:rPr>
              <a:t>6</a:t>
            </a:r>
            <a:endParaRPr lang="zh-CN" altLang="en-US" sz="52000" dirty="0">
              <a:solidFill>
                <a:schemeClr val="bg1"/>
              </a:solidFill>
              <a:latin typeface="+mj-lt"/>
              <a:ea typeface="微软雅黑" panose="020B0503020204020204" pitchFamily="34" charset="-122"/>
            </a:endParaRPr>
          </a:p>
        </p:txBody>
      </p:sp>
      <p:sp>
        <p:nvSpPr>
          <p:cNvPr id="1048662" name="矩形 2"/>
          <p:cNvSpPr/>
          <p:nvPr/>
        </p:nvSpPr>
        <p:spPr>
          <a:xfrm>
            <a:off x="3401870" y="726545"/>
            <a:ext cx="5288281" cy="1691641"/>
          </a:xfrm>
          <a:prstGeom prst="rect">
            <a:avLst/>
          </a:prstGeom>
        </p:spPr>
        <p:txBody>
          <a:bodyPr wrap="none">
            <a:spAutoFit/>
          </a:bodyPr>
          <a:lstStyle/>
          <a:p>
            <a:pPr algn="r"/>
            <a:r>
              <a:rPr lang="id-ID" sz="3600" b="1">
                <a:solidFill>
                  <a:schemeClr val="bg1"/>
                </a:solidFill>
              </a:rPr>
              <a:t>Fase dalam </a:t>
            </a:r>
            <a:r>
              <a:rPr lang="id-ID" sz="3600" b="1" i="1">
                <a:solidFill>
                  <a:schemeClr val="bg1"/>
                </a:solidFill>
              </a:rPr>
              <a:t>Focus Group </a:t>
            </a:r>
            <a:endParaRPr lang="en-US" sz="3600" b="1" i="1" smtClean="0">
              <a:solidFill>
                <a:schemeClr val="bg1"/>
              </a:solidFill>
            </a:endParaRPr>
          </a:p>
          <a:p>
            <a:pPr algn="r"/>
            <a:r>
              <a:rPr lang="id-ID" sz="3600" b="1" smtClean="0">
                <a:solidFill>
                  <a:schemeClr val="bg1"/>
                </a:solidFill>
              </a:rPr>
              <a:t>(</a:t>
            </a:r>
            <a:r>
              <a:rPr lang="id-ID" sz="3600" b="1">
                <a:solidFill>
                  <a:schemeClr val="bg1"/>
                </a:solidFill>
              </a:rPr>
              <a:t>Fase Perencanaan)</a:t>
            </a:r>
            <a:endParaRPr lang="en-US" sz="3600">
              <a:solidFill>
                <a:schemeClr val="bg1"/>
              </a:solidFill>
            </a:endParaRPr>
          </a:p>
          <a:p>
            <a:pPr lvl="0" algn="r"/>
            <a:endParaRPr lang="en-US" sz="3600" b="1" smtClean="0">
              <a:solidFill>
                <a:schemeClr val="bg1"/>
              </a:solidFill>
              <a:latin typeface="Gotham" pitchFamily="50" charset="0"/>
            </a:endParaRPr>
          </a:p>
        </p:txBody>
      </p:sp>
      <p:sp>
        <p:nvSpPr>
          <p:cNvPr id="1048663" name="矩形 2"/>
          <p:cNvSpPr/>
          <p:nvPr/>
        </p:nvSpPr>
        <p:spPr>
          <a:xfrm>
            <a:off x="3506342" y="2219305"/>
            <a:ext cx="5618355" cy="3279141"/>
          </a:xfrm>
          <a:prstGeom prst="rect">
            <a:avLst/>
          </a:prstGeom>
        </p:spPr>
        <p:txBody>
          <a:bodyPr wrap="square">
            <a:spAutoFit/>
          </a:bodyPr>
          <a:lstStyle/>
          <a:p>
            <a:pPr algn="just"/>
            <a:r>
              <a:rPr lang="en-US" sz="1600" i="1">
                <a:latin typeface="Gotham" pitchFamily="50" charset="0"/>
              </a:rPr>
              <a:t>Focus group</a:t>
            </a:r>
            <a:r>
              <a:rPr lang="en-US" sz="1600">
                <a:latin typeface="Gotham" pitchFamily="50" charset="0"/>
              </a:rPr>
              <a:t> pada dasarnya terdiri atas tiga fase yang saling terkait satu sama lain (Krueger, 1994). </a:t>
            </a:r>
            <a:r>
              <a:rPr lang="en-US" sz="1600" smtClean="0">
                <a:latin typeface="Gotham" pitchFamily="50" charset="0"/>
              </a:rPr>
              <a:t>Ketigafase </a:t>
            </a:r>
            <a:r>
              <a:rPr lang="en-US" sz="1600">
                <a:latin typeface="Gotham" pitchFamily="50" charset="0"/>
              </a:rPr>
              <a:t>tersebut antara lain; </a:t>
            </a:r>
            <a:endParaRPr lang="en-US" sz="1600" smtClean="0">
              <a:latin typeface="Gotham" pitchFamily="50" charset="0"/>
            </a:endParaRPr>
          </a:p>
          <a:p>
            <a:pPr marL="342900" indent="-342900" algn="just">
              <a:buAutoNum type="arabicParenR"/>
            </a:pPr>
            <a:r>
              <a:rPr lang="en-US" sz="1600" smtClean="0">
                <a:latin typeface="Gotham" pitchFamily="50" charset="0"/>
              </a:rPr>
              <a:t>Fase </a:t>
            </a:r>
            <a:r>
              <a:rPr lang="en-US" sz="1600">
                <a:latin typeface="Gotham" pitchFamily="50" charset="0"/>
              </a:rPr>
              <a:t>Perencanaan, </a:t>
            </a:r>
            <a:endParaRPr lang="en-US" sz="1600" smtClean="0">
              <a:latin typeface="Gotham" pitchFamily="50" charset="0"/>
            </a:endParaRPr>
          </a:p>
          <a:p>
            <a:pPr marL="342900" indent="-342900" algn="just">
              <a:buAutoNum type="arabicParenR"/>
            </a:pPr>
            <a:r>
              <a:rPr lang="en-US" sz="1600" smtClean="0">
                <a:latin typeface="Gotham" pitchFamily="50" charset="0"/>
              </a:rPr>
              <a:t>Fase Wawancara,</a:t>
            </a:r>
          </a:p>
          <a:p>
            <a:pPr marL="342900" indent="-342900" algn="just">
              <a:buAutoNum type="arabicParenR"/>
            </a:pPr>
            <a:r>
              <a:rPr lang="en-US" sz="1600" smtClean="0">
                <a:latin typeface="Gotham" pitchFamily="50" charset="0"/>
              </a:rPr>
              <a:t>Fase </a:t>
            </a:r>
            <a:r>
              <a:rPr lang="en-US" sz="1600">
                <a:latin typeface="Gotham" pitchFamily="50" charset="0"/>
              </a:rPr>
              <a:t>Analisis dan Pembuatan Laporan. </a:t>
            </a:r>
            <a:endParaRPr lang="en-US" sz="1600" smtClean="0">
              <a:latin typeface="Gotham" pitchFamily="50" charset="0"/>
            </a:endParaRPr>
          </a:p>
          <a:p>
            <a:pPr algn="just"/>
            <a:r>
              <a:rPr lang="en-US" sz="1600" smtClean="0">
                <a:latin typeface="Gotham" pitchFamily="50" charset="0"/>
              </a:rPr>
              <a:t>Dari </a:t>
            </a:r>
            <a:r>
              <a:rPr lang="en-US" sz="1600">
                <a:latin typeface="Gotham" pitchFamily="50" charset="0"/>
              </a:rPr>
              <a:t>ketiga fase </a:t>
            </a:r>
            <a:r>
              <a:rPr lang="en-US" sz="1600" smtClean="0">
                <a:latin typeface="Gotham" pitchFamily="50" charset="0"/>
              </a:rPr>
              <a:t>tersebut, justru </a:t>
            </a:r>
            <a:r>
              <a:rPr lang="en-US" sz="1600">
                <a:latin typeface="Gotham" pitchFamily="50" charset="0"/>
              </a:rPr>
              <a:t>yang memegang fungsi yang paling penting adalah fase perencanaan. </a:t>
            </a:r>
            <a:endParaRPr lang="en-US" sz="1600" smtClean="0">
              <a:latin typeface="Gotham" pitchFamily="50" charset="0"/>
            </a:endParaRPr>
          </a:p>
          <a:p>
            <a:pPr algn="just"/>
            <a:r>
              <a:rPr lang="en-US" sz="1600" smtClean="0">
                <a:latin typeface="Gotham" pitchFamily="50" charset="0"/>
              </a:rPr>
              <a:t>Karena</a:t>
            </a:r>
            <a:r>
              <a:rPr lang="en-US" sz="1600">
                <a:latin typeface="Gotham" pitchFamily="50" charset="0"/>
              </a:rPr>
              <a:t>, fase perencanaan merupakan fase yang </a:t>
            </a:r>
            <a:r>
              <a:rPr lang="en-US" sz="1600" smtClean="0">
                <a:latin typeface="Gotham" pitchFamily="50" charset="0"/>
              </a:rPr>
              <a:t>menentukan keberhasilan </a:t>
            </a:r>
            <a:r>
              <a:rPr lang="en-US" sz="1600">
                <a:latin typeface="Gotham" pitchFamily="50" charset="0"/>
              </a:rPr>
              <a:t>dari dua fase berikutnya. </a:t>
            </a:r>
          </a:p>
          <a:p>
            <a:pPr algn="r"/>
            <a:endParaRPr lang="en-US" sz="1600">
              <a:solidFill>
                <a:schemeClr val="bg1"/>
              </a:solidFill>
            </a:endParaRPr>
          </a:p>
          <a:p>
            <a:pPr lvl="0" algn="r"/>
            <a:endParaRPr lang="en-US" sz="3600" b="1" smtClean="0">
              <a:solidFill>
                <a:schemeClr val="bg1"/>
              </a:solidFill>
              <a:latin typeface="Gotham" pitchFamily="50" charset="0"/>
            </a:endParaRPr>
          </a:p>
        </p:txBody>
      </p:sp>
    </p:spTree>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DA907"/>
        </a:solidFill>
        <a:effectLst/>
      </p:bgPr>
    </p:bg>
    <p:spTree>
      <p:nvGrpSpPr>
        <p:cNvPr id="1" name=""/>
        <p:cNvGrpSpPr/>
        <p:nvPr/>
      </p:nvGrpSpPr>
      <p:grpSpPr>
        <a:xfrm>
          <a:off x="0" y="0"/>
          <a:ext cx="0" cy="0"/>
          <a:chOff x="0" y="0"/>
          <a:chExt cx="0" cy="0"/>
        </a:xfrm>
      </p:grpSpPr>
      <p:sp>
        <p:nvSpPr>
          <p:cNvPr id="1048664" name="矩形 5"/>
          <p:cNvSpPr/>
          <p:nvPr/>
        </p:nvSpPr>
        <p:spPr>
          <a:xfrm>
            <a:off x="1" y="2166704"/>
            <a:ext cx="9144000" cy="45005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65" name="TextBox 3"/>
          <p:cNvSpPr txBox="1"/>
          <p:nvPr/>
        </p:nvSpPr>
        <p:spPr>
          <a:xfrm>
            <a:off x="26495" y="-1433695"/>
            <a:ext cx="3891280" cy="7825739"/>
          </a:xfrm>
          <a:prstGeom prst="rect">
            <a:avLst/>
          </a:prstGeom>
          <a:noFill/>
          <a:effectLst>
            <a:outerShdw blurRad="165100" dist="76200" dir="1200000" algn="tl" rotWithShape="0">
              <a:prstClr val="black">
                <a:alpha val="10000"/>
              </a:prstClr>
            </a:outerShdw>
          </a:effectLst>
        </p:spPr>
        <p:txBody>
          <a:bodyPr wrap="none" rtlCol="0">
            <a:spAutoFit/>
          </a:bodyPr>
          <a:lstStyle/>
          <a:p>
            <a:r>
              <a:rPr lang="en-US" altLang="zh-CN" sz="52000" dirty="0">
                <a:solidFill>
                  <a:schemeClr val="bg1"/>
                </a:solidFill>
                <a:latin typeface="+mj-lt"/>
                <a:ea typeface="微软雅黑" panose="020B0503020204020204" pitchFamily="34" charset="-122"/>
              </a:rPr>
              <a:t>7</a:t>
            </a:r>
            <a:endParaRPr lang="zh-CN" altLang="en-US" sz="52000" dirty="0">
              <a:solidFill>
                <a:schemeClr val="bg1"/>
              </a:solidFill>
              <a:latin typeface="+mj-lt"/>
              <a:ea typeface="微软雅黑" panose="020B0503020204020204" pitchFamily="34" charset="-122"/>
            </a:endParaRPr>
          </a:p>
        </p:txBody>
      </p:sp>
      <p:sp>
        <p:nvSpPr>
          <p:cNvPr id="1048666" name="矩形 4"/>
          <p:cNvSpPr/>
          <p:nvPr/>
        </p:nvSpPr>
        <p:spPr>
          <a:xfrm>
            <a:off x="3593388" y="1896675"/>
            <a:ext cx="5469754" cy="2580641"/>
          </a:xfrm>
          <a:prstGeom prst="rect">
            <a:avLst/>
          </a:prstGeom>
        </p:spPr>
        <p:txBody>
          <a:bodyPr wrap="square">
            <a:spAutoFit/>
          </a:bodyPr>
          <a:lstStyle/>
          <a:p>
            <a:r>
              <a:rPr lang="en-US" sz="2000">
                <a:latin typeface="Gotham" pitchFamily="50" charset="0"/>
              </a:rPr>
              <a:t>Fase ini dilakukan setelah fase perencanaan benar-benar telah selesai dengan tuntas. Fase wawancara merupakan fase inti dalam proses penggalian data dari seluruh responden. Karena berhubungan dengan responden, maka persiapannya harus benar-benar matang dan terencana.</a:t>
            </a:r>
            <a:endParaRPr lang="en-US" sz="2000">
              <a:latin typeface="Gotham" pitchFamily="50" charset="0"/>
              <a:cs typeface="Times New Roman" pitchFamily="18" charset="0"/>
            </a:endParaRPr>
          </a:p>
          <a:p>
            <a:pPr algn="r"/>
            <a:endParaRPr lang="zh-CN" altLang="en-US" sz="2400" dirty="0">
              <a:solidFill>
                <a:schemeClr val="bg1"/>
              </a:solidFill>
              <a:ea typeface="微软雅黑" panose="020B0503020204020204" pitchFamily="34" charset="-122"/>
            </a:endParaRPr>
          </a:p>
        </p:txBody>
      </p:sp>
      <p:sp>
        <p:nvSpPr>
          <p:cNvPr id="1048667" name="矩形 2"/>
          <p:cNvSpPr/>
          <p:nvPr/>
        </p:nvSpPr>
        <p:spPr>
          <a:xfrm>
            <a:off x="2693664" y="166156"/>
            <a:ext cx="5808980" cy="1945641"/>
          </a:xfrm>
          <a:prstGeom prst="rect">
            <a:avLst/>
          </a:prstGeom>
        </p:spPr>
        <p:txBody>
          <a:bodyPr wrap="none">
            <a:spAutoFit/>
          </a:bodyPr>
          <a:lstStyle/>
          <a:p>
            <a:pPr algn="r"/>
            <a:r>
              <a:rPr lang="id-ID" sz="4000" b="1">
                <a:solidFill>
                  <a:schemeClr val="bg1"/>
                </a:solidFill>
              </a:rPr>
              <a:t>Fase dalam </a:t>
            </a:r>
            <a:r>
              <a:rPr lang="id-ID" sz="4000" b="1" i="1">
                <a:solidFill>
                  <a:schemeClr val="bg1"/>
                </a:solidFill>
              </a:rPr>
              <a:t>Focus Group </a:t>
            </a:r>
            <a:endParaRPr lang="en-US" sz="4000" b="1" i="1" smtClean="0">
              <a:solidFill>
                <a:schemeClr val="bg1"/>
              </a:solidFill>
            </a:endParaRPr>
          </a:p>
          <a:p>
            <a:pPr algn="r"/>
            <a:r>
              <a:rPr lang="id-ID" sz="4000" b="1" smtClean="0">
                <a:solidFill>
                  <a:schemeClr val="bg1"/>
                </a:solidFill>
              </a:rPr>
              <a:t>(</a:t>
            </a:r>
            <a:r>
              <a:rPr lang="id-ID" sz="4000" b="1">
                <a:solidFill>
                  <a:schemeClr val="bg1"/>
                </a:solidFill>
              </a:rPr>
              <a:t>Fase Wawancara)</a:t>
            </a:r>
            <a:endParaRPr lang="en-US" sz="4000">
              <a:solidFill>
                <a:schemeClr val="bg1"/>
              </a:solidFill>
            </a:endParaRPr>
          </a:p>
          <a:p>
            <a:pPr lvl="0" algn="r"/>
            <a:endParaRPr lang="en-US" sz="4400" b="1" smtClean="0">
              <a:solidFill>
                <a:schemeClr val="bg1"/>
              </a:solidFill>
            </a:endParaRPr>
          </a:p>
        </p:txBody>
      </p:sp>
    </p:spTree>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2" name="TextBox 6"/>
          <p:cNvSpPr txBox="1"/>
          <p:nvPr/>
        </p:nvSpPr>
        <p:spPr>
          <a:xfrm>
            <a:off x="457065" y="96475"/>
            <a:ext cx="4033891" cy="954107"/>
          </a:xfrm>
          <a:prstGeom prst="rect">
            <a:avLst/>
          </a:prstGeom>
          <a:noFill/>
        </p:spPr>
        <p:txBody>
          <a:bodyPr wrap="square" rtlCol="0">
            <a:spAutoFit/>
          </a:bodyPr>
          <a:lstStyle/>
          <a:p>
            <a:pPr marL="0" lvl="1"/>
            <a:r>
              <a:rPr lang="id-ID" b="1"/>
              <a:t>Fase dalam </a:t>
            </a:r>
            <a:r>
              <a:rPr lang="id-ID" b="1" i="1"/>
              <a:t>Focus Group </a:t>
            </a:r>
            <a:r>
              <a:rPr lang="id-ID" b="1"/>
              <a:t>(Fase Wawancara)</a:t>
            </a:r>
            <a:endParaRPr lang="en-US" sz="1600"/>
          </a:p>
          <a:p>
            <a:endParaRPr lang="zh-CN" altLang="en-US" sz="2000" dirty="0">
              <a:solidFill>
                <a:schemeClr val="tx1">
                  <a:lumMod val="85000"/>
                  <a:lumOff val="15000"/>
                </a:schemeClr>
              </a:solidFill>
              <a:latin typeface="Impact" pitchFamily="34" charset="0"/>
              <a:ea typeface="微软雅黑" panose="020B0503020204020204" pitchFamily="34" charset="-122"/>
            </a:endParaRPr>
          </a:p>
        </p:txBody>
      </p:sp>
      <p:sp>
        <p:nvSpPr>
          <p:cNvPr id="1048673" name="矩形 11"/>
          <p:cNvSpPr/>
          <p:nvPr/>
        </p:nvSpPr>
        <p:spPr>
          <a:xfrm>
            <a:off x="444809" y="681540"/>
            <a:ext cx="3870455" cy="764540"/>
          </a:xfrm>
          <a:prstGeom prst="rect">
            <a:avLst/>
          </a:prstGeom>
        </p:spPr>
        <p:txBody>
          <a:bodyPr wrap="square">
            <a:spAutoFit/>
          </a:bodyPr>
          <a:lstStyle/>
          <a:p>
            <a:r>
              <a:rPr lang="en-US" sz="1200"/>
              <a:t>Peneliti harus memastikna bahwa semua hal yang akan digali dari responden, sudah tersiapkan dengan matang dan tidak ada yang tertinggal. </a:t>
            </a:r>
          </a:p>
          <a:p>
            <a:endParaRPr lang="zh-CN" altLang="en-US" sz="1000" dirty="0">
              <a:solidFill>
                <a:schemeClr val="tx1">
                  <a:lumMod val="50000"/>
                  <a:lumOff val="50000"/>
                </a:schemeClr>
              </a:solidFill>
              <a:ea typeface="微软雅黑" panose="020B0503020204020204" pitchFamily="34" charset="-122"/>
            </a:endParaRPr>
          </a:p>
        </p:txBody>
      </p:sp>
      <p:cxnSp>
        <p:nvCxnSpPr>
          <p:cNvPr id="3145731" name="直接连接符 7"/>
          <p:cNvCxnSpPr>
            <a:cxnSpLocks/>
          </p:cNvCxnSpPr>
          <p:nvPr/>
        </p:nvCxnSpPr>
        <p:spPr>
          <a:xfrm>
            <a:off x="389653" y="1455331"/>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048674" name="等腰三角形 27"/>
          <p:cNvSpPr/>
          <p:nvPr/>
        </p:nvSpPr>
        <p:spPr>
          <a:xfrm>
            <a:off x="3900043" y="2682897"/>
            <a:ext cx="2956249" cy="2448272"/>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75" name="等腰三角形 28"/>
          <p:cNvSpPr/>
          <p:nvPr/>
        </p:nvSpPr>
        <p:spPr>
          <a:xfrm rot="10800000">
            <a:off x="2007685" y="2695228"/>
            <a:ext cx="2956249" cy="2448272"/>
          </a:xfrm>
          <a:prstGeom prst="triangle">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76" name="等腰三角形 30"/>
          <p:cNvSpPr/>
          <p:nvPr/>
        </p:nvSpPr>
        <p:spPr>
          <a:xfrm>
            <a:off x="81658" y="2682897"/>
            <a:ext cx="2956249" cy="2448272"/>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77" name="等腰三角形 32"/>
          <p:cNvSpPr/>
          <p:nvPr/>
        </p:nvSpPr>
        <p:spPr>
          <a:xfrm rot="10800000">
            <a:off x="5835642" y="2682897"/>
            <a:ext cx="2956249" cy="2448272"/>
          </a:xfrm>
          <a:prstGeom prst="triangle">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78" name="矩形 33"/>
          <p:cNvSpPr/>
          <p:nvPr/>
        </p:nvSpPr>
        <p:spPr>
          <a:xfrm>
            <a:off x="731297" y="4101920"/>
            <a:ext cx="1620182" cy="828041"/>
          </a:xfrm>
          <a:prstGeom prst="rect">
            <a:avLst/>
          </a:prstGeom>
        </p:spPr>
        <p:txBody>
          <a:bodyPr wrap="square">
            <a:spAutoFit/>
          </a:bodyPr>
          <a:lstStyle/>
          <a:p>
            <a:pPr marL="0" lvl="2" algn="ctr"/>
            <a:r>
              <a:rPr lang="id-ID" b="1"/>
              <a:t>Fase Wawancara</a:t>
            </a:r>
            <a:endParaRPr lang="en-US" sz="1600"/>
          </a:p>
          <a:p>
            <a:pPr algn="ctr"/>
            <a:endParaRPr lang="en-US" altLang="zh-CN" sz="1400" b="1" dirty="0">
              <a:solidFill>
                <a:schemeClr val="bg1"/>
              </a:solidFill>
              <a:latin typeface="微软雅黑" panose="020B0503020204020204" pitchFamily="34" charset="-122"/>
              <a:ea typeface="微软雅黑" panose="020B0503020204020204" pitchFamily="34" charset="-122"/>
            </a:endParaRPr>
          </a:p>
        </p:txBody>
      </p:sp>
      <p:sp>
        <p:nvSpPr>
          <p:cNvPr id="1048679" name="矩形 37"/>
          <p:cNvSpPr/>
          <p:nvPr/>
        </p:nvSpPr>
        <p:spPr>
          <a:xfrm>
            <a:off x="1028205" y="3254085"/>
            <a:ext cx="979479" cy="646331"/>
          </a:xfrm>
          <a:prstGeom prst="rect">
            <a:avLst/>
          </a:prstGeom>
        </p:spPr>
        <p:txBody>
          <a:bodyPr wrap="square">
            <a:spAutoFit/>
          </a:bodyPr>
          <a:lstStyle/>
          <a:p>
            <a:pPr algn="ctr"/>
            <a:r>
              <a:rPr lang="en-US" altLang="zh-CN" sz="3600" b="1" dirty="0">
                <a:solidFill>
                  <a:schemeClr val="bg1"/>
                </a:solidFill>
                <a:ea typeface="微软雅黑" panose="020B0503020204020204" pitchFamily="34" charset="-122"/>
              </a:rPr>
              <a:t>01</a:t>
            </a:r>
            <a:endParaRPr lang="en-US" altLang="zh-CN" sz="3600" b="1" dirty="0">
              <a:solidFill>
                <a:schemeClr val="bg1"/>
              </a:solidFill>
              <a:latin typeface="微软雅黑" panose="020B0503020204020204" pitchFamily="34" charset="-122"/>
              <a:ea typeface="微软雅黑" panose="020B0503020204020204" pitchFamily="34" charset="-122"/>
            </a:endParaRPr>
          </a:p>
        </p:txBody>
      </p:sp>
      <p:sp>
        <p:nvSpPr>
          <p:cNvPr id="1048680" name="TextBox 41"/>
          <p:cNvSpPr txBox="1"/>
          <p:nvPr/>
        </p:nvSpPr>
        <p:spPr>
          <a:xfrm>
            <a:off x="4346975" y="4076025"/>
            <a:ext cx="2088231" cy="1272540"/>
          </a:xfrm>
          <a:prstGeom prst="rect">
            <a:avLst/>
          </a:prstGeom>
          <a:noFill/>
        </p:spPr>
        <p:txBody>
          <a:bodyPr wrap="square" rtlCol="0">
            <a:spAutoFit/>
          </a:bodyPr>
          <a:lstStyle/>
          <a:p>
            <a:pPr marL="0" lvl="2" algn="ctr">
              <a:lnSpc>
                <a:spcPct val="130000"/>
              </a:lnSpc>
              <a:spcBef>
                <a:spcPts val="600"/>
              </a:spcBef>
            </a:pPr>
            <a:r>
              <a:rPr lang="id-ID" sz="1400" b="1"/>
              <a:t>Pedoman Pertanyaan (</a:t>
            </a:r>
            <a:r>
              <a:rPr lang="id-ID" sz="1400" b="1" i="1"/>
              <a:t>Guideline</a:t>
            </a:r>
            <a:r>
              <a:rPr lang="id-ID" sz="1400" b="1"/>
              <a:t>) </a:t>
            </a:r>
            <a:endParaRPr lang="en-US" sz="1400" b="1" smtClean="0"/>
          </a:p>
          <a:p>
            <a:pPr marL="0" lvl="2" algn="ctr">
              <a:lnSpc>
                <a:spcPct val="130000"/>
              </a:lnSpc>
              <a:spcBef>
                <a:spcPts val="600"/>
              </a:spcBef>
            </a:pPr>
            <a:r>
              <a:rPr lang="id-ID" sz="1400" b="1" smtClean="0"/>
              <a:t>dalam </a:t>
            </a:r>
            <a:r>
              <a:rPr lang="id-ID" sz="1400" b="1" i="1"/>
              <a:t>Focus Group</a:t>
            </a:r>
            <a:endParaRPr lang="en-US" sz="1400" b="1"/>
          </a:p>
          <a:p>
            <a:pPr algn="ctr">
              <a:lnSpc>
                <a:spcPct val="130000"/>
              </a:lnSpc>
              <a:spcBef>
                <a:spcPts val="600"/>
              </a:spcBef>
            </a:pPr>
            <a:endParaRPr lang="zh-CN" altLang="en-US" sz="1200" dirty="0">
              <a:solidFill>
                <a:schemeClr val="bg1"/>
              </a:solidFill>
              <a:ea typeface="微软雅黑" panose="020B0503020204020204" pitchFamily="34" charset="-122"/>
            </a:endParaRPr>
          </a:p>
        </p:txBody>
      </p:sp>
      <p:sp>
        <p:nvSpPr>
          <p:cNvPr id="1048681" name="矩形 43"/>
          <p:cNvSpPr/>
          <p:nvPr/>
        </p:nvSpPr>
        <p:spPr>
          <a:xfrm>
            <a:off x="4856163" y="3156815"/>
            <a:ext cx="979479" cy="646331"/>
          </a:xfrm>
          <a:prstGeom prst="rect">
            <a:avLst/>
          </a:prstGeom>
        </p:spPr>
        <p:txBody>
          <a:bodyPr wrap="square">
            <a:spAutoFit/>
          </a:bodyPr>
          <a:lstStyle/>
          <a:p>
            <a:pPr algn="ctr"/>
            <a:r>
              <a:rPr lang="en-US" altLang="zh-CN" sz="3600" b="1" dirty="0">
                <a:solidFill>
                  <a:schemeClr val="bg1"/>
                </a:solidFill>
                <a:ea typeface="微软雅黑" panose="020B0503020204020204" pitchFamily="34" charset="-122"/>
              </a:rPr>
              <a:t>03</a:t>
            </a:r>
            <a:endParaRPr lang="en-US" altLang="zh-CN" sz="3600" b="1" dirty="0">
              <a:solidFill>
                <a:schemeClr val="bg1"/>
              </a:solidFill>
              <a:latin typeface="微软雅黑" panose="020B0503020204020204" pitchFamily="34" charset="-122"/>
              <a:ea typeface="微软雅黑" panose="020B0503020204020204" pitchFamily="34" charset="-122"/>
            </a:endParaRPr>
          </a:p>
        </p:txBody>
      </p:sp>
      <p:cxnSp>
        <p:nvCxnSpPr>
          <p:cNvPr id="3145732" name="直接连接符 44"/>
          <p:cNvCxnSpPr>
            <a:cxnSpLocks/>
          </p:cNvCxnSpPr>
          <p:nvPr/>
        </p:nvCxnSpPr>
        <p:spPr>
          <a:xfrm>
            <a:off x="5079558" y="2461997"/>
            <a:ext cx="75608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48682" name="矩形 47"/>
          <p:cNvSpPr/>
          <p:nvPr/>
        </p:nvSpPr>
        <p:spPr>
          <a:xfrm>
            <a:off x="2870774" y="2193011"/>
            <a:ext cx="1620182" cy="307777"/>
          </a:xfrm>
          <a:prstGeom prst="rect">
            <a:avLst/>
          </a:prstGeom>
        </p:spPr>
        <p:txBody>
          <a:bodyPr wrap="square">
            <a:spAutoFit/>
          </a:bodyPr>
          <a:lstStyle/>
          <a:p>
            <a:pPr algn="ctr"/>
            <a:r>
              <a:rPr lang="en-US" altLang="zh-CN" sz="1400" b="1" dirty="0">
                <a:solidFill>
                  <a:schemeClr val="bg1"/>
                </a:solidFill>
                <a:ea typeface="微软雅黑" panose="020B0503020204020204" pitchFamily="34" charset="-122"/>
              </a:rPr>
              <a:t>Lorem Ipsum</a:t>
            </a:r>
            <a:endParaRPr lang="en-US" altLang="zh-CN" sz="1400" b="1" dirty="0">
              <a:solidFill>
                <a:schemeClr val="bg1"/>
              </a:solidFill>
              <a:latin typeface="微软雅黑" panose="020B0503020204020204" pitchFamily="34" charset="-122"/>
              <a:ea typeface="微软雅黑" panose="020B0503020204020204" pitchFamily="34" charset="-122"/>
            </a:endParaRPr>
          </a:p>
        </p:txBody>
      </p:sp>
      <p:sp>
        <p:nvSpPr>
          <p:cNvPr id="1048683" name="TextBox 48"/>
          <p:cNvSpPr txBox="1"/>
          <p:nvPr/>
        </p:nvSpPr>
        <p:spPr>
          <a:xfrm>
            <a:off x="2473744" y="3249432"/>
            <a:ext cx="2088231" cy="1272540"/>
          </a:xfrm>
          <a:prstGeom prst="rect">
            <a:avLst/>
          </a:prstGeom>
          <a:noFill/>
        </p:spPr>
        <p:txBody>
          <a:bodyPr wrap="square" rtlCol="0">
            <a:spAutoFit/>
          </a:bodyPr>
          <a:lstStyle/>
          <a:p>
            <a:pPr marL="0" lvl="2" algn="ctr">
              <a:lnSpc>
                <a:spcPct val="130000"/>
              </a:lnSpc>
              <a:spcBef>
                <a:spcPts val="600"/>
              </a:spcBef>
            </a:pPr>
            <a:r>
              <a:rPr lang="id-ID" sz="1400" b="1"/>
              <a:t>Tipe-tipe Pertanyaan </a:t>
            </a:r>
            <a:r>
              <a:rPr lang="id-ID" sz="1400" b="1" smtClean="0"/>
              <a:t>dal</a:t>
            </a:r>
            <a:r>
              <a:rPr lang="en-US" sz="1400" b="1"/>
              <a:t>a</a:t>
            </a:r>
            <a:r>
              <a:rPr lang="id-ID" sz="1400" b="1" smtClean="0"/>
              <a:t>m </a:t>
            </a:r>
            <a:endParaRPr lang="en-US" sz="1400" b="1" smtClean="0"/>
          </a:p>
          <a:p>
            <a:pPr marL="0" lvl="2" algn="ctr">
              <a:lnSpc>
                <a:spcPct val="130000"/>
              </a:lnSpc>
              <a:spcBef>
                <a:spcPts val="600"/>
              </a:spcBef>
            </a:pPr>
            <a:r>
              <a:rPr lang="id-ID" sz="1400" b="1" i="1" smtClean="0"/>
              <a:t>Focus </a:t>
            </a:r>
            <a:r>
              <a:rPr lang="id-ID" sz="1400" b="1" i="1"/>
              <a:t>Group</a:t>
            </a:r>
            <a:endParaRPr lang="en-US" sz="1400"/>
          </a:p>
          <a:p>
            <a:pPr algn="ctr">
              <a:lnSpc>
                <a:spcPct val="130000"/>
              </a:lnSpc>
              <a:spcBef>
                <a:spcPts val="600"/>
              </a:spcBef>
            </a:pPr>
            <a:endParaRPr lang="zh-CN" altLang="en-US" sz="1200" dirty="0">
              <a:solidFill>
                <a:schemeClr val="bg1"/>
              </a:solidFill>
              <a:ea typeface="微软雅黑" panose="020B0503020204020204" pitchFamily="34" charset="-122"/>
            </a:endParaRPr>
          </a:p>
        </p:txBody>
      </p:sp>
      <p:sp>
        <p:nvSpPr>
          <p:cNvPr id="1048684" name="矩形 49"/>
          <p:cNvSpPr/>
          <p:nvPr/>
        </p:nvSpPr>
        <p:spPr>
          <a:xfrm>
            <a:off x="3028121" y="2697435"/>
            <a:ext cx="979479" cy="646331"/>
          </a:xfrm>
          <a:prstGeom prst="rect">
            <a:avLst/>
          </a:prstGeom>
        </p:spPr>
        <p:txBody>
          <a:bodyPr wrap="square">
            <a:spAutoFit/>
          </a:bodyPr>
          <a:lstStyle/>
          <a:p>
            <a:pPr algn="ctr"/>
            <a:r>
              <a:rPr lang="en-US" altLang="zh-CN" sz="3600" b="1" dirty="0">
                <a:solidFill>
                  <a:schemeClr val="bg1"/>
                </a:solidFill>
                <a:ea typeface="微软雅黑" panose="020B0503020204020204" pitchFamily="34" charset="-122"/>
              </a:rPr>
              <a:t>02</a:t>
            </a:r>
            <a:endParaRPr lang="en-US" altLang="zh-CN" sz="3600" b="1" dirty="0">
              <a:solidFill>
                <a:schemeClr val="bg1"/>
              </a:solidFill>
              <a:latin typeface="微软雅黑" panose="020B0503020204020204" pitchFamily="34" charset="-122"/>
              <a:ea typeface="微软雅黑" panose="020B0503020204020204" pitchFamily="34" charset="-122"/>
            </a:endParaRPr>
          </a:p>
        </p:txBody>
      </p:sp>
      <p:cxnSp>
        <p:nvCxnSpPr>
          <p:cNvPr id="3145733" name="直接连接符 51"/>
          <p:cNvCxnSpPr>
            <a:cxnSpLocks/>
          </p:cNvCxnSpPr>
          <p:nvPr/>
        </p:nvCxnSpPr>
        <p:spPr>
          <a:xfrm>
            <a:off x="3302823" y="2571750"/>
            <a:ext cx="75608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48685" name="TextBox 53"/>
          <p:cNvSpPr txBox="1"/>
          <p:nvPr/>
        </p:nvSpPr>
        <p:spPr>
          <a:xfrm>
            <a:off x="6269650" y="3343766"/>
            <a:ext cx="2088231" cy="744499"/>
          </a:xfrm>
          <a:prstGeom prst="rect">
            <a:avLst/>
          </a:prstGeom>
          <a:noFill/>
        </p:spPr>
        <p:txBody>
          <a:bodyPr wrap="square" rtlCol="0">
            <a:spAutoFit/>
          </a:bodyPr>
          <a:lstStyle/>
          <a:p>
            <a:pPr marL="0" lvl="2" algn="ctr">
              <a:lnSpc>
                <a:spcPct val="130000"/>
              </a:lnSpc>
              <a:spcBef>
                <a:spcPts val="600"/>
              </a:spcBef>
            </a:pPr>
            <a:r>
              <a:rPr lang="id-ID" b="1" i="1"/>
              <a:t>Topic Guide</a:t>
            </a:r>
            <a:endParaRPr lang="en-US" sz="1600"/>
          </a:p>
          <a:p>
            <a:pPr algn="ctr">
              <a:lnSpc>
                <a:spcPct val="130000"/>
              </a:lnSpc>
              <a:spcBef>
                <a:spcPts val="600"/>
              </a:spcBef>
            </a:pPr>
            <a:endParaRPr lang="zh-CN" altLang="en-US" sz="1200" dirty="0">
              <a:solidFill>
                <a:schemeClr val="bg1"/>
              </a:solidFill>
              <a:ea typeface="微软雅黑" panose="020B0503020204020204" pitchFamily="34" charset="-122"/>
            </a:endParaRPr>
          </a:p>
        </p:txBody>
      </p:sp>
      <p:sp>
        <p:nvSpPr>
          <p:cNvPr id="1048686" name="矩形 54"/>
          <p:cNvSpPr/>
          <p:nvPr/>
        </p:nvSpPr>
        <p:spPr>
          <a:xfrm>
            <a:off x="6744594" y="2607754"/>
            <a:ext cx="979479" cy="646331"/>
          </a:xfrm>
          <a:prstGeom prst="rect">
            <a:avLst/>
          </a:prstGeom>
        </p:spPr>
        <p:txBody>
          <a:bodyPr wrap="square">
            <a:spAutoFit/>
          </a:bodyPr>
          <a:lstStyle/>
          <a:p>
            <a:pPr algn="ctr"/>
            <a:r>
              <a:rPr lang="en-US" altLang="zh-CN" sz="3600" b="1" dirty="0">
                <a:solidFill>
                  <a:schemeClr val="bg1"/>
                </a:solidFill>
                <a:ea typeface="微软雅黑" panose="020B0503020204020204" pitchFamily="34" charset="-122"/>
              </a:rPr>
              <a:t>04</a:t>
            </a:r>
            <a:endParaRPr lang="en-US" altLang="zh-CN" sz="3600" b="1" dirty="0">
              <a:solidFill>
                <a:schemeClr val="bg1"/>
              </a:solidFill>
              <a:latin typeface="微软雅黑" panose="020B0503020204020204" pitchFamily="34" charset="-122"/>
              <a:ea typeface="微软雅黑" panose="020B0503020204020204" pitchFamily="34" charset="-122"/>
            </a:endParaRPr>
          </a:p>
        </p:txBody>
      </p:sp>
      <p:cxnSp>
        <p:nvCxnSpPr>
          <p:cNvPr id="3145734" name="直接连接符 55"/>
          <p:cNvCxnSpPr>
            <a:cxnSpLocks/>
          </p:cNvCxnSpPr>
          <p:nvPr/>
        </p:nvCxnSpPr>
        <p:spPr>
          <a:xfrm>
            <a:off x="6856292" y="2571750"/>
            <a:ext cx="75608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48687" name="等腰三角形 30"/>
          <p:cNvSpPr/>
          <p:nvPr/>
        </p:nvSpPr>
        <p:spPr>
          <a:xfrm>
            <a:off x="5835642" y="96475"/>
            <a:ext cx="2956249" cy="2448272"/>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88" name="矩形 49"/>
          <p:cNvSpPr/>
          <p:nvPr/>
        </p:nvSpPr>
        <p:spPr>
          <a:xfrm>
            <a:off x="6824026" y="681540"/>
            <a:ext cx="979479" cy="646331"/>
          </a:xfrm>
          <a:prstGeom prst="rect">
            <a:avLst/>
          </a:prstGeom>
        </p:spPr>
        <p:txBody>
          <a:bodyPr wrap="square">
            <a:spAutoFit/>
          </a:bodyPr>
          <a:lstStyle/>
          <a:p>
            <a:pPr algn="ctr"/>
            <a:r>
              <a:rPr lang="en-US" altLang="zh-CN" sz="3600" b="1" smtClean="0">
                <a:solidFill>
                  <a:schemeClr val="bg1"/>
                </a:solidFill>
                <a:ea typeface="微软雅黑" panose="020B0503020204020204" pitchFamily="34" charset="-122"/>
              </a:rPr>
              <a:t>05</a:t>
            </a:r>
            <a:endParaRPr lang="en-US" altLang="zh-CN" sz="3600" b="1" dirty="0">
              <a:solidFill>
                <a:schemeClr val="bg1"/>
              </a:solidFill>
              <a:latin typeface="微软雅黑" panose="020B0503020204020204" pitchFamily="34" charset="-122"/>
              <a:ea typeface="微软雅黑" panose="020B0503020204020204" pitchFamily="34" charset="-122"/>
            </a:endParaRPr>
          </a:p>
        </p:txBody>
      </p:sp>
      <p:sp>
        <p:nvSpPr>
          <p:cNvPr id="1048689" name="TextBox 26"/>
          <p:cNvSpPr txBox="1"/>
          <p:nvPr/>
        </p:nvSpPr>
        <p:spPr>
          <a:xfrm>
            <a:off x="6287762" y="1595028"/>
            <a:ext cx="2088231" cy="1126462"/>
          </a:xfrm>
          <a:prstGeom prst="rect">
            <a:avLst/>
          </a:prstGeom>
          <a:noFill/>
        </p:spPr>
        <p:txBody>
          <a:bodyPr wrap="square" rtlCol="0">
            <a:spAutoFit/>
          </a:bodyPr>
          <a:lstStyle/>
          <a:p>
            <a:pPr marL="0" lvl="2" algn="ctr">
              <a:lnSpc>
                <a:spcPct val="130000"/>
              </a:lnSpc>
              <a:spcBef>
                <a:spcPts val="600"/>
              </a:spcBef>
            </a:pPr>
            <a:r>
              <a:rPr lang="id-ID" sz="1600" b="1" i="1"/>
              <a:t>Questioning Route</a:t>
            </a:r>
            <a:endParaRPr lang="en-US" sz="1600"/>
          </a:p>
          <a:p>
            <a:pPr marL="0" lvl="2" algn="ctr">
              <a:lnSpc>
                <a:spcPct val="130000"/>
              </a:lnSpc>
              <a:spcBef>
                <a:spcPts val="600"/>
              </a:spcBef>
            </a:pPr>
            <a:endParaRPr lang="en-US" sz="1600"/>
          </a:p>
          <a:p>
            <a:pPr algn="ctr">
              <a:lnSpc>
                <a:spcPct val="130000"/>
              </a:lnSpc>
              <a:spcBef>
                <a:spcPts val="600"/>
              </a:spcBef>
            </a:pPr>
            <a:endParaRPr lang="zh-CN" altLang="en-US" sz="1200" dirty="0">
              <a:solidFill>
                <a:schemeClr val="bg1"/>
              </a:solidFill>
              <a:ea typeface="微软雅黑" panose="020B0503020204020204" pitchFamily="34" charset="-122"/>
            </a:endParaRPr>
          </a:p>
        </p:txBody>
      </p:sp>
    </p:spTree>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BF3420"/>
        </a:solidFill>
        <a:effectLst/>
      </p:bgPr>
    </p:bg>
    <p:spTree>
      <p:nvGrpSpPr>
        <p:cNvPr id="1" name=""/>
        <p:cNvGrpSpPr/>
        <p:nvPr/>
      </p:nvGrpSpPr>
      <p:grpSpPr>
        <a:xfrm>
          <a:off x="0" y="0"/>
          <a:ext cx="0" cy="0"/>
          <a:chOff x="0" y="0"/>
          <a:chExt cx="0" cy="0"/>
        </a:xfrm>
      </p:grpSpPr>
      <p:sp>
        <p:nvSpPr>
          <p:cNvPr id="1048690" name="矩形 5"/>
          <p:cNvSpPr/>
          <p:nvPr/>
        </p:nvSpPr>
        <p:spPr>
          <a:xfrm>
            <a:off x="1" y="2166704"/>
            <a:ext cx="9144000" cy="450051"/>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91" name="TextBox 3"/>
          <p:cNvSpPr txBox="1"/>
          <p:nvPr/>
        </p:nvSpPr>
        <p:spPr>
          <a:xfrm>
            <a:off x="26495" y="-1433695"/>
            <a:ext cx="3891280" cy="7825739"/>
          </a:xfrm>
          <a:prstGeom prst="rect">
            <a:avLst/>
          </a:prstGeom>
          <a:noFill/>
          <a:effectLst>
            <a:outerShdw blurRad="165100" dist="76200" dir="1200000" algn="tl" rotWithShape="0">
              <a:prstClr val="black">
                <a:alpha val="10000"/>
              </a:prstClr>
            </a:outerShdw>
          </a:effectLst>
        </p:spPr>
        <p:txBody>
          <a:bodyPr wrap="none" rtlCol="0">
            <a:spAutoFit/>
          </a:bodyPr>
          <a:lstStyle/>
          <a:p>
            <a:r>
              <a:rPr lang="en-US" altLang="zh-CN" sz="52000" dirty="0">
                <a:solidFill>
                  <a:schemeClr val="bg1"/>
                </a:solidFill>
                <a:latin typeface="+mj-lt"/>
                <a:ea typeface="微软雅黑" panose="020B0503020204020204" pitchFamily="34" charset="-122"/>
              </a:rPr>
              <a:t>8</a:t>
            </a:r>
            <a:endParaRPr lang="zh-CN" altLang="en-US" sz="52000" dirty="0">
              <a:solidFill>
                <a:schemeClr val="bg1"/>
              </a:solidFill>
              <a:latin typeface="+mj-lt"/>
              <a:ea typeface="微软雅黑" panose="020B0503020204020204" pitchFamily="34" charset="-122"/>
            </a:endParaRPr>
          </a:p>
        </p:txBody>
      </p:sp>
      <p:sp>
        <p:nvSpPr>
          <p:cNvPr id="1048692" name="矩形 2"/>
          <p:cNvSpPr/>
          <p:nvPr/>
        </p:nvSpPr>
        <p:spPr>
          <a:xfrm>
            <a:off x="2996826" y="771550"/>
            <a:ext cx="6030670" cy="1882141"/>
          </a:xfrm>
          <a:prstGeom prst="rect">
            <a:avLst/>
          </a:prstGeom>
        </p:spPr>
        <p:txBody>
          <a:bodyPr wrap="square">
            <a:spAutoFit/>
          </a:bodyPr>
          <a:lstStyle/>
          <a:p>
            <a:pPr marL="0" lvl="1" algn="r"/>
            <a:r>
              <a:rPr lang="id-ID" sz="4000" b="1">
                <a:solidFill>
                  <a:schemeClr val="bg1"/>
                </a:solidFill>
              </a:rPr>
              <a:t>Fase dalam </a:t>
            </a:r>
            <a:r>
              <a:rPr lang="id-ID" sz="4000" b="1" i="1">
                <a:solidFill>
                  <a:schemeClr val="bg1"/>
                </a:solidFill>
              </a:rPr>
              <a:t>Focus Group </a:t>
            </a:r>
            <a:r>
              <a:rPr lang="id-ID" sz="4000" b="1">
                <a:solidFill>
                  <a:schemeClr val="bg1"/>
                </a:solidFill>
              </a:rPr>
              <a:t>(Fase Analisis)</a:t>
            </a:r>
            <a:endParaRPr lang="en-US" sz="4000">
              <a:solidFill>
                <a:schemeClr val="bg1"/>
              </a:solidFill>
            </a:endParaRPr>
          </a:p>
          <a:p>
            <a:pPr algn="r"/>
            <a:endParaRPr lang="en-US" sz="4000" b="1" smtClean="0">
              <a:solidFill>
                <a:schemeClr val="bg1"/>
              </a:solidFill>
            </a:endParaRPr>
          </a:p>
        </p:txBody>
      </p:sp>
      <p:sp>
        <p:nvSpPr>
          <p:cNvPr id="1048693" name="矩形 2"/>
          <p:cNvSpPr/>
          <p:nvPr/>
        </p:nvSpPr>
        <p:spPr>
          <a:xfrm>
            <a:off x="3401870" y="2526745"/>
            <a:ext cx="5878270" cy="1424941"/>
          </a:xfrm>
          <a:prstGeom prst="rect">
            <a:avLst/>
          </a:prstGeom>
        </p:spPr>
        <p:txBody>
          <a:bodyPr wrap="square">
            <a:spAutoFit/>
          </a:bodyPr>
          <a:lstStyle/>
          <a:p>
            <a:pPr marL="0" lvl="1"/>
            <a:r>
              <a:rPr lang="en-US">
                <a:latin typeface="Gotham" pitchFamily="50" charset="0"/>
              </a:rPr>
              <a:t>Fase terakhir dalam </a:t>
            </a:r>
            <a:r>
              <a:rPr lang="en-US" i="1">
                <a:latin typeface="Gotham" pitchFamily="50" charset="0"/>
              </a:rPr>
              <a:t>focus group discussion </a:t>
            </a:r>
            <a:r>
              <a:rPr lang="en-US">
                <a:latin typeface="Gotham" pitchFamily="50" charset="0"/>
              </a:rPr>
              <a:t>yang merupakan fase puncak dan fase yang paling penting menentukan hasil riset adalah fase analisis. </a:t>
            </a:r>
            <a:endParaRPr lang="en-US" smtClean="0">
              <a:latin typeface="Gotham" pitchFamily="50" charset="0"/>
            </a:endParaRPr>
          </a:p>
          <a:p>
            <a:pPr marL="0" lvl="1"/>
            <a:r>
              <a:rPr lang="en-US" smtClean="0">
                <a:latin typeface="Gotham" pitchFamily="50" charset="0"/>
              </a:rPr>
              <a:t>karena </a:t>
            </a:r>
            <a:r>
              <a:rPr lang="en-US" i="1">
                <a:latin typeface="Gotham" pitchFamily="50" charset="0"/>
              </a:rPr>
              <a:t>focus group </a:t>
            </a:r>
            <a:r>
              <a:rPr lang="en-US">
                <a:latin typeface="Gotham" pitchFamily="50" charset="0"/>
              </a:rPr>
              <a:t>sangat terkait dengan konteks dan momentum</a:t>
            </a:r>
            <a:endParaRPr lang="en-US">
              <a:solidFill>
                <a:schemeClr val="bg1"/>
              </a:solidFill>
              <a:latin typeface="Gotham" pitchFamily="50" charset="0"/>
            </a:endParaRPr>
          </a:p>
        </p:txBody>
      </p:sp>
    </p:spTree>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4" name="TextBox 6"/>
          <p:cNvSpPr txBox="1"/>
          <p:nvPr/>
        </p:nvSpPr>
        <p:spPr>
          <a:xfrm>
            <a:off x="476519" y="99126"/>
            <a:ext cx="3870455" cy="677108"/>
          </a:xfrm>
          <a:prstGeom prst="rect">
            <a:avLst/>
          </a:prstGeom>
          <a:noFill/>
        </p:spPr>
        <p:txBody>
          <a:bodyPr wrap="square" rtlCol="0">
            <a:spAutoFit/>
          </a:bodyPr>
          <a:lstStyle/>
          <a:p>
            <a:pPr marL="0" lvl="2"/>
            <a:r>
              <a:rPr lang="id-ID" b="1"/>
              <a:t>Sebelum melakukan </a:t>
            </a:r>
            <a:r>
              <a:rPr lang="id-ID" b="1" i="1"/>
              <a:t>Focus Group</a:t>
            </a:r>
            <a:endParaRPr lang="en-US" sz="1600"/>
          </a:p>
          <a:p>
            <a:endParaRPr lang="zh-CN" altLang="en-US" sz="2000" dirty="0">
              <a:solidFill>
                <a:schemeClr val="tx1">
                  <a:lumMod val="85000"/>
                  <a:lumOff val="15000"/>
                </a:schemeClr>
              </a:solidFill>
              <a:latin typeface="Impact" pitchFamily="34" charset="0"/>
              <a:ea typeface="微软雅黑" panose="020B0503020204020204" pitchFamily="34" charset="-122"/>
            </a:endParaRPr>
          </a:p>
        </p:txBody>
      </p:sp>
      <p:cxnSp>
        <p:nvCxnSpPr>
          <p:cNvPr id="3145735" name="直接连接符 7"/>
          <p:cNvCxnSpPr>
            <a:cxnSpLocks/>
          </p:cNvCxnSpPr>
          <p:nvPr/>
        </p:nvCxnSpPr>
        <p:spPr>
          <a:xfrm>
            <a:off x="656551" y="646984"/>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048695" name="五边形 27"/>
          <p:cNvSpPr/>
          <p:nvPr/>
        </p:nvSpPr>
        <p:spPr>
          <a:xfrm>
            <a:off x="611562" y="1131590"/>
            <a:ext cx="7894223" cy="315035"/>
          </a:xfrm>
          <a:prstGeom prst="homePlate">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1600" dirty="0">
                <a:latin typeface="+mj-lt"/>
                <a:ea typeface="微软雅黑" panose="020B0503020204020204" pitchFamily="34" charset="-122"/>
              </a:rPr>
              <a:t>01</a:t>
            </a:r>
            <a:endParaRPr lang="zh-CN" altLang="en-US" sz="1600" dirty="0">
              <a:latin typeface="+mj-lt"/>
              <a:ea typeface="微软雅黑" panose="020B0503020204020204" pitchFamily="34" charset="-122"/>
            </a:endParaRPr>
          </a:p>
        </p:txBody>
      </p:sp>
      <p:sp>
        <p:nvSpPr>
          <p:cNvPr id="1048696" name="五边形 28"/>
          <p:cNvSpPr/>
          <p:nvPr/>
        </p:nvSpPr>
        <p:spPr>
          <a:xfrm>
            <a:off x="2585117" y="1445851"/>
            <a:ext cx="5920668" cy="315035"/>
          </a:xfrm>
          <a:prstGeom prst="homePlat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1600" dirty="0">
                <a:latin typeface="+mj-lt"/>
                <a:ea typeface="微软雅黑" panose="020B0503020204020204" pitchFamily="34" charset="-122"/>
              </a:rPr>
              <a:t>02</a:t>
            </a:r>
            <a:endParaRPr lang="zh-CN" altLang="en-US" sz="1600" dirty="0">
              <a:latin typeface="+mj-lt"/>
              <a:ea typeface="微软雅黑" panose="020B0503020204020204" pitchFamily="34" charset="-122"/>
            </a:endParaRPr>
          </a:p>
        </p:txBody>
      </p:sp>
      <p:sp>
        <p:nvSpPr>
          <p:cNvPr id="1048697" name="五边形 30"/>
          <p:cNvSpPr/>
          <p:nvPr/>
        </p:nvSpPr>
        <p:spPr>
          <a:xfrm>
            <a:off x="4558672" y="1760886"/>
            <a:ext cx="3947111" cy="315035"/>
          </a:xfrm>
          <a:prstGeom prst="homePlate">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1600" dirty="0">
                <a:latin typeface="+mj-lt"/>
                <a:ea typeface="微软雅黑" panose="020B0503020204020204" pitchFamily="34" charset="-122"/>
              </a:rPr>
              <a:t>03</a:t>
            </a:r>
            <a:endParaRPr lang="zh-CN" altLang="en-US" sz="1600" dirty="0">
              <a:latin typeface="+mj-lt"/>
              <a:ea typeface="微软雅黑" panose="020B0503020204020204" pitchFamily="34" charset="-122"/>
            </a:endParaRPr>
          </a:p>
        </p:txBody>
      </p:sp>
      <p:sp>
        <p:nvSpPr>
          <p:cNvPr id="1048698" name="矩形 33"/>
          <p:cNvSpPr/>
          <p:nvPr/>
        </p:nvSpPr>
        <p:spPr>
          <a:xfrm>
            <a:off x="581092" y="2429280"/>
            <a:ext cx="1890208" cy="2377574"/>
          </a:xfrm>
          <a:prstGeom prst="rect">
            <a:avLst/>
          </a:prstGeom>
        </p:spPr>
        <p:txBody>
          <a:bodyPr wrap="square">
            <a:spAutoFit/>
          </a:bodyPr>
          <a:lstStyle/>
          <a:p>
            <a:pPr>
              <a:lnSpc>
                <a:spcPct val="150000"/>
              </a:lnSpc>
            </a:pPr>
            <a:r>
              <a:rPr lang="en-US" sz="1100">
                <a:cs typeface="Times New Roman" pitchFamily="18" charset="0"/>
              </a:rPr>
              <a:t>Analisis data kualitatif berarti menarik sebuah makna dari serangkaian data mentah menjadi sebuah interpretasi dari peneliti di mana interpretasi tersebut dapat dipertanggungjawabkan keilmiahannya. </a:t>
            </a:r>
            <a:endParaRPr lang="zh-CN" altLang="en-US" sz="1100" dirty="0">
              <a:solidFill>
                <a:schemeClr val="tx1">
                  <a:lumMod val="65000"/>
                  <a:lumOff val="35000"/>
                </a:schemeClr>
              </a:solidFill>
              <a:ea typeface="微软雅黑" panose="020B0503020204020204" pitchFamily="34" charset="-122"/>
              <a:cs typeface="Times New Roman" pitchFamily="18" charset="0"/>
            </a:endParaRPr>
          </a:p>
        </p:txBody>
      </p:sp>
      <p:sp>
        <p:nvSpPr>
          <p:cNvPr id="1048699" name="矩形 35"/>
          <p:cNvSpPr/>
          <p:nvPr/>
        </p:nvSpPr>
        <p:spPr>
          <a:xfrm>
            <a:off x="566555" y="1633903"/>
            <a:ext cx="1890208" cy="904240"/>
          </a:xfrm>
          <a:prstGeom prst="rect">
            <a:avLst/>
          </a:prstGeom>
        </p:spPr>
        <p:txBody>
          <a:bodyPr wrap="square">
            <a:spAutoFit/>
          </a:bodyPr>
          <a:lstStyle/>
          <a:p>
            <a:r>
              <a:rPr lang="id-ID" sz="1400" b="1"/>
              <a:t>Dari Data Mentah Menuju Hasil Interpretasi</a:t>
            </a:r>
            <a:endParaRPr lang="en-US" sz="1400"/>
          </a:p>
          <a:p>
            <a:pPr lvl="0"/>
            <a:r>
              <a:rPr lang="en-US" altLang="zh-CN" sz="1400" b="1" smtClean="0">
                <a:solidFill>
                  <a:srgbClr val="BF3420"/>
                </a:solidFill>
                <a:ea typeface="微软雅黑" panose="020B0503020204020204" pitchFamily="34" charset="-122"/>
              </a:rPr>
              <a:t> </a:t>
            </a:r>
            <a:endParaRPr lang="zh-CN" altLang="en-US" sz="1400" b="1" dirty="0">
              <a:solidFill>
                <a:srgbClr val="BF3420"/>
              </a:solidFill>
              <a:ea typeface="微软雅黑" panose="020B0503020204020204" pitchFamily="34" charset="-122"/>
            </a:endParaRPr>
          </a:p>
        </p:txBody>
      </p:sp>
      <p:sp>
        <p:nvSpPr>
          <p:cNvPr id="1048700" name="矩形 37"/>
          <p:cNvSpPr/>
          <p:nvPr/>
        </p:nvSpPr>
        <p:spPr>
          <a:xfrm>
            <a:off x="4572002" y="2760334"/>
            <a:ext cx="1890208" cy="1361439"/>
          </a:xfrm>
          <a:prstGeom prst="rect">
            <a:avLst/>
          </a:prstGeom>
        </p:spPr>
        <p:txBody>
          <a:bodyPr wrap="square">
            <a:spAutoFit/>
          </a:bodyPr>
          <a:lstStyle/>
          <a:p>
            <a:pPr marL="228600" indent="-228600">
              <a:lnSpc>
                <a:spcPct val="150000"/>
              </a:lnSpc>
              <a:buAutoNum type="arabicPeriod"/>
            </a:pPr>
            <a:r>
              <a:rPr lang="id-ID" sz="1100" smtClean="0"/>
              <a:t>A</a:t>
            </a:r>
            <a:r>
              <a:rPr lang="en-US" sz="1100"/>
              <a:t>nalisis data karna terkait dengan validitas dan reliabilitas hasil </a:t>
            </a:r>
            <a:r>
              <a:rPr lang="en-US" sz="1100" smtClean="0"/>
              <a:t>interpretasi</a:t>
            </a:r>
          </a:p>
        </p:txBody>
      </p:sp>
      <p:sp>
        <p:nvSpPr>
          <p:cNvPr id="1048701" name="矩形 38"/>
          <p:cNvSpPr/>
          <p:nvPr/>
        </p:nvSpPr>
        <p:spPr>
          <a:xfrm>
            <a:off x="4572001" y="2119666"/>
            <a:ext cx="1890208" cy="701040"/>
          </a:xfrm>
          <a:prstGeom prst="rect">
            <a:avLst/>
          </a:prstGeom>
        </p:spPr>
        <p:txBody>
          <a:bodyPr wrap="square">
            <a:spAutoFit/>
          </a:bodyPr>
          <a:lstStyle/>
          <a:p>
            <a:r>
              <a:rPr lang="id-ID" sz="1400" b="1"/>
              <a:t>Sebelum melakukan </a:t>
            </a:r>
            <a:r>
              <a:rPr lang="id-ID" sz="1400" b="1" i="1"/>
              <a:t>Focus Group</a:t>
            </a:r>
            <a:endParaRPr lang="en-US" sz="1400"/>
          </a:p>
          <a:p>
            <a:pPr lvl="0"/>
            <a:endParaRPr lang="zh-CN" altLang="en-US" sz="1400" b="1" dirty="0">
              <a:solidFill>
                <a:srgbClr val="BF3420"/>
              </a:solidFill>
              <a:ea typeface="微软雅黑" panose="020B0503020204020204" pitchFamily="34" charset="-122"/>
            </a:endParaRPr>
          </a:p>
        </p:txBody>
      </p:sp>
      <p:sp>
        <p:nvSpPr>
          <p:cNvPr id="1048702" name="矩形 39"/>
          <p:cNvSpPr/>
          <p:nvPr/>
        </p:nvSpPr>
        <p:spPr>
          <a:xfrm>
            <a:off x="2528260" y="2474605"/>
            <a:ext cx="1890208" cy="2758440"/>
          </a:xfrm>
          <a:prstGeom prst="rect">
            <a:avLst/>
          </a:prstGeom>
        </p:spPr>
        <p:txBody>
          <a:bodyPr wrap="square">
            <a:spAutoFit/>
          </a:bodyPr>
          <a:lstStyle/>
          <a:p>
            <a:pPr marL="228600" lvl="3" indent="-228600">
              <a:lnSpc>
                <a:spcPct val="150000"/>
              </a:lnSpc>
              <a:buAutoNum type="arabicPeriod"/>
            </a:pPr>
            <a:r>
              <a:rPr lang="id-ID" sz="1000" smtClean="0"/>
              <a:t>Berbentuk </a:t>
            </a:r>
            <a:r>
              <a:rPr lang="id-ID" sz="1000"/>
              <a:t>Transkip (</a:t>
            </a:r>
            <a:r>
              <a:rPr lang="id-ID" sz="1000" i="1"/>
              <a:t>Transcript Based</a:t>
            </a:r>
            <a:r>
              <a:rPr lang="id-ID" sz="1000" smtClean="0"/>
              <a:t>)</a:t>
            </a:r>
            <a:endParaRPr lang="en-US" sz="1000" smtClean="0"/>
          </a:p>
          <a:p>
            <a:pPr marL="228600" lvl="3" indent="-228600">
              <a:lnSpc>
                <a:spcPct val="150000"/>
              </a:lnSpc>
              <a:buFontTx/>
              <a:buAutoNum type="arabicPeriod"/>
            </a:pPr>
            <a:r>
              <a:rPr lang="id-ID" sz="1000"/>
              <a:t>Berbentuk Rekaman Audio (</a:t>
            </a:r>
            <a:r>
              <a:rPr lang="id-ID" sz="1000" i="1"/>
              <a:t>Tape Based</a:t>
            </a:r>
            <a:r>
              <a:rPr lang="id-ID" sz="1000"/>
              <a:t>)</a:t>
            </a:r>
            <a:endParaRPr lang="en-US" sz="1000"/>
          </a:p>
          <a:p>
            <a:pPr marL="228600" lvl="3" indent="-228600">
              <a:lnSpc>
                <a:spcPct val="150000"/>
              </a:lnSpc>
              <a:buFontTx/>
              <a:buAutoNum type="arabicPeriod"/>
            </a:pPr>
            <a:r>
              <a:rPr lang="id-ID" sz="1000"/>
              <a:t>Berbentuk Rekaman Video (</a:t>
            </a:r>
            <a:r>
              <a:rPr lang="id-ID" sz="1000" i="1"/>
              <a:t>Video Based</a:t>
            </a:r>
            <a:r>
              <a:rPr lang="id-ID" sz="1000"/>
              <a:t>)</a:t>
            </a:r>
            <a:endParaRPr lang="en-US" sz="1000"/>
          </a:p>
          <a:p>
            <a:pPr marL="228600" lvl="3" indent="-228600">
              <a:lnSpc>
                <a:spcPct val="150000"/>
              </a:lnSpc>
              <a:buFontTx/>
              <a:buAutoNum type="arabicPeriod"/>
            </a:pPr>
            <a:r>
              <a:rPr lang="id-ID" sz="1000"/>
              <a:t>Berbentuk Catatan Singkat (</a:t>
            </a:r>
            <a:r>
              <a:rPr lang="id-ID" sz="1000" i="1"/>
              <a:t>Note Based</a:t>
            </a:r>
            <a:r>
              <a:rPr lang="id-ID" sz="1000"/>
              <a:t>)</a:t>
            </a:r>
            <a:endParaRPr lang="en-US" sz="1000"/>
          </a:p>
          <a:p>
            <a:pPr marL="228600" lvl="3" indent="-228600">
              <a:lnSpc>
                <a:spcPct val="150000"/>
              </a:lnSpc>
              <a:buFontTx/>
              <a:buAutoNum type="arabicPeriod"/>
            </a:pPr>
            <a:r>
              <a:rPr lang="id-ID" sz="1000"/>
              <a:t>Berbentuk Ingatan/Memori (</a:t>
            </a:r>
            <a:r>
              <a:rPr lang="id-ID" sz="1000" i="1"/>
              <a:t>Memory Based</a:t>
            </a:r>
            <a:r>
              <a:rPr lang="id-ID" sz="1000"/>
              <a:t>)</a:t>
            </a:r>
            <a:endParaRPr lang="en-US" sz="1000"/>
          </a:p>
          <a:p>
            <a:pPr marL="0" lvl="3">
              <a:lnSpc>
                <a:spcPct val="150000"/>
              </a:lnSpc>
            </a:pPr>
            <a:endParaRPr lang="en-US" sz="1100"/>
          </a:p>
          <a:p>
            <a:pPr>
              <a:lnSpc>
                <a:spcPct val="150000"/>
              </a:lnSpc>
            </a:pPr>
            <a:endParaRPr lang="zh-CN" altLang="en-US" sz="1100" dirty="0">
              <a:solidFill>
                <a:schemeClr val="tx1">
                  <a:lumMod val="65000"/>
                  <a:lumOff val="35000"/>
                </a:schemeClr>
              </a:solidFill>
              <a:ea typeface="微软雅黑" panose="020B0503020204020204" pitchFamily="34" charset="-122"/>
            </a:endParaRPr>
          </a:p>
        </p:txBody>
      </p:sp>
      <p:sp>
        <p:nvSpPr>
          <p:cNvPr id="1048703" name="矩形 41"/>
          <p:cNvSpPr/>
          <p:nvPr/>
        </p:nvSpPr>
        <p:spPr>
          <a:xfrm>
            <a:off x="2546776" y="1948938"/>
            <a:ext cx="1890208" cy="701040"/>
          </a:xfrm>
          <a:prstGeom prst="rect">
            <a:avLst/>
          </a:prstGeom>
        </p:spPr>
        <p:txBody>
          <a:bodyPr wrap="square">
            <a:spAutoFit/>
          </a:bodyPr>
          <a:lstStyle/>
          <a:p>
            <a:r>
              <a:rPr lang="id-ID" sz="1400" b="1"/>
              <a:t>Bentuk-bentuk Data Mentah</a:t>
            </a:r>
            <a:endParaRPr lang="en-US" sz="1400"/>
          </a:p>
          <a:p>
            <a:pPr lvl="0"/>
            <a:endParaRPr lang="zh-CN" altLang="en-US" sz="1400" b="1" dirty="0">
              <a:solidFill>
                <a:srgbClr val="FF0000"/>
              </a:solidFill>
              <a:ea typeface="微软雅黑" panose="020B0503020204020204" pitchFamily="34" charset="-122"/>
            </a:endParaRPr>
          </a:p>
        </p:txBody>
      </p:sp>
      <p:sp>
        <p:nvSpPr>
          <p:cNvPr id="1048704" name="矩形 43"/>
          <p:cNvSpPr/>
          <p:nvPr/>
        </p:nvSpPr>
        <p:spPr>
          <a:xfrm>
            <a:off x="6732240" y="2252503"/>
            <a:ext cx="1890208" cy="314894"/>
          </a:xfrm>
          <a:prstGeom prst="rect">
            <a:avLst/>
          </a:prstGeom>
        </p:spPr>
        <p:txBody>
          <a:bodyPr wrap="square">
            <a:spAutoFit/>
          </a:bodyPr>
          <a:lstStyle/>
          <a:p>
            <a:pPr>
              <a:lnSpc>
                <a:spcPct val="150000"/>
              </a:lnSpc>
            </a:pPr>
            <a:endParaRPr lang="en-US" sz="1100" smtClean="0"/>
          </a:p>
        </p:txBody>
      </p:sp>
      <p:cxnSp>
        <p:nvCxnSpPr>
          <p:cNvPr id="3145736" name="直接连接符 47"/>
          <p:cNvCxnSpPr>
            <a:cxnSpLocks/>
          </p:cNvCxnSpPr>
          <p:nvPr/>
        </p:nvCxnSpPr>
        <p:spPr>
          <a:xfrm>
            <a:off x="2456765" y="2429280"/>
            <a:ext cx="0" cy="140261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45737" name="直接连接符 48"/>
          <p:cNvCxnSpPr>
            <a:cxnSpLocks/>
          </p:cNvCxnSpPr>
          <p:nvPr/>
        </p:nvCxnSpPr>
        <p:spPr>
          <a:xfrm>
            <a:off x="4481990" y="2796775"/>
            <a:ext cx="0" cy="1035115"/>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45738" name="直接连接符 49"/>
          <p:cNvCxnSpPr>
            <a:cxnSpLocks/>
          </p:cNvCxnSpPr>
          <p:nvPr/>
        </p:nvCxnSpPr>
        <p:spPr>
          <a:xfrm>
            <a:off x="6462210" y="3089599"/>
            <a:ext cx="0" cy="74229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048705" name="矩形 37"/>
          <p:cNvSpPr/>
          <p:nvPr/>
        </p:nvSpPr>
        <p:spPr>
          <a:xfrm>
            <a:off x="6867255" y="2252503"/>
            <a:ext cx="1890208" cy="2631490"/>
          </a:xfrm>
          <a:prstGeom prst="rect">
            <a:avLst/>
          </a:prstGeom>
        </p:spPr>
        <p:txBody>
          <a:bodyPr wrap="square">
            <a:spAutoFit/>
          </a:bodyPr>
          <a:lstStyle/>
          <a:p>
            <a:pPr>
              <a:lnSpc>
                <a:spcPct val="150000"/>
              </a:lnSpc>
            </a:pPr>
            <a:r>
              <a:rPr lang="en-US" sz="1000" smtClean="0"/>
              <a:t>2. </a:t>
            </a:r>
            <a:r>
              <a:rPr lang="id-ID" sz="1100" smtClean="0"/>
              <a:t>Melakukan </a:t>
            </a:r>
            <a:r>
              <a:rPr lang="id-ID" sz="1100"/>
              <a:t>peninjauan </a:t>
            </a:r>
            <a:r>
              <a:rPr lang="en-US" sz="1100"/>
              <a:t>terhadap </a:t>
            </a:r>
            <a:r>
              <a:rPr lang="en-US" sz="1100" i="1"/>
              <a:t>guideline focus group </a:t>
            </a:r>
            <a:r>
              <a:rPr lang="en-US" sz="1100"/>
              <a:t>yang telah diturunkan menjadi pertanyaan-pertanyaan baik yang berbentuk </a:t>
            </a:r>
            <a:r>
              <a:rPr lang="en-US" sz="1100" i="1"/>
              <a:t>topic guide </a:t>
            </a:r>
            <a:r>
              <a:rPr lang="en-US" sz="1100"/>
              <a:t>atau </a:t>
            </a:r>
            <a:r>
              <a:rPr lang="en-US" sz="1100" i="1"/>
              <a:t>question route</a:t>
            </a:r>
            <a:r>
              <a:rPr lang="en-US" sz="1100" smtClean="0"/>
              <a:t>.</a:t>
            </a:r>
          </a:p>
          <a:p>
            <a:pPr>
              <a:lnSpc>
                <a:spcPct val="150000"/>
              </a:lnSpc>
            </a:pPr>
            <a:r>
              <a:rPr lang="en-US" altLang="zh-CN" sz="1100" smtClean="0">
                <a:solidFill>
                  <a:schemeClr val="tx1">
                    <a:lumMod val="65000"/>
                    <a:lumOff val="35000"/>
                  </a:schemeClr>
                </a:solidFill>
                <a:ea typeface="微软雅黑" panose="020B0503020204020204" pitchFamily="34" charset="-122"/>
              </a:rPr>
              <a:t>3. </a:t>
            </a:r>
            <a:r>
              <a:rPr lang="id-ID" sz="1100" i="1"/>
              <a:t>B</a:t>
            </a:r>
            <a:r>
              <a:rPr lang="en-US" sz="1100" i="1"/>
              <a:t>riefing </a:t>
            </a:r>
            <a:r>
              <a:rPr lang="en-US" sz="1100"/>
              <a:t>antara semua elemen yang akan bekerja pada </a:t>
            </a:r>
            <a:r>
              <a:rPr lang="en-US" sz="1100" i="1"/>
              <a:t>focus group </a:t>
            </a:r>
            <a:r>
              <a:rPr lang="en-US" sz="1100"/>
              <a:t>tersebut.</a:t>
            </a:r>
            <a:endParaRPr lang="zh-CN" altLang="en-US" sz="1100" dirty="0">
              <a:solidFill>
                <a:schemeClr val="tx1">
                  <a:lumMod val="65000"/>
                  <a:lumOff val="35000"/>
                </a:schemeClr>
              </a:solidFill>
              <a:ea typeface="微软雅黑" panose="020B0503020204020204" pitchFamily="34" charset="-122"/>
            </a:endParaRPr>
          </a:p>
        </p:txBody>
      </p:sp>
    </p:spTree>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6" name="TextBox 6"/>
          <p:cNvSpPr txBox="1"/>
          <p:nvPr/>
        </p:nvSpPr>
        <p:spPr>
          <a:xfrm>
            <a:off x="476520" y="96475"/>
            <a:ext cx="3870455" cy="677108"/>
          </a:xfrm>
          <a:prstGeom prst="rect">
            <a:avLst/>
          </a:prstGeom>
          <a:noFill/>
        </p:spPr>
        <p:txBody>
          <a:bodyPr wrap="square" rtlCol="0">
            <a:spAutoFit/>
          </a:bodyPr>
          <a:lstStyle/>
          <a:p>
            <a:pPr marL="0" lvl="2"/>
            <a:r>
              <a:rPr lang="id-ID" b="1"/>
              <a:t>Sebelum melakukan </a:t>
            </a:r>
            <a:r>
              <a:rPr lang="id-ID" b="1" i="1"/>
              <a:t>Focus Group</a:t>
            </a:r>
            <a:endParaRPr lang="en-US" sz="1600"/>
          </a:p>
          <a:p>
            <a:endParaRPr lang="zh-CN" altLang="en-US" sz="2000" dirty="0">
              <a:solidFill>
                <a:schemeClr val="tx1">
                  <a:lumMod val="85000"/>
                  <a:lumOff val="15000"/>
                </a:schemeClr>
              </a:solidFill>
              <a:latin typeface="Impact" pitchFamily="34" charset="0"/>
              <a:ea typeface="微软雅黑" panose="020B0503020204020204" pitchFamily="34" charset="-122"/>
            </a:endParaRPr>
          </a:p>
        </p:txBody>
      </p:sp>
      <p:cxnSp>
        <p:nvCxnSpPr>
          <p:cNvPr id="3145739" name="直接连接符 7"/>
          <p:cNvCxnSpPr>
            <a:cxnSpLocks/>
          </p:cNvCxnSpPr>
          <p:nvPr/>
        </p:nvCxnSpPr>
        <p:spPr>
          <a:xfrm>
            <a:off x="701568" y="658000"/>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048707" name="五边形 27"/>
          <p:cNvSpPr/>
          <p:nvPr/>
        </p:nvSpPr>
        <p:spPr>
          <a:xfrm>
            <a:off x="611562" y="1131590"/>
            <a:ext cx="7894223" cy="315035"/>
          </a:xfrm>
          <a:prstGeom prst="homePlate">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1600" smtClean="0">
                <a:latin typeface="+mj-lt"/>
                <a:ea typeface="微软雅黑" panose="020B0503020204020204" pitchFamily="34" charset="-122"/>
              </a:rPr>
              <a:t>04</a:t>
            </a:r>
            <a:endParaRPr lang="zh-CN" altLang="en-US" sz="1600" dirty="0">
              <a:latin typeface="+mj-lt"/>
              <a:ea typeface="微软雅黑" panose="020B0503020204020204" pitchFamily="34" charset="-122"/>
            </a:endParaRPr>
          </a:p>
        </p:txBody>
      </p:sp>
      <p:sp>
        <p:nvSpPr>
          <p:cNvPr id="1048708" name="五边形 30"/>
          <p:cNvSpPr/>
          <p:nvPr/>
        </p:nvSpPr>
        <p:spPr>
          <a:xfrm>
            <a:off x="4558671" y="1446625"/>
            <a:ext cx="3947111" cy="315035"/>
          </a:xfrm>
          <a:prstGeom prst="homePlate">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1600" smtClean="0">
                <a:latin typeface="+mj-lt"/>
                <a:ea typeface="微软雅黑" panose="020B0503020204020204" pitchFamily="34" charset="-122"/>
              </a:rPr>
              <a:t>05</a:t>
            </a:r>
            <a:endParaRPr lang="zh-CN" altLang="en-US" sz="1600" dirty="0">
              <a:latin typeface="+mj-lt"/>
              <a:ea typeface="微软雅黑" panose="020B0503020204020204" pitchFamily="34" charset="-122"/>
            </a:endParaRPr>
          </a:p>
        </p:txBody>
      </p:sp>
      <p:sp>
        <p:nvSpPr>
          <p:cNvPr id="1048709" name="矩形 33"/>
          <p:cNvSpPr/>
          <p:nvPr/>
        </p:nvSpPr>
        <p:spPr>
          <a:xfrm>
            <a:off x="581092" y="2429280"/>
            <a:ext cx="1890208" cy="2504440"/>
          </a:xfrm>
          <a:prstGeom prst="rect">
            <a:avLst/>
          </a:prstGeom>
        </p:spPr>
        <p:txBody>
          <a:bodyPr wrap="square">
            <a:spAutoFit/>
          </a:bodyPr>
          <a:lstStyle/>
          <a:p>
            <a:pPr marL="228600" indent="-228600">
              <a:lnSpc>
                <a:spcPct val="150000"/>
              </a:lnSpc>
              <a:buAutoNum type="arabicPeriod"/>
            </a:pPr>
            <a:r>
              <a:rPr lang="en-US" sz="1050" smtClean="0"/>
              <a:t>Hindari </a:t>
            </a:r>
            <a:r>
              <a:rPr lang="en-US" sz="1050"/>
              <a:t>analisis data dilakukan ketika proses diskusi sudah selesai dilakukan, dan semua responden sudah membubarkan diri</a:t>
            </a:r>
            <a:r>
              <a:rPr lang="en-US" sz="1050" smtClean="0"/>
              <a:t>.</a:t>
            </a:r>
          </a:p>
          <a:p>
            <a:pPr marL="228600" indent="-228600">
              <a:lnSpc>
                <a:spcPct val="150000"/>
              </a:lnSpc>
              <a:buAutoNum type="arabicPeriod"/>
            </a:pPr>
            <a:r>
              <a:rPr lang="id-ID" sz="1050"/>
              <a:t>M</a:t>
            </a:r>
            <a:r>
              <a:rPr lang="en-US" sz="1050"/>
              <a:t>emperhatikan konsistensi argument, ide atau pendapat dari setiap responden</a:t>
            </a:r>
            <a:endParaRPr lang="en-US" sz="1050" smtClean="0"/>
          </a:p>
          <a:p>
            <a:pPr marL="228600" indent="-228600">
              <a:lnSpc>
                <a:spcPct val="150000"/>
              </a:lnSpc>
              <a:buAutoNum type="arabicPeriod"/>
            </a:pPr>
            <a:endParaRPr lang="zh-CN" altLang="en-US" sz="1100" dirty="0">
              <a:solidFill>
                <a:schemeClr val="tx1">
                  <a:lumMod val="65000"/>
                  <a:lumOff val="35000"/>
                </a:schemeClr>
              </a:solidFill>
              <a:ea typeface="微软雅黑" panose="020B0503020204020204" pitchFamily="34" charset="-122"/>
              <a:cs typeface="Times New Roman" pitchFamily="18" charset="0"/>
            </a:endParaRPr>
          </a:p>
        </p:txBody>
      </p:sp>
      <p:sp>
        <p:nvSpPr>
          <p:cNvPr id="1048710" name="矩形 35"/>
          <p:cNvSpPr/>
          <p:nvPr/>
        </p:nvSpPr>
        <p:spPr>
          <a:xfrm>
            <a:off x="566555" y="1633903"/>
            <a:ext cx="1890208" cy="980440"/>
          </a:xfrm>
          <a:prstGeom prst="rect">
            <a:avLst/>
          </a:prstGeom>
        </p:spPr>
        <p:txBody>
          <a:bodyPr wrap="square">
            <a:spAutoFit/>
          </a:bodyPr>
          <a:lstStyle/>
          <a:p>
            <a:pPr marL="0" lvl="2"/>
            <a:r>
              <a:rPr lang="id-ID" sz="1600" b="1"/>
              <a:t>Ketika Melakukan </a:t>
            </a:r>
            <a:r>
              <a:rPr lang="id-ID" sz="1600" b="1" i="1"/>
              <a:t>Focus Group</a:t>
            </a:r>
            <a:endParaRPr lang="en-US" sz="1600"/>
          </a:p>
          <a:p>
            <a:endParaRPr lang="en-US" sz="1400"/>
          </a:p>
          <a:p>
            <a:pPr lvl="0"/>
            <a:r>
              <a:rPr lang="en-US" altLang="zh-CN" sz="1400" b="1" smtClean="0">
                <a:solidFill>
                  <a:srgbClr val="BF3420"/>
                </a:solidFill>
                <a:ea typeface="微软雅黑" panose="020B0503020204020204" pitchFamily="34" charset="-122"/>
              </a:rPr>
              <a:t> </a:t>
            </a:r>
            <a:endParaRPr lang="zh-CN" altLang="en-US" sz="1400" b="1" dirty="0">
              <a:solidFill>
                <a:srgbClr val="BF3420"/>
              </a:solidFill>
              <a:ea typeface="微软雅黑" panose="020B0503020204020204" pitchFamily="34" charset="-122"/>
            </a:endParaRPr>
          </a:p>
        </p:txBody>
      </p:sp>
      <p:sp>
        <p:nvSpPr>
          <p:cNvPr id="1048711" name="矩形 37"/>
          <p:cNvSpPr/>
          <p:nvPr/>
        </p:nvSpPr>
        <p:spPr>
          <a:xfrm>
            <a:off x="4418468" y="2567779"/>
            <a:ext cx="2100429" cy="2466340"/>
          </a:xfrm>
          <a:prstGeom prst="rect">
            <a:avLst/>
          </a:prstGeom>
        </p:spPr>
        <p:txBody>
          <a:bodyPr wrap="square">
            <a:spAutoFit/>
          </a:bodyPr>
          <a:lstStyle/>
          <a:p>
            <a:pPr marL="228600" indent="-228600">
              <a:lnSpc>
                <a:spcPct val="150000"/>
              </a:lnSpc>
              <a:buAutoNum type="arabicPeriod"/>
            </a:pPr>
            <a:r>
              <a:rPr lang="en-US" sz="1000"/>
              <a:t>Setelah rangkaian diskusi selesai </a:t>
            </a:r>
            <a:r>
              <a:rPr lang="en-US" sz="1000" smtClean="0"/>
              <a:t>dilakukan</a:t>
            </a:r>
          </a:p>
          <a:p>
            <a:pPr marL="228600" indent="-228600">
              <a:lnSpc>
                <a:spcPct val="150000"/>
              </a:lnSpc>
              <a:buAutoNum type="arabicPeriod"/>
            </a:pPr>
            <a:r>
              <a:rPr lang="id-ID" sz="1000"/>
              <a:t>P</a:t>
            </a:r>
            <a:r>
              <a:rPr lang="en-US" sz="1000"/>
              <a:t>eneliti melakukan pengecekan terhadap seluruh alat yang digunakan dalam </a:t>
            </a:r>
            <a:r>
              <a:rPr lang="en-US" sz="1000" i="1"/>
              <a:t>focus group</a:t>
            </a:r>
            <a:r>
              <a:rPr lang="en-US" sz="1000"/>
              <a:t> seperti alat perekam, kamera foto, kamera video, dan sebagainya, apakah sudah terekam dan terdokumentasi dengan baik dan sempurna</a:t>
            </a:r>
            <a:endParaRPr lang="en-US" sz="1000" smtClean="0"/>
          </a:p>
        </p:txBody>
      </p:sp>
      <p:sp>
        <p:nvSpPr>
          <p:cNvPr id="1048712" name="矩形 38"/>
          <p:cNvSpPr/>
          <p:nvPr/>
        </p:nvSpPr>
        <p:spPr>
          <a:xfrm>
            <a:off x="4580907" y="1798338"/>
            <a:ext cx="1890208" cy="1221740"/>
          </a:xfrm>
          <a:prstGeom prst="rect">
            <a:avLst/>
          </a:prstGeom>
        </p:spPr>
        <p:txBody>
          <a:bodyPr wrap="square">
            <a:spAutoFit/>
          </a:bodyPr>
          <a:lstStyle/>
          <a:p>
            <a:pPr marL="0" lvl="2"/>
            <a:r>
              <a:rPr lang="id-ID" sz="1600" b="1"/>
              <a:t>Setelah </a:t>
            </a:r>
            <a:r>
              <a:rPr lang="id-ID" sz="1600" b="1" i="1"/>
              <a:t>Focus Group </a:t>
            </a:r>
            <a:r>
              <a:rPr lang="id-ID" sz="1600" b="1"/>
              <a:t>Selesai Dilakukan</a:t>
            </a:r>
            <a:endParaRPr lang="en-US" sz="1600"/>
          </a:p>
          <a:p>
            <a:endParaRPr lang="en-US" sz="1400"/>
          </a:p>
          <a:p>
            <a:pPr lvl="0"/>
            <a:endParaRPr lang="zh-CN" altLang="en-US" sz="1400" b="1" dirty="0">
              <a:solidFill>
                <a:srgbClr val="BF3420"/>
              </a:solidFill>
              <a:ea typeface="微软雅黑" panose="020B0503020204020204" pitchFamily="34" charset="-122"/>
            </a:endParaRPr>
          </a:p>
        </p:txBody>
      </p:sp>
      <p:sp>
        <p:nvSpPr>
          <p:cNvPr id="1048713" name="矩形 39"/>
          <p:cNvSpPr/>
          <p:nvPr/>
        </p:nvSpPr>
        <p:spPr>
          <a:xfrm>
            <a:off x="2528260" y="2298669"/>
            <a:ext cx="1890208" cy="3139321"/>
          </a:xfrm>
          <a:prstGeom prst="rect">
            <a:avLst/>
          </a:prstGeom>
        </p:spPr>
        <p:txBody>
          <a:bodyPr wrap="square">
            <a:spAutoFit/>
          </a:bodyPr>
          <a:lstStyle/>
          <a:p>
            <a:pPr marL="0" lvl="3">
              <a:lnSpc>
                <a:spcPct val="150000"/>
              </a:lnSpc>
            </a:pPr>
            <a:r>
              <a:rPr lang="en-US" sz="1100" smtClean="0"/>
              <a:t>3. </a:t>
            </a:r>
            <a:r>
              <a:rPr lang="id-ID" sz="1100"/>
              <a:t>M</a:t>
            </a:r>
            <a:r>
              <a:rPr lang="en-US" sz="1100"/>
              <a:t>elakukan </a:t>
            </a:r>
            <a:r>
              <a:rPr lang="en-US" sz="1100" i="1"/>
              <a:t>probing </a:t>
            </a:r>
            <a:r>
              <a:rPr lang="en-US" sz="1100"/>
              <a:t>sesegera mungkin tanpa mengganggu atau memotong jalannya </a:t>
            </a:r>
            <a:r>
              <a:rPr lang="en-US" sz="1100" smtClean="0"/>
              <a:t>pembicaraan</a:t>
            </a:r>
          </a:p>
          <a:p>
            <a:pPr marL="0" lvl="3">
              <a:lnSpc>
                <a:spcPct val="150000"/>
              </a:lnSpc>
            </a:pPr>
            <a:r>
              <a:rPr lang="en-US" sz="1100" smtClean="0"/>
              <a:t>4. </a:t>
            </a:r>
            <a:r>
              <a:rPr lang="id-ID" sz="1100"/>
              <a:t>O</a:t>
            </a:r>
            <a:r>
              <a:rPr lang="en-US" sz="1100"/>
              <a:t>bservasi terhadap bahasa nonverbal, seperti </a:t>
            </a:r>
            <a:r>
              <a:rPr lang="en-US" sz="1100" i="1"/>
              <a:t>gesture</a:t>
            </a:r>
            <a:r>
              <a:rPr lang="en-US" sz="1100"/>
              <a:t>, gerakan tangan, ekspresi wajah, tatapan mata, intonasi suara setiap responden</a:t>
            </a:r>
          </a:p>
          <a:p>
            <a:pPr>
              <a:lnSpc>
                <a:spcPct val="150000"/>
              </a:lnSpc>
            </a:pPr>
            <a:endParaRPr lang="zh-CN" altLang="en-US" sz="1100" dirty="0">
              <a:solidFill>
                <a:schemeClr val="tx1">
                  <a:lumMod val="65000"/>
                  <a:lumOff val="35000"/>
                </a:schemeClr>
              </a:solidFill>
              <a:ea typeface="微软雅黑" panose="020B0503020204020204" pitchFamily="34" charset="-122"/>
            </a:endParaRPr>
          </a:p>
        </p:txBody>
      </p:sp>
      <p:sp>
        <p:nvSpPr>
          <p:cNvPr id="1048714" name="矩形 43"/>
          <p:cNvSpPr/>
          <p:nvPr/>
        </p:nvSpPr>
        <p:spPr>
          <a:xfrm>
            <a:off x="6732240" y="2252503"/>
            <a:ext cx="1890208" cy="314894"/>
          </a:xfrm>
          <a:prstGeom prst="rect">
            <a:avLst/>
          </a:prstGeom>
        </p:spPr>
        <p:txBody>
          <a:bodyPr wrap="square">
            <a:spAutoFit/>
          </a:bodyPr>
          <a:lstStyle/>
          <a:p>
            <a:pPr>
              <a:lnSpc>
                <a:spcPct val="150000"/>
              </a:lnSpc>
            </a:pPr>
            <a:endParaRPr lang="en-US" sz="1100" smtClean="0"/>
          </a:p>
        </p:txBody>
      </p:sp>
      <p:cxnSp>
        <p:nvCxnSpPr>
          <p:cNvPr id="3145740" name="直接连接符 47"/>
          <p:cNvCxnSpPr>
            <a:cxnSpLocks/>
          </p:cNvCxnSpPr>
          <p:nvPr/>
        </p:nvCxnSpPr>
        <p:spPr>
          <a:xfrm>
            <a:off x="2456765" y="2429280"/>
            <a:ext cx="0" cy="140261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45741" name="直接连接符 48"/>
          <p:cNvCxnSpPr>
            <a:cxnSpLocks/>
          </p:cNvCxnSpPr>
          <p:nvPr/>
        </p:nvCxnSpPr>
        <p:spPr>
          <a:xfrm>
            <a:off x="4481990" y="2796775"/>
            <a:ext cx="0" cy="1035115"/>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45742" name="直接连接符 49"/>
          <p:cNvCxnSpPr>
            <a:cxnSpLocks/>
          </p:cNvCxnSpPr>
          <p:nvPr/>
        </p:nvCxnSpPr>
        <p:spPr>
          <a:xfrm>
            <a:off x="6462210" y="3089599"/>
            <a:ext cx="0" cy="74229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048715" name="矩形 37"/>
          <p:cNvSpPr/>
          <p:nvPr/>
        </p:nvSpPr>
        <p:spPr>
          <a:xfrm>
            <a:off x="6867255" y="2252503"/>
            <a:ext cx="1890208" cy="2885405"/>
          </a:xfrm>
          <a:prstGeom prst="rect">
            <a:avLst/>
          </a:prstGeom>
        </p:spPr>
        <p:txBody>
          <a:bodyPr wrap="square">
            <a:spAutoFit/>
          </a:bodyPr>
          <a:lstStyle/>
          <a:p>
            <a:pPr>
              <a:lnSpc>
                <a:spcPct val="150000"/>
              </a:lnSpc>
            </a:pPr>
            <a:r>
              <a:rPr lang="en-US" altLang="zh-CN" sz="1100" smtClean="0">
                <a:solidFill>
                  <a:schemeClr val="tx1">
                    <a:lumMod val="65000"/>
                    <a:lumOff val="35000"/>
                  </a:schemeClr>
                </a:solidFill>
                <a:ea typeface="微软雅黑" panose="020B0503020204020204" pitchFamily="34" charset="-122"/>
              </a:rPr>
              <a:t>3. </a:t>
            </a:r>
            <a:r>
              <a:rPr lang="id-ID" sz="1100"/>
              <a:t>M</a:t>
            </a:r>
            <a:r>
              <a:rPr lang="en-US" sz="1100"/>
              <a:t>elakukan </a:t>
            </a:r>
            <a:r>
              <a:rPr lang="en-US" sz="1100" i="1"/>
              <a:t>briefing </a:t>
            </a:r>
            <a:r>
              <a:rPr lang="en-US" sz="1100"/>
              <a:t>dengan seluruh panitia yan terlibat (fasilitator, observer, kameramen, dan sebagainya) </a:t>
            </a:r>
            <a:r>
              <a:rPr lang="en-US" sz="1100" smtClean="0"/>
              <a:t>untuk mengulas </a:t>
            </a:r>
            <a:r>
              <a:rPr lang="en-US" sz="1100"/>
              <a:t>jalannya diskusi, dan dapat melakukan curah komentar tentang hal-hal khusus yang terjadi selama diskusi berlangsung. </a:t>
            </a:r>
            <a:endParaRPr lang="zh-CN" altLang="en-US" sz="1100" dirty="0">
              <a:solidFill>
                <a:schemeClr val="tx1">
                  <a:lumMod val="65000"/>
                  <a:lumOff val="35000"/>
                </a:schemeClr>
              </a:solidFill>
              <a:ea typeface="微软雅黑" panose="020B0503020204020204" pitchFamily="34" charset="-122"/>
            </a:endParaRPr>
          </a:p>
        </p:txBody>
      </p:sp>
    </p:spTree>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16" name="TextBox 6"/>
          <p:cNvSpPr txBox="1"/>
          <p:nvPr/>
        </p:nvSpPr>
        <p:spPr>
          <a:xfrm>
            <a:off x="476519" y="99126"/>
            <a:ext cx="3870455" cy="677108"/>
          </a:xfrm>
          <a:prstGeom prst="rect">
            <a:avLst/>
          </a:prstGeom>
          <a:noFill/>
        </p:spPr>
        <p:txBody>
          <a:bodyPr wrap="square" rtlCol="0">
            <a:spAutoFit/>
          </a:bodyPr>
          <a:lstStyle/>
          <a:p>
            <a:pPr marL="0" lvl="2"/>
            <a:r>
              <a:rPr lang="id-ID" b="1"/>
              <a:t>Sebelum melakukan </a:t>
            </a:r>
            <a:r>
              <a:rPr lang="id-ID" b="1" i="1"/>
              <a:t>Focus Group</a:t>
            </a:r>
            <a:endParaRPr lang="en-US" sz="1600"/>
          </a:p>
          <a:p>
            <a:endParaRPr lang="zh-CN" altLang="en-US" sz="2000" dirty="0">
              <a:solidFill>
                <a:schemeClr val="tx1">
                  <a:lumMod val="85000"/>
                  <a:lumOff val="15000"/>
                </a:schemeClr>
              </a:solidFill>
              <a:latin typeface="Impact" pitchFamily="34" charset="0"/>
              <a:ea typeface="微软雅黑" panose="020B0503020204020204" pitchFamily="34" charset="-122"/>
            </a:endParaRPr>
          </a:p>
        </p:txBody>
      </p:sp>
      <p:cxnSp>
        <p:nvCxnSpPr>
          <p:cNvPr id="3145743" name="直接连接符 7"/>
          <p:cNvCxnSpPr>
            <a:cxnSpLocks/>
          </p:cNvCxnSpPr>
          <p:nvPr/>
        </p:nvCxnSpPr>
        <p:spPr>
          <a:xfrm>
            <a:off x="656551" y="646984"/>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048717" name="五边形 27"/>
          <p:cNvSpPr/>
          <p:nvPr/>
        </p:nvSpPr>
        <p:spPr>
          <a:xfrm>
            <a:off x="611562" y="1131590"/>
            <a:ext cx="7894223" cy="315035"/>
          </a:xfrm>
          <a:prstGeom prst="homePlate">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1600" smtClean="0">
                <a:latin typeface="+mj-lt"/>
                <a:ea typeface="微软雅黑" panose="020B0503020204020204" pitchFamily="34" charset="-122"/>
              </a:rPr>
              <a:t>06</a:t>
            </a:r>
            <a:endParaRPr lang="zh-CN" altLang="en-US" sz="1600" dirty="0">
              <a:latin typeface="+mj-lt"/>
              <a:ea typeface="微软雅黑" panose="020B0503020204020204" pitchFamily="34" charset="-122"/>
            </a:endParaRPr>
          </a:p>
        </p:txBody>
      </p:sp>
      <p:sp>
        <p:nvSpPr>
          <p:cNvPr id="1048718" name="五边形 30"/>
          <p:cNvSpPr/>
          <p:nvPr/>
        </p:nvSpPr>
        <p:spPr>
          <a:xfrm>
            <a:off x="4558672" y="1445851"/>
            <a:ext cx="3947111" cy="315035"/>
          </a:xfrm>
          <a:prstGeom prst="homePlate">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1600" smtClean="0">
                <a:latin typeface="+mj-lt"/>
                <a:ea typeface="微软雅黑" panose="020B0503020204020204" pitchFamily="34" charset="-122"/>
              </a:rPr>
              <a:t>07</a:t>
            </a:r>
            <a:endParaRPr lang="zh-CN" altLang="en-US" sz="1600" dirty="0">
              <a:latin typeface="+mj-lt"/>
              <a:ea typeface="微软雅黑" panose="020B0503020204020204" pitchFamily="34" charset="-122"/>
            </a:endParaRPr>
          </a:p>
        </p:txBody>
      </p:sp>
      <p:sp>
        <p:nvSpPr>
          <p:cNvPr id="1048719" name="矩形 33"/>
          <p:cNvSpPr/>
          <p:nvPr/>
        </p:nvSpPr>
        <p:spPr>
          <a:xfrm>
            <a:off x="581092" y="2429280"/>
            <a:ext cx="1890208" cy="2631440"/>
          </a:xfrm>
          <a:prstGeom prst="rect">
            <a:avLst/>
          </a:prstGeom>
        </p:spPr>
        <p:txBody>
          <a:bodyPr wrap="square">
            <a:spAutoFit/>
          </a:bodyPr>
          <a:lstStyle/>
          <a:p>
            <a:pPr marL="228600" indent="-228600">
              <a:lnSpc>
                <a:spcPct val="150000"/>
              </a:lnSpc>
              <a:buAutoNum type="arabicPeriod"/>
            </a:pPr>
            <a:r>
              <a:rPr lang="en-US" sz="1100" smtClean="0"/>
              <a:t>Pertimbangkan </a:t>
            </a:r>
            <a:r>
              <a:rPr lang="en-US" sz="1100"/>
              <a:t>kata-kata yang digunakan oleh seluruh </a:t>
            </a:r>
            <a:r>
              <a:rPr lang="en-US" sz="1100" smtClean="0"/>
              <a:t>responden</a:t>
            </a:r>
          </a:p>
          <a:p>
            <a:pPr marL="228600" indent="-228600">
              <a:lnSpc>
                <a:spcPct val="150000"/>
              </a:lnSpc>
              <a:buAutoNum type="arabicPeriod"/>
            </a:pPr>
            <a:r>
              <a:rPr lang="en-US" sz="1100"/>
              <a:t>Pertimbangkan konteks </a:t>
            </a:r>
            <a:r>
              <a:rPr lang="en-US" sz="1100" smtClean="0"/>
              <a:t>bahasan</a:t>
            </a:r>
          </a:p>
          <a:p>
            <a:pPr marL="228600" indent="-228600">
              <a:lnSpc>
                <a:spcPct val="150000"/>
              </a:lnSpc>
              <a:buAutoNum type="arabicPeriod"/>
            </a:pPr>
            <a:r>
              <a:rPr lang="en-US" sz="1100" smtClean="0"/>
              <a:t>Pertimbangkan </a:t>
            </a:r>
            <a:r>
              <a:rPr lang="en-US" sz="1100"/>
              <a:t>konsistensi internal respons dari responden</a:t>
            </a:r>
          </a:p>
          <a:p>
            <a:pPr marL="228600" indent="-228600">
              <a:lnSpc>
                <a:spcPct val="150000"/>
              </a:lnSpc>
              <a:buAutoNum type="arabicPeriod"/>
            </a:pPr>
            <a:endParaRPr lang="zh-CN" altLang="en-US" sz="1100" dirty="0">
              <a:solidFill>
                <a:schemeClr val="tx1">
                  <a:lumMod val="65000"/>
                  <a:lumOff val="35000"/>
                </a:schemeClr>
              </a:solidFill>
              <a:ea typeface="微软雅黑" panose="020B0503020204020204" pitchFamily="34" charset="-122"/>
              <a:cs typeface="Times New Roman" pitchFamily="18" charset="0"/>
            </a:endParaRPr>
          </a:p>
        </p:txBody>
      </p:sp>
      <p:sp>
        <p:nvSpPr>
          <p:cNvPr id="1048720" name="矩形 35"/>
          <p:cNvSpPr/>
          <p:nvPr/>
        </p:nvSpPr>
        <p:spPr>
          <a:xfrm>
            <a:off x="566555" y="1633903"/>
            <a:ext cx="1890208" cy="904240"/>
          </a:xfrm>
          <a:prstGeom prst="rect">
            <a:avLst/>
          </a:prstGeom>
        </p:spPr>
        <p:txBody>
          <a:bodyPr wrap="square">
            <a:spAutoFit/>
          </a:bodyPr>
          <a:lstStyle/>
          <a:p>
            <a:r>
              <a:rPr lang="id-ID" sz="1400" b="1"/>
              <a:t>Hal-hal yang perlu di pertimbangkan dalam Analisis</a:t>
            </a:r>
            <a:endParaRPr lang="en-US" sz="1400"/>
          </a:p>
          <a:p>
            <a:pPr lvl="0"/>
            <a:r>
              <a:rPr lang="en-US" altLang="zh-CN" sz="1400" b="1" smtClean="0">
                <a:solidFill>
                  <a:srgbClr val="BF3420"/>
                </a:solidFill>
                <a:ea typeface="微软雅黑" panose="020B0503020204020204" pitchFamily="34" charset="-122"/>
              </a:rPr>
              <a:t> </a:t>
            </a:r>
            <a:endParaRPr lang="zh-CN" altLang="en-US" sz="1400" b="1" dirty="0">
              <a:solidFill>
                <a:srgbClr val="BF3420"/>
              </a:solidFill>
              <a:ea typeface="微软雅黑" panose="020B0503020204020204" pitchFamily="34" charset="-122"/>
            </a:endParaRPr>
          </a:p>
        </p:txBody>
      </p:sp>
      <p:sp>
        <p:nvSpPr>
          <p:cNvPr id="1048721" name="矩形 37"/>
          <p:cNvSpPr/>
          <p:nvPr/>
        </p:nvSpPr>
        <p:spPr>
          <a:xfrm>
            <a:off x="4550935" y="2485947"/>
            <a:ext cx="1890208" cy="2123658"/>
          </a:xfrm>
          <a:prstGeom prst="rect">
            <a:avLst/>
          </a:prstGeom>
        </p:spPr>
        <p:txBody>
          <a:bodyPr wrap="square">
            <a:spAutoFit/>
          </a:bodyPr>
          <a:lstStyle/>
          <a:p>
            <a:pPr marL="228600" lvl="3" indent="-228600">
              <a:lnSpc>
                <a:spcPct val="150000"/>
              </a:lnSpc>
              <a:buFontTx/>
              <a:buAutoNum type="arabicPeriod"/>
            </a:pPr>
            <a:r>
              <a:rPr lang="id-ID" sz="1100"/>
              <a:t>Melakukan Pengelompokan </a:t>
            </a:r>
            <a:r>
              <a:rPr lang="id-ID" sz="1100" smtClean="0"/>
              <a:t>data</a:t>
            </a:r>
            <a:endParaRPr lang="en-US" sz="1100" smtClean="0"/>
          </a:p>
          <a:p>
            <a:pPr marL="228600" lvl="3" indent="-228600">
              <a:lnSpc>
                <a:spcPct val="150000"/>
              </a:lnSpc>
              <a:buFontTx/>
              <a:buAutoNum type="arabicPeriod"/>
            </a:pPr>
            <a:r>
              <a:rPr lang="id-ID" sz="1100"/>
              <a:t>Melakukan Reduksi Data</a:t>
            </a:r>
            <a:endParaRPr lang="en-US" sz="1100"/>
          </a:p>
          <a:p>
            <a:pPr marL="228600" lvl="3" indent="-228600">
              <a:lnSpc>
                <a:spcPct val="150000"/>
              </a:lnSpc>
              <a:buFontTx/>
              <a:buAutoNum type="arabicPeriod"/>
            </a:pPr>
            <a:r>
              <a:rPr lang="id-ID" sz="1100"/>
              <a:t>Mendisplai Data</a:t>
            </a:r>
            <a:endParaRPr lang="en-US" sz="1100"/>
          </a:p>
          <a:p>
            <a:pPr marL="228600" lvl="3" indent="-228600">
              <a:lnSpc>
                <a:spcPct val="150000"/>
              </a:lnSpc>
              <a:buFontTx/>
              <a:buAutoNum type="arabicPeriod"/>
            </a:pPr>
            <a:r>
              <a:rPr lang="id-ID" sz="1100"/>
              <a:t>Menarik Kesimpulan</a:t>
            </a:r>
            <a:endParaRPr lang="en-US" sz="1100"/>
          </a:p>
          <a:p>
            <a:pPr marL="0" lvl="3">
              <a:lnSpc>
                <a:spcPct val="150000"/>
              </a:lnSpc>
            </a:pPr>
            <a:endParaRPr lang="en-US" sz="1100"/>
          </a:p>
          <a:p>
            <a:pPr marL="228600" indent="-228600">
              <a:lnSpc>
                <a:spcPct val="150000"/>
              </a:lnSpc>
              <a:buAutoNum type="arabicPeriod"/>
            </a:pPr>
            <a:endParaRPr lang="en-US" sz="1100" smtClean="0"/>
          </a:p>
        </p:txBody>
      </p:sp>
      <p:sp>
        <p:nvSpPr>
          <p:cNvPr id="1048722" name="矩形 38"/>
          <p:cNvSpPr/>
          <p:nvPr/>
        </p:nvSpPr>
        <p:spPr>
          <a:xfrm>
            <a:off x="4572001" y="1856080"/>
            <a:ext cx="1890208" cy="701040"/>
          </a:xfrm>
          <a:prstGeom prst="rect">
            <a:avLst/>
          </a:prstGeom>
        </p:spPr>
        <p:txBody>
          <a:bodyPr wrap="square">
            <a:spAutoFit/>
          </a:bodyPr>
          <a:lstStyle/>
          <a:p>
            <a:r>
              <a:rPr lang="id-ID" sz="1400" b="1"/>
              <a:t>Tahapan dalam Analisis Data</a:t>
            </a:r>
            <a:endParaRPr lang="en-US" sz="1400"/>
          </a:p>
          <a:p>
            <a:pPr lvl="0"/>
            <a:endParaRPr lang="zh-CN" altLang="en-US" sz="1400" b="1" dirty="0">
              <a:solidFill>
                <a:srgbClr val="BF3420"/>
              </a:solidFill>
              <a:ea typeface="微软雅黑" panose="020B0503020204020204" pitchFamily="34" charset="-122"/>
            </a:endParaRPr>
          </a:p>
        </p:txBody>
      </p:sp>
      <p:sp>
        <p:nvSpPr>
          <p:cNvPr id="1048723" name="矩形 39"/>
          <p:cNvSpPr/>
          <p:nvPr/>
        </p:nvSpPr>
        <p:spPr>
          <a:xfrm>
            <a:off x="2528260" y="2474605"/>
            <a:ext cx="1890208" cy="2377574"/>
          </a:xfrm>
          <a:prstGeom prst="rect">
            <a:avLst/>
          </a:prstGeom>
        </p:spPr>
        <p:txBody>
          <a:bodyPr wrap="square">
            <a:spAutoFit/>
          </a:bodyPr>
          <a:lstStyle/>
          <a:p>
            <a:pPr marL="0" lvl="3">
              <a:lnSpc>
                <a:spcPct val="150000"/>
              </a:lnSpc>
            </a:pPr>
            <a:r>
              <a:rPr lang="en-US" sz="1100" smtClean="0"/>
              <a:t>4. </a:t>
            </a:r>
            <a:r>
              <a:rPr lang="en-US" sz="1100"/>
              <a:t>Pertimbangkan banyaknya komentar responden</a:t>
            </a:r>
          </a:p>
          <a:p>
            <a:pPr marL="0" lvl="3">
              <a:lnSpc>
                <a:spcPct val="150000"/>
              </a:lnSpc>
            </a:pPr>
            <a:r>
              <a:rPr lang="en-US" sz="1100" smtClean="0"/>
              <a:t>5. </a:t>
            </a:r>
            <a:r>
              <a:rPr lang="en-US" sz="1100"/>
              <a:t>Pertimbangkan spesifikasi respons</a:t>
            </a:r>
          </a:p>
          <a:p>
            <a:pPr marL="0" lvl="3">
              <a:lnSpc>
                <a:spcPct val="150000"/>
              </a:lnSpc>
            </a:pPr>
            <a:r>
              <a:rPr lang="en-US" sz="1100" smtClean="0"/>
              <a:t>6. </a:t>
            </a:r>
            <a:r>
              <a:rPr lang="en-US" sz="1100"/>
              <a:t>Temukan ide besar dari diskusi</a:t>
            </a:r>
          </a:p>
          <a:p>
            <a:pPr marL="0" lvl="3">
              <a:lnSpc>
                <a:spcPct val="150000"/>
              </a:lnSpc>
            </a:pPr>
            <a:endParaRPr lang="en-US" sz="1100"/>
          </a:p>
          <a:p>
            <a:pPr>
              <a:lnSpc>
                <a:spcPct val="150000"/>
              </a:lnSpc>
            </a:pPr>
            <a:endParaRPr lang="zh-CN" altLang="en-US" sz="1100" dirty="0">
              <a:solidFill>
                <a:schemeClr val="tx1">
                  <a:lumMod val="65000"/>
                  <a:lumOff val="35000"/>
                </a:schemeClr>
              </a:solidFill>
              <a:ea typeface="微软雅黑" panose="020B0503020204020204" pitchFamily="34" charset="-122"/>
            </a:endParaRPr>
          </a:p>
        </p:txBody>
      </p:sp>
      <p:sp>
        <p:nvSpPr>
          <p:cNvPr id="1048724" name="矩形 43"/>
          <p:cNvSpPr/>
          <p:nvPr/>
        </p:nvSpPr>
        <p:spPr>
          <a:xfrm>
            <a:off x="6732240" y="2252503"/>
            <a:ext cx="1890208" cy="314894"/>
          </a:xfrm>
          <a:prstGeom prst="rect">
            <a:avLst/>
          </a:prstGeom>
        </p:spPr>
        <p:txBody>
          <a:bodyPr wrap="square">
            <a:spAutoFit/>
          </a:bodyPr>
          <a:lstStyle/>
          <a:p>
            <a:pPr>
              <a:lnSpc>
                <a:spcPct val="150000"/>
              </a:lnSpc>
            </a:pPr>
            <a:endParaRPr lang="en-US" sz="1100" smtClean="0"/>
          </a:p>
        </p:txBody>
      </p:sp>
      <p:cxnSp>
        <p:nvCxnSpPr>
          <p:cNvPr id="3145744" name="直接连接符 47"/>
          <p:cNvCxnSpPr>
            <a:cxnSpLocks/>
          </p:cNvCxnSpPr>
          <p:nvPr/>
        </p:nvCxnSpPr>
        <p:spPr>
          <a:xfrm>
            <a:off x="2456765" y="2429280"/>
            <a:ext cx="0" cy="140261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45745" name="直接连接符 48"/>
          <p:cNvCxnSpPr>
            <a:cxnSpLocks/>
          </p:cNvCxnSpPr>
          <p:nvPr/>
        </p:nvCxnSpPr>
        <p:spPr>
          <a:xfrm>
            <a:off x="4481990" y="2796775"/>
            <a:ext cx="0" cy="1035115"/>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45746" name="直接连接符 49"/>
          <p:cNvCxnSpPr>
            <a:cxnSpLocks/>
          </p:cNvCxnSpPr>
          <p:nvPr/>
        </p:nvCxnSpPr>
        <p:spPr>
          <a:xfrm>
            <a:off x="6462210" y="3089599"/>
            <a:ext cx="0" cy="74229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25" name="TextBox 6"/>
          <p:cNvSpPr txBox="1"/>
          <p:nvPr/>
        </p:nvSpPr>
        <p:spPr>
          <a:xfrm>
            <a:off x="476519" y="186485"/>
            <a:ext cx="3870455" cy="523220"/>
          </a:xfrm>
          <a:prstGeom prst="rect">
            <a:avLst/>
          </a:prstGeom>
          <a:noFill/>
        </p:spPr>
        <p:txBody>
          <a:bodyPr wrap="square" rtlCol="0">
            <a:spAutoFit/>
          </a:bodyPr>
          <a:lstStyle/>
          <a:p>
            <a:r>
              <a:rPr lang="en-US" altLang="zh-CN" sz="2800" smtClean="0">
                <a:solidFill>
                  <a:schemeClr val="tx1">
                    <a:lumMod val="85000"/>
                    <a:lumOff val="15000"/>
                  </a:schemeClr>
                </a:solidFill>
                <a:latin typeface="Impact" pitchFamily="34" charset="0"/>
                <a:ea typeface="微软雅黑" panose="020B0503020204020204" pitchFamily="34" charset="-122"/>
              </a:rPr>
              <a:t>KESIMPULAN </a:t>
            </a:r>
            <a:endParaRPr lang="zh-CN" altLang="en-US" sz="2800" dirty="0">
              <a:solidFill>
                <a:schemeClr val="tx1">
                  <a:lumMod val="85000"/>
                  <a:lumOff val="15000"/>
                </a:schemeClr>
              </a:solidFill>
              <a:latin typeface="Impact" pitchFamily="34" charset="0"/>
              <a:ea typeface="微软雅黑" panose="020B0503020204020204" pitchFamily="34" charset="-122"/>
            </a:endParaRPr>
          </a:p>
        </p:txBody>
      </p:sp>
      <p:cxnSp>
        <p:nvCxnSpPr>
          <p:cNvPr id="3145747" name="直接连接符 7"/>
          <p:cNvCxnSpPr>
            <a:cxnSpLocks/>
          </p:cNvCxnSpPr>
          <p:nvPr/>
        </p:nvCxnSpPr>
        <p:spPr>
          <a:xfrm>
            <a:off x="521550" y="681540"/>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048726" name="矩形 9"/>
          <p:cNvSpPr/>
          <p:nvPr/>
        </p:nvSpPr>
        <p:spPr>
          <a:xfrm>
            <a:off x="476518" y="1041580"/>
            <a:ext cx="8145931" cy="3300904"/>
          </a:xfrm>
          <a:prstGeom prst="rect">
            <a:avLst/>
          </a:prstGeom>
        </p:spPr>
        <p:txBody>
          <a:bodyPr wrap="square">
            <a:spAutoFit/>
          </a:bodyPr>
          <a:lstStyle/>
          <a:p>
            <a:pPr>
              <a:lnSpc>
                <a:spcPct val="150000"/>
              </a:lnSpc>
            </a:pPr>
            <a:r>
              <a:rPr lang="id-ID" sz="1600" i="1">
                <a:latin typeface="Times New Roman" pitchFamily="18" charset="0"/>
                <a:cs typeface="Times New Roman" pitchFamily="18" charset="0"/>
              </a:rPr>
              <a:t>Focus group </a:t>
            </a:r>
            <a:r>
              <a:rPr lang="id-ID" sz="1600">
                <a:latin typeface="Times New Roman" pitchFamily="18" charset="0"/>
                <a:cs typeface="Times New Roman" pitchFamily="18" charset="0"/>
              </a:rPr>
              <a:t>metode yang digunakan dalam penggalian data yang lebih akhir digali dan dikembangkan, ketimbang mmetode penggalian data lainnya seperti observasi dan wawancara. </a:t>
            </a:r>
            <a:r>
              <a:rPr lang="id-ID" sz="1600" i="1">
                <a:latin typeface="Times New Roman" pitchFamily="18" charset="0"/>
                <a:cs typeface="Times New Roman" pitchFamily="18" charset="0"/>
              </a:rPr>
              <a:t>Focus group </a:t>
            </a:r>
            <a:r>
              <a:rPr lang="id-ID" sz="1600">
                <a:latin typeface="Times New Roman" pitchFamily="18" charset="0"/>
                <a:cs typeface="Times New Roman" pitchFamily="18" charset="0"/>
              </a:rPr>
              <a:t>tersebut ada karena adanya kebutuhan bahwa manusia sebagai makhluk sosial. Alasan yang kuat mengapa menggunakan metode </a:t>
            </a:r>
            <a:r>
              <a:rPr lang="id-ID" sz="1600" i="1">
                <a:latin typeface="Times New Roman" pitchFamily="18" charset="0"/>
                <a:cs typeface="Times New Roman" pitchFamily="18" charset="0"/>
              </a:rPr>
              <a:t>focus group </a:t>
            </a:r>
            <a:r>
              <a:rPr lang="id-ID" sz="1600">
                <a:latin typeface="Times New Roman" pitchFamily="18" charset="0"/>
                <a:cs typeface="Times New Roman" pitchFamily="18" charset="0"/>
              </a:rPr>
              <a:t>karena mampu menggali data secara mendalam hingga sikap dan perilaku manusia. Dalam menggunapan </a:t>
            </a:r>
            <a:r>
              <a:rPr lang="id-ID" sz="1600" i="1">
                <a:latin typeface="Times New Roman" pitchFamily="18" charset="0"/>
                <a:cs typeface="Times New Roman" pitchFamily="18" charset="0"/>
              </a:rPr>
              <a:t>focus group, </a:t>
            </a:r>
            <a:r>
              <a:rPr lang="id-ID" sz="1600">
                <a:latin typeface="Times New Roman" pitchFamily="18" charset="0"/>
                <a:cs typeface="Times New Roman" pitchFamily="18" charset="0"/>
              </a:rPr>
              <a:t>suatu waktu bisa memperoleh data yang banyak ketimbang melakukan wawancara terhadap sejumlah orang. Dalam setiap pengumpulan data, memiliki karakteristik, fungsi, dan ruang geraknya masing-masing.</a:t>
            </a:r>
            <a:endParaRPr lang="en-US" sz="1600">
              <a:latin typeface="Times New Roman" pitchFamily="18" charset="0"/>
              <a:cs typeface="Times New Roman" pitchFamily="18" charset="0"/>
            </a:endParaRPr>
          </a:p>
          <a:p>
            <a:pPr>
              <a:lnSpc>
                <a:spcPct val="150000"/>
              </a:lnSpc>
            </a:pPr>
            <a:endParaRPr lang="zh-CN" altLang="en-US" sz="1100" b="1" dirty="0">
              <a:solidFill>
                <a:schemeClr val="tx1">
                  <a:lumMod val="65000"/>
                  <a:lumOff val="35000"/>
                </a:schemeClr>
              </a:solidFill>
              <a:ea typeface="微软雅黑" panose="020B0503020204020204" pitchFamily="34" charset="-122"/>
            </a:endParaRPr>
          </a:p>
        </p:txBody>
      </p:sp>
    </p:spTree>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2" name="组合 18"/>
          <p:cNvGrpSpPr/>
          <p:nvPr/>
        </p:nvGrpSpPr>
        <p:grpSpPr>
          <a:xfrm>
            <a:off x="2443344" y="2166705"/>
            <a:ext cx="4256964" cy="69124"/>
            <a:chOff x="566555" y="877035"/>
            <a:chExt cx="2340260" cy="164545"/>
          </a:xfrm>
        </p:grpSpPr>
        <p:sp>
          <p:nvSpPr>
            <p:cNvPr id="1048727" name="矩形 19"/>
            <p:cNvSpPr/>
            <p:nvPr/>
          </p:nvSpPr>
          <p:spPr>
            <a:xfrm>
              <a:off x="566555" y="877035"/>
              <a:ext cx="585065" cy="164545"/>
            </a:xfrm>
            <a:prstGeom prst="rect">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728" name="矩形 20"/>
            <p:cNvSpPr/>
            <p:nvPr/>
          </p:nvSpPr>
          <p:spPr>
            <a:xfrm>
              <a:off x="1151620" y="877035"/>
              <a:ext cx="585065" cy="164545"/>
            </a:xfrm>
            <a:prstGeom prst="rect">
              <a:avLst/>
            </a:prstGeom>
            <a:solidFill>
              <a:srgbClr val="95BC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729" name="矩形 21"/>
            <p:cNvSpPr/>
            <p:nvPr/>
          </p:nvSpPr>
          <p:spPr>
            <a:xfrm>
              <a:off x="1736685" y="877035"/>
              <a:ext cx="585065" cy="164545"/>
            </a:xfrm>
            <a:prstGeom prst="rect">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730" name="矩形 22"/>
            <p:cNvSpPr/>
            <p:nvPr/>
          </p:nvSpPr>
          <p:spPr>
            <a:xfrm>
              <a:off x="2321750" y="877035"/>
              <a:ext cx="585065" cy="164545"/>
            </a:xfrm>
            <a:prstGeom prst="rect">
              <a:avLst/>
            </a:prstGeom>
            <a:solidFill>
              <a:srgbClr val="BF3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sp>
        <p:nvSpPr>
          <p:cNvPr id="1048731" name="TextBox 27"/>
          <p:cNvSpPr txBox="1"/>
          <p:nvPr/>
        </p:nvSpPr>
        <p:spPr>
          <a:xfrm>
            <a:off x="1623999" y="1620241"/>
            <a:ext cx="5895655" cy="523220"/>
          </a:xfrm>
          <a:prstGeom prst="rect">
            <a:avLst/>
          </a:prstGeom>
          <a:noFill/>
          <a:effectLst/>
        </p:spPr>
        <p:txBody>
          <a:bodyPr wrap="square" rtlCol="0">
            <a:spAutoFit/>
          </a:bodyPr>
          <a:lstStyle/>
          <a:p>
            <a:pPr algn="ctr"/>
            <a:r>
              <a:rPr lang="en-US" altLang="zh-CN" sz="2800" smtClean="0">
                <a:solidFill>
                  <a:srgbClr val="1A7BAE"/>
                </a:solidFill>
                <a:ea typeface="微软雅黑" panose="020B0503020204020204" pitchFamily="34" charset="-122"/>
              </a:rPr>
              <a:t>THANK YOU</a:t>
            </a:r>
            <a:endParaRPr lang="en-US" altLang="zh-CN" sz="2800" dirty="0">
              <a:solidFill>
                <a:srgbClr val="BF3420"/>
              </a:solidFill>
              <a:ea typeface="微软雅黑" panose="020B0503020204020204" pitchFamily="34" charset="-122"/>
            </a:endParaRPr>
          </a:p>
        </p:txBody>
      </p:sp>
      <p:sp>
        <p:nvSpPr>
          <p:cNvPr id="1048732" name="矩形 28"/>
          <p:cNvSpPr/>
          <p:nvPr/>
        </p:nvSpPr>
        <p:spPr>
          <a:xfrm>
            <a:off x="2029043" y="2271310"/>
            <a:ext cx="5085566" cy="294632"/>
          </a:xfrm>
          <a:prstGeom prst="rect">
            <a:avLst/>
          </a:prstGeom>
        </p:spPr>
        <p:txBody>
          <a:bodyPr wrap="square">
            <a:spAutoFit/>
          </a:bodyPr>
          <a:lstStyle/>
          <a:p>
            <a:pPr algn="ctr">
              <a:lnSpc>
                <a:spcPct val="150000"/>
              </a:lnSpc>
            </a:pPr>
            <a:r>
              <a:rPr lang="en-US" altLang="zh-CN" sz="1000" smtClean="0">
                <a:solidFill>
                  <a:schemeClr val="tx1">
                    <a:lumMod val="50000"/>
                    <a:lumOff val="50000"/>
                  </a:schemeClr>
                </a:solidFill>
                <a:ea typeface="微软雅黑" panose="020B0503020204020204" pitchFamily="34" charset="-122"/>
              </a:rPr>
              <a:t>Keep healthy and lovely guys….</a:t>
            </a:r>
            <a:endParaRPr lang="en-US" altLang="zh-CN" sz="1000" dirty="0">
              <a:solidFill>
                <a:schemeClr val="tx1">
                  <a:lumMod val="50000"/>
                  <a:lumOff val="50000"/>
                </a:schemeClr>
              </a:solidFill>
              <a:ea typeface="微软雅黑" panose="020B0503020204020204" pitchFamily="34" charset="-122"/>
            </a:endParaRPr>
          </a:p>
        </p:txBody>
      </p:sp>
    </p:spTree>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A7BAE"/>
        </a:solidFill>
        <a:effectLst/>
      </p:bgPr>
    </p:bg>
    <p:spTree>
      <p:nvGrpSpPr>
        <p:cNvPr id="1" name=""/>
        <p:cNvGrpSpPr/>
        <p:nvPr/>
      </p:nvGrpSpPr>
      <p:grpSpPr>
        <a:xfrm>
          <a:off x="0" y="0"/>
          <a:ext cx="0" cy="0"/>
          <a:chOff x="0" y="0"/>
          <a:chExt cx="0" cy="0"/>
        </a:xfrm>
      </p:grpSpPr>
      <p:sp>
        <p:nvSpPr>
          <p:cNvPr id="1048610" name="矩形 5"/>
          <p:cNvSpPr/>
          <p:nvPr/>
        </p:nvSpPr>
        <p:spPr>
          <a:xfrm>
            <a:off x="1" y="2166704"/>
            <a:ext cx="9144000" cy="450051"/>
          </a:xfrm>
          <a:prstGeom prst="rect">
            <a:avLst/>
          </a:prstGeom>
          <a:solidFill>
            <a:srgbClr val="1D8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11" name="TextBox 3"/>
          <p:cNvSpPr txBox="1"/>
          <p:nvPr/>
        </p:nvSpPr>
        <p:spPr>
          <a:xfrm>
            <a:off x="-108520" y="-1430507"/>
            <a:ext cx="3891280" cy="7825739"/>
          </a:xfrm>
          <a:prstGeom prst="rect">
            <a:avLst/>
          </a:prstGeom>
          <a:noFill/>
          <a:effectLst>
            <a:outerShdw blurRad="165100" dist="76200" dir="1200000" algn="tl" rotWithShape="0">
              <a:prstClr val="black">
                <a:alpha val="10000"/>
              </a:prstClr>
            </a:outerShdw>
          </a:effectLst>
        </p:spPr>
        <p:txBody>
          <a:bodyPr wrap="none" rtlCol="0">
            <a:spAutoFit/>
          </a:bodyPr>
          <a:lstStyle/>
          <a:p>
            <a:r>
              <a:rPr lang="en-US" altLang="zh-CN" sz="52000" dirty="0">
                <a:solidFill>
                  <a:schemeClr val="bg1"/>
                </a:solidFill>
                <a:latin typeface="+mj-lt"/>
                <a:ea typeface="微软雅黑" panose="020B0503020204020204" pitchFamily="34" charset="-122"/>
              </a:rPr>
              <a:t>1</a:t>
            </a:r>
            <a:endParaRPr lang="zh-CN" altLang="en-US" sz="52000" dirty="0">
              <a:solidFill>
                <a:schemeClr val="bg1"/>
              </a:solidFill>
              <a:latin typeface="+mj-lt"/>
              <a:ea typeface="微软雅黑" panose="020B0503020204020204" pitchFamily="34" charset="-122"/>
            </a:endParaRPr>
          </a:p>
        </p:txBody>
      </p:sp>
      <p:sp>
        <p:nvSpPr>
          <p:cNvPr id="1048612" name="矩形 4"/>
          <p:cNvSpPr/>
          <p:nvPr/>
        </p:nvSpPr>
        <p:spPr>
          <a:xfrm>
            <a:off x="3590579" y="2166705"/>
            <a:ext cx="5178376" cy="1920241"/>
          </a:xfrm>
          <a:prstGeom prst="rect">
            <a:avLst/>
          </a:prstGeom>
        </p:spPr>
        <p:txBody>
          <a:bodyPr wrap="square">
            <a:spAutoFit/>
          </a:bodyPr>
          <a:lstStyle/>
          <a:p>
            <a:pPr algn="r"/>
            <a:r>
              <a:rPr lang="id-ID" sz="2000" i="1">
                <a:latin typeface="Gotham" pitchFamily="50" charset="0"/>
              </a:rPr>
              <a:t>Focus Group Discussion </a:t>
            </a:r>
            <a:r>
              <a:rPr lang="id-ID" sz="2000">
                <a:latin typeface="Gotham" pitchFamily="50" charset="0"/>
              </a:rPr>
              <a:t>atau lebih singkat disebut dengan </a:t>
            </a:r>
            <a:r>
              <a:rPr lang="id-ID" sz="2000" i="1">
                <a:latin typeface="Gotham" pitchFamily="50" charset="0"/>
              </a:rPr>
              <a:t>Focus Group </a:t>
            </a:r>
            <a:r>
              <a:rPr lang="id-ID" sz="2000">
                <a:latin typeface="Gotham" pitchFamily="50" charset="0"/>
              </a:rPr>
              <a:t>merupakan metode penggalian data yang lebih akhir digali dan dikembangkan, ketimbang metode penggadilan data lainnya seperti observasi dan wawancara. </a:t>
            </a:r>
            <a:endParaRPr lang="zh-CN" altLang="en-US" sz="2000" dirty="0">
              <a:solidFill>
                <a:schemeClr val="bg1"/>
              </a:solidFill>
              <a:latin typeface="Gotham" pitchFamily="50" charset="0"/>
              <a:ea typeface="微软雅黑" panose="020B0503020204020204" pitchFamily="34" charset="-122"/>
            </a:endParaRPr>
          </a:p>
        </p:txBody>
      </p:sp>
      <p:sp>
        <p:nvSpPr>
          <p:cNvPr id="1048613" name="矩形 2"/>
          <p:cNvSpPr/>
          <p:nvPr/>
        </p:nvSpPr>
        <p:spPr>
          <a:xfrm>
            <a:off x="5511063" y="1397264"/>
            <a:ext cx="3903980" cy="751841"/>
          </a:xfrm>
          <a:prstGeom prst="rect">
            <a:avLst/>
          </a:prstGeom>
        </p:spPr>
        <p:txBody>
          <a:bodyPr wrap="none">
            <a:spAutoFit/>
          </a:bodyPr>
          <a:lstStyle/>
          <a:p>
            <a:pPr lvl="0" algn="r"/>
            <a:r>
              <a:rPr lang="en-US" altLang="zh-CN" sz="4400" smtClean="0">
                <a:solidFill>
                  <a:schemeClr val="bg1"/>
                </a:solidFill>
                <a:latin typeface="Impact"/>
                <a:ea typeface="微软雅黑" panose="020B0503020204020204" pitchFamily="34" charset="-122"/>
              </a:rPr>
              <a:t>FOCUS GROUP</a:t>
            </a:r>
            <a:endParaRPr lang="zh-CN" altLang="en-US" sz="4400" dirty="0">
              <a:solidFill>
                <a:schemeClr val="bg1"/>
              </a:solidFill>
              <a:latin typeface="Impact"/>
              <a:ea typeface="微软雅黑" panose="020B0503020204020204" pitchFamily="34" charset="-122"/>
            </a:endParaRPr>
          </a:p>
        </p:txBody>
      </p:sp>
    </p:spTree>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4" name="椭圆 8"/>
          <p:cNvSpPr/>
          <p:nvPr/>
        </p:nvSpPr>
        <p:spPr>
          <a:xfrm>
            <a:off x="1151620" y="1124644"/>
            <a:ext cx="1710187" cy="1710187"/>
          </a:xfrm>
          <a:prstGeom prst="ellipse">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r>
              <a:rPr lang="id-ID"/>
              <a:t>Sejarah Focus Group</a:t>
            </a:r>
            <a:r>
              <a:rPr lang="en-US" altLang="zh-CN" smtClean="0">
                <a:solidFill>
                  <a:schemeClr val="bg1"/>
                </a:solidFill>
                <a:ea typeface="微软雅黑" panose="020B0503020204020204" pitchFamily="34" charset="-122"/>
              </a:rPr>
              <a:t> </a:t>
            </a:r>
            <a:endParaRPr lang="zh-CN" altLang="en-US" dirty="0">
              <a:solidFill>
                <a:schemeClr val="bg1"/>
              </a:solidFill>
              <a:ea typeface="微软雅黑" panose="020B0503020204020204" pitchFamily="34" charset="-122"/>
            </a:endParaRPr>
          </a:p>
        </p:txBody>
      </p:sp>
      <p:sp>
        <p:nvSpPr>
          <p:cNvPr id="1048615" name="TextBox 6"/>
          <p:cNvSpPr txBox="1"/>
          <p:nvPr/>
        </p:nvSpPr>
        <p:spPr>
          <a:xfrm>
            <a:off x="476519" y="186485"/>
            <a:ext cx="3870455" cy="523220"/>
          </a:xfrm>
          <a:prstGeom prst="rect">
            <a:avLst/>
          </a:prstGeom>
          <a:noFill/>
        </p:spPr>
        <p:txBody>
          <a:bodyPr wrap="square" rtlCol="0">
            <a:spAutoFit/>
          </a:bodyPr>
          <a:lstStyle/>
          <a:p>
            <a:r>
              <a:rPr lang="en-US" altLang="zh-CN" sz="2800" smtClean="0">
                <a:solidFill>
                  <a:schemeClr val="tx1">
                    <a:lumMod val="85000"/>
                    <a:lumOff val="15000"/>
                  </a:schemeClr>
                </a:solidFill>
                <a:latin typeface="Impact" pitchFamily="34" charset="0"/>
                <a:ea typeface="微软雅黑" panose="020B0503020204020204" pitchFamily="34" charset="-122"/>
              </a:rPr>
              <a:t>FOCUS GROUP</a:t>
            </a:r>
            <a:endParaRPr lang="zh-CN" altLang="en-US" sz="2800" dirty="0">
              <a:solidFill>
                <a:schemeClr val="tx1">
                  <a:lumMod val="85000"/>
                  <a:lumOff val="15000"/>
                </a:schemeClr>
              </a:solidFill>
              <a:latin typeface="Impact" pitchFamily="34" charset="0"/>
              <a:ea typeface="微软雅黑" panose="020B0503020204020204" pitchFamily="34" charset="-122"/>
            </a:endParaRPr>
          </a:p>
        </p:txBody>
      </p:sp>
      <p:cxnSp>
        <p:nvCxnSpPr>
          <p:cNvPr id="3145728" name="直接连接符 7"/>
          <p:cNvCxnSpPr>
            <a:cxnSpLocks/>
          </p:cNvCxnSpPr>
          <p:nvPr/>
        </p:nvCxnSpPr>
        <p:spPr>
          <a:xfrm>
            <a:off x="521550" y="681540"/>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048616" name="椭圆 17"/>
          <p:cNvSpPr/>
          <p:nvPr/>
        </p:nvSpPr>
        <p:spPr>
          <a:xfrm>
            <a:off x="6372200" y="1147070"/>
            <a:ext cx="1710187" cy="1710187"/>
          </a:xfrm>
          <a:prstGeom prst="ellipse">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r>
              <a:rPr lang="id-ID" sz="1600"/>
              <a:t>Definisi </a:t>
            </a:r>
            <a:r>
              <a:rPr lang="id-ID" sz="1600" i="1"/>
              <a:t>Focus Group Discussion</a:t>
            </a:r>
            <a:r>
              <a:rPr lang="en-US" altLang="zh-CN" sz="1600" smtClean="0">
                <a:solidFill>
                  <a:schemeClr val="bg1"/>
                </a:solidFill>
                <a:ea typeface="微软雅黑" panose="020B0503020204020204" pitchFamily="34" charset="-122"/>
              </a:rPr>
              <a:t> </a:t>
            </a:r>
            <a:endParaRPr lang="zh-CN" altLang="en-US" sz="1600" dirty="0">
              <a:solidFill>
                <a:schemeClr val="bg1"/>
              </a:solidFill>
              <a:ea typeface="微软雅黑" panose="020B0503020204020204" pitchFamily="34" charset="-122"/>
            </a:endParaRPr>
          </a:p>
        </p:txBody>
      </p:sp>
      <p:sp>
        <p:nvSpPr>
          <p:cNvPr id="1048617" name="矩形 9"/>
          <p:cNvSpPr/>
          <p:nvPr/>
        </p:nvSpPr>
        <p:spPr>
          <a:xfrm>
            <a:off x="521550" y="3083934"/>
            <a:ext cx="3960440" cy="1869743"/>
          </a:xfrm>
          <a:prstGeom prst="rect">
            <a:avLst/>
          </a:prstGeom>
        </p:spPr>
        <p:txBody>
          <a:bodyPr wrap="square">
            <a:spAutoFit/>
          </a:bodyPr>
          <a:lstStyle/>
          <a:p>
            <a:pPr>
              <a:lnSpc>
                <a:spcPct val="150000"/>
              </a:lnSpc>
            </a:pPr>
            <a:r>
              <a:rPr lang="id-ID" sz="1100" b="1" i="1"/>
              <a:t>Focus gorup </a:t>
            </a:r>
            <a:r>
              <a:rPr lang="id-ID" sz="1100" b="1"/>
              <a:t>muncul dan dikenal sebagai salah satu metode yang dianggap ilmiah dan diakui keandalannya dalam menggali data yang bersifat kualitatif pada akhir 1930-an. Pada masa tersebut, sekelompok ilmuwan sosial di belahan dunia barat sedang gencar-gencarnya pada penggalian nilai, sikap, sudut pandang, dan pemikiran subjektif manusia.</a:t>
            </a:r>
            <a:endParaRPr lang="zh-CN" altLang="en-US" sz="1100" b="1" dirty="0">
              <a:solidFill>
                <a:schemeClr val="tx1">
                  <a:lumMod val="65000"/>
                  <a:lumOff val="35000"/>
                </a:schemeClr>
              </a:solidFill>
              <a:ea typeface="微软雅黑" panose="020B0503020204020204" pitchFamily="34" charset="-122"/>
            </a:endParaRPr>
          </a:p>
        </p:txBody>
      </p:sp>
      <p:sp>
        <p:nvSpPr>
          <p:cNvPr id="1048618" name="矩形 13"/>
          <p:cNvSpPr/>
          <p:nvPr/>
        </p:nvSpPr>
        <p:spPr>
          <a:xfrm>
            <a:off x="5607115" y="3085621"/>
            <a:ext cx="3105345" cy="1869743"/>
          </a:xfrm>
          <a:prstGeom prst="rect">
            <a:avLst/>
          </a:prstGeom>
        </p:spPr>
        <p:txBody>
          <a:bodyPr wrap="square">
            <a:spAutoFit/>
          </a:bodyPr>
          <a:lstStyle/>
          <a:p>
            <a:pPr algn="r">
              <a:lnSpc>
                <a:spcPct val="150000"/>
              </a:lnSpc>
            </a:pPr>
            <a:r>
              <a:rPr lang="id-ID" sz="1100" b="1" i="1"/>
              <a:t>Focus group discussion </a:t>
            </a:r>
            <a:r>
              <a:rPr lang="id-ID" sz="1100" b="1"/>
              <a:t>adalah suatu bentuk diskusi yang didesain sedemikian rupa agar dapat memunculkan informasi mengenai keinginan, sudut pandang, kebutuhan, kepercayaan, dan pengalaman yang dikehendaki peserta (Paramita &amp; Kristiana, 2013).</a:t>
            </a:r>
            <a:endParaRPr lang="zh-CN" altLang="en-US" sz="1100" b="1" dirty="0">
              <a:solidFill>
                <a:schemeClr val="tx1">
                  <a:lumMod val="65000"/>
                  <a:lumOff val="35000"/>
                </a:schemeClr>
              </a:solidFill>
              <a:ea typeface="微软雅黑" panose="020B0503020204020204" pitchFamily="34" charset="-122"/>
            </a:endParaRPr>
          </a:p>
        </p:txBody>
      </p:sp>
    </p:spTree>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1048619" name="TextBox 3"/>
          <p:cNvSpPr txBox="1"/>
          <p:nvPr/>
        </p:nvSpPr>
        <p:spPr>
          <a:xfrm>
            <a:off x="26495" y="-1433695"/>
            <a:ext cx="3891280" cy="7825739"/>
          </a:xfrm>
          <a:prstGeom prst="rect">
            <a:avLst/>
          </a:prstGeom>
          <a:noFill/>
          <a:effectLst>
            <a:outerShdw blurRad="165100" dist="76200" dir="1200000" algn="tl" rotWithShape="0">
              <a:prstClr val="black">
                <a:alpha val="10000"/>
              </a:prstClr>
            </a:outerShdw>
          </a:effectLst>
        </p:spPr>
        <p:txBody>
          <a:bodyPr wrap="none" rtlCol="0">
            <a:spAutoFit/>
          </a:bodyPr>
          <a:lstStyle/>
          <a:p>
            <a:r>
              <a:rPr lang="en-US" altLang="zh-CN" sz="52000" dirty="0">
                <a:solidFill>
                  <a:schemeClr val="bg1"/>
                </a:solidFill>
                <a:latin typeface="+mj-lt"/>
                <a:ea typeface="微软雅黑" panose="020B0503020204020204" pitchFamily="34" charset="-122"/>
              </a:rPr>
              <a:t>2</a:t>
            </a:r>
            <a:endParaRPr lang="zh-CN" altLang="en-US" sz="52000" dirty="0">
              <a:solidFill>
                <a:schemeClr val="bg1"/>
              </a:solidFill>
              <a:latin typeface="+mj-lt"/>
              <a:ea typeface="微软雅黑" panose="020B0503020204020204" pitchFamily="34" charset="-122"/>
            </a:endParaRPr>
          </a:p>
        </p:txBody>
      </p:sp>
      <p:sp>
        <p:nvSpPr>
          <p:cNvPr id="1048620" name="矩形 2"/>
          <p:cNvSpPr/>
          <p:nvPr/>
        </p:nvSpPr>
        <p:spPr>
          <a:xfrm>
            <a:off x="3219668" y="1851670"/>
            <a:ext cx="5097781" cy="1158240"/>
          </a:xfrm>
          <a:prstGeom prst="rect">
            <a:avLst/>
          </a:prstGeom>
        </p:spPr>
        <p:txBody>
          <a:bodyPr wrap="none">
            <a:spAutoFit/>
          </a:bodyPr>
          <a:lstStyle/>
          <a:p>
            <a:pPr lvl="0" algn="r"/>
            <a:r>
              <a:rPr lang="id-ID" sz="3600" b="1">
                <a:solidFill>
                  <a:schemeClr val="bg1"/>
                </a:solidFill>
                <a:latin typeface="Gotham" pitchFamily="50" charset="0"/>
              </a:rPr>
              <a:t>Mengapa Menggunakan </a:t>
            </a:r>
            <a:endParaRPr lang="en-US" sz="3600" b="1" smtClean="0">
              <a:solidFill>
                <a:schemeClr val="bg1"/>
              </a:solidFill>
              <a:latin typeface="Gotham" pitchFamily="50" charset="0"/>
            </a:endParaRPr>
          </a:p>
          <a:p>
            <a:pPr lvl="0" algn="r"/>
            <a:r>
              <a:rPr lang="id-ID" sz="3600" b="1" i="1" smtClean="0">
                <a:solidFill>
                  <a:schemeClr val="bg1"/>
                </a:solidFill>
                <a:latin typeface="Gotham" pitchFamily="50" charset="0"/>
              </a:rPr>
              <a:t>Focus </a:t>
            </a:r>
            <a:r>
              <a:rPr lang="id-ID" sz="3600" b="1" i="1">
                <a:solidFill>
                  <a:schemeClr val="bg1"/>
                </a:solidFill>
                <a:latin typeface="Gotham" pitchFamily="50" charset="0"/>
              </a:rPr>
              <a:t>Group</a:t>
            </a:r>
            <a:r>
              <a:rPr lang="id-ID" sz="3600" b="1">
                <a:solidFill>
                  <a:schemeClr val="bg1"/>
                </a:solidFill>
                <a:latin typeface="Gotham" pitchFamily="50" charset="0"/>
              </a:rPr>
              <a:t>?</a:t>
            </a:r>
            <a:endParaRPr lang="zh-CN" altLang="en-US" sz="3600" dirty="0">
              <a:solidFill>
                <a:schemeClr val="bg1"/>
              </a:solidFill>
              <a:latin typeface="Gotham" pitchFamily="50" charset="0"/>
              <a:ea typeface="微软雅黑" panose="020B0503020204020204" pitchFamily="34" charset="-122"/>
            </a:endParaRPr>
          </a:p>
        </p:txBody>
      </p:sp>
    </p:spTree>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1" name="椭圆 8"/>
          <p:cNvSpPr/>
          <p:nvPr/>
        </p:nvSpPr>
        <p:spPr>
          <a:xfrm>
            <a:off x="701570" y="1131590"/>
            <a:ext cx="1710187" cy="1710187"/>
          </a:xfrm>
          <a:prstGeom prst="ellipse">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r>
              <a:rPr lang="id-ID" sz="1600" b="1"/>
              <a:t>Kelebihan </a:t>
            </a:r>
            <a:r>
              <a:rPr lang="id-ID" sz="1600" b="1" i="1"/>
              <a:t>Focus Group</a:t>
            </a:r>
            <a:endParaRPr lang="zh-CN" altLang="en-US" sz="1600" b="1" dirty="0">
              <a:solidFill>
                <a:schemeClr val="bg1"/>
              </a:solidFill>
              <a:ea typeface="微软雅黑" panose="020B0503020204020204" pitchFamily="34" charset="-122"/>
            </a:endParaRPr>
          </a:p>
        </p:txBody>
      </p:sp>
      <p:sp>
        <p:nvSpPr>
          <p:cNvPr id="1048622" name="TextBox 6"/>
          <p:cNvSpPr txBox="1"/>
          <p:nvPr/>
        </p:nvSpPr>
        <p:spPr>
          <a:xfrm>
            <a:off x="476520" y="96475"/>
            <a:ext cx="4680545" cy="701040"/>
          </a:xfrm>
          <a:prstGeom prst="rect">
            <a:avLst/>
          </a:prstGeom>
          <a:noFill/>
        </p:spPr>
        <p:txBody>
          <a:bodyPr wrap="square" rtlCol="0">
            <a:spAutoFit/>
          </a:bodyPr>
          <a:lstStyle/>
          <a:p>
            <a:r>
              <a:rPr lang="id-ID" sz="2000" b="1"/>
              <a:t>Mengapa Menggunakan </a:t>
            </a:r>
            <a:r>
              <a:rPr lang="id-ID" sz="2000" b="1" i="1"/>
              <a:t>Focus Group</a:t>
            </a:r>
            <a:r>
              <a:rPr lang="id-ID" sz="2000" b="1"/>
              <a:t>?</a:t>
            </a:r>
            <a:endParaRPr lang="en-US" sz="2000"/>
          </a:p>
          <a:p>
            <a:endParaRPr lang="zh-CN" altLang="en-US" sz="2000" dirty="0">
              <a:solidFill>
                <a:schemeClr val="tx1">
                  <a:lumMod val="85000"/>
                  <a:lumOff val="15000"/>
                </a:schemeClr>
              </a:solidFill>
              <a:latin typeface="Impact" pitchFamily="34" charset="0"/>
              <a:ea typeface="微软雅黑" panose="020B0503020204020204" pitchFamily="34" charset="-122"/>
            </a:endParaRPr>
          </a:p>
        </p:txBody>
      </p:sp>
      <p:cxnSp>
        <p:nvCxnSpPr>
          <p:cNvPr id="3145729" name="直接连接符 7"/>
          <p:cNvCxnSpPr>
            <a:cxnSpLocks/>
          </p:cNvCxnSpPr>
          <p:nvPr/>
        </p:nvCxnSpPr>
        <p:spPr>
          <a:xfrm>
            <a:off x="566555" y="861560"/>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048623" name="椭圆 19"/>
          <p:cNvSpPr/>
          <p:nvPr/>
        </p:nvSpPr>
        <p:spPr>
          <a:xfrm>
            <a:off x="6521370" y="96475"/>
            <a:ext cx="1696035" cy="1710187"/>
          </a:xfrm>
          <a:prstGeom prst="ellipse">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smtClean="0"/>
          </a:p>
          <a:p>
            <a:pPr algn="ctr"/>
            <a:r>
              <a:rPr lang="id-ID" b="1" smtClean="0"/>
              <a:t>Keterbatasan </a:t>
            </a:r>
            <a:r>
              <a:rPr lang="id-ID" b="1" i="1"/>
              <a:t>Focus Group</a:t>
            </a:r>
            <a:endParaRPr lang="en-US"/>
          </a:p>
          <a:p>
            <a:pPr lvl="0" algn="ctr"/>
            <a:endParaRPr lang="zh-CN" altLang="en-US" b="1" dirty="0">
              <a:solidFill>
                <a:schemeClr val="bg1"/>
              </a:solidFill>
              <a:ea typeface="微软雅黑" panose="020B0503020204020204" pitchFamily="34" charset="-122"/>
            </a:endParaRPr>
          </a:p>
        </p:txBody>
      </p:sp>
      <p:sp>
        <p:nvSpPr>
          <p:cNvPr id="1048624" name="矩形 9"/>
          <p:cNvSpPr/>
          <p:nvPr/>
        </p:nvSpPr>
        <p:spPr>
          <a:xfrm>
            <a:off x="57128" y="2859782"/>
            <a:ext cx="4815534" cy="2377440"/>
          </a:xfrm>
          <a:prstGeom prst="rect">
            <a:avLst/>
          </a:prstGeom>
        </p:spPr>
        <p:txBody>
          <a:bodyPr wrap="square">
            <a:spAutoFit/>
          </a:bodyPr>
          <a:lstStyle/>
          <a:p>
            <a:pPr marL="228600" lvl="0" indent="-228600">
              <a:lnSpc>
                <a:spcPct val="150000"/>
              </a:lnSpc>
              <a:buAutoNum type="arabicPeriod"/>
            </a:pPr>
            <a:r>
              <a:rPr lang="id-ID" sz="1100" i="1" smtClean="0">
                <a:latin typeface="Gotham" pitchFamily="50" charset="0"/>
              </a:rPr>
              <a:t>Focus </a:t>
            </a:r>
            <a:r>
              <a:rPr lang="id-ID" sz="1100" i="1">
                <a:latin typeface="Gotham" pitchFamily="50" charset="0"/>
              </a:rPr>
              <a:t>group </a:t>
            </a:r>
            <a:r>
              <a:rPr lang="id-ID" sz="1100">
                <a:latin typeface="Gotham" pitchFamily="50" charset="0"/>
              </a:rPr>
              <a:t>adalah instrumen penggali data yang berorientasi sosial</a:t>
            </a:r>
            <a:r>
              <a:rPr lang="id-ID" sz="1100" smtClean="0">
                <a:latin typeface="Gotham" pitchFamily="50" charset="0"/>
              </a:rPr>
              <a:t>.</a:t>
            </a:r>
            <a:endParaRPr lang="en-US" sz="1100" smtClean="0">
              <a:latin typeface="Gotham" pitchFamily="50" charset="0"/>
            </a:endParaRPr>
          </a:p>
          <a:p>
            <a:pPr marL="228600" indent="-228600">
              <a:lnSpc>
                <a:spcPct val="150000"/>
              </a:lnSpc>
              <a:buFontTx/>
              <a:buAutoNum type="arabicPeriod"/>
            </a:pPr>
            <a:r>
              <a:rPr lang="id-ID" sz="1100">
                <a:latin typeface="Gotham" pitchFamily="50" charset="0"/>
              </a:rPr>
              <a:t>Dalam </a:t>
            </a:r>
            <a:r>
              <a:rPr lang="id-ID" sz="1100" i="1">
                <a:latin typeface="Gotham" pitchFamily="50" charset="0"/>
              </a:rPr>
              <a:t>focus group </a:t>
            </a:r>
            <a:r>
              <a:rPr lang="id-ID" sz="1100">
                <a:latin typeface="Gotham" pitchFamily="50" charset="0"/>
              </a:rPr>
              <a:t>memungkinkan fasilitator melakukan </a:t>
            </a:r>
            <a:r>
              <a:rPr lang="id-ID" sz="1100" i="1">
                <a:latin typeface="Gotham" pitchFamily="50" charset="0"/>
              </a:rPr>
              <a:t>probing </a:t>
            </a:r>
            <a:r>
              <a:rPr lang="id-ID" sz="1100">
                <a:latin typeface="Gotham" pitchFamily="50" charset="0"/>
              </a:rPr>
              <a:t>secara lebih mendetail</a:t>
            </a:r>
            <a:endParaRPr lang="en-US" sz="1100">
              <a:latin typeface="Gotham" pitchFamily="50" charset="0"/>
            </a:endParaRPr>
          </a:p>
          <a:p>
            <a:pPr marL="228600" indent="-228600">
              <a:lnSpc>
                <a:spcPct val="150000"/>
              </a:lnSpc>
              <a:buFontTx/>
              <a:buAutoNum type="arabicPeriod"/>
            </a:pPr>
            <a:r>
              <a:rPr lang="id-ID" sz="1100" i="1">
                <a:latin typeface="Gotham" pitchFamily="50" charset="0"/>
              </a:rPr>
              <a:t>Focus group </a:t>
            </a:r>
            <a:r>
              <a:rPr lang="id-ID" sz="1100">
                <a:latin typeface="Gotham" pitchFamily="50" charset="0"/>
              </a:rPr>
              <a:t>memiliki </a:t>
            </a:r>
            <a:r>
              <a:rPr lang="id-ID" sz="1100" i="1">
                <a:latin typeface="Gotham" pitchFamily="50" charset="0"/>
              </a:rPr>
              <a:t>face validity </a:t>
            </a:r>
            <a:r>
              <a:rPr lang="id-ID" sz="1100">
                <a:latin typeface="Gotham" pitchFamily="50" charset="0"/>
              </a:rPr>
              <a:t>yang tinggi</a:t>
            </a:r>
            <a:endParaRPr lang="en-US" sz="1100">
              <a:latin typeface="Gotham" pitchFamily="50" charset="0"/>
            </a:endParaRPr>
          </a:p>
          <a:p>
            <a:pPr marL="228600" indent="-228600">
              <a:lnSpc>
                <a:spcPct val="150000"/>
              </a:lnSpc>
              <a:buFontTx/>
              <a:buAutoNum type="arabicPeriod"/>
            </a:pPr>
            <a:r>
              <a:rPr lang="id-ID" sz="1100" i="1">
                <a:latin typeface="Gotham" pitchFamily="50" charset="0"/>
              </a:rPr>
              <a:t>Focus group </a:t>
            </a:r>
            <a:r>
              <a:rPr lang="id-ID" sz="1100">
                <a:latin typeface="Gotham" pitchFamily="50" charset="0"/>
              </a:rPr>
              <a:t>relatif lebih rendah dalam hal biaya</a:t>
            </a:r>
            <a:endParaRPr lang="en-US" sz="1100">
              <a:latin typeface="Gotham" pitchFamily="50" charset="0"/>
            </a:endParaRPr>
          </a:p>
          <a:p>
            <a:pPr marL="228600" indent="-228600">
              <a:lnSpc>
                <a:spcPct val="150000"/>
              </a:lnSpc>
              <a:buFontTx/>
              <a:buAutoNum type="arabicPeriod"/>
            </a:pPr>
            <a:r>
              <a:rPr lang="id-ID" sz="1100">
                <a:latin typeface="Gotham" pitchFamily="50" charset="0"/>
              </a:rPr>
              <a:t>Hasil dapat diperoleh dalam waktu yang relatif cepat</a:t>
            </a:r>
            <a:endParaRPr lang="en-US" sz="1100">
              <a:latin typeface="Gotham" pitchFamily="50" charset="0"/>
            </a:endParaRPr>
          </a:p>
          <a:p>
            <a:pPr marL="228600" indent="-228600">
              <a:lnSpc>
                <a:spcPct val="150000"/>
              </a:lnSpc>
              <a:buFontTx/>
              <a:buAutoNum type="arabicPeriod"/>
            </a:pPr>
            <a:r>
              <a:rPr lang="id-ID" sz="1100">
                <a:latin typeface="Gotham" pitchFamily="50" charset="0"/>
              </a:rPr>
              <a:t>Lebih fleksibel dalam hal penambahan maupun pengurangan </a:t>
            </a:r>
            <a:r>
              <a:rPr lang="id-ID" sz="1100" smtClean="0">
                <a:latin typeface="Gotham" pitchFamily="50" charset="0"/>
              </a:rPr>
              <a:t>responden</a:t>
            </a:r>
            <a:endParaRPr lang="en-US" sz="1100">
              <a:latin typeface="Gotham" pitchFamily="50" charset="0"/>
            </a:endParaRPr>
          </a:p>
          <a:p>
            <a:pPr algn="ctr">
              <a:lnSpc>
                <a:spcPct val="150000"/>
              </a:lnSpc>
            </a:pPr>
            <a:endParaRPr lang="zh-CN" altLang="en-US" sz="1100" dirty="0">
              <a:solidFill>
                <a:schemeClr val="tx1">
                  <a:lumMod val="65000"/>
                  <a:lumOff val="35000"/>
                </a:schemeClr>
              </a:solidFill>
              <a:ea typeface="微软雅黑" panose="020B0503020204020204" pitchFamily="34" charset="-122"/>
            </a:endParaRPr>
          </a:p>
        </p:txBody>
      </p:sp>
      <p:sp>
        <p:nvSpPr>
          <p:cNvPr id="1048625" name="矩形 13"/>
          <p:cNvSpPr/>
          <p:nvPr/>
        </p:nvSpPr>
        <p:spPr>
          <a:xfrm>
            <a:off x="5003539" y="1806662"/>
            <a:ext cx="4140461" cy="3901440"/>
          </a:xfrm>
          <a:prstGeom prst="rect">
            <a:avLst/>
          </a:prstGeom>
        </p:spPr>
        <p:txBody>
          <a:bodyPr wrap="square">
            <a:spAutoFit/>
          </a:bodyPr>
          <a:lstStyle/>
          <a:p>
            <a:pPr lvl="0">
              <a:lnSpc>
                <a:spcPct val="150000"/>
              </a:lnSpc>
            </a:pPr>
            <a:r>
              <a:rPr lang="en-US" sz="1100" smtClean="0">
                <a:latin typeface="Gotham" pitchFamily="50" charset="0"/>
              </a:rPr>
              <a:t>1. </a:t>
            </a:r>
            <a:r>
              <a:rPr lang="id-ID" sz="1100" smtClean="0">
                <a:latin typeface="Gotham" pitchFamily="50" charset="0"/>
              </a:rPr>
              <a:t>Peneliti </a:t>
            </a:r>
            <a:r>
              <a:rPr lang="id-ID" sz="1100">
                <a:latin typeface="Gotham" pitchFamily="50" charset="0"/>
              </a:rPr>
              <a:t>memiliki keterbatasan dalam hal kontrol terhadap responden </a:t>
            </a:r>
            <a:r>
              <a:rPr lang="id-ID" sz="1100" i="1">
                <a:latin typeface="Gotham" pitchFamily="50" charset="0"/>
              </a:rPr>
              <a:t>focus group </a:t>
            </a:r>
            <a:r>
              <a:rPr lang="id-ID" sz="1100">
                <a:latin typeface="Gotham" pitchFamily="50" charset="0"/>
              </a:rPr>
              <a:t>dibandingkan dengan wawancara </a:t>
            </a:r>
            <a:r>
              <a:rPr lang="id-ID" sz="1100" smtClean="0">
                <a:latin typeface="Gotham" pitchFamily="50" charset="0"/>
              </a:rPr>
              <a:t>individual</a:t>
            </a:r>
            <a:endParaRPr lang="en-US" sz="1100" smtClean="0">
              <a:latin typeface="Gotham" pitchFamily="50" charset="0"/>
            </a:endParaRPr>
          </a:p>
          <a:p>
            <a:pPr>
              <a:lnSpc>
                <a:spcPct val="150000"/>
              </a:lnSpc>
            </a:pPr>
            <a:r>
              <a:rPr lang="en-US" sz="1100" smtClean="0">
                <a:latin typeface="Gotham" pitchFamily="50" charset="0"/>
              </a:rPr>
              <a:t>2. </a:t>
            </a:r>
            <a:r>
              <a:rPr lang="id-ID" sz="1100" smtClean="0">
                <a:latin typeface="Gotham" pitchFamily="50" charset="0"/>
              </a:rPr>
              <a:t>Dengan </a:t>
            </a:r>
            <a:r>
              <a:rPr lang="id-ID" sz="1100">
                <a:latin typeface="Gotham" pitchFamily="50" charset="0"/>
              </a:rPr>
              <a:t>banyaknya data mentah, analisis data menjadi lebih kompleks</a:t>
            </a:r>
            <a:endParaRPr lang="en-US" sz="1100">
              <a:latin typeface="Gotham" pitchFamily="50" charset="0"/>
            </a:endParaRPr>
          </a:p>
          <a:p>
            <a:pPr>
              <a:lnSpc>
                <a:spcPct val="150000"/>
              </a:lnSpc>
            </a:pPr>
            <a:r>
              <a:rPr lang="en-US" sz="1100" smtClean="0">
                <a:latin typeface="Gotham" pitchFamily="50" charset="0"/>
              </a:rPr>
              <a:t>3. </a:t>
            </a:r>
            <a:r>
              <a:rPr lang="id-ID" sz="1100" smtClean="0">
                <a:latin typeface="Gotham" pitchFamily="50" charset="0"/>
              </a:rPr>
              <a:t>Dengan </a:t>
            </a:r>
            <a:r>
              <a:rPr lang="id-ID" sz="1100">
                <a:latin typeface="Gotham" pitchFamily="50" charset="0"/>
              </a:rPr>
              <a:t>banyaknya data mentah, analisis data menjadi lebih kompleks.</a:t>
            </a:r>
            <a:endParaRPr lang="en-US" sz="1100">
              <a:latin typeface="Gotham" pitchFamily="50" charset="0"/>
            </a:endParaRPr>
          </a:p>
          <a:p>
            <a:pPr>
              <a:lnSpc>
                <a:spcPct val="150000"/>
              </a:lnSpc>
            </a:pPr>
            <a:r>
              <a:rPr lang="en-US" sz="1100" smtClean="0">
                <a:latin typeface="Gotham" pitchFamily="50" charset="0"/>
              </a:rPr>
              <a:t>4. </a:t>
            </a:r>
            <a:r>
              <a:rPr lang="id-ID" sz="1100" smtClean="0">
                <a:latin typeface="Gotham" pitchFamily="50" charset="0"/>
              </a:rPr>
              <a:t>Bahasan </a:t>
            </a:r>
            <a:r>
              <a:rPr lang="id-ID" sz="1100">
                <a:latin typeface="Gotham" pitchFamily="50" charset="0"/>
              </a:rPr>
              <a:t>dalam kelompok dapat menjadi diskusi yang tidak terarah dan sulit </a:t>
            </a:r>
            <a:r>
              <a:rPr lang="id-ID" sz="1100" smtClean="0">
                <a:latin typeface="Gotham" pitchFamily="50" charset="0"/>
              </a:rPr>
              <a:t>dikendalikan</a:t>
            </a:r>
            <a:endParaRPr lang="en-US" sz="1100" smtClean="0">
              <a:latin typeface="Gotham" pitchFamily="50" charset="0"/>
            </a:endParaRPr>
          </a:p>
          <a:p>
            <a:pPr lvl="0">
              <a:lnSpc>
                <a:spcPct val="150000"/>
              </a:lnSpc>
            </a:pPr>
            <a:r>
              <a:rPr lang="en-US" sz="1100" smtClean="0">
                <a:latin typeface="Gotham" pitchFamily="50" charset="0"/>
              </a:rPr>
              <a:t>5. </a:t>
            </a:r>
            <a:r>
              <a:rPr lang="id-ID" sz="1100" smtClean="0">
                <a:latin typeface="Gotham" pitchFamily="50" charset="0"/>
              </a:rPr>
              <a:t>Terkadang </a:t>
            </a:r>
            <a:r>
              <a:rPr lang="id-ID" sz="1100">
                <a:latin typeface="Gotham" pitchFamily="50" charset="0"/>
              </a:rPr>
              <a:t>sulit memulai diskusi secara </a:t>
            </a:r>
            <a:r>
              <a:rPr lang="id-ID" sz="1100" i="1">
                <a:latin typeface="Gotham" pitchFamily="50" charset="0"/>
              </a:rPr>
              <a:t>on-time</a:t>
            </a:r>
            <a:endParaRPr lang="en-US" sz="1100">
              <a:latin typeface="Gotham" pitchFamily="50" charset="0"/>
            </a:endParaRPr>
          </a:p>
          <a:p>
            <a:pPr lvl="0">
              <a:lnSpc>
                <a:spcPct val="150000"/>
              </a:lnSpc>
            </a:pPr>
            <a:r>
              <a:rPr lang="en-US" sz="1100" smtClean="0">
                <a:latin typeface="Gotham" pitchFamily="50" charset="0"/>
              </a:rPr>
              <a:t>6. </a:t>
            </a:r>
            <a:r>
              <a:rPr lang="id-ID" sz="1100" smtClean="0">
                <a:latin typeface="Gotham" pitchFamily="50" charset="0"/>
              </a:rPr>
              <a:t>Dalam </a:t>
            </a:r>
            <a:r>
              <a:rPr lang="id-ID" sz="1100">
                <a:latin typeface="Gotham" pitchFamily="50" charset="0"/>
              </a:rPr>
              <a:t>pemilihan lokasi, harus benar-benar dipilih lokasi dengan lingkungan yang kondusif untuk terjadi diskusi</a:t>
            </a:r>
            <a:endParaRPr lang="en-US" sz="1100">
              <a:latin typeface="Gotham" pitchFamily="50" charset="0"/>
            </a:endParaRPr>
          </a:p>
          <a:p>
            <a:pPr marL="228600" indent="-228600">
              <a:lnSpc>
                <a:spcPct val="150000"/>
              </a:lnSpc>
              <a:buFontTx/>
              <a:buAutoNum type="arabicPeriod"/>
            </a:pPr>
            <a:endParaRPr lang="en-US" sz="1100"/>
          </a:p>
          <a:p>
            <a:pPr marL="228600" lvl="0" indent="-228600" algn="ctr">
              <a:lnSpc>
                <a:spcPct val="150000"/>
              </a:lnSpc>
              <a:buAutoNum type="arabicPeriod"/>
            </a:pPr>
            <a:endParaRPr lang="en-US" sz="1100"/>
          </a:p>
          <a:p>
            <a:pPr algn="ctr">
              <a:lnSpc>
                <a:spcPct val="150000"/>
              </a:lnSpc>
            </a:pPr>
            <a:endParaRPr lang="zh-CN" altLang="en-US" sz="1100" dirty="0">
              <a:solidFill>
                <a:schemeClr val="tx1">
                  <a:lumMod val="65000"/>
                  <a:lumOff val="35000"/>
                </a:schemeClr>
              </a:solidFill>
              <a:ea typeface="微软雅黑" panose="020B0503020204020204" pitchFamily="34" charset="-122"/>
            </a:endParaRPr>
          </a:p>
        </p:txBody>
      </p:sp>
    </p:spTree>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DA907"/>
        </a:solidFill>
        <a:effectLst/>
      </p:bgPr>
    </p:bg>
    <p:spTree>
      <p:nvGrpSpPr>
        <p:cNvPr id="1" name=""/>
        <p:cNvGrpSpPr/>
        <p:nvPr/>
      </p:nvGrpSpPr>
      <p:grpSpPr>
        <a:xfrm>
          <a:off x="0" y="0"/>
          <a:ext cx="0" cy="0"/>
          <a:chOff x="0" y="0"/>
          <a:chExt cx="0" cy="0"/>
        </a:xfrm>
      </p:grpSpPr>
      <p:sp>
        <p:nvSpPr>
          <p:cNvPr id="1048626" name="矩形 5"/>
          <p:cNvSpPr/>
          <p:nvPr/>
        </p:nvSpPr>
        <p:spPr>
          <a:xfrm>
            <a:off x="1" y="2166704"/>
            <a:ext cx="9144000" cy="45005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27" name="TextBox 3"/>
          <p:cNvSpPr txBox="1"/>
          <p:nvPr/>
        </p:nvSpPr>
        <p:spPr>
          <a:xfrm>
            <a:off x="26495" y="-1433695"/>
            <a:ext cx="3891280" cy="7825739"/>
          </a:xfrm>
          <a:prstGeom prst="rect">
            <a:avLst/>
          </a:prstGeom>
          <a:noFill/>
          <a:effectLst>
            <a:outerShdw blurRad="165100" dist="76200" dir="1200000" algn="tl" rotWithShape="0">
              <a:prstClr val="black">
                <a:alpha val="10000"/>
              </a:prstClr>
            </a:outerShdw>
          </a:effectLst>
        </p:spPr>
        <p:txBody>
          <a:bodyPr wrap="none" rtlCol="0">
            <a:spAutoFit/>
          </a:bodyPr>
          <a:lstStyle/>
          <a:p>
            <a:r>
              <a:rPr lang="en-US" altLang="zh-CN" sz="52000" dirty="0">
                <a:solidFill>
                  <a:schemeClr val="bg1"/>
                </a:solidFill>
                <a:latin typeface="+mj-lt"/>
                <a:ea typeface="微软雅黑" panose="020B0503020204020204" pitchFamily="34" charset="-122"/>
              </a:rPr>
              <a:t>3</a:t>
            </a:r>
            <a:endParaRPr lang="zh-CN" altLang="en-US" sz="52000" dirty="0">
              <a:solidFill>
                <a:schemeClr val="bg1"/>
              </a:solidFill>
              <a:latin typeface="+mj-lt"/>
              <a:ea typeface="微软雅黑" panose="020B0503020204020204" pitchFamily="34" charset="-122"/>
            </a:endParaRPr>
          </a:p>
        </p:txBody>
      </p:sp>
      <p:sp>
        <p:nvSpPr>
          <p:cNvPr id="1048628" name="矩形 4"/>
          <p:cNvSpPr/>
          <p:nvPr/>
        </p:nvSpPr>
        <p:spPr>
          <a:xfrm>
            <a:off x="3603931" y="2751770"/>
            <a:ext cx="5469754" cy="1666240"/>
          </a:xfrm>
          <a:prstGeom prst="rect">
            <a:avLst/>
          </a:prstGeom>
        </p:spPr>
        <p:txBody>
          <a:bodyPr wrap="square">
            <a:spAutoFit/>
          </a:bodyPr>
          <a:lstStyle/>
          <a:p>
            <a:pPr algn="ctr"/>
            <a:r>
              <a:rPr lang="id-ID" sz="2000">
                <a:latin typeface="Gotham" pitchFamily="50" charset="0"/>
              </a:rPr>
              <a:t>Dalam menggunakan </a:t>
            </a:r>
            <a:r>
              <a:rPr lang="id-ID" sz="2000" i="1">
                <a:latin typeface="Gotham" pitchFamily="50" charset="0"/>
              </a:rPr>
              <a:t>focus group</a:t>
            </a:r>
            <a:r>
              <a:rPr lang="id-ID" sz="2000">
                <a:latin typeface="Gotham" pitchFamily="50" charset="0"/>
              </a:rPr>
              <a:t> ada beberapa hal yang perlu mendapatkan perhatian jika ingin mencapai validitas yang optimal, yaitu :</a:t>
            </a:r>
            <a:endParaRPr lang="en-US" sz="2000">
              <a:latin typeface="Gotham" pitchFamily="50" charset="0"/>
            </a:endParaRPr>
          </a:p>
          <a:p>
            <a:pPr algn="r"/>
            <a:endParaRPr lang="zh-CN" altLang="en-US" sz="2400" dirty="0">
              <a:solidFill>
                <a:schemeClr val="bg1"/>
              </a:solidFill>
              <a:ea typeface="微软雅黑" panose="020B0503020204020204" pitchFamily="34" charset="-122"/>
            </a:endParaRPr>
          </a:p>
        </p:txBody>
      </p:sp>
      <p:sp>
        <p:nvSpPr>
          <p:cNvPr id="1048629" name="矩形 2"/>
          <p:cNvSpPr/>
          <p:nvPr/>
        </p:nvSpPr>
        <p:spPr>
          <a:xfrm>
            <a:off x="4336566" y="720154"/>
            <a:ext cx="4043680" cy="1412240"/>
          </a:xfrm>
          <a:prstGeom prst="rect">
            <a:avLst/>
          </a:prstGeom>
        </p:spPr>
        <p:txBody>
          <a:bodyPr wrap="none">
            <a:spAutoFit/>
          </a:bodyPr>
          <a:lstStyle/>
          <a:p>
            <a:pPr lvl="0" algn="r"/>
            <a:r>
              <a:rPr lang="id-ID" sz="4400" b="1">
                <a:solidFill>
                  <a:schemeClr val="bg1"/>
                </a:solidFill>
              </a:rPr>
              <a:t>Validitas dalam </a:t>
            </a:r>
            <a:endParaRPr lang="en-US" sz="4400" b="1" smtClean="0">
              <a:solidFill>
                <a:schemeClr val="bg1"/>
              </a:solidFill>
            </a:endParaRPr>
          </a:p>
          <a:p>
            <a:pPr lvl="0" algn="r"/>
            <a:r>
              <a:rPr lang="id-ID" sz="4400" b="1" i="1" smtClean="0">
                <a:solidFill>
                  <a:schemeClr val="bg1"/>
                </a:solidFill>
              </a:rPr>
              <a:t>Focus </a:t>
            </a:r>
            <a:r>
              <a:rPr lang="id-ID" sz="4400" b="1" i="1">
                <a:solidFill>
                  <a:schemeClr val="bg1"/>
                </a:solidFill>
              </a:rPr>
              <a:t>Group</a:t>
            </a:r>
            <a:endParaRPr lang="zh-CN" altLang="en-US" sz="4400" dirty="0">
              <a:solidFill>
                <a:schemeClr val="bg1"/>
              </a:solidFill>
              <a:latin typeface="Impact"/>
              <a:ea typeface="微软雅黑" panose="020B0503020204020204" pitchFamily="34" charset="-122"/>
            </a:endParaRPr>
          </a:p>
        </p:txBody>
      </p:sp>
    </p:spTree>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4" name="圆角矩形 27"/>
          <p:cNvSpPr/>
          <p:nvPr/>
        </p:nvSpPr>
        <p:spPr>
          <a:xfrm>
            <a:off x="869952" y="142768"/>
            <a:ext cx="7634365" cy="2205245"/>
          </a:xfrm>
          <a:prstGeom prst="roundRect">
            <a:avLst>
              <a:gd name="adj" fmla="val 9001"/>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mtClean="0">
                <a:ea typeface="微软雅黑" panose="020B0503020204020204" pitchFamily="34" charset="-122"/>
              </a:rPr>
              <a:t>11</a:t>
            </a:r>
            <a:endParaRPr lang="zh-CN" altLang="en-US" dirty="0">
              <a:ea typeface="微软雅黑" panose="020B0503020204020204" pitchFamily="34" charset="-122"/>
            </a:endParaRPr>
          </a:p>
        </p:txBody>
      </p:sp>
      <p:sp>
        <p:nvSpPr>
          <p:cNvPr id="1048635" name="矩形 28"/>
          <p:cNvSpPr/>
          <p:nvPr/>
        </p:nvSpPr>
        <p:spPr>
          <a:xfrm>
            <a:off x="1378520" y="159778"/>
            <a:ext cx="6660762" cy="22052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36" name="TextBox 30"/>
          <p:cNvSpPr txBox="1"/>
          <p:nvPr/>
        </p:nvSpPr>
        <p:spPr>
          <a:xfrm>
            <a:off x="1806090" y="159778"/>
            <a:ext cx="5805623" cy="523220"/>
          </a:xfrm>
          <a:prstGeom prst="rect">
            <a:avLst/>
          </a:prstGeom>
          <a:noFill/>
          <a:effectLst/>
        </p:spPr>
        <p:txBody>
          <a:bodyPr wrap="square" rtlCol="0">
            <a:spAutoFit/>
          </a:bodyPr>
          <a:lstStyle/>
          <a:p>
            <a:pPr lvl="0"/>
            <a:r>
              <a:rPr lang="id-ID" sz="1400" b="1">
                <a:solidFill>
                  <a:schemeClr val="accent6">
                    <a:lumMod val="75000"/>
                  </a:schemeClr>
                </a:solidFill>
              </a:rPr>
              <a:t>Teknik penggunaan yang tepat dan jelas sesuai dengan prasyarat</a:t>
            </a:r>
            <a:endParaRPr lang="en-US" sz="1400" b="1">
              <a:solidFill>
                <a:schemeClr val="accent6">
                  <a:lumMod val="75000"/>
                </a:schemeClr>
              </a:solidFill>
            </a:endParaRPr>
          </a:p>
          <a:p>
            <a:endParaRPr lang="zh-CN" altLang="en-US" sz="1400" b="1" dirty="0">
              <a:solidFill>
                <a:schemeClr val="accent6">
                  <a:lumMod val="75000"/>
                </a:schemeClr>
              </a:solidFill>
              <a:ea typeface="微软雅黑" panose="020B0503020204020204" pitchFamily="34" charset="-122"/>
            </a:endParaRPr>
          </a:p>
        </p:txBody>
      </p:sp>
      <p:sp>
        <p:nvSpPr>
          <p:cNvPr id="1048637" name="圆角矩形 35"/>
          <p:cNvSpPr/>
          <p:nvPr/>
        </p:nvSpPr>
        <p:spPr>
          <a:xfrm>
            <a:off x="853068" y="2798859"/>
            <a:ext cx="7634365" cy="1870966"/>
          </a:xfrm>
          <a:prstGeom prst="roundRect">
            <a:avLst>
              <a:gd name="adj" fmla="val 9001"/>
            </a:avLst>
          </a:prstGeom>
          <a:solidFill>
            <a:srgbClr val="FDA9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38" name="矩形 37"/>
          <p:cNvSpPr/>
          <p:nvPr/>
        </p:nvSpPr>
        <p:spPr>
          <a:xfrm>
            <a:off x="1421650" y="2793104"/>
            <a:ext cx="6660762" cy="189021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39" name="TextBox 38"/>
          <p:cNvSpPr txBox="1"/>
          <p:nvPr/>
        </p:nvSpPr>
        <p:spPr>
          <a:xfrm>
            <a:off x="1765594" y="2815712"/>
            <a:ext cx="6396251" cy="701040"/>
          </a:xfrm>
          <a:prstGeom prst="rect">
            <a:avLst/>
          </a:prstGeom>
          <a:noFill/>
          <a:effectLst/>
        </p:spPr>
        <p:txBody>
          <a:bodyPr wrap="square" rtlCol="0">
            <a:spAutoFit/>
          </a:bodyPr>
          <a:lstStyle/>
          <a:p>
            <a:pPr lvl="0"/>
            <a:r>
              <a:rPr lang="id-ID" sz="1400" b="1">
                <a:solidFill>
                  <a:srgbClr val="FFC000"/>
                </a:solidFill>
                <a:latin typeface="Gotham" pitchFamily="50" charset="0"/>
              </a:rPr>
              <a:t>Tema yang diangkat haruslah tema yang sesuai untuk digali dengan metode </a:t>
            </a:r>
            <a:r>
              <a:rPr lang="id-ID" sz="1400" b="1" i="1">
                <a:solidFill>
                  <a:srgbClr val="FFC000"/>
                </a:solidFill>
                <a:latin typeface="Gotham" pitchFamily="50" charset="0"/>
              </a:rPr>
              <a:t>focus group</a:t>
            </a:r>
            <a:endParaRPr lang="en-US" sz="1400" b="1">
              <a:solidFill>
                <a:srgbClr val="FFC000"/>
              </a:solidFill>
              <a:latin typeface="Gotham" pitchFamily="50" charset="0"/>
            </a:endParaRPr>
          </a:p>
          <a:p>
            <a:endParaRPr lang="zh-CN" altLang="en-US" sz="1400" b="1" dirty="0">
              <a:solidFill>
                <a:srgbClr val="FDA907"/>
              </a:solidFill>
              <a:ea typeface="微软雅黑" panose="020B0503020204020204" pitchFamily="34" charset="-122"/>
            </a:endParaRPr>
          </a:p>
        </p:txBody>
      </p:sp>
      <p:sp>
        <p:nvSpPr>
          <p:cNvPr id="1048640" name="矩形 39"/>
          <p:cNvSpPr/>
          <p:nvPr/>
        </p:nvSpPr>
        <p:spPr>
          <a:xfrm>
            <a:off x="1617649" y="501520"/>
            <a:ext cx="6450000" cy="1996441"/>
          </a:xfrm>
          <a:prstGeom prst="rect">
            <a:avLst/>
          </a:prstGeom>
        </p:spPr>
        <p:txBody>
          <a:bodyPr wrap="square">
            <a:spAutoFit/>
          </a:bodyPr>
          <a:lstStyle/>
          <a:p>
            <a:r>
              <a:rPr lang="id-ID" sz="1100">
                <a:latin typeface="Gotham" pitchFamily="50" charset="0"/>
              </a:rPr>
              <a:t>Beberapa prasyarat yang harus terpenuhi dengan baik dan mempengaruhi validitas adalah seperti pembahasan yang dibahas sebelumnya, antara lain :</a:t>
            </a:r>
            <a:endParaRPr lang="en-US" sz="1100">
              <a:latin typeface="Gotham" pitchFamily="50" charset="0"/>
            </a:endParaRPr>
          </a:p>
          <a:p>
            <a:pPr marL="171450" lvl="0" indent="-171450">
              <a:buFont typeface="Arial" pitchFamily="34" charset="0"/>
              <a:buChar char="•"/>
            </a:pPr>
            <a:r>
              <a:rPr lang="id-ID" sz="1100">
                <a:latin typeface="Gotham" pitchFamily="50" charset="0"/>
              </a:rPr>
              <a:t>Homogenitas </a:t>
            </a:r>
            <a:r>
              <a:rPr lang="id-ID" sz="1100" smtClean="0">
                <a:latin typeface="Gotham" pitchFamily="50" charset="0"/>
              </a:rPr>
              <a:t>responden</a:t>
            </a:r>
            <a:endParaRPr lang="en-US" sz="1100">
              <a:latin typeface="Gotham" pitchFamily="50" charset="0"/>
            </a:endParaRPr>
          </a:p>
          <a:p>
            <a:pPr marL="171450" lvl="0" indent="-171450">
              <a:buFont typeface="Arial" pitchFamily="34" charset="0"/>
              <a:buChar char="•"/>
            </a:pPr>
            <a:r>
              <a:rPr lang="id-ID" sz="1100">
                <a:latin typeface="Gotham" pitchFamily="50" charset="0"/>
              </a:rPr>
              <a:t>Adanya topik diskusi yang akan digali</a:t>
            </a:r>
            <a:endParaRPr lang="en-US" sz="1100">
              <a:latin typeface="Gotham" pitchFamily="50" charset="0"/>
            </a:endParaRPr>
          </a:p>
          <a:p>
            <a:pPr marL="171450" lvl="0" indent="-171450">
              <a:buFont typeface="Arial" pitchFamily="34" charset="0"/>
              <a:buChar char="•"/>
            </a:pPr>
            <a:r>
              <a:rPr lang="id-ID" sz="1100">
                <a:latin typeface="Gotham" pitchFamily="50" charset="0"/>
              </a:rPr>
              <a:t>Lokasi diskusi yang kondusif, adanya fasilitator</a:t>
            </a:r>
            <a:endParaRPr lang="en-US" sz="1100">
              <a:latin typeface="Gotham" pitchFamily="50" charset="0"/>
            </a:endParaRPr>
          </a:p>
          <a:p>
            <a:pPr marL="171450" lvl="0" indent="-171450">
              <a:buFont typeface="Arial" pitchFamily="34" charset="0"/>
              <a:buChar char="•"/>
            </a:pPr>
            <a:r>
              <a:rPr lang="id-ID" sz="1100">
                <a:latin typeface="Gotham" pitchFamily="50" charset="0"/>
              </a:rPr>
              <a:t>Adanya </a:t>
            </a:r>
            <a:r>
              <a:rPr lang="id-ID" sz="1100" i="1">
                <a:latin typeface="Gotham" pitchFamily="50" charset="0"/>
              </a:rPr>
              <a:t>observer</a:t>
            </a:r>
            <a:endParaRPr lang="en-US" sz="1100">
              <a:latin typeface="Gotham" pitchFamily="50" charset="0"/>
            </a:endParaRPr>
          </a:p>
          <a:p>
            <a:pPr marL="171450" lvl="0" indent="-171450">
              <a:buFont typeface="Arial" pitchFamily="34" charset="0"/>
              <a:buChar char="•"/>
            </a:pPr>
            <a:r>
              <a:rPr lang="id-ID" sz="1100">
                <a:latin typeface="Gotham" pitchFamily="50" charset="0"/>
              </a:rPr>
              <a:t>Iklim diskusi yang mampu menciptakan </a:t>
            </a:r>
            <a:r>
              <a:rPr lang="id-ID" sz="1100" i="1">
                <a:latin typeface="Gotham" pitchFamily="50" charset="0"/>
              </a:rPr>
              <a:t>self-disclosure</a:t>
            </a:r>
            <a:endParaRPr lang="en-US" sz="1100">
              <a:latin typeface="Gotham" pitchFamily="50" charset="0"/>
            </a:endParaRPr>
          </a:p>
          <a:p>
            <a:pPr marL="171450" lvl="0" indent="-171450">
              <a:buFont typeface="Arial" pitchFamily="34" charset="0"/>
              <a:buChar char="•"/>
            </a:pPr>
            <a:r>
              <a:rPr lang="id-ID" sz="1100">
                <a:latin typeface="Gotham" pitchFamily="50" charset="0"/>
              </a:rPr>
              <a:t>jumlah responden yang optimal</a:t>
            </a:r>
            <a:endParaRPr lang="en-US" sz="1100">
              <a:latin typeface="Gotham" pitchFamily="50" charset="0"/>
            </a:endParaRPr>
          </a:p>
          <a:p>
            <a:pPr marL="171450" lvl="0" indent="-171450">
              <a:buFont typeface="Arial" pitchFamily="34" charset="0"/>
              <a:buChar char="•"/>
            </a:pPr>
            <a:r>
              <a:rPr lang="id-ID" sz="1100">
                <a:latin typeface="Gotham" pitchFamily="50" charset="0"/>
              </a:rPr>
              <a:t>seleksi responden</a:t>
            </a:r>
            <a:endParaRPr lang="en-US" sz="1100">
              <a:latin typeface="Gotham" pitchFamily="50" charset="0"/>
            </a:endParaRPr>
          </a:p>
          <a:p>
            <a:pPr marL="171450" lvl="0" indent="-171450">
              <a:buFont typeface="Arial" pitchFamily="34" charset="0"/>
              <a:buChar char="•"/>
            </a:pPr>
            <a:r>
              <a:rPr lang="id-ID" sz="1100">
                <a:latin typeface="Gotham" pitchFamily="50" charset="0"/>
              </a:rPr>
              <a:t>rangkaian </a:t>
            </a:r>
            <a:r>
              <a:rPr lang="id-ID" sz="1100" i="1">
                <a:latin typeface="Gotham" pitchFamily="50" charset="0"/>
              </a:rPr>
              <a:t>focus group</a:t>
            </a:r>
            <a:r>
              <a:rPr lang="id-ID" sz="1100">
                <a:latin typeface="Gotham" pitchFamily="50" charset="0"/>
              </a:rPr>
              <a:t> yang dilakukan.</a:t>
            </a:r>
            <a:endParaRPr lang="en-US" sz="1100">
              <a:latin typeface="Gotham" pitchFamily="50" charset="0"/>
            </a:endParaRPr>
          </a:p>
          <a:p>
            <a:pPr>
              <a:lnSpc>
                <a:spcPct val="130000"/>
              </a:lnSpc>
              <a:spcBef>
                <a:spcPts val="600"/>
              </a:spcBef>
            </a:pPr>
            <a:endParaRPr lang="zh-CN" altLang="en-US" sz="1000" dirty="0">
              <a:solidFill>
                <a:schemeClr val="tx1">
                  <a:lumMod val="65000"/>
                  <a:lumOff val="35000"/>
                </a:schemeClr>
              </a:solidFill>
              <a:ea typeface="微软雅黑" panose="020B0503020204020204" pitchFamily="34" charset="-122"/>
            </a:endParaRPr>
          </a:p>
        </p:txBody>
      </p:sp>
      <p:sp>
        <p:nvSpPr>
          <p:cNvPr id="1048641" name="矩形 39"/>
          <p:cNvSpPr/>
          <p:nvPr/>
        </p:nvSpPr>
        <p:spPr>
          <a:xfrm>
            <a:off x="1950110" y="3554376"/>
            <a:ext cx="6075675" cy="739140"/>
          </a:xfrm>
          <a:prstGeom prst="rect">
            <a:avLst/>
          </a:prstGeom>
        </p:spPr>
        <p:txBody>
          <a:bodyPr wrap="square">
            <a:spAutoFit/>
          </a:bodyPr>
          <a:lstStyle/>
          <a:p>
            <a:pPr>
              <a:lnSpc>
                <a:spcPct val="130000"/>
              </a:lnSpc>
              <a:spcBef>
                <a:spcPts val="600"/>
              </a:spcBef>
            </a:pPr>
            <a:r>
              <a:rPr lang="id-ID" sz="1100">
                <a:latin typeface="Gotham" pitchFamily="50" charset="0"/>
              </a:rPr>
              <a:t>Menurut Krueger (1994) tidak semua tema cocok untuk digali, tetapi ada juga tema-tema yang tidak cocok dengan metode ini, dan jika dipaksanakan, data yang di peroleh menjadi bias, tidak substansial, dan tidak sesuai dengan konteks dan tujuan riset.</a:t>
            </a:r>
            <a:endParaRPr lang="zh-CN" altLang="en-US" sz="1100" dirty="0">
              <a:solidFill>
                <a:schemeClr val="tx1">
                  <a:lumMod val="65000"/>
                  <a:lumOff val="35000"/>
                </a:schemeClr>
              </a:solidFill>
              <a:latin typeface="Gotham" pitchFamily="50" charset="0"/>
              <a:ea typeface="微软雅黑" panose="020B0503020204020204" pitchFamily="34" charset="-122"/>
            </a:endParaRPr>
          </a:p>
        </p:txBody>
      </p:sp>
    </p:spTree>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BF3420"/>
        </a:solidFill>
        <a:effectLst/>
      </p:bgPr>
    </p:bg>
    <p:spTree>
      <p:nvGrpSpPr>
        <p:cNvPr id="1" name=""/>
        <p:cNvGrpSpPr/>
        <p:nvPr/>
      </p:nvGrpSpPr>
      <p:grpSpPr>
        <a:xfrm>
          <a:off x="0" y="0"/>
          <a:ext cx="0" cy="0"/>
          <a:chOff x="0" y="0"/>
          <a:chExt cx="0" cy="0"/>
        </a:xfrm>
      </p:grpSpPr>
      <p:sp>
        <p:nvSpPr>
          <p:cNvPr id="1048642" name="矩形 5"/>
          <p:cNvSpPr/>
          <p:nvPr/>
        </p:nvSpPr>
        <p:spPr>
          <a:xfrm>
            <a:off x="1" y="2166704"/>
            <a:ext cx="9144000" cy="450051"/>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048643" name="TextBox 3"/>
          <p:cNvSpPr txBox="1"/>
          <p:nvPr/>
        </p:nvSpPr>
        <p:spPr>
          <a:xfrm>
            <a:off x="26495" y="-1433695"/>
            <a:ext cx="3891280" cy="7825739"/>
          </a:xfrm>
          <a:prstGeom prst="rect">
            <a:avLst/>
          </a:prstGeom>
          <a:noFill/>
          <a:effectLst>
            <a:outerShdw blurRad="165100" dist="76200" dir="1200000" algn="tl" rotWithShape="0">
              <a:prstClr val="black">
                <a:alpha val="10000"/>
              </a:prstClr>
            </a:outerShdw>
          </a:effectLst>
        </p:spPr>
        <p:txBody>
          <a:bodyPr wrap="none" rtlCol="0">
            <a:spAutoFit/>
          </a:bodyPr>
          <a:lstStyle/>
          <a:p>
            <a:r>
              <a:rPr lang="en-US" altLang="zh-CN" sz="52000" dirty="0">
                <a:solidFill>
                  <a:schemeClr val="bg1"/>
                </a:solidFill>
                <a:latin typeface="+mj-lt"/>
                <a:ea typeface="微软雅黑" panose="020B0503020204020204" pitchFamily="34" charset="-122"/>
              </a:rPr>
              <a:t>4</a:t>
            </a:r>
            <a:endParaRPr lang="zh-CN" altLang="en-US" sz="52000" dirty="0">
              <a:solidFill>
                <a:schemeClr val="bg1"/>
              </a:solidFill>
              <a:latin typeface="+mj-lt"/>
              <a:ea typeface="微软雅黑" panose="020B0503020204020204" pitchFamily="34" charset="-122"/>
            </a:endParaRPr>
          </a:p>
        </p:txBody>
      </p:sp>
      <p:sp>
        <p:nvSpPr>
          <p:cNvPr id="1048644" name="矩形 2"/>
          <p:cNvSpPr/>
          <p:nvPr/>
        </p:nvSpPr>
        <p:spPr>
          <a:xfrm>
            <a:off x="3021432" y="456515"/>
            <a:ext cx="6030670" cy="1077218"/>
          </a:xfrm>
          <a:prstGeom prst="rect">
            <a:avLst/>
          </a:prstGeom>
        </p:spPr>
        <p:txBody>
          <a:bodyPr wrap="square">
            <a:spAutoFit/>
          </a:bodyPr>
          <a:lstStyle/>
          <a:p>
            <a:pPr algn="r"/>
            <a:r>
              <a:rPr lang="id-ID" sz="3200" b="1">
                <a:solidFill>
                  <a:schemeClr val="bg1"/>
                </a:solidFill>
              </a:rPr>
              <a:t>Perbandingan FGD dengan </a:t>
            </a:r>
            <a:endParaRPr lang="en-US" sz="3200" b="1" smtClean="0">
              <a:solidFill>
                <a:schemeClr val="bg1"/>
              </a:solidFill>
            </a:endParaRPr>
          </a:p>
          <a:p>
            <a:pPr algn="r"/>
            <a:r>
              <a:rPr lang="id-ID" sz="3200" b="1" smtClean="0">
                <a:solidFill>
                  <a:schemeClr val="bg1"/>
                </a:solidFill>
              </a:rPr>
              <a:t>Observasi </a:t>
            </a:r>
            <a:r>
              <a:rPr lang="id-ID" sz="3200" b="1">
                <a:solidFill>
                  <a:schemeClr val="bg1"/>
                </a:solidFill>
              </a:rPr>
              <a:t>dan </a:t>
            </a:r>
            <a:r>
              <a:rPr lang="id-ID" sz="3200" b="1" smtClean="0">
                <a:solidFill>
                  <a:schemeClr val="bg1"/>
                </a:solidFill>
              </a:rPr>
              <a:t>Wawancara</a:t>
            </a:r>
            <a:endParaRPr lang="en-US" sz="3200">
              <a:solidFill>
                <a:schemeClr val="bg1"/>
              </a:solidFill>
            </a:endParaRPr>
          </a:p>
        </p:txBody>
      </p:sp>
      <p:sp>
        <p:nvSpPr>
          <p:cNvPr id="1048645" name="矩形 2"/>
          <p:cNvSpPr/>
          <p:nvPr/>
        </p:nvSpPr>
        <p:spPr>
          <a:xfrm>
            <a:off x="3151094" y="1628095"/>
            <a:ext cx="6030670" cy="584775"/>
          </a:xfrm>
          <a:prstGeom prst="rect">
            <a:avLst/>
          </a:prstGeom>
        </p:spPr>
        <p:txBody>
          <a:bodyPr wrap="square">
            <a:spAutoFit/>
          </a:bodyPr>
          <a:lstStyle/>
          <a:p>
            <a:pPr algn="r"/>
            <a:endParaRPr lang="en-US" sz="3200" b="1" smtClean="0">
              <a:solidFill>
                <a:schemeClr val="bg1"/>
              </a:solidFill>
            </a:endParaRPr>
          </a:p>
        </p:txBody>
      </p:sp>
      <p:sp>
        <p:nvSpPr>
          <p:cNvPr id="1048646" name="矩形 2"/>
          <p:cNvSpPr/>
          <p:nvPr/>
        </p:nvSpPr>
        <p:spPr>
          <a:xfrm>
            <a:off x="3560480" y="1716655"/>
            <a:ext cx="5485296" cy="3215641"/>
          </a:xfrm>
          <a:prstGeom prst="rect">
            <a:avLst/>
          </a:prstGeom>
        </p:spPr>
        <p:txBody>
          <a:bodyPr wrap="square">
            <a:spAutoFit/>
          </a:bodyPr>
          <a:lstStyle/>
          <a:p>
            <a:pPr algn="r"/>
            <a:r>
              <a:rPr lang="en-US" sz="1400" b="1"/>
              <a:t>Dalam sebuah riset kualitatif, instrument mana yang lebih komprehensif dan lebih sesuai dengan riset yang dilakukan, masing sering kali menjadi pertanyaan kecil. Jika peneliti memutuskan untuk menggunakan wawancara dan observasi secara bersamaan dalam satu riset, instrument peenggalian data, misalnya menggunakan wawancara dan observasi secara bersamaan dalam satu riset, instrument mana yang menjadi instrument utama </a:t>
            </a:r>
            <a:r>
              <a:rPr lang="en-US" sz="1400" b="1" i="1"/>
              <a:t>(main-instrumen)</a:t>
            </a:r>
            <a:r>
              <a:rPr lang="en-US" sz="1400" b="1"/>
              <a:t> dan mana yang menjadi instrument tambahan </a:t>
            </a:r>
            <a:r>
              <a:rPr lang="en-US" sz="1400" b="1" i="1"/>
              <a:t>(complementary instrument)</a:t>
            </a:r>
            <a:r>
              <a:rPr lang="en-US" sz="1400" b="1"/>
              <a:t> juga terkadang menjadi pertanyaan. Untuk menjawab pertanyaan tersebut, peneliti harus mampu membedakan karakteristik steiap instrumen karena masing-masing instrument memiliki karakterristik yang berbeda-beda sesuai dengan konsep riset dan pendekatan teoretis yang digunakan.</a:t>
            </a:r>
          </a:p>
          <a:p>
            <a:pPr algn="r"/>
            <a:endParaRPr lang="en-US" sz="3200" b="1" smtClean="0">
              <a:solidFill>
                <a:schemeClr val="bg1"/>
              </a:solidFill>
            </a:endParaRPr>
          </a:p>
        </p:txBody>
      </p:sp>
    </p:spTree>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7" name="TextBox 6"/>
          <p:cNvSpPr txBox="1"/>
          <p:nvPr/>
        </p:nvSpPr>
        <p:spPr>
          <a:xfrm>
            <a:off x="476520" y="96475"/>
            <a:ext cx="4455520" cy="954107"/>
          </a:xfrm>
          <a:prstGeom prst="rect">
            <a:avLst/>
          </a:prstGeom>
          <a:noFill/>
        </p:spPr>
        <p:txBody>
          <a:bodyPr wrap="square" rtlCol="0">
            <a:spAutoFit/>
          </a:bodyPr>
          <a:lstStyle/>
          <a:p>
            <a:pPr marL="0" lvl="1"/>
            <a:r>
              <a:rPr lang="id-ID" b="1"/>
              <a:t>Perbandingan FGD dengan Observasi dan Wawancara</a:t>
            </a:r>
            <a:endParaRPr lang="en-US" sz="1600"/>
          </a:p>
          <a:p>
            <a:endParaRPr lang="zh-CN" altLang="en-US" sz="2000" dirty="0">
              <a:solidFill>
                <a:schemeClr val="tx1">
                  <a:lumMod val="85000"/>
                  <a:lumOff val="15000"/>
                </a:schemeClr>
              </a:solidFill>
              <a:latin typeface="Impact" pitchFamily="34" charset="0"/>
              <a:ea typeface="微软雅黑" panose="020B0503020204020204" pitchFamily="34" charset="-122"/>
            </a:endParaRPr>
          </a:p>
        </p:txBody>
      </p:sp>
      <p:cxnSp>
        <p:nvCxnSpPr>
          <p:cNvPr id="3145730" name="直接连接符 7"/>
          <p:cNvCxnSpPr>
            <a:cxnSpLocks/>
          </p:cNvCxnSpPr>
          <p:nvPr/>
        </p:nvCxnSpPr>
        <p:spPr>
          <a:xfrm>
            <a:off x="521550" y="681540"/>
            <a:ext cx="351039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048648" name="椭圆 33"/>
          <p:cNvSpPr/>
          <p:nvPr/>
        </p:nvSpPr>
        <p:spPr>
          <a:xfrm>
            <a:off x="3199348" y="996575"/>
            <a:ext cx="2745305" cy="2745305"/>
          </a:xfrm>
          <a:prstGeom prst="ellipse">
            <a:avLst/>
          </a:prstGeom>
          <a:noFill/>
          <a:ln>
            <a:solidFill>
              <a:srgbClr val="1A7BAE"/>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dirty="0">
              <a:ea typeface="微软雅黑" panose="020B0503020204020204" pitchFamily="34" charset="-122"/>
            </a:endParaRPr>
          </a:p>
        </p:txBody>
      </p:sp>
      <p:sp>
        <p:nvSpPr>
          <p:cNvPr id="1048649" name="椭圆 8"/>
          <p:cNvSpPr/>
          <p:nvPr/>
        </p:nvSpPr>
        <p:spPr>
          <a:xfrm>
            <a:off x="589058" y="996575"/>
            <a:ext cx="2745305" cy="2745305"/>
          </a:xfrm>
          <a:prstGeom prst="ellipse">
            <a:avLst/>
          </a:prstGeom>
          <a:noFill/>
          <a:ln>
            <a:solidFill>
              <a:srgbClr val="1A7BAE"/>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dirty="0">
              <a:ea typeface="微软雅黑" panose="020B0503020204020204" pitchFamily="34" charset="-122"/>
            </a:endParaRPr>
          </a:p>
        </p:txBody>
      </p:sp>
      <p:sp>
        <p:nvSpPr>
          <p:cNvPr id="1048650" name="矩形 2"/>
          <p:cNvSpPr/>
          <p:nvPr/>
        </p:nvSpPr>
        <p:spPr>
          <a:xfrm>
            <a:off x="851727" y="1919479"/>
            <a:ext cx="1884680" cy="1132840"/>
          </a:xfrm>
          <a:prstGeom prst="rect">
            <a:avLst/>
          </a:prstGeom>
        </p:spPr>
        <p:txBody>
          <a:bodyPr wrap="none">
            <a:spAutoFit/>
          </a:bodyPr>
          <a:lstStyle/>
          <a:p>
            <a:pPr algn="ctr"/>
            <a:r>
              <a:rPr lang="id-ID" b="1">
                <a:latin typeface="Gotham" pitchFamily="50" charset="0"/>
              </a:rPr>
              <a:t>Posisi Observasi, </a:t>
            </a:r>
            <a:endParaRPr lang="en-US" b="1" smtClean="0">
              <a:latin typeface="Gotham" pitchFamily="50" charset="0"/>
            </a:endParaRPr>
          </a:p>
          <a:p>
            <a:pPr algn="ctr"/>
            <a:r>
              <a:rPr lang="id-ID" b="1" smtClean="0">
                <a:latin typeface="Gotham" pitchFamily="50" charset="0"/>
              </a:rPr>
              <a:t>Wawancara</a:t>
            </a:r>
            <a:r>
              <a:rPr lang="id-ID" b="1">
                <a:latin typeface="Gotham" pitchFamily="50" charset="0"/>
              </a:rPr>
              <a:t>, dan</a:t>
            </a:r>
            <a:r>
              <a:rPr lang="id-ID" b="1" i="1">
                <a:latin typeface="Gotham" pitchFamily="50" charset="0"/>
              </a:rPr>
              <a:t> </a:t>
            </a:r>
            <a:endParaRPr lang="en-US" b="1" i="1" smtClean="0">
              <a:latin typeface="Gotham" pitchFamily="50" charset="0"/>
            </a:endParaRPr>
          </a:p>
          <a:p>
            <a:pPr algn="ctr"/>
            <a:r>
              <a:rPr lang="id-ID" b="1" i="1" smtClean="0">
                <a:latin typeface="Gotham" pitchFamily="50" charset="0"/>
              </a:rPr>
              <a:t>Focus </a:t>
            </a:r>
            <a:r>
              <a:rPr lang="id-ID" b="1" i="1">
                <a:latin typeface="Gotham" pitchFamily="50" charset="0"/>
              </a:rPr>
              <a:t>Group</a:t>
            </a:r>
            <a:endParaRPr lang="en-US" b="1">
              <a:latin typeface="Gotham" pitchFamily="50" charset="0"/>
            </a:endParaRPr>
          </a:p>
          <a:p>
            <a:pPr lvl="0" algn="ctr"/>
            <a:r>
              <a:rPr lang="en-US" altLang="zh-CN" sz="1600" b="1" smtClean="0">
                <a:solidFill>
                  <a:srgbClr val="1A7BAE"/>
                </a:solidFill>
                <a:ea typeface="微软雅黑" panose="020B0503020204020204" pitchFamily="34" charset="-122"/>
              </a:rPr>
              <a:t> </a:t>
            </a:r>
            <a:endParaRPr lang="zh-CN" altLang="en-US" sz="1600" b="1" dirty="0">
              <a:solidFill>
                <a:srgbClr val="1A7BAE"/>
              </a:solidFill>
              <a:ea typeface="微软雅黑" panose="020B0503020204020204" pitchFamily="34" charset="-122"/>
            </a:endParaRPr>
          </a:p>
        </p:txBody>
      </p:sp>
      <p:sp>
        <p:nvSpPr>
          <p:cNvPr id="1048651" name="矩形 35"/>
          <p:cNvSpPr/>
          <p:nvPr/>
        </p:nvSpPr>
        <p:spPr>
          <a:xfrm>
            <a:off x="3695218" y="1919775"/>
            <a:ext cx="1452880" cy="1132841"/>
          </a:xfrm>
          <a:prstGeom prst="rect">
            <a:avLst/>
          </a:prstGeom>
        </p:spPr>
        <p:txBody>
          <a:bodyPr wrap="none">
            <a:spAutoFit/>
          </a:bodyPr>
          <a:lstStyle/>
          <a:p>
            <a:pPr algn="ctr"/>
            <a:r>
              <a:rPr lang="id-ID" b="1" i="1">
                <a:latin typeface="Gotham" pitchFamily="50" charset="0"/>
              </a:rPr>
              <a:t>Focus Group </a:t>
            </a:r>
            <a:endParaRPr lang="en-US" b="1" i="1" smtClean="0">
              <a:latin typeface="Gotham" pitchFamily="50" charset="0"/>
            </a:endParaRPr>
          </a:p>
          <a:p>
            <a:pPr algn="ctr"/>
            <a:r>
              <a:rPr lang="id-ID" b="1" smtClean="0">
                <a:latin typeface="Gotham" pitchFamily="50" charset="0"/>
              </a:rPr>
              <a:t>vs </a:t>
            </a:r>
            <a:endParaRPr lang="en-US" b="1" smtClean="0">
              <a:latin typeface="Gotham" pitchFamily="50" charset="0"/>
            </a:endParaRPr>
          </a:p>
          <a:p>
            <a:pPr algn="ctr"/>
            <a:r>
              <a:rPr lang="id-ID" b="1" smtClean="0">
                <a:latin typeface="Gotham" pitchFamily="50" charset="0"/>
              </a:rPr>
              <a:t>Observasi</a:t>
            </a:r>
            <a:endParaRPr lang="en-US" b="1">
              <a:latin typeface="Gotham" pitchFamily="50" charset="0"/>
            </a:endParaRPr>
          </a:p>
          <a:p>
            <a:pPr lvl="0" algn="ctr"/>
            <a:r>
              <a:rPr lang="en-US" altLang="zh-CN" sz="1600" b="1" smtClean="0">
                <a:solidFill>
                  <a:srgbClr val="1A7BAE"/>
                </a:solidFill>
                <a:ea typeface="微软雅黑" panose="020B0503020204020204" pitchFamily="34" charset="-122"/>
              </a:rPr>
              <a:t> </a:t>
            </a:r>
            <a:endParaRPr lang="zh-CN" altLang="en-US" sz="1600" b="1" dirty="0">
              <a:solidFill>
                <a:srgbClr val="1A7BAE"/>
              </a:solidFill>
              <a:ea typeface="微软雅黑" panose="020B0503020204020204" pitchFamily="34" charset="-122"/>
            </a:endParaRPr>
          </a:p>
        </p:txBody>
      </p:sp>
      <p:sp>
        <p:nvSpPr>
          <p:cNvPr id="1048652" name="椭圆 36"/>
          <p:cNvSpPr/>
          <p:nvPr/>
        </p:nvSpPr>
        <p:spPr>
          <a:xfrm>
            <a:off x="5809638" y="996575"/>
            <a:ext cx="2745305" cy="2745305"/>
          </a:xfrm>
          <a:prstGeom prst="ellipse">
            <a:avLst/>
          </a:prstGeom>
          <a:noFill/>
          <a:ln>
            <a:solidFill>
              <a:srgbClr val="1A7BAE"/>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dirty="0">
              <a:ea typeface="微软雅黑" panose="020B0503020204020204" pitchFamily="34" charset="-122"/>
            </a:endParaRPr>
          </a:p>
        </p:txBody>
      </p:sp>
      <p:sp>
        <p:nvSpPr>
          <p:cNvPr id="1048653" name="矩形 38"/>
          <p:cNvSpPr/>
          <p:nvPr/>
        </p:nvSpPr>
        <p:spPr>
          <a:xfrm>
            <a:off x="5552588" y="1655314"/>
            <a:ext cx="2367280" cy="1399541"/>
          </a:xfrm>
          <a:prstGeom prst="rect">
            <a:avLst/>
          </a:prstGeom>
        </p:spPr>
        <p:txBody>
          <a:bodyPr wrap="none">
            <a:spAutoFit/>
          </a:bodyPr>
          <a:lstStyle/>
          <a:p>
            <a:r>
              <a:rPr lang="id-ID" b="1"/>
              <a:t> </a:t>
            </a:r>
            <a:endParaRPr lang="en-US" sz="1600"/>
          </a:p>
          <a:p>
            <a:pPr lvl="2" algn="ctr"/>
            <a:r>
              <a:rPr lang="id-ID" b="1" i="1">
                <a:latin typeface="Gotham" pitchFamily="50" charset="0"/>
              </a:rPr>
              <a:t>Focus Group </a:t>
            </a:r>
            <a:endParaRPr lang="en-US" b="1" i="1" smtClean="0">
              <a:latin typeface="Gotham" pitchFamily="50" charset="0"/>
            </a:endParaRPr>
          </a:p>
          <a:p>
            <a:pPr lvl="2" algn="ctr"/>
            <a:r>
              <a:rPr lang="id-ID" b="1" smtClean="0">
                <a:latin typeface="Gotham" pitchFamily="50" charset="0"/>
              </a:rPr>
              <a:t>vs</a:t>
            </a:r>
            <a:endParaRPr lang="en-US" b="1" smtClean="0">
              <a:latin typeface="Gotham" pitchFamily="50" charset="0"/>
            </a:endParaRPr>
          </a:p>
          <a:p>
            <a:pPr lvl="2" algn="ctr"/>
            <a:r>
              <a:rPr lang="id-ID" b="1" smtClean="0">
                <a:latin typeface="Gotham" pitchFamily="50" charset="0"/>
              </a:rPr>
              <a:t> </a:t>
            </a:r>
            <a:r>
              <a:rPr lang="id-ID" b="1">
                <a:latin typeface="Gotham" pitchFamily="50" charset="0"/>
              </a:rPr>
              <a:t>Wawancara</a:t>
            </a:r>
            <a:endParaRPr lang="en-US" b="1">
              <a:latin typeface="Gotham" pitchFamily="50" charset="0"/>
            </a:endParaRPr>
          </a:p>
          <a:p>
            <a:pPr lvl="0" algn="ctr"/>
            <a:r>
              <a:rPr lang="en-US" altLang="zh-CN" sz="1600" b="1" smtClean="0">
                <a:solidFill>
                  <a:srgbClr val="1A7BAE"/>
                </a:solidFill>
                <a:ea typeface="微软雅黑" panose="020B0503020204020204" pitchFamily="34" charset="-122"/>
              </a:rPr>
              <a:t> </a:t>
            </a:r>
            <a:endParaRPr lang="zh-CN" altLang="en-US" sz="1600" b="1" dirty="0">
              <a:solidFill>
                <a:srgbClr val="1A7BAE"/>
              </a:solidFill>
              <a:ea typeface="微软雅黑" panose="020B0503020204020204" pitchFamily="34" charset="-122"/>
            </a:endParaRPr>
          </a:p>
        </p:txBody>
      </p:sp>
      <p:sp>
        <p:nvSpPr>
          <p:cNvPr id="1048654" name="椭圆 1"/>
          <p:cNvSpPr/>
          <p:nvPr/>
        </p:nvSpPr>
        <p:spPr>
          <a:xfrm>
            <a:off x="757672" y="1232697"/>
            <a:ext cx="393948" cy="393948"/>
          </a:xfrm>
          <a:prstGeom prst="ellipse">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ea typeface="微软雅黑" panose="020B0503020204020204" pitchFamily="34" charset="-122"/>
              </a:rPr>
              <a:t>1</a:t>
            </a:r>
            <a:endParaRPr lang="zh-CN" altLang="en-US" dirty="0">
              <a:ea typeface="微软雅黑" panose="020B0503020204020204" pitchFamily="34" charset="-122"/>
            </a:endParaRPr>
          </a:p>
        </p:txBody>
      </p:sp>
      <p:sp>
        <p:nvSpPr>
          <p:cNvPr id="1048655" name="椭圆 15"/>
          <p:cNvSpPr/>
          <p:nvPr/>
        </p:nvSpPr>
        <p:spPr>
          <a:xfrm>
            <a:off x="3367962" y="1232697"/>
            <a:ext cx="393948" cy="393948"/>
          </a:xfrm>
          <a:prstGeom prst="ellipse">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ea typeface="微软雅黑" panose="020B0503020204020204" pitchFamily="34" charset="-122"/>
              </a:rPr>
              <a:t>2</a:t>
            </a:r>
            <a:endParaRPr lang="zh-CN" altLang="en-US" dirty="0">
              <a:ea typeface="微软雅黑" panose="020B0503020204020204" pitchFamily="34" charset="-122"/>
            </a:endParaRPr>
          </a:p>
        </p:txBody>
      </p:sp>
      <p:sp>
        <p:nvSpPr>
          <p:cNvPr id="1048656" name="椭圆 16"/>
          <p:cNvSpPr/>
          <p:nvPr/>
        </p:nvSpPr>
        <p:spPr>
          <a:xfrm>
            <a:off x="5978252" y="1232697"/>
            <a:ext cx="393948" cy="393948"/>
          </a:xfrm>
          <a:prstGeom prst="ellipse">
            <a:avLst/>
          </a:prstGeom>
          <a:solidFill>
            <a:srgbClr val="1A7B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ea typeface="微软雅黑" panose="020B0503020204020204" pitchFamily="34" charset="-122"/>
              </a:rPr>
              <a:t>3</a:t>
            </a:r>
            <a:endParaRPr lang="zh-CN" altLang="en-US" dirty="0">
              <a:ea typeface="微软雅黑" panose="020B0503020204020204" pitchFamily="34" charset="-122"/>
            </a:endParaRPr>
          </a:p>
        </p:txBody>
      </p:sp>
    </p:spTree>
  </p:cSld>
  <p:clrMapOvr>
    <a:masterClrMapping/>
  </p:clrMapOvr>
  <p:transition spd="slow">
    <p:push dir="u"/>
  </p:transition>
</p:sld>
</file>

<file path=ppt/theme/theme1.xml><?xml version="1.0" encoding="utf-8"?>
<a:theme xmlns:a="http://schemas.openxmlformats.org/drawingml/2006/main" name="https://www.freeppt7.co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常用字体2">
      <a:majorFont>
        <a:latin typeface="Impact"/>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A7BAE"/>
        </a:solidFill>
        <a:ln>
          <a:noFill/>
        </a:ln>
      </a:spPr>
      <a:bodyPr rtlCol="0" anchor="ctr"/>
      <a:lstStyle>
        <a:defPPr algn="ct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1368</Words>
  <Application>Microsoft Office PowerPoint</Application>
  <PresentationFormat>On-screen Show (16:9)</PresentationFormat>
  <Paragraphs>181</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微软雅黑</vt:lpstr>
      <vt:lpstr>宋体</vt:lpstr>
      <vt:lpstr>Arial</vt:lpstr>
      <vt:lpstr>Calibri</vt:lpstr>
      <vt:lpstr>Gotham</vt:lpstr>
      <vt:lpstr>Impact</vt:lpstr>
      <vt:lpstr>Times New Roman</vt:lpstr>
      <vt:lpstr>https://www.freeppt7.com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www.freeppt7.com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https://www.freeppt7.com</dc:creator>
  <cp:lastModifiedBy>UMA</cp:lastModifiedBy>
  <cp:revision>1</cp:revision>
  <dcterms:created xsi:type="dcterms:W3CDTF">2020-04-14T05:13:52Z</dcterms:created>
  <dcterms:modified xsi:type="dcterms:W3CDTF">2020-07-30T02:13:47Z</dcterms:modified>
</cp:coreProperties>
</file>