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104866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29A75-A2C7-459E-A332-5443DCD9DEEE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68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104866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7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104867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A51BA-E178-4167-84C5-69AD475CAC2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104860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A51BA-E178-4167-84C5-69AD475CAC22}" type="slidenum">
              <a:rPr lang="id-ID" smtClean="0"/>
              <a:t>4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34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5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58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59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5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4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4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5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5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5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5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2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5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5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61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66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628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1048629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6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486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48A61-F2B1-413F-A4CD-D1B9D7C0FA83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2D13C-72E8-45C9-9721-FC70B3E1D39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historical foundation of the Behavioristic concept</a:t>
            </a:r>
            <a:endParaRPr lang="id-ID" sz="3200" dirty="0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256584"/>
          </a:xfrm>
        </p:spPr>
        <p:txBody>
          <a:bodyPr>
            <a:normAutofit fontScale="96875" lnSpcReduction="10000"/>
          </a:bodyPr>
          <a:lstStyle/>
          <a:p>
            <a:pPr marL="0" indent="0">
              <a:buNone/>
            </a:pPr>
            <a:r>
              <a:rPr lang="id-ID" dirty="0"/>
              <a:t>Manusia adalah mahluk reaktif yang tingkah lakunya dikontrol oleh faktor-faktor dari luar. Manusia memulai kehidupannya dengan memberikan reaksi terhadap lingkungannya dan interaksi ini menghasilkan pola-pola perilaku yang kemudian membentuk kepribadian.</a:t>
            </a:r>
          </a:p>
          <a:p>
            <a:pPr marL="0" indent="0">
              <a:buNone/>
            </a:pPr>
            <a:r>
              <a:rPr lang="id-ID" dirty="0"/>
              <a:t>Konseling behavioristik membatasi perilaku sebagai fungsi interaksi antara pembawaan dengan lingkungan. Perilaku yang dapat diamati merupakan suatu kepedulian dari para konselor sebagai kriteria pengukuran keberhasilan konseling.</a:t>
            </a:r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Konseling</a:t>
            </a:r>
            <a:r>
              <a:rPr lang="en-US" b="1" dirty="0"/>
              <a:t> </a:t>
            </a:r>
            <a:r>
              <a:rPr lang="en-US" b="1" dirty="0" err="1"/>
              <a:t>Behavioristik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1048595" name="Rectangle 16"/>
          <p:cNvSpPr/>
          <p:nvPr/>
        </p:nvSpPr>
        <p:spPr>
          <a:xfrm>
            <a:off x="683568" y="1484784"/>
            <a:ext cx="3312368" cy="12024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refleksi masalah klien dan dengan demikian sebagai arah bagi proses konseling.</a:t>
            </a:r>
            <a:endParaRPr lang="id-ID" dirty="0"/>
          </a:p>
        </p:txBody>
      </p:sp>
      <p:sp>
        <p:nvSpPr>
          <p:cNvPr id="1048596" name="Curved Left Arrow 17"/>
          <p:cNvSpPr/>
          <p:nvPr/>
        </p:nvSpPr>
        <p:spPr>
          <a:xfrm>
            <a:off x="4211960" y="1988840"/>
            <a:ext cx="360040" cy="129614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048597" name="Rectangle 18"/>
          <p:cNvSpPr/>
          <p:nvPr/>
        </p:nvSpPr>
        <p:spPr>
          <a:xfrm>
            <a:off x="683568" y="2996952"/>
            <a:ext cx="3312368" cy="11521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dasar pemilihan dan penggunaan strategi konseling,</a:t>
            </a:r>
            <a:endParaRPr lang="id-ID" dirty="0"/>
          </a:p>
        </p:txBody>
      </p:sp>
      <p:sp>
        <p:nvSpPr>
          <p:cNvPr id="1048598" name="Curved Left Arrow 19"/>
          <p:cNvSpPr/>
          <p:nvPr/>
        </p:nvSpPr>
        <p:spPr>
          <a:xfrm>
            <a:off x="4206240" y="3598912"/>
            <a:ext cx="36576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048599" name="Rectangle 20"/>
          <p:cNvSpPr/>
          <p:nvPr/>
        </p:nvSpPr>
        <p:spPr>
          <a:xfrm>
            <a:off x="683568" y="4357864"/>
            <a:ext cx="3240360" cy="108736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dasar pemilihan dan penggunaan strategi konseling,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Karakteristik</a:t>
            </a:r>
            <a:r>
              <a:rPr lang="en-US" b="1" dirty="0"/>
              <a:t> </a:t>
            </a:r>
            <a:r>
              <a:rPr lang="en-US" b="1" dirty="0" err="1"/>
              <a:t>Behavioristik</a:t>
            </a:r>
            <a:endParaRPr lang="id-ID" dirty="0"/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dirty="0" smtClean="0"/>
              <a:t>Karakteristik berhaviotistik ada 3 yaitu:</a:t>
            </a:r>
          </a:p>
          <a:p>
            <a:pPr marL="0" lvl="0" indent="0">
              <a:buNone/>
            </a:pPr>
            <a:endParaRPr lang="id-ID" sz="2200" dirty="0"/>
          </a:p>
          <a:p>
            <a:pPr lvl="0"/>
            <a:endParaRPr lang="id-ID" dirty="0"/>
          </a:p>
          <a:p>
            <a:endParaRPr lang="id-ID" dirty="0"/>
          </a:p>
        </p:txBody>
      </p:sp>
      <p:sp>
        <p:nvSpPr>
          <p:cNvPr id="1048602" name="Right Arrow Callout 3"/>
          <p:cNvSpPr/>
          <p:nvPr/>
        </p:nvSpPr>
        <p:spPr>
          <a:xfrm>
            <a:off x="441438" y="2395736"/>
            <a:ext cx="3194457" cy="1537320"/>
          </a:xfrm>
          <a:prstGeom prst="rightArrowCallou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1. Karakteristik konseling</a:t>
            </a:r>
            <a:endParaRPr lang="id-ID" dirty="0"/>
          </a:p>
        </p:txBody>
      </p:sp>
      <p:sp>
        <p:nvSpPr>
          <p:cNvPr id="1048603" name="Left Arrow Callout 4"/>
          <p:cNvSpPr/>
          <p:nvPr/>
        </p:nvSpPr>
        <p:spPr>
          <a:xfrm>
            <a:off x="4860032" y="2707196"/>
            <a:ext cx="3384376" cy="122586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AutoNum type="arabicPeriod" startAt="2"/>
            </a:pPr>
            <a:r>
              <a:rPr lang="en-US" dirty="0" err="1" smtClean="0">
                <a:effectLst/>
                <a:latin typeface="Times New Roman"/>
                <a:ea typeface="Times New Roman"/>
                <a:cs typeface="Times New Roman"/>
              </a:rPr>
              <a:t>Karakteristik</a:t>
            </a: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Times New Roman"/>
                <a:ea typeface="Times New Roman"/>
                <a:cs typeface="Times New Roman"/>
              </a:rPr>
              <a:t>konselor</a:t>
            </a:r>
            <a:endParaRPr lang="id-ID" sz="1600" dirty="0">
              <a:ea typeface="Calibri"/>
              <a:cs typeface="Times New Roman"/>
            </a:endParaRPr>
          </a:p>
          <a:p>
            <a:pPr algn="ctr"/>
            <a:endParaRPr lang="id-ID" dirty="0"/>
          </a:p>
        </p:txBody>
      </p:sp>
      <p:sp>
        <p:nvSpPr>
          <p:cNvPr id="1048604" name="Up Arrow Callout 5"/>
          <p:cNvSpPr/>
          <p:nvPr/>
        </p:nvSpPr>
        <p:spPr>
          <a:xfrm>
            <a:off x="2987824" y="4293096"/>
            <a:ext cx="2592288" cy="170648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AutoNum type="arabicPeriod" startAt="2"/>
            </a:pPr>
            <a:r>
              <a:rPr lang="en-US" dirty="0" err="1" smtClean="0">
                <a:effectLst/>
                <a:latin typeface="Times New Roman"/>
                <a:ea typeface="Times New Roman"/>
                <a:cs typeface="Times New Roman"/>
              </a:rPr>
              <a:t>Karekteristik</a:t>
            </a: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Times New Roman"/>
                <a:ea typeface="Times New Roman"/>
                <a:cs typeface="Times New Roman"/>
              </a:rPr>
              <a:t>Konseli</a:t>
            </a:r>
            <a:endParaRPr lang="id-ID" sz="1600" dirty="0">
              <a:ea typeface="Calibri"/>
              <a:cs typeface="Times New Roman"/>
            </a:endParaRPr>
          </a:p>
          <a:p>
            <a:pPr algn="ctr"/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Konseling</a:t>
            </a:r>
            <a:r>
              <a:rPr lang="en-US" b="1" dirty="0"/>
              <a:t> </a:t>
            </a:r>
            <a:r>
              <a:rPr lang="en-US" b="1" dirty="0" err="1"/>
              <a:t>Behavioristik</a:t>
            </a:r>
            <a:endParaRPr lang="id-ID" dirty="0"/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1600" dirty="0" smtClean="0"/>
              <a:t>Mengapa </a:t>
            </a:r>
            <a:r>
              <a:rPr lang="id-ID" sz="1600" dirty="0"/>
              <a:t>identifikasi ini dilakukan adalah untuk mengajarkan ketrampilan-ketrampilan konseling. Walaupun pembagiannya berbeda-beda dapat ditemukan lima tahap pokok yakni :</a:t>
            </a:r>
          </a:p>
          <a:p>
            <a:r>
              <a:rPr lang="id-ID" sz="2000" b="1" dirty="0" smtClean="0"/>
              <a:t>Assesment </a:t>
            </a:r>
            <a:r>
              <a:rPr lang="id-ID" sz="1400" dirty="0"/>
              <a:t>Konselor mendorong klien untuk mengemukakan keadaan yang benar-benar dialaminya pada waktu itu. Assesment diperlukan untuk mengidentifikasi motode atau teknik mana yang akan dipilih sesuai dengan tingkah laku yang ingin diubah</a:t>
            </a:r>
            <a:r>
              <a:rPr lang="id-ID" sz="2000" dirty="0" smtClean="0"/>
              <a:t>.</a:t>
            </a:r>
          </a:p>
          <a:p>
            <a:pPr lvl="0"/>
            <a:r>
              <a:rPr lang="id-ID" sz="2000" b="1" dirty="0"/>
              <a:t>Goal </a:t>
            </a:r>
            <a:r>
              <a:rPr lang="id-ID" sz="2000" b="1" dirty="0" smtClean="0"/>
              <a:t>setting </a:t>
            </a:r>
            <a:r>
              <a:rPr lang="id-ID" sz="1400" dirty="0"/>
              <a:t>Yaitu langkah untuk merumuskan tujuan konseling. Berdasarkan informasi yang diperoleh dari langkah assessment konselor dan klien menyusun dan merumuskan tujuan yang ingin dicapai dalam </a:t>
            </a:r>
            <a:r>
              <a:rPr lang="id-ID" sz="1400" dirty="0" smtClean="0"/>
              <a:t>konseling</a:t>
            </a:r>
          </a:p>
          <a:p>
            <a:r>
              <a:rPr lang="id-ID" sz="2000" b="1" dirty="0"/>
              <a:t>Technique </a:t>
            </a:r>
            <a:r>
              <a:rPr lang="id-ID" sz="2000" b="1" dirty="0" smtClean="0"/>
              <a:t>implementation </a:t>
            </a:r>
            <a:r>
              <a:rPr lang="en-US" sz="1400" dirty="0"/>
              <a:t>Y</a:t>
            </a:r>
            <a:r>
              <a:rPr lang="id-ID" sz="1400" dirty="0"/>
              <a:t>aitu menentukan dan melaksanakan teknik konseling yang digunakan untuk mencapai tingkah laku yang diinginkan yang menjadi tujuan </a:t>
            </a:r>
            <a:r>
              <a:rPr lang="id-ID" sz="1400" dirty="0" smtClean="0"/>
              <a:t>konseling</a:t>
            </a:r>
          </a:p>
          <a:p>
            <a:pPr lvl="0"/>
            <a:r>
              <a:rPr lang="id-ID" sz="2000" b="1" dirty="0"/>
              <a:t>Evaluation </a:t>
            </a:r>
            <a:r>
              <a:rPr lang="id-ID" sz="2000" b="1" dirty="0" smtClean="0"/>
              <a:t>termination </a:t>
            </a:r>
            <a:r>
              <a:rPr lang="en-US" sz="1400" dirty="0"/>
              <a:t>Y</a:t>
            </a:r>
            <a:r>
              <a:rPr lang="id-ID" sz="1400" dirty="0"/>
              <a:t>aitu melakukan kegiatan penilaian apakah kegiatan konseling yang telah dilaksanakan mengarah dan mencapai hasil sesuai dengan tujuan </a:t>
            </a:r>
            <a:r>
              <a:rPr lang="id-ID" sz="1400" dirty="0" smtClean="0"/>
              <a:t>konseling</a:t>
            </a:r>
          </a:p>
          <a:p>
            <a:r>
              <a:rPr lang="id-ID" sz="2000" b="1" dirty="0" smtClean="0"/>
              <a:t>Feedback </a:t>
            </a:r>
            <a:r>
              <a:rPr lang="en-US" sz="1400" dirty="0"/>
              <a:t>Y</a:t>
            </a:r>
            <a:r>
              <a:rPr lang="id-ID" sz="1400" dirty="0"/>
              <a:t>aitu memberikan dan menganalisis umpan balik untuk memperbaiki dan meingkatkan proses konseling</a:t>
            </a:r>
          </a:p>
          <a:p>
            <a:pPr lvl="0"/>
            <a:endParaRPr lang="id-ID" sz="1400" dirty="0"/>
          </a:p>
          <a:p>
            <a:endParaRPr lang="id-ID" sz="1400" dirty="0"/>
          </a:p>
          <a:p>
            <a:pPr lvl="0"/>
            <a:endParaRPr lang="id-ID" sz="1400" dirty="0" smtClean="0"/>
          </a:p>
          <a:p>
            <a:pPr lvl="0"/>
            <a:endParaRPr lang="id-ID" sz="1400" dirty="0"/>
          </a:p>
          <a:p>
            <a:pPr lvl="0"/>
            <a:endParaRPr lang="id-ID" sz="2000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Teknik-Teknik</a:t>
            </a:r>
            <a:r>
              <a:rPr lang="en-US" b="1" dirty="0"/>
              <a:t> </a:t>
            </a:r>
            <a:r>
              <a:rPr lang="en-US" b="1" dirty="0" err="1"/>
              <a:t>Konseling</a:t>
            </a:r>
            <a:r>
              <a:rPr lang="en-US" b="1" dirty="0"/>
              <a:t> </a:t>
            </a:r>
            <a:r>
              <a:rPr lang="en-US" b="1" dirty="0" err="1"/>
              <a:t>Behavioristik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8750" lnSpcReduction="20000"/>
          </a:bodyPr>
          <a:lstStyle/>
          <a:p>
            <a:pPr marL="0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konselor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rambu-rambu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yang </a:t>
            </a:r>
            <a:r>
              <a:rPr lang="en-US" dirty="0" err="1"/>
              <a:t>konseli</a:t>
            </a:r>
            <a:r>
              <a:rPr lang="en-US" dirty="0"/>
              <a:t> </a:t>
            </a:r>
            <a:r>
              <a:rPr lang="en-US" dirty="0" err="1"/>
              <a:t>anut</a:t>
            </a:r>
            <a:r>
              <a:rPr lang="en-US" dirty="0"/>
              <a:t>, </a:t>
            </a:r>
            <a:r>
              <a:rPr lang="en-US" dirty="0" err="1"/>
              <a:t>membangkitkannya</a:t>
            </a:r>
            <a:r>
              <a:rPr lang="en-US" dirty="0"/>
              <a:t>, </a:t>
            </a:r>
            <a:r>
              <a:rPr lang="en-US" dirty="0" err="1"/>
              <a:t>mengingatkannya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, </a:t>
            </a:r>
            <a:r>
              <a:rPr lang="en-US" dirty="0" err="1"/>
              <a:t>resiko</a:t>
            </a:r>
            <a:r>
              <a:rPr lang="en-US" dirty="0"/>
              <a:t>,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yang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hadapi</a:t>
            </a:r>
            <a:r>
              <a:rPr lang="en-US" dirty="0"/>
              <a:t>. </a:t>
            </a:r>
            <a:r>
              <a:rPr lang="en-US" dirty="0" err="1"/>
              <a:t>Barulah</a:t>
            </a:r>
            <a:r>
              <a:rPr lang="en-US" dirty="0"/>
              <a:t> </a:t>
            </a:r>
            <a:r>
              <a:rPr lang="en-US" dirty="0" err="1"/>
              <a:t>konseli</a:t>
            </a:r>
            <a:r>
              <a:rPr lang="en-US" dirty="0"/>
              <a:t> </a:t>
            </a:r>
            <a:r>
              <a:rPr lang="en-US" dirty="0" err="1"/>
              <a:t>diajarkan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ketegasan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hadapi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kata lain </a:t>
            </a:r>
            <a:r>
              <a:rPr lang="en-US" dirty="0" err="1"/>
              <a:t>konseli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perbedaan-perbedaan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. Dan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konseli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ketegasan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Kelebihan dan Keterbatasan Konseling Behavioristik</a:t>
            </a:r>
            <a:endParaRPr lang="id-ID" dirty="0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7273" lnSpcReduction="20000"/>
          </a:bodyPr>
          <a:lstStyle/>
          <a:p>
            <a:pPr lvl="0"/>
            <a:r>
              <a:rPr lang="id-ID" b="1" dirty="0"/>
              <a:t>Kelebihan </a:t>
            </a:r>
            <a:r>
              <a:rPr lang="id-ID" b="1" dirty="0" smtClean="0"/>
              <a:t>: </a:t>
            </a:r>
            <a:r>
              <a:rPr lang="id-ID" sz="2200" dirty="0"/>
              <a:t>Telah mengembangkan konseling sebagai ilmu karena mengundang penelitian dan menerapkan IPTEK kepada proses konseling</a:t>
            </a:r>
            <a:r>
              <a:rPr lang="en-US" sz="2200" dirty="0"/>
              <a:t>.</a:t>
            </a:r>
            <a:endParaRPr lang="id-ID" sz="2200" dirty="0"/>
          </a:p>
          <a:p>
            <a:pPr lvl="0"/>
            <a:r>
              <a:rPr lang="id-ID" sz="2200" dirty="0"/>
              <a:t>Pengembangan prilaku yang spesifik sebagai hasil konseling yang dapat diukur</a:t>
            </a:r>
          </a:p>
          <a:p>
            <a:pPr lvl="0"/>
            <a:r>
              <a:rPr lang="id-ID" sz="2200" dirty="0"/>
              <a:t>Memberikan ilustrasi bagaimana keterbatasan lingkungan</a:t>
            </a:r>
          </a:p>
          <a:p>
            <a:pPr lvl="0"/>
            <a:r>
              <a:rPr lang="id-ID" sz="2200" dirty="0"/>
              <a:t>Penekanan bahwa konseling hendaknya memusatkan pada perilaku sekarang dan bukan prilaku yang ada dimasa lalu.</a:t>
            </a:r>
          </a:p>
          <a:p>
            <a:endParaRPr lang="id-ID" dirty="0" smtClean="0"/>
          </a:p>
          <a:p>
            <a:pPr lvl="0"/>
            <a:r>
              <a:rPr lang="id-ID" b="1" dirty="0"/>
              <a:t>Kelemahan </a:t>
            </a:r>
            <a:r>
              <a:rPr lang="id-ID" b="1" dirty="0" smtClean="0"/>
              <a:t>: </a:t>
            </a:r>
            <a:r>
              <a:rPr lang="id-ID" sz="2200" dirty="0"/>
              <a:t>Bersifat dingin, kurang menyentuh aspek pribadi sifat manipulatif dan mengabaikan hubungan pribad</a:t>
            </a:r>
            <a:r>
              <a:rPr lang="en-US" sz="2200" dirty="0"/>
              <a:t>i.</a:t>
            </a:r>
            <a:endParaRPr lang="id-ID" sz="2200" dirty="0"/>
          </a:p>
          <a:p>
            <a:pPr lvl="0"/>
            <a:r>
              <a:rPr lang="id-ID" sz="2200" dirty="0"/>
              <a:t>Lebih konsentrasi pada teknik</a:t>
            </a:r>
          </a:p>
          <a:p>
            <a:pPr lvl="0"/>
            <a:r>
              <a:rPr lang="id-ID" sz="2200" dirty="0"/>
              <a:t>Pemilihan tujuan sering ditentukan oleh konselor</a:t>
            </a:r>
          </a:p>
          <a:p>
            <a:pPr lvl="0"/>
            <a:r>
              <a:rPr lang="id-ID" sz="2200" dirty="0"/>
              <a:t>Meskipun konselor behaviour menegaskan klien unik dan menuntut perlakuan yang spesifik tapi masalah klien sering sama dengan klien yang lain dan karena itu tidak menuntut strategi konseling.</a:t>
            </a:r>
          </a:p>
          <a:p>
            <a:pPr lvl="0"/>
            <a:r>
              <a:rPr lang="id-ID" sz="2200" dirty="0"/>
              <a:t>Konstruk belajar dikembangkan dan digunakan konselor behavioral tidak cukup komprehensif untuk menjelaskan belajar dan harus dipandang hanya sebagai hipotesis harus dites.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Ciri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r>
              <a:rPr lang="en-US" b="1" dirty="0"/>
              <a:t> </a:t>
            </a:r>
            <a:r>
              <a:rPr lang="en-US" b="1" dirty="0" err="1"/>
              <a:t>Konseling</a:t>
            </a:r>
            <a:r>
              <a:rPr lang="en-US" b="1" dirty="0"/>
              <a:t> </a:t>
            </a:r>
            <a:r>
              <a:rPr lang="en-US" b="1" dirty="0" err="1"/>
              <a:t>Behavioristik</a:t>
            </a:r>
            <a:endParaRPr lang="id-ID" dirty="0"/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1250" lnSpcReduction="20000"/>
          </a:bodyPr>
          <a:lstStyle/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keunikan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</a:t>
            </a:r>
            <a:endParaRPr lang="id-ID" dirty="0"/>
          </a:p>
          <a:p>
            <a:pPr lvl="0"/>
            <a:r>
              <a:rPr lang="en-US" dirty="0"/>
              <a:t>F</a:t>
            </a:r>
            <a:r>
              <a:rPr lang="id-ID" dirty="0"/>
              <a:t>okus pada masalah yang terjadi pada saat ini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/>
              <a:t>S</a:t>
            </a:r>
            <a:r>
              <a:rPr lang="id-ID" dirty="0"/>
              <a:t>ecara langsung berhubungan dengan simtom-simtom (gejala-gejala</a:t>
            </a:r>
            <a:r>
              <a:rPr lang="en-US" dirty="0"/>
              <a:t>).</a:t>
            </a:r>
            <a:endParaRPr lang="id-ID" dirty="0"/>
          </a:p>
          <a:p>
            <a:pPr lvl="0"/>
            <a:r>
              <a:rPr lang="en-US" dirty="0"/>
              <a:t>M</a:t>
            </a:r>
            <a:r>
              <a:rPr lang="id-ID" dirty="0"/>
              <a:t>em</a:t>
            </a:r>
            <a:r>
              <a:rPr lang="en-US" dirty="0" err="1"/>
              <a:t>iliki</a:t>
            </a:r>
            <a:r>
              <a:rPr lang="id-ID" dirty="0"/>
              <a:t> beberapa teknik 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id-ID" dirty="0"/>
              <a:t> digunakan </a:t>
            </a:r>
            <a:r>
              <a:rPr lang="en-US" dirty="0" err="1"/>
              <a:t>oleh</a:t>
            </a:r>
            <a:r>
              <a:rPr lang="id-ID" dirty="0"/>
              <a:t> konselor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/>
              <a:t>B</a:t>
            </a:r>
            <a:r>
              <a:rPr lang="id-ID" dirty="0"/>
              <a:t>erdasarkan pada teori belajar.</a:t>
            </a:r>
          </a:p>
          <a:p>
            <a:pPr lvl="0"/>
            <a:r>
              <a:rPr lang="en-US" dirty="0"/>
              <a:t>D</a:t>
            </a:r>
            <a:r>
              <a:rPr lang="id-ID" dirty="0"/>
              <a:t>idukung dengan riset yang bagus tentang bagaimana teknik behavioral mempengaruhi proses konseling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id-ID" dirty="0"/>
              <a:t>Pendekatan ini bersifat objektif dalam mendefinisikan dan memahami suatu  masalah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Kesimpulan</a:t>
            </a:r>
            <a:endParaRPr lang="id-ID" dirty="0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8750"/>
          </a:bodyPr>
          <a:lstStyle/>
          <a:p>
            <a:pPr marL="0" indent="0">
              <a:buNone/>
            </a:pPr>
            <a:r>
              <a:rPr lang="en-US" dirty="0" err="1"/>
              <a:t>Hakekat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Behavioral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membantu</a:t>
            </a:r>
            <a:r>
              <a:rPr lang="en-US" dirty="0"/>
              <a:t> orang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interpersonal, </a:t>
            </a:r>
            <a:r>
              <a:rPr lang="en-US" dirty="0" err="1"/>
              <a:t>emosional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.</a:t>
            </a:r>
            <a:endParaRPr lang="id-ID" dirty="0"/>
          </a:p>
          <a:p>
            <a:pPr marL="0" indent="0">
              <a:buNone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behaviour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mengeliminasi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maladaptif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lama.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The historical foundation of the Behavioristic concept</vt:lpstr>
      <vt:lpstr>Tujuan Konseling Behavioristik </vt:lpstr>
      <vt:lpstr>Karakteristik Behavioristik</vt:lpstr>
      <vt:lpstr>Tahap Konseling Behavioristik</vt:lpstr>
      <vt:lpstr>Teknik-Teknik Konseling Behavioristik </vt:lpstr>
      <vt:lpstr>Kelebihan dan Keterbatasan Konseling Behavioristik</vt:lpstr>
      <vt:lpstr>Ciri Khusus Konseling Behavioristik</vt:lpstr>
      <vt:lpstr>Kesimpulan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UMA</cp:lastModifiedBy>
  <cp:revision>1</cp:revision>
  <dcterms:created xsi:type="dcterms:W3CDTF">2020-04-28T13:05:56Z</dcterms:created>
  <dcterms:modified xsi:type="dcterms:W3CDTF">2020-07-30T03:06:11Z</dcterms:modified>
</cp:coreProperties>
</file>