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66" r:id="rId3"/>
    <p:sldId id="263" r:id="rId4"/>
    <p:sldId id="267" r:id="rId5"/>
    <p:sldId id="264" r:id="rId6"/>
    <p:sldId id="265"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Gaya Medium 2 - Akse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63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Judul">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id-ID"/>
              <a:t>Klik untuk mengedit gaya judul Master</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d-ID"/>
              <a:t>Klik untuk mengedit gaya subjudul Master</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7/30/2020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ambar Panorama dengan Keteranga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d-ID"/>
              <a:t>Klik untuk mengedit gaya judul Master</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d-ID"/>
              <a:t>Klik ikon untuk menambahkan gambar</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d-ID"/>
              <a:t>Klik untuk edit gaya teks Master</a:t>
            </a:r>
          </a:p>
        </p:txBody>
      </p:sp>
      <p:sp>
        <p:nvSpPr>
          <p:cNvPr id="5" name="Date Placeholder 4"/>
          <p:cNvSpPr>
            <a:spLocks noGrp="1"/>
          </p:cNvSpPr>
          <p:nvPr>
            <p:ph type="dt" sz="half" idx="10"/>
          </p:nvPr>
        </p:nvSpPr>
        <p:spPr/>
        <p:txBody>
          <a:bodyPr/>
          <a:lstStyle/>
          <a:p>
            <a:fld id="{48A87A34-81AB-432B-8DAE-1953F412C126}" type="datetimeFigureOut">
              <a:rPr lang="en-US" dirty="0"/>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Judul dan Keteranga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d-ID"/>
              <a:t>Klik untuk mengedit gaya judul Master</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d-ID"/>
              <a:t>Klik untuk edit gaya teks Master</a:t>
            </a:r>
          </a:p>
        </p:txBody>
      </p:sp>
      <p:sp>
        <p:nvSpPr>
          <p:cNvPr id="5" name="Date Placeholder 4"/>
          <p:cNvSpPr>
            <a:spLocks noGrp="1"/>
          </p:cNvSpPr>
          <p:nvPr>
            <p:ph type="dt" sz="half" idx="10"/>
          </p:nvPr>
        </p:nvSpPr>
        <p:spPr/>
        <p:txBody>
          <a:bodyPr/>
          <a:lstStyle/>
          <a:p>
            <a:fld id="{48A87A34-81AB-432B-8DAE-1953F412C126}" type="datetimeFigureOut">
              <a:rPr lang="en-US" dirty="0"/>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tipan dengan Keteranga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d-ID"/>
              <a:t>Klik untuk mengedit gaya judul Master</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d-ID"/>
              <a:t>Klik untuk edit gaya teks Master</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d-ID"/>
              <a:t>Klik untuk edit gaya teks Master</a:t>
            </a:r>
          </a:p>
        </p:txBody>
      </p:sp>
      <p:sp>
        <p:nvSpPr>
          <p:cNvPr id="5" name="Date Placeholder 4"/>
          <p:cNvSpPr>
            <a:spLocks noGrp="1"/>
          </p:cNvSpPr>
          <p:nvPr>
            <p:ph type="dt" sz="half" idx="10"/>
          </p:nvPr>
        </p:nvSpPr>
        <p:spPr/>
        <p:txBody>
          <a:bodyPr/>
          <a:lstStyle/>
          <a:p>
            <a:fld id="{48A87A34-81AB-432B-8DAE-1953F412C126}" type="datetimeFigureOut">
              <a:rPr lang="en-US" dirty="0"/>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u Nama">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d-ID"/>
              <a:t>Klik untuk mengedit gaya judul Master</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d-ID"/>
              <a:t>Klik untuk edit gaya teks Master</a:t>
            </a:r>
          </a:p>
        </p:txBody>
      </p:sp>
      <p:sp>
        <p:nvSpPr>
          <p:cNvPr id="5" name="Date Placeholder 4"/>
          <p:cNvSpPr>
            <a:spLocks noGrp="1"/>
          </p:cNvSpPr>
          <p:nvPr>
            <p:ph type="dt" sz="half" idx="10"/>
          </p:nvPr>
        </p:nvSpPr>
        <p:spPr/>
        <p:txBody>
          <a:bodyPr/>
          <a:lstStyle/>
          <a:p>
            <a:fld id="{48A87A34-81AB-432B-8DAE-1953F412C126}" type="datetimeFigureOut">
              <a:rPr lang="en-US" dirty="0"/>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d-ID"/>
              <a:t>Klik untuk mengedit gaya judul Master</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d-ID"/>
              <a:t>Klik untuk edit gaya teks Master</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d-ID"/>
              <a:t>Klik untuk edit gaya teks Master</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d-ID"/>
              <a:t>Klik untuk edit gaya teks Master</a:t>
            </a:r>
          </a:p>
        </p:txBody>
      </p:sp>
      <p:sp>
        <p:nvSpPr>
          <p:cNvPr id="3" name="Date Placeholder 2"/>
          <p:cNvSpPr>
            <a:spLocks noGrp="1"/>
          </p:cNvSpPr>
          <p:nvPr>
            <p:ph type="dt" sz="half" idx="10"/>
          </p:nvPr>
        </p:nvSpPr>
        <p:spPr/>
        <p:txBody>
          <a:bodyPr/>
          <a:lstStyle/>
          <a:p>
            <a:fld id="{48A87A34-81AB-432B-8DAE-1953F412C126}" type="datetimeFigureOut">
              <a:rPr lang="en-US" dirty="0"/>
              <a:t>7/30/2020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m Gambar">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d-ID"/>
              <a:t>Klik untuk mengedit gaya judul Master</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d-ID"/>
              <a:t>Klik ikon untuk menambahkan gambar</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d-ID"/>
              <a:t>Klik untuk edit gaya teks Master</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d-ID"/>
              <a:t>Klik ikon untuk menambahkan gambar</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d-ID"/>
              <a:t>Klik untuk edit gaya teks Master</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d-ID"/>
              <a:t>Klik ikon untuk menambahkan gambar</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d-ID"/>
              <a:t>Klik untuk edit gaya teks Master</a:t>
            </a:r>
          </a:p>
        </p:txBody>
      </p:sp>
      <p:sp>
        <p:nvSpPr>
          <p:cNvPr id="3" name="Date Placeholder 2"/>
          <p:cNvSpPr>
            <a:spLocks noGrp="1"/>
          </p:cNvSpPr>
          <p:nvPr>
            <p:ph type="dt" sz="half" idx="10"/>
          </p:nvPr>
        </p:nvSpPr>
        <p:spPr/>
        <p:txBody>
          <a:bodyPr/>
          <a:lstStyle/>
          <a:p>
            <a:fld id="{48A87A34-81AB-432B-8DAE-1953F412C126}" type="datetimeFigureOut">
              <a:rPr lang="en-US" dirty="0"/>
              <a:t>7/30/2020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Judul dan Teks Vertik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Klik untuk mengedit gaya judul Master</a:t>
            </a:r>
            <a:endParaRPr lang="en-US" dirty="0"/>
          </a:p>
        </p:txBody>
      </p:sp>
      <p:sp>
        <p:nvSpPr>
          <p:cNvPr id="3" name="Vertical Text Placeholder 2"/>
          <p:cNvSpPr>
            <a:spLocks noGrp="1"/>
          </p:cNvSpPr>
          <p:nvPr>
            <p:ph type="body" orient="vert" idx="1"/>
          </p:nvPr>
        </p:nvSpPr>
        <p:spPr/>
        <p:txBody>
          <a:bodyPr vert="eaVert" ancho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Judul Vertikal dan Tek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d-ID"/>
              <a:t>Klik untuk mengedit gaya judul Master</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udul dan Kon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Klik untuk mengedit gaya judul Master</a:t>
            </a:r>
            <a:endParaRPr lang="en-US" dirty="0"/>
          </a:p>
        </p:txBody>
      </p:sp>
      <p:sp>
        <p:nvSpPr>
          <p:cNvPr id="3" name="Content Placeholder 2"/>
          <p:cNvSpPr>
            <a:spLocks noGrp="1"/>
          </p:cNvSpPr>
          <p:nvPr>
            <p:ph idx="1"/>
          </p:nvPr>
        </p:nvSpPr>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eader Bagia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d-ID"/>
              <a:t>Klik untuk mengedit gaya judul Master</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d-ID"/>
              <a:t>Klik untuk edit gaya teks Master</a:t>
            </a:r>
          </a:p>
        </p:txBody>
      </p:sp>
      <p:sp>
        <p:nvSpPr>
          <p:cNvPr id="4" name="Date Placeholder 3"/>
          <p:cNvSpPr>
            <a:spLocks noGrp="1"/>
          </p:cNvSpPr>
          <p:nvPr>
            <p:ph type="dt" sz="half" idx="10"/>
          </p:nvPr>
        </p:nvSpPr>
        <p:spPr/>
        <p:txBody>
          <a:bodyPr/>
          <a:lstStyle/>
          <a:p>
            <a:fld id="{48A87A34-81AB-432B-8DAE-1953F412C126}" type="datetimeFigureOut">
              <a:rPr lang="en-US" dirty="0"/>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 Kon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Klik untuk mengedit gaya judul Master</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erbandinga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d-ID"/>
              <a:t>Klik untuk mengedit gaya judul Master</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4" name="Content Placeholder 3"/>
          <p:cNvSpPr>
            <a:spLocks noGrp="1"/>
          </p:cNvSpPr>
          <p:nvPr>
            <p:ph sz="half" idx="2"/>
          </p:nvPr>
        </p:nvSpPr>
        <p:spPr>
          <a:xfrm>
            <a:off x="1141410" y="3073397"/>
            <a:ext cx="4878391" cy="2717801"/>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6" name="Content Placeholder 5"/>
          <p:cNvSpPr>
            <a:spLocks noGrp="1"/>
          </p:cNvSpPr>
          <p:nvPr>
            <p:ph sz="quarter" idx="4"/>
          </p:nvPr>
        </p:nvSpPr>
        <p:spPr>
          <a:xfrm>
            <a:off x="6172200" y="3073397"/>
            <a:ext cx="4875210" cy="2717801"/>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udul S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a:t>Klik untuk mengedit gaya judul Master</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Koso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onten dengan Keteranga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d-ID"/>
              <a:t>Klik untuk mengedit gaya judul Master</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d-ID"/>
              <a:t>Klik untuk edit gaya teks Master</a:t>
            </a:r>
          </a:p>
        </p:txBody>
      </p:sp>
      <p:sp>
        <p:nvSpPr>
          <p:cNvPr id="5" name="Date Placeholder 4"/>
          <p:cNvSpPr>
            <a:spLocks noGrp="1"/>
          </p:cNvSpPr>
          <p:nvPr>
            <p:ph type="dt" sz="half" idx="10"/>
          </p:nvPr>
        </p:nvSpPr>
        <p:spPr/>
        <p:txBody>
          <a:bodyPr/>
          <a:lstStyle/>
          <a:p>
            <a:fld id="{48A87A34-81AB-432B-8DAE-1953F412C126}" type="datetimeFigureOut">
              <a:rPr lang="en-US" dirty="0"/>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Gambar dengan Keteranga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d-ID"/>
              <a:t>Klik untuk mengedit gaya judul Master</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d-ID"/>
              <a:t>Klik ikon untuk menambahkan gambar</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d-ID"/>
              <a:t>Klik untuk edit gaya teks Master</a:t>
            </a:r>
          </a:p>
        </p:txBody>
      </p:sp>
      <p:sp>
        <p:nvSpPr>
          <p:cNvPr id="5" name="Date Placeholder 4"/>
          <p:cNvSpPr>
            <a:spLocks noGrp="1"/>
          </p:cNvSpPr>
          <p:nvPr>
            <p:ph type="dt" sz="half" idx="10"/>
          </p:nvPr>
        </p:nvSpPr>
        <p:spPr/>
        <p:txBody>
          <a:bodyPr/>
          <a:lstStyle/>
          <a:p>
            <a:fld id="{48A87A34-81AB-432B-8DAE-1953F412C126}" type="datetimeFigureOut">
              <a:rPr lang="en-US" dirty="0"/>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7/30/2020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797C3002-04B3-B04D-8495-8725DA166910}"/>
              </a:ext>
            </a:extLst>
          </p:cNvPr>
          <p:cNvSpPr>
            <a:spLocks noGrp="1"/>
          </p:cNvSpPr>
          <p:nvPr>
            <p:ph type="title"/>
          </p:nvPr>
        </p:nvSpPr>
        <p:spPr>
          <a:xfrm>
            <a:off x="1146705" y="278780"/>
            <a:ext cx="3856037" cy="1084147"/>
          </a:xfrm>
        </p:spPr>
        <p:txBody>
          <a:bodyPr/>
          <a:lstStyle/>
          <a:p>
            <a:r>
              <a:rPr lang="id-ID" b="1" dirty="0">
                <a:solidFill>
                  <a:schemeClr val="bg2">
                    <a:lumMod val="75000"/>
                  </a:schemeClr>
                </a:solidFill>
              </a:rPr>
              <a:t>Latar belakang</a:t>
            </a:r>
          </a:p>
        </p:txBody>
      </p:sp>
      <p:sp>
        <p:nvSpPr>
          <p:cNvPr id="7" name="Tampungan Konten 6">
            <a:extLst>
              <a:ext uri="{FF2B5EF4-FFF2-40B4-BE49-F238E27FC236}">
                <a16:creationId xmlns:a16="http://schemas.microsoft.com/office/drawing/2014/main" id="{C5B016B4-7732-964F-A0E9-4CA79D21984F}"/>
              </a:ext>
            </a:extLst>
          </p:cNvPr>
          <p:cNvSpPr>
            <a:spLocks noGrp="1"/>
          </p:cNvSpPr>
          <p:nvPr>
            <p:ph idx="1"/>
          </p:nvPr>
        </p:nvSpPr>
        <p:spPr>
          <a:xfrm>
            <a:off x="5210199" y="278780"/>
            <a:ext cx="5755459" cy="5512420"/>
          </a:xfrm>
        </p:spPr>
        <p:txBody>
          <a:bodyPr>
            <a:normAutofit/>
          </a:bodyPr>
          <a:lstStyle/>
          <a:p>
            <a:pPr marL="0" indent="0" algn="just">
              <a:buNone/>
            </a:pPr>
            <a:r>
              <a:rPr lang="id-ID" sz="2000" dirty="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Dalam upaya mewujudkan tugas-tugas perkembangan itu, kegiatan bimbingan dan konseling mendorong peserta didik mengenal diri dan lingkungan, mengembangkan diri dan sikap positif, mengembangkan arah karir dan masa depan. Kegiatan bimbingan dan konseling meliputi bimbingan pribadi, sosial, belajar dan </a:t>
            </a:r>
            <a:r>
              <a:rPr lang="id-ID" sz="2000" dirty="0" smtClean="0">
                <a:solidFill>
                  <a:schemeClr val="tx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karier</a:t>
            </a:r>
            <a:endParaRPr lang="id-ID" sz="2000" dirty="0">
              <a:solidFill>
                <a:schemeClr val="tx1">
                  <a:lumMod val="1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ampungan Teks 7">
            <a:extLst>
              <a:ext uri="{FF2B5EF4-FFF2-40B4-BE49-F238E27FC236}">
                <a16:creationId xmlns:a16="http://schemas.microsoft.com/office/drawing/2014/main" id="{52A9C2A5-1E74-5A49-B169-C134474C6251}"/>
              </a:ext>
            </a:extLst>
          </p:cNvPr>
          <p:cNvSpPr>
            <a:spLocks noGrp="1"/>
          </p:cNvSpPr>
          <p:nvPr>
            <p:ph type="body" sz="half" idx="2"/>
          </p:nvPr>
        </p:nvSpPr>
        <p:spPr>
          <a:xfrm>
            <a:off x="1146705" y="1579756"/>
            <a:ext cx="3856037" cy="4211444"/>
          </a:xfrm>
        </p:spPr>
        <p:txBody>
          <a:bodyPr>
            <a:normAutofit fontScale="92500" lnSpcReduction="20000"/>
          </a:bodyPr>
          <a:lstStyle/>
          <a:p>
            <a:pPr algn="just"/>
            <a:r>
              <a:rPr lang="id-ID" sz="22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Dalam berbagai bidang ilmu pengetahuan, bimbingan konseling adalah salah satu mata kuliah yang mempelajari tentang bimbingan anak didik di sekolah. Oleh karena itu, bimbingan konseling sangatlah diperlukan disetiap sekolah. Kegiatan bimbingan dan konseling diarahkan kepada terpenuhinya tugas-tugas perkembangan peserta didik dalam setiap tahap perkembangan mereka.</a:t>
            </a:r>
            <a:endParaRPr lang="id-ID" sz="2200" dirty="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id-ID" sz="18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d-ID" sz="1800" dirty="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4260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a:solidFill>
                  <a:schemeClr val="bg1"/>
                </a:solidFill>
              </a:rPr>
              <a:t>Supporting elements of counseling guidance in schools</a:t>
            </a:r>
            <a:endParaRPr lang="en-US" sz="3200" dirty="0">
              <a:solidFill>
                <a:schemeClr val="bg1"/>
              </a:solidFill>
            </a:endParaRPr>
          </a:p>
        </p:txBody>
      </p:sp>
      <p:sp>
        <p:nvSpPr>
          <p:cNvPr id="3" name="Content Placeholder 2"/>
          <p:cNvSpPr>
            <a:spLocks noGrp="1"/>
          </p:cNvSpPr>
          <p:nvPr>
            <p:ph idx="1"/>
          </p:nvPr>
        </p:nvSpPr>
        <p:spPr>
          <a:xfrm>
            <a:off x="1141412" y="2743199"/>
            <a:ext cx="9905999" cy="2209801"/>
          </a:xfrm>
        </p:spPr>
        <p:txBody>
          <a:bodyPr/>
          <a:lstStyle/>
          <a:p>
            <a:pPr marL="809625" indent="-809625">
              <a:buFont typeface="+mj-lt"/>
              <a:buAutoNum type="alphaUcPeriod"/>
            </a:pPr>
            <a:r>
              <a:rPr lang="en-US" sz="3600" dirty="0" err="1" smtClean="0">
                <a:solidFill>
                  <a:schemeClr val="bg1"/>
                </a:solidFill>
                <a:latin typeface="Arial Rounded MT Bold" pitchFamily="34" charset="0"/>
              </a:rPr>
              <a:t>Faktor</a:t>
            </a:r>
            <a:r>
              <a:rPr lang="en-US" sz="3600" dirty="0" smtClean="0">
                <a:solidFill>
                  <a:schemeClr val="bg1"/>
                </a:solidFill>
                <a:latin typeface="Arial Rounded MT Bold" pitchFamily="34" charset="0"/>
              </a:rPr>
              <a:t> </a:t>
            </a:r>
            <a:r>
              <a:rPr lang="en-US" sz="3600" dirty="0" err="1" smtClean="0">
                <a:solidFill>
                  <a:schemeClr val="bg1"/>
                </a:solidFill>
                <a:latin typeface="Arial Rounded MT Bold" pitchFamily="34" charset="0"/>
              </a:rPr>
              <a:t>Eksternal</a:t>
            </a:r>
            <a:endParaRPr lang="en-US" sz="3600" dirty="0" smtClean="0">
              <a:solidFill>
                <a:schemeClr val="bg1"/>
              </a:solidFill>
              <a:latin typeface="Arial Rounded MT Bold" pitchFamily="34" charset="0"/>
            </a:endParaRPr>
          </a:p>
          <a:p>
            <a:pPr marL="809625" indent="-809625">
              <a:buFont typeface="+mj-lt"/>
              <a:buAutoNum type="alphaUcPeriod"/>
            </a:pPr>
            <a:r>
              <a:rPr lang="en-US" sz="3600" dirty="0" err="1" smtClean="0">
                <a:solidFill>
                  <a:schemeClr val="bg1"/>
                </a:solidFill>
                <a:latin typeface="Arial Rounded MT Bold" pitchFamily="34" charset="0"/>
              </a:rPr>
              <a:t>Faktor</a:t>
            </a:r>
            <a:r>
              <a:rPr lang="en-US" sz="3600" dirty="0" smtClean="0">
                <a:solidFill>
                  <a:schemeClr val="bg1"/>
                </a:solidFill>
                <a:latin typeface="Arial Rounded MT Bold" pitchFamily="34" charset="0"/>
              </a:rPr>
              <a:t> Internal</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025312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F2E1C090-AA21-DD4D-9E5F-E55A25968D6C}"/>
              </a:ext>
            </a:extLst>
          </p:cNvPr>
          <p:cNvSpPr>
            <a:spLocks noGrp="1"/>
          </p:cNvSpPr>
          <p:nvPr>
            <p:ph type="title"/>
          </p:nvPr>
        </p:nvSpPr>
        <p:spPr/>
        <p:txBody>
          <a:bodyPr/>
          <a:lstStyle/>
          <a:p>
            <a:pPr marL="742950" indent="-742950">
              <a:buFont typeface="+mj-lt"/>
              <a:buAutoNum type="alphaUcPeriod"/>
            </a:pPr>
            <a:r>
              <a:rPr lang="id-ID" b="1" dirty="0" smtClean="0"/>
              <a:t>Faktor </a:t>
            </a:r>
            <a:r>
              <a:rPr lang="id-ID" b="1" dirty="0"/>
              <a:t>eksternal</a:t>
            </a:r>
          </a:p>
        </p:txBody>
      </p:sp>
      <p:sp>
        <p:nvSpPr>
          <p:cNvPr id="3" name="Tampungan Konten 2">
            <a:extLst>
              <a:ext uri="{FF2B5EF4-FFF2-40B4-BE49-F238E27FC236}">
                <a16:creationId xmlns:a16="http://schemas.microsoft.com/office/drawing/2014/main" id="{0808DC21-052B-5748-96D4-F90643DC0B3A}"/>
              </a:ext>
            </a:extLst>
          </p:cNvPr>
          <p:cNvSpPr>
            <a:spLocks noGrp="1"/>
          </p:cNvSpPr>
          <p:nvPr>
            <p:ph idx="1"/>
          </p:nvPr>
        </p:nvSpPr>
        <p:spPr>
          <a:xfrm>
            <a:off x="1143000" y="1981200"/>
            <a:ext cx="9905999" cy="4247750"/>
          </a:xfrm>
        </p:spPr>
        <p:txBody>
          <a:bodyPr>
            <a:normAutofit/>
          </a:bodyPr>
          <a:lstStyle/>
          <a:p>
            <a:pPr marL="0" indent="0" algn="just">
              <a:buNone/>
            </a:pPr>
            <a:endParaRPr lang="id-ID" sz="1800" dirty="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Pentagon 3"/>
          <p:cNvSpPr/>
          <p:nvPr/>
        </p:nvSpPr>
        <p:spPr>
          <a:xfrm>
            <a:off x="1275413" y="2362200"/>
            <a:ext cx="3810000" cy="609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bg1"/>
                </a:solidFill>
              </a:rPr>
              <a:t>Faktor</a:t>
            </a:r>
            <a:r>
              <a:rPr lang="en-US" sz="3200" dirty="0" smtClean="0">
                <a:solidFill>
                  <a:schemeClr val="bg1"/>
                </a:solidFill>
              </a:rPr>
              <a:t> </a:t>
            </a:r>
            <a:r>
              <a:rPr lang="en-US" sz="3200" dirty="0" err="1" smtClean="0">
                <a:solidFill>
                  <a:schemeClr val="bg1"/>
                </a:solidFill>
              </a:rPr>
              <a:t>Sosial</a:t>
            </a:r>
            <a:endParaRPr lang="en-US" sz="3200" dirty="0">
              <a:solidFill>
                <a:schemeClr val="bg1"/>
              </a:solidFill>
            </a:endParaRPr>
          </a:p>
        </p:txBody>
      </p:sp>
      <p:sp>
        <p:nvSpPr>
          <p:cNvPr id="5" name="Pentagon 4"/>
          <p:cNvSpPr/>
          <p:nvPr/>
        </p:nvSpPr>
        <p:spPr>
          <a:xfrm>
            <a:off x="3581400" y="3505200"/>
            <a:ext cx="3886200" cy="6096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bg1"/>
                </a:solidFill>
              </a:rPr>
              <a:t>Faktor</a:t>
            </a:r>
            <a:r>
              <a:rPr lang="en-US" sz="3200" dirty="0" smtClean="0">
                <a:solidFill>
                  <a:schemeClr val="bg1"/>
                </a:solidFill>
              </a:rPr>
              <a:t> Non </a:t>
            </a:r>
            <a:r>
              <a:rPr lang="en-US" sz="3200" dirty="0" err="1" smtClean="0">
                <a:solidFill>
                  <a:schemeClr val="bg1"/>
                </a:solidFill>
              </a:rPr>
              <a:t>Sosial</a:t>
            </a:r>
            <a:endParaRPr lang="en-US" sz="3200" dirty="0">
              <a:solidFill>
                <a:schemeClr val="bg1"/>
              </a:solidFill>
            </a:endParaRPr>
          </a:p>
        </p:txBody>
      </p:sp>
    </p:spTree>
    <p:extLst>
      <p:ext uri="{BB962C8B-B14F-4D97-AF65-F5344CB8AC3E}">
        <p14:creationId xmlns:p14="http://schemas.microsoft.com/office/powerpoint/2010/main" val="1172453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 </a:t>
            </a:r>
            <a:r>
              <a:rPr lang="en-US" dirty="0" err="1" smtClean="0">
                <a:solidFill>
                  <a:schemeClr val="bg1"/>
                </a:solidFill>
              </a:rPr>
              <a:t>Faktor</a:t>
            </a:r>
            <a:r>
              <a:rPr lang="en-US" dirty="0" smtClean="0">
                <a:solidFill>
                  <a:schemeClr val="bg1"/>
                </a:solidFill>
              </a:rPr>
              <a:t> internal</a:t>
            </a:r>
            <a:endParaRPr lang="en-US" dirty="0">
              <a:solidFill>
                <a:schemeClr val="bg1"/>
              </a:solidFill>
            </a:endParaRPr>
          </a:p>
        </p:txBody>
      </p:sp>
      <p:sp>
        <p:nvSpPr>
          <p:cNvPr id="6" name="Pentagon 5"/>
          <p:cNvSpPr/>
          <p:nvPr/>
        </p:nvSpPr>
        <p:spPr>
          <a:xfrm>
            <a:off x="1524000" y="2438400"/>
            <a:ext cx="3733800" cy="685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bg1"/>
                </a:solidFill>
              </a:rPr>
              <a:t>Faktor</a:t>
            </a:r>
            <a:r>
              <a:rPr lang="en-US" sz="2800" dirty="0" smtClean="0">
                <a:solidFill>
                  <a:schemeClr val="bg1"/>
                </a:solidFill>
              </a:rPr>
              <a:t> </a:t>
            </a:r>
            <a:r>
              <a:rPr lang="en-US" sz="2800" dirty="0" err="1" smtClean="0">
                <a:solidFill>
                  <a:schemeClr val="bg1"/>
                </a:solidFill>
              </a:rPr>
              <a:t>Fisik</a:t>
            </a:r>
            <a:endParaRPr lang="en-US" sz="2800" dirty="0" smtClean="0">
              <a:solidFill>
                <a:schemeClr val="bg1"/>
              </a:solidFill>
            </a:endParaRPr>
          </a:p>
        </p:txBody>
      </p:sp>
      <p:sp>
        <p:nvSpPr>
          <p:cNvPr id="7" name="Pentagon 6"/>
          <p:cNvSpPr/>
          <p:nvPr/>
        </p:nvSpPr>
        <p:spPr>
          <a:xfrm>
            <a:off x="3962400" y="3581400"/>
            <a:ext cx="3733800" cy="685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bg1"/>
                </a:solidFill>
              </a:rPr>
              <a:t>Faktor</a:t>
            </a:r>
            <a:r>
              <a:rPr lang="en-US" sz="2800" dirty="0" smtClean="0">
                <a:solidFill>
                  <a:schemeClr val="bg1"/>
                </a:solidFill>
              </a:rPr>
              <a:t> </a:t>
            </a:r>
            <a:r>
              <a:rPr lang="en-US" sz="2800" dirty="0" err="1" smtClean="0">
                <a:solidFill>
                  <a:schemeClr val="bg1"/>
                </a:solidFill>
              </a:rPr>
              <a:t>Psikis</a:t>
            </a:r>
            <a:endParaRPr lang="en-US" sz="2800" dirty="0">
              <a:solidFill>
                <a:schemeClr val="bg1"/>
              </a:solidFill>
            </a:endParaRPr>
          </a:p>
        </p:txBody>
      </p:sp>
    </p:spTree>
    <p:extLst>
      <p:ext uri="{BB962C8B-B14F-4D97-AF65-F5344CB8AC3E}">
        <p14:creationId xmlns:p14="http://schemas.microsoft.com/office/powerpoint/2010/main" val="1819984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mpungan Konten 2">
            <a:extLst>
              <a:ext uri="{FF2B5EF4-FFF2-40B4-BE49-F238E27FC236}">
                <a16:creationId xmlns:a16="http://schemas.microsoft.com/office/drawing/2014/main" id="{8F2B4843-5BB0-244B-BD57-79991F5E9EAC}"/>
              </a:ext>
            </a:extLst>
          </p:cNvPr>
          <p:cNvSpPr>
            <a:spLocks noGrp="1"/>
          </p:cNvSpPr>
          <p:nvPr>
            <p:ph idx="1"/>
          </p:nvPr>
        </p:nvSpPr>
        <p:spPr>
          <a:xfrm>
            <a:off x="1524764" y="609600"/>
            <a:ext cx="9905999" cy="5188920"/>
          </a:xfrm>
        </p:spPr>
        <p:txBody>
          <a:bodyPr>
            <a:normAutofit/>
          </a:bodyPr>
          <a:lstStyle/>
          <a:p>
            <a:pPr marL="0" indent="0">
              <a:lnSpc>
                <a:spcPct val="150000"/>
              </a:lnSpc>
              <a:buNone/>
            </a:pPr>
            <a:r>
              <a:rPr lang="id-ID"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Menurut </a:t>
            </a:r>
            <a:r>
              <a:rPr lang="id-ID"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W.H. Burton (Yusuf, 1992) faktor internal yang menyebabkan kesulitan belajar adalah sebagai berikut:</a:t>
            </a:r>
            <a:endParaRPr lang="id-ID"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buNone/>
            </a:pPr>
            <a:r>
              <a:rPr lang="id-ID"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 Ketidakseimbangan mental atau gangguan fungsi mental</a:t>
            </a:r>
            <a:endParaRPr lang="id-ID"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buNone/>
            </a:pPr>
            <a:r>
              <a:rPr lang="id-ID"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 Gangguan fisik</a:t>
            </a:r>
            <a:endParaRPr lang="id-ID"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50000"/>
              </a:lnSpc>
              <a:buNone/>
            </a:pPr>
            <a:r>
              <a:rPr lang="id-ID"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 Gangguan Emosi</a:t>
            </a:r>
            <a:endParaRPr lang="id-ID"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id-ID"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2432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D022BFB4-76C2-AF4C-B9A7-3D813E553110}"/>
              </a:ext>
            </a:extLst>
          </p:cNvPr>
          <p:cNvSpPr>
            <a:spLocks noGrp="1"/>
          </p:cNvSpPr>
          <p:nvPr>
            <p:ph type="title"/>
          </p:nvPr>
        </p:nvSpPr>
        <p:spPr>
          <a:xfrm>
            <a:off x="1141413" y="618518"/>
            <a:ext cx="8688387" cy="600682"/>
          </a:xfrm>
        </p:spPr>
        <p:txBody>
          <a:bodyPr/>
          <a:lstStyle/>
          <a:p>
            <a:r>
              <a:rPr lang="id-ID" b="1" dirty="0"/>
              <a:t>Kesimpulan</a:t>
            </a:r>
          </a:p>
        </p:txBody>
      </p:sp>
      <p:sp>
        <p:nvSpPr>
          <p:cNvPr id="3" name="Tampungan Konten 2">
            <a:extLst>
              <a:ext uri="{FF2B5EF4-FFF2-40B4-BE49-F238E27FC236}">
                <a16:creationId xmlns:a16="http://schemas.microsoft.com/office/drawing/2014/main" id="{8A4CCFF2-F6DF-114B-AC9E-56F40169FC24}"/>
              </a:ext>
            </a:extLst>
          </p:cNvPr>
          <p:cNvSpPr>
            <a:spLocks noGrp="1"/>
          </p:cNvSpPr>
          <p:nvPr>
            <p:ph idx="1"/>
          </p:nvPr>
        </p:nvSpPr>
        <p:spPr>
          <a:xfrm>
            <a:off x="1141413" y="1703659"/>
            <a:ext cx="9755188" cy="3706541"/>
          </a:xfrm>
        </p:spPr>
        <p:txBody>
          <a:bodyPr>
            <a:noAutofit/>
          </a:bodyPr>
          <a:lstStyle/>
          <a:p>
            <a:pPr marL="0" indent="0">
              <a:buNone/>
            </a:pPr>
            <a:endParaRPr lang="id-ID" sz="1700" dirty="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id-ID" sz="18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Dari penjelasan yang telah penulis uraikan diatas, penulis dapat menarik kesimpulan bahwa:</a:t>
            </a:r>
            <a:endParaRPr lang="id-ID" sz="1800" dirty="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id-ID" sz="18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 Aplikasi instrumentasi data adalah kegiatan untuk mengumpulkan data dan keterangan tentang peserta didik, tentang lingkungan peserta didik dan lingkungan lainnya, yang dapat dilakukan dengan menggunakan berbagai instrumen, baik tes maupun non tes, dengan tujuan untuk memahami peserta didk dengan segala karakteristiknya dan memahami karakteristik lingkungan.</a:t>
            </a:r>
            <a:endParaRPr lang="id-ID" sz="1800" dirty="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id-ID" sz="18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 Kegiatan bimbingan dan konseling meliputi bimbingan pribadi, sosial, belajar dan karier. Bidang-bidang bimbingannya salah satunya yaitu bimbingan pribadi.</a:t>
            </a:r>
            <a:endParaRPr lang="id-ID" sz="1800" dirty="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id-ID" sz="18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d-ID" sz="1800" dirty="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11410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rk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129</TotalTime>
  <Words>249</Words>
  <Application>Microsoft Office PowerPoint</Application>
  <PresentationFormat>Widescreen</PresentationFormat>
  <Paragraphs>23</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Arial Rounded MT Bold</vt:lpstr>
      <vt:lpstr>Calibri</vt:lpstr>
      <vt:lpstr>Times New Roman</vt:lpstr>
      <vt:lpstr>Trebuchet MS</vt:lpstr>
      <vt:lpstr>Tw Cen MT</vt:lpstr>
      <vt:lpstr>Sirkuit</vt:lpstr>
      <vt:lpstr>Latar belakang</vt:lpstr>
      <vt:lpstr>Supporting elements of counseling guidance in schools</vt:lpstr>
      <vt:lpstr>Faktor eksternal</vt:lpstr>
      <vt:lpstr>b. Faktor internal</vt:lpstr>
      <vt:lpstr>PowerPoint Presentation</vt:lpstr>
      <vt:lpstr>Kesimpulan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UNSuR-UNSUR KonSELInG DI SEKOLAH</dc:title>
  <dc:creator>Nurliansyah Putri Panjaitan</dc:creator>
  <cp:lastModifiedBy>UMA</cp:lastModifiedBy>
  <cp:revision>21</cp:revision>
  <dcterms:created xsi:type="dcterms:W3CDTF">2020-03-07T04:05:26Z</dcterms:created>
  <dcterms:modified xsi:type="dcterms:W3CDTF">2020-07-30T03:09:10Z</dcterms:modified>
</cp:coreProperties>
</file>