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4"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3" r:id="rId15"/>
    <p:sldId id="274" r:id="rId16"/>
    <p:sldId id="276" r:id="rId17"/>
    <p:sldId id="27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294" autoAdjust="0"/>
  </p:normalViewPr>
  <p:slideViewPr>
    <p:cSldViewPr>
      <p:cViewPr varScale="1">
        <p:scale>
          <a:sx n="106" d="100"/>
          <a:sy n="106" d="100"/>
        </p:scale>
        <p:origin x="173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1B5592-3662-4238-80FE-3B5F75A81A63}" type="datetimeFigureOut">
              <a:rPr lang="en-US" smtClean="0"/>
              <a:pPr/>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E20D4-F1D0-4083-9079-A87C633BF89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1B5592-3662-4238-80FE-3B5F75A81A63}" type="datetimeFigureOut">
              <a:rPr lang="en-US" smtClean="0"/>
              <a:pPr/>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E20D4-F1D0-4083-9079-A87C633BF89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1B5592-3662-4238-80FE-3B5F75A81A63}" type="datetimeFigureOut">
              <a:rPr lang="en-US" smtClean="0"/>
              <a:pPr/>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E20D4-F1D0-4083-9079-A87C633BF89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A1B5592-3662-4238-80FE-3B5F75A81A63}" type="datetimeFigureOut">
              <a:rPr lang="en-US" smtClean="0"/>
              <a:pPr/>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E20D4-F1D0-4083-9079-A87C633BF89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1B5592-3662-4238-80FE-3B5F75A81A63}" type="datetimeFigureOut">
              <a:rPr lang="en-US" smtClean="0"/>
              <a:pPr/>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EE20D4-F1D0-4083-9079-A87C633BF89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A1B5592-3662-4238-80FE-3B5F75A81A63}" type="datetimeFigureOut">
              <a:rPr lang="en-US" smtClean="0"/>
              <a:pPr/>
              <a:t>7/30/2020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E20D4-F1D0-4083-9079-A87C633BF89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1B5592-3662-4238-80FE-3B5F75A81A63}" type="datetimeFigureOut">
              <a:rPr lang="en-US" smtClean="0"/>
              <a:pPr/>
              <a:t>7/30/2020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EE20D4-F1D0-4083-9079-A87C633BF89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A1B5592-3662-4238-80FE-3B5F75A81A63}" type="datetimeFigureOut">
              <a:rPr lang="en-US" smtClean="0"/>
              <a:pPr/>
              <a:t>7/30/2020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EE20D4-F1D0-4083-9079-A87C633BF8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1B5592-3662-4238-80FE-3B5F75A81A63}" type="datetimeFigureOut">
              <a:rPr lang="en-US" smtClean="0"/>
              <a:pPr/>
              <a:t>7/30/2020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EE20D4-F1D0-4083-9079-A87C633BF8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1B5592-3662-4238-80FE-3B5F75A81A63}" type="datetimeFigureOut">
              <a:rPr lang="en-US" smtClean="0"/>
              <a:pPr/>
              <a:t>7/30/2020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E20D4-F1D0-4083-9079-A87C633BF89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1B5592-3662-4238-80FE-3B5F75A81A63}" type="datetimeFigureOut">
              <a:rPr lang="en-US" smtClean="0"/>
              <a:pPr/>
              <a:t>7/30/2020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EE20D4-F1D0-4083-9079-A87C633BF89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1B5592-3662-4238-80FE-3B5F75A81A63}" type="datetimeFigureOut">
              <a:rPr lang="en-US" smtClean="0"/>
              <a:pPr/>
              <a:t>7/30/2020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EE20D4-F1D0-4083-9079-A87C633BF89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762000"/>
            <a:ext cx="8077200" cy="1499616"/>
          </a:xfrm>
          <a:solidFill>
            <a:schemeClr val="bg1">
              <a:lumMod val="95000"/>
              <a:lumOff val="5000"/>
            </a:schemeClr>
          </a:solidFill>
          <a:ln>
            <a:solidFill>
              <a:srgbClr val="002060"/>
            </a:solidFill>
          </a:ln>
          <a:effectLst>
            <a:softEdge rad="31750"/>
          </a:effectLst>
        </p:spPr>
        <p:txBody>
          <a:bodyPr>
            <a:normAutofit/>
            <a:scene3d>
              <a:camera prst="perspectiveRelaxedModerately"/>
              <a:lightRig rig="flat" dir="tl">
                <a:rot lat="0" lon="0" rev="6600000"/>
              </a:lightRig>
            </a:scene3d>
            <a:sp3d extrusionH="25400" contourW="8890">
              <a:bevelT w="38100" h="31750"/>
              <a:contourClr>
                <a:schemeClr val="accent2">
                  <a:shade val="75000"/>
                </a:schemeClr>
              </a:contourClr>
            </a:sp3d>
          </a:bodyPr>
          <a:lstStyle/>
          <a:p>
            <a:r>
              <a:rPr lang="en-US" sz="3600" b="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Narrow" pitchFamily="34" charset="0"/>
              </a:rPr>
              <a:t>FIELD OF COUNSELING</a:t>
            </a:r>
            <a:endPar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Narrow" pitchFamily="34" charset="0"/>
            </a:endParaRPr>
          </a:p>
        </p:txBody>
      </p:sp>
      <p:sp>
        <p:nvSpPr>
          <p:cNvPr id="4" name="Subtitle 2"/>
          <p:cNvSpPr txBox="1">
            <a:spLocks/>
          </p:cNvSpPr>
          <p:nvPr/>
        </p:nvSpPr>
        <p:spPr>
          <a:xfrm>
            <a:off x="3657600" y="5358384"/>
            <a:ext cx="8077200" cy="1499616"/>
          </a:xfrm>
          <a:prstGeom prst="rect">
            <a:avLst/>
          </a:prstGeom>
        </p:spPr>
        <p:txBody>
          <a:bodyPr vert="horz" lIns="118872" tIns="0" rIns="45720" bIns="0" rtlCol="0" anchor="b">
            <a:normAutofit/>
          </a:bodyPr>
          <a:lstStyle/>
          <a:p>
            <a:pPr lvl="0">
              <a:buClr>
                <a:schemeClr val="accent1"/>
              </a:buClr>
              <a:buSzPct val="80000"/>
            </a:pPr>
            <a:r>
              <a:rPr lang="id-ID" sz="2000" i="1" dirty="0">
                <a:ln w="10160">
                  <a:solidFill>
                    <a:schemeClr val="accent1"/>
                  </a:solidFill>
                  <a:prstDash val="solid"/>
                </a:ln>
                <a:solidFill>
                  <a:srgbClr val="FFFFFF"/>
                </a:solidFill>
                <a:effectLst>
                  <a:outerShdw blurRad="38100" dist="32000" dir="5400000" algn="tl">
                    <a:srgbClr val="000000">
                      <a:alpha val="30000"/>
                    </a:srgbClr>
                  </a:outerShdw>
                </a:effectLst>
              </a:rPr>
              <a:t>Mata Kuliah Bimbingan Konseling Dalam Pendidikan</a:t>
            </a:r>
            <a:endParaRPr kumimoji="0" lang="en-US" sz="2000" i="1" u="none" strike="noStrike" kern="1200" normalizeH="0" baseline="0" noProof="0" dirty="0">
              <a:ln w="10160">
                <a:solidFill>
                  <a:schemeClr val="accent1"/>
                </a:solidFill>
                <a:prstDash val="solid"/>
              </a:ln>
              <a:solidFill>
                <a:srgbClr val="FFFFFF"/>
              </a:solidFill>
              <a:effectLst>
                <a:outerShdw blurRad="38100" dist="32000" dir="5400000" algn="tl">
                  <a:srgbClr val="000000">
                    <a:alpha val="30000"/>
                  </a:srgbClr>
                </a:outerShdw>
              </a:effectLst>
              <a:uLnTx/>
              <a:uFillTx/>
              <a:latin typeface="+mn-lt"/>
              <a:ea typeface="+mn-ea"/>
              <a:cs typeface="+mn-cs"/>
            </a:endParaRPr>
          </a:p>
        </p:txBody>
      </p:sp>
      <p:sp>
        <p:nvSpPr>
          <p:cNvPr id="18433" name="Rectangle 1"/>
          <p:cNvSpPr>
            <a:spLocks noChangeArrowheads="1"/>
          </p:cNvSpPr>
          <p:nvPr/>
        </p:nvSpPr>
        <p:spPr bwMode="auto">
          <a:xfrm>
            <a:off x="2209800" y="2286000"/>
            <a:ext cx="4357988"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438" algn="ctr"/>
              </a:tabLst>
            </a:pPr>
            <a:r>
              <a:rPr kumimoji="0" lang="id-ID" sz="16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Dosen Pengampu  :</a:t>
            </a:r>
            <a:r>
              <a:rPr kumimoji="0" lang="id-ID"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Nini Sri Wahyuni S.Psi, M.Psi</a:t>
            </a:r>
            <a:endParaRPr kumimoji="0" lang="id-ID"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Title 4"/>
          <p:cNvSpPr>
            <a:spLocks noGrp="1"/>
          </p:cNvSpPr>
          <p:nvPr>
            <p:ph type="ctrTitle"/>
          </p:nvPr>
        </p:nvSpPr>
        <p:spPr/>
        <p:txBody>
          <a:bodyPr/>
          <a:lstStyle/>
          <a:p>
            <a:endParaRPr lang="id-ID"/>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3">
                                            <p:bg/>
                                          </p:spTgt>
                                        </p:tgtEl>
                                        <p:attrNameLst>
                                          <p:attrName>style.visibility</p:attrName>
                                        </p:attrNameLst>
                                      </p:cBhvr>
                                      <p:to>
                                        <p:strVal val="visible"/>
                                      </p:to>
                                    </p:set>
                                    <p:anim calcmode="discrete" valueType="clr">
                                      <p:cBhvr override="childStyle">
                                        <p:cTn id="7" dur="500"/>
                                        <p:tgtEl>
                                          <p:spTgt spid="3">
                                            <p:bg/>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3">
                                            <p:bg/>
                                          </p:spTgt>
                                        </p:tgtEl>
                                        <p:attrNameLst>
                                          <p:attrName>fillcolor</p:attrName>
                                        </p:attrNameLst>
                                      </p:cBhvr>
                                      <p:tavLst>
                                        <p:tav tm="0">
                                          <p:val>
                                            <p:clrVal>
                                              <a:schemeClr val="accent2"/>
                                            </p:clrVal>
                                          </p:val>
                                        </p:tav>
                                        <p:tav tm="50000">
                                          <p:val>
                                            <p:clrVal>
                                              <a:schemeClr val="hlink"/>
                                            </p:clrVal>
                                          </p:val>
                                        </p:tav>
                                      </p:tavLst>
                                    </p:anim>
                                    <p:set>
                                      <p:cBhvr>
                                        <p:cTn id="9" dur="500"/>
                                        <p:tgtEl>
                                          <p:spTgt spid="3">
                                            <p:bg/>
                                          </p:spTgt>
                                        </p:tgtEl>
                                        <p:attrNameLst>
                                          <p:attrName>fill.type</p:attrName>
                                        </p:attrNameLst>
                                      </p:cBhvr>
                                      <p:to>
                                        <p:strVal val="solid"/>
                                      </p:to>
                                    </p:set>
                                  </p:childTnLst>
                                </p:cTn>
                              </p:par>
                            </p:childTnLst>
                          </p:cTn>
                        </p:par>
                        <p:par>
                          <p:cTn id="10" fill="hold">
                            <p:stCondLst>
                              <p:cond delay="50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3"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5" dur="500"/>
                                        <p:tgtEl>
                                          <p:spTgt spid="3">
                                            <p:txEl>
                                              <p:pRg st="0" end="0"/>
                                            </p:txEl>
                                          </p:spTgt>
                                        </p:tgtEl>
                                        <p:attrNameLst>
                                          <p:attrName>fill.type</p:attrName>
                                        </p:attrNameLst>
                                      </p:cBhvr>
                                      <p:to>
                                        <p:strVal val="solid"/>
                                      </p:to>
                                    </p:set>
                                  </p:childTnLst>
                                </p:cTn>
                              </p:par>
                            </p:childTnLst>
                          </p:cTn>
                        </p:par>
                        <p:par>
                          <p:cTn id="16" fill="hold">
                            <p:stCondLst>
                              <p:cond delay="5000"/>
                            </p:stCondLst>
                            <p:childTnLst>
                              <p:par>
                                <p:cTn id="17" presetID="12" presetClass="entr" presetSubtype="4" fill="hold" grpId="0" nodeType="afterEffect">
                                  <p:stCondLst>
                                    <p:cond delay="0"/>
                                  </p:stCondLst>
                                  <p:childTnLst>
                                    <p:set>
                                      <p:cBhvr>
                                        <p:cTn id="18" dur="1" fill="hold">
                                          <p:stCondLst>
                                            <p:cond delay="0"/>
                                          </p:stCondLst>
                                        </p:cTn>
                                        <p:tgtEl>
                                          <p:spTgt spid="18433"/>
                                        </p:tgtEl>
                                        <p:attrNameLst>
                                          <p:attrName>style.visibility</p:attrName>
                                        </p:attrNameLst>
                                      </p:cBhvr>
                                      <p:to>
                                        <p:strVal val="visible"/>
                                      </p:to>
                                    </p:set>
                                    <p:animEffect transition="in" filter="slide(fromBottom)">
                                      <p:cBhvr>
                                        <p:cTn id="19" dur="1000"/>
                                        <p:tgtEl>
                                          <p:spTgt spid="18433"/>
                                        </p:tgtEl>
                                      </p:cBhvr>
                                    </p:animEffect>
                                  </p:childTnLst>
                                </p:cTn>
                              </p:par>
                            </p:childTnLst>
                          </p:cTn>
                        </p:par>
                        <p:par>
                          <p:cTn id="20" fill="hold">
                            <p:stCondLst>
                              <p:cond delay="6000"/>
                            </p:stCondLst>
                            <p:childTnLst>
                              <p:par>
                                <p:cTn id="21" presetID="55" presetClass="entr" presetSubtype="0" fill="hold" grpId="0" nodeType="after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p:cTn id="23" dur="2000" fill="hold"/>
                                        <p:tgtEl>
                                          <p:spTgt spid="4"/>
                                        </p:tgtEl>
                                        <p:attrNameLst>
                                          <p:attrName>ppt_w</p:attrName>
                                        </p:attrNameLst>
                                      </p:cBhvr>
                                      <p:tavLst>
                                        <p:tav tm="0">
                                          <p:val>
                                            <p:strVal val="#ppt_w*0.70"/>
                                          </p:val>
                                        </p:tav>
                                        <p:tav tm="100000">
                                          <p:val>
                                            <p:strVal val="#ppt_w"/>
                                          </p:val>
                                        </p:tav>
                                      </p:tavLst>
                                    </p:anim>
                                    <p:anim calcmode="lin" valueType="num">
                                      <p:cBhvr>
                                        <p:cTn id="24" dur="2000" fill="hold"/>
                                        <p:tgtEl>
                                          <p:spTgt spid="4"/>
                                        </p:tgtEl>
                                        <p:attrNameLst>
                                          <p:attrName>ppt_h</p:attrName>
                                        </p:attrNameLst>
                                      </p:cBhvr>
                                      <p:tavLst>
                                        <p:tav tm="0">
                                          <p:val>
                                            <p:strVal val="#ppt_h"/>
                                          </p:val>
                                        </p:tav>
                                        <p:tav tm="100000">
                                          <p:val>
                                            <p:strVal val="#ppt_h"/>
                                          </p:val>
                                        </p:tav>
                                      </p:tavLst>
                                    </p:anim>
                                    <p:animEffect transition="in" filter="fade">
                                      <p:cBhvr>
                                        <p:cTn id="2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4" grpId="0"/>
      <p:bldP spid="1843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381000"/>
            <a:ext cx="9454832" cy="59093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id-ID" sz="2800" b="0" i="0" u="none" strike="noStrike" cap="none" normalizeH="0" baseline="0" dirty="0" smtClean="0">
                <a:ln>
                  <a:noFill/>
                </a:ln>
                <a:effectLst/>
                <a:latin typeface="Times New Roman" pitchFamily="18" charset="0"/>
                <a:ea typeface="Calibri" pitchFamily="34" charset="0"/>
                <a:cs typeface="Times New Roman" pitchFamily="18" charset="0"/>
              </a:rPr>
              <a:t>Tujuan Bimbingan Belajar</a:t>
            </a:r>
            <a:endParaRPr kumimoji="0" lang="en-US" sz="140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Secara umum tujuan bimbingan belajar adalah membantu siswa agar mencapai </a:t>
            </a: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perkembangan yang optimal sehingga tidak menghambat perkembangan belajar siswa. </a:t>
            </a: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Sedangkan secara khusus, tujuan bimbingan belajar adalah agar siswa mampu </a:t>
            </a: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menghadapi dan memecahkan masalah belajar.</a:t>
            </a: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pPr>
            <a:r>
              <a:rPr kumimoji="0" lang="id-ID" sz="2800" b="0" i="0" u="none" strike="noStrike" cap="none" normalizeH="0" baseline="0" dirty="0" smtClean="0">
                <a:ln>
                  <a:noFill/>
                </a:ln>
                <a:effectLst/>
                <a:latin typeface="Times New Roman" pitchFamily="18" charset="0"/>
                <a:ea typeface="Calibri" pitchFamily="34" charset="0"/>
                <a:cs typeface="Times New Roman" pitchFamily="18" charset="0"/>
              </a:rPr>
              <a:t>Ruang Lingkup Bimbingan Belajar</a:t>
            </a:r>
            <a:r>
              <a:rPr kumimoji="0" lang="en-US" sz="2800" b="0" i="0" u="none" strike="noStrike" cap="none" normalizeH="0" dirty="0" smtClean="0">
                <a:ln>
                  <a:noFill/>
                </a:ln>
                <a:effectLst/>
                <a:latin typeface="Times New Roman" pitchFamily="18" charset="0"/>
                <a:ea typeface="Calibri" pitchFamily="34"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buFontTx/>
              <a:buChar char="•"/>
              <a:tabLst/>
            </a:pPr>
            <a:endParaRPr lang="en-US" sz="1100" dirty="0" smtClean="0">
              <a:latin typeface="Arial" pitchFamily="34" charset="0"/>
              <a:ea typeface="Calibri"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Arial" pitchFamily="34" charset="0"/>
              <a:buChar char="•"/>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Pengembangan sikap kebiasaan dan ketrampilan belajar yang efektif dan efisien serta </a:t>
            </a: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457200" marR="0" lvl="0" indent="-457200" algn="just" defTabSz="914400" rtl="0" eaLnBrk="0" fontAlgn="base" latinLnBrk="0" hangingPunct="0">
              <a:lnSpc>
                <a:spcPct val="100000"/>
              </a:lnSpc>
              <a:spcBef>
                <a:spcPct val="0"/>
              </a:spcBef>
              <a:spcAft>
                <a:spcPct val="0"/>
              </a:spcAft>
              <a:buClrTx/>
              <a:buSzTx/>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produktif dengan sumber belajar yang bervariasi dan kaya</a:t>
            </a:r>
            <a:endParaRPr kumimoji="0" lang="en-US" sz="1100" b="0" i="0" u="none" strike="noStrike" cap="none" normalizeH="0" baseline="0" dirty="0" smtClean="0">
              <a:ln>
                <a:noFill/>
              </a:ln>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Arial" pitchFamily="34" charset="0"/>
              <a:buChar char="•"/>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Menumbuhkan disiplin siswa dalam belajar dan berlatih, baik secara mandiri </a:t>
            </a: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457200" marR="0" lvl="0" indent="-457200" algn="just" defTabSz="914400" rtl="0" eaLnBrk="0" fontAlgn="base" latinLnBrk="0" hangingPunct="0">
              <a:lnSpc>
                <a:spcPct val="100000"/>
              </a:lnSpc>
              <a:spcBef>
                <a:spcPct val="0"/>
              </a:spcBef>
              <a:spcAft>
                <a:spcPct val="0"/>
              </a:spcAft>
              <a:buClrTx/>
              <a:buSzTx/>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maupun kelompok</a:t>
            </a:r>
            <a:endParaRPr kumimoji="0" lang="en-US" sz="1100" b="0" i="0" u="none" strike="noStrike" cap="none" normalizeH="0" baseline="0" dirty="0" smtClean="0">
              <a:ln>
                <a:noFill/>
              </a:ln>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Arial" pitchFamily="34" charset="0"/>
              <a:buChar char="•"/>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Mengembangkan materi program belajar</a:t>
            </a:r>
            <a:endParaRPr kumimoji="0" lang="en-US" sz="1100" b="0" i="0" u="none" strike="noStrike" cap="none" normalizeH="0" baseline="0" dirty="0" smtClean="0">
              <a:ln>
                <a:noFill/>
              </a:ln>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Arial" pitchFamily="34" charset="0"/>
              <a:buChar char="•"/>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Mengembangkan pemahaman dan pemanfaatan kondisi fisik, sosial, dan budaya </a:t>
            </a: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457200" marR="0" lvl="0" indent="-457200" algn="just" defTabSz="914400" rtl="0" eaLnBrk="0" fontAlgn="base" latinLnBrk="0" hangingPunct="0">
              <a:lnSpc>
                <a:spcPct val="100000"/>
              </a:lnSpc>
              <a:spcBef>
                <a:spcPct val="0"/>
              </a:spcBef>
              <a:spcAft>
                <a:spcPct val="0"/>
              </a:spcAft>
              <a:buClrTx/>
              <a:buSzTx/>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lingkungan sekolah atau alam sekitar untuk pengembangan pengetahuan, </a:t>
            </a: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457200" marR="0" lvl="0" indent="-457200" algn="just" defTabSz="914400" rtl="0" eaLnBrk="0" fontAlgn="base" latinLnBrk="0" hangingPunct="0">
              <a:lnSpc>
                <a:spcPct val="100000"/>
              </a:lnSpc>
              <a:spcBef>
                <a:spcPct val="0"/>
              </a:spcBef>
              <a:spcAft>
                <a:spcPct val="0"/>
              </a:spcAft>
              <a:buClrTx/>
              <a:buSzTx/>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ketrampilan dan pengembangan pribadi</a:t>
            </a:r>
            <a:endParaRPr kumimoji="0" lang="en-US" sz="1100" b="0" i="0" u="none" strike="noStrike" cap="none" normalizeH="0" baseline="0" dirty="0" smtClean="0">
              <a:ln>
                <a:noFill/>
              </a:ln>
              <a:effectLst/>
              <a:latin typeface="Arial" pitchFamily="34" charset="0"/>
              <a:cs typeface="Arial" pitchFamily="34" charset="0"/>
            </a:endParaRPr>
          </a:p>
          <a:p>
            <a:pPr marL="457200" marR="0" lvl="0" indent="-457200" algn="just" defTabSz="914400" rtl="0" eaLnBrk="0" fontAlgn="base" latinLnBrk="0" hangingPunct="0">
              <a:lnSpc>
                <a:spcPct val="100000"/>
              </a:lnSpc>
              <a:spcBef>
                <a:spcPct val="0"/>
              </a:spcBef>
              <a:spcAft>
                <a:spcPct val="0"/>
              </a:spcAft>
              <a:buClrTx/>
              <a:buSzTx/>
              <a:buFont typeface="Arial" pitchFamily="34" charset="0"/>
              <a:buChar char="•"/>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Orientasi belajar untuk pendidikan tambahan dan pendidikan yang lebih tinggi</a:t>
            </a:r>
            <a:endParaRPr kumimoji="0" lang="id-ID" sz="3200" b="0" i="0"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261440" y="457200"/>
            <a:ext cx="8882560" cy="378565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id-ID" sz="2400" b="0" i="0" u="none" strike="noStrike" cap="none" normalizeH="0" baseline="0" dirty="0" smtClean="0">
                <a:ln>
                  <a:noFill/>
                </a:ln>
                <a:effectLst/>
                <a:latin typeface="Times New Roman" pitchFamily="18" charset="0"/>
                <a:ea typeface="Calibri" pitchFamily="34" charset="0"/>
                <a:cs typeface="Times New Roman" pitchFamily="18" charset="0"/>
              </a:rPr>
              <a:t>Bentuk dan Materi Layanan Bimbingan Belajar</a:t>
            </a:r>
            <a:endParaRPr kumimoji="0" lang="en-US" sz="120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Beberapa bentuk layanan belajar yang dapat diberikan kepada siswa disekolah dan </a:t>
            </a:r>
            <a:endParaRPr kumimoji="0" lang="en-US"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madrasah yaitu:</a:t>
            </a:r>
            <a:endParaRPr lang="en-US" sz="1050" dirty="0">
              <a:latin typeface="Arial"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Arial" pitchFamily="34" charset="0"/>
              <a:buChar char="•"/>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Orientasi tentang tujuan institusional, isi kurikulum pembelajaran, struktur organisasi </a:t>
            </a:r>
            <a:endParaRPr kumimoji="0" lang="en-US"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sekolah, cara belajar yang tepat dan penyesuaian diri dengan corak pendidikan di sekolah</a:t>
            </a:r>
            <a:endParaRPr kumimoji="0" lang="en-US"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dan madrasah</a:t>
            </a:r>
            <a:endParaRPr kumimoji="0" lang="en-US" sz="105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Penyadaran tentang cara belajar yang tepat selama mengikuti pelajaran di sekolah/madrasah, </a:t>
            </a:r>
            <a:endParaRPr kumimoji="0" lang="en-US"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lembaga belajar dan di rumah secara individual atau kelompok</a:t>
            </a:r>
            <a:endParaRPr kumimoji="0" lang="en-US" sz="105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Bantuan dalam memilih jurusan atau program yang sesuai</a:t>
            </a:r>
            <a:endParaRPr kumimoji="0" lang="en-US" sz="105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Pengumpulan data siswa yang berkenaan dengan kemampuan intelektual dan lainnya</a:t>
            </a:r>
            <a:endParaRPr kumimoji="0" lang="en-US" sz="105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Bantuan dalam mengatasi kesulitan belajar</a:t>
            </a:r>
            <a:endParaRPr kumimoji="0" lang="en-US" sz="105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Bantuan dalam hal membentuk berbagai kelompok belajar dan mengatur seluruh kegiatan </a:t>
            </a:r>
            <a:endParaRPr kumimoji="0" lang="en-US"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belajar kelompok supaya berjalan efisien dan efektif</a:t>
            </a:r>
            <a:endParaRPr kumimoji="0" lang="id-ID" sz="2800" b="0" i="0"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Rectangle 3"/>
          <p:cNvSpPr/>
          <p:nvPr/>
        </p:nvSpPr>
        <p:spPr>
          <a:xfrm>
            <a:off x="457200" y="228600"/>
            <a:ext cx="8229600" cy="1143000"/>
          </a:xfrm>
          <a:prstGeom prst="rect">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600" b="1" dirty="0" smtClean="0">
              <a:solidFill>
                <a:schemeClr val="bg1">
                  <a:lumMod val="95000"/>
                  <a:lumOff val="5000"/>
                </a:schemeClr>
              </a:solidFill>
            </a:endParaRPr>
          </a:p>
          <a:p>
            <a:pPr lvl="0" algn="ctr"/>
            <a:r>
              <a:rPr lang="id-ID" sz="3600" b="1" dirty="0" smtClean="0">
                <a:solidFill>
                  <a:schemeClr val="bg1">
                    <a:lumMod val="95000"/>
                    <a:lumOff val="5000"/>
                  </a:schemeClr>
                </a:solidFill>
              </a:rPr>
              <a:t>Bidang Bimbingan</a:t>
            </a:r>
            <a:r>
              <a:rPr lang="en-US" sz="3600" b="1" dirty="0" smtClean="0">
                <a:solidFill>
                  <a:schemeClr val="bg1">
                    <a:lumMod val="95000"/>
                    <a:lumOff val="5000"/>
                  </a:schemeClr>
                </a:solidFill>
              </a:rPr>
              <a:t> </a:t>
            </a:r>
            <a:r>
              <a:rPr lang="en-US" sz="3600" b="1" dirty="0" err="1" smtClean="0">
                <a:solidFill>
                  <a:schemeClr val="bg1">
                    <a:lumMod val="95000"/>
                    <a:lumOff val="5000"/>
                  </a:schemeClr>
                </a:solidFill>
              </a:rPr>
              <a:t>Karir</a:t>
            </a:r>
            <a:endParaRPr lang="en-US" sz="3600" dirty="0" smtClean="0">
              <a:solidFill>
                <a:schemeClr val="bg1">
                  <a:lumMod val="95000"/>
                  <a:lumOff val="5000"/>
                </a:schemeClr>
              </a:solidFill>
            </a:endParaRPr>
          </a:p>
          <a:p>
            <a:pPr algn="ctr"/>
            <a:endParaRPr lang="en-US" sz="3600" dirty="0">
              <a:solidFill>
                <a:schemeClr val="bg1">
                  <a:lumMod val="95000"/>
                  <a:lumOff val="5000"/>
                </a:schemeClr>
              </a:solidFill>
            </a:endParaRPr>
          </a:p>
        </p:txBody>
      </p:sp>
      <p:sp>
        <p:nvSpPr>
          <p:cNvPr id="5" name="Rectangle 4"/>
          <p:cNvSpPr/>
          <p:nvPr/>
        </p:nvSpPr>
        <p:spPr>
          <a:xfrm>
            <a:off x="304800" y="1676400"/>
            <a:ext cx="8686800" cy="1015663"/>
          </a:xfrm>
          <a:prstGeom prst="rect">
            <a:avLst/>
          </a:prstGeom>
        </p:spPr>
        <p:txBody>
          <a:bodyPr wrap="square">
            <a:spAutoFit/>
          </a:bodyPr>
          <a:lstStyle/>
          <a:p>
            <a:pPr algn="just"/>
            <a:r>
              <a:rPr lang="id-ID" sz="2000" dirty="0"/>
              <a:t>adalah layanan bimbingan yang diberikan kepada individu untuk dapat merencanakan dan mengembangkan masa depannya, berkaitan dengan dunia pendidikan maupun dunia karir</a:t>
            </a:r>
            <a:endParaRPr lang="en-US" sz="2000" dirty="0"/>
          </a:p>
        </p:txBody>
      </p:sp>
      <p:sp>
        <p:nvSpPr>
          <p:cNvPr id="29697" name="Rectangle 1"/>
          <p:cNvSpPr>
            <a:spLocks noChangeArrowheads="1"/>
          </p:cNvSpPr>
          <p:nvPr/>
        </p:nvSpPr>
        <p:spPr bwMode="auto">
          <a:xfrm>
            <a:off x="381000" y="3733800"/>
            <a:ext cx="6420347" cy="175432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id-ID" sz="2400" b="0" i="0" u="none" strike="noStrike" cap="none" normalizeH="0" baseline="0" dirty="0" smtClean="0">
                <a:ln>
                  <a:noFill/>
                </a:ln>
                <a:effectLst/>
                <a:latin typeface="Times New Roman" pitchFamily="18" charset="0"/>
                <a:ea typeface="Calibri" pitchFamily="34" charset="0"/>
                <a:cs typeface="Times New Roman" pitchFamily="18" charset="0"/>
              </a:rPr>
              <a:t>Faktor </a:t>
            </a:r>
            <a:r>
              <a:rPr kumimoji="0" lang="id-ID" sz="2400" b="0" i="0" u="none" strike="noStrike" cap="none" normalizeH="0" baseline="0" dirty="0" smtClean="0">
                <a:ln>
                  <a:noFill/>
                </a:ln>
                <a:effectLst/>
                <a:latin typeface="Calibri"/>
                <a:ea typeface="Calibri" pitchFamily="34" charset="0"/>
                <a:cs typeface="Times New Roman" pitchFamily="18" charset="0"/>
              </a:rPr>
              <a:t>–</a:t>
            </a:r>
            <a:r>
              <a:rPr kumimoji="0" lang="id-ID" sz="2400" b="0" i="0" u="none" strike="noStrike" cap="none" normalizeH="0" baseline="0" dirty="0" smtClean="0">
                <a:ln>
                  <a:noFill/>
                </a:ln>
                <a:effectLst/>
                <a:latin typeface="Times New Roman" pitchFamily="18" charset="0"/>
                <a:ea typeface="Calibri" pitchFamily="34" charset="0"/>
                <a:cs typeface="Times New Roman" pitchFamily="18" charset="0"/>
              </a:rPr>
              <a:t> Faktor Pokok dalam Perkembangan Karir</a:t>
            </a:r>
            <a:endParaRPr kumimoji="0" lang="en-US" sz="24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tabLst/>
            </a:pPr>
            <a:endParaRPr kumimoji="0" lang="en-US" sz="120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Faktor internal</a:t>
            </a:r>
            <a:endParaRPr kumimoji="0" lang="en-US" sz="110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Faktor eksternal</a:t>
            </a: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endParaRPr kumimoji="0" lang="id-ID" sz="3200" b="0" i="0"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Scale>
                                      <p:cBhvr>
                                        <p:cTn id="7"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4"/>
                                        </p:tgtEl>
                                        <p:attrNameLst>
                                          <p:attrName>ppt_x</p:attrName>
                                          <p:attrName>ppt_y</p:attrName>
                                        </p:attrNameLst>
                                      </p:cBhvr>
                                    </p:animMotion>
                                    <p:animEffect transition="in" filter="fade">
                                      <p:cBhvr>
                                        <p:cTn id="9" dur="1000"/>
                                        <p:tgtEl>
                                          <p:spTgt spid="4"/>
                                        </p:tgtEl>
                                      </p:cBhvr>
                                    </p:animEffect>
                                  </p:childTnLst>
                                </p:cTn>
                              </p:par>
                            </p:childTnLst>
                          </p:cTn>
                        </p:par>
                        <p:par>
                          <p:cTn id="10" fill="hold">
                            <p:stCondLst>
                              <p:cond delay="1000"/>
                            </p:stCondLst>
                            <p:childTnLst>
                              <p:par>
                                <p:cTn id="11" presetID="34" presetClass="entr" presetSubtype="0" fill="hold" grpId="0" nodeType="afterEffect">
                                  <p:stCondLst>
                                    <p:cond delay="0"/>
                                  </p:stCondLst>
                                  <p:childTnLst>
                                    <p:set>
                                      <p:cBhvr>
                                        <p:cTn id="12" dur="1" fill="hold">
                                          <p:stCondLst>
                                            <p:cond delay="0"/>
                                          </p:stCondLst>
                                        </p:cTn>
                                        <p:tgtEl>
                                          <p:spTgt spid="29697"/>
                                        </p:tgtEl>
                                        <p:attrNameLst>
                                          <p:attrName>style.visibility</p:attrName>
                                        </p:attrNameLst>
                                      </p:cBhvr>
                                      <p:to>
                                        <p:strVal val="visible"/>
                                      </p:to>
                                    </p:set>
                                    <p:anim from="(-#ppt_w/2)" to="(#ppt_x)" calcmode="lin" valueType="num">
                                      <p:cBhvr>
                                        <p:cTn id="13" dur="600" fill="hold">
                                          <p:stCondLst>
                                            <p:cond delay="0"/>
                                          </p:stCondLst>
                                        </p:cTn>
                                        <p:tgtEl>
                                          <p:spTgt spid="29697"/>
                                        </p:tgtEl>
                                        <p:attrNameLst>
                                          <p:attrName>ppt_x</p:attrName>
                                        </p:attrNameLst>
                                      </p:cBhvr>
                                    </p:anim>
                                    <p:anim from="0" to="-1.0" calcmode="lin" valueType="num">
                                      <p:cBhvr>
                                        <p:cTn id="14" dur="200" decel="50000" autoRev="1" fill="hold">
                                          <p:stCondLst>
                                            <p:cond delay="600"/>
                                          </p:stCondLst>
                                        </p:cTn>
                                        <p:tgtEl>
                                          <p:spTgt spid="29697"/>
                                        </p:tgtEl>
                                        <p:attrNameLst>
                                          <p:attrName>xshear</p:attrName>
                                        </p:attrNameLst>
                                      </p:cBhvr>
                                    </p:anim>
                                    <p:animScale>
                                      <p:cBhvr>
                                        <p:cTn id="15" dur="200" decel="100000" autoRev="1" fill="hold">
                                          <p:stCondLst>
                                            <p:cond delay="600"/>
                                          </p:stCondLst>
                                        </p:cTn>
                                        <p:tgtEl>
                                          <p:spTgt spid="29697"/>
                                        </p:tgtEl>
                                      </p:cBhvr>
                                      <p:from x="100000" y="100000"/>
                                      <p:to x="80000" y="100000"/>
                                    </p:animScale>
                                    <p:anim by="(#ppt_h/3+#ppt_w*0.1)" calcmode="lin" valueType="num">
                                      <p:cBhvr additive="sum">
                                        <p:cTn id="16" dur="200" decel="100000" autoRev="1" fill="hold">
                                          <p:stCondLst>
                                            <p:cond delay="600"/>
                                          </p:stCondLst>
                                        </p:cTn>
                                        <p:tgtEl>
                                          <p:spTgt spid="29697"/>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969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33400"/>
            <a:ext cx="8229600" cy="4525963"/>
          </a:xfrm>
        </p:spPr>
        <p:txBody>
          <a:bodyPr>
            <a:normAutofit fontScale="70000" lnSpcReduction="20000"/>
          </a:bodyPr>
          <a:lstStyle/>
          <a:p>
            <a:pPr lvl="0" algn="just">
              <a:buNone/>
            </a:pPr>
            <a:r>
              <a:rPr lang="id-ID" sz="4000" dirty="0"/>
              <a:t>Ruang Lingkup Bimbingan Karir</a:t>
            </a:r>
            <a:endParaRPr lang="en-US" sz="4000" dirty="0"/>
          </a:p>
          <a:p>
            <a:pPr lvl="0" algn="just"/>
            <a:r>
              <a:rPr lang="id-ID" dirty="0"/>
              <a:t>Pemantapan pemahaman diri berkenaan dengan kecenderungan karir yang hendak dipilih dan dikembangkan</a:t>
            </a:r>
            <a:endParaRPr lang="en-US" dirty="0"/>
          </a:p>
          <a:p>
            <a:pPr lvl="0" algn="just"/>
            <a:r>
              <a:rPr lang="id-ID" dirty="0"/>
              <a:t>Pemantapan orientasi dan informasi karir pada umumnya dan karir yang hendak dipilih dan dikembangkan pada khususnya</a:t>
            </a:r>
            <a:endParaRPr lang="en-US" dirty="0"/>
          </a:p>
          <a:p>
            <a:pPr lvl="0" algn="just"/>
            <a:r>
              <a:rPr lang="id-ID" dirty="0"/>
              <a:t>Orientasi dan informasi terhadap dunia kerja, usaha dan memperoleh penghasilan yang baik dan halal untuk memenuhi kebutuhan dan tuntutan hidup berkeluarga, bermasyarakat, berbangsa dan bernegara</a:t>
            </a:r>
            <a:endParaRPr lang="en-US" dirty="0"/>
          </a:p>
          <a:p>
            <a:pPr lvl="0" algn="just"/>
            <a:r>
              <a:rPr lang="id-ID" dirty="0"/>
              <a:t>Pengenalan berbagai lapangan kerja yang dapat dimasuki tamatan SLTA</a:t>
            </a:r>
            <a:endParaRPr lang="en-US" dirty="0"/>
          </a:p>
          <a:p>
            <a:pPr lvl="0" algn="just"/>
            <a:r>
              <a:rPr lang="id-ID" dirty="0"/>
              <a:t>Orientasi dan informasi terhadap pendidikan tambahan dan pendidikan yang lebih tinggi, khususnya sesuai dengan karir yang hendak dikembangkan</a:t>
            </a:r>
            <a:endParaRPr lang="en-US" dirty="0"/>
          </a:p>
          <a:p>
            <a:pPr algn="just"/>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305800" cy="4953000"/>
          </a:xfrm>
        </p:spPr>
        <p:txBody>
          <a:bodyPr>
            <a:noAutofit/>
          </a:bodyPr>
          <a:lstStyle/>
          <a:p>
            <a:pPr algn="just">
              <a:buNone/>
            </a:pPr>
            <a:r>
              <a:rPr lang="id-ID" sz="2400" b="1" dirty="0">
                <a:latin typeface="Times New Roman" pitchFamily="18" charset="0"/>
                <a:cs typeface="Times New Roman" pitchFamily="18" charset="0"/>
              </a:rPr>
              <a:t>Tujuan Bimbingan K</a:t>
            </a:r>
            <a:r>
              <a:rPr lang="en-US" sz="2400" b="1" dirty="0" err="1">
                <a:latin typeface="Times New Roman" pitchFamily="18" charset="0"/>
                <a:cs typeface="Times New Roman" pitchFamily="18" charset="0"/>
              </a:rPr>
              <a:t>arir</a:t>
            </a:r>
            <a:endParaRPr lang="en-US" sz="2400" b="1" dirty="0">
              <a:latin typeface="Times New Roman" pitchFamily="18" charset="0"/>
              <a:cs typeface="Times New Roman" pitchFamily="18" charset="0"/>
            </a:endParaRPr>
          </a:p>
          <a:p>
            <a:pPr algn="just">
              <a:buNone/>
            </a:pPr>
            <a:r>
              <a:rPr lang="en-US" sz="2000" dirty="0" smtClean="0">
                <a:latin typeface="Times New Roman" pitchFamily="18" charset="0"/>
                <a:cs typeface="Times New Roman" pitchFamily="18" charset="0"/>
              </a:rPr>
              <a:t>		</a:t>
            </a:r>
            <a:r>
              <a:rPr lang="id-ID" sz="1800" dirty="0" smtClean="0">
                <a:latin typeface="Times New Roman" pitchFamily="18" charset="0"/>
                <a:cs typeface="Times New Roman" pitchFamily="18" charset="0"/>
              </a:rPr>
              <a:t>Tujuan </a:t>
            </a:r>
            <a:r>
              <a:rPr lang="id-ID" sz="1800" dirty="0">
                <a:latin typeface="Times New Roman" pitchFamily="18" charset="0"/>
                <a:cs typeface="Times New Roman" pitchFamily="18" charset="0"/>
              </a:rPr>
              <a:t>bimbingan karir di sekolah dan madrasah adalah agar siswa mampu memahami, merencanakan, memilih, menyesuaikan diri dan mengembangkan karir tertentu setelah mereka selesai dari pendidikannya</a:t>
            </a:r>
            <a:r>
              <a:rPr lang="id-ID" sz="1800" dirty="0" smtClean="0">
                <a:latin typeface="Times New Roman" pitchFamily="18" charset="0"/>
                <a:cs typeface="Times New Roman" pitchFamily="18" charset="0"/>
              </a:rPr>
              <a:t>.</a:t>
            </a:r>
            <a:endParaRPr lang="en-US" sz="1800" dirty="0" smtClean="0">
              <a:latin typeface="Times New Roman" pitchFamily="18" charset="0"/>
              <a:cs typeface="Times New Roman" pitchFamily="18" charset="0"/>
            </a:endParaRPr>
          </a:p>
          <a:p>
            <a:pPr algn="just"/>
            <a:endParaRPr lang="en-US" sz="1800" dirty="0">
              <a:latin typeface="Times New Roman" pitchFamily="18" charset="0"/>
              <a:cs typeface="Times New Roman" pitchFamily="18" charset="0"/>
            </a:endParaRPr>
          </a:p>
          <a:p>
            <a:pPr algn="just">
              <a:buNone/>
            </a:pPr>
            <a:r>
              <a:rPr lang="en-US" sz="1800" dirty="0" smtClean="0">
                <a:latin typeface="Times New Roman" pitchFamily="18" charset="0"/>
                <a:cs typeface="Times New Roman" pitchFamily="18" charset="0"/>
              </a:rPr>
              <a:t>		</a:t>
            </a:r>
            <a:r>
              <a:rPr lang="id-ID" sz="1800" dirty="0" smtClean="0">
                <a:latin typeface="Times New Roman" pitchFamily="18" charset="0"/>
                <a:cs typeface="Times New Roman" pitchFamily="18" charset="0"/>
              </a:rPr>
              <a:t>Beberapa </a:t>
            </a:r>
            <a:r>
              <a:rPr lang="id-ID" sz="1800" dirty="0">
                <a:latin typeface="Times New Roman" pitchFamily="18" charset="0"/>
                <a:cs typeface="Times New Roman" pitchFamily="18" charset="0"/>
              </a:rPr>
              <a:t>jenis bimbingan karir yang dapat diberikan kepada siswa di sekolah dan madrasah antara lain:</a:t>
            </a:r>
            <a:endParaRPr lang="en-US" sz="1800" dirty="0">
              <a:latin typeface="Times New Roman" pitchFamily="18" charset="0"/>
              <a:cs typeface="Times New Roman" pitchFamily="18" charset="0"/>
            </a:endParaRPr>
          </a:p>
          <a:p>
            <a:pPr lvl="0" algn="just"/>
            <a:r>
              <a:rPr lang="id-ID" sz="1800" dirty="0">
                <a:latin typeface="Times New Roman" pitchFamily="18" charset="0"/>
                <a:cs typeface="Times New Roman" pitchFamily="18" charset="0"/>
              </a:rPr>
              <a:t>Layanan informasi tentang diri </a:t>
            </a:r>
            <a:r>
              <a:rPr lang="id-ID" sz="1800" dirty="0" smtClean="0">
                <a:latin typeface="Times New Roman" pitchFamily="18" charset="0"/>
                <a:cs typeface="Times New Roman" pitchFamily="18" charset="0"/>
              </a:rPr>
              <a:t>sendiri, </a:t>
            </a:r>
            <a:r>
              <a:rPr lang="id-ID" sz="1800" dirty="0">
                <a:latin typeface="Times New Roman" pitchFamily="18" charset="0"/>
                <a:cs typeface="Times New Roman" pitchFamily="18" charset="0"/>
              </a:rPr>
              <a:t>kesehatan fisik dan mental, kematangan vokasional dan lain sebagainya</a:t>
            </a:r>
            <a:endParaRPr lang="en-US" sz="1800" dirty="0">
              <a:latin typeface="Times New Roman" pitchFamily="18" charset="0"/>
              <a:cs typeface="Times New Roman" pitchFamily="18" charset="0"/>
            </a:endParaRPr>
          </a:p>
          <a:p>
            <a:pPr lvl="0" algn="just"/>
            <a:r>
              <a:rPr lang="id-ID" sz="1800" dirty="0">
                <a:latin typeface="Times New Roman" pitchFamily="18" charset="0"/>
                <a:cs typeface="Times New Roman" pitchFamily="18" charset="0"/>
              </a:rPr>
              <a:t>Layanan informasi tentang lingkungan hidup yang relevan bagi </a:t>
            </a:r>
            <a:r>
              <a:rPr lang="id-ID" sz="1800" dirty="0" smtClean="0">
                <a:latin typeface="Times New Roman" pitchFamily="18" charset="0"/>
                <a:cs typeface="Times New Roman" pitchFamily="18" charset="0"/>
              </a:rPr>
              <a:t>perencanaan</a:t>
            </a:r>
            <a:endParaRPr lang="en-US" sz="1800" dirty="0">
              <a:latin typeface="Times New Roman" pitchFamily="18" charset="0"/>
              <a:cs typeface="Times New Roman" pitchFamily="18" charset="0"/>
            </a:endParaRPr>
          </a:p>
          <a:p>
            <a:pPr lvl="0" algn="just"/>
            <a:r>
              <a:rPr lang="id-ID" sz="1800" dirty="0" smtClean="0">
                <a:latin typeface="Times New Roman" pitchFamily="18" charset="0"/>
                <a:cs typeface="Times New Roman" pitchFamily="18" charset="0"/>
              </a:rPr>
              <a:t>Layanan</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penempatan</a:t>
            </a:r>
            <a:endParaRPr lang="en-US" sz="1800" dirty="0">
              <a:latin typeface="Times New Roman" pitchFamily="18" charset="0"/>
              <a:cs typeface="Times New Roman" pitchFamily="18" charset="0"/>
            </a:endParaRPr>
          </a:p>
          <a:p>
            <a:pPr algn="just"/>
            <a:r>
              <a:rPr lang="id-ID" sz="1800" dirty="0">
                <a:latin typeface="Times New Roman" pitchFamily="18" charset="0"/>
                <a:cs typeface="Times New Roman" pitchFamily="18" charset="0"/>
              </a:rPr>
              <a:t>Layanan orientasi untuk bidang pengembangan karir </a:t>
            </a:r>
            <a:endParaRPr lang="en-US"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3"/>
          <p:cNvSpPr/>
          <p:nvPr/>
        </p:nvSpPr>
        <p:spPr>
          <a:xfrm>
            <a:off x="457200" y="228600"/>
            <a:ext cx="8229600" cy="914400"/>
          </a:xfrm>
          <a:prstGeom prst="rect">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2800" b="1" dirty="0" err="1" smtClean="0">
                <a:solidFill>
                  <a:schemeClr val="bg1">
                    <a:lumMod val="95000"/>
                    <a:lumOff val="5000"/>
                  </a:schemeClr>
                </a:solidFill>
              </a:rPr>
              <a:t>Kaitan</a:t>
            </a:r>
            <a:r>
              <a:rPr lang="en-US" sz="2800" b="1" dirty="0" smtClean="0">
                <a:solidFill>
                  <a:schemeClr val="bg1">
                    <a:lumMod val="95000"/>
                    <a:lumOff val="5000"/>
                  </a:schemeClr>
                </a:solidFill>
              </a:rPr>
              <a:t> </a:t>
            </a:r>
            <a:r>
              <a:rPr lang="en-US" sz="2800" b="1" dirty="0" err="1" smtClean="0">
                <a:solidFill>
                  <a:schemeClr val="bg1">
                    <a:lumMod val="95000"/>
                    <a:lumOff val="5000"/>
                  </a:schemeClr>
                </a:solidFill>
              </a:rPr>
              <a:t>Antara</a:t>
            </a:r>
            <a:r>
              <a:rPr lang="en-US" sz="2800" b="1" dirty="0" smtClean="0">
                <a:solidFill>
                  <a:schemeClr val="bg1">
                    <a:lumMod val="95000"/>
                    <a:lumOff val="5000"/>
                  </a:schemeClr>
                </a:solidFill>
              </a:rPr>
              <a:t> </a:t>
            </a:r>
            <a:r>
              <a:rPr lang="en-US" sz="2800" b="1" dirty="0" err="1" smtClean="0">
                <a:solidFill>
                  <a:schemeClr val="bg1">
                    <a:lumMod val="95000"/>
                    <a:lumOff val="5000"/>
                  </a:schemeClr>
                </a:solidFill>
              </a:rPr>
              <a:t>Bidang</a:t>
            </a:r>
            <a:r>
              <a:rPr lang="en-US" sz="2800" b="1" dirty="0" smtClean="0">
                <a:solidFill>
                  <a:schemeClr val="bg1">
                    <a:lumMod val="95000"/>
                    <a:lumOff val="5000"/>
                  </a:schemeClr>
                </a:solidFill>
              </a:rPr>
              <a:t> </a:t>
            </a:r>
            <a:r>
              <a:rPr lang="en-US" sz="2800" b="1" dirty="0" err="1" smtClean="0">
                <a:solidFill>
                  <a:schemeClr val="bg1">
                    <a:lumMod val="95000"/>
                    <a:lumOff val="5000"/>
                  </a:schemeClr>
                </a:solidFill>
              </a:rPr>
              <a:t>Bimbingan</a:t>
            </a:r>
            <a:r>
              <a:rPr lang="en-US" sz="2800" b="1" dirty="0" smtClean="0">
                <a:solidFill>
                  <a:schemeClr val="bg1">
                    <a:lumMod val="95000"/>
                    <a:lumOff val="5000"/>
                  </a:schemeClr>
                </a:solidFill>
              </a:rPr>
              <a:t> </a:t>
            </a:r>
            <a:r>
              <a:rPr lang="en-US" sz="2800" b="1" dirty="0" err="1" smtClean="0">
                <a:solidFill>
                  <a:schemeClr val="bg1">
                    <a:lumMod val="95000"/>
                    <a:lumOff val="5000"/>
                  </a:schemeClr>
                </a:solidFill>
              </a:rPr>
              <a:t>dengan</a:t>
            </a:r>
            <a:r>
              <a:rPr lang="en-US" sz="2800" b="1" dirty="0" smtClean="0">
                <a:solidFill>
                  <a:schemeClr val="bg1">
                    <a:lumMod val="95000"/>
                    <a:lumOff val="5000"/>
                  </a:schemeClr>
                </a:solidFill>
              </a:rPr>
              <a:t> </a:t>
            </a:r>
            <a:r>
              <a:rPr lang="en-US" sz="2800" b="1" dirty="0" err="1" smtClean="0">
                <a:solidFill>
                  <a:schemeClr val="bg1">
                    <a:lumMod val="95000"/>
                    <a:lumOff val="5000"/>
                  </a:schemeClr>
                </a:solidFill>
              </a:rPr>
              <a:t>Bidang-Bidang</a:t>
            </a:r>
            <a:r>
              <a:rPr lang="en-US" sz="2800" b="1" dirty="0" smtClean="0">
                <a:solidFill>
                  <a:schemeClr val="bg1">
                    <a:lumMod val="95000"/>
                    <a:lumOff val="5000"/>
                  </a:schemeClr>
                </a:solidFill>
              </a:rPr>
              <a:t> yang lain </a:t>
            </a:r>
            <a:r>
              <a:rPr lang="en-US" sz="2800" b="1" dirty="0" err="1">
                <a:solidFill>
                  <a:schemeClr val="bg1">
                    <a:lumMod val="95000"/>
                    <a:lumOff val="5000"/>
                  </a:schemeClr>
                </a:solidFill>
              </a:rPr>
              <a:t>d</a:t>
            </a:r>
            <a:r>
              <a:rPr lang="en-US" sz="2800" b="1" dirty="0" err="1" smtClean="0">
                <a:solidFill>
                  <a:schemeClr val="bg1">
                    <a:lumMod val="95000"/>
                    <a:lumOff val="5000"/>
                  </a:schemeClr>
                </a:solidFill>
              </a:rPr>
              <a:t>alam</a:t>
            </a:r>
            <a:r>
              <a:rPr lang="en-US" sz="2800" b="1" dirty="0" smtClean="0">
                <a:solidFill>
                  <a:schemeClr val="bg1">
                    <a:lumMod val="95000"/>
                    <a:lumOff val="5000"/>
                  </a:schemeClr>
                </a:solidFill>
              </a:rPr>
              <a:t> </a:t>
            </a:r>
            <a:r>
              <a:rPr lang="en-US" sz="2800" b="1" dirty="0" err="1" smtClean="0">
                <a:solidFill>
                  <a:schemeClr val="bg1">
                    <a:lumMod val="95000"/>
                    <a:lumOff val="5000"/>
                  </a:schemeClr>
                </a:solidFill>
              </a:rPr>
              <a:t>Pendidikan</a:t>
            </a:r>
            <a:r>
              <a:rPr lang="en-US" sz="2800" b="1" dirty="0" smtClean="0">
                <a:solidFill>
                  <a:schemeClr val="bg1">
                    <a:lumMod val="95000"/>
                    <a:lumOff val="5000"/>
                  </a:schemeClr>
                </a:solidFill>
              </a:rPr>
              <a:t> </a:t>
            </a:r>
            <a:r>
              <a:rPr lang="en-US" sz="2800" b="1" dirty="0" err="1" smtClean="0">
                <a:solidFill>
                  <a:schemeClr val="bg1">
                    <a:lumMod val="95000"/>
                    <a:lumOff val="5000"/>
                  </a:schemeClr>
                </a:solidFill>
              </a:rPr>
              <a:t>Sekolah</a:t>
            </a:r>
            <a:r>
              <a:rPr lang="en-US" sz="2800" b="1" dirty="0" smtClean="0">
                <a:solidFill>
                  <a:schemeClr val="bg1">
                    <a:lumMod val="95000"/>
                    <a:lumOff val="5000"/>
                  </a:schemeClr>
                </a:solidFill>
              </a:rPr>
              <a:t>.</a:t>
            </a:r>
            <a:endParaRPr lang="en-US" sz="2800" dirty="0">
              <a:solidFill>
                <a:schemeClr val="bg1">
                  <a:lumMod val="95000"/>
                  <a:lumOff val="5000"/>
                </a:schemeClr>
              </a:solidFill>
            </a:endParaRPr>
          </a:p>
        </p:txBody>
      </p:sp>
      <p:sp>
        <p:nvSpPr>
          <p:cNvPr id="5" name="Rectangle 4"/>
          <p:cNvSpPr/>
          <p:nvPr/>
        </p:nvSpPr>
        <p:spPr>
          <a:xfrm>
            <a:off x="457200" y="2057400"/>
            <a:ext cx="8229600" cy="4343400"/>
          </a:xfrm>
          <a:prstGeom prst="rect">
            <a:avLst/>
          </a:prstGeom>
          <a:solidFill>
            <a:schemeClr val="bg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b="1" dirty="0" smtClean="0"/>
          </a:p>
          <a:p>
            <a:pPr algn="just"/>
            <a:endParaRPr lang="en-US" b="1" dirty="0" smtClean="0"/>
          </a:p>
          <a:p>
            <a:pPr algn="just"/>
            <a:r>
              <a:rPr lang="id-ID" b="1" dirty="0" smtClean="0"/>
              <a:t>Kaitan </a:t>
            </a:r>
            <a:r>
              <a:rPr lang="id-ID" b="1" dirty="0"/>
              <a:t>antara bidang bimbingan dan bidang administrasi </a:t>
            </a:r>
            <a:r>
              <a:rPr lang="id-ID" b="1" dirty="0" smtClean="0"/>
              <a:t>sekolah</a:t>
            </a:r>
            <a:endParaRPr lang="en-US" b="1" dirty="0" smtClean="0"/>
          </a:p>
          <a:p>
            <a:pPr algn="just"/>
            <a:endParaRPr lang="en-US" b="1" dirty="0" smtClean="0"/>
          </a:p>
          <a:p>
            <a:pPr algn="just"/>
            <a:r>
              <a:rPr lang="en-US" dirty="0" smtClean="0"/>
              <a:t>	T</a:t>
            </a:r>
            <a:r>
              <a:rPr lang="id-ID" dirty="0" smtClean="0"/>
              <a:t>ugas pokok administrasi sekolah ialah merencanakan keseluruhan program pendidikan disekolah, mengkoordinasi semua kegiatan-kegiatan</a:t>
            </a:r>
            <a:r>
              <a:rPr lang="en-US" dirty="0" smtClean="0"/>
              <a:t> </a:t>
            </a:r>
            <a:r>
              <a:rPr lang="en-US" dirty="0" err="1" smtClean="0"/>
              <a:t>sedangkan</a:t>
            </a:r>
            <a:r>
              <a:rPr lang="en-US" dirty="0" smtClean="0"/>
              <a:t> </a:t>
            </a:r>
            <a:r>
              <a:rPr lang="id-ID" dirty="0" smtClean="0"/>
              <a:t>bidang  bimbingan berfokus pada kepentingan semua peserta didik yang mengikuti program pendidikan di lembaga tersebut. </a:t>
            </a:r>
            <a:r>
              <a:rPr lang="en-US" dirty="0" smtClean="0"/>
              <a:t>F</a:t>
            </a:r>
            <a:r>
              <a:rPr lang="id-ID" dirty="0" smtClean="0"/>
              <a:t>okus perhatian administrasi sekolah terpusat pada institut, sedangkan fokus perhatian bidang bimbingan dan konseling terletak pada kepribadian siswa dan perkembangannya.</a:t>
            </a:r>
            <a:endParaRPr lang="en-US" dirty="0" smtClean="0"/>
          </a:p>
          <a:p>
            <a:pPr algn="just"/>
            <a:r>
              <a:rPr lang="en-US" dirty="0" smtClean="0"/>
              <a:t>	</a:t>
            </a:r>
            <a:r>
              <a:rPr lang="id-ID" dirty="0" smtClean="0"/>
              <a:t>Bidang administrasi sekolah dan bidang bimbingan dapat bekerja sama mendapatkan suatu prosedur pena</a:t>
            </a:r>
            <a:r>
              <a:rPr lang="en-US" dirty="0" smtClean="0"/>
              <a:t>n</a:t>
            </a:r>
            <a:r>
              <a:rPr lang="id-ID" dirty="0" smtClean="0"/>
              <a:t>ga</a:t>
            </a:r>
            <a:r>
              <a:rPr lang="en-US" dirty="0" smtClean="0"/>
              <a:t>n</a:t>
            </a:r>
            <a:r>
              <a:rPr lang="id-ID" dirty="0" smtClean="0"/>
              <a:t>an kasus pelanggaran peraturan sekolah</a:t>
            </a:r>
            <a:r>
              <a:rPr lang="en-US" dirty="0" smtClean="0"/>
              <a:t>. P</a:t>
            </a:r>
            <a:r>
              <a:rPr lang="id-ID" dirty="0" smtClean="0"/>
              <a:t>eranan tenaga bimbingan dilembaga pendidikan sekolah, harus mempertimba</a:t>
            </a:r>
            <a:r>
              <a:rPr lang="en-US" dirty="0" smtClean="0"/>
              <a:t>n</a:t>
            </a:r>
            <a:r>
              <a:rPr lang="id-ID" dirty="0" smtClean="0"/>
              <a:t>gkan 2 hal yaitu apakah tugas menyangkut kontak langsung dengan siswa dan apa sifat dari kontak langsung dengan siswa tersebut.</a:t>
            </a:r>
            <a:endParaRPr lang="en-US" dirty="0" smtClean="0"/>
          </a:p>
          <a:p>
            <a:pPr algn="just"/>
            <a:endParaRPr lang="en-US" dirty="0" smtClean="0"/>
          </a:p>
          <a:p>
            <a:pPr algn="just"/>
            <a:endParaRPr lang="en-US" dirty="0"/>
          </a:p>
          <a:p>
            <a:pPr algn="just"/>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Scale>
                                      <p:cBhvr>
                                        <p:cTn id="7"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4"/>
                                        </p:tgtEl>
                                        <p:attrNameLst>
                                          <p:attrName>ppt_x</p:attrName>
                                          <p:attrName>ppt_y</p:attrName>
                                        </p:attrNameLst>
                                      </p:cBhvr>
                                    </p:animMotion>
                                    <p:animEffect transition="in" filter="fade">
                                      <p:cBhvr>
                                        <p:cTn id="9" dur="1000"/>
                                        <p:tgtEl>
                                          <p:spTgt spid="4"/>
                                        </p:tgtEl>
                                      </p:cBhvr>
                                    </p:animEffect>
                                  </p:childTnLst>
                                </p:cTn>
                              </p:par>
                            </p:childTnLst>
                          </p:cTn>
                        </p:par>
                        <p:par>
                          <p:cTn id="10" fill="hold">
                            <p:stCondLst>
                              <p:cond delay="1000"/>
                            </p:stCondLst>
                            <p:childTnLst>
                              <p:par>
                                <p:cTn id="11" presetID="52" presetClass="entr" presetSubtype="0"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Scale>
                                      <p:cBhvr>
                                        <p:cTn id="13" dur="1000" decel="50000" fill="hold">
                                          <p:stCondLst>
                                            <p:cond delay="0"/>
                                          </p:stCondLst>
                                        </p:cTn>
                                        <p:tgtEl>
                                          <p:spTgt spid="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4" dur="1000" decel="50000" fill="hold">
                                          <p:stCondLst>
                                            <p:cond delay="0"/>
                                          </p:stCondLst>
                                        </p:cTn>
                                        <p:tgtEl>
                                          <p:spTgt spid="5"/>
                                        </p:tgtEl>
                                        <p:attrNameLst>
                                          <p:attrName>ppt_x</p:attrName>
                                          <p:attrName>ppt_y</p:attrName>
                                        </p:attrNameLst>
                                      </p:cBhvr>
                                    </p:animMotion>
                                    <p:animEffect transition="in" filter="fade">
                                      <p:cBhvr>
                                        <p:cTn id="1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err="1" smtClean="0"/>
              <a:t>Lanjutan</a:t>
            </a:r>
            <a:r>
              <a:rPr lang="en-US" sz="3200" dirty="0" smtClean="0"/>
              <a:t>…</a:t>
            </a:r>
            <a:endParaRPr lang="en-US" sz="3200" dirty="0"/>
          </a:p>
        </p:txBody>
      </p:sp>
      <p:sp>
        <p:nvSpPr>
          <p:cNvPr id="4" name="Content Placeholder 3"/>
          <p:cNvSpPr>
            <a:spLocks noGrp="1"/>
          </p:cNvSpPr>
          <p:nvPr>
            <p:ph idx="1"/>
          </p:nvPr>
        </p:nvSpPr>
        <p:spPr>
          <a:prstGeom prst="rect">
            <a:avLst/>
          </a:prstGeom>
          <a:solidFill>
            <a:schemeClr val="bg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62500" lnSpcReduction="20000"/>
          </a:bodyPr>
          <a:lstStyle/>
          <a:p>
            <a:pPr algn="just">
              <a:buNone/>
            </a:pPr>
            <a:endParaRPr lang="en-US" b="1" dirty="0" smtClean="0">
              <a:latin typeface="Times New Roman" pitchFamily="18" charset="0"/>
              <a:cs typeface="Times New Roman" pitchFamily="18" charset="0"/>
            </a:endParaRPr>
          </a:p>
          <a:p>
            <a:pPr algn="just">
              <a:buNone/>
            </a:pPr>
            <a:r>
              <a:rPr lang="id-ID" b="1" dirty="0" smtClean="0">
                <a:latin typeface="Times New Roman" pitchFamily="18" charset="0"/>
                <a:cs typeface="Times New Roman" pitchFamily="18" charset="0"/>
              </a:rPr>
              <a:t>Kaitan </a:t>
            </a:r>
            <a:r>
              <a:rPr lang="id-ID" b="1" dirty="0">
                <a:latin typeface="Times New Roman" pitchFamily="18" charset="0"/>
                <a:cs typeface="Times New Roman" pitchFamily="18" charset="0"/>
              </a:rPr>
              <a:t>Antara Bidang Bimbingan dan Bidang </a:t>
            </a:r>
            <a:r>
              <a:rPr lang="en-US" b="1" dirty="0">
                <a:latin typeface="Times New Roman" pitchFamily="18" charset="0"/>
                <a:cs typeface="Times New Roman" pitchFamily="18" charset="0"/>
              </a:rPr>
              <a:t>P</a:t>
            </a:r>
            <a:r>
              <a:rPr lang="id-ID" b="1" dirty="0">
                <a:latin typeface="Times New Roman" pitchFamily="18" charset="0"/>
                <a:cs typeface="Times New Roman" pitchFamily="18" charset="0"/>
              </a:rPr>
              <a:t>engajaran </a:t>
            </a:r>
            <a:endParaRPr lang="en-US" b="1" dirty="0" smtClean="0">
              <a:latin typeface="Times New Roman" pitchFamily="18" charset="0"/>
              <a:cs typeface="Times New Roman" pitchFamily="18" charset="0"/>
            </a:endParaRPr>
          </a:p>
          <a:p>
            <a:pPr algn="just">
              <a:buNone/>
            </a:pPr>
            <a:endParaRPr lang="en-US" b="1" dirty="0" smtClean="0">
              <a:latin typeface="Times New Roman" pitchFamily="18" charset="0"/>
              <a:cs typeface="Times New Roman" pitchFamily="18" charset="0"/>
            </a:endParaRPr>
          </a:p>
          <a:p>
            <a:pPr algn="just">
              <a:buNone/>
            </a:pP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Bidang pengajaran mengenai kurikulum pengajaran, yaitu seluruh pengalaman belajar siswa yang diperoleh melalui segala bidang studi yang disajikan, terutama perlembangan kognitif yang dituju melalui kurikulum pengajaran meskipun aspek-aspek perkembangan yang lain tidak diabaikan</a:t>
            </a:r>
            <a:r>
              <a:rPr lang="en-US" dirty="0" smtClean="0">
                <a:latin typeface="Times New Roman" pitchFamily="18" charset="0"/>
                <a:cs typeface="Times New Roman" pitchFamily="18" charset="0"/>
              </a:rPr>
              <a:t>. </a:t>
            </a:r>
          </a:p>
          <a:p>
            <a:pPr algn="just">
              <a:buNone/>
            </a:pPr>
            <a:r>
              <a:rPr lang="en-US" dirty="0" smtClean="0">
                <a:latin typeface="Times New Roman" pitchFamily="18" charset="0"/>
                <a:cs typeface="Times New Roman" pitchFamily="18" charset="0"/>
              </a:rPr>
              <a:t>		</a:t>
            </a:r>
            <a:r>
              <a:rPr lang="id-ID" dirty="0" smtClean="0">
                <a:latin typeface="Times New Roman" pitchFamily="18" charset="0"/>
                <a:cs typeface="Times New Roman" pitchFamily="18" charset="0"/>
              </a:rPr>
              <a:t>Pelayanan bimbingan berfokus pada manfat dan kegunaan yang dapat diambil oleh siswa dari keseluruhan pengalaman belajar dari berbagai bidang studi bagi diri sendiri sebagai pribadi yang menuju ketaraf kedewasaan hidup dengan kata lain bahwa bidang pengajaran menyajikan sejumlah pengalaman belajar sedangkan pelayanan bimbingan mengajak siswa untuk berefleksi atas pengalaman belajar yaitu tentang apa yang dapat diketahui dari diri sendiri dalam hal kemampuan, minat, nilai-nilai kehidupan dan aspirasi dimasa depan.</a:t>
            </a:r>
            <a:endParaRPr lang="en-US" dirty="0" smtClean="0">
              <a:latin typeface="Times New Roman" pitchFamily="18" charset="0"/>
              <a:cs typeface="Times New Roman" pitchFamily="18" charset="0"/>
            </a:endParaRPr>
          </a:p>
          <a:p>
            <a:pPr algn="just">
              <a:buNone/>
            </a:pPr>
            <a:endParaRPr lang="en-US" dirty="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4">
                                            <p:bg/>
                                          </p:spTgt>
                                        </p:tgtEl>
                                        <p:attrNameLst>
                                          <p:attrName>style.visibility</p:attrName>
                                        </p:attrNameLst>
                                      </p:cBhvr>
                                      <p:to>
                                        <p:strVal val="visible"/>
                                      </p:to>
                                    </p:set>
                                    <p:animScale>
                                      <p:cBhvr>
                                        <p:cTn id="7" dur="1000" decel="50000" fill="hold">
                                          <p:stCondLst>
                                            <p:cond delay="0"/>
                                          </p:stCondLst>
                                        </p:cTn>
                                        <p:tgtEl>
                                          <p:spTgt spid="4">
                                            <p:bg/>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4">
                                            <p:bg/>
                                          </p:spTgt>
                                        </p:tgtEl>
                                        <p:attrNameLst>
                                          <p:attrName>ppt_x</p:attrName>
                                          <p:attrName>ppt_y</p:attrName>
                                        </p:attrNameLst>
                                      </p:cBhvr>
                                    </p:animMotion>
                                    <p:animEffect transition="in" filter="fade">
                                      <p:cBhvr>
                                        <p:cTn id="9" dur="1000"/>
                                        <p:tgtEl>
                                          <p:spTgt spid="4">
                                            <p:bg/>
                                          </p:spTgt>
                                        </p:tgtEl>
                                      </p:cBhvr>
                                    </p:animEffect>
                                  </p:childTnLst>
                                </p:cTn>
                              </p:par>
                            </p:childTnLst>
                          </p:cTn>
                        </p:par>
                        <p:par>
                          <p:cTn id="10" fill="hold">
                            <p:stCondLst>
                              <p:cond delay="1000"/>
                            </p:stCondLst>
                            <p:childTnLst>
                              <p:par>
                                <p:cTn id="11" presetID="52" presetClass="entr" presetSubtype="0" fill="hold" grpId="0"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Scale>
                                      <p:cBhvr>
                                        <p:cTn id="13" dur="1000" decel="50000" fill="hold">
                                          <p:stCondLst>
                                            <p:cond delay="0"/>
                                          </p:stCondLst>
                                        </p:cTn>
                                        <p:tgtEl>
                                          <p:spTgt spid="4">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4" dur="1000" decel="50000" fill="hold">
                                          <p:stCondLst>
                                            <p:cond delay="0"/>
                                          </p:stCondLst>
                                        </p:cTn>
                                        <p:tgtEl>
                                          <p:spTgt spid="4">
                                            <p:txEl>
                                              <p:pRg st="1" end="1"/>
                                            </p:txEl>
                                          </p:spTgt>
                                        </p:tgtEl>
                                        <p:attrNameLst>
                                          <p:attrName>ppt_x</p:attrName>
                                          <p:attrName>ppt_y</p:attrName>
                                        </p:attrNameLst>
                                      </p:cBhvr>
                                    </p:animMotion>
                                    <p:animEffect transition="in" filter="fade">
                                      <p:cBhvr>
                                        <p:cTn id="15" dur="1000"/>
                                        <p:tgtEl>
                                          <p:spTgt spid="4">
                                            <p:txEl>
                                              <p:pRg st="1" end="1"/>
                                            </p:txEl>
                                          </p:spTgt>
                                        </p:tgtEl>
                                      </p:cBhvr>
                                    </p:animEffect>
                                  </p:childTnLst>
                                </p:cTn>
                              </p:par>
                            </p:childTnLst>
                          </p:cTn>
                        </p:par>
                        <p:par>
                          <p:cTn id="16" fill="hold">
                            <p:stCondLst>
                              <p:cond delay="2000"/>
                            </p:stCondLst>
                            <p:childTnLst>
                              <p:par>
                                <p:cTn id="17" presetID="52" presetClass="entr" presetSubtype="0" fill="hold" grpId="0" nodeType="after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Scale>
                                      <p:cBhvr>
                                        <p:cTn id="19" dur="1000" decel="50000" fill="hold">
                                          <p:stCondLst>
                                            <p:cond delay="0"/>
                                          </p:stCondLst>
                                        </p:cTn>
                                        <p:tgtEl>
                                          <p:spTgt spid="4">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4">
                                            <p:txEl>
                                              <p:pRg st="3" end="3"/>
                                            </p:txEl>
                                          </p:spTgt>
                                        </p:tgtEl>
                                        <p:attrNameLst>
                                          <p:attrName>ppt_x</p:attrName>
                                          <p:attrName>ppt_y</p:attrName>
                                        </p:attrNameLst>
                                      </p:cBhvr>
                                    </p:animMotion>
                                    <p:animEffect transition="in" filter="fade">
                                      <p:cBhvr>
                                        <p:cTn id="21" dur="1000"/>
                                        <p:tgtEl>
                                          <p:spTgt spid="4">
                                            <p:txEl>
                                              <p:pRg st="3" end="3"/>
                                            </p:txEl>
                                          </p:spTgt>
                                        </p:tgtEl>
                                      </p:cBhvr>
                                    </p:animEffect>
                                  </p:childTnLst>
                                </p:cTn>
                              </p:par>
                            </p:childTnLst>
                          </p:cTn>
                        </p:par>
                        <p:par>
                          <p:cTn id="22" fill="hold">
                            <p:stCondLst>
                              <p:cond delay="3000"/>
                            </p:stCondLst>
                            <p:childTnLst>
                              <p:par>
                                <p:cTn id="23" presetID="52" presetClass="entr" presetSubtype="0" fill="hold" grpId="0" nodeType="after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Scale>
                                      <p:cBhvr>
                                        <p:cTn id="25" dur="1000" decel="50000" fill="hold">
                                          <p:stCondLst>
                                            <p:cond delay="0"/>
                                          </p:stCondLst>
                                        </p:cTn>
                                        <p:tgtEl>
                                          <p:spTgt spid="4">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6" dur="1000" decel="50000" fill="hold">
                                          <p:stCondLst>
                                            <p:cond delay="0"/>
                                          </p:stCondLst>
                                        </p:cTn>
                                        <p:tgtEl>
                                          <p:spTgt spid="4">
                                            <p:txEl>
                                              <p:pRg st="4" end="4"/>
                                            </p:txEl>
                                          </p:spTgt>
                                        </p:tgtEl>
                                        <p:attrNameLst>
                                          <p:attrName>ppt_x</p:attrName>
                                          <p:attrName>ppt_y</p:attrName>
                                        </p:attrNameLst>
                                      </p:cBhvr>
                                    </p:animMotion>
                                    <p:animEffect transition="in" filter="fade">
                                      <p:cBhvr>
                                        <p:cTn id="27" dur="1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scene3d>
              <a:camera prst="perspectiveRight"/>
              <a:lightRig rig="threePt" dir="t"/>
            </a:scene3d>
          </a:bodyPr>
          <a:lstStyle/>
          <a:p>
            <a:r>
              <a:rPr lang="en-US" sz="48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Kesimpulan</a:t>
            </a:r>
            <a:endParaRPr lang="en-US" sz="4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3" name="Content Placeholder 2"/>
          <p:cNvSpPr>
            <a:spLocks noGrp="1"/>
          </p:cNvSpPr>
          <p:nvPr>
            <p:ph idx="1"/>
          </p:nvPr>
        </p:nvSpPr>
        <p:spPr>
          <a:xfrm>
            <a:off x="457200" y="1752600"/>
            <a:ext cx="8229600" cy="4525963"/>
          </a:xfrm>
        </p:spPr>
        <p:txBody>
          <a:bodyPr>
            <a:normAutofit/>
            <a:scene3d>
              <a:camera prst="perspectiveFront"/>
              <a:lightRig rig="threePt" dir="t"/>
            </a:scene3d>
          </a:bodyPr>
          <a:lstStyle/>
          <a:p>
            <a:pPr algn="just">
              <a:buNone/>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Pemberian</a:t>
            </a:r>
            <a:r>
              <a:rPr lang="id-ID" sz="2000" dirty="0" smtClean="0">
                <a:latin typeface="Times New Roman" pitchFamily="18" charset="0"/>
                <a:cs typeface="Times New Roman" pitchFamily="18" charset="0"/>
              </a:rPr>
              <a:t> </a:t>
            </a:r>
            <a:r>
              <a:rPr lang="id-ID" sz="2000" dirty="0">
                <a:latin typeface="Times New Roman" pitchFamily="18" charset="0"/>
                <a:cs typeface="Times New Roman" pitchFamily="18" charset="0"/>
              </a:rPr>
              <a:t>bimbingan karir di sekolah dan madrasah </a:t>
            </a:r>
            <a:r>
              <a:rPr lang="en-US" sz="2000" dirty="0" err="1">
                <a:latin typeface="Times New Roman" pitchFamily="18" charset="0"/>
                <a:cs typeface="Times New Roman" pitchFamily="18" charset="0"/>
              </a:rPr>
              <a:t>bertujuan</a:t>
            </a:r>
            <a:r>
              <a:rPr lang="id-ID" sz="2000" dirty="0">
                <a:latin typeface="Times New Roman" pitchFamily="18" charset="0"/>
                <a:cs typeface="Times New Roman" pitchFamily="18" charset="0"/>
              </a:rPr>
              <a:t> agar siswa mampu memahami, merencanakan, memilih, menyesuaikan diri dan mengembangkan karir tertentu setelah mereka selesai dari pendidikannya.Terdapat empat bidang bimbingan konseling yang menjadi ruang lingkup pelayanan. Keempat bidang-bidang bimbingan konseling tersebut adalah :</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Bidang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bimbingan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pribadi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Bidang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bimbingan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sosial</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Bidang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bimbingan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belajar</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Bidang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bimbingan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karir</a:t>
            </a:r>
            <a:r>
              <a:rPr lang="en-US" sz="2000" dirty="0">
                <a:latin typeface="Times New Roman" pitchFamily="18" charset="0"/>
                <a:cs typeface="Times New Roman" pitchFamily="18" charset="0"/>
              </a:rPr>
              <a:t>. </a:t>
            </a:r>
          </a:p>
          <a:p>
            <a:pPr algn="just">
              <a:buNone/>
            </a:pP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par>
                          <p:cTn id="11" fill="hold">
                            <p:stCondLst>
                              <p:cond delay="1000"/>
                            </p:stCondLst>
                            <p:childTnLst>
                              <p:par>
                                <p:cTn id="12" presetID="37" presetClass="entr" presetSubtype="0"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7"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762000" y="533400"/>
            <a:ext cx="8077200" cy="1499616"/>
          </a:xfrm>
          <a:prstGeom prst="rect">
            <a:avLst/>
          </a:prstGeom>
          <a:solidFill>
            <a:schemeClr val="bg1">
              <a:lumMod val="95000"/>
              <a:lumOff val="5000"/>
            </a:schemeClr>
          </a:solidFill>
          <a:ln>
            <a:solidFill>
              <a:srgbClr val="002060"/>
            </a:solidFill>
          </a:ln>
          <a:effectLst>
            <a:softEdge rad="31750"/>
          </a:effectLst>
        </p:spPr>
        <p:txBody>
          <a:bodyPr vert="horz" lIns="91440" tIns="45720" rIns="91440" bIns="45720" rtlCol="0">
            <a:normAutofit/>
            <a:scene3d>
              <a:camera prst="perspectiveRelaxedModerately"/>
              <a:lightRig rig="flat" dir="tl">
                <a:rot lat="0" lon="0" rev="6600000"/>
              </a:lightRig>
            </a:scene3d>
            <a:sp3d extrusionH="25400" contourW="8890">
              <a:bevelT w="38100" h="31750"/>
              <a:contourClr>
                <a:schemeClr val="accent2">
                  <a:shade val="75000"/>
                </a:schemeClr>
              </a:contourClr>
            </a:sp3d>
          </a:bodyPr>
          <a:lstStyle/>
          <a:p>
            <a:pPr marL="342900" marR="0" lvl="0" indent="-342900" algn="ctr" defTabSz="914400" rtl="0" eaLnBrk="1" fontAlgn="auto" latinLnBrk="0" hangingPunct="1">
              <a:lnSpc>
                <a:spcPct val="100000"/>
              </a:lnSpc>
              <a:spcBef>
                <a:spcPct val="20000"/>
              </a:spcBef>
              <a:spcAft>
                <a:spcPts val="0"/>
              </a:spcAft>
              <a:buClrTx/>
              <a:buSzTx/>
              <a:tabLst/>
              <a:defRPr/>
            </a:pPr>
            <a:r>
              <a:rPr kumimoji="0" lang="id-ID" sz="3600" b="1" i="0" u="none" strike="noStrike" kern="1200" cap="none" spc="0" normalizeH="0" baseline="0" noProof="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uLnTx/>
                <a:uFillTx/>
                <a:latin typeface="Arial Narrow" pitchFamily="34" charset="0"/>
                <a:ea typeface="+mn-ea"/>
                <a:cs typeface="+mn-cs"/>
              </a:rPr>
              <a:t>BIDANG </a:t>
            </a:r>
            <a:endParaRPr kumimoji="0" lang="en-US" sz="3600" b="1" i="0" u="none" strike="noStrike" kern="1200" cap="none" spc="0" normalizeH="0" baseline="0" noProof="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uLnTx/>
              <a:uFillTx/>
              <a:latin typeface="Arial Narrow" pitchFamily="34" charset="0"/>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tabLst/>
              <a:defRPr/>
            </a:pPr>
            <a:r>
              <a:rPr kumimoji="0" lang="id-ID" sz="3600" b="1" i="0" u="none" strike="noStrike" kern="1200" cap="none" spc="0" normalizeH="0" baseline="0" noProof="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uLnTx/>
                <a:uFillTx/>
                <a:latin typeface="Arial Narrow" pitchFamily="34" charset="0"/>
                <a:ea typeface="+mn-ea"/>
                <a:cs typeface="+mn-cs"/>
              </a:rPr>
              <a:t>BIMBINGAN KONSELING</a:t>
            </a:r>
            <a:endParaRPr kumimoji="0" lang="en-US" sz="3600" b="1" i="0" u="none" strike="noStrike" kern="1200" cap="none" spc="0" normalizeH="0" baseline="0" noProof="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uLnTx/>
              <a:uFillTx/>
              <a:latin typeface="Arial Narrow" pitchFamily="34" charset="0"/>
              <a:ea typeface="+mn-ea"/>
              <a:cs typeface="+mn-cs"/>
            </a:endParaRPr>
          </a:p>
          <a:p>
            <a:pPr marL="342900" marR="0" lvl="0" indent="-342900" algn="ctr" defTabSz="914400" rtl="0" eaLnBrk="1" fontAlgn="auto" latinLnBrk="0" hangingPunct="1">
              <a:lnSpc>
                <a:spcPct val="100000"/>
              </a:lnSpc>
              <a:spcBef>
                <a:spcPct val="20000"/>
              </a:spcBef>
              <a:spcAft>
                <a:spcPts val="0"/>
              </a:spcAft>
              <a:buClrTx/>
              <a:buSzTx/>
              <a:tabLst/>
              <a:defRPr/>
            </a:pPr>
            <a:endParaRPr kumimoji="0" lang="en-US" sz="3600" b="1" i="0" u="none" strike="noStrike" kern="1200" cap="none" spc="0" normalizeH="0" baseline="0" noProof="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uLnTx/>
              <a:uFillTx/>
              <a:latin typeface="Arial Narrow" pitchFamily="34" charset="0"/>
              <a:ea typeface="+mn-ea"/>
              <a:cs typeface="+mn-cs"/>
            </a:endParaRPr>
          </a:p>
        </p:txBody>
      </p:sp>
      <p:cxnSp>
        <p:nvCxnSpPr>
          <p:cNvPr id="7" name="Straight Arrow Connector 6"/>
          <p:cNvCxnSpPr/>
          <p:nvPr/>
        </p:nvCxnSpPr>
        <p:spPr>
          <a:xfrm rot="10800000" flipV="1">
            <a:off x="2209800" y="2133600"/>
            <a:ext cx="2438400" cy="914400"/>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a:off x="3086100" y="2628900"/>
            <a:ext cx="2057400" cy="1066800"/>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16200000" flipH="1">
            <a:off x="4152900" y="2628900"/>
            <a:ext cx="2133600" cy="1143000"/>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648200" y="2133600"/>
            <a:ext cx="2438400" cy="914400"/>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1981200" y="4191000"/>
            <a:ext cx="2667000" cy="1447800"/>
          </a:xfrm>
          <a:prstGeom prst="ellipse">
            <a:avLst/>
          </a:prstGeom>
          <a:solidFill>
            <a:schemeClr val="accent3">
              <a:lumMod val="75000"/>
            </a:schemeClr>
          </a:solidFill>
        </p:spPr>
        <p:style>
          <a:lnRef idx="1">
            <a:schemeClr val="accent4"/>
          </a:lnRef>
          <a:fillRef idx="3">
            <a:schemeClr val="accent4"/>
          </a:fillRef>
          <a:effectRef idx="2">
            <a:schemeClr val="accent4"/>
          </a:effectRef>
          <a:fontRef idx="minor">
            <a:schemeClr val="lt1"/>
          </a:fontRef>
        </p:style>
        <p:txBody>
          <a:bodyPr rtlCol="0" anchor="ctr"/>
          <a:lstStyle/>
          <a:p>
            <a:pPr lvl="0" algn="ctr"/>
            <a:r>
              <a:rPr lang="id-ID" b="1" dirty="0">
                <a:solidFill>
                  <a:schemeClr val="tx2">
                    <a:lumMod val="10000"/>
                  </a:schemeClr>
                </a:solidFill>
              </a:rPr>
              <a:t>Bidang Bimbingan </a:t>
            </a:r>
            <a:r>
              <a:rPr lang="en-US" b="1" dirty="0" err="1" smtClean="0">
                <a:solidFill>
                  <a:schemeClr val="tx2">
                    <a:lumMod val="10000"/>
                  </a:schemeClr>
                </a:solidFill>
              </a:rPr>
              <a:t>Sosial</a:t>
            </a:r>
            <a:endParaRPr lang="en-US" dirty="0">
              <a:solidFill>
                <a:schemeClr val="tx2">
                  <a:lumMod val="10000"/>
                </a:schemeClr>
              </a:solidFill>
            </a:endParaRPr>
          </a:p>
          <a:p>
            <a:pPr algn="ctr"/>
            <a:endParaRPr lang="en-US" dirty="0">
              <a:solidFill>
                <a:schemeClr val="tx2">
                  <a:lumMod val="10000"/>
                </a:schemeClr>
              </a:solidFill>
            </a:endParaRPr>
          </a:p>
        </p:txBody>
      </p:sp>
      <p:sp>
        <p:nvSpPr>
          <p:cNvPr id="15" name="Oval 14"/>
          <p:cNvSpPr/>
          <p:nvPr/>
        </p:nvSpPr>
        <p:spPr>
          <a:xfrm>
            <a:off x="228600" y="2971800"/>
            <a:ext cx="2667000" cy="1447800"/>
          </a:xfrm>
          <a:prstGeom prst="ellipse">
            <a:avLst/>
          </a:prstGeom>
          <a:solidFill>
            <a:schemeClr val="accent3">
              <a:lumMod val="75000"/>
            </a:schemeClr>
          </a:solidFill>
        </p:spPr>
        <p:style>
          <a:lnRef idx="1">
            <a:schemeClr val="accent4"/>
          </a:lnRef>
          <a:fillRef idx="3">
            <a:schemeClr val="accent4"/>
          </a:fillRef>
          <a:effectRef idx="2">
            <a:schemeClr val="accent4"/>
          </a:effectRef>
          <a:fontRef idx="minor">
            <a:schemeClr val="lt1"/>
          </a:fontRef>
        </p:style>
        <p:txBody>
          <a:bodyPr rtlCol="0" anchor="ctr"/>
          <a:lstStyle/>
          <a:p>
            <a:pPr lvl="0" algn="ctr"/>
            <a:r>
              <a:rPr lang="id-ID" b="1" dirty="0">
                <a:solidFill>
                  <a:schemeClr val="tx2">
                    <a:lumMod val="10000"/>
                  </a:schemeClr>
                </a:solidFill>
              </a:rPr>
              <a:t>Bidang Bimbingan Pribadi</a:t>
            </a:r>
            <a:endParaRPr lang="en-US" dirty="0">
              <a:solidFill>
                <a:schemeClr val="tx2">
                  <a:lumMod val="10000"/>
                </a:schemeClr>
              </a:solidFill>
            </a:endParaRPr>
          </a:p>
          <a:p>
            <a:pPr algn="ctr"/>
            <a:endParaRPr lang="en-US" dirty="0">
              <a:solidFill>
                <a:schemeClr val="tx2">
                  <a:lumMod val="10000"/>
                </a:schemeClr>
              </a:solidFill>
            </a:endParaRPr>
          </a:p>
        </p:txBody>
      </p:sp>
      <p:sp>
        <p:nvSpPr>
          <p:cNvPr id="16" name="Oval 15"/>
          <p:cNvSpPr/>
          <p:nvPr/>
        </p:nvSpPr>
        <p:spPr>
          <a:xfrm>
            <a:off x="4648200" y="4267200"/>
            <a:ext cx="2667000" cy="1447800"/>
          </a:xfrm>
          <a:prstGeom prst="ellipse">
            <a:avLst/>
          </a:prstGeom>
          <a:solidFill>
            <a:schemeClr val="accent3">
              <a:lumMod val="75000"/>
            </a:schemeClr>
          </a:solidFill>
        </p:spPr>
        <p:style>
          <a:lnRef idx="1">
            <a:schemeClr val="accent4"/>
          </a:lnRef>
          <a:fillRef idx="3">
            <a:schemeClr val="accent4"/>
          </a:fillRef>
          <a:effectRef idx="2">
            <a:schemeClr val="accent4"/>
          </a:effectRef>
          <a:fontRef idx="minor">
            <a:schemeClr val="lt1"/>
          </a:fontRef>
        </p:style>
        <p:txBody>
          <a:bodyPr rtlCol="0" anchor="ctr"/>
          <a:lstStyle/>
          <a:p>
            <a:pPr lvl="0" algn="ctr"/>
            <a:r>
              <a:rPr lang="id-ID" b="1" dirty="0">
                <a:solidFill>
                  <a:schemeClr val="tx2">
                    <a:lumMod val="10000"/>
                  </a:schemeClr>
                </a:solidFill>
              </a:rPr>
              <a:t>Bidang </a:t>
            </a:r>
            <a:r>
              <a:rPr lang="id-ID" b="1" dirty="0" smtClean="0">
                <a:solidFill>
                  <a:schemeClr val="tx2">
                    <a:lumMod val="10000"/>
                  </a:schemeClr>
                </a:solidFill>
              </a:rPr>
              <a:t>Bimbingan</a:t>
            </a:r>
            <a:r>
              <a:rPr lang="en-US" b="1" dirty="0" smtClean="0">
                <a:solidFill>
                  <a:schemeClr val="tx2">
                    <a:lumMod val="10000"/>
                  </a:schemeClr>
                </a:solidFill>
              </a:rPr>
              <a:t> </a:t>
            </a:r>
            <a:r>
              <a:rPr lang="en-US" b="1" dirty="0" err="1" smtClean="0">
                <a:solidFill>
                  <a:schemeClr val="tx2">
                    <a:lumMod val="10000"/>
                  </a:schemeClr>
                </a:solidFill>
              </a:rPr>
              <a:t>Belajar</a:t>
            </a:r>
            <a:endParaRPr lang="en-US" dirty="0">
              <a:solidFill>
                <a:schemeClr val="tx2">
                  <a:lumMod val="10000"/>
                </a:schemeClr>
              </a:solidFill>
            </a:endParaRPr>
          </a:p>
          <a:p>
            <a:pPr algn="ctr"/>
            <a:endParaRPr lang="en-US" dirty="0">
              <a:solidFill>
                <a:schemeClr val="tx2">
                  <a:lumMod val="10000"/>
                </a:schemeClr>
              </a:solidFill>
            </a:endParaRPr>
          </a:p>
        </p:txBody>
      </p:sp>
      <p:sp>
        <p:nvSpPr>
          <p:cNvPr id="17" name="Oval 16"/>
          <p:cNvSpPr/>
          <p:nvPr/>
        </p:nvSpPr>
        <p:spPr>
          <a:xfrm>
            <a:off x="6248400" y="3048000"/>
            <a:ext cx="2667000" cy="1447800"/>
          </a:xfrm>
          <a:prstGeom prst="ellipse">
            <a:avLst/>
          </a:prstGeom>
          <a:solidFill>
            <a:schemeClr val="accent3">
              <a:lumMod val="75000"/>
            </a:schemeClr>
          </a:solidFill>
        </p:spPr>
        <p:style>
          <a:lnRef idx="1">
            <a:schemeClr val="accent4"/>
          </a:lnRef>
          <a:fillRef idx="3">
            <a:schemeClr val="accent4"/>
          </a:fillRef>
          <a:effectRef idx="2">
            <a:schemeClr val="accent4"/>
          </a:effectRef>
          <a:fontRef idx="minor">
            <a:schemeClr val="lt1"/>
          </a:fontRef>
        </p:style>
        <p:txBody>
          <a:bodyPr rtlCol="0" anchor="ctr"/>
          <a:lstStyle/>
          <a:p>
            <a:pPr lvl="0" algn="ctr"/>
            <a:r>
              <a:rPr lang="id-ID" b="1" dirty="0">
                <a:solidFill>
                  <a:schemeClr val="tx2">
                    <a:lumMod val="10000"/>
                  </a:schemeClr>
                </a:solidFill>
              </a:rPr>
              <a:t>Bidang Bimbingan </a:t>
            </a:r>
            <a:r>
              <a:rPr lang="en-US" b="1" dirty="0" err="1" smtClean="0">
                <a:solidFill>
                  <a:schemeClr val="tx2">
                    <a:lumMod val="10000"/>
                  </a:schemeClr>
                </a:solidFill>
              </a:rPr>
              <a:t>Karir</a:t>
            </a:r>
            <a:endParaRPr lang="en-US" dirty="0">
              <a:solidFill>
                <a:schemeClr val="tx2">
                  <a:lumMod val="10000"/>
                </a:schemeClr>
              </a:solidFill>
            </a:endParaRPr>
          </a:p>
          <a:p>
            <a:pPr algn="ctr"/>
            <a:endParaRPr lang="en-US" dirty="0">
              <a:solidFill>
                <a:schemeClr val="tx2">
                  <a:lumMod val="10000"/>
                </a:schemeClr>
              </a:solidFill>
            </a:endParaRPr>
          </a:p>
        </p:txBody>
      </p:sp>
      <p:sp>
        <p:nvSpPr>
          <p:cNvPr id="15361"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id-ID" sz="1200" b="1"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B</a:t>
            </a:r>
            <a:r>
              <a:rPr kumimoji="0" lang="id-ID" sz="1200" b="1" i="0" u="none" strike="noStrike" cap="none" normalizeH="0" baseline="0" smtClean="0" bmk="">
                <a:ln>
                  <a:noFill/>
                </a:ln>
                <a:solidFill>
                  <a:srgbClr val="000000"/>
                </a:solidFill>
                <a:effectLst/>
                <a:latin typeface="Times New Roman" pitchFamily="18" charset="0"/>
                <a:ea typeface="Calibri" pitchFamily="34" charset="0"/>
                <a:cs typeface="Times New Roman" pitchFamily="18" charset="0"/>
              </a:rPr>
              <a:t>idang Bimbingan Pribadi</a:t>
            </a:r>
            <a:endParaRPr kumimoji="0" lang="id-ID" sz="1800" b="0" i="0" u="none" strike="noStrike" cap="none" normalizeH="0" baseline="0" smtClean="0">
              <a:ln>
                <a:noFill/>
              </a:ln>
              <a:solidFill>
                <a:schemeClr val="tx1"/>
              </a:solidFill>
              <a:effectLst/>
              <a:latin typeface="Arial" pitchFamily="34" charset="0"/>
              <a:cs typeface="Arial" pitchFamily="34" charset="0"/>
            </a:endParaRPr>
          </a:p>
        </p:txBody>
      </p:sp>
      <p:sp>
        <p:nvSpPr>
          <p:cNvPr id="1536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id-ID" sz="1200" b="1"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B</a:t>
            </a:r>
            <a:r>
              <a:rPr kumimoji="0" lang="id-ID" sz="1200" b="1" i="0" u="none" strike="noStrike" cap="none" normalizeH="0" baseline="0" smtClean="0" bmk="">
                <a:ln>
                  <a:noFill/>
                </a:ln>
                <a:solidFill>
                  <a:srgbClr val="000000"/>
                </a:solidFill>
                <a:effectLst/>
                <a:latin typeface="Times New Roman" pitchFamily="18" charset="0"/>
                <a:ea typeface="Calibri" pitchFamily="34" charset="0"/>
                <a:cs typeface="Times New Roman" pitchFamily="18" charset="0"/>
              </a:rPr>
              <a:t>idang Bimbingan Pribadi</a:t>
            </a:r>
            <a:endParaRPr kumimoji="0" lang="id-ID" sz="1800" b="0" i="0" u="none" strike="noStrike" cap="none" normalizeH="0" baseline="0" smtClean="0">
              <a:ln>
                <a:noFill/>
              </a:ln>
              <a:solidFill>
                <a:schemeClr val="tx1"/>
              </a:solidFill>
              <a:effectLst/>
              <a:latin typeface="Arial" pitchFamily="34" charset="0"/>
              <a:cs typeface="Arial" pitchFamily="34" charset="0"/>
            </a:endParaRPr>
          </a:p>
        </p:txBody>
      </p:sp>
      <p:sp>
        <p:nvSpPr>
          <p:cNvPr id="15363"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id-ID" sz="1200" b="1"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B</a:t>
            </a:r>
            <a:r>
              <a:rPr kumimoji="0" lang="id-ID" sz="1200" b="1" i="0" u="none" strike="noStrike" cap="none" normalizeH="0" baseline="0" smtClean="0" bmk="">
                <a:ln>
                  <a:noFill/>
                </a:ln>
                <a:solidFill>
                  <a:srgbClr val="000000"/>
                </a:solidFill>
                <a:effectLst/>
                <a:latin typeface="Times New Roman" pitchFamily="18" charset="0"/>
                <a:ea typeface="Calibri" pitchFamily="34" charset="0"/>
                <a:cs typeface="Times New Roman" pitchFamily="18" charset="0"/>
              </a:rPr>
              <a:t>idang Bimbingan Pribadi</a:t>
            </a:r>
            <a:endParaRPr kumimoji="0" lang="id-ID" sz="1800" b="0" i="0" u="none" strike="noStrike" cap="none" normalizeH="0" baseline="0" smtClean="0">
              <a:ln>
                <a:noFill/>
              </a:ln>
              <a:solidFill>
                <a:schemeClr val="tx1"/>
              </a:solidFill>
              <a:effectLst/>
              <a:latin typeface="Arial" pitchFamily="34" charset="0"/>
              <a:cs typeface="Arial" pitchFamily="34" charset="0"/>
            </a:endParaRPr>
          </a:p>
        </p:txBody>
      </p:sp>
      <p:sp>
        <p:nvSpPr>
          <p:cNvPr id="15364"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id-ID" sz="1200" b="1"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B</a:t>
            </a:r>
            <a:r>
              <a:rPr kumimoji="0" lang="id-ID" sz="1200" b="1" i="0" u="none" strike="noStrike" cap="none" normalizeH="0" baseline="0" smtClean="0" bmk="">
                <a:ln>
                  <a:noFill/>
                </a:ln>
                <a:solidFill>
                  <a:srgbClr val="000000"/>
                </a:solidFill>
                <a:effectLst/>
                <a:latin typeface="Times New Roman" pitchFamily="18" charset="0"/>
                <a:ea typeface="Calibri" pitchFamily="34" charset="0"/>
                <a:cs typeface="Times New Roman" pitchFamily="18" charset="0"/>
              </a:rPr>
              <a:t>idang Bimbingan Pribadi</a:t>
            </a:r>
            <a:endParaRPr kumimoji="0" lang="id-ID" sz="1800" b="0" i="0" u="none" strike="noStrike" cap="none" normalizeH="0" baseline="0" smtClean="0">
              <a:ln>
                <a:noFill/>
              </a:ln>
              <a:solidFill>
                <a:schemeClr val="tx1"/>
              </a:solidFill>
              <a:effectLst/>
              <a:latin typeface="Arial" pitchFamily="34" charset="0"/>
              <a:cs typeface="Arial" pitchFamily="34" charset="0"/>
            </a:endParaRPr>
          </a:p>
        </p:txBody>
      </p:sp>
      <p:sp>
        <p:nvSpPr>
          <p:cNvPr id="1536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id-ID" sz="1200" b="1"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B</a:t>
            </a:r>
            <a:r>
              <a:rPr kumimoji="0" lang="id-ID" sz="1200" b="1" i="0" u="none" strike="noStrike" cap="none" normalizeH="0" baseline="0" smtClean="0" bmk="">
                <a:ln>
                  <a:noFill/>
                </a:ln>
                <a:solidFill>
                  <a:srgbClr val="000000"/>
                </a:solidFill>
                <a:effectLst/>
                <a:latin typeface="Times New Roman" pitchFamily="18" charset="0"/>
                <a:ea typeface="Calibri" pitchFamily="34" charset="0"/>
                <a:cs typeface="Times New Roman" pitchFamily="18" charset="0"/>
              </a:rPr>
              <a:t>idang Bimbingan Pribadi</a:t>
            </a:r>
            <a:endParaRPr kumimoji="0" lang="id-ID" sz="1800" b="0" i="0" u="none" strike="noStrike" cap="none" normalizeH="0" baseline="0" smtClean="0">
              <a:ln>
                <a:noFill/>
              </a:ln>
              <a:solidFill>
                <a:schemeClr val="tx1"/>
              </a:solidFill>
              <a:effectLst/>
              <a:latin typeface="Arial" pitchFamily="34" charset="0"/>
              <a:cs typeface="Arial" pitchFamily="34" charset="0"/>
            </a:endParaRPr>
          </a:p>
        </p:txBody>
      </p:sp>
      <p:sp>
        <p:nvSpPr>
          <p:cNvPr id="15366"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id-ID" sz="1200" b="1"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B</a:t>
            </a:r>
            <a:r>
              <a:rPr kumimoji="0" lang="id-ID" sz="1200" b="1" i="0" u="none" strike="noStrike" cap="none" normalizeH="0" baseline="0" smtClean="0" bmk="">
                <a:ln>
                  <a:noFill/>
                </a:ln>
                <a:solidFill>
                  <a:srgbClr val="000000"/>
                </a:solidFill>
                <a:effectLst/>
                <a:latin typeface="Times New Roman" pitchFamily="18" charset="0"/>
                <a:ea typeface="Calibri" pitchFamily="34" charset="0"/>
                <a:cs typeface="Times New Roman" pitchFamily="18" charset="0"/>
              </a:rPr>
              <a:t>idang Bimbingan Pribadi</a:t>
            </a:r>
            <a:endParaRPr kumimoji="0" lang="id-ID" sz="1800" b="0" i="0" u="none" strike="noStrike" cap="none" normalizeH="0" baseline="0" smtClean="0">
              <a:ln>
                <a:noFill/>
              </a:ln>
              <a:solidFill>
                <a:schemeClr val="tx1"/>
              </a:solidFill>
              <a:effectLst/>
              <a:latin typeface="Arial" pitchFamily="34" charset="0"/>
              <a:cs typeface="Arial" pitchFamily="34" charset="0"/>
            </a:endParaRPr>
          </a:p>
        </p:txBody>
      </p:sp>
      <p:sp>
        <p:nvSpPr>
          <p:cNvPr id="15367"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pPr>
            <a:r>
              <a:rPr kumimoji="0" lang="id-ID" sz="1200" b="1"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B</a:t>
            </a:r>
            <a:r>
              <a:rPr kumimoji="0" lang="id-ID" sz="1200" b="1" i="0" u="none" strike="noStrike" cap="none" normalizeH="0" baseline="0" smtClean="0" bmk="">
                <a:ln>
                  <a:noFill/>
                </a:ln>
                <a:solidFill>
                  <a:srgbClr val="000000"/>
                </a:solidFill>
                <a:effectLst/>
                <a:latin typeface="Times New Roman" pitchFamily="18" charset="0"/>
                <a:ea typeface="Calibri" pitchFamily="34" charset="0"/>
                <a:cs typeface="Times New Roman" pitchFamily="18" charset="0"/>
              </a:rPr>
              <a:t>idang Bimbingan Pribadi</a:t>
            </a:r>
            <a:endParaRPr kumimoji="0" lang="id-ID"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32"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plus(out)">
                                      <p:cBhvr>
                                        <p:cTn id="7" dur="500"/>
                                        <p:tgtEl>
                                          <p:spTgt spid="7"/>
                                        </p:tgtEl>
                                      </p:cBhvr>
                                    </p:animEffect>
                                  </p:childTnLst>
                                </p:cTn>
                              </p:par>
                            </p:childTnLst>
                          </p:cTn>
                        </p:par>
                        <p:par>
                          <p:cTn id="8" fill="hold">
                            <p:stCondLst>
                              <p:cond delay="500"/>
                            </p:stCondLst>
                            <p:childTnLst>
                              <p:par>
                                <p:cTn id="9" presetID="13" presetClass="entr" presetSubtype="32"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plus(out)">
                                      <p:cBhvr>
                                        <p:cTn id="11" dur="500"/>
                                        <p:tgtEl>
                                          <p:spTgt spid="9"/>
                                        </p:tgtEl>
                                      </p:cBhvr>
                                    </p:animEffect>
                                  </p:childTnLst>
                                </p:cTn>
                              </p:par>
                            </p:childTnLst>
                          </p:cTn>
                        </p:par>
                        <p:par>
                          <p:cTn id="12" fill="hold">
                            <p:stCondLst>
                              <p:cond delay="1000"/>
                            </p:stCondLst>
                            <p:childTnLst>
                              <p:par>
                                <p:cTn id="13" presetID="13" presetClass="entr" presetSubtype="32" fill="hold"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plus(out)">
                                      <p:cBhvr>
                                        <p:cTn id="15" dur="500"/>
                                        <p:tgtEl>
                                          <p:spTgt spid="11"/>
                                        </p:tgtEl>
                                      </p:cBhvr>
                                    </p:animEffect>
                                  </p:childTnLst>
                                </p:cTn>
                              </p:par>
                            </p:childTnLst>
                          </p:cTn>
                        </p:par>
                        <p:par>
                          <p:cTn id="16" fill="hold">
                            <p:stCondLst>
                              <p:cond delay="1500"/>
                            </p:stCondLst>
                            <p:childTnLst>
                              <p:par>
                                <p:cTn id="17" presetID="13" presetClass="entr" presetSubtype="32" fill="hold" nodeType="after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plus(out)">
                                      <p:cBhvr>
                                        <p:cTn id="19" dur="500"/>
                                        <p:tgtEl>
                                          <p:spTgt spid="13"/>
                                        </p:tgtEl>
                                      </p:cBhvr>
                                    </p:animEffect>
                                  </p:childTnLst>
                                </p:cTn>
                              </p:par>
                            </p:childTnLst>
                          </p:cTn>
                        </p:par>
                        <p:par>
                          <p:cTn id="20" fill="hold">
                            <p:stCondLst>
                              <p:cond delay="2000"/>
                            </p:stCondLst>
                            <p:childTnLst>
                              <p:par>
                                <p:cTn id="21" presetID="37" presetClass="entr" presetSubtype="0" fill="hold" grpId="0" nodeType="after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1000"/>
                                        <p:tgtEl>
                                          <p:spTgt spid="15"/>
                                        </p:tgtEl>
                                      </p:cBhvr>
                                    </p:animEffect>
                                    <p:anim calcmode="lin" valueType="num">
                                      <p:cBhvr>
                                        <p:cTn id="24" dur="1000" fill="hold"/>
                                        <p:tgtEl>
                                          <p:spTgt spid="15"/>
                                        </p:tgtEl>
                                        <p:attrNameLst>
                                          <p:attrName>ppt_x</p:attrName>
                                        </p:attrNameLst>
                                      </p:cBhvr>
                                      <p:tavLst>
                                        <p:tav tm="0">
                                          <p:val>
                                            <p:strVal val="#ppt_x"/>
                                          </p:val>
                                        </p:tav>
                                        <p:tav tm="100000">
                                          <p:val>
                                            <p:strVal val="#ppt_x"/>
                                          </p:val>
                                        </p:tav>
                                      </p:tavLst>
                                    </p:anim>
                                    <p:anim calcmode="lin" valueType="num">
                                      <p:cBhvr>
                                        <p:cTn id="25" dur="900" decel="100000" fill="hold"/>
                                        <p:tgtEl>
                                          <p:spTgt spid="15"/>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15"/>
                                        </p:tgtEl>
                                        <p:attrNameLst>
                                          <p:attrName>ppt_y</p:attrName>
                                        </p:attrNameLst>
                                      </p:cBhvr>
                                      <p:tavLst>
                                        <p:tav tm="0">
                                          <p:val>
                                            <p:strVal val="#ppt_y-.03"/>
                                          </p:val>
                                        </p:tav>
                                        <p:tav tm="100000">
                                          <p:val>
                                            <p:strVal val="#ppt_y"/>
                                          </p:val>
                                        </p:tav>
                                      </p:tavLst>
                                    </p:anim>
                                  </p:childTnLst>
                                </p:cTn>
                              </p:par>
                            </p:childTnLst>
                          </p:cTn>
                        </p:par>
                        <p:par>
                          <p:cTn id="27" fill="hold">
                            <p:stCondLst>
                              <p:cond delay="3000"/>
                            </p:stCondLst>
                            <p:childTnLst>
                              <p:par>
                                <p:cTn id="28" presetID="37" presetClass="entr" presetSubtype="0" fill="hold" grpId="0" nodeType="after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fade">
                                      <p:cBhvr>
                                        <p:cTn id="30" dur="1000"/>
                                        <p:tgtEl>
                                          <p:spTgt spid="14"/>
                                        </p:tgtEl>
                                      </p:cBhvr>
                                    </p:animEffect>
                                    <p:anim calcmode="lin" valueType="num">
                                      <p:cBhvr>
                                        <p:cTn id="31" dur="1000" fill="hold"/>
                                        <p:tgtEl>
                                          <p:spTgt spid="14"/>
                                        </p:tgtEl>
                                        <p:attrNameLst>
                                          <p:attrName>ppt_x</p:attrName>
                                        </p:attrNameLst>
                                      </p:cBhvr>
                                      <p:tavLst>
                                        <p:tav tm="0">
                                          <p:val>
                                            <p:strVal val="#ppt_x"/>
                                          </p:val>
                                        </p:tav>
                                        <p:tav tm="100000">
                                          <p:val>
                                            <p:strVal val="#ppt_x"/>
                                          </p:val>
                                        </p:tav>
                                      </p:tavLst>
                                    </p:anim>
                                    <p:anim calcmode="lin" valueType="num">
                                      <p:cBhvr>
                                        <p:cTn id="32" dur="900" decel="100000" fill="hold"/>
                                        <p:tgtEl>
                                          <p:spTgt spid="14"/>
                                        </p:tgtEl>
                                        <p:attrNameLst>
                                          <p:attrName>ppt_y</p:attrName>
                                        </p:attrNameLst>
                                      </p:cBhvr>
                                      <p:tavLst>
                                        <p:tav tm="0">
                                          <p:val>
                                            <p:strVal val="#ppt_y+1"/>
                                          </p:val>
                                        </p:tav>
                                        <p:tav tm="100000">
                                          <p:val>
                                            <p:strVal val="#ppt_y-.03"/>
                                          </p:val>
                                        </p:tav>
                                      </p:tavLst>
                                    </p:anim>
                                    <p:anim calcmode="lin" valueType="num">
                                      <p:cBhvr>
                                        <p:cTn id="33" dur="100" accel="100000" fill="hold">
                                          <p:stCondLst>
                                            <p:cond delay="900"/>
                                          </p:stCondLst>
                                        </p:cTn>
                                        <p:tgtEl>
                                          <p:spTgt spid="14"/>
                                        </p:tgtEl>
                                        <p:attrNameLst>
                                          <p:attrName>ppt_y</p:attrName>
                                        </p:attrNameLst>
                                      </p:cBhvr>
                                      <p:tavLst>
                                        <p:tav tm="0">
                                          <p:val>
                                            <p:strVal val="#ppt_y-.03"/>
                                          </p:val>
                                        </p:tav>
                                        <p:tav tm="100000">
                                          <p:val>
                                            <p:strVal val="#ppt_y"/>
                                          </p:val>
                                        </p:tav>
                                      </p:tavLst>
                                    </p:anim>
                                  </p:childTnLst>
                                </p:cTn>
                              </p:par>
                            </p:childTnLst>
                          </p:cTn>
                        </p:par>
                        <p:par>
                          <p:cTn id="34" fill="hold">
                            <p:stCondLst>
                              <p:cond delay="4000"/>
                            </p:stCondLst>
                            <p:childTnLst>
                              <p:par>
                                <p:cTn id="35" presetID="37" presetClass="entr" presetSubtype="0" fill="hold" grpId="0" nodeType="after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1000"/>
                                        <p:tgtEl>
                                          <p:spTgt spid="16"/>
                                        </p:tgtEl>
                                      </p:cBhvr>
                                    </p:animEffect>
                                    <p:anim calcmode="lin" valueType="num">
                                      <p:cBhvr>
                                        <p:cTn id="38" dur="1000" fill="hold"/>
                                        <p:tgtEl>
                                          <p:spTgt spid="16"/>
                                        </p:tgtEl>
                                        <p:attrNameLst>
                                          <p:attrName>ppt_x</p:attrName>
                                        </p:attrNameLst>
                                      </p:cBhvr>
                                      <p:tavLst>
                                        <p:tav tm="0">
                                          <p:val>
                                            <p:strVal val="#ppt_x"/>
                                          </p:val>
                                        </p:tav>
                                        <p:tav tm="100000">
                                          <p:val>
                                            <p:strVal val="#ppt_x"/>
                                          </p:val>
                                        </p:tav>
                                      </p:tavLst>
                                    </p:anim>
                                    <p:anim calcmode="lin" valueType="num">
                                      <p:cBhvr>
                                        <p:cTn id="39" dur="900" decel="100000" fill="hold"/>
                                        <p:tgtEl>
                                          <p:spTgt spid="16"/>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16"/>
                                        </p:tgtEl>
                                        <p:attrNameLst>
                                          <p:attrName>ppt_y</p:attrName>
                                        </p:attrNameLst>
                                      </p:cBhvr>
                                      <p:tavLst>
                                        <p:tav tm="0">
                                          <p:val>
                                            <p:strVal val="#ppt_y-.03"/>
                                          </p:val>
                                        </p:tav>
                                        <p:tav tm="100000">
                                          <p:val>
                                            <p:strVal val="#ppt_y"/>
                                          </p:val>
                                        </p:tav>
                                      </p:tavLst>
                                    </p:anim>
                                  </p:childTnLst>
                                </p:cTn>
                              </p:par>
                            </p:childTnLst>
                          </p:cTn>
                        </p:par>
                        <p:par>
                          <p:cTn id="41" fill="hold">
                            <p:stCondLst>
                              <p:cond delay="5000"/>
                            </p:stCondLst>
                            <p:childTnLst>
                              <p:par>
                                <p:cTn id="42" presetID="37" presetClass="entr" presetSubtype="0" fill="hold" grpId="0" nodeType="after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fade">
                                      <p:cBhvr>
                                        <p:cTn id="44" dur="1000"/>
                                        <p:tgtEl>
                                          <p:spTgt spid="17"/>
                                        </p:tgtEl>
                                      </p:cBhvr>
                                    </p:animEffect>
                                    <p:anim calcmode="lin" valueType="num">
                                      <p:cBhvr>
                                        <p:cTn id="45" dur="1000" fill="hold"/>
                                        <p:tgtEl>
                                          <p:spTgt spid="17"/>
                                        </p:tgtEl>
                                        <p:attrNameLst>
                                          <p:attrName>ppt_x</p:attrName>
                                        </p:attrNameLst>
                                      </p:cBhvr>
                                      <p:tavLst>
                                        <p:tav tm="0">
                                          <p:val>
                                            <p:strVal val="#ppt_x"/>
                                          </p:val>
                                        </p:tav>
                                        <p:tav tm="100000">
                                          <p:val>
                                            <p:strVal val="#ppt_x"/>
                                          </p:val>
                                        </p:tav>
                                      </p:tavLst>
                                    </p:anim>
                                    <p:anim calcmode="lin" valueType="num">
                                      <p:cBhvr>
                                        <p:cTn id="46" dur="900" decel="100000" fill="hold"/>
                                        <p:tgtEl>
                                          <p:spTgt spid="17"/>
                                        </p:tgtEl>
                                        <p:attrNameLst>
                                          <p:attrName>ppt_y</p:attrName>
                                        </p:attrNameLst>
                                      </p:cBhvr>
                                      <p:tavLst>
                                        <p:tav tm="0">
                                          <p:val>
                                            <p:strVal val="#ppt_y+1"/>
                                          </p:val>
                                        </p:tav>
                                        <p:tav tm="100000">
                                          <p:val>
                                            <p:strVal val="#ppt_y-.03"/>
                                          </p:val>
                                        </p:tav>
                                      </p:tavLst>
                                    </p:anim>
                                    <p:anim calcmode="lin" valueType="num">
                                      <p:cBhvr>
                                        <p:cTn id="47" dur="100" accel="100000" fill="hold">
                                          <p:stCondLst>
                                            <p:cond delay="900"/>
                                          </p:stCondLst>
                                        </p:cTn>
                                        <p:tgtEl>
                                          <p:spTgt spid="17"/>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228600"/>
            <a:ext cx="8229600" cy="1143000"/>
          </a:xfrm>
          <a:prstGeom prst="rect">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600" b="1" dirty="0" smtClean="0">
              <a:solidFill>
                <a:schemeClr val="bg1">
                  <a:lumMod val="95000"/>
                  <a:lumOff val="5000"/>
                </a:schemeClr>
              </a:solidFill>
            </a:endParaRPr>
          </a:p>
          <a:p>
            <a:pPr lvl="0" algn="ctr"/>
            <a:r>
              <a:rPr lang="id-ID" sz="3600" b="1" dirty="0" smtClean="0">
                <a:solidFill>
                  <a:schemeClr val="bg1">
                    <a:lumMod val="95000"/>
                    <a:lumOff val="5000"/>
                  </a:schemeClr>
                </a:solidFill>
              </a:rPr>
              <a:t>Bidang Bimbingan Pribadi</a:t>
            </a:r>
            <a:endParaRPr lang="en-US" sz="3600" dirty="0" smtClean="0">
              <a:solidFill>
                <a:schemeClr val="bg1">
                  <a:lumMod val="95000"/>
                  <a:lumOff val="5000"/>
                </a:schemeClr>
              </a:solidFill>
            </a:endParaRPr>
          </a:p>
          <a:p>
            <a:pPr algn="ctr"/>
            <a:endParaRPr lang="en-US" sz="3600" dirty="0">
              <a:solidFill>
                <a:schemeClr val="bg1">
                  <a:lumMod val="95000"/>
                  <a:lumOff val="5000"/>
                </a:schemeClr>
              </a:solidFill>
            </a:endParaRPr>
          </a:p>
        </p:txBody>
      </p:sp>
      <p:sp>
        <p:nvSpPr>
          <p:cNvPr id="8" name="Rectangle 7"/>
          <p:cNvSpPr/>
          <p:nvPr/>
        </p:nvSpPr>
        <p:spPr>
          <a:xfrm>
            <a:off x="457200" y="1600200"/>
            <a:ext cx="8153400" cy="1323439"/>
          </a:xfrm>
          <a:prstGeom prst="rect">
            <a:avLst/>
          </a:prstGeom>
        </p:spPr>
        <p:txBody>
          <a:bodyPr wrap="square">
            <a:spAutoFit/>
          </a:bodyPr>
          <a:lstStyle/>
          <a:p>
            <a:pPr algn="just"/>
            <a:r>
              <a:rPr lang="id-ID" sz="2000" dirty="0" smtClean="0"/>
              <a:t>yaitu </a:t>
            </a:r>
            <a:r>
              <a:rPr lang="id-ID" sz="2000" dirty="0"/>
              <a:t>bidang pelayanan yang membantu peserta didik dalam memahami, menilai, mengembangkan potensi dan kecakapan, bakat dan minat, serta kondisi sesuai dengan karakteristik kepribadian dan kebutuhan dirinya secara realistik.</a:t>
            </a:r>
            <a:endParaRPr lang="en-US" sz="2000" dirty="0"/>
          </a:p>
        </p:txBody>
      </p:sp>
      <p:sp>
        <p:nvSpPr>
          <p:cNvPr id="14337" name="Rectangle 1"/>
          <p:cNvSpPr>
            <a:spLocks noChangeArrowheads="1"/>
          </p:cNvSpPr>
          <p:nvPr/>
        </p:nvSpPr>
        <p:spPr bwMode="auto">
          <a:xfrm>
            <a:off x="457200" y="3581400"/>
            <a:ext cx="8153400" cy="20005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id-ID" sz="2400" b="1" i="0" u="none" strike="noStrike" cap="none" normalizeH="0" baseline="0" dirty="0" smtClean="0">
                <a:ln>
                  <a:noFill/>
                </a:ln>
                <a:effectLst/>
                <a:latin typeface="Times New Roman" pitchFamily="18" charset="0"/>
                <a:ea typeface="Calibri" pitchFamily="34" charset="0"/>
                <a:cs typeface="Times New Roman" pitchFamily="18" charset="0"/>
              </a:rPr>
              <a:t>Tujuan pelayanan bimbingan pribadi</a:t>
            </a:r>
            <a:r>
              <a:rPr kumimoji="0" lang="en-US" sz="2400" b="1" i="0" u="none" strike="noStrike" cap="none" normalizeH="0" baseline="0" dirty="0" smtClean="0">
                <a:ln>
                  <a:noFill/>
                </a:ln>
                <a:effectLst/>
                <a:latin typeface="Times New Roman" pitchFamily="18" charset="0"/>
                <a:ea typeface="Calibri" pitchFamily="34" charset="0"/>
                <a:cs typeface="Times New Roman" pitchFamily="18" charset="0"/>
              </a:rPr>
              <a:t>:</a:t>
            </a:r>
            <a:endParaRPr kumimoji="0" lang="en-US" sz="1200" b="1"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Mencapai tujuan dan tugas perkembangan pribadi</a:t>
            </a:r>
            <a:endParaRPr kumimoji="0" lang="en-US" sz="110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Individu mampu mengatasi, mengambil sikap dan memecahkan masalahnya sendiri</a:t>
            </a:r>
            <a:endParaRPr kumimoji="0" lang="en-US" sz="110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Individu mampu mengatur dirinya sendiri di bidang kerohanian, perawatan jasmani dan pengisian waktu luang</a:t>
            </a:r>
            <a:endParaRPr kumimoji="0" lang="id-ID" sz="3200" b="0" i="0"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Scale>
                                      <p:cBhvr>
                                        <p:cTn id="7"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4"/>
                                        </p:tgtEl>
                                        <p:attrNameLst>
                                          <p:attrName>ppt_x</p:attrName>
                                          <p:attrName>ppt_y</p:attrName>
                                        </p:attrNameLst>
                                      </p:cBhvr>
                                    </p:animMotion>
                                    <p:animEffect transition="in" filter="fade">
                                      <p:cBhvr>
                                        <p:cTn id="9" dur="1000"/>
                                        <p:tgtEl>
                                          <p:spTgt spid="4"/>
                                        </p:tgtEl>
                                      </p:cBhvr>
                                    </p:animEffect>
                                  </p:childTnLst>
                                </p:cTn>
                              </p:par>
                            </p:childTnLst>
                          </p:cTn>
                        </p:par>
                        <p:par>
                          <p:cTn id="10" fill="hold">
                            <p:stCondLst>
                              <p:cond delay="1000"/>
                            </p:stCondLst>
                            <p:childTnLst>
                              <p:par>
                                <p:cTn id="11" presetID="34" presetClass="entr" presetSubtype="0" fill="hold" grpId="1" nodeType="afterEffect">
                                  <p:stCondLst>
                                    <p:cond delay="0"/>
                                  </p:stCondLst>
                                  <p:childTnLst>
                                    <p:set>
                                      <p:cBhvr>
                                        <p:cTn id="12" dur="1" fill="hold">
                                          <p:stCondLst>
                                            <p:cond delay="0"/>
                                          </p:stCondLst>
                                        </p:cTn>
                                        <p:tgtEl>
                                          <p:spTgt spid="14337"/>
                                        </p:tgtEl>
                                        <p:attrNameLst>
                                          <p:attrName>style.visibility</p:attrName>
                                        </p:attrNameLst>
                                      </p:cBhvr>
                                      <p:to>
                                        <p:strVal val="visible"/>
                                      </p:to>
                                    </p:set>
                                    <p:anim from="(-#ppt_w/2)" to="(#ppt_x)" calcmode="lin" valueType="num">
                                      <p:cBhvr>
                                        <p:cTn id="13" dur="600" fill="hold">
                                          <p:stCondLst>
                                            <p:cond delay="0"/>
                                          </p:stCondLst>
                                        </p:cTn>
                                        <p:tgtEl>
                                          <p:spTgt spid="14337"/>
                                        </p:tgtEl>
                                        <p:attrNameLst>
                                          <p:attrName>ppt_x</p:attrName>
                                        </p:attrNameLst>
                                      </p:cBhvr>
                                    </p:anim>
                                    <p:anim from="0" to="-1.0" calcmode="lin" valueType="num">
                                      <p:cBhvr>
                                        <p:cTn id="14" dur="200" decel="50000" autoRev="1" fill="hold">
                                          <p:stCondLst>
                                            <p:cond delay="600"/>
                                          </p:stCondLst>
                                        </p:cTn>
                                        <p:tgtEl>
                                          <p:spTgt spid="14337"/>
                                        </p:tgtEl>
                                        <p:attrNameLst>
                                          <p:attrName>xshear</p:attrName>
                                        </p:attrNameLst>
                                      </p:cBhvr>
                                    </p:anim>
                                    <p:animScale>
                                      <p:cBhvr>
                                        <p:cTn id="15" dur="200" decel="100000" autoRev="1" fill="hold">
                                          <p:stCondLst>
                                            <p:cond delay="600"/>
                                          </p:stCondLst>
                                        </p:cTn>
                                        <p:tgtEl>
                                          <p:spTgt spid="14337"/>
                                        </p:tgtEl>
                                      </p:cBhvr>
                                      <p:from x="100000" y="100000"/>
                                      <p:to x="80000" y="100000"/>
                                    </p:animScale>
                                    <p:anim by="(#ppt_h/3+#ppt_w*0.1)" calcmode="lin" valueType="num">
                                      <p:cBhvr additive="sum">
                                        <p:cTn id="16" dur="200" decel="100000" autoRev="1" fill="hold">
                                          <p:stCondLst>
                                            <p:cond delay="600"/>
                                          </p:stCondLst>
                                        </p:cTn>
                                        <p:tgtEl>
                                          <p:spTgt spid="14337"/>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4337"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229600" cy="4525963"/>
          </a:xfrm>
        </p:spPr>
        <p:txBody>
          <a:bodyPr>
            <a:noAutofit/>
          </a:bodyPr>
          <a:lstStyle/>
          <a:p>
            <a:pPr lvl="0" algn="just">
              <a:buNone/>
            </a:pPr>
            <a:r>
              <a:rPr lang="id-ID" sz="2800" b="1" dirty="0">
                <a:latin typeface="Times New Roman" pitchFamily="18" charset="0"/>
                <a:cs typeface="Times New Roman" pitchFamily="18" charset="0"/>
              </a:rPr>
              <a:t>Ruang lingkup layanan bimbingan </a:t>
            </a:r>
            <a:r>
              <a:rPr lang="id-ID" sz="2800" b="1" dirty="0" smtClean="0">
                <a:latin typeface="Times New Roman" pitchFamily="18" charset="0"/>
                <a:cs typeface="Times New Roman" pitchFamily="18" charset="0"/>
              </a:rPr>
              <a:t>pribadi</a:t>
            </a:r>
            <a:r>
              <a:rPr lang="en-US" sz="2800" b="1" dirty="0" smtClean="0">
                <a:latin typeface="Times New Roman" pitchFamily="18" charset="0"/>
                <a:cs typeface="Times New Roman" pitchFamily="18" charset="0"/>
              </a:rPr>
              <a:t>:</a:t>
            </a:r>
            <a:endParaRPr lang="en-US" sz="2800" b="1" dirty="0">
              <a:latin typeface="Times New Roman" pitchFamily="18" charset="0"/>
              <a:cs typeface="Times New Roman" pitchFamily="18" charset="0"/>
            </a:endParaRPr>
          </a:p>
          <a:p>
            <a:pPr lvl="0" algn="just"/>
            <a:r>
              <a:rPr lang="id-ID" sz="2000" dirty="0" smtClean="0"/>
              <a:t>Pemantapan  </a:t>
            </a:r>
            <a:r>
              <a:rPr lang="id-ID" sz="2000" dirty="0"/>
              <a:t>sikap dan kebiasaan serta pengembangan wawasan dalam beriman dan bertakwa kepada Tuhan Yang Maha Esa</a:t>
            </a:r>
            <a:endParaRPr lang="en-US" sz="2000" dirty="0"/>
          </a:p>
          <a:p>
            <a:pPr lvl="0" algn="just"/>
            <a:r>
              <a:rPr lang="id-ID" sz="2000" dirty="0"/>
              <a:t>Pemantapan pemahaman tentang kekuatan diri dan pengembangannya untuk kegiatan-kegiatan yang kreatif dan produktif, baik dalam kehidupan sehari-hari maupun untuk peranannya di masa depan</a:t>
            </a:r>
            <a:endParaRPr lang="en-US" sz="2000" dirty="0"/>
          </a:p>
          <a:p>
            <a:pPr lvl="0" algn="just"/>
            <a:r>
              <a:rPr lang="id-ID" sz="2000" dirty="0"/>
              <a:t>Pemantapan pemahaman tentang bakat dan minat pribadi serta penyaluran dan pengembangnya melalui kegiatan-kegiatan yang kreatif dan produktif</a:t>
            </a:r>
            <a:endParaRPr lang="en-US" sz="2000" dirty="0"/>
          </a:p>
          <a:p>
            <a:pPr lvl="0" algn="just"/>
            <a:r>
              <a:rPr lang="id-ID" sz="2000" dirty="0"/>
              <a:t>Pemantapan pemahaman tentang kelemahan diri dan usaha-usaha penanggulangannya</a:t>
            </a:r>
            <a:endParaRPr lang="en-US" sz="2000" dirty="0"/>
          </a:p>
          <a:p>
            <a:pPr lvl="0" algn="just"/>
            <a:r>
              <a:rPr lang="id-ID" sz="2000" dirty="0"/>
              <a:t>Pemantapan kemampuan mengambil keputusan</a:t>
            </a:r>
            <a:endParaRPr lang="en-US" sz="2000" dirty="0"/>
          </a:p>
          <a:p>
            <a:pPr lvl="0" algn="just"/>
            <a:r>
              <a:rPr lang="id-ID" sz="2000" dirty="0"/>
              <a:t>Pemantapan kemampuan mengarahkan diri sesuai dengan keputusan yang telah diambilnya</a:t>
            </a:r>
            <a:endParaRPr lang="en-US" sz="2000" dirty="0"/>
          </a:p>
          <a:p>
            <a:pPr lvl="0" algn="just"/>
            <a:r>
              <a:rPr lang="id-ID" sz="2000" dirty="0"/>
              <a:t>Pemantapan dalam perencanaan dan penyelenggaraan hidup sehat baik secara rohaniah maupun jasmaniah</a:t>
            </a:r>
            <a:endParaRPr lang="en-US" sz="2000" dirty="0"/>
          </a:p>
          <a:p>
            <a:pPr algn="just"/>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33400"/>
            <a:ext cx="8229600" cy="4525963"/>
          </a:xfrm>
        </p:spPr>
        <p:txBody>
          <a:bodyPr>
            <a:normAutofit/>
          </a:bodyPr>
          <a:lstStyle/>
          <a:p>
            <a:pPr lvl="0" algn="just">
              <a:buNone/>
            </a:pPr>
            <a:r>
              <a:rPr lang="en-US" sz="2000" dirty="0" smtClean="0">
                <a:latin typeface="Times New Roman" pitchFamily="18" charset="0"/>
                <a:cs typeface="Times New Roman" pitchFamily="18" charset="0"/>
              </a:rPr>
              <a:t>	</a:t>
            </a:r>
            <a:r>
              <a:rPr lang="id-ID" sz="2400" b="1" dirty="0" smtClean="0">
                <a:latin typeface="Times New Roman" pitchFamily="18" charset="0"/>
                <a:cs typeface="Times New Roman" pitchFamily="18" charset="0"/>
              </a:rPr>
              <a:t>Materi </a:t>
            </a:r>
            <a:r>
              <a:rPr lang="id-ID" sz="2400" b="1" dirty="0">
                <a:latin typeface="Times New Roman" pitchFamily="18" charset="0"/>
                <a:cs typeface="Times New Roman" pitchFamily="18" charset="0"/>
              </a:rPr>
              <a:t>Layanan Bidang Bimbingan Pribadi</a:t>
            </a:r>
            <a:endParaRPr lang="en-US" sz="2000" b="1" dirty="0">
              <a:latin typeface="Times New Roman" pitchFamily="18" charset="0"/>
              <a:cs typeface="Times New Roman" pitchFamily="18" charset="0"/>
            </a:endParaRPr>
          </a:p>
          <a:p>
            <a:pPr algn="just">
              <a:buNone/>
            </a:pPr>
            <a:r>
              <a:rPr lang="en-US" sz="1800" dirty="0" smtClean="0">
                <a:latin typeface="Times New Roman" pitchFamily="18" charset="0"/>
                <a:cs typeface="Times New Roman" pitchFamily="18" charset="0"/>
              </a:rPr>
              <a:t>		</a:t>
            </a:r>
            <a:r>
              <a:rPr lang="id-ID" sz="1800" dirty="0" smtClean="0">
                <a:latin typeface="Times New Roman" pitchFamily="18" charset="0"/>
                <a:cs typeface="Times New Roman" pitchFamily="18" charset="0"/>
              </a:rPr>
              <a:t>Beberapa </a:t>
            </a:r>
            <a:r>
              <a:rPr lang="id-ID" sz="1800" dirty="0">
                <a:latin typeface="Times New Roman" pitchFamily="18" charset="0"/>
                <a:cs typeface="Times New Roman" pitchFamily="18" charset="0"/>
              </a:rPr>
              <a:t>materi layanan bidang bimbingan pribadi yang dibagi menjadi beberapa bentuk, yaitu sebagai berikut </a:t>
            </a:r>
            <a:r>
              <a:rPr lang="id-ID" sz="1800" dirty="0" smtClean="0">
                <a:latin typeface="Times New Roman" pitchFamily="18" charset="0"/>
                <a:cs typeface="Times New Roman" pitchFamily="18" charset="0"/>
              </a:rPr>
              <a:t>:</a:t>
            </a:r>
            <a:endParaRPr lang="en-US" sz="1800" dirty="0" smtClean="0">
              <a:latin typeface="Times New Roman" pitchFamily="18" charset="0"/>
              <a:cs typeface="Times New Roman" pitchFamily="18" charset="0"/>
            </a:endParaRPr>
          </a:p>
          <a:p>
            <a:pPr algn="just">
              <a:buNone/>
            </a:pPr>
            <a:endParaRPr lang="en-US" sz="1800" dirty="0">
              <a:latin typeface="Times New Roman" pitchFamily="18" charset="0"/>
              <a:cs typeface="Times New Roman" pitchFamily="18" charset="0"/>
            </a:endParaRPr>
          </a:p>
          <a:p>
            <a:pPr lvl="0" algn="just"/>
            <a:r>
              <a:rPr lang="id-ID" sz="1800" dirty="0">
                <a:latin typeface="Times New Roman" pitchFamily="18" charset="0"/>
                <a:cs typeface="Times New Roman" pitchFamily="18" charset="0"/>
              </a:rPr>
              <a:t>Materi layanan bimbingan pribadi dalam layanan informasi. </a:t>
            </a:r>
            <a:endParaRPr lang="en-US" sz="1800" dirty="0">
              <a:latin typeface="Times New Roman" pitchFamily="18" charset="0"/>
              <a:cs typeface="Times New Roman" pitchFamily="18" charset="0"/>
            </a:endParaRPr>
          </a:p>
          <a:p>
            <a:pPr lvl="0" algn="just"/>
            <a:r>
              <a:rPr lang="id-ID" sz="1800" dirty="0">
                <a:latin typeface="Times New Roman" pitchFamily="18" charset="0"/>
                <a:cs typeface="Times New Roman" pitchFamily="18" charset="0"/>
              </a:rPr>
              <a:t>Pengumpulan data. </a:t>
            </a:r>
            <a:endParaRPr lang="en-US" sz="1800" dirty="0">
              <a:latin typeface="Times New Roman" pitchFamily="18" charset="0"/>
              <a:cs typeface="Times New Roman" pitchFamily="18" charset="0"/>
            </a:endParaRPr>
          </a:p>
          <a:p>
            <a:pPr lvl="0" algn="just"/>
            <a:r>
              <a:rPr lang="id-ID" sz="1800" dirty="0">
                <a:latin typeface="Times New Roman" pitchFamily="18" charset="0"/>
                <a:cs typeface="Times New Roman" pitchFamily="18" charset="0"/>
              </a:rPr>
              <a:t>Layanan orientasi mancakup suasana, lembaga dan objek pengembangan</a:t>
            </a:r>
            <a:endParaRPr lang="en-US" sz="1800" dirty="0">
              <a:latin typeface="Times New Roman" pitchFamily="18" charset="0"/>
              <a:cs typeface="Times New Roman" pitchFamily="18" charset="0"/>
            </a:endParaRPr>
          </a:p>
          <a:p>
            <a:pPr algn="just">
              <a:buNone/>
            </a:pPr>
            <a:endParaRPr lang="en-US"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228600"/>
            <a:ext cx="8229600" cy="1143000"/>
          </a:xfrm>
          <a:prstGeom prst="rect">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600" b="1" dirty="0" smtClean="0">
              <a:solidFill>
                <a:schemeClr val="bg1">
                  <a:lumMod val="95000"/>
                  <a:lumOff val="5000"/>
                </a:schemeClr>
              </a:solidFill>
            </a:endParaRPr>
          </a:p>
          <a:p>
            <a:pPr lvl="0" algn="ctr"/>
            <a:r>
              <a:rPr lang="id-ID" sz="3600" b="1" dirty="0" smtClean="0">
                <a:solidFill>
                  <a:schemeClr val="bg1">
                    <a:lumMod val="95000"/>
                    <a:lumOff val="5000"/>
                  </a:schemeClr>
                </a:solidFill>
              </a:rPr>
              <a:t>Bidang Bimbingan</a:t>
            </a:r>
            <a:r>
              <a:rPr lang="en-US" sz="3600" b="1" dirty="0" smtClean="0">
                <a:solidFill>
                  <a:schemeClr val="bg1">
                    <a:lumMod val="95000"/>
                    <a:lumOff val="5000"/>
                  </a:schemeClr>
                </a:solidFill>
              </a:rPr>
              <a:t> </a:t>
            </a:r>
            <a:r>
              <a:rPr lang="en-US" sz="3600" b="1" dirty="0" err="1" smtClean="0">
                <a:solidFill>
                  <a:schemeClr val="bg1">
                    <a:lumMod val="95000"/>
                    <a:lumOff val="5000"/>
                  </a:schemeClr>
                </a:solidFill>
              </a:rPr>
              <a:t>Sosial</a:t>
            </a:r>
            <a:endParaRPr lang="en-US" sz="3600" dirty="0" smtClean="0">
              <a:solidFill>
                <a:schemeClr val="bg1">
                  <a:lumMod val="95000"/>
                  <a:lumOff val="5000"/>
                </a:schemeClr>
              </a:solidFill>
            </a:endParaRPr>
          </a:p>
          <a:p>
            <a:pPr algn="ctr"/>
            <a:endParaRPr lang="en-US" sz="3600" dirty="0">
              <a:solidFill>
                <a:schemeClr val="bg1">
                  <a:lumMod val="95000"/>
                  <a:lumOff val="5000"/>
                </a:schemeClr>
              </a:solidFill>
            </a:endParaRPr>
          </a:p>
        </p:txBody>
      </p:sp>
      <p:sp>
        <p:nvSpPr>
          <p:cNvPr id="24577" name="Rectangle 1"/>
          <p:cNvSpPr>
            <a:spLocks noChangeArrowheads="1"/>
          </p:cNvSpPr>
          <p:nvPr/>
        </p:nvSpPr>
        <p:spPr bwMode="auto">
          <a:xfrm>
            <a:off x="457200" y="1752600"/>
            <a:ext cx="80010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yaitu bidang pelayanan yang membantu peserta didik dalam memahami dan menilai serta mengembangkan kemampuan hubungan sosial yang sehat dan efektif dengan teman sebaya, anggot keluarga dan warga lingkungan sosial yang lebih luas yang dilandasi budi pekerti, tanggung jawab kemasyarakatan dan kenegaraan.</a:t>
            </a:r>
            <a:endParaRPr kumimoji="0" lang="id-ID" sz="2800" b="0" i="0" u="none" strike="noStrike" cap="none" normalizeH="0" baseline="0" dirty="0" smtClean="0">
              <a:ln>
                <a:noFill/>
              </a:ln>
              <a:effectLst/>
              <a:latin typeface="Arial" pitchFamily="34" charset="0"/>
              <a:cs typeface="Arial" pitchFamily="34" charset="0"/>
            </a:endParaRPr>
          </a:p>
        </p:txBody>
      </p:sp>
      <p:sp>
        <p:nvSpPr>
          <p:cNvPr id="24582" name="Rectangle 6"/>
          <p:cNvSpPr>
            <a:spLocks noChangeArrowheads="1"/>
          </p:cNvSpPr>
          <p:nvPr/>
        </p:nvSpPr>
        <p:spPr bwMode="auto">
          <a:xfrm>
            <a:off x="457200" y="3657600"/>
            <a:ext cx="8238153" cy="267765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just" fontAlgn="base">
              <a:spcBef>
                <a:spcPct val="0"/>
              </a:spcBef>
              <a:spcAft>
                <a:spcPct val="0"/>
              </a:spcAft>
            </a:pPr>
            <a:r>
              <a:rPr lang="id-ID" sz="2400" dirty="0">
                <a:latin typeface="Times New Roman" pitchFamily="18" charset="0"/>
                <a:cs typeface="Times New Roman" pitchFamily="18" charset="0"/>
              </a:rPr>
              <a:t>Aspek – aspek Bimbingan Sosial</a:t>
            </a:r>
            <a:endParaRPr lang="en-US" sz="2400" dirty="0">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lang="en-US" dirty="0">
                <a:latin typeface="Times New Roman" pitchFamily="18" charset="0"/>
                <a:ea typeface="Calibri" pitchFamily="34" charset="0"/>
                <a:cs typeface="Times New Roman" pitchFamily="18" charset="0"/>
              </a:rPr>
              <a:t>	</a:t>
            </a:r>
            <a:endParaRPr lang="en-US" dirty="0" smtClean="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a:ln>
                  <a:noFill/>
                </a:ln>
                <a:effectLst/>
                <a:latin typeface="Times New Roman" pitchFamily="18" charset="0"/>
                <a:ea typeface="Calibri" pitchFamily="34" charset="0"/>
                <a:cs typeface="Times New Roman" pitchFamily="18" charset="0"/>
              </a:rPr>
              <a:t>	</a:t>
            </a: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Problem individu yang berhubungan dengan lingkungan sosialnya misalnya :</a:t>
            </a:r>
            <a:endParaRPr kumimoji="0" lang="en-US" sz="105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Kesulitan dalam persahabatan</a:t>
            </a:r>
            <a:endParaRPr kumimoji="0" lang="en-US" sz="105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Kesulitan mencari teman</a:t>
            </a:r>
            <a:endParaRPr kumimoji="0" lang="en-US" sz="105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Merasa terasing dalam aktivis kelompok</a:t>
            </a:r>
            <a:endParaRPr kumimoji="0" lang="en-US" sz="105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Kesulitan memperoleh penyesuasian dalam kegiatan kelompok</a:t>
            </a:r>
            <a:endParaRPr kumimoji="0" lang="en-US" sz="105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Kesulitan mewujudkan hubungan yang harmonis dalam keluarga</a:t>
            </a:r>
            <a:endParaRPr kumimoji="0" lang="en-US" sz="105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Kesulitan dalam menghadapi situasi sosial yang baru</a:t>
            </a:r>
            <a:endParaRPr kumimoji="0" lang="id-ID" sz="2800" b="0" i="0"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Scale>
                                      <p:cBhvr>
                                        <p:cTn id="7"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4"/>
                                        </p:tgtEl>
                                        <p:attrNameLst>
                                          <p:attrName>ppt_x</p:attrName>
                                          <p:attrName>ppt_y</p:attrName>
                                        </p:attrNameLst>
                                      </p:cBhvr>
                                    </p:animMotion>
                                    <p:animEffect transition="in" filter="fade">
                                      <p:cBhvr>
                                        <p:cTn id="9" dur="1000"/>
                                        <p:tgtEl>
                                          <p:spTgt spid="4"/>
                                        </p:tgtEl>
                                      </p:cBhvr>
                                    </p:animEffect>
                                  </p:childTnLst>
                                </p:cTn>
                              </p:par>
                            </p:childTnLst>
                          </p:cTn>
                        </p:par>
                        <p:par>
                          <p:cTn id="10" fill="hold">
                            <p:stCondLst>
                              <p:cond delay="1000"/>
                            </p:stCondLst>
                            <p:childTnLst>
                              <p:par>
                                <p:cTn id="11" presetID="34" presetClass="entr" presetSubtype="0" fill="hold" grpId="0" nodeType="afterEffect">
                                  <p:stCondLst>
                                    <p:cond delay="0"/>
                                  </p:stCondLst>
                                  <p:childTnLst>
                                    <p:set>
                                      <p:cBhvr>
                                        <p:cTn id="12" dur="1" fill="hold">
                                          <p:stCondLst>
                                            <p:cond delay="0"/>
                                          </p:stCondLst>
                                        </p:cTn>
                                        <p:tgtEl>
                                          <p:spTgt spid="24582"/>
                                        </p:tgtEl>
                                        <p:attrNameLst>
                                          <p:attrName>style.visibility</p:attrName>
                                        </p:attrNameLst>
                                      </p:cBhvr>
                                      <p:to>
                                        <p:strVal val="visible"/>
                                      </p:to>
                                    </p:set>
                                    <p:anim from="(-#ppt_w/2)" to="(#ppt_x)" calcmode="lin" valueType="num">
                                      <p:cBhvr>
                                        <p:cTn id="13" dur="600" fill="hold">
                                          <p:stCondLst>
                                            <p:cond delay="0"/>
                                          </p:stCondLst>
                                        </p:cTn>
                                        <p:tgtEl>
                                          <p:spTgt spid="24582"/>
                                        </p:tgtEl>
                                        <p:attrNameLst>
                                          <p:attrName>ppt_x</p:attrName>
                                        </p:attrNameLst>
                                      </p:cBhvr>
                                    </p:anim>
                                    <p:anim from="0" to="-1.0" calcmode="lin" valueType="num">
                                      <p:cBhvr>
                                        <p:cTn id="14" dur="200" decel="50000" autoRev="1" fill="hold">
                                          <p:stCondLst>
                                            <p:cond delay="600"/>
                                          </p:stCondLst>
                                        </p:cTn>
                                        <p:tgtEl>
                                          <p:spTgt spid="24582"/>
                                        </p:tgtEl>
                                        <p:attrNameLst>
                                          <p:attrName>xshear</p:attrName>
                                        </p:attrNameLst>
                                      </p:cBhvr>
                                    </p:anim>
                                    <p:animScale>
                                      <p:cBhvr>
                                        <p:cTn id="15" dur="200" decel="100000" autoRev="1" fill="hold">
                                          <p:stCondLst>
                                            <p:cond delay="600"/>
                                          </p:stCondLst>
                                        </p:cTn>
                                        <p:tgtEl>
                                          <p:spTgt spid="24582"/>
                                        </p:tgtEl>
                                      </p:cBhvr>
                                      <p:from x="100000" y="100000"/>
                                      <p:to x="80000" y="100000"/>
                                    </p:animScale>
                                    <p:anim by="(#ppt_h/3+#ppt_w*0.1)" calcmode="lin" valueType="num">
                                      <p:cBhvr additive="sum">
                                        <p:cTn id="16" dur="200" decel="100000" autoRev="1" fill="hold">
                                          <p:stCondLst>
                                            <p:cond delay="600"/>
                                          </p:stCondLst>
                                        </p:cTn>
                                        <p:tgtEl>
                                          <p:spTgt spid="24582"/>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458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228600" y="457200"/>
            <a:ext cx="8574783" cy="107721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pPr>
            <a:r>
              <a:rPr kumimoji="0" lang="id-ID" sz="2400" b="1" i="0" u="none" strike="noStrike" cap="none" normalizeH="0" baseline="0" dirty="0" smtClean="0">
                <a:ln>
                  <a:noFill/>
                </a:ln>
                <a:effectLst/>
                <a:latin typeface="Times New Roman" pitchFamily="18" charset="0"/>
                <a:ea typeface="Calibri" pitchFamily="34" charset="0"/>
                <a:cs typeface="Times New Roman" pitchFamily="18" charset="0"/>
              </a:rPr>
              <a:t>Tujuan Bimbingan Sosial</a:t>
            </a:r>
            <a:endParaRPr kumimoji="0" lang="en-US" sz="3200" b="1"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tabLst/>
            </a:pPr>
            <a:r>
              <a:rPr lang="en-US" sz="2000" dirty="0" smtClean="0">
                <a:latin typeface="Times New Roman" pitchFamily="18" charset="0"/>
                <a:ea typeface="Calibri" pitchFamily="34" charset="0"/>
                <a:cs typeface="Times New Roman" pitchFamily="18" charset="0"/>
              </a:rPr>
              <a:t>	</a:t>
            </a: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Tujuan utama pelayanan bimbingan sosial adalah agar individu yang </a:t>
            </a:r>
            <a:endParaRPr lang="en-US" sz="2000" dirty="0" smtClean="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dibimbing mampu melakukan interaksi sosial secara baik dengan lingkungannya. </a:t>
            </a:r>
            <a:endParaRPr kumimoji="0" lang="id-ID" sz="3200" b="0" i="0" u="none" strike="noStrike" cap="none" normalizeH="0" baseline="0" dirty="0" smtClean="0">
              <a:ln>
                <a:noFill/>
              </a:ln>
              <a:effectLst/>
              <a:latin typeface="Arial" pitchFamily="34" charset="0"/>
              <a:cs typeface="Arial" pitchFamily="34" charset="0"/>
            </a:endParaRPr>
          </a:p>
        </p:txBody>
      </p:sp>
      <p:sp>
        <p:nvSpPr>
          <p:cNvPr id="23555" name="Rectangle 3"/>
          <p:cNvSpPr>
            <a:spLocks noChangeArrowheads="1"/>
          </p:cNvSpPr>
          <p:nvPr/>
        </p:nvSpPr>
        <p:spPr bwMode="auto">
          <a:xfrm>
            <a:off x="304800" y="2362200"/>
            <a:ext cx="8619667" cy="401648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id-ID" sz="2400" b="1" i="0" u="none" strike="noStrike" cap="none" normalizeH="0" baseline="0" dirty="0" smtClean="0">
                <a:ln>
                  <a:noFill/>
                </a:ln>
                <a:effectLst/>
                <a:latin typeface="Times New Roman" pitchFamily="18" charset="0"/>
                <a:ea typeface="Calibri" pitchFamily="34" charset="0"/>
                <a:cs typeface="Times New Roman" pitchFamily="18" charset="0"/>
              </a:rPr>
              <a:t>Ruang lingkup bidang sosial, </a:t>
            </a:r>
            <a:r>
              <a:rPr kumimoji="0" lang="id-ID" sz="2000" b="1" i="0" u="none" strike="noStrike" cap="none" normalizeH="0" baseline="0" dirty="0" smtClean="0">
                <a:ln>
                  <a:noFill/>
                </a:ln>
                <a:effectLst/>
                <a:latin typeface="Times New Roman" pitchFamily="18" charset="0"/>
                <a:ea typeface="Calibri" pitchFamily="34" charset="0"/>
                <a:cs typeface="Times New Roman" pitchFamily="18" charset="0"/>
              </a:rPr>
              <a:t>meliputi :</a:t>
            </a:r>
            <a:endParaRPr kumimoji="0" lang="en-US" sz="2000" b="1"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Pengembangan dan pemantapan kemampuan berkomunikasi dengan </a:t>
            </a: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Pengembangan kemampuan bertingkah laku dan berhubungan sosial dengan </a:t>
            </a: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menjunjung tinggi tata krama, sopan santun serta nilai-nilai agama, adat, </a:t>
            </a: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peraturan dan kebiasaan yang berlaku</a:t>
            </a:r>
            <a:endParaRPr kumimoji="0" lang="en-US" sz="11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Pengembangan dan pemantapan hubungan yang dinamis, harmonis dan produktif</a:t>
            </a:r>
            <a:endParaRPr kumimoji="0" lang="en-US" sz="11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Pengenalan, pemahaman dan pemantapan tentang peraturan, kondisi dan </a:t>
            </a: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tuntutan sekolah, rumah dan lingkungan serta upaya dan kesadaran untuk </a:t>
            </a:r>
            <a:endParaRPr lang="en-US" sz="2000" dirty="0" smtClean="0">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melaksanakannya secara dinamis dan bertanggung jawab</a:t>
            </a:r>
            <a:endParaRPr kumimoji="0" lang="en-US" sz="11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Pemantapan kemampuan menerima dan mengemukakan pendapat serta </a:t>
            </a: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berargumentasi secara dinamis, kreatif dan produktif</a:t>
            </a:r>
            <a:endParaRPr kumimoji="0" lang="en-US" sz="11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Orientasi tentang hidup berkeluarga</a:t>
            </a:r>
            <a:endParaRPr kumimoji="0" lang="id-ID" sz="3200" b="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304800" y="457200"/>
            <a:ext cx="8229600" cy="4525963"/>
          </a:xfrm>
        </p:spPr>
        <p:txBody>
          <a:bodyPr>
            <a:noAutofit/>
          </a:bodyPr>
          <a:lstStyle/>
          <a:p>
            <a:pPr marL="0" lvl="0" indent="0" algn="just" fontAlgn="base">
              <a:spcBef>
                <a:spcPct val="0"/>
              </a:spcBef>
              <a:spcAft>
                <a:spcPct val="0"/>
              </a:spcAft>
              <a:buNone/>
            </a:pPr>
            <a:r>
              <a:rPr kumimoji="0" lang="id-ID" sz="2800" b="0" i="0" u="none" strike="noStrike" cap="none" normalizeH="0" baseline="0" dirty="0" smtClean="0">
                <a:ln>
                  <a:noFill/>
                </a:ln>
                <a:effectLst/>
                <a:latin typeface="Times New Roman" pitchFamily="18" charset="0"/>
                <a:ea typeface="Calibri" pitchFamily="34" charset="0"/>
                <a:cs typeface="Times New Roman" pitchFamily="18" charset="0"/>
              </a:rPr>
              <a:t>Materi Layanan Bimbingan Sosial</a:t>
            </a:r>
            <a:endParaRPr kumimoji="0" lang="en-US" sz="1400" b="0" i="0" u="none" strike="noStrike" cap="none" normalizeH="0" baseline="0" dirty="0" smtClean="0">
              <a:ln>
                <a:noFill/>
              </a:ln>
              <a:effectLst/>
              <a:latin typeface="Arial" pitchFamily="34" charset="0"/>
              <a:cs typeface="Arial" pitchFamily="34" charset="0"/>
            </a:endParaRPr>
          </a:p>
          <a:p>
            <a:pPr marL="0" lvl="0" indent="0" algn="just" eaLnBrk="0" fontAlgn="base" hangingPunct="0">
              <a:spcBef>
                <a:spcPct val="0"/>
              </a:spcBef>
              <a:spcAft>
                <a:spcPct val="0"/>
              </a:spcAft>
              <a:buNone/>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Ada beberapa macam materi layanan bimbingan sosial yang bisa diberikan kepada para siswa di sekolah atau madrasah yang dibagi dalam dua bentuk. Bentuk </a:t>
            </a:r>
            <a:r>
              <a:rPr lang="id-ID" sz="2000" dirty="0">
                <a:ea typeface="Calibri" pitchFamily="34" charset="0"/>
                <a:cs typeface="Times New Roman" pitchFamily="18" charset="0"/>
              </a:rPr>
              <a:t>–</a:t>
            </a: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 bentuk layanan</a:t>
            </a:r>
            <a:r>
              <a:rPr lang="en-US" sz="2000" dirty="0">
                <a:latin typeface="Times New Roman" pitchFamily="18" charset="0"/>
                <a:ea typeface="Calibri" pitchFamily="34" charset="0"/>
                <a:cs typeface="Times New Roman" pitchFamily="18" charset="0"/>
              </a:rPr>
              <a:t> </a:t>
            </a: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tersebut, yaitu :</a:t>
            </a: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lvl="0" indent="0" algn="just" eaLnBrk="0" fontAlgn="base" hangingPunct="0">
              <a:spcBef>
                <a:spcPct val="0"/>
              </a:spcBef>
              <a:spcAft>
                <a:spcPct val="0"/>
              </a:spcAft>
              <a:buNone/>
            </a:pPr>
            <a:endParaRPr kumimoji="0" lang="en-US" sz="1100" b="0" i="0" u="none" strike="noStrike" cap="none" normalizeH="0" baseline="0" dirty="0" smtClean="0">
              <a:ln>
                <a:noFill/>
              </a:ln>
              <a:effectLst/>
              <a:latin typeface="Arial" pitchFamily="34" charset="0"/>
              <a:cs typeface="Arial" pitchFamily="34" charset="0"/>
            </a:endParaRPr>
          </a:p>
          <a:p>
            <a:pPr marL="0" lvl="0" indent="0" algn="just" eaLnBrk="0" fontAlgn="base" hangingPunct="0">
              <a:spcBef>
                <a:spcPct val="0"/>
              </a:spcBef>
              <a:spcAft>
                <a:spcPct val="0"/>
              </a:spcAft>
              <a:buFontTx/>
              <a:buChar char="•"/>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Layanan informasi tentang keadaan masyarakat dewasa ini dan tentang cara-cara bergaul</a:t>
            </a:r>
            <a:endParaRPr kumimoji="0" lang="en-US" sz="1100" b="0" i="0" u="none" strike="noStrike" cap="none" normalizeH="0" baseline="0" dirty="0" smtClean="0">
              <a:ln>
                <a:noFill/>
              </a:ln>
              <a:effectLst/>
              <a:latin typeface="Arial" pitchFamily="34" charset="0"/>
              <a:cs typeface="Arial" pitchFamily="34" charset="0"/>
            </a:endParaRPr>
          </a:p>
          <a:p>
            <a:pPr marL="0" lvl="0" indent="0" algn="just" eaLnBrk="0" fontAlgn="base" hangingPunct="0">
              <a:spcBef>
                <a:spcPct val="0"/>
              </a:spcBef>
              <a:spcAft>
                <a:spcPct val="0"/>
              </a:spcAft>
              <a:buFontTx/>
              <a:buChar char="•"/>
            </a:pP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Layanan orientasi untuk bidang pengembangan hubungan sosial meliputi suasana, lembaga</a:t>
            </a:r>
            <a:r>
              <a:rPr lang="en-US" sz="2000" dirty="0">
                <a:latin typeface="Times New Roman" pitchFamily="18" charset="0"/>
                <a:ea typeface="Calibri" pitchFamily="34" charset="0"/>
                <a:cs typeface="Times New Roman" pitchFamily="18" charset="0"/>
              </a:rPr>
              <a:t> </a:t>
            </a:r>
            <a:r>
              <a:rPr kumimoji="0" lang="id-ID" sz="2000" b="0" i="0" u="none" strike="noStrike" cap="none" normalizeH="0" baseline="0" dirty="0" smtClean="0">
                <a:ln>
                  <a:noFill/>
                </a:ln>
                <a:effectLst/>
                <a:latin typeface="Times New Roman" pitchFamily="18" charset="0"/>
                <a:ea typeface="Calibri" pitchFamily="34" charset="0"/>
                <a:cs typeface="Times New Roman" pitchFamily="18" charset="0"/>
              </a:rPr>
              <a:t>dan objek-objek pengembangan sosial seperti berbagai suasana hubungan sosial antar individu dalam keluarga, organisasi atau lembaga tertentu, dalam acara sosial tertentu.</a:t>
            </a:r>
            <a:endParaRPr kumimoji="0" lang="id-ID" b="0" i="0" u="none" strike="noStrike" cap="none" normalizeH="0" baseline="0" dirty="0" smtClean="0">
              <a:ln>
                <a:noFill/>
              </a:ln>
              <a:effectLst/>
              <a:latin typeface="Arial" pitchFamily="34" charset="0"/>
              <a:cs typeface="Arial" pitchFamily="34" charset="0"/>
            </a:endParaRPr>
          </a:p>
          <a:p>
            <a:endParaRPr lang="en-U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3"/>
          <p:cNvSpPr/>
          <p:nvPr/>
        </p:nvSpPr>
        <p:spPr>
          <a:xfrm>
            <a:off x="457200" y="228600"/>
            <a:ext cx="8229600" cy="1143000"/>
          </a:xfrm>
          <a:prstGeom prst="rect">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sz="3600" b="1" dirty="0" smtClean="0">
              <a:solidFill>
                <a:schemeClr val="bg1">
                  <a:lumMod val="95000"/>
                  <a:lumOff val="5000"/>
                </a:schemeClr>
              </a:solidFill>
            </a:endParaRPr>
          </a:p>
          <a:p>
            <a:pPr lvl="0" algn="ctr"/>
            <a:r>
              <a:rPr lang="id-ID" sz="3600" b="1" dirty="0" smtClean="0">
                <a:solidFill>
                  <a:schemeClr val="bg1">
                    <a:lumMod val="95000"/>
                    <a:lumOff val="5000"/>
                  </a:schemeClr>
                </a:solidFill>
              </a:rPr>
              <a:t>Bidang Bimbingan</a:t>
            </a:r>
            <a:r>
              <a:rPr lang="en-US" sz="3600" b="1" dirty="0" smtClean="0">
                <a:solidFill>
                  <a:schemeClr val="bg1">
                    <a:lumMod val="95000"/>
                    <a:lumOff val="5000"/>
                  </a:schemeClr>
                </a:solidFill>
              </a:rPr>
              <a:t> </a:t>
            </a:r>
            <a:r>
              <a:rPr lang="en-US" sz="3600" b="1" dirty="0" err="1" smtClean="0">
                <a:solidFill>
                  <a:schemeClr val="bg1">
                    <a:lumMod val="95000"/>
                    <a:lumOff val="5000"/>
                  </a:schemeClr>
                </a:solidFill>
              </a:rPr>
              <a:t>Belajar</a:t>
            </a:r>
            <a:endParaRPr lang="en-US" sz="3600" dirty="0" smtClean="0">
              <a:solidFill>
                <a:schemeClr val="bg1">
                  <a:lumMod val="95000"/>
                  <a:lumOff val="5000"/>
                </a:schemeClr>
              </a:solidFill>
            </a:endParaRPr>
          </a:p>
          <a:p>
            <a:pPr algn="ctr"/>
            <a:endParaRPr lang="en-US" sz="3600" dirty="0">
              <a:solidFill>
                <a:schemeClr val="bg1">
                  <a:lumMod val="95000"/>
                  <a:lumOff val="5000"/>
                </a:schemeClr>
              </a:solidFill>
            </a:endParaRPr>
          </a:p>
        </p:txBody>
      </p:sp>
      <p:sp>
        <p:nvSpPr>
          <p:cNvPr id="21505" name="Rectangle 1"/>
          <p:cNvSpPr>
            <a:spLocks noChangeArrowheads="1"/>
          </p:cNvSpPr>
          <p:nvPr/>
        </p:nvSpPr>
        <p:spPr bwMode="auto">
          <a:xfrm>
            <a:off x="228600" y="1752600"/>
            <a:ext cx="8751114" cy="504753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yaitu bidang pelayanan yang membantu peserta didik mengembangkan kemampuan belajar</a:t>
            </a:r>
            <a:endParaRPr kumimoji="0" lang="en-US"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dalam rangka mengikuti pendidikan sekolah/madrasah dan belajar secara mandiri, serta </a:t>
            </a:r>
            <a:endParaRPr kumimoji="0" lang="en-US"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membantu peserta didik untuk menumbuhkan dan mengembangkan sikap dan kebiasaan </a:t>
            </a:r>
            <a:endParaRPr kumimoji="0" lang="en-US"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belajar yang baik dalam menguasai pengetahuan dan ketrampilan sejalan dengan </a:t>
            </a:r>
            <a:endParaRPr kumimoji="0" lang="en-US"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perkembangan ilmu pengetahuan, teknologi dan kesenian serta mempersiapkan peserta didik</a:t>
            </a:r>
            <a:endParaRPr kumimoji="0" lang="en-US"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untuk melanjutkan pendidikan ke tingkat yang lebih tinggi atau untuk terjun ke lapangan</a:t>
            </a:r>
            <a:endParaRPr kumimoji="0" lang="en-US"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id-ID" b="0" i="0" u="none" strike="noStrike" cap="none" normalizeH="0" baseline="0" dirty="0" smtClean="0">
                <a:ln>
                  <a:noFill/>
                </a:ln>
                <a:effectLst/>
                <a:latin typeface="Times New Roman" pitchFamily="18" charset="0"/>
                <a:ea typeface="Calibri" pitchFamily="34" charset="0"/>
                <a:cs typeface="Times New Roman" pitchFamily="18" charset="0"/>
              </a:rPr>
              <a:t>pekerjaan tertentu.</a:t>
            </a:r>
            <a:endParaRPr kumimoji="0" lang="en-US"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dirty="0" smtClean="0">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effectLst/>
              <a:latin typeface="Times New Roman" pitchFamily="18" charset="0"/>
              <a:ea typeface="Calibri" pitchFamily="34" charset="0"/>
              <a:cs typeface="Times New Roman" pitchFamily="18" charset="0"/>
            </a:endParaRPr>
          </a:p>
          <a:p>
            <a:pPr lvl="0"/>
            <a:r>
              <a:rPr lang="id-ID" sz="2400" dirty="0"/>
              <a:t>Aspek – aspek Bimbingan </a:t>
            </a:r>
            <a:r>
              <a:rPr lang="id-ID" sz="2400" dirty="0" smtClean="0"/>
              <a:t>Belajar</a:t>
            </a:r>
            <a:r>
              <a:rPr lang="en-US" sz="2400" dirty="0" smtClean="0"/>
              <a:t>, </a:t>
            </a:r>
            <a:r>
              <a:rPr lang="id-ID" dirty="0" smtClean="0"/>
              <a:t>yaitu:</a:t>
            </a:r>
            <a:endParaRPr lang="en-US" dirty="0" smtClean="0"/>
          </a:p>
          <a:p>
            <a:pPr lvl="0"/>
            <a:endParaRPr lang="en-US" dirty="0"/>
          </a:p>
          <a:p>
            <a:pPr marL="342900" lvl="0" indent="-342900">
              <a:buFont typeface="+mj-lt"/>
              <a:buAutoNum type="arabicPeriod"/>
            </a:pPr>
            <a:r>
              <a:rPr lang="id-ID" dirty="0"/>
              <a:t>Pengenalan kurikulum</a:t>
            </a:r>
            <a:endParaRPr lang="en-US" dirty="0"/>
          </a:p>
          <a:p>
            <a:pPr marL="342900" lvl="0" indent="-342900">
              <a:buFont typeface="+mj-lt"/>
              <a:buAutoNum type="arabicPeriod"/>
            </a:pPr>
            <a:r>
              <a:rPr lang="id-ID" dirty="0"/>
              <a:t>Pemilihan jurusan</a:t>
            </a:r>
            <a:endParaRPr lang="en-US" dirty="0"/>
          </a:p>
          <a:p>
            <a:pPr marL="342900" lvl="0" indent="-342900">
              <a:buFont typeface="+mj-lt"/>
              <a:buAutoNum type="arabicPeriod"/>
            </a:pPr>
            <a:r>
              <a:rPr lang="id-ID" dirty="0"/>
              <a:t>Cara belajar yang tepat</a:t>
            </a:r>
            <a:endParaRPr lang="en-US" dirty="0"/>
          </a:p>
          <a:p>
            <a:pPr marL="342900" lvl="0" indent="-342900">
              <a:buFont typeface="+mj-lt"/>
              <a:buAutoNum type="arabicPeriod"/>
            </a:pPr>
            <a:r>
              <a:rPr lang="id-ID" dirty="0"/>
              <a:t>Perencanaan pendidikan</a:t>
            </a:r>
            <a:endParaRPr lang="en-US" dirty="0"/>
          </a:p>
          <a:p>
            <a:pPr marL="514350" marR="0" lvl="0" indent="-514350" algn="just" defTabSz="914400" rtl="0" eaLnBrk="1" fontAlgn="base" latinLnBrk="0" hangingPunct="1">
              <a:lnSpc>
                <a:spcPct val="100000"/>
              </a:lnSpc>
              <a:spcBef>
                <a:spcPct val="0"/>
              </a:spcBef>
              <a:spcAft>
                <a:spcPct val="0"/>
              </a:spcAft>
              <a:buClrTx/>
              <a:buSzTx/>
              <a:buFont typeface="+mj-lt"/>
              <a:buAutoNum type="arabicPeriod"/>
              <a:tabLst/>
            </a:pPr>
            <a:endParaRPr kumimoji="0" lang="id-ID" sz="2800" b="0" i="0"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Scale>
                                      <p:cBhvr>
                                        <p:cTn id="7"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4"/>
                                        </p:tgtEl>
                                        <p:attrNameLst>
                                          <p:attrName>ppt_x</p:attrName>
                                          <p:attrName>ppt_y</p:attrName>
                                        </p:attrNameLst>
                                      </p:cBhvr>
                                    </p:animMotion>
                                    <p:animEffect transition="in" filter="fade">
                                      <p:cBhvr>
                                        <p:cTn id="9" dur="1000"/>
                                        <p:tgtEl>
                                          <p:spTgt spid="4"/>
                                        </p:tgtEl>
                                      </p:cBhvr>
                                    </p:animEffect>
                                  </p:childTnLst>
                                </p:cTn>
                              </p:par>
                            </p:childTnLst>
                          </p:cTn>
                        </p:par>
                        <p:par>
                          <p:cTn id="10" fill="hold">
                            <p:stCondLst>
                              <p:cond delay="1000"/>
                            </p:stCondLst>
                            <p:childTnLst>
                              <p:par>
                                <p:cTn id="11" presetID="34" presetClass="entr" presetSubtype="0" fill="hold" nodeType="afterEffect">
                                  <p:stCondLst>
                                    <p:cond delay="0"/>
                                  </p:stCondLst>
                                  <p:childTnLst>
                                    <p:set>
                                      <p:cBhvr>
                                        <p:cTn id="12" dur="1" fill="hold">
                                          <p:stCondLst>
                                            <p:cond delay="0"/>
                                          </p:stCondLst>
                                        </p:cTn>
                                        <p:tgtEl>
                                          <p:spTgt spid="21505">
                                            <p:txEl>
                                              <p:pRg st="10" end="10"/>
                                            </p:txEl>
                                          </p:spTgt>
                                        </p:tgtEl>
                                        <p:attrNameLst>
                                          <p:attrName>style.visibility</p:attrName>
                                        </p:attrNameLst>
                                      </p:cBhvr>
                                      <p:to>
                                        <p:strVal val="visible"/>
                                      </p:to>
                                    </p:set>
                                    <p:anim from="(-#ppt_w/2)" to="(#ppt_x)" calcmode="lin" valueType="num">
                                      <p:cBhvr>
                                        <p:cTn id="13" dur="600" fill="hold">
                                          <p:stCondLst>
                                            <p:cond delay="0"/>
                                          </p:stCondLst>
                                        </p:cTn>
                                        <p:tgtEl>
                                          <p:spTgt spid="21505">
                                            <p:txEl>
                                              <p:pRg st="10" end="10"/>
                                            </p:txEl>
                                          </p:spTgt>
                                        </p:tgtEl>
                                        <p:attrNameLst>
                                          <p:attrName>ppt_x</p:attrName>
                                        </p:attrNameLst>
                                      </p:cBhvr>
                                    </p:anim>
                                    <p:anim from="0" to="-1.0" calcmode="lin" valueType="num">
                                      <p:cBhvr>
                                        <p:cTn id="14" dur="200" decel="50000" autoRev="1" fill="hold">
                                          <p:stCondLst>
                                            <p:cond delay="600"/>
                                          </p:stCondLst>
                                        </p:cTn>
                                        <p:tgtEl>
                                          <p:spTgt spid="21505">
                                            <p:txEl>
                                              <p:pRg st="10" end="10"/>
                                            </p:txEl>
                                          </p:spTgt>
                                        </p:tgtEl>
                                        <p:attrNameLst>
                                          <p:attrName>xshear</p:attrName>
                                        </p:attrNameLst>
                                      </p:cBhvr>
                                    </p:anim>
                                    <p:animScale>
                                      <p:cBhvr>
                                        <p:cTn id="15" dur="200" decel="100000" autoRev="1" fill="hold">
                                          <p:stCondLst>
                                            <p:cond delay="600"/>
                                          </p:stCondLst>
                                        </p:cTn>
                                        <p:tgtEl>
                                          <p:spTgt spid="21505">
                                            <p:txEl>
                                              <p:pRg st="10" end="10"/>
                                            </p:txEl>
                                          </p:spTgt>
                                        </p:tgtEl>
                                      </p:cBhvr>
                                      <p:from x="100000" y="100000"/>
                                      <p:to x="80000" y="100000"/>
                                    </p:animScale>
                                    <p:anim by="(#ppt_h/3+#ppt_w*0.1)" calcmode="lin" valueType="num">
                                      <p:cBhvr additive="sum">
                                        <p:cTn id="16" dur="200" decel="100000" autoRev="1" fill="hold">
                                          <p:stCondLst>
                                            <p:cond delay="600"/>
                                          </p:stCondLst>
                                        </p:cTn>
                                        <p:tgtEl>
                                          <p:spTgt spid="21505">
                                            <p:txEl>
                                              <p:pRg st="10" end="10"/>
                                            </p:txEl>
                                          </p:spTgt>
                                        </p:tgtEl>
                                        <p:attrNameLst>
                                          <p:attrName>ppt_x</p:attrName>
                                        </p:attrNameLst>
                                      </p:cBhvr>
                                    </p:anim>
                                  </p:childTnLst>
                                </p:cTn>
                              </p:par>
                            </p:childTnLst>
                          </p:cTn>
                        </p:par>
                        <p:par>
                          <p:cTn id="17" fill="hold">
                            <p:stCondLst>
                              <p:cond delay="2000"/>
                            </p:stCondLst>
                            <p:childTnLst>
                              <p:par>
                                <p:cTn id="18" presetID="34" presetClass="entr" presetSubtype="0" fill="hold" nodeType="afterEffect">
                                  <p:stCondLst>
                                    <p:cond delay="0"/>
                                  </p:stCondLst>
                                  <p:childTnLst>
                                    <p:set>
                                      <p:cBhvr>
                                        <p:cTn id="19" dur="1" fill="hold">
                                          <p:stCondLst>
                                            <p:cond delay="0"/>
                                          </p:stCondLst>
                                        </p:cTn>
                                        <p:tgtEl>
                                          <p:spTgt spid="21505">
                                            <p:txEl>
                                              <p:pRg st="12" end="12"/>
                                            </p:txEl>
                                          </p:spTgt>
                                        </p:tgtEl>
                                        <p:attrNameLst>
                                          <p:attrName>style.visibility</p:attrName>
                                        </p:attrNameLst>
                                      </p:cBhvr>
                                      <p:to>
                                        <p:strVal val="visible"/>
                                      </p:to>
                                    </p:set>
                                    <p:anim from="(-#ppt_w/2)" to="(#ppt_x)" calcmode="lin" valueType="num">
                                      <p:cBhvr>
                                        <p:cTn id="20" dur="600" fill="hold">
                                          <p:stCondLst>
                                            <p:cond delay="0"/>
                                          </p:stCondLst>
                                        </p:cTn>
                                        <p:tgtEl>
                                          <p:spTgt spid="21505">
                                            <p:txEl>
                                              <p:pRg st="12" end="12"/>
                                            </p:txEl>
                                          </p:spTgt>
                                        </p:tgtEl>
                                        <p:attrNameLst>
                                          <p:attrName>ppt_x</p:attrName>
                                        </p:attrNameLst>
                                      </p:cBhvr>
                                    </p:anim>
                                    <p:anim from="0" to="-1.0" calcmode="lin" valueType="num">
                                      <p:cBhvr>
                                        <p:cTn id="21" dur="200" decel="50000" autoRev="1" fill="hold">
                                          <p:stCondLst>
                                            <p:cond delay="600"/>
                                          </p:stCondLst>
                                        </p:cTn>
                                        <p:tgtEl>
                                          <p:spTgt spid="21505">
                                            <p:txEl>
                                              <p:pRg st="12" end="12"/>
                                            </p:txEl>
                                          </p:spTgt>
                                        </p:tgtEl>
                                        <p:attrNameLst>
                                          <p:attrName>xshear</p:attrName>
                                        </p:attrNameLst>
                                      </p:cBhvr>
                                    </p:anim>
                                    <p:animScale>
                                      <p:cBhvr>
                                        <p:cTn id="22" dur="200" decel="100000" autoRev="1" fill="hold">
                                          <p:stCondLst>
                                            <p:cond delay="600"/>
                                          </p:stCondLst>
                                        </p:cTn>
                                        <p:tgtEl>
                                          <p:spTgt spid="21505">
                                            <p:txEl>
                                              <p:pRg st="12" end="12"/>
                                            </p:txEl>
                                          </p:spTgt>
                                        </p:tgtEl>
                                      </p:cBhvr>
                                      <p:from x="100000" y="100000"/>
                                      <p:to x="80000" y="100000"/>
                                    </p:animScale>
                                    <p:anim by="(#ppt_h/3+#ppt_w*0.1)" calcmode="lin" valueType="num">
                                      <p:cBhvr additive="sum">
                                        <p:cTn id="23" dur="200" decel="100000" autoRev="1" fill="hold">
                                          <p:stCondLst>
                                            <p:cond delay="600"/>
                                          </p:stCondLst>
                                        </p:cTn>
                                        <p:tgtEl>
                                          <p:spTgt spid="21505">
                                            <p:txEl>
                                              <p:pRg st="12" end="12"/>
                                            </p:txEl>
                                          </p:spTgt>
                                        </p:tgtEl>
                                        <p:attrNameLst>
                                          <p:attrName>ppt_x</p:attrName>
                                        </p:attrNameLst>
                                      </p:cBhvr>
                                    </p:anim>
                                  </p:childTnLst>
                                </p:cTn>
                              </p:par>
                            </p:childTnLst>
                          </p:cTn>
                        </p:par>
                        <p:par>
                          <p:cTn id="24" fill="hold">
                            <p:stCondLst>
                              <p:cond delay="3000"/>
                            </p:stCondLst>
                            <p:childTnLst>
                              <p:par>
                                <p:cTn id="25" presetID="34" presetClass="entr" presetSubtype="0" fill="hold" nodeType="afterEffect">
                                  <p:stCondLst>
                                    <p:cond delay="0"/>
                                  </p:stCondLst>
                                  <p:childTnLst>
                                    <p:set>
                                      <p:cBhvr>
                                        <p:cTn id="26" dur="1" fill="hold">
                                          <p:stCondLst>
                                            <p:cond delay="0"/>
                                          </p:stCondLst>
                                        </p:cTn>
                                        <p:tgtEl>
                                          <p:spTgt spid="21505">
                                            <p:txEl>
                                              <p:pRg st="13" end="13"/>
                                            </p:txEl>
                                          </p:spTgt>
                                        </p:tgtEl>
                                        <p:attrNameLst>
                                          <p:attrName>style.visibility</p:attrName>
                                        </p:attrNameLst>
                                      </p:cBhvr>
                                      <p:to>
                                        <p:strVal val="visible"/>
                                      </p:to>
                                    </p:set>
                                    <p:anim from="(-#ppt_w/2)" to="(#ppt_x)" calcmode="lin" valueType="num">
                                      <p:cBhvr>
                                        <p:cTn id="27" dur="600" fill="hold">
                                          <p:stCondLst>
                                            <p:cond delay="0"/>
                                          </p:stCondLst>
                                        </p:cTn>
                                        <p:tgtEl>
                                          <p:spTgt spid="21505">
                                            <p:txEl>
                                              <p:pRg st="13" end="13"/>
                                            </p:txEl>
                                          </p:spTgt>
                                        </p:tgtEl>
                                        <p:attrNameLst>
                                          <p:attrName>ppt_x</p:attrName>
                                        </p:attrNameLst>
                                      </p:cBhvr>
                                    </p:anim>
                                    <p:anim from="0" to="-1.0" calcmode="lin" valueType="num">
                                      <p:cBhvr>
                                        <p:cTn id="28" dur="200" decel="50000" autoRev="1" fill="hold">
                                          <p:stCondLst>
                                            <p:cond delay="600"/>
                                          </p:stCondLst>
                                        </p:cTn>
                                        <p:tgtEl>
                                          <p:spTgt spid="21505">
                                            <p:txEl>
                                              <p:pRg st="13" end="13"/>
                                            </p:txEl>
                                          </p:spTgt>
                                        </p:tgtEl>
                                        <p:attrNameLst>
                                          <p:attrName>xshear</p:attrName>
                                        </p:attrNameLst>
                                      </p:cBhvr>
                                    </p:anim>
                                    <p:animScale>
                                      <p:cBhvr>
                                        <p:cTn id="29" dur="200" decel="100000" autoRev="1" fill="hold">
                                          <p:stCondLst>
                                            <p:cond delay="600"/>
                                          </p:stCondLst>
                                        </p:cTn>
                                        <p:tgtEl>
                                          <p:spTgt spid="21505">
                                            <p:txEl>
                                              <p:pRg st="13" end="13"/>
                                            </p:txEl>
                                          </p:spTgt>
                                        </p:tgtEl>
                                      </p:cBhvr>
                                      <p:from x="100000" y="100000"/>
                                      <p:to x="80000" y="100000"/>
                                    </p:animScale>
                                    <p:anim by="(#ppt_h/3+#ppt_w*0.1)" calcmode="lin" valueType="num">
                                      <p:cBhvr additive="sum">
                                        <p:cTn id="30" dur="200" decel="100000" autoRev="1" fill="hold">
                                          <p:stCondLst>
                                            <p:cond delay="600"/>
                                          </p:stCondLst>
                                        </p:cTn>
                                        <p:tgtEl>
                                          <p:spTgt spid="21505">
                                            <p:txEl>
                                              <p:pRg st="13" end="13"/>
                                            </p:txEl>
                                          </p:spTgt>
                                        </p:tgtEl>
                                        <p:attrNameLst>
                                          <p:attrName>ppt_x</p:attrName>
                                        </p:attrNameLst>
                                      </p:cBhvr>
                                    </p:anim>
                                  </p:childTnLst>
                                </p:cTn>
                              </p:par>
                            </p:childTnLst>
                          </p:cTn>
                        </p:par>
                        <p:par>
                          <p:cTn id="31" fill="hold">
                            <p:stCondLst>
                              <p:cond delay="4000"/>
                            </p:stCondLst>
                            <p:childTnLst>
                              <p:par>
                                <p:cTn id="32" presetID="34" presetClass="entr" presetSubtype="0" fill="hold" nodeType="afterEffect">
                                  <p:stCondLst>
                                    <p:cond delay="0"/>
                                  </p:stCondLst>
                                  <p:childTnLst>
                                    <p:set>
                                      <p:cBhvr>
                                        <p:cTn id="33" dur="1" fill="hold">
                                          <p:stCondLst>
                                            <p:cond delay="0"/>
                                          </p:stCondLst>
                                        </p:cTn>
                                        <p:tgtEl>
                                          <p:spTgt spid="21505">
                                            <p:txEl>
                                              <p:pRg st="14" end="14"/>
                                            </p:txEl>
                                          </p:spTgt>
                                        </p:tgtEl>
                                        <p:attrNameLst>
                                          <p:attrName>style.visibility</p:attrName>
                                        </p:attrNameLst>
                                      </p:cBhvr>
                                      <p:to>
                                        <p:strVal val="visible"/>
                                      </p:to>
                                    </p:set>
                                    <p:anim from="(-#ppt_w/2)" to="(#ppt_x)" calcmode="lin" valueType="num">
                                      <p:cBhvr>
                                        <p:cTn id="34" dur="600" fill="hold">
                                          <p:stCondLst>
                                            <p:cond delay="0"/>
                                          </p:stCondLst>
                                        </p:cTn>
                                        <p:tgtEl>
                                          <p:spTgt spid="21505">
                                            <p:txEl>
                                              <p:pRg st="14" end="14"/>
                                            </p:txEl>
                                          </p:spTgt>
                                        </p:tgtEl>
                                        <p:attrNameLst>
                                          <p:attrName>ppt_x</p:attrName>
                                        </p:attrNameLst>
                                      </p:cBhvr>
                                    </p:anim>
                                    <p:anim from="0" to="-1.0" calcmode="lin" valueType="num">
                                      <p:cBhvr>
                                        <p:cTn id="35" dur="200" decel="50000" autoRev="1" fill="hold">
                                          <p:stCondLst>
                                            <p:cond delay="600"/>
                                          </p:stCondLst>
                                        </p:cTn>
                                        <p:tgtEl>
                                          <p:spTgt spid="21505">
                                            <p:txEl>
                                              <p:pRg st="14" end="14"/>
                                            </p:txEl>
                                          </p:spTgt>
                                        </p:tgtEl>
                                        <p:attrNameLst>
                                          <p:attrName>xshear</p:attrName>
                                        </p:attrNameLst>
                                      </p:cBhvr>
                                    </p:anim>
                                    <p:animScale>
                                      <p:cBhvr>
                                        <p:cTn id="36" dur="200" decel="100000" autoRev="1" fill="hold">
                                          <p:stCondLst>
                                            <p:cond delay="600"/>
                                          </p:stCondLst>
                                        </p:cTn>
                                        <p:tgtEl>
                                          <p:spTgt spid="21505">
                                            <p:txEl>
                                              <p:pRg st="14" end="14"/>
                                            </p:txEl>
                                          </p:spTgt>
                                        </p:tgtEl>
                                      </p:cBhvr>
                                      <p:from x="100000" y="100000"/>
                                      <p:to x="80000" y="100000"/>
                                    </p:animScale>
                                    <p:anim by="(#ppt_h/3+#ppt_w*0.1)" calcmode="lin" valueType="num">
                                      <p:cBhvr additive="sum">
                                        <p:cTn id="37" dur="200" decel="100000" autoRev="1" fill="hold">
                                          <p:stCondLst>
                                            <p:cond delay="600"/>
                                          </p:stCondLst>
                                        </p:cTn>
                                        <p:tgtEl>
                                          <p:spTgt spid="21505">
                                            <p:txEl>
                                              <p:pRg st="14" end="14"/>
                                            </p:txEl>
                                          </p:spTgt>
                                        </p:tgtEl>
                                        <p:attrNameLst>
                                          <p:attrName>ppt_x</p:attrName>
                                        </p:attrNameLst>
                                      </p:cBhvr>
                                    </p:anim>
                                  </p:childTnLst>
                                </p:cTn>
                              </p:par>
                            </p:childTnLst>
                          </p:cTn>
                        </p:par>
                        <p:par>
                          <p:cTn id="38" fill="hold">
                            <p:stCondLst>
                              <p:cond delay="5000"/>
                            </p:stCondLst>
                            <p:childTnLst>
                              <p:par>
                                <p:cTn id="39" presetID="34" presetClass="entr" presetSubtype="0" fill="hold" nodeType="afterEffect">
                                  <p:stCondLst>
                                    <p:cond delay="0"/>
                                  </p:stCondLst>
                                  <p:childTnLst>
                                    <p:set>
                                      <p:cBhvr>
                                        <p:cTn id="40" dur="1" fill="hold">
                                          <p:stCondLst>
                                            <p:cond delay="0"/>
                                          </p:stCondLst>
                                        </p:cTn>
                                        <p:tgtEl>
                                          <p:spTgt spid="21505">
                                            <p:txEl>
                                              <p:pRg st="15" end="15"/>
                                            </p:txEl>
                                          </p:spTgt>
                                        </p:tgtEl>
                                        <p:attrNameLst>
                                          <p:attrName>style.visibility</p:attrName>
                                        </p:attrNameLst>
                                      </p:cBhvr>
                                      <p:to>
                                        <p:strVal val="visible"/>
                                      </p:to>
                                    </p:set>
                                    <p:anim from="(-#ppt_w/2)" to="(#ppt_x)" calcmode="lin" valueType="num">
                                      <p:cBhvr>
                                        <p:cTn id="41" dur="600" fill="hold">
                                          <p:stCondLst>
                                            <p:cond delay="0"/>
                                          </p:stCondLst>
                                        </p:cTn>
                                        <p:tgtEl>
                                          <p:spTgt spid="21505">
                                            <p:txEl>
                                              <p:pRg st="15" end="15"/>
                                            </p:txEl>
                                          </p:spTgt>
                                        </p:tgtEl>
                                        <p:attrNameLst>
                                          <p:attrName>ppt_x</p:attrName>
                                        </p:attrNameLst>
                                      </p:cBhvr>
                                    </p:anim>
                                    <p:anim from="0" to="-1.0" calcmode="lin" valueType="num">
                                      <p:cBhvr>
                                        <p:cTn id="42" dur="200" decel="50000" autoRev="1" fill="hold">
                                          <p:stCondLst>
                                            <p:cond delay="600"/>
                                          </p:stCondLst>
                                        </p:cTn>
                                        <p:tgtEl>
                                          <p:spTgt spid="21505">
                                            <p:txEl>
                                              <p:pRg st="15" end="15"/>
                                            </p:txEl>
                                          </p:spTgt>
                                        </p:tgtEl>
                                        <p:attrNameLst>
                                          <p:attrName>xshear</p:attrName>
                                        </p:attrNameLst>
                                      </p:cBhvr>
                                    </p:anim>
                                    <p:animScale>
                                      <p:cBhvr>
                                        <p:cTn id="43" dur="200" decel="100000" autoRev="1" fill="hold">
                                          <p:stCondLst>
                                            <p:cond delay="600"/>
                                          </p:stCondLst>
                                        </p:cTn>
                                        <p:tgtEl>
                                          <p:spTgt spid="21505">
                                            <p:txEl>
                                              <p:pRg st="15" end="15"/>
                                            </p:txEl>
                                          </p:spTgt>
                                        </p:tgtEl>
                                      </p:cBhvr>
                                      <p:from x="100000" y="100000"/>
                                      <p:to x="80000" y="100000"/>
                                    </p:animScale>
                                    <p:anim by="(#ppt_h/3+#ppt_w*0.1)" calcmode="lin" valueType="num">
                                      <p:cBhvr additive="sum">
                                        <p:cTn id="44" dur="200" decel="100000" autoRev="1" fill="hold">
                                          <p:stCondLst>
                                            <p:cond delay="600"/>
                                          </p:stCondLst>
                                        </p:cTn>
                                        <p:tgtEl>
                                          <p:spTgt spid="21505">
                                            <p:txEl>
                                              <p:pRg st="15" end="15"/>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174</TotalTime>
  <Words>636</Words>
  <Application>Microsoft Office PowerPoint</Application>
  <PresentationFormat>On-screen Show (4:3)</PresentationFormat>
  <Paragraphs>157</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Arial Narrow</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Lanjutan…</vt:lpstr>
      <vt:lpstr>Kesimpulan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Kelompok 4 Nona Nita Nasution  178600065 Riniaty Zai   178600063 Fauziah Rizqy Pohan   178600066 Lailan Ajalia Hasibuan   178600073</dc:title>
  <dc:creator>ACER</dc:creator>
  <cp:lastModifiedBy>UMA</cp:lastModifiedBy>
  <cp:revision>22</cp:revision>
  <dcterms:created xsi:type="dcterms:W3CDTF">2020-03-20T15:28:57Z</dcterms:created>
  <dcterms:modified xsi:type="dcterms:W3CDTF">2020-07-30T03:09:48Z</dcterms:modified>
</cp:coreProperties>
</file>