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22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01912-DD20-4AF6-A579-195459291D6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723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724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25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26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C254E-8A40-45C1-BCE6-00B7C8A336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48588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589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590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591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048592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48593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594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485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5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0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/>
            <a:lvl2pPr algn="l"/>
            <a:lvl3pPr algn="l"/>
            <a:lvl4pPr algn="l"/>
            <a:lvl5pPr algn="l"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0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70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6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6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  <p:grpSp>
        <p:nvGrpSpPr>
          <p:cNvPr id="52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04866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6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6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6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048669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48670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</a:lvl1pPr>
            <a:lvl2pPr>
              <a:buClr>
                <a:schemeClr val="accent1"/>
              </a:buClr>
            </a:lvl2pPr>
            <a:lvl3pPr>
              <a:buClr>
                <a:schemeClr val="accent1"/>
              </a:buClr>
            </a:lvl3pPr>
            <a:lvl4pPr>
              <a:buClr>
                <a:schemeClr val="accent1"/>
              </a:buClr>
            </a:lvl4pPr>
            <a:lvl5pPr>
              <a:buClr>
                <a:schemeClr val="accent1"/>
              </a:buCl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0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0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  <p:sp>
        <p:nvSpPr>
          <p:cNvPr id="104860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94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95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96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97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048698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699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700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0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70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4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  <p:sp>
        <p:nvSpPr>
          <p:cNvPr id="1048647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8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0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1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5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5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5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5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1048673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74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75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76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048677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4867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7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9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7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7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  <p:sp>
        <p:nvSpPr>
          <p:cNvPr id="1048713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60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048714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715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716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717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048718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48719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720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48682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83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84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685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048686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48687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88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8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9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  <p:sp>
        <p:nvSpPr>
          <p:cNvPr id="1048692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04857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57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57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58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04858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4858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4C86E80-DE25-4BA8-A241-33543973A8C7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5B311AE-593B-4893-A92B-955BFF5123FF}" type="slidenum">
              <a:rPr lang="en-US" smtClean="0"/>
              <a:t>‹#›</a:t>
            </a:fld>
            <a:endParaRPr lang="en-US"/>
          </a:p>
        </p:txBody>
      </p:sp>
      <p:sp>
        <p:nvSpPr>
          <p:cNvPr id="1048586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Content Placeholder 1"/>
          <p:cNvSpPr>
            <a:spLocks noGrp="1"/>
          </p:cNvSpPr>
          <p:nvPr>
            <p:ph idx="1"/>
          </p:nvPr>
        </p:nvSpPr>
        <p:spPr>
          <a:xfrm>
            <a:off x="533400" y="1676400"/>
            <a:ext cx="8305800" cy="4800600"/>
          </a:xfrm>
        </p:spPr>
        <p:txBody>
          <a:bodyPr/>
          <a:lstStyle/>
          <a:p>
            <a:pPr lvl="8"/>
            <a:endParaRPr lang="en-US" dirty="0" smtClean="0"/>
          </a:p>
          <a:p>
            <a:pPr lvl="8"/>
            <a:endParaRPr lang="en-US" dirty="0"/>
          </a:p>
          <a:p>
            <a:r>
              <a:rPr lang="en-US" dirty="0"/>
              <a:t>a)</a:t>
            </a:r>
            <a:r>
              <a:rPr lang="en-US" sz="800" dirty="0"/>
              <a:t>      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riwayat</a:t>
            </a:r>
            <a:r>
              <a:rPr lang="en-US" dirty="0"/>
              <a:t> </a:t>
            </a:r>
            <a:r>
              <a:rPr lang="en-US" dirty="0" err="1"/>
              <a:t>kelakuan</a:t>
            </a:r>
            <a:r>
              <a:rPr lang="en-US" dirty="0"/>
              <a:t>,</a:t>
            </a:r>
            <a:endParaRPr lang="en-US" sz="2000" dirty="0"/>
          </a:p>
          <a:p>
            <a:r>
              <a:rPr lang="en-US" dirty="0"/>
              <a:t>b)</a:t>
            </a:r>
            <a:r>
              <a:rPr lang="en-US" sz="800" dirty="0"/>
              <a:t>      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,</a:t>
            </a:r>
            <a:endParaRPr lang="en-US" sz="2000" dirty="0"/>
          </a:p>
          <a:p>
            <a:r>
              <a:rPr lang="en-US" dirty="0"/>
              <a:t>c)</a:t>
            </a:r>
            <a:r>
              <a:rPr lang="en-US" sz="800" dirty="0"/>
              <a:t>      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cek</a:t>
            </a:r>
            <a:r>
              <a:rPr lang="en-US" dirty="0"/>
              <a:t> (</a:t>
            </a:r>
            <a:r>
              <a:rPr lang="en-US" dirty="0" err="1"/>
              <a:t>ceklist</a:t>
            </a:r>
            <a:r>
              <a:rPr lang="en-US" dirty="0"/>
              <a:t>),</a:t>
            </a:r>
            <a:endParaRPr lang="en-US" sz="2000" dirty="0"/>
          </a:p>
          <a:p>
            <a:r>
              <a:rPr lang="en-US" dirty="0"/>
              <a:t>d)</a:t>
            </a:r>
            <a:r>
              <a:rPr lang="en-US" sz="800" dirty="0"/>
              <a:t>     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,</a:t>
            </a:r>
            <a:endParaRPr lang="en-US" sz="2000" dirty="0"/>
          </a:p>
          <a:p>
            <a:r>
              <a:rPr lang="en-US" dirty="0"/>
              <a:t>e)</a:t>
            </a:r>
            <a:r>
              <a:rPr lang="en-US" sz="800" dirty="0"/>
              <a:t>      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mekanik</a:t>
            </a:r>
            <a:r>
              <a:rPr lang="en-US" dirty="0"/>
              <a:t>/</a:t>
            </a:r>
            <a:r>
              <a:rPr lang="en-US" dirty="0" err="1"/>
              <a:t>elektrik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: tape recorder, </a:t>
            </a:r>
            <a:r>
              <a:rPr lang="en-US" dirty="0" err="1"/>
              <a:t>handphone</a:t>
            </a:r>
            <a:r>
              <a:rPr lang="en-US" dirty="0"/>
              <a:t>, </a:t>
            </a:r>
            <a:r>
              <a:rPr lang="en-US" dirty="0" err="1"/>
              <a:t>handycam</a:t>
            </a:r>
            <a:r>
              <a:rPr lang="en-US" dirty="0"/>
              <a:t>, camera CCTV)</a:t>
            </a:r>
            <a:endParaRPr lang="en-US" sz="2000" dirty="0"/>
          </a:p>
          <a:p>
            <a:pPr lvl="8"/>
            <a:endParaRPr lang="en-US" dirty="0" smtClean="0"/>
          </a:p>
        </p:txBody>
      </p:sp>
      <p:sp>
        <p:nvSpPr>
          <p:cNvPr id="104860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 Aids</a:t>
            </a:r>
            <a:endParaRPr lang="en-US" dirty="0"/>
          </a:p>
        </p:txBody>
      </p:sp>
      <p:sp>
        <p:nvSpPr>
          <p:cNvPr id="1048610" name="5-Point Star 3"/>
          <p:cNvSpPr/>
          <p:nvPr/>
        </p:nvSpPr>
        <p:spPr>
          <a:xfrm>
            <a:off x="5867400" y="1097973"/>
            <a:ext cx="3124200" cy="27051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Content Placeholder 1"/>
          <p:cNvSpPr>
            <a:spLocks noGrp="1"/>
          </p:cNvSpPr>
          <p:nvPr>
            <p:ph idx="1"/>
          </p:nvPr>
        </p:nvSpPr>
        <p:spPr>
          <a:xfrm>
            <a:off x="228600" y="1752600"/>
            <a:ext cx="8686799" cy="4876800"/>
          </a:xfrm>
        </p:spPr>
        <p:txBody>
          <a:bodyPr>
            <a:normAutofit fontScale="86667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Keuntungan</a:t>
            </a:r>
            <a:r>
              <a:rPr lang="en-US" dirty="0"/>
              <a:t> Interval Recording</a:t>
            </a:r>
          </a:p>
          <a:p>
            <a:r>
              <a:rPr lang="en-US" dirty="0"/>
              <a:t>·         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-	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perilaku</a:t>
            </a:r>
            <a:r>
              <a:rPr lang="en-US" dirty="0"/>
              <a:t>.</a:t>
            </a:r>
          </a:p>
          <a:p>
            <a:r>
              <a:rPr lang="en-US" dirty="0"/>
              <a:t>·         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realibilitas</a:t>
            </a:r>
            <a:r>
              <a:rPr lang="en-US" dirty="0"/>
              <a:t> </a:t>
            </a:r>
            <a:r>
              <a:rPr lang="en-US" dirty="0" err="1"/>
              <a:t>interobserver</a:t>
            </a:r>
            <a:r>
              <a:rPr lang="en-US" dirty="0"/>
              <a:t>.</a:t>
            </a:r>
          </a:p>
          <a:p>
            <a:r>
              <a:rPr lang="en-US" dirty="0"/>
              <a:t>·         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saat</a:t>
            </a:r>
            <a:r>
              <a:rPr lang="en-US" dirty="0" smtClean="0"/>
              <a:t> 	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r>
              <a:rPr lang="en-US" dirty="0"/>
              <a:t>·         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efisien</a:t>
            </a:r>
            <a:r>
              <a:rPr lang="en-US" dirty="0"/>
              <a:t>.</a:t>
            </a:r>
          </a:p>
          <a:p>
            <a:r>
              <a:rPr lang="en-US" dirty="0"/>
              <a:t>·         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observer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.</a:t>
            </a:r>
          </a:p>
          <a:p>
            <a:r>
              <a:rPr lang="en-US" dirty="0"/>
              <a:t>·         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 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	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 smtClean="0"/>
              <a:t>singkat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Kelemahan</a:t>
            </a:r>
            <a:r>
              <a:rPr lang="en-US" dirty="0"/>
              <a:t> Interval Recording</a:t>
            </a:r>
          </a:p>
          <a:p>
            <a:r>
              <a:rPr lang="en-US" dirty="0"/>
              <a:t>·         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diobservasi</a:t>
            </a:r>
            <a:r>
              <a:rPr lang="en-US" dirty="0"/>
              <a:t>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berurutan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interval </a:t>
            </a:r>
            <a:r>
              <a:rPr lang="en-US" dirty="0" err="1"/>
              <a:t>waktu</a:t>
            </a:r>
            <a:r>
              <a:rPr lang="en-US" dirty="0"/>
              <a:t>- </a:t>
            </a:r>
            <a:r>
              <a:rPr lang="en-US" dirty="0" smtClean="0"/>
              <a:t>	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r>
              <a:rPr lang="en-US" dirty="0"/>
              <a:t>·         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berlebihan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actual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durasi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perlaku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04863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Content Placeholder 1"/>
          <p:cNvSpPr>
            <a:spLocks noGrp="1"/>
          </p:cNvSpPr>
          <p:nvPr>
            <p:ph idx="1"/>
          </p:nvPr>
        </p:nvSpPr>
        <p:spPr>
          <a:xfrm>
            <a:off x="152400" y="1752600"/>
            <a:ext cx="8762999" cy="4953000"/>
          </a:xfrm>
        </p:spPr>
        <p:txBody>
          <a:bodyPr>
            <a:normAutofit fontScale="85357"/>
          </a:bodyPr>
          <a:lstStyle/>
          <a:p>
            <a:r>
              <a:rPr lang="en-US" dirty="0"/>
              <a:t>            </a:t>
            </a:r>
            <a:r>
              <a:rPr lang="en-US" dirty="0" smtClean="0"/>
              <a:t>    </a:t>
            </a:r>
          </a:p>
          <a:p>
            <a:endParaRPr lang="en-US" dirty="0"/>
          </a:p>
          <a:p>
            <a:r>
              <a:rPr lang="en-US" dirty="0" smtClean="0"/>
              <a:t>Sattler </a:t>
            </a:r>
            <a:r>
              <a:rPr lang="en-US" dirty="0"/>
              <a:t>(2002)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rating recording, observer </a:t>
            </a:r>
            <a:r>
              <a:rPr lang="en-US" dirty="0" err="1"/>
              <a:t>merate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checklist, yang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.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dirancang</a:t>
            </a:r>
            <a:r>
              <a:rPr lang="en-US" dirty="0"/>
              <a:t>, observer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mengindikasikan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(a). </a:t>
            </a:r>
            <a:r>
              <a:rPr lang="en-US" dirty="0" err="1"/>
              <a:t>Atribut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diobservasi</a:t>
            </a:r>
            <a:r>
              <a:rPr lang="en-US" dirty="0"/>
              <a:t> (</a:t>
            </a:r>
            <a:r>
              <a:rPr lang="en-US" dirty="0" err="1"/>
              <a:t>e.g</a:t>
            </a:r>
            <a:r>
              <a:rPr lang="en-US" dirty="0"/>
              <a:t> </a:t>
            </a:r>
            <a:r>
              <a:rPr lang="en-US" dirty="0" err="1"/>
              <a:t>comparatif</a:t>
            </a:r>
            <a:r>
              <a:rPr lang="en-US" dirty="0"/>
              <a:t>, </a:t>
            </a:r>
            <a:r>
              <a:rPr lang="en-US" dirty="0" err="1"/>
              <a:t>agresif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(b). Kita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.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ordinal.</a:t>
            </a:r>
            <a:endParaRPr lang="en-US" sz="2000" dirty="0"/>
          </a:p>
          <a:p>
            <a:r>
              <a:rPr lang="en-US" dirty="0"/>
              <a:t> </a:t>
            </a:r>
            <a:r>
              <a:rPr lang="en-US" dirty="0" smtClean="0"/>
              <a:t>Rating </a:t>
            </a:r>
            <a:r>
              <a:rPr lang="en-US" dirty="0"/>
              <a:t>recording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global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mengkuantifikasi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. The behavioral and attitude checklist,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rating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mengadministrasikan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. Rating scale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asesmen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susah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rating scale yang </a:t>
            </a:r>
            <a:r>
              <a:rPr lang="en-US" dirty="0" err="1"/>
              <a:t>memiliki</a:t>
            </a:r>
            <a:r>
              <a:rPr lang="en-US" dirty="0"/>
              <a:t> range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 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(1) </a:t>
            </a:r>
            <a:r>
              <a:rPr lang="en-US" dirty="0" err="1"/>
              <a:t>ke</a:t>
            </a:r>
            <a:r>
              <a:rPr lang="en-US" dirty="0"/>
              <a:t> excellent </a:t>
            </a:r>
            <a:r>
              <a:rPr lang="en-US" dirty="0" err="1"/>
              <a:t>nilai</a:t>
            </a:r>
            <a:r>
              <a:rPr lang="en-US" dirty="0"/>
              <a:t> (7)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.</a:t>
            </a:r>
            <a:endParaRPr lang="en-US" sz="2000" dirty="0"/>
          </a:p>
          <a:p>
            <a:pPr lvl="5"/>
            <a:endParaRPr lang="en-US" dirty="0"/>
          </a:p>
        </p:txBody>
      </p:sp>
      <p:sp>
        <p:nvSpPr>
          <p:cNvPr id="10486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9" name="Right Arrow 3"/>
          <p:cNvSpPr/>
          <p:nvPr/>
        </p:nvSpPr>
        <p:spPr>
          <a:xfrm>
            <a:off x="217378" y="1704108"/>
            <a:ext cx="1230422" cy="6580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Rating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Content Placeholder 1"/>
          <p:cNvSpPr>
            <a:spLocks noGrp="1"/>
          </p:cNvSpPr>
          <p:nvPr>
            <p:ph idx="1"/>
          </p:nvPr>
        </p:nvSpPr>
        <p:spPr>
          <a:xfrm>
            <a:off x="228600" y="1752600"/>
            <a:ext cx="8686799" cy="5029200"/>
          </a:xfrm>
        </p:spPr>
        <p:txBody>
          <a:bodyPr>
            <a:normAutofit fontScale="83333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Keuntungan</a:t>
            </a:r>
            <a:r>
              <a:rPr lang="en-US" dirty="0"/>
              <a:t> rating:</a:t>
            </a:r>
          </a:p>
          <a:p>
            <a:r>
              <a:rPr lang="en-US" dirty="0"/>
              <a:t>·         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kelompok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perilaku</a:t>
            </a:r>
            <a:endParaRPr lang="en-US" dirty="0"/>
          </a:p>
          <a:p>
            <a:r>
              <a:rPr lang="en-US" dirty="0"/>
              <a:t>·         Data di </a:t>
            </a:r>
            <a:r>
              <a:rPr lang="en-US" dirty="0" err="1"/>
              <a:t>generalisasikan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data </a:t>
            </a:r>
            <a:r>
              <a:rPr lang="en-US" dirty="0" err="1"/>
              <a:t>statistikal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Waktunya</a:t>
            </a:r>
            <a:r>
              <a:rPr lang="en-US" dirty="0"/>
              <a:t> </a:t>
            </a:r>
            <a:r>
              <a:rPr lang="en-US" dirty="0" err="1"/>
              <a:t>efisien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/>
              <a:t>rating recording</a:t>
            </a:r>
          </a:p>
          <a:p>
            <a:r>
              <a:rPr lang="en-US" dirty="0"/>
              <a:t>·         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yang </a:t>
            </a:r>
            <a:r>
              <a:rPr lang="en-US" dirty="0" smtClean="0"/>
              <a:t>	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jelas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reliabel</a:t>
            </a:r>
            <a:r>
              <a:rPr lang="en-US" dirty="0"/>
              <a:t> </a:t>
            </a:r>
            <a:r>
              <a:rPr lang="en-US" dirty="0" err="1"/>
              <a:t>interobserver</a:t>
            </a:r>
            <a:r>
              <a:rPr lang="en-US" dirty="0"/>
              <a:t> yang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yang </a:t>
            </a:r>
            <a:r>
              <a:rPr lang="en-US" dirty="0" smtClean="0"/>
              <a:t>	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/>
              <a:t>tiap</a:t>
            </a:r>
            <a:r>
              <a:rPr lang="en-US" dirty="0"/>
              <a:t> observer.</a:t>
            </a:r>
          </a:p>
          <a:p>
            <a:r>
              <a:rPr lang="en-US" dirty="0"/>
              <a:t>·         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frekuensi</a:t>
            </a:r>
            <a:r>
              <a:rPr lang="en-US" dirty="0"/>
              <a:t>, </a:t>
            </a:r>
            <a:r>
              <a:rPr lang="en-US" dirty="0" err="1"/>
              <a:t>durasi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latensi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.</a:t>
            </a:r>
          </a:p>
          <a:p>
            <a:r>
              <a:rPr lang="en-US" dirty="0"/>
              <a:t>·         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penundaan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smtClean="0"/>
              <a:t>	</a:t>
            </a:r>
            <a:r>
              <a:rPr lang="en-US" dirty="0" err="1" smtClean="0"/>
              <a:t>diobservasi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observer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04864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76200"/>
            <a:ext cx="9144000" cy="6781800"/>
          </a:xfrm>
        </p:spPr>
      </p:pic>
      <p:sp>
        <p:nvSpPr>
          <p:cNvPr id="104864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Content Placeholder 1"/>
          <p:cNvSpPr>
            <a:spLocks noGrp="1"/>
          </p:cNvSpPr>
          <p:nvPr>
            <p:ph idx="1"/>
          </p:nvPr>
        </p:nvSpPr>
        <p:spPr>
          <a:xfrm>
            <a:off x="381001" y="1524000"/>
            <a:ext cx="8458200" cy="5029200"/>
          </a:xfrm>
        </p:spPr>
        <p:txBody>
          <a:bodyPr>
            <a:normAutofit fontScale="86944" lnSpcReduction="10000"/>
          </a:bodyPr>
          <a:lstStyle/>
          <a:p>
            <a:pPr lvl="6"/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Data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narasi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terdiri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dari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suatu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bentuk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data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mentah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hanya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memiliki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makna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setelah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diterjemahkan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kedalam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kategori-kategori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atau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bentuk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numeric.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Biasanya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narasi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ditujukan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untuk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menyajikan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kejadian-kejadian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perilaku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dalam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bentuk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tertulis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dengan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cara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sama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dalam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urutan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sama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sebagaimana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sesungguhnya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terjadi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seringkali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tanpa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makna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interpretative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lvl="6"/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dirty="0"/>
              <a:t>  </a:t>
            </a:r>
            <a:r>
              <a:rPr lang="en-US" dirty="0" err="1"/>
              <a:t>Kelebihan</a:t>
            </a:r>
            <a:r>
              <a:rPr lang="en-US" dirty="0"/>
              <a:t> narrative recording: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kesan</a:t>
            </a:r>
            <a:r>
              <a:rPr lang="en-US" dirty="0" smtClean="0"/>
              <a:t>-	</a:t>
            </a:r>
            <a:r>
              <a:rPr lang="en-US" dirty="0" err="1" smtClean="0"/>
              <a:t>kesan</a:t>
            </a:r>
            <a:r>
              <a:rPr lang="en-US" dirty="0" smtClean="0"/>
              <a:t> </a:t>
            </a:r>
            <a:r>
              <a:rPr lang="en-US" dirty="0" err="1"/>
              <a:t>umum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keaslian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perilaku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perilaku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meneliti</a:t>
            </a:r>
            <a:r>
              <a:rPr lang="en-US" dirty="0"/>
              <a:t> </a:t>
            </a:r>
            <a:r>
              <a:rPr lang="en-US" dirty="0" err="1"/>
              <a:t>progres</a:t>
            </a:r>
            <a:r>
              <a:rPr lang="en-US" dirty="0"/>
              <a:t> </a:t>
            </a:r>
            <a:r>
              <a:rPr lang="en-US" dirty="0" err="1"/>
              <a:t>perilaku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Mencatata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sukar</a:t>
            </a:r>
            <a:r>
              <a:rPr lang="en-US" dirty="0"/>
              <a:t> </a:t>
            </a:r>
            <a:r>
              <a:rPr lang="en-US" dirty="0" err="1"/>
              <a:t>diselidiki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peralatan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Awal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sistematis</a:t>
            </a:r>
            <a:endParaRPr lang="en-US" sz="2000" dirty="0"/>
          </a:p>
          <a:p>
            <a:pPr lvl="6"/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861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Pencatatan</a:t>
            </a:r>
            <a:endParaRPr lang="en-US" dirty="0"/>
          </a:p>
        </p:txBody>
      </p:sp>
      <p:sp>
        <p:nvSpPr>
          <p:cNvPr id="1048613" name="Right Arrow 3"/>
          <p:cNvSpPr/>
          <p:nvPr/>
        </p:nvSpPr>
        <p:spPr>
          <a:xfrm>
            <a:off x="685800" y="1676400"/>
            <a:ext cx="1524000" cy="7894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Data </a:t>
            </a:r>
            <a:r>
              <a:rPr lang="en-US" b="1" dirty="0" err="1"/>
              <a:t>Narasi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Content Placeholder 1"/>
          <p:cNvSpPr>
            <a:spLocks noGrp="1"/>
          </p:cNvSpPr>
          <p:nvPr>
            <p:ph idx="1"/>
          </p:nvPr>
        </p:nvSpPr>
        <p:spPr>
          <a:xfrm>
            <a:off x="381000" y="1676400"/>
            <a:ext cx="8610599" cy="4449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Kelemahan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divalidasi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/>
              <a:t>kritis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digeneralisasi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pengamat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pengamat</a:t>
            </a:r>
            <a:r>
              <a:rPr lang="en-US" dirty="0"/>
              <a:t> yang lain</a:t>
            </a:r>
          </a:p>
          <a:p>
            <a:endParaRPr lang="en-US" dirty="0"/>
          </a:p>
        </p:txBody>
      </p:sp>
      <p:sp>
        <p:nvSpPr>
          <p:cNvPr id="104861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6" name="&quot;No&quot; Symbol 3"/>
          <p:cNvSpPr/>
          <p:nvPr/>
        </p:nvSpPr>
        <p:spPr>
          <a:xfrm>
            <a:off x="2286000" y="1600200"/>
            <a:ext cx="914400" cy="91440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Content Placeholder 1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876800"/>
          </a:xfrm>
        </p:spPr>
        <p:txBody>
          <a:bodyPr>
            <a:normAutofit fontScale="85357"/>
          </a:bodyPr>
          <a:lstStyle/>
          <a:p>
            <a:pPr lvl="7"/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Metode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videotape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dilakukan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dengan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cara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merekam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setiap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hal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dari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perilaku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spesifik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(specific behavior)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atau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kejadian-kejadian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ingin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diukur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selama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periode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observasi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Data videotape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merekam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perilaku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sampel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dimana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unit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pengukurannya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adalah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perilaku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Dengan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kata lain, observer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menuggu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perilaku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atau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kejadian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ingin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diukur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itu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muncul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kemudian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mencatatnya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7"/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/>
              <a:t>: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yang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jarang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orang yang </a:t>
            </a:r>
            <a:r>
              <a:rPr lang="en-US" dirty="0" err="1"/>
              <a:t>sehari-hari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	setting </a:t>
            </a:r>
            <a:r>
              <a:rPr lang="en-US" dirty="0" err="1"/>
              <a:t>observasi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smtClean="0"/>
              <a:t>	yang </a:t>
            </a:r>
            <a:r>
              <a:rPr lang="en-US" dirty="0" err="1"/>
              <a:t>berbeda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efisien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bermacam-macam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data </a:t>
            </a:r>
            <a:r>
              <a:rPr lang="en-US" dirty="0" smtClean="0"/>
              <a:t>	yang </a:t>
            </a:r>
            <a:r>
              <a:rPr lang="en-US" dirty="0" err="1"/>
              <a:t>berbeda</a:t>
            </a:r>
            <a:endParaRPr lang="en-US" sz="2000" dirty="0"/>
          </a:p>
          <a:p>
            <a:r>
              <a:rPr lang="en-US" dirty="0"/>
              <a:t>·          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total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perilaku</a:t>
            </a:r>
            <a:endParaRPr lang="en-US" sz="2000" dirty="0"/>
          </a:p>
          <a:p>
            <a:pPr lvl="7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861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9" name="Right Arrow 3"/>
          <p:cNvSpPr/>
          <p:nvPr/>
        </p:nvSpPr>
        <p:spPr>
          <a:xfrm>
            <a:off x="304800" y="1524000"/>
            <a:ext cx="2209799" cy="7894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Data Videotape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Content Placeholder 1"/>
          <p:cNvSpPr>
            <a:spLocks noGrp="1"/>
          </p:cNvSpPr>
          <p:nvPr>
            <p:ph idx="1"/>
          </p:nvPr>
        </p:nvSpPr>
        <p:spPr>
          <a:xfrm>
            <a:off x="228600" y="1752600"/>
            <a:ext cx="8839199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sementara</a:t>
            </a:r>
            <a:endParaRPr lang="en-US" dirty="0"/>
          </a:p>
          <a:p>
            <a:r>
              <a:rPr lang="en-US" dirty="0"/>
              <a:t>·         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observer</a:t>
            </a:r>
          </a:p>
          <a:p>
            <a:r>
              <a:rPr lang="en-US" dirty="0"/>
              <a:t>·         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diskrit</a:t>
            </a:r>
            <a:endParaRPr lang="en-US" dirty="0"/>
          </a:p>
          <a:p>
            <a:r>
              <a:rPr lang="en-US" dirty="0"/>
              <a:t>·         Observer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lebih</a:t>
            </a:r>
            <a:r>
              <a:rPr lang="en-US" dirty="0"/>
              <a:t> lama</a:t>
            </a:r>
          </a:p>
          <a:p>
            <a:r>
              <a:rPr lang="en-US" dirty="0"/>
              <a:t>·         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event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event </a:t>
            </a:r>
            <a:r>
              <a:rPr lang="en-US" dirty="0" smtClean="0"/>
              <a:t>	yang </a:t>
            </a:r>
            <a:r>
              <a:rPr lang="en-US" dirty="0"/>
              <a:t>lain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waktunya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endParaRPr lang="en-US" dirty="0"/>
          </a:p>
          <a:p>
            <a:endParaRPr lang="en-US" dirty="0"/>
          </a:p>
        </p:txBody>
      </p:sp>
      <p:sp>
        <p:nvSpPr>
          <p:cNvPr id="104862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2" name="&quot;No&quot; Symbol 3"/>
          <p:cNvSpPr/>
          <p:nvPr/>
        </p:nvSpPr>
        <p:spPr>
          <a:xfrm>
            <a:off x="2209800" y="1524000"/>
            <a:ext cx="914400" cy="91440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Content Placeholder 1"/>
          <p:cNvSpPr>
            <a:spLocks noGrp="1"/>
          </p:cNvSpPr>
          <p:nvPr>
            <p:ph idx="1"/>
          </p:nvPr>
        </p:nvSpPr>
        <p:spPr>
          <a:xfrm>
            <a:off x="228601" y="1828800"/>
            <a:ext cx="8763000" cy="4800600"/>
          </a:xfrm>
        </p:spPr>
        <p:txBody>
          <a:bodyPr>
            <a:normAutofit fontScale="86250"/>
          </a:bodyPr>
          <a:lstStyle/>
          <a:p>
            <a:pPr lvl="6"/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Metode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Checklist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adalah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salah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satu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metode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informal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observasi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dimana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observer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sudah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menentukan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indikator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perilaku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akan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observasi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dari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subjek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dalam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satu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tabel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Checklist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merupakan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metode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dengan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dua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cara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pencatatan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yaitu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tebuka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tertutup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Metode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memiliki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derajat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selektivitas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tinggi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karena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perilaku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diamati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sudah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sangat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selektif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juga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memiliki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derajat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inferensi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tinggi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karena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observer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hanya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fokus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pada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kategori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perilaku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sudah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ditentukan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saja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lvl="6"/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Keuntungan</a:t>
            </a:r>
            <a:r>
              <a:rPr lang="en-US" dirty="0"/>
              <a:t> :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Metode</a:t>
            </a:r>
            <a:r>
              <a:rPr lang="en-US" dirty="0"/>
              <a:t> Checklist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smtClean="0"/>
              <a:t>	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diskripsi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/>
              <a:t>observer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lengkap</a:t>
            </a:r>
            <a:r>
              <a:rPr lang="en-US" dirty="0"/>
              <a:t>.</a:t>
            </a:r>
            <a:endParaRPr lang="en-US" sz="2000" dirty="0"/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err="1" smtClean="0"/>
              <a:t>Kelemahan</a:t>
            </a:r>
            <a:r>
              <a:rPr lang="en-US" dirty="0"/>
              <a:t>:</a:t>
            </a:r>
            <a:endParaRPr lang="en-US" sz="2000" dirty="0"/>
          </a:p>
          <a:p>
            <a:r>
              <a:rPr lang="en-US" dirty="0"/>
              <a:t>·         Dari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menguras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, </a:t>
            </a:r>
            <a:r>
              <a:rPr lang="en-US" dirty="0" smtClean="0"/>
              <a:t>	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selain</a:t>
            </a:r>
            <a:r>
              <a:rPr lang="en-US" dirty="0"/>
              <a:t> observer </a:t>
            </a:r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koding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yang </a:t>
            </a:r>
            <a:r>
              <a:rPr lang="en-US" dirty="0" smtClean="0"/>
              <a:t>	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/>
              <a:t>disediakan</a:t>
            </a:r>
            <a:r>
              <a:rPr lang="en-US" dirty="0"/>
              <a:t>, observer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diskripsi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perilakunya</a:t>
            </a:r>
            <a:r>
              <a:rPr lang="en-US" dirty="0"/>
              <a:t>.</a:t>
            </a:r>
            <a:endParaRPr lang="en-US" sz="2000" dirty="0"/>
          </a:p>
          <a:p>
            <a:pPr lvl="6"/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862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5" name="Right Arrow 3"/>
          <p:cNvSpPr/>
          <p:nvPr/>
        </p:nvSpPr>
        <p:spPr>
          <a:xfrm>
            <a:off x="381000" y="1752600"/>
            <a:ext cx="1905000" cy="7894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Data Checklist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Content Placeholder 1"/>
          <p:cNvSpPr>
            <a:spLocks noGrp="1"/>
          </p:cNvSpPr>
          <p:nvPr>
            <p:ph idx="1"/>
          </p:nvPr>
        </p:nvSpPr>
        <p:spPr>
          <a:xfrm>
            <a:off x="152399" y="1752600"/>
            <a:ext cx="8839201" cy="4953000"/>
          </a:xfrm>
        </p:spPr>
        <p:txBody>
          <a:bodyPr>
            <a:normAutofit lnSpcReduction="10000"/>
          </a:bodyPr>
          <a:lstStyle/>
          <a:p>
            <a:pPr lvl="7"/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Data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frekwensi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diperoleh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dengan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menghitung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jumlah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dari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waktu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terjadinya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suatu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perilaku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selama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periode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obervasi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Hal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dapat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diwujudkan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dalam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bentuk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satuan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permenit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perjam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atau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perhari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sehingga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memungkinkan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untuk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membandingkan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bandingkan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antar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satu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periode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observasi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lainnya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dalam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waktu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berbeda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en-US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7"/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/>
              <a:t>:</a:t>
            </a:r>
            <a:endParaRPr lang="en-US" sz="2000" dirty="0"/>
          </a:p>
          <a:p>
            <a:r>
              <a:rPr lang="en-US" dirty="0"/>
              <a:t>·         Tingkat </a:t>
            </a:r>
            <a:r>
              <a:rPr lang="en-US" dirty="0" err="1"/>
              <a:t>keakuratannya</a:t>
            </a:r>
            <a:r>
              <a:rPr lang="en-US" dirty="0"/>
              <a:t> </a:t>
            </a:r>
            <a:r>
              <a:rPr lang="en-US" dirty="0" err="1"/>
              <a:t>tinggi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</a:t>
            </a:r>
            <a:endParaRPr lang="en-US" sz="2000" dirty="0"/>
          </a:p>
          <a:p>
            <a:pPr marL="0" indent="0">
              <a:buNone/>
            </a:pP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/>
              <a:t>: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lama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mengobservasi</a:t>
            </a:r>
            <a:r>
              <a:rPr lang="en-US" dirty="0"/>
              <a:t>.</a:t>
            </a:r>
            <a:endParaRPr lang="en-US" sz="2000" dirty="0"/>
          </a:p>
          <a:p>
            <a:r>
              <a:rPr lang="en-US" dirty="0"/>
              <a:t>·         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observer yang </a:t>
            </a:r>
            <a:r>
              <a:rPr lang="en-US" dirty="0" err="1"/>
              <a:t>konstan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yang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.</a:t>
            </a:r>
            <a:endParaRPr lang="en-US" sz="2000" dirty="0"/>
          </a:p>
          <a:p>
            <a:pPr lvl="7"/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86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8" name="Right Arrow 3"/>
          <p:cNvSpPr/>
          <p:nvPr/>
        </p:nvSpPr>
        <p:spPr>
          <a:xfrm>
            <a:off x="381000" y="1676400"/>
            <a:ext cx="1905000" cy="7894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Data </a:t>
            </a:r>
            <a:r>
              <a:rPr lang="en-US" b="1" dirty="0" err="1"/>
              <a:t>Frekwensi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Content Placeholder 1"/>
          <p:cNvSpPr>
            <a:spLocks noGrp="1"/>
          </p:cNvSpPr>
          <p:nvPr>
            <p:ph idx="1"/>
          </p:nvPr>
        </p:nvSpPr>
        <p:spPr>
          <a:xfrm>
            <a:off x="152401" y="1828800"/>
            <a:ext cx="8839200" cy="4876800"/>
          </a:xfrm>
        </p:spPr>
        <p:txBody>
          <a:bodyPr>
            <a:normAutofit fontScale="87500" lnSpcReduction="10000"/>
          </a:bodyPr>
          <a:lstStyle/>
          <a:p>
            <a:r>
              <a:rPr lang="en-US" b="1" dirty="0" err="1"/>
              <a:t>Durasi</a:t>
            </a:r>
            <a:endParaRPr lang="en-US" sz="2000" dirty="0"/>
          </a:p>
          <a:p>
            <a:r>
              <a:rPr lang="en-US" b="1" dirty="0"/>
              <a:t>            </a:t>
            </a:r>
            <a:r>
              <a:rPr lang="en-US" dirty="0" smtClean="0"/>
              <a:t>P   </a:t>
            </a:r>
            <a:r>
              <a:rPr lang="en-US" dirty="0" err="1" smtClean="0"/>
              <a:t>Pencatatan</a:t>
            </a:r>
            <a:r>
              <a:rPr lang="en-US" dirty="0" smtClean="0"/>
              <a:t> </a:t>
            </a:r>
            <a:r>
              <a:rPr lang="en-US" dirty="0" err="1"/>
              <a:t>durasi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lama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kali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kemunculan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Data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peresentasi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.</a:t>
            </a:r>
            <a:endParaRPr lang="en-US" sz="2000" dirty="0"/>
          </a:p>
          <a:p>
            <a:r>
              <a:rPr lang="en-US" dirty="0"/>
              <a:t>           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pernyatan-pernyataan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‘</a:t>
            </a:r>
            <a:r>
              <a:rPr lang="en-US" dirty="0" err="1"/>
              <a:t>gugup</a:t>
            </a:r>
            <a:r>
              <a:rPr lang="en-US" dirty="0"/>
              <a:t>’ 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menarik-narik</a:t>
            </a:r>
            <a:r>
              <a:rPr lang="en-US" dirty="0"/>
              <a:t> </a:t>
            </a:r>
            <a:r>
              <a:rPr lang="en-US" dirty="0" err="1"/>
              <a:t>rambut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durasi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</a:t>
            </a:r>
            <a:r>
              <a:rPr lang="en-US" dirty="0" err="1"/>
              <a:t>frekwensi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.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durasi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ditraformasikan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data </a:t>
            </a:r>
            <a:r>
              <a:rPr lang="en-US" dirty="0" err="1"/>
              <a:t>frekwensi</a:t>
            </a:r>
            <a:r>
              <a:rPr lang="en-US" dirty="0"/>
              <a:t>, </a:t>
            </a:r>
            <a:r>
              <a:rPr lang="en-US" dirty="0" err="1"/>
              <a:t>presentase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total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rata-rata </a:t>
            </a:r>
            <a:r>
              <a:rPr lang="en-US" dirty="0" err="1"/>
              <a:t>lamanya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durasi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stimulus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‘period </a:t>
            </a:r>
            <a:r>
              <a:rPr lang="en-US" dirty="0" err="1"/>
              <a:t>laten</a:t>
            </a:r>
            <a:r>
              <a:rPr lang="en-US" dirty="0"/>
              <a:t>’.</a:t>
            </a:r>
          </a:p>
        </p:txBody>
      </p:sp>
      <p:sp>
        <p:nvSpPr>
          <p:cNvPr id="104863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1" name="Right Arrow 3"/>
          <p:cNvSpPr/>
          <p:nvPr/>
        </p:nvSpPr>
        <p:spPr>
          <a:xfrm>
            <a:off x="381000" y="1711383"/>
            <a:ext cx="1219200" cy="6787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Durasi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Content Placeholder 1"/>
          <p:cNvSpPr>
            <a:spLocks noGrp="1"/>
          </p:cNvSpPr>
          <p:nvPr>
            <p:ph idx="1"/>
          </p:nvPr>
        </p:nvSpPr>
        <p:spPr>
          <a:xfrm>
            <a:off x="228600" y="1828800"/>
            <a:ext cx="8686799" cy="4800600"/>
          </a:xfrm>
        </p:spPr>
        <p:txBody>
          <a:bodyPr/>
          <a:lstStyle/>
          <a:p>
            <a:r>
              <a:rPr lang="en-US" dirty="0"/>
              <a:t>Sattler (2002) </a:t>
            </a:r>
            <a:r>
              <a:rPr lang="en-US" dirty="0" smtClean="0"/>
              <a:t>      </a:t>
            </a:r>
          </a:p>
          <a:p>
            <a:endParaRPr lang="en-US" dirty="0"/>
          </a:p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interval recording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time sampling, interval sampling, </a:t>
            </a:r>
            <a:r>
              <a:rPr lang="en-US" dirty="0" err="1"/>
              <a:t>atau</a:t>
            </a:r>
            <a:r>
              <a:rPr lang="en-US" dirty="0"/>
              <a:t> interval time sampling,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yang </a:t>
            </a:r>
            <a:r>
              <a:rPr lang="en-US" dirty="0" err="1"/>
              <a:t>berfokus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interval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interval recording,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perode</a:t>
            </a:r>
            <a:r>
              <a:rPr lang="en-US" dirty="0"/>
              <a:t> interval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observer </a:t>
            </a:r>
            <a:r>
              <a:rPr lang="en-US" dirty="0" err="1"/>
              <a:t>mencatatan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interval </a:t>
            </a:r>
            <a:r>
              <a:rPr lang="en-US" dirty="0" err="1"/>
              <a:t>tertentu</a:t>
            </a:r>
            <a:r>
              <a:rPr lang="en-US" dirty="0"/>
              <a:t>.</a:t>
            </a:r>
            <a:endParaRPr lang="en-US" sz="2000" dirty="0"/>
          </a:p>
        </p:txBody>
      </p:sp>
      <p:sp>
        <p:nvSpPr>
          <p:cNvPr id="104863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4" name="Right Arrow 3"/>
          <p:cNvSpPr/>
          <p:nvPr/>
        </p:nvSpPr>
        <p:spPr>
          <a:xfrm>
            <a:off x="457200" y="1815084"/>
            <a:ext cx="2286000" cy="6995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Pencatatan</a:t>
            </a:r>
            <a:r>
              <a:rPr lang="en-US" dirty="0" smtClean="0"/>
              <a:t> Interval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</Words>
  <Application>Microsoft Office PowerPoint</Application>
  <PresentationFormat>On-screen Show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Candara</vt:lpstr>
      <vt:lpstr>Symbol</vt:lpstr>
      <vt:lpstr>Waveform</vt:lpstr>
      <vt:lpstr>Observation Aids</vt:lpstr>
      <vt:lpstr>Metode Pencatatan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ALAT BANTU DAN METODE OBSERVASI</dc:title>
  <dc:creator>ASUS</dc:creator>
  <cp:lastModifiedBy>UMA</cp:lastModifiedBy>
  <cp:revision>1</cp:revision>
  <dcterms:created xsi:type="dcterms:W3CDTF">2020-04-05T22:13:55Z</dcterms:created>
  <dcterms:modified xsi:type="dcterms:W3CDTF">2020-07-30T03:14:46Z</dcterms:modified>
</cp:coreProperties>
</file>