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94" r:id="rId2"/>
    <p:sldId id="295" r:id="rId3"/>
    <p:sldId id="296" r:id="rId4"/>
    <p:sldId id="297" r:id="rId5"/>
    <p:sldId id="298" r:id="rId6"/>
    <p:sldId id="29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6" autoAdjust="0"/>
    <p:restoredTop sz="94660"/>
  </p:normalViewPr>
  <p:slideViewPr>
    <p:cSldViewPr>
      <p:cViewPr varScale="1">
        <p:scale>
          <a:sx n="109" d="100"/>
          <a:sy n="109" d="100"/>
        </p:scale>
        <p:origin x="186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0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61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62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63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01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4860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8588D-E3AB-4B35-9882-D47EBC9DB57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0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8DD7-BC77-47DE-8A55-7BAF68411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5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8588D-E3AB-4B35-9882-D47EBC9DB57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5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8DD7-BC77-47DE-8A55-7BAF68411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8588D-E3AB-4B35-9882-D47EBC9DB57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3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8DD7-BC77-47DE-8A55-7BAF68411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8588D-E3AB-4B35-9882-D47EBC9DB57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8DD7-BC77-47DE-8A55-7BAF68411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4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8588D-E3AB-4B35-9882-D47EBC9DB57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8DD7-BC77-47DE-8A55-7BAF68411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1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13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1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8588D-E3AB-4B35-9882-D47EBC9DB57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1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8DD7-BC77-47DE-8A55-7BAF68411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1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19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2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21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2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8588D-E3AB-4B35-9882-D47EBC9DB57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2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8DD7-BC77-47DE-8A55-7BAF68411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8588D-E3AB-4B35-9882-D47EBC9DB57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2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8DD7-BC77-47DE-8A55-7BAF68411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8588D-E3AB-4B35-9882-D47EBC9DB57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3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8DD7-BC77-47DE-8A55-7BAF68411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4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55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8588D-E3AB-4B35-9882-D47EBC9DB57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5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8DD7-BC77-47DE-8A55-7BAF68411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8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39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4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8588D-E3AB-4B35-9882-D47EBC9DB57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4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8DD7-BC77-47DE-8A55-7BAF68411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5000" t="-2000" r="-5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8588D-E3AB-4B35-9882-D47EBC9DB57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58DD7-BC77-47DE-8A55-7BAF68411BC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1"/>
          <p:cNvSpPr>
            <a:spLocks noGrp="1"/>
          </p:cNvSpPr>
          <p:nvPr>
            <p:ph type="title"/>
          </p:nvPr>
        </p:nvSpPr>
        <p:spPr>
          <a:effectLst>
            <a:glow rad="228600">
              <a:schemeClr val="accent2">
                <a:lumMod val="75000"/>
                <a:alpha val="40000"/>
              </a:schemeClr>
            </a:glow>
          </a:effectLst>
        </p:spPr>
        <p:txBody>
          <a:bodyPr/>
          <a:lstStyle/>
          <a:p>
            <a:r>
              <a:rPr lang="en-US"/>
              <a:t>PSYCHOANALYSIS</a:t>
            </a:r>
            <a:endParaRPr lang="en-US" dirty="0"/>
          </a:p>
        </p:txBody>
      </p:sp>
      <p:sp>
        <p:nvSpPr>
          <p:cNvPr id="1048608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85000"/>
            </a:schemeClr>
          </a:solidFill>
          <a:effectLst>
            <a:glow rad="228600">
              <a:schemeClr val="bg1">
                <a:lumMod val="75000"/>
                <a:alpha val="40000"/>
              </a:schemeClr>
            </a:glow>
          </a:effectLst>
        </p:spPr>
        <p:txBody>
          <a:bodyPr>
            <a:normAutofit fontScale="71875" lnSpcReduction="20000"/>
          </a:bodyPr>
          <a:lstStyle/>
          <a:p>
            <a:pPr>
              <a:buBlip>
                <a:blip r:embed="rId2"/>
              </a:buBlip>
            </a:pPr>
            <a:r>
              <a:rPr lang="en-US" b="1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Teori</a:t>
            </a:r>
            <a:r>
              <a:rPr lang="en-US" b="1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b="1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Psikoanalisis</a:t>
            </a:r>
            <a:endParaRPr lang="en-US" b="1" dirty="0" smtClean="0">
              <a:latin typeface="Malgun Gothic Semilight" pitchFamily="34" charset="-128"/>
              <a:ea typeface="Malgun Gothic Semilight" pitchFamily="34" charset="-128"/>
              <a:cs typeface="Malgun Gothic Semilight" pitchFamily="34" charset="-128"/>
            </a:endParaRPr>
          </a:p>
          <a:p>
            <a:pPr algn="just">
              <a:buNone/>
            </a:pPr>
            <a:r>
              <a:rPr lang="en-US" dirty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	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Teori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Psikoanalisis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merupakan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teori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kepribadian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yang paling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komprehensif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yang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mengemukakan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tentang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3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pokok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pembahasan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yaitu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: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struktur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kepibadian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,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dinamika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kepribadian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dan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perkembangan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kepribadian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.</a:t>
            </a:r>
          </a:p>
          <a:p>
            <a:pPr algn="just">
              <a:buNone/>
            </a:pPr>
            <a:endParaRPr lang="en-US" dirty="0" smtClean="0">
              <a:latin typeface="Malgun Gothic Semilight" pitchFamily="34" charset="-128"/>
              <a:ea typeface="Malgun Gothic Semilight" pitchFamily="34" charset="-128"/>
              <a:cs typeface="Malgun Gothic Semilight" pitchFamily="34" charset="-128"/>
            </a:endParaRPr>
          </a:p>
          <a:p>
            <a:pPr algn="just">
              <a:buBlip>
                <a:blip r:embed="rId2"/>
              </a:buBlip>
            </a:pPr>
            <a:r>
              <a:rPr lang="en-US" b="1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Sejarah</a:t>
            </a:r>
            <a:r>
              <a:rPr lang="en-US" b="1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b="1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Teori</a:t>
            </a:r>
            <a:r>
              <a:rPr lang="en-US" b="1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b="1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Psikoanalisis</a:t>
            </a:r>
            <a:endParaRPr lang="en-US" b="1" dirty="0" smtClean="0">
              <a:latin typeface="Malgun Gothic Semilight" pitchFamily="34" charset="-128"/>
              <a:ea typeface="Malgun Gothic Semilight" pitchFamily="34" charset="-128"/>
              <a:cs typeface="Malgun Gothic Semilight" pitchFamily="34" charset="-128"/>
            </a:endParaRPr>
          </a:p>
          <a:p>
            <a:pPr algn="just">
              <a:buNone/>
            </a:pPr>
            <a:r>
              <a:rPr lang="en-US" b="1" dirty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	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Teori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Psikoanalisis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dipelopori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oleh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seorang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dokter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psikiatri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bernama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Sigmund Freud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pada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tahun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1896.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Beliau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mengemukakan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pandangannya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bahwa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struktur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kejiwaan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manusia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,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sebagian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besar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terdiri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dari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alam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ketidaksadaran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,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sedangkan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alam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kesadarannya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dapat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diumpamakan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puncak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gunung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es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yang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muncul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di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tengah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laut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,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sebagian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yang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terbenam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diberatkan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alam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ketidaksadaran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 </a:t>
            </a:r>
            <a:r>
              <a:rPr lang="en-US" dirty="0" err="1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manusia</a:t>
            </a:r>
            <a:r>
              <a:rPr lang="en-US" dirty="0" smtClean="0">
                <a:latin typeface="Malgun Gothic Semilight" pitchFamily="34" charset="-128"/>
                <a:ea typeface="Malgun Gothic Semilight" pitchFamily="34" charset="-128"/>
                <a:cs typeface="Malgun Gothic Semilight" pitchFamily="34" charset="-128"/>
              </a:rPr>
              <a:t>. </a:t>
            </a:r>
            <a:endParaRPr lang="en-US" b="1" dirty="0">
              <a:latin typeface="Malgun Gothic Semilight" pitchFamily="34" charset="-128"/>
              <a:ea typeface="Malgun Gothic Semilight" pitchFamily="34" charset="-128"/>
              <a:cs typeface="Malgun Gothic Semilight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0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  <a:solidFill>
            <a:schemeClr val="bg1">
              <a:lumMod val="95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 fontScale="60714" lnSpcReduction="20000"/>
          </a:bodyPr>
          <a:lstStyle/>
          <a:p>
            <a:pPr algn="just">
              <a:buBlip>
                <a:blip r:embed="rId2"/>
              </a:buBlip>
            </a:pPr>
            <a:r>
              <a:rPr lang="en-US" b="1" dirty="0" err="1" smtClean="0"/>
              <a:t>Konsep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Teori</a:t>
            </a:r>
            <a:r>
              <a:rPr lang="en-US" b="1" dirty="0" smtClean="0"/>
              <a:t> </a:t>
            </a:r>
            <a:r>
              <a:rPr lang="en-US" b="1" dirty="0" err="1" smtClean="0"/>
              <a:t>Psikoanalisis</a:t>
            </a:r>
            <a:endParaRPr lang="en-US" b="1" dirty="0" smtClean="0"/>
          </a:p>
          <a:p>
            <a:pPr algn="just">
              <a:buNone/>
            </a:pPr>
            <a:r>
              <a:rPr lang="en-US" b="1" dirty="0"/>
              <a:t>	</a:t>
            </a:r>
            <a:r>
              <a:rPr lang="en-US" dirty="0" smtClean="0"/>
              <a:t>Freud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tersusun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3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terpisah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fungsinya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pPr marL="914400" lvl="1" indent="-514350" algn="just">
              <a:buFont typeface="+mj-lt"/>
              <a:buAutoNum type="arabicPeriod"/>
            </a:pPr>
            <a:r>
              <a:rPr lang="en-US" b="1" dirty="0" smtClean="0"/>
              <a:t>Id</a:t>
            </a:r>
          </a:p>
          <a:p>
            <a:pPr marL="914400" lvl="1" indent="-514350" algn="just">
              <a:buNone/>
            </a:pPr>
            <a:r>
              <a:rPr lang="en-US" b="1" dirty="0"/>
              <a:t>	</a:t>
            </a:r>
            <a:r>
              <a:rPr lang="en-US" dirty="0" smtClean="0"/>
              <a:t> Id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yang original,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dilahirkan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Id </a:t>
            </a:r>
            <a:r>
              <a:rPr lang="en-US" dirty="0" err="1" smtClean="0"/>
              <a:t>saja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psikis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timbulnya</a:t>
            </a:r>
            <a:r>
              <a:rPr lang="en-US" dirty="0" smtClean="0"/>
              <a:t> </a:t>
            </a:r>
            <a:r>
              <a:rPr lang="en-US" dirty="0" err="1" smtClean="0"/>
              <a:t>instink</a:t>
            </a:r>
            <a:r>
              <a:rPr lang="en-US" dirty="0" smtClean="0"/>
              <a:t>. Id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organisasi,buta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memaksakan</a:t>
            </a:r>
            <a:r>
              <a:rPr lang="en-US" dirty="0" smtClean="0"/>
              <a:t> </a:t>
            </a:r>
            <a:r>
              <a:rPr lang="en-US" dirty="0" err="1" smtClean="0"/>
              <a:t>kehendaknya</a:t>
            </a:r>
            <a:endParaRPr lang="en-US" b="1" dirty="0" smtClean="0"/>
          </a:p>
          <a:p>
            <a:pPr marL="914400" lvl="1" indent="-514350" algn="just">
              <a:buFont typeface="+mj-lt"/>
              <a:buAutoNum type="arabicPeriod"/>
            </a:pPr>
            <a:endParaRPr lang="en-US" b="1" dirty="0"/>
          </a:p>
          <a:p>
            <a:pPr marL="914400" lvl="1" indent="-514350" algn="just">
              <a:buNone/>
            </a:pPr>
            <a:r>
              <a:rPr lang="en-US" b="1" dirty="0" smtClean="0"/>
              <a:t>2. 	Ego</a:t>
            </a:r>
          </a:p>
          <a:p>
            <a:pPr marL="914400" lvl="1" indent="-514350" algn="just">
              <a:buNone/>
            </a:pPr>
            <a:r>
              <a:rPr lang="en-US" b="1" dirty="0" smtClean="0"/>
              <a:t>	</a:t>
            </a:r>
            <a:r>
              <a:rPr lang="en-US" dirty="0" smtClean="0"/>
              <a:t>Ego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</a:t>
            </a:r>
            <a:r>
              <a:rPr lang="en-US" dirty="0" err="1" smtClean="0"/>
              <a:t>bertugas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kerjanya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realita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dorongan-dorongan</a:t>
            </a:r>
            <a:r>
              <a:rPr lang="en-US" dirty="0" smtClean="0"/>
              <a:t> id agar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ego. </a:t>
            </a:r>
            <a:r>
              <a:rPr lang="en-US" dirty="0" err="1" smtClean="0"/>
              <a:t>Disini</a:t>
            </a:r>
            <a:r>
              <a:rPr lang="en-US" dirty="0" smtClean="0"/>
              <a:t> ego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:</a:t>
            </a:r>
            <a:r>
              <a:rPr lang="en-US" dirty="0" err="1" smtClean="0"/>
              <a:t>eksekutif</a:t>
            </a:r>
            <a:r>
              <a:rPr lang="en-US" dirty="0" smtClean="0"/>
              <a:t>” yang </a:t>
            </a:r>
            <a:r>
              <a:rPr lang="en-US" dirty="0" err="1" smtClean="0"/>
              <a:t>memerintah</a:t>
            </a:r>
            <a:r>
              <a:rPr lang="en-US" dirty="0" smtClean="0"/>
              <a:t>, </a:t>
            </a:r>
            <a:r>
              <a:rPr lang="en-US" dirty="0" err="1" smtClean="0"/>
              <a:t>mengatur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/>
              <a:t>.</a:t>
            </a:r>
            <a:endParaRPr lang="en-US" b="1" dirty="0"/>
          </a:p>
          <a:p>
            <a:pPr marL="914400" lvl="1" indent="-514350" algn="just">
              <a:buFont typeface="+mj-lt"/>
              <a:buAutoNum type="arabicPeriod"/>
            </a:pPr>
            <a:endParaRPr lang="en-US" b="1" dirty="0" smtClean="0"/>
          </a:p>
          <a:p>
            <a:pPr marL="914400" lvl="1" indent="-514350" algn="just">
              <a:buAutoNum type="arabicPeriod" startAt="3"/>
            </a:pPr>
            <a:r>
              <a:rPr lang="en-US" b="1" dirty="0" smtClean="0"/>
              <a:t>Super ego</a:t>
            </a:r>
          </a:p>
          <a:p>
            <a:pPr marL="914400" lvl="1" indent="-514350" algn="just">
              <a:buNone/>
            </a:pPr>
            <a:r>
              <a:rPr lang="en-US" b="1" dirty="0"/>
              <a:t>	</a:t>
            </a:r>
            <a:r>
              <a:rPr lang="en-US" dirty="0" smtClean="0"/>
              <a:t>Super ego </a:t>
            </a:r>
            <a:r>
              <a:rPr lang="en-US" dirty="0" err="1" smtClean="0"/>
              <a:t>adalah</a:t>
            </a:r>
            <a:r>
              <a:rPr lang="en-US" dirty="0" smtClean="0"/>
              <a:t> yang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filter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 </a:t>
            </a:r>
            <a:r>
              <a:rPr lang="en-US" dirty="0" err="1" smtClean="0"/>
              <a:t>benar-salah</a:t>
            </a:r>
            <a:r>
              <a:rPr lang="en-US" dirty="0" smtClean="0"/>
              <a:t>, </a:t>
            </a:r>
            <a:r>
              <a:rPr lang="en-US" dirty="0" err="1" smtClean="0"/>
              <a:t>baik-buruk</a:t>
            </a:r>
            <a:r>
              <a:rPr lang="en-US" dirty="0" smtClean="0"/>
              <a:t>, </a:t>
            </a:r>
            <a:r>
              <a:rPr lang="en-US" dirty="0" err="1" smtClean="0"/>
              <a:t>boleh-tidak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Super ego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ideal,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r>
              <a:rPr lang="en-US" dirty="0" smtClean="0"/>
              <a:t> moral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4-6 </a:t>
            </a:r>
            <a:r>
              <a:rPr lang="en-US" dirty="0" err="1" smtClean="0"/>
              <a:t>tahun</a:t>
            </a:r>
            <a:r>
              <a:rPr lang="en-US" dirty="0" smtClean="0"/>
              <a:t>. Super ego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subsistem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ego ideal</a:t>
            </a:r>
            <a:r>
              <a:rPr lang="en-US" b="1" dirty="0"/>
              <a:t>	</a:t>
            </a:r>
            <a:r>
              <a:rPr lang="en-US" b="1" dirty="0" smtClean="0"/>
              <a:t> </a:t>
            </a:r>
            <a:endParaRPr lang="en-US" dirty="0" smtClean="0"/>
          </a:p>
          <a:p>
            <a:pPr marL="914400" lvl="1" indent="-514350" algn="just">
              <a:buNone/>
            </a:pPr>
            <a:r>
              <a:rPr lang="en-US" b="1" dirty="0" smtClean="0"/>
              <a:t>			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9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05400"/>
          </a:xfrm>
          <a:solidFill>
            <a:schemeClr val="accent1">
              <a:lumMod val="20000"/>
              <a:lumOff val="8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68750" lnSpcReduction="20000"/>
          </a:bodyPr>
          <a:lstStyle/>
          <a:p>
            <a:pPr algn="just">
              <a:buBlip>
                <a:blip r:embed="rId2"/>
              </a:buBlip>
            </a:pPr>
            <a:r>
              <a:rPr lang="en-US" b="1" dirty="0" err="1" smtClean="0">
                <a:latin typeface="Corbel" pitchFamily="34" charset="0"/>
              </a:rPr>
              <a:t>Tujuan</a:t>
            </a:r>
            <a:r>
              <a:rPr lang="en-US" b="1" dirty="0" smtClean="0">
                <a:latin typeface="Corbel" pitchFamily="34" charset="0"/>
              </a:rPr>
              <a:t> </a:t>
            </a:r>
            <a:r>
              <a:rPr lang="en-US" b="1" dirty="0" err="1" smtClean="0">
                <a:latin typeface="Corbel" pitchFamily="34" charset="0"/>
              </a:rPr>
              <a:t>Teori</a:t>
            </a:r>
            <a:r>
              <a:rPr lang="en-US" b="1" dirty="0" smtClean="0">
                <a:latin typeface="Corbel" pitchFamily="34" charset="0"/>
              </a:rPr>
              <a:t> </a:t>
            </a:r>
            <a:r>
              <a:rPr lang="en-US" b="1" dirty="0" err="1" smtClean="0">
                <a:latin typeface="Corbel" pitchFamily="34" charset="0"/>
              </a:rPr>
              <a:t>Psikoanalisis</a:t>
            </a:r>
            <a:endParaRPr lang="en-US" b="1" dirty="0" smtClean="0">
              <a:latin typeface="Corbel" pitchFamily="34" charset="0"/>
            </a:endParaRPr>
          </a:p>
          <a:p>
            <a:pPr algn="just">
              <a:buNone/>
            </a:pPr>
            <a:r>
              <a:rPr lang="en-US" b="1" dirty="0">
                <a:latin typeface="Corbel" pitchFamily="34" charset="0"/>
              </a:rPr>
              <a:t>	</a:t>
            </a:r>
            <a:r>
              <a:rPr lang="en-US" dirty="0">
                <a:latin typeface="Corbel" pitchFamily="34" charset="0"/>
              </a:rPr>
              <a:t>	</a:t>
            </a:r>
            <a:r>
              <a:rPr lang="en-US" dirty="0" err="1" smtClean="0">
                <a:latin typeface="Corbel" pitchFamily="34" charset="0"/>
              </a:rPr>
              <a:t>Tujuan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utama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konseling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dalam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pola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pikir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Psikoanalisis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adalah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membentuk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kembali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struktur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kepribadian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individu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melalui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pengungkapan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hal-hal</a:t>
            </a:r>
            <a:r>
              <a:rPr lang="en-US" dirty="0" smtClean="0">
                <a:latin typeface="Corbel" pitchFamily="34" charset="0"/>
              </a:rPr>
              <a:t> yang </a:t>
            </a:r>
            <a:r>
              <a:rPr lang="en-US" dirty="0" err="1" smtClean="0">
                <a:latin typeface="Corbel" pitchFamily="34" charset="0"/>
              </a:rPr>
              <a:t>tidak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disadari</a:t>
            </a:r>
            <a:r>
              <a:rPr lang="en-US" dirty="0" smtClean="0">
                <a:latin typeface="Corbel" pitchFamily="34" charset="0"/>
              </a:rPr>
              <a:t>. </a:t>
            </a:r>
            <a:r>
              <a:rPr lang="en-US" dirty="0" err="1" smtClean="0">
                <a:latin typeface="Corbel" pitchFamily="34" charset="0"/>
              </a:rPr>
              <a:t>Proses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konseling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dititikberatkan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pada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usaha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konselor</a:t>
            </a:r>
            <a:r>
              <a:rPr lang="en-US" dirty="0" smtClean="0">
                <a:latin typeface="Corbel" pitchFamily="34" charset="0"/>
              </a:rPr>
              <a:t> agar </a:t>
            </a:r>
            <a:r>
              <a:rPr lang="en-US" dirty="0" err="1" smtClean="0">
                <a:latin typeface="Corbel" pitchFamily="34" charset="0"/>
              </a:rPr>
              <a:t>klien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dapat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menghayati</a:t>
            </a:r>
            <a:r>
              <a:rPr lang="en-US" dirty="0" smtClean="0">
                <a:latin typeface="Corbel" pitchFamily="34" charset="0"/>
              </a:rPr>
              <a:t>, </a:t>
            </a:r>
            <a:r>
              <a:rPr lang="en-US" dirty="0" err="1" smtClean="0">
                <a:latin typeface="Corbel" pitchFamily="34" charset="0"/>
              </a:rPr>
              <a:t>memahami</a:t>
            </a:r>
            <a:r>
              <a:rPr lang="en-US" dirty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mengenal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pengalaman-pengalaman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masa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kecilnya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dimana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pengalaman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tersebut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ditata</a:t>
            </a:r>
            <a:r>
              <a:rPr lang="en-US" dirty="0" smtClean="0">
                <a:latin typeface="Corbel" pitchFamily="34" charset="0"/>
              </a:rPr>
              <a:t>, </a:t>
            </a:r>
            <a:r>
              <a:rPr lang="en-US" dirty="0" err="1" smtClean="0">
                <a:latin typeface="Corbel" pitchFamily="34" charset="0"/>
              </a:rPr>
              <a:t>didiskusikan</a:t>
            </a:r>
            <a:r>
              <a:rPr lang="en-US" dirty="0" smtClean="0">
                <a:latin typeface="Corbel" pitchFamily="34" charset="0"/>
              </a:rPr>
              <a:t>, </a:t>
            </a:r>
            <a:r>
              <a:rPr lang="en-US" dirty="0" err="1" smtClean="0">
                <a:latin typeface="Corbel" pitchFamily="34" charset="0"/>
              </a:rPr>
              <a:t>dianalisis</a:t>
            </a:r>
            <a:r>
              <a:rPr lang="en-US" dirty="0" smtClean="0">
                <a:latin typeface="Corbel" pitchFamily="34" charset="0"/>
              </a:rPr>
              <a:t>, </a:t>
            </a:r>
            <a:r>
              <a:rPr lang="en-US" dirty="0" err="1" smtClean="0">
                <a:latin typeface="Corbel" pitchFamily="34" charset="0"/>
              </a:rPr>
              <a:t>dan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ditafsirkan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dengan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tujuan</a:t>
            </a:r>
            <a:r>
              <a:rPr lang="en-US" dirty="0" smtClean="0">
                <a:latin typeface="Corbel" pitchFamily="34" charset="0"/>
              </a:rPr>
              <a:t> agar </a:t>
            </a:r>
            <a:r>
              <a:rPr lang="en-US" dirty="0" err="1" smtClean="0">
                <a:latin typeface="Corbel" pitchFamily="34" charset="0"/>
              </a:rPr>
              <a:t>klien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dapat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direkontruksi</a:t>
            </a:r>
            <a:r>
              <a:rPr lang="en-US" dirty="0" smtClean="0">
                <a:latin typeface="Corbel" pitchFamily="34" charset="0"/>
              </a:rPr>
              <a:t>.</a:t>
            </a:r>
          </a:p>
          <a:p>
            <a:pPr algn="just">
              <a:buNone/>
            </a:pPr>
            <a:endParaRPr lang="en-US" dirty="0" smtClean="0">
              <a:latin typeface="Corbel" pitchFamily="34" charset="0"/>
            </a:endParaRPr>
          </a:p>
          <a:p>
            <a:pPr algn="just">
              <a:buBlip>
                <a:blip r:embed="rId2"/>
              </a:buBlip>
            </a:pPr>
            <a:r>
              <a:rPr lang="en-US" b="1" dirty="0" err="1" smtClean="0">
                <a:latin typeface="Corbel" pitchFamily="34" charset="0"/>
              </a:rPr>
              <a:t>Peran</a:t>
            </a:r>
            <a:r>
              <a:rPr lang="en-US" b="1" dirty="0" smtClean="0">
                <a:latin typeface="Corbel" pitchFamily="34" charset="0"/>
              </a:rPr>
              <a:t> &amp; </a:t>
            </a:r>
            <a:r>
              <a:rPr lang="en-US" b="1" dirty="0" err="1" smtClean="0">
                <a:latin typeface="Corbel" pitchFamily="34" charset="0"/>
              </a:rPr>
              <a:t>Fungsi</a:t>
            </a:r>
            <a:r>
              <a:rPr lang="en-US" b="1" dirty="0" smtClean="0">
                <a:latin typeface="Corbel" pitchFamily="34" charset="0"/>
              </a:rPr>
              <a:t> </a:t>
            </a:r>
            <a:r>
              <a:rPr lang="en-US" b="1" dirty="0" err="1" smtClean="0">
                <a:latin typeface="Corbel" pitchFamily="34" charset="0"/>
              </a:rPr>
              <a:t>Konselor</a:t>
            </a:r>
            <a:r>
              <a:rPr lang="en-US" b="1" dirty="0" smtClean="0">
                <a:latin typeface="Corbel" pitchFamily="34" charset="0"/>
              </a:rPr>
              <a:t> </a:t>
            </a:r>
            <a:r>
              <a:rPr lang="en-US" b="1" dirty="0" err="1" smtClean="0">
                <a:latin typeface="Corbel" pitchFamily="34" charset="0"/>
              </a:rPr>
              <a:t>dalam</a:t>
            </a:r>
            <a:r>
              <a:rPr lang="en-US" b="1" dirty="0" smtClean="0">
                <a:latin typeface="Corbel" pitchFamily="34" charset="0"/>
              </a:rPr>
              <a:t> </a:t>
            </a:r>
            <a:r>
              <a:rPr lang="en-US" b="1" dirty="0" err="1" smtClean="0">
                <a:latin typeface="Corbel" pitchFamily="34" charset="0"/>
              </a:rPr>
              <a:t>Pelaksanaan</a:t>
            </a:r>
            <a:r>
              <a:rPr lang="en-US" b="1" dirty="0" smtClean="0">
                <a:latin typeface="Corbel" pitchFamily="34" charset="0"/>
              </a:rPr>
              <a:t> </a:t>
            </a:r>
            <a:r>
              <a:rPr lang="en-US" b="1" dirty="0" err="1" smtClean="0">
                <a:latin typeface="Corbel" pitchFamily="34" charset="0"/>
              </a:rPr>
              <a:t>Teori</a:t>
            </a:r>
            <a:r>
              <a:rPr lang="en-US" b="1" dirty="0" smtClean="0">
                <a:latin typeface="Corbel" pitchFamily="34" charset="0"/>
              </a:rPr>
              <a:t> </a:t>
            </a:r>
            <a:r>
              <a:rPr lang="en-US" b="1" dirty="0" err="1" smtClean="0">
                <a:latin typeface="Corbel" pitchFamily="34" charset="0"/>
              </a:rPr>
              <a:t>Psikoanalisis</a:t>
            </a:r>
            <a:endParaRPr lang="en-US" b="1" dirty="0" smtClean="0">
              <a:latin typeface="Corbel" pitchFamily="34" charset="0"/>
            </a:endParaRPr>
          </a:p>
          <a:p>
            <a:pPr algn="just">
              <a:buNone/>
            </a:pPr>
            <a:r>
              <a:rPr lang="en-US" b="1" dirty="0">
                <a:latin typeface="Corbel" pitchFamily="34" charset="0"/>
              </a:rPr>
              <a:t>	</a:t>
            </a:r>
            <a:r>
              <a:rPr lang="en-US" b="1" dirty="0" smtClean="0">
                <a:latin typeface="Corbel" pitchFamily="34" charset="0"/>
              </a:rPr>
              <a:t>	</a:t>
            </a:r>
            <a:r>
              <a:rPr lang="en-US" dirty="0" err="1" smtClean="0">
                <a:latin typeface="Corbel" pitchFamily="34" charset="0"/>
              </a:rPr>
              <a:t>Praktek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Psikoanalisis</a:t>
            </a:r>
            <a:r>
              <a:rPr lang="en-US" dirty="0" smtClean="0">
                <a:latin typeface="Corbel" pitchFamily="34" charset="0"/>
              </a:rPr>
              <a:t>, </a:t>
            </a:r>
            <a:r>
              <a:rPr lang="en-US" dirty="0" err="1" smtClean="0">
                <a:latin typeface="Corbel" pitchFamily="34" charset="0"/>
              </a:rPr>
              <a:t>seorang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konselor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bersikap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anonim</a:t>
            </a:r>
            <a:r>
              <a:rPr lang="en-US" dirty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berusaha</a:t>
            </a:r>
            <a:r>
              <a:rPr lang="en-US" dirty="0" smtClean="0">
                <a:latin typeface="Corbel" pitchFamily="34" charset="0"/>
              </a:rPr>
              <a:t> agar </a:t>
            </a:r>
            <a:r>
              <a:rPr lang="en-US" dirty="0" err="1" smtClean="0">
                <a:latin typeface="Corbel" pitchFamily="34" charset="0"/>
              </a:rPr>
              <a:t>tidak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menunjukkanperasaan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pengalamannya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dengan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tujuan</a:t>
            </a:r>
            <a:r>
              <a:rPr lang="en-US" dirty="0" smtClean="0">
                <a:latin typeface="Corbel" pitchFamily="34" charset="0"/>
              </a:rPr>
              <a:t> agar </a:t>
            </a:r>
            <a:r>
              <a:rPr lang="en-US" dirty="0" err="1" smtClean="0">
                <a:latin typeface="Corbel" pitchFamily="34" charset="0"/>
              </a:rPr>
              <a:t>klien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mudah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menunjukkan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perasaannya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terhadap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konselor</a:t>
            </a:r>
            <a:r>
              <a:rPr lang="en-US" dirty="0" smtClean="0">
                <a:latin typeface="Corbel" pitchFamily="34" charset="0"/>
              </a:rPr>
              <a:t>. Hal yang </a:t>
            </a:r>
            <a:r>
              <a:rPr lang="en-US" dirty="0" err="1" smtClean="0">
                <a:latin typeface="Corbel" pitchFamily="34" charset="0"/>
              </a:rPr>
              <a:t>terpenting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dalam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pproses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konseling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adalah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memberika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perhatian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terhadap</a:t>
            </a:r>
            <a:r>
              <a:rPr lang="en-US" dirty="0" smtClean="0">
                <a:latin typeface="Corbel" pitchFamily="34" charset="0"/>
              </a:rPr>
              <a:t> </a:t>
            </a:r>
            <a:r>
              <a:rPr lang="en-US" dirty="0" err="1" smtClean="0">
                <a:latin typeface="Corbel" pitchFamily="34" charset="0"/>
              </a:rPr>
              <a:t>klien</a:t>
            </a:r>
            <a:r>
              <a:rPr lang="en-US" dirty="0" smtClean="0">
                <a:latin typeface="Corbel" pitchFamily="34" charset="0"/>
              </a:rPr>
              <a:t>.</a:t>
            </a:r>
            <a:endParaRPr lang="en-US" b="1" dirty="0" smtClean="0">
              <a:latin typeface="Corbel" pitchFamily="34" charset="0"/>
            </a:endParaRPr>
          </a:p>
          <a:p>
            <a:pPr algn="just">
              <a:buNone/>
            </a:pPr>
            <a:r>
              <a:rPr lang="en-US" b="1" dirty="0">
                <a:latin typeface="Corbel" pitchFamily="34" charset="0"/>
              </a:rPr>
              <a:t>	</a:t>
            </a:r>
            <a:endParaRPr lang="en-US" b="1" dirty="0" smtClean="0">
              <a:latin typeface="Corbe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594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konseling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psikoanalisis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1048595" name="Rectangle 3"/>
          <p:cNvSpPr/>
          <p:nvPr/>
        </p:nvSpPr>
        <p:spPr>
          <a:xfrm>
            <a:off x="533400" y="1600200"/>
            <a:ext cx="8153400" cy="1219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Teknik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Analisis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Kepribadian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(Case Histories)-</a:t>
            </a:r>
          </a:p>
          <a:p>
            <a:pPr algn="just"/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Pendekatan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dinamika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penyembuhan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gangguan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kepribadian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dilakukan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melihat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dinamika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dari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dorongan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primitive (libido)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terhadap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ego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bagaimana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super ego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menhan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dorongan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tersebut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48596" name="Rectangle 4"/>
          <p:cNvSpPr/>
          <p:nvPr/>
        </p:nvSpPr>
        <p:spPr>
          <a:xfrm>
            <a:off x="533400" y="2971800"/>
            <a:ext cx="8153400" cy="1219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Asosiasi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Bebas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-</a:t>
            </a:r>
          </a:p>
          <a:p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Asosiasi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bebas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merupakan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suatu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metode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pemanggilan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kembali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pengalaman-pengalaman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masa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lalu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pelepasan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emosi-emosi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berkaitan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situasi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traumatis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dari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masa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lampau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1048597" name="Rectangle 5"/>
          <p:cNvSpPr/>
          <p:nvPr/>
        </p:nvSpPr>
        <p:spPr>
          <a:xfrm>
            <a:off x="533400" y="4419600"/>
            <a:ext cx="8153400" cy="1219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Analisis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Mimpi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-</a:t>
            </a:r>
          </a:p>
          <a:p>
            <a:pPr algn="just"/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Mimipi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merupakan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suatu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produk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psikis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karena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hidup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psikis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dianggap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sebagi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konflik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antara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daya-daya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psikis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maka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bisa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diterima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jika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ia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menyatakan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mimpi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sebagai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perwujudan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suatu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konflik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9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5821363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1048590" name="Rectangle 4"/>
          <p:cNvSpPr/>
          <p:nvPr/>
        </p:nvSpPr>
        <p:spPr>
          <a:xfrm>
            <a:off x="533400" y="304800"/>
            <a:ext cx="8153400" cy="1219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Analisis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Transferensi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-</a:t>
            </a:r>
          </a:p>
          <a:p>
            <a:pPr algn="just"/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Teknik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ini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akan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mendorong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klien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menghidupkan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masa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lalunya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sehingga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memberi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pemahaman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pada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klien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mengenai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pengaruh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masa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lalunya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terhadap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kehidupan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saat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ini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1048591" name="Rectangle 5"/>
          <p:cNvSpPr/>
          <p:nvPr/>
        </p:nvSpPr>
        <p:spPr>
          <a:xfrm>
            <a:off x="609600" y="1981200"/>
            <a:ext cx="8153400" cy="1219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Analisis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Resistensi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-</a:t>
            </a:r>
          </a:p>
          <a:p>
            <a:pPr algn="just"/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Ditujukan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untuk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menyadri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klien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terhadap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alasan-alasan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terjadinya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resistens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Konselor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meminta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perhatian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klien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untuk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menafsikan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resistensinya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48592" name="Rectangle 6"/>
          <p:cNvSpPr/>
          <p:nvPr/>
        </p:nvSpPr>
        <p:spPr>
          <a:xfrm>
            <a:off x="609600" y="3733800"/>
            <a:ext cx="8153400" cy="1219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Interpretasi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-</a:t>
            </a:r>
          </a:p>
          <a:p>
            <a:pPr algn="just"/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Interpretasi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merupakan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pengembangan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dari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teknik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asosiasi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berbeda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pada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saat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melakukan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interpretasi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konselor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membantu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klien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memahami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peristiwa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masa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lalu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sekarang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KESIMPULAN</a:t>
            </a:r>
            <a:endParaRPr lang="en-US" dirty="0"/>
          </a:p>
        </p:txBody>
      </p:sp>
      <p:sp>
        <p:nvSpPr>
          <p:cNvPr id="1048587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>
            <a:normAutofit fontScale="68750" lnSpcReduction="20000"/>
          </a:bodyPr>
          <a:lstStyle/>
          <a:p>
            <a:pPr algn="just">
              <a:buNone/>
            </a:pPr>
            <a:r>
              <a:rPr lang="en-US" dirty="0" smtClean="0">
                <a:latin typeface="Adobe Garamond Pro" pitchFamily="18" charset="0"/>
              </a:rPr>
              <a:t>		</a:t>
            </a:r>
            <a:r>
              <a:rPr lang="en-US" dirty="0" err="1" smtClean="0">
                <a:latin typeface="Adobe Garamond Pro" pitchFamily="18" charset="0"/>
              </a:rPr>
              <a:t>Teori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Psikoanalisis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merupakan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teori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kepribadian</a:t>
            </a:r>
            <a:r>
              <a:rPr lang="en-US" dirty="0" smtClean="0">
                <a:latin typeface="Adobe Garamond Pro" pitchFamily="18" charset="0"/>
              </a:rPr>
              <a:t> yang paling </a:t>
            </a:r>
            <a:r>
              <a:rPr lang="en-US" dirty="0" err="1" smtClean="0">
                <a:latin typeface="Adobe Garamond Pro" pitchFamily="18" charset="0"/>
              </a:rPr>
              <a:t>komprehensif</a:t>
            </a:r>
            <a:r>
              <a:rPr lang="en-US" dirty="0" smtClean="0">
                <a:latin typeface="Adobe Garamond Pro" pitchFamily="18" charset="0"/>
              </a:rPr>
              <a:t> yang </a:t>
            </a:r>
            <a:r>
              <a:rPr lang="en-US" dirty="0" err="1" smtClean="0">
                <a:latin typeface="Adobe Garamond Pro" pitchFamily="18" charset="0"/>
              </a:rPr>
              <a:t>mengemukakan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tentang</a:t>
            </a:r>
            <a:r>
              <a:rPr lang="en-US" dirty="0" smtClean="0">
                <a:latin typeface="Adobe Garamond Pro" pitchFamily="18" charset="0"/>
              </a:rPr>
              <a:t> 3 </a:t>
            </a:r>
            <a:r>
              <a:rPr lang="en-US" dirty="0" err="1" smtClean="0">
                <a:latin typeface="Adobe Garamond Pro" pitchFamily="18" charset="0"/>
              </a:rPr>
              <a:t>pokok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pembahasan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yaitu</a:t>
            </a:r>
            <a:r>
              <a:rPr lang="en-US" dirty="0" smtClean="0">
                <a:latin typeface="Adobe Garamond Pro" pitchFamily="18" charset="0"/>
              </a:rPr>
              <a:t> : </a:t>
            </a:r>
            <a:r>
              <a:rPr lang="en-US" dirty="0" err="1" smtClean="0">
                <a:latin typeface="Adobe Garamond Pro" pitchFamily="18" charset="0"/>
              </a:rPr>
              <a:t>struktur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kepibadian</a:t>
            </a:r>
            <a:r>
              <a:rPr lang="en-US" dirty="0" smtClean="0">
                <a:latin typeface="Adobe Garamond Pro" pitchFamily="18" charset="0"/>
              </a:rPr>
              <a:t>, </a:t>
            </a:r>
            <a:r>
              <a:rPr lang="en-US" dirty="0" err="1" smtClean="0">
                <a:latin typeface="Adobe Garamond Pro" pitchFamily="18" charset="0"/>
              </a:rPr>
              <a:t>dinamika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kepribadian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dan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perkembangan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kepribadian</a:t>
            </a:r>
            <a:r>
              <a:rPr lang="en-US" dirty="0" smtClean="0">
                <a:latin typeface="Adobe Garamond Pro" pitchFamily="18" charset="0"/>
              </a:rPr>
              <a:t>.</a:t>
            </a:r>
          </a:p>
          <a:p>
            <a:pPr algn="just">
              <a:buNone/>
            </a:pPr>
            <a:r>
              <a:rPr lang="en-US" dirty="0" smtClean="0">
                <a:latin typeface="Adobe Garamond Pro" pitchFamily="18" charset="0"/>
              </a:rPr>
              <a:t>		</a:t>
            </a:r>
            <a:r>
              <a:rPr lang="en-US" dirty="0" err="1" smtClean="0">
                <a:latin typeface="Adobe Garamond Pro" pitchFamily="18" charset="0"/>
              </a:rPr>
              <a:t>Tujuan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utama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konseling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dalam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pola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pikir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Psikoanalisis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adalah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membentuk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kembali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struktur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kepribadian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individu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melalui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pengungkapan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hal-hal</a:t>
            </a:r>
            <a:r>
              <a:rPr lang="en-US" dirty="0" smtClean="0">
                <a:latin typeface="Adobe Garamond Pro" pitchFamily="18" charset="0"/>
              </a:rPr>
              <a:t> yang </a:t>
            </a:r>
            <a:r>
              <a:rPr lang="en-US" dirty="0" err="1" smtClean="0">
                <a:latin typeface="Adobe Garamond Pro" pitchFamily="18" charset="0"/>
              </a:rPr>
              <a:t>tidak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disadari</a:t>
            </a:r>
            <a:r>
              <a:rPr lang="en-US" dirty="0" smtClean="0">
                <a:latin typeface="Adobe Garamond Pro" pitchFamily="18" charset="0"/>
              </a:rPr>
              <a:t>. </a:t>
            </a:r>
            <a:r>
              <a:rPr lang="en-US" dirty="0" err="1" smtClean="0">
                <a:latin typeface="Adobe Garamond Pro" pitchFamily="18" charset="0"/>
              </a:rPr>
              <a:t>Proses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konseling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dititikberatkan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pada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usaha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konselor</a:t>
            </a:r>
            <a:r>
              <a:rPr lang="en-US" dirty="0" smtClean="0">
                <a:latin typeface="Adobe Garamond Pro" pitchFamily="18" charset="0"/>
              </a:rPr>
              <a:t> agar </a:t>
            </a:r>
            <a:r>
              <a:rPr lang="en-US" dirty="0" err="1" smtClean="0">
                <a:latin typeface="Adobe Garamond Pro" pitchFamily="18" charset="0"/>
              </a:rPr>
              <a:t>klien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dapat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menghayati</a:t>
            </a:r>
            <a:r>
              <a:rPr lang="en-US" dirty="0" smtClean="0">
                <a:latin typeface="Adobe Garamond Pro" pitchFamily="18" charset="0"/>
              </a:rPr>
              <a:t>, </a:t>
            </a:r>
            <a:r>
              <a:rPr lang="en-US" dirty="0" err="1" smtClean="0">
                <a:latin typeface="Adobe Garamond Pro" pitchFamily="18" charset="0"/>
              </a:rPr>
              <a:t>memahami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dan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mengenal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pengalaman-pengalaman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masa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kecilnya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dimana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pengalaman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tersebut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ditata</a:t>
            </a:r>
            <a:r>
              <a:rPr lang="en-US" dirty="0" smtClean="0">
                <a:latin typeface="Adobe Garamond Pro" pitchFamily="18" charset="0"/>
              </a:rPr>
              <a:t>, </a:t>
            </a:r>
            <a:r>
              <a:rPr lang="en-US" dirty="0" err="1" smtClean="0">
                <a:latin typeface="Adobe Garamond Pro" pitchFamily="18" charset="0"/>
              </a:rPr>
              <a:t>didiskusikan</a:t>
            </a:r>
            <a:r>
              <a:rPr lang="en-US" dirty="0" smtClean="0">
                <a:latin typeface="Adobe Garamond Pro" pitchFamily="18" charset="0"/>
              </a:rPr>
              <a:t>, </a:t>
            </a:r>
            <a:r>
              <a:rPr lang="en-US" dirty="0" err="1" smtClean="0">
                <a:latin typeface="Adobe Garamond Pro" pitchFamily="18" charset="0"/>
              </a:rPr>
              <a:t>dianalisis</a:t>
            </a:r>
            <a:r>
              <a:rPr lang="en-US" dirty="0" smtClean="0">
                <a:latin typeface="Adobe Garamond Pro" pitchFamily="18" charset="0"/>
              </a:rPr>
              <a:t>, </a:t>
            </a:r>
            <a:r>
              <a:rPr lang="en-US" dirty="0" err="1" smtClean="0">
                <a:latin typeface="Adobe Garamond Pro" pitchFamily="18" charset="0"/>
              </a:rPr>
              <a:t>dan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ditafsirkan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dengan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tujuan</a:t>
            </a:r>
            <a:r>
              <a:rPr lang="en-US" dirty="0" smtClean="0">
                <a:latin typeface="Adobe Garamond Pro" pitchFamily="18" charset="0"/>
              </a:rPr>
              <a:t> agar </a:t>
            </a:r>
            <a:r>
              <a:rPr lang="en-US" dirty="0" err="1" smtClean="0">
                <a:latin typeface="Adobe Garamond Pro" pitchFamily="18" charset="0"/>
              </a:rPr>
              <a:t>klien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dapat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direkontruksi</a:t>
            </a:r>
            <a:r>
              <a:rPr lang="en-US" dirty="0" smtClean="0">
                <a:latin typeface="Adobe Garamond Pro" pitchFamily="18" charset="0"/>
              </a:rPr>
              <a:t>.</a:t>
            </a:r>
          </a:p>
          <a:p>
            <a:pPr algn="just">
              <a:buNone/>
            </a:pPr>
            <a:r>
              <a:rPr lang="en-US" dirty="0">
                <a:latin typeface="Adobe Garamond Pro" pitchFamily="18" charset="0"/>
              </a:rPr>
              <a:t>	</a:t>
            </a:r>
            <a:r>
              <a:rPr lang="en-US" dirty="0" smtClean="0">
                <a:latin typeface="Adobe Garamond Pro" pitchFamily="18" charset="0"/>
              </a:rPr>
              <a:t>	 </a:t>
            </a:r>
            <a:r>
              <a:rPr lang="en-US" dirty="0" err="1" smtClean="0">
                <a:latin typeface="Adobe Garamond Pro" pitchFamily="18" charset="0"/>
              </a:rPr>
              <a:t>Adapun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beberapa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teknik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konseling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dalam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Teori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Psikoanalisis</a:t>
            </a:r>
            <a:r>
              <a:rPr lang="en-US" dirty="0" smtClean="0">
                <a:latin typeface="Adobe Garamond Pro" pitchFamily="18" charset="0"/>
              </a:rPr>
              <a:t>, </a:t>
            </a:r>
            <a:r>
              <a:rPr lang="en-US" dirty="0" err="1" smtClean="0">
                <a:latin typeface="Adobe Garamond Pro" pitchFamily="18" charset="0"/>
              </a:rPr>
              <a:t>yaitu</a:t>
            </a:r>
            <a:r>
              <a:rPr lang="en-US" dirty="0" smtClean="0">
                <a:latin typeface="Adobe Garamond Pro" pitchFamily="18" charset="0"/>
              </a:rPr>
              <a:t> : </a:t>
            </a:r>
            <a:r>
              <a:rPr lang="en-US" dirty="0" err="1" smtClean="0">
                <a:latin typeface="Adobe Garamond Pro" pitchFamily="18" charset="0"/>
              </a:rPr>
              <a:t>teknik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analisis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kepribadian</a:t>
            </a:r>
            <a:r>
              <a:rPr lang="en-US" dirty="0" smtClean="0">
                <a:latin typeface="Adobe Garamond Pro" pitchFamily="18" charset="0"/>
              </a:rPr>
              <a:t>, </a:t>
            </a:r>
            <a:r>
              <a:rPr lang="en-US" dirty="0" err="1" smtClean="0">
                <a:latin typeface="Adobe Garamond Pro" pitchFamily="18" charset="0"/>
              </a:rPr>
              <a:t>asosiasi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bebas</a:t>
            </a:r>
            <a:r>
              <a:rPr lang="en-US" dirty="0" smtClean="0">
                <a:latin typeface="Adobe Garamond Pro" pitchFamily="18" charset="0"/>
              </a:rPr>
              <a:t>, </a:t>
            </a:r>
            <a:r>
              <a:rPr lang="en-US" dirty="0" err="1" smtClean="0">
                <a:latin typeface="Adobe Garamond Pro" pitchFamily="18" charset="0"/>
              </a:rPr>
              <a:t>analisis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mimpi</a:t>
            </a:r>
            <a:r>
              <a:rPr lang="en-US" dirty="0" smtClean="0">
                <a:latin typeface="Adobe Garamond Pro" pitchFamily="18" charset="0"/>
              </a:rPr>
              <a:t>, </a:t>
            </a:r>
            <a:r>
              <a:rPr lang="en-US" dirty="0" err="1" smtClean="0">
                <a:latin typeface="Adobe Garamond Pro" pitchFamily="18" charset="0"/>
              </a:rPr>
              <a:t>analisis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resistensi</a:t>
            </a:r>
            <a:r>
              <a:rPr lang="en-US" dirty="0" smtClean="0">
                <a:latin typeface="Adobe Garamond Pro" pitchFamily="18" charset="0"/>
              </a:rPr>
              <a:t>, </a:t>
            </a:r>
            <a:r>
              <a:rPr lang="en-US" dirty="0" err="1" smtClean="0">
                <a:latin typeface="Adobe Garamond Pro" pitchFamily="18" charset="0"/>
              </a:rPr>
              <a:t>analisis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transferensi</a:t>
            </a:r>
            <a:r>
              <a:rPr lang="en-US" dirty="0" smtClean="0">
                <a:latin typeface="Adobe Garamond Pro" pitchFamily="18" charset="0"/>
              </a:rPr>
              <a:t>, </a:t>
            </a:r>
            <a:r>
              <a:rPr lang="en-US" dirty="0" err="1" smtClean="0">
                <a:latin typeface="Adobe Garamond Pro" pitchFamily="18" charset="0"/>
              </a:rPr>
              <a:t>dan</a:t>
            </a:r>
            <a:r>
              <a:rPr lang="en-US" dirty="0" smtClean="0">
                <a:latin typeface="Adobe Garamond Pro" pitchFamily="18" charset="0"/>
              </a:rPr>
              <a:t> </a:t>
            </a:r>
            <a:r>
              <a:rPr lang="en-US" dirty="0" err="1" smtClean="0">
                <a:latin typeface="Adobe Garamond Pro" pitchFamily="18" charset="0"/>
              </a:rPr>
              <a:t>interpretasi</a:t>
            </a:r>
            <a:r>
              <a:rPr lang="en-US" dirty="0" smtClean="0">
                <a:latin typeface="Adobe Garamond Pro" pitchFamily="18" charset="0"/>
              </a:rPr>
              <a:t>.</a:t>
            </a:r>
          </a:p>
          <a:p>
            <a:pPr algn="just">
              <a:buNone/>
            </a:pPr>
            <a:endParaRPr lang="en-US" dirty="0">
              <a:latin typeface="Adobe Garamond Pro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Malgun Gothic Semilight</vt:lpstr>
      <vt:lpstr>Adobe Garamond Pro</vt:lpstr>
      <vt:lpstr>Arial</vt:lpstr>
      <vt:lpstr>Calibri</vt:lpstr>
      <vt:lpstr>Corbel</vt:lpstr>
      <vt:lpstr>Office Theme</vt:lpstr>
      <vt:lpstr>PSYCHOANALYSIS</vt:lpstr>
      <vt:lpstr>PowerPoint Presentation</vt:lpstr>
      <vt:lpstr>PowerPoint Presentation</vt:lpstr>
      <vt:lpstr>PowerPoint Presentation</vt:lpstr>
      <vt:lpstr>PowerPoint Presentation</vt:lpstr>
      <vt:lpstr>KESIMPULAN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KONSELING DALAM PSIKOLOGI</dc:title>
  <dc:creator>Lenovo</dc:creator>
  <cp:lastModifiedBy>UMA</cp:lastModifiedBy>
  <cp:revision>1</cp:revision>
  <dcterms:created xsi:type="dcterms:W3CDTF">2020-04-05T12:25:26Z</dcterms:created>
  <dcterms:modified xsi:type="dcterms:W3CDTF">2020-07-30T03:16:49Z</dcterms:modified>
</cp:coreProperties>
</file>