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7" r:id="rId11"/>
    <p:sldId id="274" r:id="rId12"/>
    <p:sldId id="268" r:id="rId13"/>
    <p:sldId id="273" r:id="rId14"/>
    <p:sldId id="269" r:id="rId15"/>
    <p:sldId id="270" r:id="rId16"/>
    <p:sldId id="271" r:id="rId17"/>
    <p:sldId id="272" r:id="rId18"/>
    <p:sldId id="265" r:id="rId19"/>
    <p:sldId id="266" r:id="rId20"/>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1670" y="680310"/>
            <a:ext cx="8246070" cy="763525"/>
          </a:xfrm>
          <a:effectLst>
            <a:outerShdw blurRad="50800" dist="25400" dir="2700000" algn="tl" rotWithShape="0">
              <a:srgbClr val="002060">
                <a:alpha val="56000"/>
              </a:srgbClr>
            </a:outerShdw>
          </a:effectLst>
        </p:spPr>
        <p:txBody>
          <a:bodyPr>
            <a:normAutofit/>
          </a:bodyPr>
          <a:lstStyle>
            <a:lvl1pPr algn="l">
              <a:defRPr sz="360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01670" y="1443835"/>
            <a:ext cx="6400800" cy="610820"/>
          </a:xfrm>
        </p:spPr>
        <p:txBody>
          <a:bodyPr>
            <a:normAutofit/>
          </a:bodyPr>
          <a:lstStyle>
            <a:lvl1pPr marL="0" indent="0" algn="l">
              <a:buNone/>
              <a:defRPr sz="2600">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0486CD8C-5AA8-4507-8A35-03003939941D}" type="datetimeFigureOut">
              <a:rPr lang="id-ID"/>
              <a:pPr>
                <a:defRPr/>
              </a:pPr>
              <a:t>30/07/2020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D3BC8B4C-5C61-46C3-A6B5-EB3A7F7858C2}" type="slidenum">
              <a:rPr lang="id-ID" altLang="en-US"/>
              <a:pPr/>
              <a:t>‹#›</a:t>
            </a:fld>
            <a:endParaRPr lang="id-ID" altLang="en-US"/>
          </a:p>
        </p:txBody>
      </p:sp>
    </p:spTree>
    <p:extLst>
      <p:ext uri="{BB962C8B-B14F-4D97-AF65-F5344CB8AC3E}">
        <p14:creationId xmlns:p14="http://schemas.microsoft.com/office/powerpoint/2010/main" val="3280525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7D3D46E-F0C2-4952-B7CB-5744050EF882}" type="datetimeFigureOut">
              <a:rPr lang="id-ID"/>
              <a:pPr>
                <a:defRPr/>
              </a:pPr>
              <a:t>30/07/2020</a:t>
            </a:fld>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fld id="{BF4EB898-B00F-4BB3-B5D9-003FA2055192}" type="slidenum">
              <a:rPr lang="id-ID" altLang="en-US"/>
              <a:pPr/>
              <a:t>‹#›</a:t>
            </a:fld>
            <a:endParaRPr lang="id-ID" altLang="en-US"/>
          </a:p>
        </p:txBody>
      </p:sp>
    </p:spTree>
    <p:extLst>
      <p:ext uri="{BB962C8B-B14F-4D97-AF65-F5344CB8AC3E}">
        <p14:creationId xmlns:p14="http://schemas.microsoft.com/office/powerpoint/2010/main" val="3296435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072B42-52CE-47CE-8C79-C1DC7284DDE3}" type="datetimeFigureOut">
              <a:rPr lang="id-ID"/>
              <a:pPr>
                <a:defRPr/>
              </a:pPr>
              <a:t>30/07/2020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4D390C99-8321-4C8A-B765-5C8A9F844659}" type="slidenum">
              <a:rPr lang="id-ID" altLang="en-US"/>
              <a:pPr/>
              <a:t>‹#›</a:t>
            </a:fld>
            <a:endParaRPr lang="id-ID" altLang="en-US"/>
          </a:p>
        </p:txBody>
      </p:sp>
    </p:spTree>
    <p:extLst>
      <p:ext uri="{BB962C8B-B14F-4D97-AF65-F5344CB8AC3E}">
        <p14:creationId xmlns:p14="http://schemas.microsoft.com/office/powerpoint/2010/main" val="19539580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24296CB-AFCB-44BD-BFD5-6EC2D4CD0AD5}" type="datetimeFigureOut">
              <a:rPr lang="id-ID"/>
              <a:pPr>
                <a:defRPr/>
              </a:pPr>
              <a:t>30/07/2020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C887D3F5-8CF1-4804-9ED0-50B44AE85E10}" type="slidenum">
              <a:rPr lang="id-ID" altLang="en-US"/>
              <a:pPr/>
              <a:t>‹#›</a:t>
            </a:fld>
            <a:endParaRPr lang="id-ID" altLang="en-US"/>
          </a:p>
        </p:txBody>
      </p:sp>
    </p:spTree>
    <p:extLst>
      <p:ext uri="{BB962C8B-B14F-4D97-AF65-F5344CB8AC3E}">
        <p14:creationId xmlns:p14="http://schemas.microsoft.com/office/powerpoint/2010/main" val="4191865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291130"/>
            <a:ext cx="8246070" cy="610820"/>
          </a:xfrm>
          <a:effectLst>
            <a:outerShdw blurRad="50800" dist="25400" dir="2700000" algn="ctr" rotWithShape="0">
              <a:srgbClr val="002060">
                <a:alpha val="82000"/>
              </a:srgbClr>
            </a:outerShdw>
          </a:effectLst>
        </p:spPr>
        <p:txBody>
          <a:bodyPr>
            <a:normAutofit/>
          </a:bodyPr>
          <a:lstStyle>
            <a:lvl1pPr algn="r">
              <a:defRPr sz="360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8965" y="2054655"/>
            <a:ext cx="8246070" cy="4123035"/>
          </a:xfrm>
        </p:spPr>
        <p:txBody>
          <a:bodyPr/>
          <a:lstStyle>
            <a:lvl1pPr>
              <a:defRPr sz="2800">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B6057DAB-D569-4839-AE5C-E1AAE88F50D8}" type="datetimeFigureOut">
              <a:rPr lang="id-ID"/>
              <a:pPr>
                <a:defRPr/>
              </a:pPr>
              <a:t>30/07/2020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D3EFAD65-BC6B-4C45-98E7-A78C3F357861}" type="slidenum">
              <a:rPr lang="id-ID" altLang="en-US"/>
              <a:pPr/>
              <a:t>‹#›</a:t>
            </a:fld>
            <a:endParaRPr lang="id-ID" altLang="en-US"/>
          </a:p>
        </p:txBody>
      </p:sp>
    </p:spTree>
    <p:extLst>
      <p:ext uri="{BB962C8B-B14F-4D97-AF65-F5344CB8AC3E}">
        <p14:creationId xmlns:p14="http://schemas.microsoft.com/office/powerpoint/2010/main" val="3542313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0605" y="527605"/>
            <a:ext cx="7168900" cy="684885"/>
          </a:xfrm>
          <a:effectLst>
            <a:outerShdw blurRad="50800" dist="25400" dir="2700000" algn="ctr" rotWithShape="0">
              <a:srgbClr val="002060">
                <a:alpha val="60000"/>
              </a:srgbClr>
            </a:outerShdw>
          </a:effectLst>
        </p:spPr>
        <p:txBody>
          <a:bodyPr>
            <a:normAutofit/>
          </a:bodyPr>
          <a:lstStyle>
            <a:lvl1pPr algn="l">
              <a:defRPr sz="360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1670605" y="1443835"/>
            <a:ext cx="7168900" cy="4275740"/>
          </a:xfrm>
        </p:spPr>
        <p:txBody>
          <a:bodyPr/>
          <a:lstStyle>
            <a:lvl1pPr>
              <a:defRPr sz="280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B667E4D-9E0E-4061-AD37-4DAEC518F06C}" type="datetimeFigureOut">
              <a:rPr lang="id-ID"/>
              <a:pPr>
                <a:defRPr/>
              </a:pPr>
              <a:t>30/07/2020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C0A0D426-9A21-42C0-B8F9-D8CCCA247466}" type="slidenum">
              <a:rPr lang="id-ID" altLang="en-US"/>
              <a:pPr/>
              <a:t>‹#›</a:t>
            </a:fld>
            <a:endParaRPr lang="id-ID" altLang="en-US"/>
          </a:p>
        </p:txBody>
      </p:sp>
    </p:spTree>
    <p:extLst>
      <p:ext uri="{BB962C8B-B14F-4D97-AF65-F5344CB8AC3E}">
        <p14:creationId xmlns:p14="http://schemas.microsoft.com/office/powerpoint/2010/main" val="60783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7770266-3AFE-42E9-8C60-7C7C06B06720}" type="datetimeFigureOut">
              <a:rPr lang="id-ID"/>
              <a:pPr>
                <a:defRPr/>
              </a:pPr>
              <a:t>30/07/2020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BC7594D7-60B8-4F3E-8417-4984A85F734D}" type="slidenum">
              <a:rPr lang="id-ID" altLang="en-US"/>
              <a:pPr/>
              <a:t>‹#›</a:t>
            </a:fld>
            <a:endParaRPr lang="id-ID" altLang="en-US"/>
          </a:p>
        </p:txBody>
      </p:sp>
    </p:spTree>
    <p:extLst>
      <p:ext uri="{BB962C8B-B14F-4D97-AF65-F5344CB8AC3E}">
        <p14:creationId xmlns:p14="http://schemas.microsoft.com/office/powerpoint/2010/main" val="3792485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2B9F208-AAF2-405C-AC63-EFFA0A57AEE6}" type="datetimeFigureOut">
              <a:rPr lang="id-ID"/>
              <a:pPr>
                <a:defRPr/>
              </a:pPr>
              <a:t>30/07/2020</a:t>
            </a:fld>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fld id="{57BC7604-CA41-49AA-A7CD-6611A8E804E1}" type="slidenum">
              <a:rPr lang="id-ID" altLang="en-US"/>
              <a:pPr/>
              <a:t>‹#›</a:t>
            </a:fld>
            <a:endParaRPr lang="id-ID" altLang="en-US"/>
          </a:p>
        </p:txBody>
      </p:sp>
    </p:spTree>
    <p:extLst>
      <p:ext uri="{BB962C8B-B14F-4D97-AF65-F5344CB8AC3E}">
        <p14:creationId xmlns:p14="http://schemas.microsoft.com/office/powerpoint/2010/main" val="163394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670" y="1369770"/>
            <a:ext cx="8076895" cy="532180"/>
          </a:xfrm>
          <a:effectLst>
            <a:outerShdw blurRad="50800" dist="25400" dir="2700000" algn="ctr" rotWithShape="0">
              <a:srgbClr val="002060">
                <a:alpha val="75000"/>
              </a:srgbClr>
            </a:outerShdw>
          </a:effectLst>
        </p:spPr>
        <p:txBody>
          <a:bodyPr>
            <a:normAutofit/>
          </a:bodyPr>
          <a:lstStyle>
            <a:lvl1pPr algn="r">
              <a:defRPr sz="360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01670" y="2054655"/>
            <a:ext cx="3817625" cy="773424"/>
          </a:xfrm>
        </p:spPr>
        <p:txBody>
          <a:bodyPr anchor="b"/>
          <a:lstStyle>
            <a:lvl1pPr marL="0" indent="0">
              <a:buNone/>
              <a:defRPr sz="2400" b="1" baseline="0">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1670" y="2818180"/>
            <a:ext cx="3817625" cy="303505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77410" y="2054655"/>
            <a:ext cx="3817625" cy="773424"/>
          </a:xfrm>
        </p:spPr>
        <p:txBody>
          <a:bodyPr anchor="b"/>
          <a:lstStyle>
            <a:lvl1pPr marL="0" indent="0">
              <a:buNone/>
              <a:defRPr sz="2400" b="1">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7410" y="2818180"/>
            <a:ext cx="3817625" cy="303505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BA3C40C4-2854-42B7-BA74-418C76856DC1}" type="datetimeFigureOut">
              <a:rPr lang="id-ID"/>
              <a:pPr>
                <a:defRPr/>
              </a:pPr>
              <a:t>30/07/2020</a:t>
            </a:fld>
            <a:endParaRPr lang="id-ID"/>
          </a:p>
        </p:txBody>
      </p:sp>
      <p:sp>
        <p:nvSpPr>
          <p:cNvPr id="8" name="Footer Placeholder 4"/>
          <p:cNvSpPr>
            <a:spLocks noGrp="1"/>
          </p:cNvSpPr>
          <p:nvPr>
            <p:ph type="ftr" sz="quarter" idx="11"/>
          </p:nvPr>
        </p:nvSpPr>
        <p:spPr/>
        <p:txBody>
          <a:bodyPr/>
          <a:lstStyle>
            <a:lvl1pPr>
              <a:defRPr/>
            </a:lvl1pPr>
          </a:lstStyle>
          <a:p>
            <a:pPr>
              <a:defRPr/>
            </a:pPr>
            <a:endParaRPr lang="id-ID"/>
          </a:p>
        </p:txBody>
      </p:sp>
      <p:sp>
        <p:nvSpPr>
          <p:cNvPr id="9" name="Slide Number Placeholder 5"/>
          <p:cNvSpPr>
            <a:spLocks noGrp="1"/>
          </p:cNvSpPr>
          <p:nvPr>
            <p:ph type="sldNum" sz="quarter" idx="12"/>
          </p:nvPr>
        </p:nvSpPr>
        <p:spPr/>
        <p:txBody>
          <a:bodyPr/>
          <a:lstStyle>
            <a:lvl1pPr>
              <a:defRPr/>
            </a:lvl1pPr>
          </a:lstStyle>
          <a:p>
            <a:fld id="{E6FE25BF-B7A2-4045-AEFF-AF8A5575341A}" type="slidenum">
              <a:rPr lang="id-ID" altLang="en-US"/>
              <a:pPr/>
              <a:t>‹#›</a:t>
            </a:fld>
            <a:endParaRPr lang="id-ID" altLang="en-US"/>
          </a:p>
        </p:txBody>
      </p:sp>
    </p:spTree>
    <p:extLst>
      <p:ext uri="{BB962C8B-B14F-4D97-AF65-F5344CB8AC3E}">
        <p14:creationId xmlns:p14="http://schemas.microsoft.com/office/powerpoint/2010/main" val="505761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B3BED06-77F1-461A-B6F0-96D2FAC7A118}" type="datetimeFigureOut">
              <a:rPr lang="id-ID"/>
              <a:pPr>
                <a:defRPr/>
              </a:pPr>
              <a:t>30/07/2020</a:t>
            </a:fld>
            <a:endParaRPr lang="id-ID"/>
          </a:p>
        </p:txBody>
      </p:sp>
      <p:sp>
        <p:nvSpPr>
          <p:cNvPr id="4" name="Footer Placeholder 4"/>
          <p:cNvSpPr>
            <a:spLocks noGrp="1"/>
          </p:cNvSpPr>
          <p:nvPr>
            <p:ph type="ftr" sz="quarter" idx="11"/>
          </p:nvPr>
        </p:nvSpPr>
        <p:spPr/>
        <p:txBody>
          <a:bodyPr/>
          <a:lstStyle>
            <a:lvl1pPr>
              <a:defRPr/>
            </a:lvl1pPr>
          </a:lstStyle>
          <a:p>
            <a:pPr>
              <a:defRPr/>
            </a:pPr>
            <a:endParaRPr lang="id-ID"/>
          </a:p>
        </p:txBody>
      </p:sp>
      <p:sp>
        <p:nvSpPr>
          <p:cNvPr id="5" name="Slide Number Placeholder 5"/>
          <p:cNvSpPr>
            <a:spLocks noGrp="1"/>
          </p:cNvSpPr>
          <p:nvPr>
            <p:ph type="sldNum" sz="quarter" idx="12"/>
          </p:nvPr>
        </p:nvSpPr>
        <p:spPr/>
        <p:txBody>
          <a:bodyPr/>
          <a:lstStyle>
            <a:lvl1pPr>
              <a:defRPr/>
            </a:lvl1pPr>
          </a:lstStyle>
          <a:p>
            <a:fld id="{B268FE16-2F30-4BF6-B750-FBD8340D6C2D}" type="slidenum">
              <a:rPr lang="id-ID" altLang="en-US"/>
              <a:pPr/>
              <a:t>‹#›</a:t>
            </a:fld>
            <a:endParaRPr lang="id-ID" altLang="en-US"/>
          </a:p>
        </p:txBody>
      </p:sp>
    </p:spTree>
    <p:extLst>
      <p:ext uri="{BB962C8B-B14F-4D97-AF65-F5344CB8AC3E}">
        <p14:creationId xmlns:p14="http://schemas.microsoft.com/office/powerpoint/2010/main" val="1967245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56D2F8B-045B-4F28-8BD8-463F753375D4}" type="datetimeFigureOut">
              <a:rPr lang="id-ID"/>
              <a:pPr>
                <a:defRPr/>
              </a:pPr>
              <a:t>30/07/2020</a:t>
            </a:fld>
            <a:endParaRPr lang="id-ID"/>
          </a:p>
        </p:txBody>
      </p:sp>
      <p:sp>
        <p:nvSpPr>
          <p:cNvPr id="3" name="Footer Placeholder 4"/>
          <p:cNvSpPr>
            <a:spLocks noGrp="1"/>
          </p:cNvSpPr>
          <p:nvPr>
            <p:ph type="ftr" sz="quarter" idx="11"/>
          </p:nvPr>
        </p:nvSpPr>
        <p:spPr/>
        <p:txBody>
          <a:bodyPr/>
          <a:lstStyle>
            <a:lvl1pPr>
              <a:defRPr/>
            </a:lvl1pPr>
          </a:lstStyle>
          <a:p>
            <a:pPr>
              <a:defRPr/>
            </a:pPr>
            <a:endParaRPr lang="id-ID"/>
          </a:p>
        </p:txBody>
      </p:sp>
      <p:sp>
        <p:nvSpPr>
          <p:cNvPr id="4" name="Slide Number Placeholder 5"/>
          <p:cNvSpPr>
            <a:spLocks noGrp="1"/>
          </p:cNvSpPr>
          <p:nvPr>
            <p:ph type="sldNum" sz="quarter" idx="12"/>
          </p:nvPr>
        </p:nvSpPr>
        <p:spPr/>
        <p:txBody>
          <a:bodyPr/>
          <a:lstStyle>
            <a:lvl1pPr>
              <a:defRPr/>
            </a:lvl1pPr>
          </a:lstStyle>
          <a:p>
            <a:fld id="{7B6DAE07-9E99-4CCD-ADC9-57EFD10CB826}" type="slidenum">
              <a:rPr lang="id-ID" altLang="en-US"/>
              <a:pPr/>
              <a:t>‹#›</a:t>
            </a:fld>
            <a:endParaRPr lang="id-ID" altLang="en-US"/>
          </a:p>
        </p:txBody>
      </p:sp>
    </p:spTree>
    <p:extLst>
      <p:ext uri="{BB962C8B-B14F-4D97-AF65-F5344CB8AC3E}">
        <p14:creationId xmlns:p14="http://schemas.microsoft.com/office/powerpoint/2010/main" val="1832225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642E5B8-6E74-47C3-BE54-98715C497357}" type="datetimeFigureOut">
              <a:rPr lang="id-ID"/>
              <a:pPr>
                <a:defRPr/>
              </a:pPr>
              <a:t>30/07/2020</a:t>
            </a:fld>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fld id="{7648D7DF-296A-48F6-A0FC-29229DA97349}" type="slidenum">
              <a:rPr lang="id-ID" altLang="en-US"/>
              <a:pPr/>
              <a:t>‹#›</a:t>
            </a:fld>
            <a:endParaRPr lang="id-ID" altLang="en-US"/>
          </a:p>
        </p:txBody>
      </p:sp>
    </p:spTree>
    <p:extLst>
      <p:ext uri="{BB962C8B-B14F-4D97-AF65-F5344CB8AC3E}">
        <p14:creationId xmlns:p14="http://schemas.microsoft.com/office/powerpoint/2010/main" val="3148986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E97C538-65A9-425F-9441-A159CB8214AC}" type="datetimeFigureOut">
              <a:rPr lang="id-ID"/>
              <a:pPr>
                <a:defRPr/>
              </a:pPr>
              <a:t>30/07/2020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347090E3-E756-46A9-9F28-DA147722AA8A}" type="slidenum">
              <a:rPr lang="id-ID" altLang="en-US"/>
              <a:pPr/>
              <a:t>‹#›</a:t>
            </a:fld>
            <a:endParaRPr lang="id-ID"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1663" y="681038"/>
            <a:ext cx="8245475" cy="2176462"/>
          </a:xfrm>
        </p:spPr>
        <p:txBody>
          <a:bodyPr rtlCol="0"/>
          <a:lstStyle/>
          <a:p>
            <a:pPr algn="ctr" eaLnBrk="1" fontAlgn="auto" hangingPunct="1">
              <a:spcAft>
                <a:spcPts val="0"/>
              </a:spcAft>
              <a:defRPr/>
            </a:pPr>
            <a:r>
              <a:rPr lang="id-ID" sz="4000" dirty="0">
                <a:solidFill>
                  <a:schemeClr val="tx1"/>
                </a:solidFill>
              </a:rPr>
              <a:t>MANAGEMENT AND FUNCTION</a:t>
            </a:r>
          </a:p>
        </p:txBody>
      </p:sp>
      <p:sp>
        <p:nvSpPr>
          <p:cNvPr id="2051" name="Subtitle 2"/>
          <p:cNvSpPr>
            <a:spLocks noGrp="1"/>
          </p:cNvSpPr>
          <p:nvPr>
            <p:ph type="subTitle" idx="1"/>
          </p:nvPr>
        </p:nvSpPr>
        <p:spPr>
          <a:xfrm>
            <a:off x="571500" y="3857625"/>
            <a:ext cx="6400800" cy="611188"/>
          </a:xfrm>
        </p:spPr>
        <p:txBody>
          <a:bodyPr/>
          <a:lstStyle/>
          <a:p>
            <a:pPr eaLnBrk="1" hangingPunct="1"/>
            <a:r>
              <a:rPr lang="id-ID" altLang="en-US" smtClean="0"/>
              <a:t>                          </a:t>
            </a:r>
            <a:r>
              <a:rPr lang="en-GB" altLang="en-US" smtClean="0"/>
              <a:t>NINI SRI WAHYUNI </a:t>
            </a:r>
            <a:r>
              <a:rPr lang="id-ID" altLang="en-US" smtClean="0"/>
              <a:t>S.PSI, M.P</a:t>
            </a:r>
            <a:r>
              <a:rPr lang="en-GB" altLang="en-US" smtClean="0"/>
              <a:t>d</a:t>
            </a:r>
            <a:endParaRPr lang="id-ID" alt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a:noAutofit/>
          </a:bodyPr>
          <a:lstStyle/>
          <a:p>
            <a:pPr algn="just">
              <a:defRPr/>
            </a:pPr>
            <a:r>
              <a:rPr lang="id-ID" dirty="0" smtClean="0">
                <a:solidFill>
                  <a:schemeClr val="tx1"/>
                </a:solidFill>
              </a:rPr>
              <a:t>Perencanaan</a:t>
            </a:r>
            <a:endParaRPr lang="id-ID" dirty="0">
              <a:solidFill>
                <a:schemeClr val="tx1"/>
              </a:solidFill>
            </a:endParaRPr>
          </a:p>
        </p:txBody>
      </p:sp>
      <p:sp>
        <p:nvSpPr>
          <p:cNvPr id="11267" name="Content Placeholder 2"/>
          <p:cNvSpPr>
            <a:spLocks noGrp="1"/>
          </p:cNvSpPr>
          <p:nvPr>
            <p:ph idx="1"/>
          </p:nvPr>
        </p:nvSpPr>
        <p:spPr>
          <a:xfrm>
            <a:off x="449263" y="2054225"/>
            <a:ext cx="8245475" cy="4122738"/>
          </a:xfrm>
        </p:spPr>
        <p:txBody>
          <a:bodyPr/>
          <a:lstStyle/>
          <a:p>
            <a:pPr marL="514350" indent="-514350">
              <a:buFont typeface="Wingdings" panose="05000000000000000000" pitchFamily="2" charset="2"/>
              <a:buChar char="Ø"/>
            </a:pPr>
            <a:r>
              <a:rPr lang="id-ID" altLang="en-US" sz="3200" smtClean="0">
                <a:solidFill>
                  <a:schemeClr val="tx1"/>
                </a:solidFill>
              </a:rPr>
              <a:t>Penentuan serangkaian tindakan berdasarkan pemilihan dari berbagai alternatif data yang ada dalam hal ini dirumuskan dalam bentuk keputusan yg akan dikerjakan untuk masa yg akan datang dalam usaha mencapai tujuan yg diinginkan</a:t>
            </a:r>
          </a:p>
          <a:p>
            <a:pPr marL="514350" indent="-514350">
              <a:buFont typeface="Wingdings" panose="05000000000000000000" pitchFamily="2" charset="2"/>
              <a:buChar char="Ø"/>
            </a:pPr>
            <a:endParaRPr lang="id-ID" altLang="en-US" smtClean="0">
              <a:solidFill>
                <a:schemeClr val="tx1"/>
              </a:solidFill>
            </a:endParaRPr>
          </a:p>
          <a:p>
            <a:pPr marL="514350" indent="-514350">
              <a:buFont typeface="Wingdings" panose="05000000000000000000" pitchFamily="2" charset="2"/>
              <a:buChar char="Ø"/>
            </a:pPr>
            <a:endParaRPr lang="id-ID" altLang="en-US" smtClean="0">
              <a:solidFill>
                <a:schemeClr val="tx1"/>
              </a:solidFill>
            </a:endParaRPr>
          </a:p>
          <a:p>
            <a:pPr marL="514350" indent="-514350">
              <a:buFont typeface="Wingdings" panose="05000000000000000000" pitchFamily="2" charset="2"/>
              <a:buChar char="Ø"/>
            </a:pPr>
            <a:endParaRPr lang="id-ID" altLang="en-US" smtClean="0">
              <a:solidFill>
                <a:schemeClr val="tx1"/>
              </a:solidFill>
            </a:endParaRPr>
          </a:p>
          <a:p>
            <a:pPr marL="514350" indent="-514350">
              <a:buFont typeface="Arial" panose="020B0604020202020204" pitchFamily="34" charset="0"/>
              <a:buNone/>
            </a:pPr>
            <a:endParaRPr lang="id-ID" altLang="en-US"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000125"/>
            <a:ext cx="8245475" cy="901700"/>
          </a:xfrm>
        </p:spPr>
        <p:txBody>
          <a:bodyPr>
            <a:normAutofit fontScale="90000"/>
          </a:bodyPr>
          <a:lstStyle/>
          <a:p>
            <a:pPr algn="just">
              <a:defRPr/>
            </a:pPr>
            <a:r>
              <a:rPr lang="id-ID" dirty="0" smtClean="0">
                <a:solidFill>
                  <a:schemeClr val="tx1"/>
                </a:solidFill>
              </a:rPr>
              <a:t>4 tahap yg harus dilalui dalam proses perencanaan</a:t>
            </a:r>
            <a:endParaRPr lang="id-ID" dirty="0">
              <a:solidFill>
                <a:schemeClr val="tx1"/>
              </a:solidFill>
            </a:endParaRPr>
          </a:p>
        </p:txBody>
      </p:sp>
      <p:sp>
        <p:nvSpPr>
          <p:cNvPr id="12291" name="Content Placeholder 2"/>
          <p:cNvSpPr>
            <a:spLocks noGrp="1"/>
          </p:cNvSpPr>
          <p:nvPr>
            <p:ph idx="1"/>
          </p:nvPr>
        </p:nvSpPr>
        <p:spPr>
          <a:xfrm>
            <a:off x="449263" y="2054225"/>
            <a:ext cx="8245475" cy="4122738"/>
          </a:xfrm>
        </p:spPr>
        <p:txBody>
          <a:bodyPr/>
          <a:lstStyle/>
          <a:p>
            <a:pPr marL="514350" indent="-514350" algn="just">
              <a:buFont typeface="Calibri" panose="020F0502020204030204" pitchFamily="34" charset="0"/>
              <a:buAutoNum type="arabicPeriod"/>
            </a:pPr>
            <a:r>
              <a:rPr lang="id-ID" altLang="en-US" smtClean="0">
                <a:solidFill>
                  <a:schemeClr val="tx1"/>
                </a:solidFill>
              </a:rPr>
              <a:t>Menetapkan serangkaian tujuan</a:t>
            </a:r>
          </a:p>
          <a:p>
            <a:pPr marL="514350" indent="-514350" algn="just">
              <a:buFont typeface="Calibri" panose="020F0502020204030204" pitchFamily="34" charset="0"/>
              <a:buAutoNum type="arabicPeriod"/>
            </a:pPr>
            <a:r>
              <a:rPr lang="id-ID" altLang="en-US" smtClean="0">
                <a:solidFill>
                  <a:schemeClr val="tx1"/>
                </a:solidFill>
              </a:rPr>
              <a:t>Merumuskan keadaan saat ini</a:t>
            </a:r>
          </a:p>
          <a:p>
            <a:pPr marL="514350" indent="-514350" algn="just">
              <a:buFont typeface="Calibri" panose="020F0502020204030204" pitchFamily="34" charset="0"/>
              <a:buAutoNum type="arabicPeriod"/>
            </a:pPr>
            <a:r>
              <a:rPr lang="id-ID" altLang="en-US" smtClean="0">
                <a:solidFill>
                  <a:schemeClr val="tx1"/>
                </a:solidFill>
              </a:rPr>
              <a:t>Mengidentifikasi  kemudahan dan hambatan. Dapat dipakai metode analisis SWOT</a:t>
            </a:r>
          </a:p>
          <a:p>
            <a:pPr marL="514350" indent="-514350" algn="just">
              <a:buFont typeface="Calibri" panose="020F0502020204030204" pitchFamily="34" charset="0"/>
              <a:buAutoNum type="arabicPeriod"/>
            </a:pPr>
            <a:r>
              <a:rPr lang="id-ID" altLang="en-US" smtClean="0">
                <a:solidFill>
                  <a:schemeClr val="tx1"/>
                </a:solidFill>
              </a:rPr>
              <a:t>Mengembangkan rencana untuk pencapaian tujuan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a:noAutofit/>
          </a:bodyPr>
          <a:lstStyle/>
          <a:p>
            <a:pPr algn="just">
              <a:defRPr/>
            </a:pPr>
            <a:r>
              <a:rPr lang="id-ID" dirty="0" smtClean="0">
                <a:solidFill>
                  <a:schemeClr val="tx1"/>
                </a:solidFill>
              </a:rPr>
              <a:t>Pengorganisasian</a:t>
            </a:r>
            <a:endParaRPr lang="id-ID" dirty="0">
              <a:solidFill>
                <a:schemeClr val="tx1"/>
              </a:solidFill>
            </a:endParaRPr>
          </a:p>
        </p:txBody>
      </p:sp>
      <p:sp>
        <p:nvSpPr>
          <p:cNvPr id="13315" name="Content Placeholder 2"/>
          <p:cNvSpPr>
            <a:spLocks noGrp="1"/>
          </p:cNvSpPr>
          <p:nvPr>
            <p:ph idx="1"/>
          </p:nvPr>
        </p:nvSpPr>
        <p:spPr>
          <a:xfrm>
            <a:off x="449263" y="2054225"/>
            <a:ext cx="8245475" cy="4122738"/>
          </a:xfrm>
        </p:spPr>
        <p:txBody>
          <a:bodyPr/>
          <a:lstStyle/>
          <a:p>
            <a:pPr algn="just">
              <a:buFont typeface="Wingdings" panose="05000000000000000000" pitchFamily="2" charset="2"/>
              <a:buChar char="Ø"/>
            </a:pPr>
            <a:r>
              <a:rPr lang="id-ID" altLang="en-US" smtClean="0">
                <a:solidFill>
                  <a:schemeClr val="tx1"/>
                </a:solidFill>
              </a:rPr>
              <a:t>Merupakan rangkaian aktivitas pembagian tugas yang akan dikerjakan serta pengembangan struktur organisasi yang sesuai dengan tujuan agar pekerjaan dapat diselesaikan dengan baik. Dalam hal ini ada 3 komponen yaitu fungsi, personalia dan faktor-faktor sarana fisik yang saling berintegrasi  agar kegiatan2 yg harus dilaksanakan disatukan dan diarahkan pada pencapaian tujuan bersama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a:normAutofit fontScale="90000"/>
          </a:bodyPr>
          <a:lstStyle/>
          <a:p>
            <a:pPr algn="just">
              <a:defRPr/>
            </a:pPr>
            <a:r>
              <a:rPr lang="id-ID" dirty="0" smtClean="0">
                <a:solidFill>
                  <a:schemeClr val="tx1"/>
                </a:solidFill>
              </a:rPr>
              <a:t>Fungsi pengorganisasian meliputi :</a:t>
            </a:r>
            <a:endParaRPr lang="id-ID" dirty="0">
              <a:solidFill>
                <a:schemeClr val="tx1"/>
              </a:solidFill>
            </a:endParaRPr>
          </a:p>
        </p:txBody>
      </p:sp>
      <p:sp>
        <p:nvSpPr>
          <p:cNvPr id="14339" name="Content Placeholder 2"/>
          <p:cNvSpPr>
            <a:spLocks noGrp="1"/>
          </p:cNvSpPr>
          <p:nvPr>
            <p:ph idx="1"/>
          </p:nvPr>
        </p:nvSpPr>
        <p:spPr>
          <a:xfrm>
            <a:off x="449263" y="2054225"/>
            <a:ext cx="8245475" cy="4122738"/>
          </a:xfrm>
        </p:spPr>
        <p:txBody>
          <a:bodyPr/>
          <a:lstStyle/>
          <a:p>
            <a:pPr marL="514350" indent="-514350" algn="just">
              <a:buFont typeface="Calibri" panose="020F0502020204030204" pitchFamily="34" charset="0"/>
              <a:buAutoNum type="arabicPeriod"/>
            </a:pPr>
            <a:r>
              <a:rPr lang="id-ID" altLang="en-US" smtClean="0">
                <a:solidFill>
                  <a:schemeClr val="tx1"/>
                </a:solidFill>
              </a:rPr>
              <a:t>Perumusan tujuan secara jelas</a:t>
            </a:r>
          </a:p>
          <a:p>
            <a:pPr marL="514350" indent="-514350" algn="just">
              <a:buFont typeface="Calibri" panose="020F0502020204030204" pitchFamily="34" charset="0"/>
              <a:buAutoNum type="arabicPeriod"/>
            </a:pPr>
            <a:r>
              <a:rPr lang="id-ID" altLang="en-US" smtClean="0">
                <a:solidFill>
                  <a:schemeClr val="tx1"/>
                </a:solidFill>
              </a:rPr>
              <a:t>Pembagian tugas pekerjaan</a:t>
            </a:r>
          </a:p>
          <a:p>
            <a:pPr marL="514350" indent="-514350" algn="just">
              <a:buFont typeface="Calibri" panose="020F0502020204030204" pitchFamily="34" charset="0"/>
              <a:buAutoNum type="arabicPeriod"/>
            </a:pPr>
            <a:r>
              <a:rPr lang="id-ID" altLang="en-US" smtClean="0">
                <a:solidFill>
                  <a:schemeClr val="tx1"/>
                </a:solidFill>
              </a:rPr>
              <a:t>Mendelegasikan wewenang</a:t>
            </a:r>
          </a:p>
          <a:p>
            <a:pPr marL="514350" indent="-514350" algn="just">
              <a:buFont typeface="Calibri" panose="020F0502020204030204" pitchFamily="34" charset="0"/>
              <a:buAutoNum type="arabicPeriod"/>
            </a:pPr>
            <a:r>
              <a:rPr lang="id-ID" altLang="en-US" smtClean="0">
                <a:solidFill>
                  <a:schemeClr val="tx1"/>
                </a:solidFill>
              </a:rPr>
              <a:t>Mengandung mekanisme koordinasi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a:noAutofit/>
          </a:bodyPr>
          <a:lstStyle/>
          <a:p>
            <a:pPr algn="just">
              <a:defRPr/>
            </a:pPr>
            <a:r>
              <a:rPr lang="id-ID" dirty="0" smtClean="0">
                <a:solidFill>
                  <a:schemeClr val="tx1"/>
                </a:solidFill>
              </a:rPr>
              <a:t>Pengarahan (directing)</a:t>
            </a:r>
            <a:endParaRPr lang="id-ID" dirty="0">
              <a:solidFill>
                <a:schemeClr val="tx1"/>
              </a:solidFill>
            </a:endParaRPr>
          </a:p>
        </p:txBody>
      </p:sp>
      <p:sp>
        <p:nvSpPr>
          <p:cNvPr id="15363" name="Content Placeholder 2"/>
          <p:cNvSpPr>
            <a:spLocks noGrp="1"/>
          </p:cNvSpPr>
          <p:nvPr>
            <p:ph idx="1"/>
          </p:nvPr>
        </p:nvSpPr>
        <p:spPr>
          <a:xfrm>
            <a:off x="449263" y="2054225"/>
            <a:ext cx="8245475" cy="4122738"/>
          </a:xfrm>
        </p:spPr>
        <p:txBody>
          <a:bodyPr/>
          <a:lstStyle/>
          <a:p>
            <a:pPr algn="just">
              <a:buFont typeface="Wingdings" panose="05000000000000000000" pitchFamily="2" charset="2"/>
              <a:buChar char="Ø"/>
            </a:pPr>
            <a:r>
              <a:rPr lang="id-ID" altLang="en-US" sz="3200" smtClean="0">
                <a:solidFill>
                  <a:schemeClr val="tx1"/>
                </a:solidFill>
              </a:rPr>
              <a:t>Fungsi ini adalah gerak pelaksanaan dari kegiatan-kegiatan fungsi perencanaan dan pengorganisasian. Pengarahan dapat diartikan sebagai suatu aspek hubungan dalam kepemimpinan yg mengikat bawahan untuk bersedia mengerti dan menyumbangkan pikiran dan tenaganya secara efektif dan efisien untuk mencapai tujuan yg telah ditetapkan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a:noAutofit/>
          </a:bodyPr>
          <a:lstStyle/>
          <a:p>
            <a:pPr algn="just">
              <a:defRPr/>
            </a:pPr>
            <a:r>
              <a:rPr lang="id-ID" dirty="0" smtClean="0">
                <a:solidFill>
                  <a:schemeClr val="tx1"/>
                </a:solidFill>
              </a:rPr>
              <a:t>Pengordinasian  (coordinating)</a:t>
            </a:r>
            <a:endParaRPr lang="id-ID" dirty="0">
              <a:solidFill>
                <a:schemeClr val="tx1"/>
              </a:solidFill>
            </a:endParaRPr>
          </a:p>
        </p:txBody>
      </p:sp>
      <p:sp>
        <p:nvSpPr>
          <p:cNvPr id="16387" name="Content Placeholder 2"/>
          <p:cNvSpPr>
            <a:spLocks noGrp="1"/>
          </p:cNvSpPr>
          <p:nvPr>
            <p:ph idx="1"/>
          </p:nvPr>
        </p:nvSpPr>
        <p:spPr>
          <a:xfrm>
            <a:off x="449263" y="2054225"/>
            <a:ext cx="8245475" cy="4122738"/>
          </a:xfrm>
        </p:spPr>
        <p:txBody>
          <a:bodyPr/>
          <a:lstStyle/>
          <a:p>
            <a:pPr algn="just">
              <a:buFont typeface="Wingdings" panose="05000000000000000000" pitchFamily="2" charset="2"/>
              <a:buChar char="Ø"/>
            </a:pPr>
            <a:r>
              <a:rPr lang="id-ID" altLang="en-US" sz="3600" smtClean="0">
                <a:solidFill>
                  <a:schemeClr val="tx1"/>
                </a:solidFill>
              </a:rPr>
              <a:t>Koordinasi  merupakan daya upaya untuk menyatukan tindakan-tindakan sekelompok manusia. Koordinasi ini merupakan otak didalam batang tubuh dari keahlian manajemen.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a:noAutofit/>
          </a:bodyPr>
          <a:lstStyle/>
          <a:p>
            <a:pPr algn="just">
              <a:defRPr/>
            </a:pPr>
            <a:r>
              <a:rPr lang="id-ID" dirty="0" smtClean="0">
                <a:solidFill>
                  <a:schemeClr val="tx1"/>
                </a:solidFill>
              </a:rPr>
              <a:t>Pengawasan (controling)</a:t>
            </a:r>
            <a:endParaRPr lang="id-ID" dirty="0">
              <a:solidFill>
                <a:schemeClr val="tx1"/>
              </a:solidFill>
            </a:endParaRPr>
          </a:p>
        </p:txBody>
      </p:sp>
      <p:sp>
        <p:nvSpPr>
          <p:cNvPr id="17411" name="Content Placeholder 2"/>
          <p:cNvSpPr>
            <a:spLocks noGrp="1"/>
          </p:cNvSpPr>
          <p:nvPr>
            <p:ph idx="1"/>
          </p:nvPr>
        </p:nvSpPr>
        <p:spPr>
          <a:xfrm>
            <a:off x="449263" y="2054225"/>
            <a:ext cx="8245475" cy="4122738"/>
          </a:xfrm>
        </p:spPr>
        <p:txBody>
          <a:bodyPr/>
          <a:lstStyle/>
          <a:p>
            <a:pPr algn="just">
              <a:buFont typeface="Wingdings" panose="05000000000000000000" pitchFamily="2" charset="2"/>
              <a:buChar char="Ø"/>
            </a:pPr>
            <a:r>
              <a:rPr lang="id-ID" altLang="en-US" sz="3200" smtClean="0">
                <a:solidFill>
                  <a:schemeClr val="tx1"/>
                </a:solidFill>
              </a:rPr>
              <a:t> </a:t>
            </a:r>
            <a:r>
              <a:rPr lang="id-ID" altLang="en-US" sz="3600" smtClean="0">
                <a:solidFill>
                  <a:schemeClr val="tx1"/>
                </a:solidFill>
              </a:rPr>
              <a:t>adalah suatu kegiatan mendeterminasi apa-apa yg telah dilaksanakan  sesuai dengan tujuan untuk segera mengetahui  kemungkinan terjadinya  penyimpangan dan hambatan  sekaligus mengadakan koreksi  untuk memperlancar tercapainya tujuan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a:normAutofit fontScale="90000"/>
          </a:bodyPr>
          <a:lstStyle/>
          <a:p>
            <a:pPr>
              <a:defRPr/>
            </a:pPr>
            <a:endParaRPr lang="id-ID"/>
          </a:p>
        </p:txBody>
      </p:sp>
      <p:sp>
        <p:nvSpPr>
          <p:cNvPr id="3" name="Content Placeholder 2"/>
          <p:cNvSpPr>
            <a:spLocks noGrp="1"/>
          </p:cNvSpPr>
          <p:nvPr>
            <p:ph idx="1"/>
          </p:nvPr>
        </p:nvSpPr>
        <p:spPr>
          <a:xfrm>
            <a:off x="449263" y="2054225"/>
            <a:ext cx="8245475" cy="4122738"/>
          </a:xfrm>
        </p:spPr>
        <p:txBody>
          <a:bodyPr/>
          <a:lstStyle/>
          <a:p>
            <a:pPr>
              <a:buFont typeface="Arial" charset="0"/>
              <a:buNone/>
              <a:defRPr/>
            </a:pPr>
            <a:r>
              <a:rPr lang="id-ID" sz="3200" dirty="0" smtClean="0">
                <a:solidFill>
                  <a:schemeClr val="tx1"/>
                </a:solidFill>
              </a:rPr>
              <a:t>Ada beberapa langkah  dalam proses pengawasan yaitu </a:t>
            </a:r>
          </a:p>
          <a:p>
            <a:pPr marL="514350" indent="-514350">
              <a:buFont typeface="+mj-lt"/>
              <a:buAutoNum type="arabicPeriod"/>
              <a:defRPr/>
            </a:pPr>
            <a:r>
              <a:rPr lang="id-ID" sz="3200" dirty="0" smtClean="0">
                <a:solidFill>
                  <a:schemeClr val="tx1"/>
                </a:solidFill>
              </a:rPr>
              <a:t>Menetapkan standar dan metode untuk mengukur prestasi</a:t>
            </a:r>
          </a:p>
          <a:p>
            <a:pPr marL="514350" indent="-514350">
              <a:buFont typeface="+mj-lt"/>
              <a:buAutoNum type="arabicPeriod"/>
              <a:defRPr/>
            </a:pPr>
            <a:r>
              <a:rPr lang="id-ID" sz="3200" dirty="0" smtClean="0">
                <a:solidFill>
                  <a:schemeClr val="tx1"/>
                </a:solidFill>
              </a:rPr>
              <a:t>Mengukur prestasi kerja</a:t>
            </a:r>
          </a:p>
          <a:p>
            <a:pPr marL="514350" indent="-514350">
              <a:buFont typeface="+mj-lt"/>
              <a:buAutoNum type="arabicPeriod"/>
              <a:defRPr/>
            </a:pPr>
            <a:r>
              <a:rPr lang="id-ID" sz="3200" dirty="0" smtClean="0">
                <a:solidFill>
                  <a:schemeClr val="tx1"/>
                </a:solidFill>
              </a:rPr>
              <a:t>Membandingkan apakah prestasi kerja sudah sesuai dengan standar yg telah ditentukan</a:t>
            </a:r>
          </a:p>
          <a:p>
            <a:pPr marL="514350" indent="-514350">
              <a:buFont typeface="+mj-lt"/>
              <a:buAutoNum type="arabicPeriod"/>
              <a:defRPr/>
            </a:pPr>
            <a:r>
              <a:rPr lang="id-ID" sz="3200" dirty="0" smtClean="0">
                <a:solidFill>
                  <a:schemeClr val="tx1"/>
                </a:solidFill>
              </a:rPr>
              <a:t>Pengambilan tindakan koreksi atau perbaikan</a:t>
            </a:r>
            <a:endParaRPr lang="id-ID" sz="32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normAutofit fontScale="90000"/>
          </a:bodyPr>
          <a:lstStyle/>
          <a:p>
            <a:pPr algn="just" eaLnBrk="1" fontAlgn="auto" hangingPunct="1">
              <a:spcAft>
                <a:spcPts val="0"/>
              </a:spcAft>
              <a:defRPr/>
            </a:pPr>
            <a:r>
              <a:rPr lang="id-ID" dirty="0" smtClean="0">
                <a:solidFill>
                  <a:schemeClr val="tx1"/>
                </a:solidFill>
              </a:rPr>
              <a:t>Kasus</a:t>
            </a:r>
            <a:endParaRPr lang="id-ID" dirty="0">
              <a:solidFill>
                <a:schemeClr val="tx1"/>
              </a:solidFill>
            </a:endParaRPr>
          </a:p>
        </p:txBody>
      </p:sp>
      <p:sp>
        <p:nvSpPr>
          <p:cNvPr id="19459" name="Content Placeholder 2"/>
          <p:cNvSpPr>
            <a:spLocks noGrp="1"/>
          </p:cNvSpPr>
          <p:nvPr>
            <p:ph idx="1"/>
          </p:nvPr>
        </p:nvSpPr>
        <p:spPr>
          <a:xfrm>
            <a:off x="449263" y="2054225"/>
            <a:ext cx="8245475" cy="4122738"/>
          </a:xfrm>
        </p:spPr>
        <p:txBody>
          <a:bodyPr/>
          <a:lstStyle/>
          <a:p>
            <a:pPr eaLnBrk="1" hangingPunct="1">
              <a:buFont typeface="Arial" panose="020B0604020202020204" pitchFamily="34" charset="0"/>
              <a:buNone/>
            </a:pPr>
            <a:r>
              <a:rPr lang="id-ID" altLang="en-US" sz="2400" smtClean="0">
                <a:solidFill>
                  <a:schemeClr val="tx1"/>
                </a:solidFill>
              </a:rPr>
              <a:t>Manajemen adalah suatu proses untuk memperoleh tujuan organisasi melalui aktifitas perencanaan, pengorganisasian, penggerakan dan pegendalian sumber daya manusia. Apabila anda seorang konsultan yang diberi kepercayaan untuk melaksanakan manajemen sumber daya manusia , kemudian anda diminta untuk membuat rencana pengembangan sumber daya manusia yaitu kegiatan  pelatihan sdm.</a:t>
            </a:r>
          </a:p>
          <a:p>
            <a:pPr eaLnBrk="1" hangingPunct="1">
              <a:buFont typeface="Arial" panose="020B0604020202020204" pitchFamily="34" charset="0"/>
              <a:buNone/>
            </a:pPr>
            <a:r>
              <a:rPr lang="id-ID" altLang="en-US" sz="2400" smtClean="0">
                <a:solidFill>
                  <a:schemeClr val="tx1"/>
                </a:solidFill>
              </a:rPr>
              <a:t>1, Kaitannya dengan rencana pengembangan tsb, coba  anda jelaskan hal-hal atau langkah-langkah apa saja yg akan anda laksanakan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normAutofit fontScale="90000"/>
          </a:bodyPr>
          <a:lstStyle/>
          <a:p>
            <a:pPr eaLnBrk="1" fontAlgn="auto" hangingPunct="1">
              <a:spcAft>
                <a:spcPts val="0"/>
              </a:spcAft>
              <a:defRPr/>
            </a:pPr>
            <a:endParaRPr lang="id-ID"/>
          </a:p>
        </p:txBody>
      </p:sp>
      <p:sp>
        <p:nvSpPr>
          <p:cNvPr id="20483" name="Content Placeholder 2"/>
          <p:cNvSpPr>
            <a:spLocks noGrp="1"/>
          </p:cNvSpPr>
          <p:nvPr>
            <p:ph idx="1"/>
          </p:nvPr>
        </p:nvSpPr>
        <p:spPr>
          <a:xfrm>
            <a:off x="449263" y="2054225"/>
            <a:ext cx="8245475" cy="4122738"/>
          </a:xfrm>
        </p:spPr>
        <p:txBody>
          <a:bodyPr/>
          <a:lstStyle/>
          <a:p>
            <a:pPr eaLnBrk="1" hangingPunct="1">
              <a:buFont typeface="Arial" panose="020B0604020202020204" pitchFamily="34" charset="0"/>
              <a:buNone/>
            </a:pPr>
            <a:r>
              <a:rPr lang="id-ID" altLang="en-US" smtClean="0">
                <a:solidFill>
                  <a:schemeClr val="tx1"/>
                </a:solidFill>
              </a:rPr>
              <a:t>2. Untuk pengorganisasiannya, coba uraikan lima langkah pengorganisasian</a:t>
            </a:r>
          </a:p>
          <a:p>
            <a:pPr eaLnBrk="1" hangingPunct="1">
              <a:buFont typeface="Arial" panose="020B0604020202020204" pitchFamily="34" charset="0"/>
              <a:buNone/>
            </a:pPr>
            <a:r>
              <a:rPr lang="id-ID" altLang="en-US" smtClean="0">
                <a:solidFill>
                  <a:schemeClr val="tx1"/>
                </a:solidFill>
              </a:rPr>
              <a:t>3. Apabila pengorganisasian telah selesai , maka akan dilaksanakan  pengarahan. Kegiatan apa saja yang terdapat dalam pengarahan ?</a:t>
            </a:r>
          </a:p>
          <a:p>
            <a:pPr eaLnBrk="1" hangingPunct="1">
              <a:buFont typeface="Arial" panose="020B0604020202020204" pitchFamily="34" charset="0"/>
              <a:buNone/>
            </a:pPr>
            <a:r>
              <a:rPr lang="id-ID" altLang="en-US" smtClean="0">
                <a:solidFill>
                  <a:schemeClr val="tx1"/>
                </a:solidFill>
              </a:rPr>
              <a:t>4. Pengawasan adalah aktifitas yang mengusahakan agar pekerjaan terlaksana sesuai dengan rencana yang ditetapkan atau hasil yg dikehendaki. Sebutkan langkah-langkah untuk  menjalankan pengawasan.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lstStyle/>
          <a:p>
            <a:pPr algn="just" eaLnBrk="1" fontAlgn="auto" hangingPunct="1">
              <a:spcAft>
                <a:spcPts val="0"/>
              </a:spcAft>
              <a:defRPr/>
            </a:pPr>
            <a:r>
              <a:rPr lang="id-ID" sz="3200" dirty="0" smtClean="0">
                <a:solidFill>
                  <a:schemeClr val="tx1"/>
                </a:solidFill>
              </a:rPr>
              <a:t>MANAJEMEN :</a:t>
            </a:r>
            <a:endParaRPr lang="id-ID" sz="3200" dirty="0">
              <a:solidFill>
                <a:schemeClr val="tx1"/>
              </a:solidFill>
            </a:endParaRPr>
          </a:p>
        </p:txBody>
      </p:sp>
      <p:sp>
        <p:nvSpPr>
          <p:cNvPr id="3075" name="Content Placeholder 2"/>
          <p:cNvSpPr>
            <a:spLocks noGrp="1"/>
          </p:cNvSpPr>
          <p:nvPr>
            <p:ph idx="1"/>
          </p:nvPr>
        </p:nvSpPr>
        <p:spPr>
          <a:xfrm>
            <a:off x="449263" y="2054225"/>
            <a:ext cx="8245475" cy="4122738"/>
          </a:xfrm>
        </p:spPr>
        <p:txBody>
          <a:bodyPr/>
          <a:lstStyle/>
          <a:p>
            <a:pPr algn="just" eaLnBrk="1" hangingPunct="1">
              <a:buFont typeface="Arial" panose="020B0604020202020204" pitchFamily="34" charset="0"/>
              <a:buNone/>
            </a:pPr>
            <a:r>
              <a:rPr lang="id-ID" altLang="en-US" sz="3200" smtClean="0">
                <a:solidFill>
                  <a:schemeClr val="tx1"/>
                </a:solidFill>
              </a:rPr>
              <a:t>SENI, ILMU, PROFESI ?</a:t>
            </a:r>
          </a:p>
          <a:p>
            <a:pPr algn="just" eaLnBrk="1" hangingPunct="1">
              <a:buFont typeface="Wingdings" panose="05000000000000000000" pitchFamily="2" charset="2"/>
              <a:buChar char="Ø"/>
            </a:pPr>
            <a:r>
              <a:rPr lang="id-ID" altLang="en-US" sz="3200" smtClean="0">
                <a:solidFill>
                  <a:schemeClr val="tx1"/>
                </a:solidFill>
              </a:rPr>
              <a:t>SENI	: bakat / keterampilan</a:t>
            </a:r>
          </a:p>
          <a:p>
            <a:pPr algn="just" eaLnBrk="1" hangingPunct="1">
              <a:buFont typeface="Arial" panose="020B0604020202020204" pitchFamily="34" charset="0"/>
              <a:buNone/>
            </a:pPr>
            <a:endParaRPr lang="id-ID" altLang="en-US" sz="3200" smtClean="0">
              <a:solidFill>
                <a:schemeClr val="tx1"/>
              </a:solidFill>
            </a:endParaRPr>
          </a:p>
          <a:p>
            <a:pPr algn="just" eaLnBrk="1" hangingPunct="1">
              <a:buFont typeface="Arial" panose="020B0604020202020204" pitchFamily="34" charset="0"/>
              <a:buNone/>
            </a:pPr>
            <a:r>
              <a:rPr lang="id-ID" altLang="en-US" sz="3200" smtClean="0">
                <a:solidFill>
                  <a:schemeClr val="tx1"/>
                </a:solidFill>
              </a:rPr>
              <a:t>                    pelatihan, pengalaman</a:t>
            </a:r>
          </a:p>
        </p:txBody>
      </p:sp>
      <p:sp>
        <p:nvSpPr>
          <p:cNvPr id="20" name="Down Arrow 19"/>
          <p:cNvSpPr/>
          <p:nvPr/>
        </p:nvSpPr>
        <p:spPr>
          <a:xfrm>
            <a:off x="3000375" y="3357563"/>
            <a:ext cx="285750"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normAutofit fontScale="90000"/>
          </a:bodyPr>
          <a:lstStyle/>
          <a:p>
            <a:pPr eaLnBrk="1" fontAlgn="auto" hangingPunct="1">
              <a:spcAft>
                <a:spcPts val="0"/>
              </a:spcAft>
              <a:defRPr/>
            </a:pPr>
            <a:endParaRPr lang="id-ID"/>
          </a:p>
        </p:txBody>
      </p:sp>
      <p:sp>
        <p:nvSpPr>
          <p:cNvPr id="4099" name="Content Placeholder 2"/>
          <p:cNvSpPr>
            <a:spLocks noGrp="1"/>
          </p:cNvSpPr>
          <p:nvPr>
            <p:ph idx="1"/>
          </p:nvPr>
        </p:nvSpPr>
        <p:spPr>
          <a:xfrm>
            <a:off x="449263" y="2054225"/>
            <a:ext cx="8245475" cy="4122738"/>
          </a:xfrm>
        </p:spPr>
        <p:txBody>
          <a:bodyPr/>
          <a:lstStyle/>
          <a:p>
            <a:pPr eaLnBrk="1" hangingPunct="1">
              <a:buFont typeface="Wingdings" panose="05000000000000000000" pitchFamily="2" charset="2"/>
              <a:buChar char="Ø"/>
            </a:pPr>
            <a:r>
              <a:rPr lang="id-ID" altLang="en-US" smtClean="0">
                <a:solidFill>
                  <a:schemeClr val="tx1"/>
                </a:solidFill>
              </a:rPr>
              <a:t>ILMU		: metode ilmiah, memiliki teori</a:t>
            </a:r>
          </a:p>
          <a:p>
            <a:pPr eaLnBrk="1" hangingPunct="1">
              <a:buFont typeface="Arial" panose="020B0604020202020204" pitchFamily="34" charset="0"/>
              <a:buNone/>
            </a:pPr>
            <a:r>
              <a:rPr lang="id-ID" altLang="en-US" smtClean="0">
                <a:solidFill>
                  <a:schemeClr val="tx1"/>
                </a:solidFill>
              </a:rPr>
              <a:t>      - ada subjek yang dipelajari</a:t>
            </a:r>
          </a:p>
          <a:p>
            <a:pPr eaLnBrk="1" hangingPunct="1">
              <a:buFont typeface="Arial" panose="020B0604020202020204" pitchFamily="34" charset="0"/>
              <a:buNone/>
            </a:pPr>
            <a:r>
              <a:rPr lang="id-ID" altLang="en-US" smtClean="0">
                <a:solidFill>
                  <a:schemeClr val="tx1"/>
                </a:solidFill>
              </a:rPr>
              <a:t>      - ada metode untuk mempelajari objek</a:t>
            </a:r>
          </a:p>
          <a:p>
            <a:pPr eaLnBrk="1" hangingPunct="1">
              <a:buFont typeface="Arial" panose="020B0604020202020204" pitchFamily="34" charset="0"/>
              <a:buNone/>
            </a:pPr>
            <a:r>
              <a:rPr lang="id-ID" altLang="en-US" smtClean="0">
                <a:solidFill>
                  <a:schemeClr val="tx1"/>
                </a:solidFill>
              </a:rPr>
              <a:t>      - ada kegunaan mempelajari objek</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normAutofit fontScale="90000"/>
          </a:bodyPr>
          <a:lstStyle/>
          <a:p>
            <a:pPr eaLnBrk="1" fontAlgn="auto" hangingPunct="1">
              <a:spcAft>
                <a:spcPts val="0"/>
              </a:spcAft>
              <a:defRPr/>
            </a:pPr>
            <a:endParaRPr lang="id-ID"/>
          </a:p>
        </p:txBody>
      </p:sp>
      <p:sp>
        <p:nvSpPr>
          <p:cNvPr id="5123" name="Content Placeholder 2"/>
          <p:cNvSpPr>
            <a:spLocks noGrp="1"/>
          </p:cNvSpPr>
          <p:nvPr>
            <p:ph idx="1"/>
          </p:nvPr>
        </p:nvSpPr>
        <p:spPr>
          <a:xfrm>
            <a:off x="449263" y="2054225"/>
            <a:ext cx="8245475" cy="4122738"/>
          </a:xfrm>
        </p:spPr>
        <p:txBody>
          <a:bodyPr/>
          <a:lstStyle/>
          <a:p>
            <a:pPr eaLnBrk="1" hangingPunct="1">
              <a:buFont typeface="Wingdings" panose="05000000000000000000" pitchFamily="2" charset="2"/>
              <a:buChar char="Ø"/>
            </a:pPr>
            <a:r>
              <a:rPr lang="id-ID" altLang="en-US" smtClean="0">
                <a:solidFill>
                  <a:schemeClr val="tx1"/>
                </a:solidFill>
              </a:rPr>
              <a:t>PROFESI		: - Memiliki prinsip</a:t>
            </a:r>
          </a:p>
          <a:p>
            <a:pPr eaLnBrk="1" hangingPunct="1">
              <a:buFont typeface="Arial" panose="020B0604020202020204" pitchFamily="34" charset="0"/>
              <a:buNone/>
            </a:pPr>
            <a:r>
              <a:rPr lang="id-ID" altLang="en-US" smtClean="0">
                <a:solidFill>
                  <a:schemeClr val="tx1"/>
                </a:solidFill>
              </a:rPr>
              <a:t>                                     - status dicapai karena prestasi</a:t>
            </a:r>
          </a:p>
          <a:p>
            <a:pPr eaLnBrk="1" hangingPunct="1">
              <a:buFont typeface="Arial" panose="020B0604020202020204" pitchFamily="34" charset="0"/>
              <a:buNone/>
            </a:pPr>
            <a:r>
              <a:rPr lang="id-ID" altLang="en-US" smtClean="0">
                <a:solidFill>
                  <a:schemeClr val="tx1"/>
                </a:solidFill>
              </a:rPr>
              <a:t>                                     - ada tuntutan yang mengatur </a:t>
            </a:r>
          </a:p>
          <a:p>
            <a:pPr eaLnBrk="1" hangingPunct="1">
              <a:buFont typeface="Arial" panose="020B0604020202020204" pitchFamily="34" charset="0"/>
              <a:buNone/>
            </a:pPr>
            <a:r>
              <a:rPr lang="id-ID" altLang="en-US" smtClean="0">
                <a:solidFill>
                  <a:schemeClr val="tx1"/>
                </a:solidFill>
              </a:rPr>
              <a:t>                                        perilaku orang / profesional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normAutofit fontScale="90000"/>
          </a:bodyPr>
          <a:lstStyle/>
          <a:p>
            <a:pPr algn="just" eaLnBrk="1" fontAlgn="auto" hangingPunct="1">
              <a:spcAft>
                <a:spcPts val="0"/>
              </a:spcAft>
              <a:defRPr/>
            </a:pPr>
            <a:r>
              <a:rPr lang="id-ID" dirty="0" smtClean="0">
                <a:solidFill>
                  <a:schemeClr val="tx1"/>
                </a:solidFill>
              </a:rPr>
              <a:t>Pengertian</a:t>
            </a:r>
            <a:endParaRPr lang="id-ID" dirty="0">
              <a:solidFill>
                <a:schemeClr val="tx1"/>
              </a:solidFill>
            </a:endParaRPr>
          </a:p>
        </p:txBody>
      </p:sp>
      <p:sp>
        <p:nvSpPr>
          <p:cNvPr id="3" name="Content Placeholder 2"/>
          <p:cNvSpPr>
            <a:spLocks noGrp="1"/>
          </p:cNvSpPr>
          <p:nvPr>
            <p:ph idx="1"/>
          </p:nvPr>
        </p:nvSpPr>
        <p:spPr>
          <a:xfrm>
            <a:off x="449263" y="2054225"/>
            <a:ext cx="8245475" cy="4122738"/>
          </a:xfrm>
        </p:spPr>
        <p:txBody>
          <a:bodyPr rtlCol="0">
            <a:normAutofit/>
          </a:bodyPr>
          <a:lstStyle/>
          <a:p>
            <a:pPr eaLnBrk="1" fontAlgn="auto" hangingPunct="1">
              <a:spcAft>
                <a:spcPts val="0"/>
              </a:spcAft>
              <a:buFont typeface="Arial" panose="020B0604020202020204" pitchFamily="34" charset="0"/>
              <a:buNone/>
              <a:defRPr/>
            </a:pPr>
            <a:r>
              <a:rPr lang="id-ID" dirty="0" smtClean="0">
                <a:solidFill>
                  <a:schemeClr val="tx1"/>
                </a:solidFill>
              </a:rPr>
              <a:t>George R. Terry </a:t>
            </a:r>
          </a:p>
          <a:p>
            <a:pPr eaLnBrk="1" fontAlgn="auto" hangingPunct="1">
              <a:spcAft>
                <a:spcPts val="0"/>
              </a:spcAft>
              <a:buFont typeface="Wingdings" pitchFamily="2" charset="2"/>
              <a:buChar char="Ø"/>
              <a:defRPr/>
            </a:pPr>
            <a:r>
              <a:rPr lang="id-ID" dirty="0" smtClean="0">
                <a:solidFill>
                  <a:schemeClr val="tx1"/>
                </a:solidFill>
              </a:rPr>
              <a:t>Suatu proses yang khas dimana terdiri dari kegiatan pengorganisasian , perencanaan, menggerakkan dan pengawasan yang dilaksanakan untuk menentukan  serta mencapai sasaran yang telah ditetapkan dengan bantuan manusia dan sumber daya lainnya</a:t>
            </a:r>
          </a:p>
          <a:p>
            <a:pPr eaLnBrk="1" fontAlgn="auto" hangingPunct="1">
              <a:spcAft>
                <a:spcPts val="0"/>
              </a:spcAft>
              <a:buFont typeface="Arial" panose="020B0604020202020204" pitchFamily="34" charset="0"/>
              <a:buNone/>
              <a:defRPr/>
            </a:pP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normAutofit fontScale="90000"/>
          </a:bodyPr>
          <a:lstStyle/>
          <a:p>
            <a:pPr eaLnBrk="1" fontAlgn="auto" hangingPunct="1">
              <a:spcAft>
                <a:spcPts val="0"/>
              </a:spcAft>
              <a:defRPr/>
            </a:pPr>
            <a:endParaRPr lang="id-ID"/>
          </a:p>
        </p:txBody>
      </p:sp>
      <p:sp>
        <p:nvSpPr>
          <p:cNvPr id="3" name="Content Placeholder 2"/>
          <p:cNvSpPr>
            <a:spLocks noGrp="1"/>
          </p:cNvSpPr>
          <p:nvPr>
            <p:ph idx="1"/>
          </p:nvPr>
        </p:nvSpPr>
        <p:spPr>
          <a:xfrm>
            <a:off x="449263" y="2054225"/>
            <a:ext cx="8245475" cy="4122738"/>
          </a:xfrm>
        </p:spPr>
        <p:txBody>
          <a:bodyPr rtlCol="0">
            <a:normAutofit lnSpcReduction="10000"/>
          </a:bodyPr>
          <a:lstStyle/>
          <a:p>
            <a:pPr eaLnBrk="1" fontAlgn="auto" hangingPunct="1">
              <a:spcAft>
                <a:spcPts val="0"/>
              </a:spcAft>
              <a:buFont typeface="Arial" panose="020B0604020202020204" pitchFamily="34" charset="0"/>
              <a:buNone/>
              <a:defRPr/>
            </a:pPr>
            <a:r>
              <a:rPr lang="id-ID" dirty="0" smtClean="0">
                <a:solidFill>
                  <a:schemeClr val="tx1"/>
                </a:solidFill>
              </a:rPr>
              <a:t>Mary Parker Follet</a:t>
            </a:r>
          </a:p>
          <a:p>
            <a:pPr eaLnBrk="1" fontAlgn="auto" hangingPunct="1">
              <a:spcAft>
                <a:spcPts val="0"/>
              </a:spcAft>
              <a:buFont typeface="Wingdings" pitchFamily="2" charset="2"/>
              <a:buChar char="Ø"/>
              <a:defRPr/>
            </a:pPr>
            <a:r>
              <a:rPr lang="id-ID" dirty="0" smtClean="0">
                <a:solidFill>
                  <a:schemeClr val="tx1"/>
                </a:solidFill>
              </a:rPr>
              <a:t>Sebagai seni untuk melakukan pekerjaan melalui orang-orang</a:t>
            </a:r>
          </a:p>
          <a:p>
            <a:pPr eaLnBrk="1" fontAlgn="auto" hangingPunct="1">
              <a:spcAft>
                <a:spcPts val="0"/>
              </a:spcAft>
              <a:buFont typeface="Arial" panose="020B0604020202020204" pitchFamily="34" charset="0"/>
              <a:buNone/>
              <a:defRPr/>
            </a:pPr>
            <a:endParaRPr lang="id-ID" dirty="0" smtClean="0">
              <a:solidFill>
                <a:schemeClr val="tx1"/>
              </a:solidFill>
            </a:endParaRPr>
          </a:p>
          <a:p>
            <a:pPr eaLnBrk="1" fontAlgn="auto" hangingPunct="1">
              <a:spcAft>
                <a:spcPts val="0"/>
              </a:spcAft>
              <a:buFont typeface="Arial" panose="020B0604020202020204" pitchFamily="34" charset="0"/>
              <a:buNone/>
              <a:defRPr/>
            </a:pPr>
            <a:r>
              <a:rPr lang="id-ID" dirty="0" smtClean="0">
                <a:solidFill>
                  <a:schemeClr val="tx1"/>
                </a:solidFill>
              </a:rPr>
              <a:t>James A.F Stoner</a:t>
            </a:r>
          </a:p>
          <a:p>
            <a:pPr eaLnBrk="1" fontAlgn="auto" hangingPunct="1">
              <a:spcAft>
                <a:spcPts val="0"/>
              </a:spcAft>
              <a:buFont typeface="Wingdings" pitchFamily="2" charset="2"/>
              <a:buChar char="Ø"/>
              <a:defRPr/>
            </a:pPr>
            <a:r>
              <a:rPr lang="id-ID" dirty="0" smtClean="0">
                <a:solidFill>
                  <a:schemeClr val="tx1"/>
                </a:solidFill>
              </a:rPr>
              <a:t>Ilmu dan seni perencanaan,pengorganisasian, pengarahan, pengkoordinasian dan pengawasan atas sumber daya manusia dalam mencapai tujuan organisasi</a:t>
            </a:r>
            <a:endParaRPr lang="id-ID"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normAutofit fontScale="90000"/>
          </a:bodyPr>
          <a:lstStyle/>
          <a:p>
            <a:pPr algn="just" eaLnBrk="1" fontAlgn="auto" hangingPunct="1">
              <a:spcAft>
                <a:spcPts val="0"/>
              </a:spcAft>
              <a:defRPr/>
            </a:pPr>
            <a:r>
              <a:rPr lang="id-ID" dirty="0" smtClean="0">
                <a:solidFill>
                  <a:schemeClr val="tx1"/>
                </a:solidFill>
              </a:rPr>
              <a:t>Kesimpulan</a:t>
            </a:r>
            <a:endParaRPr lang="id-ID" dirty="0">
              <a:solidFill>
                <a:schemeClr val="tx1"/>
              </a:solidFill>
            </a:endParaRPr>
          </a:p>
        </p:txBody>
      </p:sp>
      <p:sp>
        <p:nvSpPr>
          <p:cNvPr id="3" name="Content Placeholder 2"/>
          <p:cNvSpPr>
            <a:spLocks noGrp="1"/>
          </p:cNvSpPr>
          <p:nvPr>
            <p:ph idx="1"/>
          </p:nvPr>
        </p:nvSpPr>
        <p:spPr>
          <a:xfrm>
            <a:off x="449263" y="2054225"/>
            <a:ext cx="8245475" cy="4122738"/>
          </a:xfrm>
        </p:spPr>
        <p:txBody>
          <a:bodyPr rtlCol="0">
            <a:normAutofit/>
          </a:bodyPr>
          <a:lstStyle/>
          <a:p>
            <a:pPr eaLnBrk="1" fontAlgn="auto" hangingPunct="1">
              <a:spcAft>
                <a:spcPts val="0"/>
              </a:spcAft>
              <a:buFont typeface="Wingdings" pitchFamily="2" charset="2"/>
              <a:buChar char="v"/>
              <a:defRPr/>
            </a:pPr>
            <a:r>
              <a:rPr lang="id-ID" dirty="0" smtClean="0"/>
              <a:t> </a:t>
            </a:r>
            <a:r>
              <a:rPr lang="id-ID" dirty="0" smtClean="0">
                <a:solidFill>
                  <a:schemeClr val="tx1"/>
                </a:solidFill>
              </a:rPr>
              <a:t>Manajemen adalah ilmu dan seni  untuk melaksanakan pekerjaan yang melibatkan orang lain  dengan cara membimbing atau mengarahkan orang-orang untuk mencapai tujuan organisasi</a:t>
            </a:r>
            <a:endParaRPr lang="id-ID"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normAutofit fontScale="90000"/>
          </a:bodyPr>
          <a:lstStyle/>
          <a:p>
            <a:pPr algn="just" eaLnBrk="1" fontAlgn="auto" hangingPunct="1">
              <a:spcAft>
                <a:spcPts val="0"/>
              </a:spcAft>
              <a:defRPr/>
            </a:pPr>
            <a:r>
              <a:rPr lang="id-ID" dirty="0" smtClean="0">
                <a:solidFill>
                  <a:schemeClr val="tx1"/>
                </a:solidFill>
              </a:rPr>
              <a:t>Manajemen dibutuhkan untuk :</a:t>
            </a:r>
            <a:endParaRPr lang="id-ID" dirty="0">
              <a:solidFill>
                <a:schemeClr val="tx1"/>
              </a:solidFill>
            </a:endParaRPr>
          </a:p>
        </p:txBody>
      </p:sp>
      <p:sp>
        <p:nvSpPr>
          <p:cNvPr id="9219" name="Content Placeholder 2"/>
          <p:cNvSpPr>
            <a:spLocks noGrp="1"/>
          </p:cNvSpPr>
          <p:nvPr>
            <p:ph idx="1"/>
          </p:nvPr>
        </p:nvSpPr>
        <p:spPr>
          <a:xfrm>
            <a:off x="449263" y="2054225"/>
            <a:ext cx="8245475" cy="4122738"/>
          </a:xfrm>
        </p:spPr>
        <p:txBody>
          <a:bodyPr/>
          <a:lstStyle/>
          <a:p>
            <a:pPr eaLnBrk="1" hangingPunct="1"/>
            <a:r>
              <a:rPr lang="id-ID" altLang="en-US" smtClean="0">
                <a:solidFill>
                  <a:schemeClr val="tx1"/>
                </a:solidFill>
              </a:rPr>
              <a:t>Mencapai tujuan</a:t>
            </a:r>
          </a:p>
          <a:p>
            <a:pPr eaLnBrk="1" hangingPunct="1"/>
            <a:r>
              <a:rPr lang="id-ID" altLang="en-US" smtClean="0">
                <a:solidFill>
                  <a:schemeClr val="tx1"/>
                </a:solidFill>
              </a:rPr>
              <a:t>Untuk menjaga keseimbangan diantara  tujuan –tujuan yang saling  bertentangan</a:t>
            </a:r>
          </a:p>
          <a:p>
            <a:pPr eaLnBrk="1" hangingPunct="1"/>
            <a:r>
              <a:rPr lang="id-ID" altLang="en-US" smtClean="0">
                <a:solidFill>
                  <a:schemeClr val="tx1"/>
                </a:solidFill>
              </a:rPr>
              <a:t>Mencapai efisiensi dan efektifitas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290638"/>
            <a:ext cx="8245475" cy="611187"/>
          </a:xfrm>
        </p:spPr>
        <p:txBody>
          <a:bodyPr rtlCol="0">
            <a:normAutofit fontScale="90000"/>
          </a:bodyPr>
          <a:lstStyle/>
          <a:p>
            <a:pPr algn="just" eaLnBrk="1" fontAlgn="auto" hangingPunct="1">
              <a:spcAft>
                <a:spcPts val="0"/>
              </a:spcAft>
              <a:defRPr/>
            </a:pPr>
            <a:r>
              <a:rPr lang="id-ID" dirty="0" smtClean="0">
                <a:solidFill>
                  <a:schemeClr val="tx1"/>
                </a:solidFill>
              </a:rPr>
              <a:t>Fungsi Manajemen</a:t>
            </a:r>
            <a:endParaRPr lang="id-ID" dirty="0">
              <a:solidFill>
                <a:schemeClr val="tx1"/>
              </a:solidFill>
            </a:endParaRPr>
          </a:p>
        </p:txBody>
      </p:sp>
      <p:sp>
        <p:nvSpPr>
          <p:cNvPr id="3" name="Content Placeholder 2"/>
          <p:cNvSpPr>
            <a:spLocks noGrp="1"/>
          </p:cNvSpPr>
          <p:nvPr>
            <p:ph idx="1"/>
          </p:nvPr>
        </p:nvSpPr>
        <p:spPr>
          <a:xfrm>
            <a:off x="449263" y="2054225"/>
            <a:ext cx="8245475" cy="4122738"/>
          </a:xfrm>
        </p:spPr>
        <p:txBody>
          <a:bodyPr rtlCol="0">
            <a:normAutofit/>
          </a:bodyPr>
          <a:lstStyle/>
          <a:p>
            <a:pPr eaLnBrk="1" fontAlgn="auto" hangingPunct="1">
              <a:spcAft>
                <a:spcPts val="0"/>
              </a:spcAft>
              <a:buFont typeface="Wingdings" pitchFamily="2" charset="2"/>
              <a:buChar char="q"/>
              <a:defRPr/>
            </a:pPr>
            <a:r>
              <a:rPr lang="id-ID" dirty="0" smtClean="0"/>
              <a:t> </a:t>
            </a:r>
            <a:r>
              <a:rPr lang="id-ID" dirty="0" smtClean="0">
                <a:solidFill>
                  <a:schemeClr val="tx1"/>
                </a:solidFill>
              </a:rPr>
              <a:t>perencanaan (planning)</a:t>
            </a:r>
          </a:p>
          <a:p>
            <a:pPr eaLnBrk="1" fontAlgn="auto" hangingPunct="1">
              <a:spcAft>
                <a:spcPts val="0"/>
              </a:spcAft>
              <a:buFont typeface="Wingdings" pitchFamily="2" charset="2"/>
              <a:buChar char="q"/>
              <a:defRPr/>
            </a:pPr>
            <a:r>
              <a:rPr lang="id-ID" dirty="0" smtClean="0">
                <a:solidFill>
                  <a:schemeClr val="tx1"/>
                </a:solidFill>
              </a:rPr>
              <a:t>Pengorganisasian  (organizing)</a:t>
            </a:r>
          </a:p>
          <a:p>
            <a:pPr eaLnBrk="1" fontAlgn="auto" hangingPunct="1">
              <a:spcAft>
                <a:spcPts val="0"/>
              </a:spcAft>
              <a:buFont typeface="Wingdings" pitchFamily="2" charset="2"/>
              <a:buChar char="q"/>
              <a:defRPr/>
            </a:pPr>
            <a:r>
              <a:rPr lang="id-ID" dirty="0" smtClean="0">
                <a:solidFill>
                  <a:schemeClr val="tx1"/>
                </a:solidFill>
              </a:rPr>
              <a:t>Pengarahan (directing)</a:t>
            </a:r>
          </a:p>
          <a:p>
            <a:pPr eaLnBrk="1" fontAlgn="auto" hangingPunct="1">
              <a:spcAft>
                <a:spcPts val="0"/>
              </a:spcAft>
              <a:buFont typeface="Wingdings" pitchFamily="2" charset="2"/>
              <a:buChar char="q"/>
              <a:defRPr/>
            </a:pPr>
            <a:r>
              <a:rPr lang="id-ID" dirty="0" smtClean="0">
                <a:solidFill>
                  <a:schemeClr val="tx1"/>
                </a:solidFill>
              </a:rPr>
              <a:t>Pengkoordinasian (coordinating)</a:t>
            </a:r>
          </a:p>
          <a:p>
            <a:pPr eaLnBrk="1" fontAlgn="auto" hangingPunct="1">
              <a:spcAft>
                <a:spcPts val="0"/>
              </a:spcAft>
              <a:buFont typeface="Wingdings" pitchFamily="2" charset="2"/>
              <a:buChar char="q"/>
              <a:defRPr/>
            </a:pPr>
            <a:r>
              <a:rPr lang="id-ID" dirty="0" smtClean="0">
                <a:solidFill>
                  <a:schemeClr val="tx1"/>
                </a:solidFill>
              </a:rPr>
              <a:t>Pengawasan (controling)</a:t>
            </a:r>
          </a:p>
          <a:p>
            <a:pPr eaLnBrk="1" fontAlgn="auto" hangingPunct="1">
              <a:spcAft>
                <a:spcPts val="0"/>
              </a:spcAft>
              <a:buFont typeface="Arial" panose="020B0604020202020204" pitchFamily="34" charset="0"/>
              <a:buNone/>
              <a:defRPr/>
            </a:pPr>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bstrak la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abstrak laut</Template>
  <TotalTime>227</TotalTime>
  <Words>551</Words>
  <Application>Microsoft Office PowerPoint</Application>
  <PresentationFormat>On-screen Show (4:3)</PresentationFormat>
  <Paragraphs>68</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Wingdings</vt:lpstr>
      <vt:lpstr>abstrak laut</vt:lpstr>
      <vt:lpstr>MANAGEMENT AND FUNCTION</vt:lpstr>
      <vt:lpstr>MANAJEMEN :</vt:lpstr>
      <vt:lpstr>PowerPoint Presentation</vt:lpstr>
      <vt:lpstr>PowerPoint Presentation</vt:lpstr>
      <vt:lpstr>Pengertian</vt:lpstr>
      <vt:lpstr>PowerPoint Presentation</vt:lpstr>
      <vt:lpstr>Kesimpulan</vt:lpstr>
      <vt:lpstr>Manajemen dibutuhkan untuk :</vt:lpstr>
      <vt:lpstr>Fungsi Manajemen</vt:lpstr>
      <vt:lpstr>Perencanaan</vt:lpstr>
      <vt:lpstr>4 tahap yg harus dilalui dalam proses perencanaan</vt:lpstr>
      <vt:lpstr>Pengorganisasian</vt:lpstr>
      <vt:lpstr>Fungsi pengorganisasian meliputi :</vt:lpstr>
      <vt:lpstr>Pengarahan (directing)</vt:lpstr>
      <vt:lpstr>Pengordinasian  (coordinating)</vt:lpstr>
      <vt:lpstr>Pengawasan (controling)</vt:lpstr>
      <vt:lpstr>PowerPoint Presentation</vt:lpstr>
      <vt:lpstr>Kasus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DAN FUNGSI</dc:title>
  <dc:creator>Win7</dc:creator>
  <cp:lastModifiedBy>UMA</cp:lastModifiedBy>
  <cp:revision>8</cp:revision>
  <dcterms:created xsi:type="dcterms:W3CDTF">2016-03-13T13:15:08Z</dcterms:created>
  <dcterms:modified xsi:type="dcterms:W3CDTF">2020-07-30T03:17:55Z</dcterms:modified>
</cp:coreProperties>
</file>