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780" y="5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id-ID"/>
              <a:t>Klik untuk mengedit gaya judul Master</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pPr/>
              <a:t>7/31/2020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pPr/>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pPr/>
              <a:t>7/31/2020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pPr/>
              <a:t>7/31/2020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pPr/>
              <a:t>7/31/2020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id-ID"/>
              <a:t>Klik untuk mengedit gaya judul Master</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3E5059C3-6A89-4494-99FF-5A4D6FFD50EB}" type="datetimeFigureOut">
              <a:rPr lang="en-US" dirty="0"/>
              <a:pPr/>
              <a:t>7/31/2020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id-ID"/>
              <a:t>Klik untuk mengedit gaya judul Master</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pPr/>
              <a:t>7/31/2020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id-ID"/>
              <a:t>Klik untuk mengedit gaya judul Master</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2609285" y="2851331"/>
            <a:ext cx="3893623" cy="3071434"/>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666635" y="2851331"/>
            <a:ext cx="3899798" cy="3071434"/>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pPr/>
              <a:t>7/31/2020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pPr/>
              <a:t>7/31/2020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pPr/>
              <a:t>7/31/2020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id-ID"/>
              <a:t>Klik untuk mengedit gaya judul Master</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37D525BB-DA17-4BA0-B3C8-3AC3ABC827E6}" type="datetimeFigureOut">
              <a:rPr lang="en-US" dirty="0"/>
              <a:pPr/>
              <a:t>7/31/2020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16C4C9A-3960-41CF-A4E9-2A8FB932454B}" type="datetimeFigureOut">
              <a:rPr lang="en-US" dirty="0"/>
              <a:pPr/>
              <a:t>7/31/2020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id-ID"/>
              <a:t>Klik untuk mengedit gaya judul Master</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pPr/>
              <a:t>7/31/2020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8FCA926-1050-CB49-BF49-133284B8147C}"/>
              </a:ext>
            </a:extLst>
          </p:cNvPr>
          <p:cNvSpPr>
            <a:spLocks noGrp="1"/>
          </p:cNvSpPr>
          <p:nvPr>
            <p:ph type="ctrTitle"/>
          </p:nvPr>
        </p:nvSpPr>
        <p:spPr>
          <a:xfrm>
            <a:off x="2018109" y="2750344"/>
            <a:ext cx="7000876" cy="3946922"/>
          </a:xfrm>
        </p:spPr>
        <p:txBody>
          <a:bodyPr>
            <a:noAutofit/>
          </a:bodyPr>
          <a:lstStyle/>
          <a:p>
            <a:pPr algn="ctr"/>
            <a:br>
              <a:rPr lang="id-ID" sz="3600">
                <a:effectLst/>
                <a:latin typeface="Calibri" panose="020F0502020204030204" pitchFamily="34" charset="0"/>
                <a:ea typeface="Calibri" panose="020F0502020204030204" pitchFamily="34" charset="0"/>
                <a:cs typeface="Times New Roman" panose="02020603050405020304" pitchFamily="18" charset="0"/>
              </a:rPr>
            </a:br>
            <a:r>
              <a:rPr lang="en-US" sz="3600">
                <a:effectLst/>
                <a:latin typeface="Calibri" panose="020F0502020204030204" pitchFamily="34" charset="0"/>
                <a:ea typeface="Calibri" panose="020F0502020204030204" pitchFamily="34" charset="0"/>
                <a:cs typeface="Times New Roman" panose="02020603050405020304" pitchFamily="18" charset="0"/>
              </a:rPr>
              <a:t>ISTIANA, S.Pd, M.Psi</a:t>
            </a:r>
            <a:endParaRPr lang="id-ID" sz="3600"/>
          </a:p>
        </p:txBody>
      </p:sp>
      <p:sp>
        <p:nvSpPr>
          <p:cNvPr id="4" name="Tampungan Konten 3">
            <a:extLst>
              <a:ext uri="{FF2B5EF4-FFF2-40B4-BE49-F238E27FC236}">
                <a16:creationId xmlns:a16="http://schemas.microsoft.com/office/drawing/2014/main" id="{7CB2FF38-2D3D-4E4E-B7CD-D6ACE2C46FED}"/>
              </a:ext>
            </a:extLst>
          </p:cNvPr>
          <p:cNvSpPr>
            <a:spLocks noGrp="1"/>
          </p:cNvSpPr>
          <p:nvPr>
            <p:ph type="subTitle" idx="1"/>
          </p:nvPr>
        </p:nvSpPr>
        <p:spPr>
          <a:xfrm>
            <a:off x="2743200" y="1676400"/>
            <a:ext cx="5357600" cy="1196577"/>
          </a:xfrm>
        </p:spPr>
        <p:txBody>
          <a:bodyPr>
            <a:normAutofit fontScale="70000" lnSpcReduction="20000"/>
          </a:bodyPr>
          <a:lstStyle/>
          <a:p>
            <a:pPr algn="ctr"/>
            <a:r>
              <a:rPr lang="id-ID" sz="4400" b="1" dirty="0"/>
              <a:t>ATTITUDE</a:t>
            </a:r>
          </a:p>
          <a:p>
            <a:pPr algn="ctr"/>
            <a:r>
              <a:rPr lang="id-ID" sz="4400" b="1"/>
              <a:t>SOCIAL PSYCHOLOGY</a:t>
            </a:r>
            <a:endParaRPr lang="id-ID" sz="4400" b="1" dirty="0"/>
          </a:p>
        </p:txBody>
      </p:sp>
    </p:spTree>
    <p:extLst>
      <p:ext uri="{BB962C8B-B14F-4D97-AF65-F5344CB8AC3E}">
        <p14:creationId xmlns:p14="http://schemas.microsoft.com/office/powerpoint/2010/main" val="320521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B84C1E3-FD8F-5E4B-AA42-7506DC480DED}"/>
              </a:ext>
            </a:extLst>
          </p:cNvPr>
          <p:cNvSpPr>
            <a:spLocks noGrp="1"/>
          </p:cNvSpPr>
          <p:nvPr>
            <p:ph type="title"/>
          </p:nvPr>
        </p:nvSpPr>
        <p:spPr/>
        <p:txBody>
          <a:bodyPr>
            <a:normAutofit/>
          </a:bodyPr>
          <a:lstStyle/>
          <a:p>
            <a:pPr algn="l"/>
            <a:r>
              <a:rPr lang="en-US" sz="3600" b="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Pengubahan Sikap</a:t>
            </a:r>
            <a:br>
              <a:rPr lang="id-ID" sz="360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id-ID" sz="3600">
              <a:solidFill>
                <a:srgbClr val="FFFF00"/>
              </a:solidFill>
            </a:endParaRPr>
          </a:p>
        </p:txBody>
      </p:sp>
      <p:sp>
        <p:nvSpPr>
          <p:cNvPr id="3" name="Tampungan Konten 2">
            <a:extLst>
              <a:ext uri="{FF2B5EF4-FFF2-40B4-BE49-F238E27FC236}">
                <a16:creationId xmlns:a16="http://schemas.microsoft.com/office/drawing/2014/main" id="{813BB0A6-BF35-2548-9570-FB1BB75761DC}"/>
              </a:ext>
            </a:extLst>
          </p:cNvPr>
          <p:cNvSpPr>
            <a:spLocks noGrp="1"/>
          </p:cNvSpPr>
          <p:nvPr>
            <p:ph sz="half" idx="1"/>
          </p:nvPr>
        </p:nvSpPr>
        <p:spPr/>
        <p:txBody>
          <a:bodyPr>
            <a:normAutofit fontScale="92500" lnSpcReduction="20000"/>
          </a:bodyPr>
          <a:lstStyle/>
          <a:p>
            <a:pPr lvl="0"/>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Adopsi</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Kejadian dan peristiwa yang terjadi secara berulang-ulang dan terus menerus secara bertahap diserap dalam diri individu dan mempengaruhi terbentuknya sikap.</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
        <p:nvSpPr>
          <p:cNvPr id="4" name="Tampungan Konten 3">
            <a:extLst>
              <a:ext uri="{FF2B5EF4-FFF2-40B4-BE49-F238E27FC236}">
                <a16:creationId xmlns:a16="http://schemas.microsoft.com/office/drawing/2014/main" id="{2EBD063F-F059-3E4B-BEA0-5E84402E860F}"/>
              </a:ext>
            </a:extLst>
          </p:cNvPr>
          <p:cNvSpPr>
            <a:spLocks noGrp="1"/>
          </p:cNvSpPr>
          <p:nvPr>
            <p:ph sz="half" idx="2"/>
          </p:nvPr>
        </p:nvSpPr>
        <p:spPr/>
        <p:txBody>
          <a:bodyPr>
            <a:normAutofit fontScale="92500" lnSpcReduction="20000"/>
          </a:bodyPr>
          <a:lstStyle/>
          <a:p>
            <a:pPr lvl="0"/>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Diferensiasi</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Karena adanya perkembangan pengalaman, inteligensi, dan pengetahuan, ada hal yang semula dianggap sejenis, kini dianggap tersendiri dan lepas dari jenisnya (yang sudah dikelompokkan terdahulu). Objek tersebut dapat terbentuk pula sikap sendiri.</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Tree>
    <p:extLst>
      <p:ext uri="{BB962C8B-B14F-4D97-AF65-F5344CB8AC3E}">
        <p14:creationId xmlns:p14="http://schemas.microsoft.com/office/powerpoint/2010/main" val="697136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a:extLst>
              <a:ext uri="{FF2B5EF4-FFF2-40B4-BE49-F238E27FC236}">
                <a16:creationId xmlns:a16="http://schemas.microsoft.com/office/drawing/2014/main" id="{EF79A141-24E5-3442-9987-739B8EB379B3}"/>
              </a:ext>
            </a:extLst>
          </p:cNvPr>
          <p:cNvSpPr>
            <a:spLocks noGrp="1"/>
          </p:cNvSpPr>
          <p:nvPr>
            <p:ph sz="half" idx="1"/>
          </p:nvPr>
        </p:nvSpPr>
        <p:spPr>
          <a:xfrm>
            <a:off x="2605374" y="2052116"/>
            <a:ext cx="3894222" cy="3997828"/>
          </a:xfrm>
        </p:spPr>
        <p:txBody>
          <a:bodyPr>
            <a:normAutofit fontScale="92500"/>
          </a:bodyPr>
          <a:lstStyle/>
          <a:p>
            <a:pPr lvl="0"/>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Trauma</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Trauma adalah pengalaman yang tiba-tiba dan mengejutkan yang meninggalkan kesan mendalam pada jiwa orang yang bersangkutan. Pengalaman yang traumatis dapat juga menyebabkan terbentuknya sikap.</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
        <p:nvSpPr>
          <p:cNvPr id="4" name="Tampungan Konten 3">
            <a:extLst>
              <a:ext uri="{FF2B5EF4-FFF2-40B4-BE49-F238E27FC236}">
                <a16:creationId xmlns:a16="http://schemas.microsoft.com/office/drawing/2014/main" id="{A475F5E8-71DC-5B45-83A2-6A4FBB14F731}"/>
              </a:ext>
            </a:extLst>
          </p:cNvPr>
          <p:cNvSpPr>
            <a:spLocks noGrp="1"/>
          </p:cNvSpPr>
          <p:nvPr>
            <p:ph sz="half" idx="2"/>
          </p:nvPr>
        </p:nvSpPr>
        <p:spPr/>
        <p:txBody>
          <a:bodyPr>
            <a:normAutofit fontScale="92500"/>
          </a:bodyPr>
          <a:lstStyle/>
          <a:p>
            <a:pPr lvl="0"/>
            <a:r>
              <a:rPr lang="en-US" sz="2600" b="1" i="1">
                <a:effectLst/>
                <a:latin typeface="Times New Roman" panose="02020603050405020304" pitchFamily="18" charset="0"/>
                <a:ea typeface="Times New Roman" panose="02020603050405020304" pitchFamily="18" charset="0"/>
                <a:cs typeface="Times New Roman" panose="02020603050405020304" pitchFamily="18" charset="0"/>
              </a:rPr>
              <a:t>Generalisasi</a:t>
            </a:r>
            <a:endParaRPr lang="id-ID" sz="26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600">
                <a:effectLst/>
                <a:latin typeface="Times New Roman" panose="02020603050405020304" pitchFamily="18" charset="0"/>
                <a:ea typeface="Times New Roman" panose="02020603050405020304" pitchFamily="18" charset="0"/>
                <a:cs typeface="Times New Roman" panose="02020603050405020304" pitchFamily="18" charset="0"/>
              </a:rPr>
              <a:t>Pengalaman traumatik yang dialami seseorang pada beberapa hal tertentu dapat menimbulkan sikap negative pada semua hal yang sejenis.</a:t>
            </a:r>
            <a:r>
              <a:rPr lang="en-US" sz="2600" b="1"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d-ID" sz="26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Tree>
    <p:extLst>
      <p:ext uri="{BB962C8B-B14F-4D97-AF65-F5344CB8AC3E}">
        <p14:creationId xmlns:p14="http://schemas.microsoft.com/office/powerpoint/2010/main" val="2436115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766A7E6-10DE-A14A-B26D-1CDEA08F3544}"/>
              </a:ext>
            </a:extLst>
          </p:cNvPr>
          <p:cNvSpPr>
            <a:spLocks noGrp="1"/>
          </p:cNvSpPr>
          <p:nvPr>
            <p:ph type="title"/>
          </p:nvPr>
        </p:nvSpPr>
        <p:spPr>
          <a:xfrm>
            <a:off x="964406" y="428624"/>
            <a:ext cx="10429875" cy="6429375"/>
          </a:xfrm>
        </p:spPr>
        <p:txBody>
          <a:bodyPr>
            <a:normAutofit/>
          </a:bodyPr>
          <a:lstStyle/>
          <a:p>
            <a:pPr algn="ctr"/>
            <a:r>
              <a:rPr lang="en-US" sz="4400">
                <a:solidFill>
                  <a:srgbClr val="FFFF00"/>
                </a:solidFill>
              </a:rPr>
              <a:t>Thanks you🤗🤗🤗</a:t>
            </a:r>
            <a:endParaRPr lang="id-ID" sz="4400">
              <a:solidFill>
                <a:srgbClr val="FFFF00"/>
              </a:solidFill>
            </a:endParaRPr>
          </a:p>
        </p:txBody>
      </p:sp>
      <p:pic>
        <p:nvPicPr>
          <p:cNvPr id="5" name="Gambar 5">
            <a:extLst>
              <a:ext uri="{FF2B5EF4-FFF2-40B4-BE49-F238E27FC236}">
                <a16:creationId xmlns:a16="http://schemas.microsoft.com/office/drawing/2014/main" id="{A0F7738F-0628-9B42-A236-91449DBFD447}"/>
              </a:ext>
            </a:extLst>
          </p:cNvPr>
          <p:cNvPicPr>
            <a:picLocks noChangeAspect="1"/>
          </p:cNvPicPr>
          <p:nvPr/>
        </p:nvPicPr>
        <p:blipFill>
          <a:blip r:embed="rId2"/>
          <a:stretch>
            <a:fillRect/>
          </a:stretch>
        </p:blipFill>
        <p:spPr>
          <a:xfrm>
            <a:off x="0" y="1464469"/>
            <a:ext cx="12192000" cy="5393529"/>
          </a:xfrm>
          <a:prstGeom prst="rect">
            <a:avLst/>
          </a:prstGeom>
        </p:spPr>
      </p:pic>
    </p:spTree>
    <p:extLst>
      <p:ext uri="{BB962C8B-B14F-4D97-AF65-F5344CB8AC3E}">
        <p14:creationId xmlns:p14="http://schemas.microsoft.com/office/powerpoint/2010/main" val="3148928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F0AB360-64BB-994E-9CFF-4B0C15E3CDBD}"/>
              </a:ext>
            </a:extLst>
          </p:cNvPr>
          <p:cNvSpPr>
            <a:spLocks noGrp="1"/>
          </p:cNvSpPr>
          <p:nvPr>
            <p:ph type="title"/>
          </p:nvPr>
        </p:nvSpPr>
        <p:spPr>
          <a:xfrm>
            <a:off x="2611808" y="1106091"/>
            <a:ext cx="7958331" cy="4841081"/>
          </a:xfrm>
        </p:spPr>
        <p:txBody>
          <a:bodyPr>
            <a:normAutofit/>
          </a:bodyPr>
          <a:lstStyle/>
          <a:p>
            <a:pPr algn="ctr"/>
            <a:br>
              <a:rPr lang="en-US" sz="8000" b="1">
                <a:solidFill>
                  <a:srgbClr val="FFFF00"/>
                </a:solidFill>
                <a:latin typeface="Algerian" pitchFamily="82" charset="0"/>
              </a:rPr>
            </a:br>
            <a:endParaRPr lang="id-ID" sz="8000" b="1">
              <a:solidFill>
                <a:srgbClr val="FFFF00"/>
              </a:solidFill>
              <a:latin typeface="Algerian" pitchFamily="82" charset="0"/>
            </a:endParaRPr>
          </a:p>
        </p:txBody>
      </p:sp>
      <p:pic>
        <p:nvPicPr>
          <p:cNvPr id="3" name="Gambar 3">
            <a:extLst>
              <a:ext uri="{FF2B5EF4-FFF2-40B4-BE49-F238E27FC236}">
                <a16:creationId xmlns:a16="http://schemas.microsoft.com/office/drawing/2014/main" id="{FA5ED80F-FA92-A943-8E9A-7FE9C21D56D5}"/>
              </a:ext>
            </a:extLst>
          </p:cNvPr>
          <p:cNvPicPr>
            <a:picLocks noChangeAspect="1"/>
          </p:cNvPicPr>
          <p:nvPr/>
        </p:nvPicPr>
        <p:blipFill>
          <a:blip r:embed="rId2"/>
          <a:stretch>
            <a:fillRect/>
          </a:stretch>
        </p:blipFill>
        <p:spPr>
          <a:xfrm rot="20579123">
            <a:off x="2433124" y="1215730"/>
            <a:ext cx="7073928" cy="4431911"/>
          </a:xfrm>
          <a:prstGeom prst="rect">
            <a:avLst/>
          </a:prstGeom>
        </p:spPr>
      </p:pic>
    </p:spTree>
    <p:extLst>
      <p:ext uri="{BB962C8B-B14F-4D97-AF65-F5344CB8AC3E}">
        <p14:creationId xmlns:p14="http://schemas.microsoft.com/office/powerpoint/2010/main" val="2106205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7907197-01A6-7E4C-A405-F2D16CC2AE95}"/>
              </a:ext>
            </a:extLst>
          </p:cNvPr>
          <p:cNvSpPr>
            <a:spLocks noGrp="1"/>
          </p:cNvSpPr>
          <p:nvPr>
            <p:ph type="title"/>
          </p:nvPr>
        </p:nvSpPr>
        <p:spPr>
          <a:xfrm>
            <a:off x="1293883" y="142875"/>
            <a:ext cx="7796540" cy="1909241"/>
          </a:xfrm>
        </p:spPr>
        <p:txBody>
          <a:bodyPr/>
          <a:lstStyle/>
          <a:p>
            <a:pPr algn="l"/>
            <a:r>
              <a:rPr lang="en-US" b="1">
                <a:solidFill>
                  <a:srgbClr val="FFFF00"/>
                </a:solidFill>
              </a:rPr>
              <a:t>Apa itu sikap ??</a:t>
            </a:r>
            <a:endParaRPr lang="id-ID" b="1">
              <a:solidFill>
                <a:srgbClr val="FFFF00"/>
              </a:solidFill>
            </a:endParaRPr>
          </a:p>
        </p:txBody>
      </p:sp>
      <p:sp>
        <p:nvSpPr>
          <p:cNvPr id="3" name="Tampungan Konten 2">
            <a:extLst>
              <a:ext uri="{FF2B5EF4-FFF2-40B4-BE49-F238E27FC236}">
                <a16:creationId xmlns:a16="http://schemas.microsoft.com/office/drawing/2014/main" id="{4C499D20-7CC5-674D-8D44-FCE057D40431}"/>
              </a:ext>
            </a:extLst>
          </p:cNvPr>
          <p:cNvSpPr>
            <a:spLocks noGrp="1"/>
          </p:cNvSpPr>
          <p:nvPr>
            <p:ph idx="1"/>
          </p:nvPr>
        </p:nvSpPr>
        <p:spPr>
          <a:xfrm>
            <a:off x="3723259" y="1285875"/>
            <a:ext cx="7796540" cy="4786313"/>
          </a:xfrm>
        </p:spPr>
        <p:txBody>
          <a:bodyPr>
            <a:noAutofit/>
          </a:bodyPr>
          <a:lstStyle/>
          <a:p>
            <a:r>
              <a:rPr lang="en-US">
                <a:effectLst/>
                <a:latin typeface="Times New Roman" panose="02020603050405020304" pitchFamily="18" charset="0"/>
                <a:ea typeface="Times New Roman" panose="02020603050405020304" pitchFamily="18" charset="0"/>
                <a:cs typeface="Times New Roman" panose="02020603050405020304" pitchFamily="18" charset="0"/>
              </a:rPr>
              <a:t>Ada banyak defenisi mengenai sikap, akan tetapi terdapat satu aspek sentral yang tidak pernah terlewatkan, yaitu aspek evaluative (Albarracin, Johnson, Zanna dan Kumkale). Sikap sering kali dipandang sebagai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object-evaluation association.</a:t>
            </a:r>
            <a:r>
              <a:rPr lang="en-US">
                <a:effectLst/>
                <a:latin typeface="Times New Roman" panose="02020603050405020304" pitchFamily="18" charset="0"/>
                <a:ea typeface="Times New Roman" panose="02020603050405020304" pitchFamily="18" charset="0"/>
                <a:cs typeface="Times New Roman" panose="02020603050405020304" pitchFamily="18" charset="0"/>
              </a:rPr>
              <a:t> Dari beberapa defenisi mengenai sikap yang ada, Eagly dan Chaiken pada tahun 1993, membaginya menjadi dua pendekatan atau model pendefenisian. sikap didefenisikan sebagai sebuah kombinasi dari reaksi afektif, kognitif, dan prilaku terhadap suatu objek tertentu.</a:t>
            </a:r>
            <a:endParaRPr lang="id-ID">
              <a:effectLst/>
              <a:latin typeface="Calibri" panose="020F0502020204030204" pitchFamily="34" charset="0"/>
              <a:ea typeface="Calibri" panose="020F0502020204030204" pitchFamily="34" charset="0"/>
              <a:cs typeface="Times New Roman" panose="02020603050405020304" pitchFamily="18" charset="0"/>
            </a:endParaRPr>
          </a:p>
          <a:p>
            <a:r>
              <a:rPr lang="en-US">
                <a:effectLst/>
                <a:latin typeface="Times New Roman" panose="02020603050405020304" pitchFamily="18" charset="0"/>
                <a:ea typeface="Times New Roman" panose="02020603050405020304" pitchFamily="18" charset="0"/>
              </a:rPr>
              <a:t>Sikap adalah pengalaman tentang suatu objek atau persoalan.</a:t>
            </a:r>
            <a:endParaRPr lang="id-ID"/>
          </a:p>
        </p:txBody>
      </p:sp>
      <p:pic>
        <p:nvPicPr>
          <p:cNvPr id="8" name="Gambar 8">
            <a:extLst>
              <a:ext uri="{FF2B5EF4-FFF2-40B4-BE49-F238E27FC236}">
                <a16:creationId xmlns:a16="http://schemas.microsoft.com/office/drawing/2014/main" id="{4C3DBBA7-82D0-2642-8DDE-30DDDFFF1301}"/>
              </a:ext>
            </a:extLst>
          </p:cNvPr>
          <p:cNvPicPr>
            <a:picLocks noChangeAspect="1"/>
          </p:cNvPicPr>
          <p:nvPr/>
        </p:nvPicPr>
        <p:blipFill>
          <a:blip r:embed="rId2"/>
          <a:stretch>
            <a:fillRect/>
          </a:stretch>
        </p:blipFill>
        <p:spPr>
          <a:xfrm>
            <a:off x="928689" y="1523849"/>
            <a:ext cx="3018234" cy="5334152"/>
          </a:xfrm>
          <a:prstGeom prst="rect">
            <a:avLst/>
          </a:prstGeom>
        </p:spPr>
      </p:pic>
    </p:spTree>
    <p:extLst>
      <p:ext uri="{BB962C8B-B14F-4D97-AF65-F5344CB8AC3E}">
        <p14:creationId xmlns:p14="http://schemas.microsoft.com/office/powerpoint/2010/main" val="3042314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4EE843BA-5865-9645-A80B-0EFC622BD405}"/>
              </a:ext>
            </a:extLst>
          </p:cNvPr>
          <p:cNvSpPr>
            <a:spLocks noGrp="1"/>
          </p:cNvSpPr>
          <p:nvPr>
            <p:ph type="title"/>
          </p:nvPr>
        </p:nvSpPr>
        <p:spPr/>
        <p:txBody>
          <a:bodyPr>
            <a:noAutofit/>
          </a:bodyPr>
          <a:lstStyle/>
          <a:p>
            <a:r>
              <a:rPr lang="en-US" sz="360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Ada tiga macam sikap yaitu:</a:t>
            </a:r>
            <a:br>
              <a:rPr lang="id-ID" sz="360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id-ID" sz="3600">
              <a:solidFill>
                <a:srgbClr val="FFFF00"/>
              </a:solidFill>
            </a:endParaRPr>
          </a:p>
        </p:txBody>
      </p:sp>
      <p:sp>
        <p:nvSpPr>
          <p:cNvPr id="3" name="Tampungan Konten 2">
            <a:extLst>
              <a:ext uri="{FF2B5EF4-FFF2-40B4-BE49-F238E27FC236}">
                <a16:creationId xmlns:a16="http://schemas.microsoft.com/office/drawing/2014/main" id="{D74CA0DA-DADF-7743-A544-7531E594E6F6}"/>
              </a:ext>
            </a:extLst>
          </p:cNvPr>
          <p:cNvSpPr>
            <a:spLocks noGrp="1"/>
          </p:cNvSpPr>
          <p:nvPr>
            <p:ph idx="1"/>
          </p:nvPr>
        </p:nvSpPr>
        <p:spPr>
          <a:xfrm>
            <a:off x="1000125" y="2052115"/>
            <a:ext cx="7958331" cy="4484415"/>
          </a:xfrm>
        </p:spPr>
        <p:txBody>
          <a:bodyPr>
            <a:normAutofit fontScale="92500" lnSpcReduction="20000"/>
          </a:bodyPr>
          <a:lstStyle/>
          <a:p>
            <a:r>
              <a:rPr lang="en-US" sz="2800" b="1" i="1">
                <a:effectLst/>
                <a:latin typeface="Times New Roman" panose="02020603050405020304" pitchFamily="18" charset="0"/>
                <a:ea typeface="Times New Roman" panose="02020603050405020304" pitchFamily="18" charset="0"/>
              </a:rPr>
              <a:t>Negatif</a:t>
            </a:r>
            <a:r>
              <a:rPr lang="en-US" sz="2800">
                <a:effectLst/>
                <a:latin typeface="Times New Roman" panose="02020603050405020304" pitchFamily="18" charset="0"/>
                <a:ea typeface="Times New Roman" panose="02020603050405020304" pitchFamily="18" charset="0"/>
              </a:rPr>
              <a:t>: isi ajaran dan penganutnya tidak diharga. Isi ajaran dan penganutnya hanya dibiarkan saja karena dalam keadaan terpaksa. </a:t>
            </a:r>
          </a:p>
          <a:p>
            <a:r>
              <a:rPr lang="en-US" sz="2800" b="1" i="1">
                <a:effectLst/>
                <a:latin typeface="Times New Roman" panose="02020603050405020304" pitchFamily="18" charset="0"/>
                <a:ea typeface="Times New Roman" panose="02020603050405020304" pitchFamily="18" charset="0"/>
              </a:rPr>
              <a:t>Positif</a:t>
            </a:r>
            <a:r>
              <a:rPr lang="en-US" sz="2800">
                <a:effectLst/>
                <a:latin typeface="Times New Roman" panose="02020603050405020304" pitchFamily="18" charset="0"/>
                <a:ea typeface="Times New Roman" panose="02020603050405020304" pitchFamily="18" charset="0"/>
              </a:rPr>
              <a:t>: isi ajarannya ditolak namun penganutnya diterima dan dihargai. </a:t>
            </a:r>
          </a:p>
          <a:p>
            <a:r>
              <a:rPr lang="en-US" sz="2800" b="1" i="1">
                <a:effectLst/>
                <a:latin typeface="Times New Roman" panose="02020603050405020304" pitchFamily="18" charset="0"/>
                <a:ea typeface="Times New Roman" panose="02020603050405020304" pitchFamily="18" charset="0"/>
              </a:rPr>
              <a:t>Ekumenis</a:t>
            </a:r>
            <a:r>
              <a:rPr lang="en-US" sz="2800">
                <a:effectLst/>
                <a:latin typeface="Times New Roman" panose="02020603050405020304" pitchFamily="18" charset="0"/>
                <a:ea typeface="Times New Roman" panose="02020603050405020304" pitchFamily="18" charset="0"/>
              </a:rPr>
              <a:t>: isi ajaran dan agamanya dihargai, karena dalam ajaran mereka itu terdapat unsur-unsur  kebenaran yang berguna untuk memperdalam pendirian dan kepercayaan sendiri. </a:t>
            </a:r>
          </a:p>
          <a:p>
            <a:endParaRPr lang="id-ID"/>
          </a:p>
        </p:txBody>
      </p:sp>
      <p:pic>
        <p:nvPicPr>
          <p:cNvPr id="4" name="Gambar 4">
            <a:extLst>
              <a:ext uri="{FF2B5EF4-FFF2-40B4-BE49-F238E27FC236}">
                <a16:creationId xmlns:a16="http://schemas.microsoft.com/office/drawing/2014/main" id="{77D25DBA-0E2E-AB49-991F-5D62EDF760B1}"/>
              </a:ext>
            </a:extLst>
          </p:cNvPr>
          <p:cNvPicPr>
            <a:picLocks noChangeAspect="1"/>
          </p:cNvPicPr>
          <p:nvPr/>
        </p:nvPicPr>
        <p:blipFill>
          <a:blip r:embed="rId2"/>
          <a:stretch>
            <a:fillRect/>
          </a:stretch>
        </p:blipFill>
        <p:spPr>
          <a:xfrm>
            <a:off x="8773908" y="2373585"/>
            <a:ext cx="2620373" cy="4484415"/>
          </a:xfrm>
          <a:prstGeom prst="rect">
            <a:avLst/>
          </a:prstGeom>
        </p:spPr>
      </p:pic>
    </p:spTree>
    <p:extLst>
      <p:ext uri="{BB962C8B-B14F-4D97-AF65-F5344CB8AC3E}">
        <p14:creationId xmlns:p14="http://schemas.microsoft.com/office/powerpoint/2010/main" val="3008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A8BE131-2087-2649-879F-1F6E68BB1FBE}"/>
              </a:ext>
            </a:extLst>
          </p:cNvPr>
          <p:cNvSpPr>
            <a:spLocks noGrp="1"/>
          </p:cNvSpPr>
          <p:nvPr>
            <p:ph type="title"/>
          </p:nvPr>
        </p:nvSpPr>
        <p:spPr/>
        <p:txBody>
          <a:bodyPr>
            <a:noAutofit/>
          </a:bodyPr>
          <a:lstStyle/>
          <a:p>
            <a:pPr algn="ctr"/>
            <a:r>
              <a:rPr lang="en-US" sz="3600" b="1">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Sikap Dan Perilaku </a:t>
            </a:r>
            <a:br>
              <a:rPr lang="id-ID" sz="360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id-ID" sz="3600">
              <a:solidFill>
                <a:srgbClr val="FFFF00"/>
              </a:solidFill>
            </a:endParaRPr>
          </a:p>
        </p:txBody>
      </p:sp>
      <p:sp>
        <p:nvSpPr>
          <p:cNvPr id="3" name="Tampungan Konten 2">
            <a:extLst>
              <a:ext uri="{FF2B5EF4-FFF2-40B4-BE49-F238E27FC236}">
                <a16:creationId xmlns:a16="http://schemas.microsoft.com/office/drawing/2014/main" id="{779B1215-EA78-4E40-BD19-AF38F1007DCE}"/>
              </a:ext>
            </a:extLst>
          </p:cNvPr>
          <p:cNvSpPr>
            <a:spLocks noGrp="1"/>
          </p:cNvSpPr>
          <p:nvPr>
            <p:ph idx="1"/>
          </p:nvPr>
        </p:nvSpPr>
        <p:spPr>
          <a:xfrm>
            <a:off x="1928812" y="1885285"/>
            <a:ext cx="8465343" cy="3997828"/>
          </a:xfrm>
        </p:spPr>
        <p:txBody>
          <a:bodyPr/>
          <a:lstStyle/>
          <a:p>
            <a:pPr marL="0" indent="0">
              <a:buNone/>
            </a:pPr>
            <a:r>
              <a:rPr lang="en-US" sz="2800">
                <a:effectLst/>
                <a:latin typeface="Times New Roman" panose="02020603050405020304" pitchFamily="18" charset="0"/>
                <a:ea typeface="Calibri" panose="020F0502020204030204" pitchFamily="34" charset="0"/>
                <a:cs typeface="Times New Roman" panose="02020603050405020304" pitchFamily="18" charset="0"/>
              </a:rPr>
              <a:t>Tidak ada jaminan bahwa bila sikap berubah akan mengubah pula prilaku, yaitu dengan penelitian leon festinger timbul pendapat yang mendukung bahwa perilaku itu tidak di latar belakangi oleh sikap yang ada pada diri seseorang.</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d-ID" sz="1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139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01127E2-7065-A340-A467-BC0C7FD5C407}"/>
              </a:ext>
            </a:extLst>
          </p:cNvPr>
          <p:cNvSpPr>
            <a:spLocks noGrp="1"/>
          </p:cNvSpPr>
          <p:nvPr>
            <p:ph type="title"/>
          </p:nvPr>
        </p:nvSpPr>
        <p:spPr>
          <a:xfrm>
            <a:off x="1035844" y="178595"/>
            <a:ext cx="6482953" cy="1607344"/>
          </a:xfrm>
        </p:spPr>
        <p:txBody>
          <a:bodyPr/>
          <a:lstStyle/>
          <a:p>
            <a:pPr algn="ctr"/>
            <a:r>
              <a:rPr lang="en-US" b="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sikap itu mengandung tiga komponen yang membentuk struktur sikap, yaitu :</a:t>
            </a:r>
            <a:br>
              <a:rPr lang="id-ID" sz="180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id-ID">
              <a:solidFill>
                <a:srgbClr val="FFFF00"/>
              </a:solidFill>
            </a:endParaRPr>
          </a:p>
        </p:txBody>
      </p:sp>
      <p:sp>
        <p:nvSpPr>
          <p:cNvPr id="3" name="Tampungan Konten 2">
            <a:extLst>
              <a:ext uri="{FF2B5EF4-FFF2-40B4-BE49-F238E27FC236}">
                <a16:creationId xmlns:a16="http://schemas.microsoft.com/office/drawing/2014/main" id="{51451AF0-2D7E-C342-B54A-989400C19F18}"/>
              </a:ext>
            </a:extLst>
          </p:cNvPr>
          <p:cNvSpPr>
            <a:spLocks noGrp="1"/>
          </p:cNvSpPr>
          <p:nvPr>
            <p:ph idx="1"/>
          </p:nvPr>
        </p:nvSpPr>
        <p:spPr>
          <a:xfrm>
            <a:off x="5120154" y="2125266"/>
            <a:ext cx="5446278" cy="4732733"/>
          </a:xfrm>
        </p:spPr>
        <p:txBody>
          <a:bodyPr>
            <a:normAutofit/>
          </a:bodyPr>
          <a:lstStyle/>
          <a:p>
            <a:pPr marL="0" indent="0">
              <a:buNone/>
            </a:pPr>
            <a:r>
              <a:rPr lang="en-US">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i="1">
                <a:effectLst/>
                <a:latin typeface="Times New Roman" panose="02020603050405020304" pitchFamily="18" charset="0"/>
                <a:ea typeface="Times New Roman" panose="02020603050405020304" pitchFamily="18" charset="0"/>
                <a:cs typeface="Times New Roman" panose="02020603050405020304" pitchFamily="18" charset="0"/>
              </a:rPr>
              <a:t>Komponen afektif</a:t>
            </a:r>
            <a:r>
              <a:rPr lang="en-US">
                <a:effectLst/>
                <a:latin typeface="Times New Roman" panose="02020603050405020304" pitchFamily="18" charset="0"/>
                <a:ea typeface="Times New Roman" panose="02020603050405020304" pitchFamily="18" charset="0"/>
                <a:cs typeface="Times New Roman" panose="02020603050405020304" pitchFamily="18" charset="0"/>
              </a:rPr>
              <a:t> (komponen emosional) yaitu komponen yang berhubngan dengan rasa senang atau tidak snagng terhadap bjek sikap. Rasa senang merupakan hal yang positif, sdangkan rasa yang tidak senang merupakan hal yang negatf. Komponen ini menunjukkan arah sikap, yaitu positif dan negatif.</a:t>
            </a:r>
            <a:endParaRPr lang="id-ID">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a:effectLst/>
                <a:latin typeface="Times New Roman" panose="02020603050405020304" pitchFamily="18" charset="0"/>
                <a:ea typeface="Times New Roman" panose="02020603050405020304" pitchFamily="18" charset="0"/>
              </a:rPr>
              <a:t>c.       </a:t>
            </a:r>
            <a:r>
              <a:rPr lang="en-US" i="1">
                <a:effectLst/>
                <a:latin typeface="Times New Roman" panose="02020603050405020304" pitchFamily="18" charset="0"/>
                <a:ea typeface="Times New Roman" panose="02020603050405020304" pitchFamily="18" charset="0"/>
              </a:rPr>
              <a:t>Komponen konatif</a:t>
            </a:r>
            <a:r>
              <a:rPr lang="en-US">
                <a:effectLst/>
                <a:latin typeface="Times New Roman" panose="02020603050405020304" pitchFamily="18" charset="0"/>
                <a:ea typeface="Times New Roman" panose="02020603050405020304" pitchFamily="18" charset="0"/>
              </a:rPr>
              <a:t> (Komponen prilaku, atau </a:t>
            </a:r>
            <a:r>
              <a:rPr lang="en-US" i="1">
                <a:effectLst/>
                <a:latin typeface="Times New Roman" panose="02020603050405020304" pitchFamily="18" charset="0"/>
                <a:ea typeface="Times New Roman" panose="02020603050405020304" pitchFamily="18" charset="0"/>
              </a:rPr>
              <a:t>action component</a:t>
            </a:r>
            <a:r>
              <a:rPr lang="en-US">
                <a:effectLst/>
                <a:latin typeface="Times New Roman" panose="02020603050405020304" pitchFamily="18" charset="0"/>
                <a:ea typeface="Times New Roman" panose="02020603050405020304" pitchFamily="18" charset="0"/>
              </a:rPr>
              <a:t>), yaitu komponen yangberhubungan dengan kecenderungan bertindak terhadap objek sikap. </a:t>
            </a:r>
            <a:endParaRPr lang="id-ID"/>
          </a:p>
        </p:txBody>
      </p:sp>
      <p:sp>
        <p:nvSpPr>
          <p:cNvPr id="5" name="Tampungan Teks 4">
            <a:extLst>
              <a:ext uri="{FF2B5EF4-FFF2-40B4-BE49-F238E27FC236}">
                <a16:creationId xmlns:a16="http://schemas.microsoft.com/office/drawing/2014/main" id="{145AB819-EB7D-1B41-9B1D-B3E604030383}"/>
              </a:ext>
            </a:extLst>
          </p:cNvPr>
          <p:cNvSpPr>
            <a:spLocks noGrp="1"/>
          </p:cNvSpPr>
          <p:nvPr>
            <p:ph type="body" sz="half" idx="2"/>
          </p:nvPr>
        </p:nvSpPr>
        <p:spPr>
          <a:xfrm>
            <a:off x="1035844" y="2428874"/>
            <a:ext cx="3598839" cy="3143677"/>
          </a:xfrm>
        </p:spPr>
        <p:txBody>
          <a:bodyPr/>
          <a:lstStyle/>
          <a:p>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2000" i="1">
                <a:effectLst/>
                <a:latin typeface="Times New Roman" panose="02020603050405020304" pitchFamily="18" charset="0"/>
                <a:ea typeface="Times New Roman" panose="02020603050405020304" pitchFamily="18" charset="0"/>
                <a:cs typeface="Times New Roman" panose="02020603050405020304" pitchFamily="18" charset="0"/>
              </a:rPr>
              <a:t>.       Komonen kognitif</a:t>
            </a: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 (komponen perceptual), yaitu komponen yag berkaitan dengan pengetahuan, pandangan, keyakinan, yaitu hal-hal yang berhubungan dengan bagaimana orang mempersepsi terhadap objek sikap.</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Tree>
    <p:extLst>
      <p:ext uri="{BB962C8B-B14F-4D97-AF65-F5344CB8AC3E}">
        <p14:creationId xmlns:p14="http://schemas.microsoft.com/office/powerpoint/2010/main" val="365728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AA5AF3A-441F-FB4E-AA70-8BCF68E4FF73}"/>
              </a:ext>
            </a:extLst>
          </p:cNvPr>
          <p:cNvSpPr>
            <a:spLocks noGrp="1"/>
          </p:cNvSpPr>
          <p:nvPr>
            <p:ph type="title"/>
          </p:nvPr>
        </p:nvSpPr>
        <p:spPr/>
        <p:txBody>
          <a:bodyPr>
            <a:normAutofit/>
          </a:bodyPr>
          <a:lstStyle/>
          <a:p>
            <a:pPr algn="ctr"/>
            <a:r>
              <a:rPr lang="en-US" sz="3200" b="1">
                <a:solidFill>
                  <a:srgbClr val="FFFF00"/>
                </a:solidFill>
                <a:effectLst/>
                <a:latin typeface="Times New Roman" panose="02020603050405020304" pitchFamily="18" charset="0"/>
                <a:ea typeface="Times New Roman" panose="02020603050405020304" pitchFamily="18" charset="0"/>
              </a:rPr>
              <a:t>Fungsi Sikap, </a:t>
            </a:r>
            <a:r>
              <a:rPr lang="en-US" sz="3200">
                <a:solidFill>
                  <a:srgbClr val="FFFF00"/>
                </a:solidFill>
                <a:effectLst/>
                <a:latin typeface="Times New Roman" panose="02020603050405020304" pitchFamily="18" charset="0"/>
                <a:ea typeface="Times New Roman" panose="02020603050405020304" pitchFamily="18" charset="0"/>
              </a:rPr>
              <a:t>Menurut Katz (1964) </a:t>
            </a:r>
            <a:endParaRPr lang="id-ID" sz="3200">
              <a:solidFill>
                <a:srgbClr val="FFFF00"/>
              </a:solidFill>
            </a:endParaRPr>
          </a:p>
        </p:txBody>
      </p:sp>
      <p:sp>
        <p:nvSpPr>
          <p:cNvPr id="4" name="Tampungan Teks 3">
            <a:extLst>
              <a:ext uri="{FF2B5EF4-FFF2-40B4-BE49-F238E27FC236}">
                <a16:creationId xmlns:a16="http://schemas.microsoft.com/office/drawing/2014/main" id="{F1640DB8-A723-0146-8B2F-186079C0E7E9}"/>
              </a:ext>
            </a:extLst>
          </p:cNvPr>
          <p:cNvSpPr>
            <a:spLocks noGrp="1"/>
          </p:cNvSpPr>
          <p:nvPr>
            <p:ph type="body" idx="1"/>
          </p:nvPr>
        </p:nvSpPr>
        <p:spPr>
          <a:xfrm>
            <a:off x="1696642" y="2052115"/>
            <a:ext cx="3667842" cy="1617987"/>
          </a:xfrm>
        </p:spPr>
        <p:txBody>
          <a:bodyPr/>
          <a:lstStyle/>
          <a:p>
            <a:pPr marL="342900" indent="-342900">
              <a:buFont typeface="Arial" panose="020B0604020202020204" pitchFamily="34" charset="0"/>
              <a:buChar char="•"/>
            </a:pPr>
            <a:r>
              <a:rPr lang="en-US" sz="2400" b="1" i="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Fungsi instrumental</a:t>
            </a:r>
            <a:r>
              <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(fungsi penyesuaian/fungsi manfaat)</a:t>
            </a:r>
            <a:endParaRPr lang="id-ID"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endParaRPr lang="id-ID"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ampungan Konten 2">
            <a:extLst>
              <a:ext uri="{FF2B5EF4-FFF2-40B4-BE49-F238E27FC236}">
                <a16:creationId xmlns:a16="http://schemas.microsoft.com/office/drawing/2014/main" id="{A5105DE7-4362-4E42-B33D-596F78979ED0}"/>
              </a:ext>
            </a:extLst>
          </p:cNvPr>
          <p:cNvSpPr>
            <a:spLocks noGrp="1"/>
          </p:cNvSpPr>
          <p:nvPr>
            <p:ph sz="half" idx="2"/>
          </p:nvPr>
        </p:nvSpPr>
        <p:spPr>
          <a:xfrm>
            <a:off x="1696642" y="3838051"/>
            <a:ext cx="4417003" cy="1305450"/>
          </a:xfrm>
        </p:spPr>
        <p:txBody>
          <a:bodyPr/>
          <a:lstStyle/>
          <a:p>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Fungsi pertahanan ego </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
        <p:nvSpPr>
          <p:cNvPr id="5" name="Tampungan Teks 4">
            <a:extLst>
              <a:ext uri="{FF2B5EF4-FFF2-40B4-BE49-F238E27FC236}">
                <a16:creationId xmlns:a16="http://schemas.microsoft.com/office/drawing/2014/main" id="{6E3B4EB6-1131-6244-A2BD-1564A6013FAA}"/>
              </a:ext>
            </a:extLst>
          </p:cNvPr>
          <p:cNvSpPr>
            <a:spLocks noGrp="1"/>
          </p:cNvSpPr>
          <p:nvPr>
            <p:ph type="body" sz="quarter" idx="3"/>
          </p:nvPr>
        </p:nvSpPr>
        <p:spPr>
          <a:xfrm>
            <a:off x="5965032" y="2922152"/>
            <a:ext cx="4125516" cy="1078348"/>
          </a:xfrm>
        </p:spPr>
        <p:txBody>
          <a:bodyPr/>
          <a:lstStyle/>
          <a:p>
            <a:pPr marL="342900" indent="-342900">
              <a:buFont typeface="Arial" panose="020B0604020202020204" pitchFamily="34" charset="0"/>
              <a:buChar char="•"/>
            </a:pPr>
            <a:r>
              <a:rPr lang="en-US" sz="2400" b="1" i="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Fungsi ekspresi nilai</a:t>
            </a:r>
            <a:endParaRPr lang="id-ID"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sp>
        <p:nvSpPr>
          <p:cNvPr id="6" name="Tampungan Konten 5">
            <a:extLst>
              <a:ext uri="{FF2B5EF4-FFF2-40B4-BE49-F238E27FC236}">
                <a16:creationId xmlns:a16="http://schemas.microsoft.com/office/drawing/2014/main" id="{A56C7B94-8643-DE43-82D3-57FD1244B8FB}"/>
              </a:ext>
            </a:extLst>
          </p:cNvPr>
          <p:cNvSpPr>
            <a:spLocks noGrp="1"/>
          </p:cNvSpPr>
          <p:nvPr>
            <p:ph sz="quarter" idx="4"/>
          </p:nvPr>
        </p:nvSpPr>
        <p:spPr>
          <a:xfrm>
            <a:off x="5881688" y="4385184"/>
            <a:ext cx="3208734" cy="1666997"/>
          </a:xfrm>
        </p:spPr>
        <p:txBody>
          <a:bodyPr/>
          <a:lstStyle/>
          <a:p>
            <a:r>
              <a:rPr lang="en-US" sz="2400" b="1" i="1">
                <a:effectLst/>
                <a:latin typeface="Times New Roman" panose="02020603050405020304" pitchFamily="18" charset="0"/>
                <a:ea typeface="Times New Roman" panose="02020603050405020304" pitchFamily="18" charset="0"/>
                <a:cs typeface="Times New Roman" panose="02020603050405020304" pitchFamily="18" charset="0"/>
              </a:rPr>
              <a:t>Fungsi pengetahuan</a:t>
            </a:r>
            <a:endParaRPr lang="id-ID" sz="2400">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pic>
        <p:nvPicPr>
          <p:cNvPr id="7" name="Gambar 7">
            <a:extLst>
              <a:ext uri="{FF2B5EF4-FFF2-40B4-BE49-F238E27FC236}">
                <a16:creationId xmlns:a16="http://schemas.microsoft.com/office/drawing/2014/main" id="{6D4DFBD5-6AE8-7A4F-9666-4B3D362338D7}"/>
              </a:ext>
            </a:extLst>
          </p:cNvPr>
          <p:cNvPicPr>
            <a:picLocks noChangeAspect="1"/>
          </p:cNvPicPr>
          <p:nvPr/>
        </p:nvPicPr>
        <p:blipFill>
          <a:blip r:embed="rId2"/>
          <a:stretch>
            <a:fillRect/>
          </a:stretch>
        </p:blipFill>
        <p:spPr>
          <a:xfrm rot="9452162">
            <a:off x="8336666" y="1077040"/>
            <a:ext cx="3486366" cy="1371695"/>
          </a:xfrm>
          <a:prstGeom prst="rect">
            <a:avLst/>
          </a:prstGeom>
        </p:spPr>
      </p:pic>
    </p:spTree>
    <p:extLst>
      <p:ext uri="{BB962C8B-B14F-4D97-AF65-F5344CB8AC3E}">
        <p14:creationId xmlns:p14="http://schemas.microsoft.com/office/powerpoint/2010/main" val="392726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99742A2-F824-5049-B890-6B5AB2E9DEBE}"/>
              </a:ext>
            </a:extLst>
          </p:cNvPr>
          <p:cNvSpPr>
            <a:spLocks noGrp="1"/>
          </p:cNvSpPr>
          <p:nvPr>
            <p:ph type="title"/>
          </p:nvPr>
        </p:nvSpPr>
        <p:spPr>
          <a:xfrm>
            <a:off x="5214938" y="1833546"/>
            <a:ext cx="6411515" cy="3945698"/>
          </a:xfrm>
        </p:spPr>
        <p:txBody>
          <a:bodyPr>
            <a:normAutofit/>
          </a:bodyPr>
          <a:lstStyle/>
          <a:p>
            <a:pPr algn="l"/>
            <a:r>
              <a:rPr lang="en-US" sz="2800"/>
              <a:t>1. </a:t>
            </a:r>
            <a:r>
              <a:rPr lang="en-US" sz="2800" b="1" i="1">
                <a:effectLst/>
                <a:latin typeface="Times New Roman" panose="02020603050405020304" pitchFamily="18" charset="0"/>
                <a:ea typeface="Calibri" panose="020F0502020204030204" pitchFamily="34" charset="0"/>
                <a:cs typeface="Times New Roman" panose="02020603050405020304" pitchFamily="18" charset="0"/>
              </a:rPr>
              <a:t>Sikap itu tidak dibawa lahir</a:t>
            </a:r>
            <a:br>
              <a:rPr lang="id-ID" sz="2800">
                <a:effectLst/>
                <a:latin typeface="Calibri" panose="020F0502020204030204" pitchFamily="34" charset="0"/>
                <a:ea typeface="Calibri" panose="020F0502020204030204" pitchFamily="34" charset="0"/>
                <a:cs typeface="Times New Roman" panose="02020603050405020304" pitchFamily="18" charset="0"/>
              </a:rPr>
            </a:br>
            <a:r>
              <a:rPr lang="en-US" sz="2800">
                <a:effectLst/>
                <a:latin typeface="Calibri" panose="020F0502020204030204" pitchFamily="34" charset="0"/>
                <a:ea typeface="Calibri" panose="020F0502020204030204" pitchFamily="34" charset="0"/>
                <a:cs typeface="Times New Roman" panose="02020603050405020304" pitchFamily="18" charset="0"/>
              </a:rPr>
              <a:t>2.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Sikap dapat berubah-ubah</a:t>
            </a:r>
            <a:br>
              <a:rPr lang="id-ID" sz="2800">
                <a:effectLst/>
                <a:latin typeface="Calibri" panose="020F0502020204030204" pitchFamily="34" charset="0"/>
                <a:ea typeface="Calibri" panose="020F0502020204030204" pitchFamily="34" charset="0"/>
                <a:cs typeface="Times New Roman" panose="02020603050405020304" pitchFamily="18" charset="0"/>
              </a:rPr>
            </a:br>
            <a:r>
              <a:rPr lang="en-US" sz="2800">
                <a:effectLst/>
                <a:latin typeface="Calibri" panose="020F0502020204030204" pitchFamily="34" charset="0"/>
                <a:ea typeface="Calibri" panose="020F0502020204030204" pitchFamily="34" charset="0"/>
                <a:cs typeface="Times New Roman" panose="02020603050405020304" pitchFamily="18" charset="0"/>
              </a:rPr>
              <a:t>3.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Sikap itu dapat berlangsung lama atau sebentar</a:t>
            </a:r>
            <a:br>
              <a:rPr lang="id-ID" sz="2800">
                <a:effectLst/>
                <a:latin typeface="Calibri" panose="020F0502020204030204" pitchFamily="34" charset="0"/>
                <a:ea typeface="Calibri" panose="020F0502020204030204" pitchFamily="34" charset="0"/>
                <a:cs typeface="Times New Roman" panose="02020603050405020304" pitchFamily="18" charset="0"/>
              </a:rPr>
            </a:br>
            <a:r>
              <a:rPr lang="en-US" sz="2800">
                <a:latin typeface="Calibri" panose="020F0502020204030204" pitchFamily="34" charset="0"/>
                <a:ea typeface="Calibri" panose="020F0502020204030204" pitchFamily="34" charset="0"/>
                <a:cs typeface="Times New Roman" panose="02020603050405020304" pitchFamily="18" charset="0"/>
              </a:rPr>
              <a:t>4.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Objek sikap</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br>
              <a:rPr lang="id-ID" sz="2800">
                <a:effectLst/>
                <a:latin typeface="Calibri" panose="020F0502020204030204" pitchFamily="34" charset="0"/>
                <a:ea typeface="Calibri" panose="020F0502020204030204" pitchFamily="34" charset="0"/>
                <a:cs typeface="Times New Roman" panose="02020603050405020304" pitchFamily="18" charset="0"/>
              </a:rPr>
            </a:br>
            <a:r>
              <a:rPr lang="en-US" sz="2800">
                <a:effectLst/>
                <a:latin typeface="Calibri" panose="020F0502020204030204" pitchFamily="34" charset="0"/>
                <a:ea typeface="Calibri" panose="020F0502020204030204" pitchFamily="34" charset="0"/>
                <a:cs typeface="Times New Roman" panose="02020603050405020304" pitchFamily="18" charset="0"/>
              </a:rPr>
              <a:t>5. </a:t>
            </a:r>
            <a:r>
              <a:rPr lang="en-US" sz="2800" b="1" i="1">
                <a:effectLst/>
                <a:latin typeface="Times New Roman" panose="02020603050405020304" pitchFamily="18" charset="0"/>
                <a:ea typeface="Times New Roman" panose="02020603050405020304" pitchFamily="18" charset="0"/>
                <a:cs typeface="Times New Roman" panose="02020603050405020304" pitchFamily="18" charset="0"/>
              </a:rPr>
              <a:t>Sikap mempunyai segi-segi motivasi dan segi-segi perasaan</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br>
              <a:rPr lang="id-ID" sz="2800">
                <a:effectLst/>
                <a:latin typeface="Calibri" panose="020F0502020204030204" pitchFamily="34" charset="0"/>
                <a:ea typeface="Calibri" panose="020F0502020204030204" pitchFamily="34" charset="0"/>
                <a:cs typeface="Times New Roman" panose="02020603050405020304" pitchFamily="18" charset="0"/>
              </a:rPr>
            </a:br>
            <a:endParaRPr lang="id-ID" sz="2800"/>
          </a:p>
        </p:txBody>
      </p:sp>
      <p:sp>
        <p:nvSpPr>
          <p:cNvPr id="3" name="Tampungan Teks 2">
            <a:extLst>
              <a:ext uri="{FF2B5EF4-FFF2-40B4-BE49-F238E27FC236}">
                <a16:creationId xmlns:a16="http://schemas.microsoft.com/office/drawing/2014/main" id="{7A939920-6BBF-CA4D-B847-F99C15511097}"/>
              </a:ext>
            </a:extLst>
          </p:cNvPr>
          <p:cNvSpPr>
            <a:spLocks noGrp="1"/>
          </p:cNvSpPr>
          <p:nvPr>
            <p:ph type="body" idx="1"/>
          </p:nvPr>
        </p:nvSpPr>
        <p:spPr>
          <a:xfrm>
            <a:off x="2773968" y="589359"/>
            <a:ext cx="7791931" cy="1424746"/>
          </a:xfrm>
        </p:spPr>
        <p:txBody>
          <a:bodyPr/>
          <a:lstStyle/>
          <a:p>
            <a:r>
              <a:rPr lang="en-US" sz="4000" b="1">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Ciri-ciri Sikap</a:t>
            </a:r>
            <a:endParaRPr lang="id-ID" sz="400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id-ID"/>
          </a:p>
        </p:txBody>
      </p:sp>
      <p:pic>
        <p:nvPicPr>
          <p:cNvPr id="4" name="Gambar 4">
            <a:extLst>
              <a:ext uri="{FF2B5EF4-FFF2-40B4-BE49-F238E27FC236}">
                <a16:creationId xmlns:a16="http://schemas.microsoft.com/office/drawing/2014/main" id="{0951C2B9-B0E5-FE48-ACC6-684A937D26E4}"/>
              </a:ext>
            </a:extLst>
          </p:cNvPr>
          <p:cNvPicPr>
            <a:picLocks noChangeAspect="1"/>
          </p:cNvPicPr>
          <p:nvPr/>
        </p:nvPicPr>
        <p:blipFill>
          <a:blip r:embed="rId2"/>
          <a:stretch>
            <a:fillRect/>
          </a:stretch>
        </p:blipFill>
        <p:spPr>
          <a:xfrm>
            <a:off x="1071563" y="1456993"/>
            <a:ext cx="3893344" cy="5401007"/>
          </a:xfrm>
          <a:prstGeom prst="rect">
            <a:avLst/>
          </a:prstGeom>
        </p:spPr>
      </p:pic>
    </p:spTree>
    <p:extLst>
      <p:ext uri="{BB962C8B-B14F-4D97-AF65-F5344CB8AC3E}">
        <p14:creationId xmlns:p14="http://schemas.microsoft.com/office/powerpoint/2010/main" val="3571546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Judul 5">
            <a:extLst>
              <a:ext uri="{FF2B5EF4-FFF2-40B4-BE49-F238E27FC236}">
                <a16:creationId xmlns:a16="http://schemas.microsoft.com/office/drawing/2014/main" id="{8336EF2B-CF4F-DD4F-B959-2636D07CB70E}"/>
              </a:ext>
            </a:extLst>
          </p:cNvPr>
          <p:cNvSpPr>
            <a:spLocks noGrp="1"/>
          </p:cNvSpPr>
          <p:nvPr>
            <p:ph type="title"/>
          </p:nvPr>
        </p:nvSpPr>
        <p:spPr>
          <a:xfrm>
            <a:off x="2609873" y="625077"/>
            <a:ext cx="7950984" cy="1262445"/>
          </a:xfrm>
        </p:spPr>
        <p:txBody>
          <a:bodyPr>
            <a:normAutofit/>
          </a:bodyPr>
          <a:lstStyle/>
          <a:p>
            <a:pPr algn="ctr"/>
            <a:r>
              <a:rPr lang="en-US" sz="3600" b="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Terbentuknya Sikap</a:t>
            </a:r>
            <a:br>
              <a:rPr lang="id-ID" sz="3600">
                <a:effectLst/>
                <a:latin typeface="Calibri" panose="020F0502020204030204" pitchFamily="34" charset="0"/>
                <a:ea typeface="Calibri" panose="020F0502020204030204" pitchFamily="34" charset="0"/>
                <a:cs typeface="Times New Roman" panose="02020603050405020304" pitchFamily="18" charset="0"/>
              </a:rPr>
            </a:br>
            <a:endParaRPr lang="id-ID" sz="3600"/>
          </a:p>
        </p:txBody>
      </p:sp>
      <p:sp>
        <p:nvSpPr>
          <p:cNvPr id="10" name="Rounded Rectangle 2">
            <a:extLst>
              <a:ext uri="{FF2B5EF4-FFF2-40B4-BE49-F238E27FC236}">
                <a16:creationId xmlns:a16="http://schemas.microsoft.com/office/drawing/2014/main" id="{BED396FE-9EE3-1841-94AB-E513A27E3E06}"/>
              </a:ext>
            </a:extLst>
          </p:cNvPr>
          <p:cNvSpPr>
            <a:spLocks noGrp="1"/>
          </p:cNvSpPr>
          <p:nvPr>
            <p:ph sz="half" idx="1"/>
          </p:nvPr>
        </p:nvSpPr>
        <p:spPr>
          <a:xfrm>
            <a:off x="1631142" y="2052116"/>
            <a:ext cx="5035494" cy="3997828"/>
          </a:xfrm>
          <a:prstGeom prst="roundRect">
            <a:avLst/>
          </a:prstGeom>
          <a:gradFill flip="none" rotWithShape="1">
            <a:gsLst>
              <a:gs pos="0">
                <a:schemeClr val="bg1">
                  <a:lumMod val="75000"/>
                </a:schemeClr>
              </a:gs>
              <a:gs pos="51000">
                <a:schemeClr val="bg1">
                  <a:lumMod val="75000"/>
                  <a:tint val="44500"/>
                  <a:satMod val="160000"/>
                </a:schemeClr>
              </a:gs>
              <a:gs pos="100000">
                <a:schemeClr val="bg1">
                  <a:lumMod val="75000"/>
                  <a:tint val="23500"/>
                  <a:satMod val="160000"/>
                </a:schemeClr>
              </a:gs>
            </a:gsLst>
            <a:lin ang="0" scaled="1"/>
            <a:tileRect/>
          </a:gra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indent="0" algn="ctr">
              <a:lnSpc>
                <a:spcPct val="107000"/>
              </a:lnSpc>
              <a:spcAft>
                <a:spcPts val="800"/>
              </a:spcAft>
              <a:buNone/>
            </a:pPr>
            <a:r>
              <a:rPr lang="en-US" sz="2800" b="1" i="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Faktor Internal </a:t>
            </a:r>
            <a:endParaRPr lang="id-ID" sz="2800">
              <a:solidFill>
                <a:schemeClr val="tx1"/>
              </a:solidFill>
              <a:effectLst/>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itchFamily="2" charset="2"/>
              <a:buChar char=""/>
            </a:pPr>
            <a:r>
              <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Fisiologis</a:t>
            </a:r>
            <a:endParaRPr lang="id-ID" sz="2800">
              <a:solidFill>
                <a:schemeClr val="tx1"/>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itchFamily="2" charset="2"/>
              <a:buChar char=""/>
            </a:pPr>
            <a:r>
              <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Psikologis</a:t>
            </a:r>
            <a:endParaRPr lang="id-ID" sz="2800">
              <a:solidFill>
                <a:schemeClr val="tx1"/>
              </a:solidFill>
              <a:effectLst/>
              <a:ea typeface="Calibri" panose="020F0502020204030204" pitchFamily="34" charset="0"/>
              <a:cs typeface="Times New Roman" panose="02020603050405020304" pitchFamily="18" charset="0"/>
            </a:endParaRPr>
          </a:p>
        </p:txBody>
      </p:sp>
      <p:sp>
        <p:nvSpPr>
          <p:cNvPr id="13" name="Rounded Rectangle 3">
            <a:extLst>
              <a:ext uri="{FF2B5EF4-FFF2-40B4-BE49-F238E27FC236}">
                <a16:creationId xmlns:a16="http://schemas.microsoft.com/office/drawing/2014/main" id="{8F2C0EB1-5D94-474F-A390-9D49DB057121}"/>
              </a:ext>
            </a:extLst>
          </p:cNvPr>
          <p:cNvSpPr>
            <a:spLocks noGrp="1"/>
          </p:cNvSpPr>
          <p:nvPr>
            <p:ph sz="half" idx="2"/>
          </p:nvPr>
        </p:nvSpPr>
        <p:spPr>
          <a:xfrm>
            <a:off x="6666635" y="2052114"/>
            <a:ext cx="4691927" cy="3997829"/>
          </a:xfrm>
          <a:prstGeom prst="roundRect">
            <a:avLst/>
          </a:prstGeom>
          <a:gradFill>
            <a:gsLst>
              <a:gs pos="1000">
                <a:schemeClr val="bg1">
                  <a:lumMod val="75000"/>
                </a:schemeClr>
              </a:gs>
              <a:gs pos="57000">
                <a:schemeClr val="bg1">
                  <a:lumMod val="75000"/>
                  <a:tint val="44500"/>
                  <a:satMod val="160000"/>
                </a:schemeClr>
              </a:gs>
              <a:gs pos="100000">
                <a:schemeClr val="bg1">
                  <a:lumMod val="75000"/>
                  <a:tint val="23500"/>
                  <a:satMod val="160000"/>
                </a:schemeClr>
              </a:gs>
            </a:gsLst>
            <a:lin ang="0" scaled="1"/>
          </a:gradFill>
          <a:ln w="12700" cap="flat" cmpd="sng" algn="ctr">
            <a:solidFill>
              <a:schemeClr val="bg1">
                <a:lumMod val="85000"/>
              </a:scheme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indent="0" algn="ctr">
              <a:lnSpc>
                <a:spcPct val="107000"/>
              </a:lnSpc>
              <a:spcAft>
                <a:spcPts val="800"/>
              </a:spcAft>
              <a:buNone/>
            </a:pPr>
            <a:r>
              <a:rPr lang="en-US" sz="2800" b="1" i="1">
                <a:effectLst/>
                <a:latin typeface="Times New Roman" panose="02020603050405020304" pitchFamily="18" charset="0"/>
                <a:ea typeface="Calibri" panose="020F0502020204030204" pitchFamily="34" charset="0"/>
                <a:cs typeface="Times New Roman" panose="02020603050405020304" pitchFamily="18" charset="0"/>
              </a:rPr>
              <a:t>Faktor Eksternal</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itchFamily="2" charset="2"/>
              <a:buChar char=""/>
            </a:pPr>
            <a:r>
              <a:rPr lang="en-US" sz="2800">
                <a:effectLst/>
                <a:latin typeface="Times New Roman" panose="02020603050405020304" pitchFamily="18" charset="0"/>
                <a:ea typeface="Calibri" panose="020F0502020204030204" pitchFamily="34" charset="0"/>
                <a:cs typeface="Times New Roman" panose="02020603050405020304" pitchFamily="18" charset="0"/>
              </a:rPr>
              <a:t>Pengalaman</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itchFamily="2" charset="2"/>
              <a:buChar char=""/>
            </a:pPr>
            <a:r>
              <a:rPr lang="en-US" sz="2800">
                <a:effectLst/>
                <a:latin typeface="Times New Roman" panose="02020603050405020304" pitchFamily="18" charset="0"/>
                <a:ea typeface="Calibri" panose="020F0502020204030204" pitchFamily="34" charset="0"/>
                <a:cs typeface="Times New Roman" panose="02020603050405020304" pitchFamily="18" charset="0"/>
              </a:rPr>
              <a:t>Situasi</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itchFamily="2" charset="2"/>
              <a:buChar char=""/>
            </a:pPr>
            <a:r>
              <a:rPr lang="en-US" sz="2800">
                <a:effectLst/>
                <a:latin typeface="Times New Roman" panose="02020603050405020304" pitchFamily="18" charset="0"/>
                <a:ea typeface="Calibri" panose="020F0502020204030204" pitchFamily="34" charset="0"/>
                <a:cs typeface="Times New Roman" panose="02020603050405020304" pitchFamily="18" charset="0"/>
              </a:rPr>
              <a:t>Norma-norma</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Wingdings" pitchFamily="2" charset="2"/>
              <a:buChar char=""/>
            </a:pPr>
            <a:r>
              <a:rPr lang="en-US" sz="2800">
                <a:effectLst/>
                <a:latin typeface="Times New Roman" panose="02020603050405020304" pitchFamily="18" charset="0"/>
                <a:ea typeface="Calibri" panose="020F0502020204030204" pitchFamily="34" charset="0"/>
                <a:cs typeface="Times New Roman" panose="02020603050405020304" pitchFamily="18" charset="0"/>
              </a:rPr>
              <a:t>Hambatan </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itchFamily="2" charset="2"/>
              <a:buChar char=""/>
            </a:pPr>
            <a:r>
              <a:rPr lang="en-US" sz="2800">
                <a:effectLst/>
                <a:latin typeface="Times New Roman" panose="02020603050405020304" pitchFamily="18" charset="0"/>
                <a:ea typeface="Calibri" panose="020F0502020204030204" pitchFamily="34" charset="0"/>
                <a:cs typeface="Times New Roman" panose="02020603050405020304" pitchFamily="18" charset="0"/>
              </a:rPr>
              <a:t>Pendorong </a:t>
            </a:r>
            <a:endParaRPr lang="id-ID" sz="28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100">
                <a:effectLst/>
                <a:latin typeface="Calibri" panose="020F0502020204030204" pitchFamily="34" charset="0"/>
                <a:ea typeface="Calibri" panose="020F0502020204030204" pitchFamily="34" charset="0"/>
                <a:cs typeface="Times New Roman" panose="02020603050405020304" pitchFamily="18" charset="0"/>
              </a:rPr>
              <a:t> </a:t>
            </a:r>
            <a:endParaRPr lang="id-ID" sz="1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01720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Algerian</vt:lpstr>
      <vt:lpstr>Arial</vt:lpstr>
      <vt:lpstr>Calibri</vt:lpstr>
      <vt:lpstr>MS Shell Dlg 2</vt:lpstr>
      <vt:lpstr>Times New Roman</vt:lpstr>
      <vt:lpstr>Wingdings</vt:lpstr>
      <vt:lpstr>Wingdings 3</vt:lpstr>
      <vt:lpstr>Madison</vt:lpstr>
      <vt:lpstr> ISTIANA, S.Pd, M.Psi</vt:lpstr>
      <vt:lpstr> </vt:lpstr>
      <vt:lpstr>Apa itu sikap ??</vt:lpstr>
      <vt:lpstr>Ada tiga macam sikap yaitu: </vt:lpstr>
      <vt:lpstr>Sikap Dan Perilaku  </vt:lpstr>
      <vt:lpstr>sikap itu mengandung tiga komponen yang membentuk struktur sikap, yaitu : </vt:lpstr>
      <vt:lpstr>Fungsi Sikap, Menurut Katz (1964) </vt:lpstr>
      <vt:lpstr>1. Sikap itu tidak dibawa lahir 2. Sikap dapat berubah-ubah 3. Sikap itu dapat berlangsung lama atau sebentar 4. Objek sikap  5. Sikap mempunyai segi-segi motivasi dan segi-segi perasaan.  </vt:lpstr>
      <vt:lpstr>Terbentuknya Sikap </vt:lpstr>
      <vt:lpstr>Pengubahan Sikap </vt:lpstr>
      <vt:lpstr>PowerPoint Presentation</vt:lpstr>
      <vt:lpstr>Thanks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Cut Hasanah   188600044 Murni Yuningsih  188600011 Dewi Lilyana    188600007 Siti Kholilah   188600052</dc:title>
  <dc:creator>6285762110711</dc:creator>
  <cp:lastModifiedBy>Muhammad Dandy</cp:lastModifiedBy>
  <cp:revision>6</cp:revision>
  <dcterms:created xsi:type="dcterms:W3CDTF">2020-04-13T04:05:23Z</dcterms:created>
  <dcterms:modified xsi:type="dcterms:W3CDTF">2020-07-31T15:54:35Z</dcterms:modified>
</cp:coreProperties>
</file>