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56" r:id="rId2"/>
    <p:sldId id="273" r:id="rId3"/>
    <p:sldId id="279" r:id="rId4"/>
    <p:sldId id="280" r:id="rId5"/>
    <p:sldId id="282" r:id="rId6"/>
    <p:sldId id="274" r:id="rId7"/>
    <p:sldId id="283" r:id="rId8"/>
    <p:sldId id="284" r:id="rId9"/>
    <p:sldId id="285" r:id="rId10"/>
    <p:sldId id="286" r:id="rId11"/>
    <p:sldId id="287" r:id="rId12"/>
    <p:sldId id="263"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00" autoAdjust="0"/>
  </p:normalViewPr>
  <p:slideViewPr>
    <p:cSldViewPr>
      <p:cViewPr varScale="1">
        <p:scale>
          <a:sx n="67" d="100"/>
          <a:sy n="67" d="100"/>
        </p:scale>
        <p:origin x="644" y="76"/>
      </p:cViewPr>
      <p:guideLst>
        <p:guide orient="horz" pos="2160"/>
        <p:guide pos="3839"/>
      </p:guideLst>
    </p:cSldViewPr>
  </p:slideViewPr>
  <p:notesTextViewPr>
    <p:cViewPr>
      <p:scale>
        <a:sx n="1" d="1"/>
        <a:sy n="1" d="1"/>
      </p:scale>
      <p:origin x="0" y="0"/>
    </p:cViewPr>
  </p:notesTextViewPr>
  <p:sorterViewPr>
    <p:cViewPr>
      <p:scale>
        <a:sx n="100" d="100"/>
        <a:sy n="100" d="100"/>
      </p:scale>
      <p:origin x="0" y="-2142"/>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pPr/>
              <a:t>7/31/2020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pPr/>
              <a:t>7/31/2020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pPr/>
              <a:t>12</a:t>
            </a:fld>
            <a:endParaRPr lang="en-US"/>
          </a:p>
        </p:txBody>
      </p:sp>
    </p:spTree>
    <p:extLst>
      <p:ext uri="{BB962C8B-B14F-4D97-AF65-F5344CB8AC3E}">
        <p14:creationId xmlns:p14="http://schemas.microsoft.com/office/powerpoint/2010/main" val="711306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pPr/>
              <a:t>7/31/2020</a:t>
            </a:fld>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pPr/>
              <a:t>7/31/2020</a:t>
            </a:fld>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pPr/>
              <a:t>7/31/2020</a:t>
            </a:fld>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pPr/>
              <a:t>7/31/2020</a:t>
            </a:fld>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pPr/>
              <a:t>7/31/2020</a:t>
            </a:fld>
            <a:endParaRPr/>
          </a:p>
        </p:txBody>
      </p:sp>
      <p:sp>
        <p:nvSpPr>
          <p:cNvPr id="6" name="Slide Number Placeholder 5"/>
          <p:cNvSpPr>
            <a:spLocks noGrp="1"/>
          </p:cNvSpPr>
          <p:nvPr>
            <p:ph type="sldNum" sz="quarter" idx="12"/>
          </p:nvPr>
        </p:nvSpPr>
        <p:spPr/>
        <p:txBody>
          <a:bodyPr/>
          <a:lstStyle/>
          <a:p>
            <a:fld id="{693B167E-EA96-4147-81DE-549160052C22}" type="slidenum">
              <a:rPr/>
              <a:p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pPr/>
              <a:t>7/31/2020</a:t>
            </a:fld>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pPr/>
              <a:t>7/31/2020</a:t>
            </a:fld>
            <a:endParaRPr/>
          </a:p>
        </p:txBody>
      </p:sp>
      <p:sp>
        <p:nvSpPr>
          <p:cNvPr id="9" name="Slide Number Placeholder 8"/>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pPr/>
              <a:t>7/31/2020</a:t>
            </a:fld>
            <a:endParaRPr/>
          </a:p>
        </p:txBody>
      </p:sp>
      <p:sp>
        <p:nvSpPr>
          <p:cNvPr id="5" name="Slide Number Placeholder 4"/>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pPr/>
              <a:t>7/31/2020</a:t>
            </a:fld>
            <a:endParaRPr/>
          </a:p>
        </p:txBody>
      </p:sp>
      <p:sp>
        <p:nvSpPr>
          <p:cNvPr id="4" name="Slide Number Placeholder 3"/>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pPr/>
              <a:t>7/31/2020</a:t>
            </a:fld>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pPr/>
              <a:t>7/31/2020</a:t>
            </a:fld>
            <a:endParaRPr/>
          </a:p>
        </p:txBody>
      </p:sp>
      <p:sp>
        <p:nvSpPr>
          <p:cNvPr id="7" name="Slide Number Placeholder 6"/>
          <p:cNvSpPr>
            <a:spLocks noGrp="1"/>
          </p:cNvSpPr>
          <p:nvPr>
            <p:ph type="sldNum" sz="quarter" idx="12"/>
          </p:nvPr>
        </p:nvSpPr>
        <p:spPr/>
        <p:txBody>
          <a:bodyPr/>
          <a:lstStyle/>
          <a:p>
            <a:fld id="{693B167E-EA96-4147-81DE-549160052C22}" type="slidenum">
              <a:rPr/>
              <a:p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7/31/2020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152400"/>
            <a:ext cx="9144000" cy="1143000"/>
          </a:xfrm>
        </p:spPr>
        <p:txBody>
          <a:bodyPr>
            <a:normAutofit/>
          </a:bodyPr>
          <a:lstStyle/>
          <a:p>
            <a:pPr algn="ctr"/>
            <a:r>
              <a:rPr lang="en-US" sz="8000">
                <a:latin typeface="AR JULIAN" panose="02000000000000000000" pitchFamily="2" charset="0"/>
                <a:cs typeface="Arial" panose="020B0604020202020204" pitchFamily="34" charset="0"/>
              </a:rPr>
              <a:t>ATTITUDE</a:t>
            </a:r>
            <a:endParaRPr lang="en-US" sz="8000" dirty="0">
              <a:latin typeface="AR JULIAN" panose="02000000000000000000" pitchFamily="2" charset="0"/>
              <a:cs typeface="Arial" panose="020B0604020202020204" pitchFamily="34" charset="0"/>
            </a:endParaRPr>
          </a:p>
        </p:txBody>
      </p:sp>
      <p:sp>
        <p:nvSpPr>
          <p:cNvPr id="3" name="Subtitle 2"/>
          <p:cNvSpPr>
            <a:spLocks noGrp="1"/>
          </p:cNvSpPr>
          <p:nvPr>
            <p:ph type="subTitle" idx="1"/>
          </p:nvPr>
        </p:nvSpPr>
        <p:spPr>
          <a:xfrm>
            <a:off x="303212" y="2667000"/>
            <a:ext cx="9220201" cy="2222326"/>
          </a:xfrm>
        </p:spPr>
        <p:txBody>
          <a:bodyPr>
            <a:normAutofit/>
          </a:bodyPr>
          <a:lstStyle/>
          <a:p>
            <a:r>
              <a:rPr lang="en-US"/>
              <a:t>ISTIANA, S.Pd, M.Psi</a:t>
            </a:r>
            <a:endParaRPr lang="en-US" dirty="0"/>
          </a:p>
        </p:txBody>
      </p:sp>
      <p:pic>
        <p:nvPicPr>
          <p:cNvPr id="4" name="Picture 3"/>
          <p:cNvPicPr>
            <a:picLocks noChangeAspect="1"/>
          </p:cNvPicPr>
          <p:nvPr/>
        </p:nvPicPr>
        <p:blipFill>
          <a:blip r:embed="rId2"/>
          <a:stretch>
            <a:fillRect/>
          </a:stretch>
        </p:blipFill>
        <p:spPr>
          <a:xfrm>
            <a:off x="6018211" y="1828800"/>
            <a:ext cx="5791201" cy="2857500"/>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9144000" cy="1144556"/>
          </a:xfrm>
        </p:spPr>
        <p:txBody>
          <a:bodyPr>
            <a:normAutofit/>
          </a:bodyPr>
          <a:lstStyle/>
          <a:p>
            <a:pPr algn="ctr"/>
            <a:r>
              <a:rPr lang="en-US" sz="4000" dirty="0" err="1">
                <a:latin typeface="AR JULIAN" panose="02000000000000000000" pitchFamily="2" charset="0"/>
              </a:rPr>
              <a:t>Terbentuknya</a:t>
            </a:r>
            <a:r>
              <a:rPr lang="en-US" sz="4000" dirty="0">
                <a:latin typeface="AR JULIAN" panose="02000000000000000000" pitchFamily="2" charset="0"/>
              </a:rPr>
              <a:t>  </a:t>
            </a:r>
            <a:r>
              <a:rPr lang="en-US" sz="4000" dirty="0" err="1">
                <a:latin typeface="AR JULIAN" panose="02000000000000000000" pitchFamily="2" charset="0"/>
              </a:rPr>
              <a:t>Sikap</a:t>
            </a:r>
            <a:endParaRPr lang="id-ID" sz="4000" dirty="0">
              <a:latin typeface="AR JULIAN" panose="02000000000000000000" pitchFamily="2" charset="0"/>
            </a:endParaRPr>
          </a:p>
        </p:txBody>
      </p:sp>
      <p:sp>
        <p:nvSpPr>
          <p:cNvPr id="3" name="Content Placeholder 2"/>
          <p:cNvSpPr>
            <a:spLocks noGrp="1"/>
          </p:cNvSpPr>
          <p:nvPr>
            <p:ph idx="1"/>
          </p:nvPr>
        </p:nvSpPr>
        <p:spPr>
          <a:xfrm>
            <a:off x="227012" y="1600200"/>
            <a:ext cx="11811000" cy="5105400"/>
          </a:xfrm>
        </p:spPr>
        <p:txBody>
          <a:bodyPr/>
          <a:lstStyle/>
          <a:p>
            <a:pPr marL="0" indent="0">
              <a:buNone/>
            </a:pPr>
            <a:r>
              <a:rPr lang="en-US" dirty="0" err="1"/>
              <a:t>Seperti</a:t>
            </a:r>
            <a:r>
              <a:rPr lang="en-US" dirty="0"/>
              <a:t> </a:t>
            </a:r>
            <a:r>
              <a:rPr lang="en-US" dirty="0" err="1"/>
              <a:t>telah</a:t>
            </a:r>
            <a:r>
              <a:rPr lang="en-US" dirty="0"/>
              <a:t> </a:t>
            </a:r>
            <a:r>
              <a:rPr lang="en-US" dirty="0" err="1"/>
              <a:t>dipaparkan</a:t>
            </a:r>
            <a:r>
              <a:rPr lang="en-US" dirty="0"/>
              <a:t> di </a:t>
            </a:r>
            <a:r>
              <a:rPr lang="en-US" dirty="0" err="1"/>
              <a:t>atas</a:t>
            </a:r>
            <a:r>
              <a:rPr lang="en-US" dirty="0"/>
              <a:t>, </a:t>
            </a:r>
            <a:r>
              <a:rPr lang="en-US" dirty="0" err="1"/>
              <a:t>sikap</a:t>
            </a:r>
            <a:r>
              <a:rPr lang="en-US" dirty="0"/>
              <a:t> </a:t>
            </a:r>
            <a:r>
              <a:rPr lang="en-US" dirty="0" err="1"/>
              <a:t>tidak</a:t>
            </a:r>
            <a:r>
              <a:rPr lang="en-US" dirty="0"/>
              <a:t> </a:t>
            </a:r>
            <a:r>
              <a:rPr lang="en-US" dirty="0" err="1"/>
              <a:t>dibawa</a:t>
            </a:r>
            <a:r>
              <a:rPr lang="en-US" dirty="0"/>
              <a:t> </a:t>
            </a:r>
            <a:r>
              <a:rPr lang="en-US" dirty="0" err="1"/>
              <a:t>sejak</a:t>
            </a:r>
            <a:r>
              <a:rPr lang="en-US" dirty="0"/>
              <a:t> </a:t>
            </a:r>
            <a:r>
              <a:rPr lang="en-US" dirty="0" err="1"/>
              <a:t>lahir</a:t>
            </a:r>
            <a:r>
              <a:rPr lang="en-US" dirty="0"/>
              <a:t> </a:t>
            </a:r>
            <a:r>
              <a:rPr lang="en-US" dirty="0" err="1"/>
              <a:t>tetapi</a:t>
            </a:r>
            <a:r>
              <a:rPr lang="en-US" dirty="0"/>
              <a:t> </a:t>
            </a:r>
            <a:r>
              <a:rPr lang="en-US" dirty="0" err="1"/>
              <a:t>dibentuk</a:t>
            </a:r>
            <a:r>
              <a:rPr lang="en-US" dirty="0"/>
              <a:t> </a:t>
            </a:r>
            <a:r>
              <a:rPr lang="en-US" dirty="0" err="1"/>
              <a:t>sepanjang</a:t>
            </a:r>
            <a:r>
              <a:rPr lang="en-US" dirty="0"/>
              <a:t> </a:t>
            </a:r>
            <a:r>
              <a:rPr lang="en-US" dirty="0" err="1"/>
              <a:t>perkembangan</a:t>
            </a:r>
            <a:r>
              <a:rPr lang="en-US" dirty="0"/>
              <a:t> </a:t>
            </a:r>
            <a:r>
              <a:rPr lang="en-US" dirty="0" err="1"/>
              <a:t>individu</a:t>
            </a:r>
            <a:r>
              <a:rPr lang="en-US" dirty="0"/>
              <a:t> yang </a:t>
            </a:r>
            <a:r>
              <a:rPr lang="en-US" dirty="0" err="1"/>
              <a:t>bersangkutan</a:t>
            </a:r>
            <a:r>
              <a:rPr lang="en-US" dirty="0"/>
              <a:t>. </a:t>
            </a:r>
            <a:r>
              <a:rPr lang="en-US" dirty="0" err="1"/>
              <a:t>Untuk</a:t>
            </a:r>
            <a:r>
              <a:rPr lang="en-US" dirty="0"/>
              <a:t> </a:t>
            </a:r>
            <a:r>
              <a:rPr lang="en-US" dirty="0" err="1"/>
              <a:t>dapat</a:t>
            </a:r>
            <a:r>
              <a:rPr lang="en-US" dirty="0"/>
              <a:t> </a:t>
            </a:r>
            <a:r>
              <a:rPr lang="en-US" dirty="0" err="1"/>
              <a:t>menjelaskan</a:t>
            </a:r>
            <a:r>
              <a:rPr lang="en-US" dirty="0"/>
              <a:t> </a:t>
            </a:r>
            <a:r>
              <a:rPr lang="en-US" dirty="0" err="1"/>
              <a:t>bagaimana</a:t>
            </a:r>
            <a:r>
              <a:rPr lang="en-US" dirty="0"/>
              <a:t> </a:t>
            </a:r>
            <a:r>
              <a:rPr lang="en-US" dirty="0" err="1"/>
              <a:t>terbentuknya</a:t>
            </a:r>
            <a:r>
              <a:rPr lang="en-US" dirty="0"/>
              <a:t> </a:t>
            </a:r>
            <a:r>
              <a:rPr lang="en-US" dirty="0" err="1"/>
              <a:t>sikap</a:t>
            </a:r>
            <a:r>
              <a:rPr lang="en-US" dirty="0"/>
              <a:t> </a:t>
            </a:r>
            <a:r>
              <a:rPr lang="en-US" dirty="0" err="1"/>
              <a:t>dapat</a:t>
            </a:r>
            <a:r>
              <a:rPr lang="en-US" dirty="0"/>
              <a:t> </a:t>
            </a:r>
            <a:r>
              <a:rPr lang="en-US" dirty="0" err="1"/>
              <a:t>jelas</a:t>
            </a:r>
            <a:r>
              <a:rPr lang="en-US" dirty="0"/>
              <a:t> </a:t>
            </a:r>
            <a:r>
              <a:rPr lang="en-US" dirty="0" err="1"/>
              <a:t>diikuti</a:t>
            </a:r>
            <a:r>
              <a:rPr lang="en-US" dirty="0"/>
              <a:t> </a:t>
            </a:r>
            <a:r>
              <a:rPr lang="en-US" dirty="0" err="1"/>
              <a:t>pada</a:t>
            </a:r>
            <a:r>
              <a:rPr lang="en-US" dirty="0"/>
              <a:t> </a:t>
            </a:r>
            <a:r>
              <a:rPr lang="en-US" dirty="0" err="1"/>
              <a:t>bagian</a:t>
            </a:r>
            <a:r>
              <a:rPr lang="en-US" dirty="0"/>
              <a:t> </a:t>
            </a:r>
            <a:r>
              <a:rPr lang="en-US" dirty="0" err="1"/>
              <a:t>sikap</a:t>
            </a:r>
            <a:r>
              <a:rPr lang="en-US" dirty="0"/>
              <a:t> </a:t>
            </a:r>
            <a:r>
              <a:rPr lang="en-US" dirty="0" err="1"/>
              <a:t>berikut</a:t>
            </a:r>
            <a:r>
              <a:rPr lang="en-US" dirty="0"/>
              <a:t> :</a:t>
            </a:r>
            <a:endParaRPr lang="id-ID" dirty="0"/>
          </a:p>
        </p:txBody>
      </p:sp>
      <p:pic>
        <p:nvPicPr>
          <p:cNvPr id="16" name="Picture 15"/>
          <p:cNvPicPr>
            <a:picLocks noChangeAspect="1"/>
          </p:cNvPicPr>
          <p:nvPr/>
        </p:nvPicPr>
        <p:blipFill>
          <a:blip r:embed="rId2"/>
          <a:stretch>
            <a:fillRect/>
          </a:stretch>
        </p:blipFill>
        <p:spPr>
          <a:xfrm>
            <a:off x="3122612" y="2751169"/>
            <a:ext cx="5562600" cy="3648075"/>
          </a:xfrm>
          <a:prstGeom prst="rect">
            <a:avLst/>
          </a:prstGeom>
        </p:spPr>
      </p:pic>
    </p:spTree>
    <p:extLst>
      <p:ext uri="{BB962C8B-B14F-4D97-AF65-F5344CB8AC3E}">
        <p14:creationId xmlns:p14="http://schemas.microsoft.com/office/powerpoint/2010/main" val="18029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447800"/>
            <a:ext cx="9144000" cy="4648200"/>
          </a:xfrm>
        </p:spPr>
        <p:txBody>
          <a:bodyPr>
            <a:normAutofit/>
          </a:bodyPr>
          <a:lstStyle/>
          <a:p>
            <a:r>
              <a:rPr lang="en-US" sz="2400" dirty="0" err="1"/>
              <a:t>Objek</a:t>
            </a:r>
            <a:r>
              <a:rPr lang="en-US" sz="2400" dirty="0"/>
              <a:t> </a:t>
            </a:r>
            <a:r>
              <a:rPr lang="en-US" sz="2400" dirty="0" err="1"/>
              <a:t>sikap</a:t>
            </a:r>
            <a:r>
              <a:rPr lang="en-US" sz="2400" dirty="0"/>
              <a:t> </a:t>
            </a:r>
            <a:r>
              <a:rPr lang="en-US" sz="2400" dirty="0" err="1"/>
              <a:t>akan</a:t>
            </a:r>
            <a:r>
              <a:rPr lang="en-US" sz="2400" dirty="0"/>
              <a:t> </a:t>
            </a:r>
            <a:r>
              <a:rPr lang="en-US" sz="2400" dirty="0" err="1"/>
              <a:t>dipersepsi</a:t>
            </a:r>
            <a:r>
              <a:rPr lang="en-US" sz="2400" dirty="0"/>
              <a:t> </a:t>
            </a:r>
            <a:r>
              <a:rPr lang="en-US" sz="2400" dirty="0" err="1"/>
              <a:t>oleh</a:t>
            </a:r>
            <a:r>
              <a:rPr lang="en-US" sz="2400" dirty="0"/>
              <a:t> </a:t>
            </a:r>
            <a:r>
              <a:rPr lang="en-US" sz="2400" dirty="0" err="1"/>
              <a:t>individu</a:t>
            </a:r>
            <a:r>
              <a:rPr lang="en-US" sz="2400" dirty="0"/>
              <a:t>, </a:t>
            </a:r>
            <a:r>
              <a:rPr lang="en-US" sz="2400" dirty="0" err="1"/>
              <a:t>dan</a:t>
            </a:r>
            <a:r>
              <a:rPr lang="en-US" sz="2400" dirty="0"/>
              <a:t> </a:t>
            </a:r>
            <a:r>
              <a:rPr lang="en-US" sz="2400" dirty="0" err="1"/>
              <a:t>hasil</a:t>
            </a:r>
            <a:r>
              <a:rPr lang="en-US" sz="2400" dirty="0"/>
              <a:t>  </a:t>
            </a:r>
            <a:r>
              <a:rPr lang="en-US" sz="2400" dirty="0" err="1"/>
              <a:t>persepsi</a:t>
            </a:r>
            <a:r>
              <a:rPr lang="en-US" sz="2400" dirty="0"/>
              <a:t> </a:t>
            </a:r>
            <a:r>
              <a:rPr lang="en-US" sz="2400" dirty="0" err="1"/>
              <a:t>akan</a:t>
            </a:r>
            <a:r>
              <a:rPr lang="en-US" sz="2400" dirty="0"/>
              <a:t> </a:t>
            </a:r>
            <a:r>
              <a:rPr lang="en-US" sz="2400" dirty="0" err="1"/>
              <a:t>dicerminkan</a:t>
            </a:r>
            <a:r>
              <a:rPr lang="en-US" sz="2400" dirty="0"/>
              <a:t> </a:t>
            </a:r>
            <a:r>
              <a:rPr lang="en-US" sz="2400" dirty="0" err="1"/>
              <a:t>dalam</a:t>
            </a:r>
            <a:r>
              <a:rPr lang="en-US" sz="2400" dirty="0"/>
              <a:t> </a:t>
            </a:r>
            <a:r>
              <a:rPr lang="en-US" sz="2400" dirty="0" err="1"/>
              <a:t>sikap</a:t>
            </a:r>
            <a:r>
              <a:rPr lang="en-US" sz="2400" dirty="0"/>
              <a:t> yang </a:t>
            </a:r>
            <a:r>
              <a:rPr lang="en-US" sz="2400" dirty="0" err="1"/>
              <a:t>diambil</a:t>
            </a:r>
            <a:r>
              <a:rPr lang="en-US" sz="2400" dirty="0"/>
              <a:t> </a:t>
            </a:r>
            <a:r>
              <a:rPr lang="en-US" sz="2400" dirty="0" err="1"/>
              <a:t>oleh</a:t>
            </a:r>
            <a:r>
              <a:rPr lang="en-US" sz="2400" dirty="0"/>
              <a:t> </a:t>
            </a:r>
            <a:r>
              <a:rPr lang="en-US" sz="2400" dirty="0" err="1"/>
              <a:t>individu</a:t>
            </a:r>
            <a:r>
              <a:rPr lang="en-US" sz="2400" dirty="0"/>
              <a:t> yang </a:t>
            </a:r>
            <a:r>
              <a:rPr lang="en-US" sz="2400" dirty="0" err="1"/>
              <a:t>bersangkutan</a:t>
            </a:r>
            <a:r>
              <a:rPr lang="en-US" sz="2400" dirty="0"/>
              <a:t>. </a:t>
            </a:r>
            <a:r>
              <a:rPr lang="en-US" sz="2400" dirty="0" err="1"/>
              <a:t>Dalam</a:t>
            </a:r>
            <a:r>
              <a:rPr lang="en-US" sz="2400" dirty="0"/>
              <a:t> </a:t>
            </a:r>
            <a:r>
              <a:rPr lang="en-US" sz="2400" dirty="0" err="1"/>
              <a:t>mempersepsi</a:t>
            </a:r>
            <a:r>
              <a:rPr lang="en-US" sz="2400" dirty="0"/>
              <a:t> </a:t>
            </a:r>
            <a:r>
              <a:rPr lang="en-US" sz="2400" dirty="0" err="1"/>
              <a:t>objek</a:t>
            </a:r>
            <a:r>
              <a:rPr lang="en-US" sz="2400" dirty="0"/>
              <a:t> </a:t>
            </a:r>
            <a:r>
              <a:rPr lang="en-US" sz="2400" dirty="0" err="1"/>
              <a:t>sikap</a:t>
            </a:r>
            <a:r>
              <a:rPr lang="en-US" sz="2400" dirty="0"/>
              <a:t> </a:t>
            </a:r>
            <a:r>
              <a:rPr lang="en-US" sz="2400" dirty="0" err="1"/>
              <a:t>individu</a:t>
            </a:r>
            <a:r>
              <a:rPr lang="en-US" sz="2400" dirty="0"/>
              <a:t> </a:t>
            </a:r>
            <a:r>
              <a:rPr lang="en-US" sz="2400" dirty="0" err="1"/>
              <a:t>akan</a:t>
            </a:r>
            <a:r>
              <a:rPr lang="en-US" sz="2400" dirty="0"/>
              <a:t> </a:t>
            </a:r>
            <a:r>
              <a:rPr lang="en-US" sz="2400" dirty="0" err="1"/>
              <a:t>dipengaruhi</a:t>
            </a:r>
            <a:r>
              <a:rPr lang="en-US" sz="2400" dirty="0"/>
              <a:t> </a:t>
            </a:r>
            <a:r>
              <a:rPr lang="en-US" sz="2400" dirty="0" err="1"/>
              <a:t>oleh</a:t>
            </a:r>
            <a:r>
              <a:rPr lang="en-US" sz="2400" dirty="0"/>
              <a:t> </a:t>
            </a:r>
            <a:r>
              <a:rPr lang="en-US" sz="2400" dirty="0" err="1"/>
              <a:t>pengetahuan</a:t>
            </a:r>
            <a:r>
              <a:rPr lang="en-US" sz="2400" dirty="0"/>
              <a:t>, </a:t>
            </a:r>
            <a:r>
              <a:rPr lang="en-US" sz="2400" dirty="0" err="1"/>
              <a:t>pengalaman</a:t>
            </a:r>
            <a:r>
              <a:rPr lang="en-US" sz="2400" dirty="0"/>
              <a:t>, </a:t>
            </a:r>
            <a:r>
              <a:rPr lang="en-US" sz="2400" dirty="0" err="1"/>
              <a:t>cakrawala</a:t>
            </a:r>
            <a:r>
              <a:rPr lang="en-US" sz="2400" dirty="0"/>
              <a:t>, </a:t>
            </a:r>
            <a:r>
              <a:rPr lang="en-US" sz="2400" dirty="0" err="1"/>
              <a:t>keyakinan</a:t>
            </a:r>
            <a:r>
              <a:rPr lang="en-US" sz="2400" dirty="0"/>
              <a:t>, proses </a:t>
            </a:r>
            <a:r>
              <a:rPr lang="en-US" sz="2400" dirty="0" err="1"/>
              <a:t>belajar</a:t>
            </a:r>
            <a:r>
              <a:rPr lang="en-US" sz="2400" dirty="0"/>
              <a:t>, </a:t>
            </a:r>
            <a:r>
              <a:rPr lang="en-US" sz="2400" dirty="0" err="1"/>
              <a:t>dan</a:t>
            </a:r>
            <a:r>
              <a:rPr lang="en-US" sz="2400" dirty="0"/>
              <a:t> </a:t>
            </a:r>
            <a:r>
              <a:rPr lang="en-US" sz="2400" dirty="0" err="1"/>
              <a:t>hasil</a:t>
            </a:r>
            <a:r>
              <a:rPr lang="en-US" sz="2400" dirty="0"/>
              <a:t> proses </a:t>
            </a:r>
            <a:r>
              <a:rPr lang="en-US" sz="2400" dirty="0" err="1"/>
              <a:t>ini</a:t>
            </a:r>
            <a:r>
              <a:rPr lang="en-US" sz="2400" dirty="0"/>
              <a:t> </a:t>
            </a:r>
            <a:r>
              <a:rPr lang="en-US" sz="2400" dirty="0" err="1"/>
              <a:t>akan</a:t>
            </a:r>
            <a:r>
              <a:rPr lang="en-US" sz="2400" dirty="0"/>
              <a:t> </a:t>
            </a:r>
            <a:r>
              <a:rPr lang="en-US" sz="2400" dirty="0" err="1"/>
              <a:t>merupakan</a:t>
            </a:r>
            <a:r>
              <a:rPr lang="en-US" sz="2400" dirty="0"/>
              <a:t> </a:t>
            </a:r>
            <a:r>
              <a:rPr lang="en-US" sz="2400" dirty="0" err="1"/>
              <a:t>pendapat</a:t>
            </a:r>
            <a:r>
              <a:rPr lang="en-US" sz="2400" dirty="0"/>
              <a:t> </a:t>
            </a:r>
            <a:r>
              <a:rPr lang="en-US" sz="2400" dirty="0" err="1"/>
              <a:t>atau</a:t>
            </a:r>
            <a:r>
              <a:rPr lang="en-US" sz="2400" dirty="0"/>
              <a:t> </a:t>
            </a:r>
            <a:r>
              <a:rPr lang="en-US" sz="2400" dirty="0" err="1"/>
              <a:t>keyakinan</a:t>
            </a:r>
            <a:r>
              <a:rPr lang="en-US" sz="2400" dirty="0"/>
              <a:t> </a:t>
            </a:r>
            <a:r>
              <a:rPr lang="en-US" sz="2400" dirty="0" err="1"/>
              <a:t>individu</a:t>
            </a:r>
            <a:r>
              <a:rPr lang="en-US" sz="2400" dirty="0"/>
              <a:t> </a:t>
            </a:r>
            <a:r>
              <a:rPr lang="en-US" sz="2400" dirty="0" err="1"/>
              <a:t>mengenai</a:t>
            </a:r>
            <a:r>
              <a:rPr lang="en-US" sz="2400" dirty="0"/>
              <a:t> </a:t>
            </a:r>
            <a:r>
              <a:rPr lang="en-US" sz="2400" dirty="0" err="1"/>
              <a:t>objek</a:t>
            </a:r>
            <a:r>
              <a:rPr lang="en-US" sz="2400" dirty="0"/>
              <a:t> </a:t>
            </a:r>
            <a:r>
              <a:rPr lang="en-US" sz="2400" dirty="0" err="1"/>
              <a:t>dan</a:t>
            </a:r>
            <a:r>
              <a:rPr lang="en-US" sz="2400" dirty="0"/>
              <a:t> </a:t>
            </a:r>
            <a:r>
              <a:rPr lang="en-US" sz="2400" dirty="0" err="1"/>
              <a:t>sikap</a:t>
            </a:r>
            <a:r>
              <a:rPr lang="en-US" sz="2400" dirty="0"/>
              <a:t> </a:t>
            </a:r>
            <a:r>
              <a:rPr lang="en-US" sz="2400" dirty="0" err="1"/>
              <a:t>dan</a:t>
            </a:r>
            <a:r>
              <a:rPr lang="en-US" sz="2400" dirty="0"/>
              <a:t> </a:t>
            </a:r>
            <a:r>
              <a:rPr lang="en-US" sz="2400" dirty="0" err="1"/>
              <a:t>ini</a:t>
            </a:r>
            <a:r>
              <a:rPr lang="en-US" sz="2400" dirty="0"/>
              <a:t> </a:t>
            </a:r>
            <a:r>
              <a:rPr lang="en-US" sz="2400" dirty="0" err="1"/>
              <a:t>berkaitan</a:t>
            </a:r>
            <a:r>
              <a:rPr lang="en-US" sz="2400" dirty="0"/>
              <a:t> </a:t>
            </a:r>
            <a:r>
              <a:rPr lang="en-US" sz="2400" dirty="0" err="1"/>
              <a:t>dengan</a:t>
            </a:r>
            <a:r>
              <a:rPr lang="en-US" sz="2400" dirty="0"/>
              <a:t> </a:t>
            </a:r>
            <a:r>
              <a:rPr lang="en-US" sz="2400" dirty="0" err="1"/>
              <a:t>segi</a:t>
            </a:r>
            <a:r>
              <a:rPr lang="en-US" sz="2400" dirty="0"/>
              <a:t> </a:t>
            </a:r>
            <a:r>
              <a:rPr lang="en-US" sz="2400" dirty="0" err="1"/>
              <a:t>kognisi</a:t>
            </a:r>
            <a:r>
              <a:rPr lang="en-US" sz="2400" dirty="0"/>
              <a:t>. </a:t>
            </a:r>
            <a:r>
              <a:rPr lang="en-US" sz="2400" dirty="0" err="1"/>
              <a:t>Afeksi</a:t>
            </a:r>
            <a:r>
              <a:rPr lang="en-US" sz="2400" dirty="0"/>
              <a:t> </a:t>
            </a:r>
            <a:r>
              <a:rPr lang="en-US" sz="2400" dirty="0" err="1"/>
              <a:t>akan</a:t>
            </a:r>
            <a:r>
              <a:rPr lang="en-US" sz="2400" dirty="0"/>
              <a:t> </a:t>
            </a:r>
            <a:r>
              <a:rPr lang="en-US" sz="2400" dirty="0" err="1"/>
              <a:t>mengiringi</a:t>
            </a:r>
            <a:r>
              <a:rPr lang="en-US" sz="2400" dirty="0"/>
              <a:t> </a:t>
            </a:r>
            <a:r>
              <a:rPr lang="en-US" sz="2400" dirty="0" err="1"/>
              <a:t>hasil</a:t>
            </a:r>
            <a:r>
              <a:rPr lang="en-US" sz="2400" dirty="0"/>
              <a:t> </a:t>
            </a:r>
            <a:r>
              <a:rPr lang="en-US" sz="2400" dirty="0" err="1"/>
              <a:t>kognisi</a:t>
            </a:r>
            <a:r>
              <a:rPr lang="en-US" sz="2400" dirty="0"/>
              <a:t> </a:t>
            </a:r>
            <a:r>
              <a:rPr lang="en-US" sz="2400" dirty="0" err="1"/>
              <a:t>terhadap</a:t>
            </a:r>
            <a:r>
              <a:rPr lang="en-US" sz="2400" dirty="0"/>
              <a:t> </a:t>
            </a:r>
            <a:r>
              <a:rPr lang="en-US" sz="2400" dirty="0" err="1"/>
              <a:t>objek</a:t>
            </a:r>
            <a:r>
              <a:rPr lang="en-US" sz="2400" dirty="0"/>
              <a:t> </a:t>
            </a:r>
            <a:r>
              <a:rPr lang="en-US" sz="2400" dirty="0" err="1"/>
              <a:t>sebagai</a:t>
            </a:r>
            <a:r>
              <a:rPr lang="en-US" sz="2400" dirty="0"/>
              <a:t> </a:t>
            </a:r>
            <a:r>
              <a:rPr lang="en-US" sz="2400" dirty="0" err="1"/>
              <a:t>aspek</a:t>
            </a:r>
            <a:r>
              <a:rPr lang="en-US" sz="2400" dirty="0"/>
              <a:t> </a:t>
            </a:r>
            <a:r>
              <a:rPr lang="en-US" sz="2400" dirty="0" err="1"/>
              <a:t>evaluatif</a:t>
            </a:r>
            <a:r>
              <a:rPr lang="en-US" sz="2400" dirty="0"/>
              <a:t>, yang </a:t>
            </a:r>
            <a:r>
              <a:rPr lang="en-US" sz="2400" dirty="0" err="1"/>
              <a:t>dapat</a:t>
            </a:r>
            <a:r>
              <a:rPr lang="en-US" sz="2400" dirty="0"/>
              <a:t> </a:t>
            </a:r>
            <a:r>
              <a:rPr lang="en-US" sz="2400" dirty="0" err="1"/>
              <a:t>bersifat</a:t>
            </a:r>
            <a:r>
              <a:rPr lang="en-US" sz="2400" dirty="0"/>
              <a:t> </a:t>
            </a:r>
            <a:r>
              <a:rPr lang="en-US" sz="2400" dirty="0" err="1"/>
              <a:t>positif</a:t>
            </a:r>
            <a:r>
              <a:rPr lang="en-US" sz="2400" dirty="0"/>
              <a:t> </a:t>
            </a:r>
            <a:r>
              <a:rPr lang="en-US" sz="2400" dirty="0" err="1"/>
              <a:t>dan</a:t>
            </a:r>
            <a:r>
              <a:rPr lang="en-US" sz="2400" dirty="0"/>
              <a:t> </a:t>
            </a:r>
            <a:r>
              <a:rPr lang="en-US" sz="2400" dirty="0" err="1"/>
              <a:t>negatif</a:t>
            </a:r>
            <a:r>
              <a:rPr lang="en-US" sz="2400" dirty="0"/>
              <a:t>. </a:t>
            </a:r>
            <a:r>
              <a:rPr lang="en-US" sz="2400" dirty="0" err="1"/>
              <a:t>Hasil</a:t>
            </a:r>
            <a:r>
              <a:rPr lang="en-US" sz="2400" dirty="0"/>
              <a:t> </a:t>
            </a:r>
            <a:r>
              <a:rPr lang="en-US" sz="2400" dirty="0" err="1"/>
              <a:t>evaluasi</a:t>
            </a:r>
            <a:r>
              <a:rPr lang="en-US" sz="2400" dirty="0"/>
              <a:t> </a:t>
            </a:r>
            <a:r>
              <a:rPr lang="en-US" sz="2400" dirty="0" err="1"/>
              <a:t>aspek</a:t>
            </a:r>
            <a:r>
              <a:rPr lang="en-US" sz="2400" dirty="0"/>
              <a:t> </a:t>
            </a:r>
            <a:r>
              <a:rPr lang="en-US" sz="2400" dirty="0" err="1"/>
              <a:t>afeksi</a:t>
            </a:r>
            <a:r>
              <a:rPr lang="en-US" sz="2400" dirty="0"/>
              <a:t> </a:t>
            </a:r>
            <a:r>
              <a:rPr lang="en-US" sz="2400" dirty="0" err="1"/>
              <a:t>akan</a:t>
            </a:r>
            <a:r>
              <a:rPr lang="en-US" sz="2400" dirty="0"/>
              <a:t> </a:t>
            </a:r>
            <a:r>
              <a:rPr lang="en-US" sz="2400" dirty="0" err="1"/>
              <a:t>mengait</a:t>
            </a:r>
            <a:r>
              <a:rPr lang="en-US" sz="2400" dirty="0"/>
              <a:t> </a:t>
            </a:r>
            <a:r>
              <a:rPr lang="en-US" sz="2400" dirty="0" err="1"/>
              <a:t>segi</a:t>
            </a:r>
            <a:r>
              <a:rPr lang="en-US" sz="2400" dirty="0"/>
              <a:t> </a:t>
            </a:r>
            <a:r>
              <a:rPr lang="en-US" sz="2400" dirty="0" err="1"/>
              <a:t>kognisi</a:t>
            </a:r>
            <a:r>
              <a:rPr lang="en-US" sz="2400" dirty="0"/>
              <a:t> yang </a:t>
            </a:r>
            <a:r>
              <a:rPr lang="en-US" sz="2400" dirty="0" err="1"/>
              <a:t>merupakan</a:t>
            </a:r>
            <a:r>
              <a:rPr lang="en-US" sz="2400" dirty="0"/>
              <a:t> </a:t>
            </a:r>
            <a:r>
              <a:rPr lang="en-US" sz="2400" dirty="0" err="1"/>
              <a:t>kesiapan</a:t>
            </a:r>
            <a:r>
              <a:rPr lang="en-US" sz="2400" dirty="0"/>
              <a:t> </a:t>
            </a:r>
            <a:r>
              <a:rPr lang="en-US" sz="2400" dirty="0" err="1"/>
              <a:t>untuk</a:t>
            </a:r>
            <a:r>
              <a:rPr lang="en-US" sz="2400" dirty="0"/>
              <a:t> </a:t>
            </a:r>
            <a:r>
              <a:rPr lang="en-US" sz="2400" dirty="0" err="1"/>
              <a:t>memberikan</a:t>
            </a:r>
            <a:r>
              <a:rPr lang="en-US" sz="2400" dirty="0"/>
              <a:t> </a:t>
            </a:r>
            <a:r>
              <a:rPr lang="en-US" sz="2400" dirty="0" err="1"/>
              <a:t>respon</a:t>
            </a:r>
            <a:r>
              <a:rPr lang="en-US" sz="2400" dirty="0"/>
              <a:t> </a:t>
            </a:r>
            <a:r>
              <a:rPr lang="en-US" sz="2400" dirty="0" err="1"/>
              <a:t>terhadap</a:t>
            </a:r>
            <a:r>
              <a:rPr lang="en-US" sz="2400" dirty="0"/>
              <a:t> </a:t>
            </a:r>
            <a:r>
              <a:rPr lang="en-US" sz="2400" dirty="0" err="1"/>
              <a:t>objek</a:t>
            </a:r>
            <a:r>
              <a:rPr lang="en-US" sz="2400" dirty="0"/>
              <a:t> </a:t>
            </a:r>
            <a:r>
              <a:rPr lang="en-US" sz="2400" dirty="0" err="1"/>
              <a:t>sikap</a:t>
            </a:r>
            <a:r>
              <a:rPr lang="en-US" sz="2400" dirty="0"/>
              <a:t>, </a:t>
            </a:r>
            <a:r>
              <a:rPr lang="en-US" sz="2400" dirty="0" err="1"/>
              <a:t>kesiapan</a:t>
            </a:r>
            <a:r>
              <a:rPr lang="en-US" sz="2400" dirty="0"/>
              <a:t> </a:t>
            </a:r>
            <a:r>
              <a:rPr lang="en-US" sz="2400" dirty="0" err="1"/>
              <a:t>untuk</a:t>
            </a:r>
            <a:r>
              <a:rPr lang="en-US" sz="2400" dirty="0"/>
              <a:t> </a:t>
            </a:r>
            <a:r>
              <a:rPr lang="en-US" sz="2400" dirty="0" err="1"/>
              <a:t>bertindak</a:t>
            </a:r>
            <a:r>
              <a:rPr lang="en-US" sz="2400" dirty="0"/>
              <a:t>, </a:t>
            </a:r>
            <a:r>
              <a:rPr lang="en-US" sz="2400" dirty="0" err="1"/>
              <a:t>kesiapan</a:t>
            </a:r>
            <a:r>
              <a:rPr lang="en-US" sz="2400" dirty="0"/>
              <a:t> </a:t>
            </a:r>
            <a:r>
              <a:rPr lang="en-US" sz="2400" dirty="0" err="1"/>
              <a:t>untuk</a:t>
            </a:r>
            <a:r>
              <a:rPr lang="en-US" sz="2400" dirty="0"/>
              <a:t> </a:t>
            </a:r>
            <a:r>
              <a:rPr lang="en-US" sz="2400" dirty="0" err="1"/>
              <a:t>berperilaku</a:t>
            </a:r>
            <a:r>
              <a:rPr lang="en-US" sz="2400" dirty="0"/>
              <a:t>. </a:t>
            </a:r>
            <a:r>
              <a:rPr lang="en-US" sz="2400" dirty="0" err="1"/>
              <a:t>Keadaan</a:t>
            </a:r>
            <a:r>
              <a:rPr lang="en-US" sz="2400" dirty="0"/>
              <a:t> </a:t>
            </a:r>
            <a:r>
              <a:rPr lang="en-US" sz="2400" dirty="0" err="1"/>
              <a:t>lingkungan</a:t>
            </a:r>
            <a:r>
              <a:rPr lang="en-US" sz="2400" dirty="0"/>
              <a:t> </a:t>
            </a:r>
            <a:r>
              <a:rPr lang="en-US" sz="2400" dirty="0" err="1"/>
              <a:t>akan</a:t>
            </a:r>
            <a:r>
              <a:rPr lang="en-US" sz="2400" dirty="0"/>
              <a:t> </a:t>
            </a:r>
            <a:r>
              <a:rPr lang="en-US" sz="2400" dirty="0" err="1"/>
              <a:t>memberikan</a:t>
            </a:r>
            <a:r>
              <a:rPr lang="en-US" sz="2400" dirty="0"/>
              <a:t> </a:t>
            </a:r>
            <a:r>
              <a:rPr lang="en-US" sz="2400" dirty="0" err="1"/>
              <a:t>pengaruh</a:t>
            </a:r>
            <a:r>
              <a:rPr lang="en-US" sz="2400" dirty="0"/>
              <a:t> </a:t>
            </a:r>
            <a:r>
              <a:rPr lang="en-US" sz="2400" dirty="0" err="1"/>
              <a:t>terhadap</a:t>
            </a:r>
            <a:r>
              <a:rPr lang="en-US" sz="2400" dirty="0"/>
              <a:t> </a:t>
            </a:r>
            <a:r>
              <a:rPr lang="en-US" sz="2400" dirty="0" err="1"/>
              <a:t>objek</a:t>
            </a:r>
            <a:r>
              <a:rPr lang="en-US" sz="2400" dirty="0"/>
              <a:t> </a:t>
            </a:r>
            <a:r>
              <a:rPr lang="en-US" sz="2400" dirty="0" err="1"/>
              <a:t>sikap</a:t>
            </a:r>
            <a:r>
              <a:rPr lang="en-US" sz="2400" dirty="0"/>
              <a:t> </a:t>
            </a:r>
            <a:r>
              <a:rPr lang="en-US" sz="2400" dirty="0" err="1"/>
              <a:t>maupun</a:t>
            </a:r>
            <a:r>
              <a:rPr lang="en-US" sz="2400" dirty="0"/>
              <a:t> </a:t>
            </a:r>
            <a:r>
              <a:rPr lang="en-US" sz="2400" dirty="0" err="1"/>
              <a:t>pada</a:t>
            </a:r>
            <a:r>
              <a:rPr lang="en-US" sz="2400" dirty="0"/>
              <a:t> </a:t>
            </a:r>
            <a:r>
              <a:rPr lang="en-US" sz="2400" dirty="0" err="1"/>
              <a:t>individu</a:t>
            </a:r>
            <a:r>
              <a:rPr lang="en-US" sz="2400" dirty="0"/>
              <a:t> yang </a:t>
            </a:r>
            <a:r>
              <a:rPr lang="en-US" sz="2400" dirty="0" err="1"/>
              <a:t>bersangkutan</a:t>
            </a:r>
            <a:r>
              <a:rPr lang="en-US" sz="2400" dirty="0"/>
              <a:t>.</a:t>
            </a:r>
            <a:endParaRPr lang="id-ID" sz="2400" dirty="0"/>
          </a:p>
        </p:txBody>
      </p:sp>
      <p:pic>
        <p:nvPicPr>
          <p:cNvPr id="56" name="Content Placeholder 55"/>
          <p:cNvPicPr>
            <a:picLocks noGrp="1" noChangeAspect="1"/>
          </p:cNvPicPr>
          <p:nvPr>
            <p:ph idx="1"/>
          </p:nvPr>
        </p:nvPicPr>
        <p:blipFill>
          <a:blip r:embed="rId2"/>
          <a:stretch>
            <a:fillRect/>
          </a:stretch>
        </p:blipFill>
        <p:spPr>
          <a:xfrm>
            <a:off x="9066212" y="1752600"/>
            <a:ext cx="2971800" cy="2209800"/>
          </a:xfrm>
          <a:prstGeom prst="rect">
            <a:avLst/>
          </a:prstGeom>
        </p:spPr>
      </p:pic>
    </p:spTree>
    <p:extLst>
      <p:ext uri="{BB962C8B-B14F-4D97-AF65-F5344CB8AC3E}">
        <p14:creationId xmlns:p14="http://schemas.microsoft.com/office/powerpoint/2010/main" val="86869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0012" y="381000"/>
            <a:ext cx="9144000" cy="1144556"/>
          </a:xfrm>
        </p:spPr>
        <p:txBody>
          <a:bodyPr>
            <a:normAutofit/>
          </a:bodyPr>
          <a:lstStyle/>
          <a:p>
            <a:pPr algn="ctr"/>
            <a:r>
              <a:rPr lang="en-US" sz="6000" dirty="0">
                <a:latin typeface="AR JULIAN" panose="02000000000000000000" pitchFamily="2" charset="0"/>
              </a:rPr>
              <a:t>TERIMAKASIH</a:t>
            </a:r>
          </a:p>
        </p:txBody>
      </p:sp>
      <p:pic>
        <p:nvPicPr>
          <p:cNvPr id="2" name="Picture 1"/>
          <p:cNvPicPr>
            <a:picLocks noChangeAspect="1"/>
          </p:cNvPicPr>
          <p:nvPr/>
        </p:nvPicPr>
        <p:blipFill>
          <a:blip r:embed="rId3"/>
          <a:stretch>
            <a:fillRect/>
          </a:stretch>
        </p:blipFill>
        <p:spPr>
          <a:xfrm>
            <a:off x="2589212" y="1828800"/>
            <a:ext cx="7143750" cy="4381500"/>
          </a:xfrm>
          <a:prstGeom prst="rect">
            <a:avLst/>
          </a:prstGeom>
        </p:spPr>
      </p:pic>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152400"/>
            <a:ext cx="9144000" cy="877079"/>
          </a:xfrm>
        </p:spPr>
        <p:txBody>
          <a:bodyPr>
            <a:normAutofit/>
          </a:bodyPr>
          <a:lstStyle/>
          <a:p>
            <a:r>
              <a:rPr lang="en-US" sz="5400" b="1" dirty="0" err="1">
                <a:latin typeface="AR JULIAN" panose="02000000000000000000" pitchFamily="2" charset="0"/>
              </a:rPr>
              <a:t>Sikap</a:t>
            </a:r>
            <a:r>
              <a:rPr lang="en-US" sz="5400" b="1" dirty="0">
                <a:latin typeface="AR JULIAN" panose="02000000000000000000" pitchFamily="2" charset="0"/>
              </a:rPr>
              <a:t> </a:t>
            </a:r>
            <a:r>
              <a:rPr lang="en-US" sz="5400" b="1" dirty="0" err="1">
                <a:latin typeface="AR JULIAN" panose="02000000000000000000" pitchFamily="2" charset="0"/>
              </a:rPr>
              <a:t>dan</a:t>
            </a:r>
            <a:r>
              <a:rPr lang="en-US" sz="5400" b="1" dirty="0">
                <a:latin typeface="AR JULIAN" panose="02000000000000000000" pitchFamily="2" charset="0"/>
              </a:rPr>
              <a:t> </a:t>
            </a:r>
            <a:r>
              <a:rPr lang="en-US" sz="5400" b="1" dirty="0" err="1">
                <a:latin typeface="AR JULIAN" panose="02000000000000000000" pitchFamily="2" charset="0"/>
              </a:rPr>
              <a:t>Perilaku</a:t>
            </a:r>
            <a:endParaRPr lang="en-US" sz="5400" b="1" dirty="0">
              <a:latin typeface="AR JULIAN" panose="02000000000000000000" pitchFamily="2" charset="0"/>
            </a:endParaRPr>
          </a:p>
        </p:txBody>
      </p:sp>
      <p:sp>
        <p:nvSpPr>
          <p:cNvPr id="14" name="Content Placeholder 13"/>
          <p:cNvSpPr>
            <a:spLocks noGrp="1"/>
          </p:cNvSpPr>
          <p:nvPr>
            <p:ph idx="1"/>
          </p:nvPr>
        </p:nvSpPr>
        <p:spPr>
          <a:xfrm>
            <a:off x="455612" y="1676400"/>
            <a:ext cx="10210801" cy="4495800"/>
          </a:xfrm>
        </p:spPr>
        <p:txBody>
          <a:bodyPr/>
          <a:lstStyle/>
          <a:p>
            <a:pPr marL="0" indent="0">
              <a:buNone/>
            </a:pPr>
            <a:r>
              <a:rPr lang="en-US" dirty="0"/>
              <a:t>	</a:t>
            </a:r>
            <a:r>
              <a:rPr lang="id-ID" dirty="0"/>
              <a:t>Seperti yang telah dipaparkan apa yang telah di kemukakan oleh Krech dan Crutenfield jelas terlihat bagaimana kaitan antara sikap dan perilaku. </a:t>
            </a:r>
          </a:p>
          <a:p>
            <a:pPr marL="0" indent="0">
              <a:buNone/>
            </a:pPr>
            <a:r>
              <a:rPr lang="en-US" dirty="0"/>
              <a:t>	</a:t>
            </a:r>
            <a:r>
              <a:rPr lang="id-ID" dirty="0"/>
              <a:t>Perilaku seseorang akan di warnai atau di latar belakangi oleh sikap yang ada pada orang yang bersangkutan. Namun demikian tidak semua ahli menerima pendapat bahwa perilaku itu di latar belakangi oleh sikap yang ada pada diri seseorang.</a:t>
            </a:r>
          </a:p>
          <a:p>
            <a:pPr marL="0" indent="0">
              <a:buNone/>
            </a:pPr>
            <a:r>
              <a:rPr lang="en-US" dirty="0"/>
              <a:t>	</a:t>
            </a:r>
            <a:r>
              <a:rPr lang="id-ID" dirty="0"/>
              <a:t>Tidak ada jaminan bahwa bila sikap berubah akan mengubah pula perilaku, yaitu dengan penelitian Leon Fentinger timbul pendapat yang memandang bahwa perilaku itu tidak dilatar belakangi oleh sikap yang ada pada diri seseorang. </a:t>
            </a:r>
          </a:p>
          <a:p>
            <a:pPr marL="0" indent="0">
              <a:buNone/>
            </a:pPr>
            <a:endParaRPr lang="en-US"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457200"/>
            <a:ext cx="9144000" cy="724679"/>
          </a:xfrm>
        </p:spPr>
        <p:txBody>
          <a:bodyPr>
            <a:noAutofit/>
          </a:bodyPr>
          <a:lstStyle/>
          <a:p>
            <a:r>
              <a:rPr lang="en-US" sz="4800" dirty="0" err="1">
                <a:latin typeface="AR JULIAN" panose="02000000000000000000" pitchFamily="2" charset="0"/>
              </a:rPr>
              <a:t>Pengertian</a:t>
            </a:r>
            <a:r>
              <a:rPr lang="en-US" sz="4800" dirty="0">
                <a:latin typeface="AR JULIAN" panose="02000000000000000000" pitchFamily="2" charset="0"/>
              </a:rPr>
              <a:t> </a:t>
            </a:r>
            <a:r>
              <a:rPr lang="en-US" sz="4800" dirty="0" err="1">
                <a:latin typeface="AR JULIAN" panose="02000000000000000000" pitchFamily="2" charset="0"/>
              </a:rPr>
              <a:t>Sikap</a:t>
            </a:r>
            <a:endParaRPr lang="id-ID" sz="4800" dirty="0">
              <a:latin typeface="AR JULIAN" panose="02000000000000000000" pitchFamily="2" charset="0"/>
            </a:endParaRPr>
          </a:p>
        </p:txBody>
      </p:sp>
      <p:sp>
        <p:nvSpPr>
          <p:cNvPr id="3" name="Content Placeholder 2"/>
          <p:cNvSpPr>
            <a:spLocks noGrp="1"/>
          </p:cNvSpPr>
          <p:nvPr>
            <p:ph idx="1"/>
          </p:nvPr>
        </p:nvSpPr>
        <p:spPr>
          <a:xfrm>
            <a:off x="150812" y="1676400"/>
            <a:ext cx="11811000" cy="4495800"/>
          </a:xfrm>
        </p:spPr>
        <p:txBody>
          <a:bodyPr>
            <a:normAutofit lnSpcReduction="10000"/>
          </a:bodyPr>
          <a:lstStyle/>
          <a:p>
            <a:pPr marL="0" indent="0" algn="just">
              <a:buNone/>
            </a:pPr>
            <a:r>
              <a:rPr lang="en-US" dirty="0"/>
              <a:t>T</a:t>
            </a:r>
            <a:r>
              <a:rPr lang="id-ID" dirty="0"/>
              <a:t>erdapat beberapa pendapat diantara para ahli apa yang dimaksud dngan sikap itu. A</a:t>
            </a:r>
            <a:r>
              <a:rPr lang="en-US" dirty="0" err="1"/>
              <a:t>ntara</a:t>
            </a:r>
            <a:r>
              <a:rPr lang="en-US" dirty="0"/>
              <a:t> </a:t>
            </a:r>
            <a:r>
              <a:rPr lang="id-ID" dirty="0"/>
              <a:t>lain dikemukakan oleh :</a:t>
            </a:r>
          </a:p>
          <a:p>
            <a:pPr algn="just"/>
            <a:r>
              <a:rPr lang="id-ID" dirty="0"/>
              <a:t>Thurstone yaitu memandang sikap sebagai suatu tingkatan afeksi baik yang bersikap positif maupun yang bersikap negatif dalam hubungan dengan objek-objek psikologis</a:t>
            </a:r>
            <a:r>
              <a:rPr lang="id-ID" sz="2800" dirty="0"/>
              <a:t>.</a:t>
            </a:r>
            <a:endParaRPr lang="en-US" sz="2800" dirty="0"/>
          </a:p>
          <a:p>
            <a:pPr algn="just"/>
            <a:r>
              <a:rPr lang="id-ID" dirty="0"/>
              <a:t>Kemudian New Comb memberikan pengertian tentang sikap yang mana New Comb telah menghubungkan Sikap dengan komponen kognitif dan konatif namun komponen afektif justru tidak menampak, yang ditampakkan oleh Thurstone.</a:t>
            </a:r>
            <a:endParaRPr lang="en-US" dirty="0"/>
          </a:p>
          <a:p>
            <a:pPr algn="just"/>
            <a:r>
              <a:rPr lang="id-ID" dirty="0"/>
              <a:t>Disamping itu Rokeach memberikan pengertian tentang sikap bahwa dalam pengertian sikap telah terkandung kognitif dan juga konatif,  Yaitu merupakan predisposisi untuk merespon , untuk berperilaku. Ini berarti bahwa sikap berkaitan dengan perilaku, namun seperti halnya pada  New Comb komponen afeksi tidak menampakkan pada batasan Rokeach.</a:t>
            </a:r>
          </a:p>
          <a:p>
            <a:pPr algn="just"/>
            <a:endParaRPr lang="id-ID" dirty="0"/>
          </a:p>
        </p:txBody>
      </p:sp>
    </p:spTree>
    <p:extLst>
      <p:ext uri="{BB962C8B-B14F-4D97-AF65-F5344CB8AC3E}">
        <p14:creationId xmlns:p14="http://schemas.microsoft.com/office/powerpoint/2010/main" val="37996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12" y="1905000"/>
            <a:ext cx="11582400" cy="4267200"/>
          </a:xfrm>
        </p:spPr>
        <p:txBody>
          <a:bodyPr/>
          <a:lstStyle/>
          <a:p>
            <a:pPr marL="285750" indent="-285750" algn="just">
              <a:buFont typeface="Arial" panose="020B0604020202020204" pitchFamily="34" charset="0"/>
              <a:buChar char="•"/>
            </a:pPr>
            <a:r>
              <a:rPr lang="id-ID" dirty="0"/>
              <a:t>Kemudian Gerungan memberikan pengertian sikap sebagai berikut : pengertian attitude itu dapat kita terjemahkan dengan kata sikap terhadap objek tertentu, yang dapat merupakan sikap pandangan atau sikap perasaan, tetapi siap mana disertai oleh kecenderungan bertindak sesuai dengan sikap dan kesediaan bereaksi terhadap satu hal.</a:t>
            </a:r>
            <a:endParaRPr lang="en-US" dirty="0"/>
          </a:p>
          <a:p>
            <a:pPr marL="0" indent="0" algn="ctr">
              <a:buNone/>
            </a:pPr>
            <a:r>
              <a:rPr lang="id-ID" sz="2800" dirty="0">
                <a:latin typeface="Agency FB" panose="020B0503020202020204" pitchFamily="34" charset="0"/>
              </a:rPr>
              <a:t>Dari macam-macam pendapat tersebut dapatlah dicari suatu pendapat Bahwa sikap itu merupakan organisasi pendapat , keyakinan seseorang mengenai objek atau situasi yang relatif ajegtif, yang disertai adanya perasaan tertentu dan memberikan dasar kepada orang tersebut untuk membuat respon atau berperilaku dalam cara  yang tertentu yang dipilihnya</a:t>
            </a:r>
          </a:p>
          <a:p>
            <a:pPr marL="0" indent="0" algn="ctr">
              <a:buNone/>
            </a:pPr>
            <a:endParaRPr lang="id-ID" dirty="0"/>
          </a:p>
        </p:txBody>
      </p:sp>
      <p:pic>
        <p:nvPicPr>
          <p:cNvPr id="4" name="Picture 3"/>
          <p:cNvPicPr>
            <a:picLocks noChangeAspect="1"/>
          </p:cNvPicPr>
          <p:nvPr/>
        </p:nvPicPr>
        <p:blipFill rotWithShape="1">
          <a:blip r:embed="rId2"/>
          <a:srcRect t="-2857" r="3863" b="34285"/>
          <a:stretch/>
        </p:blipFill>
        <p:spPr>
          <a:xfrm>
            <a:off x="10055225" y="5029200"/>
            <a:ext cx="2133600" cy="1828800"/>
          </a:xfrm>
          <a:prstGeom prst="rect">
            <a:avLst/>
          </a:prstGeom>
        </p:spPr>
      </p:pic>
    </p:spTree>
    <p:extLst>
      <p:ext uri="{BB962C8B-B14F-4D97-AF65-F5344CB8AC3E}">
        <p14:creationId xmlns:p14="http://schemas.microsoft.com/office/powerpoint/2010/main" val="257820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57200"/>
            <a:ext cx="9144000" cy="877079"/>
          </a:xfrm>
        </p:spPr>
        <p:txBody>
          <a:bodyPr>
            <a:normAutofit/>
          </a:bodyPr>
          <a:lstStyle/>
          <a:p>
            <a:r>
              <a:rPr lang="en-US" sz="4800" dirty="0" err="1">
                <a:latin typeface="AR JULIAN" panose="02000000000000000000" pitchFamily="2" charset="0"/>
              </a:rPr>
              <a:t>Struktur</a:t>
            </a:r>
            <a:r>
              <a:rPr lang="en-US" sz="4800" dirty="0">
                <a:latin typeface="AR JULIAN" panose="02000000000000000000" pitchFamily="2" charset="0"/>
              </a:rPr>
              <a:t> </a:t>
            </a:r>
            <a:r>
              <a:rPr lang="en-US" sz="4800" dirty="0" err="1">
                <a:latin typeface="AR JULIAN" panose="02000000000000000000" pitchFamily="2" charset="0"/>
              </a:rPr>
              <a:t>Sikap</a:t>
            </a:r>
            <a:endParaRPr lang="id-ID" sz="4800" dirty="0">
              <a:latin typeface="AR JULIAN" panose="02000000000000000000" pitchFamily="2" charset="0"/>
            </a:endParaRPr>
          </a:p>
        </p:txBody>
      </p:sp>
      <p:sp>
        <p:nvSpPr>
          <p:cNvPr id="6" name="Content Placeholder 5"/>
          <p:cNvSpPr>
            <a:spLocks noGrp="1"/>
          </p:cNvSpPr>
          <p:nvPr>
            <p:ph idx="1"/>
          </p:nvPr>
        </p:nvSpPr>
        <p:spPr>
          <a:xfrm>
            <a:off x="150812" y="1600200"/>
            <a:ext cx="11963400" cy="4876800"/>
          </a:xfrm>
        </p:spPr>
        <p:txBody>
          <a:bodyPr/>
          <a:lstStyle/>
          <a:p>
            <a:pPr marL="0" indent="0">
              <a:buNone/>
            </a:pPr>
            <a:r>
              <a:rPr lang="en-US" dirty="0" err="1"/>
              <a:t>Sikap</a:t>
            </a:r>
            <a:r>
              <a:rPr lang="en-US" dirty="0"/>
              <a:t> </a:t>
            </a:r>
            <a:r>
              <a:rPr lang="en-US" dirty="0" err="1"/>
              <a:t>mengandung</a:t>
            </a:r>
            <a:r>
              <a:rPr lang="en-US" dirty="0"/>
              <a:t> 3 </a:t>
            </a:r>
            <a:r>
              <a:rPr lang="en-US" dirty="0" err="1"/>
              <a:t>komponen</a:t>
            </a:r>
            <a:r>
              <a:rPr lang="en-US" dirty="0"/>
              <a:t> yang </a:t>
            </a:r>
            <a:r>
              <a:rPr lang="en-US" dirty="0" err="1"/>
              <a:t>membentuk</a:t>
            </a:r>
            <a:r>
              <a:rPr lang="en-US" dirty="0"/>
              <a:t> </a:t>
            </a:r>
            <a:r>
              <a:rPr lang="en-US" dirty="0" err="1"/>
              <a:t>struktur</a:t>
            </a:r>
            <a:r>
              <a:rPr lang="en-US" dirty="0"/>
              <a:t> </a:t>
            </a:r>
            <a:r>
              <a:rPr lang="en-US" dirty="0" err="1"/>
              <a:t>sikap</a:t>
            </a:r>
            <a:r>
              <a:rPr lang="en-US" dirty="0"/>
              <a:t>, </a:t>
            </a:r>
            <a:r>
              <a:rPr lang="en-US" dirty="0" err="1"/>
              <a:t>yaitu</a:t>
            </a:r>
            <a:r>
              <a:rPr lang="en-US" dirty="0"/>
              <a:t>:</a:t>
            </a:r>
          </a:p>
          <a:p>
            <a:pPr marL="457200" indent="-457200">
              <a:buAutoNum type="alphaLcPeriod"/>
            </a:pPr>
            <a:r>
              <a:rPr lang="en-US" dirty="0" err="1"/>
              <a:t>Komponen</a:t>
            </a:r>
            <a:r>
              <a:rPr lang="en-US" dirty="0"/>
              <a:t> </a:t>
            </a:r>
            <a:r>
              <a:rPr lang="en-US" dirty="0" err="1"/>
              <a:t>Kognitif</a:t>
            </a:r>
            <a:r>
              <a:rPr lang="en-US" dirty="0"/>
              <a:t>, </a:t>
            </a:r>
            <a:r>
              <a:rPr lang="en-US" dirty="0" err="1"/>
              <a:t>yaitu</a:t>
            </a:r>
            <a:r>
              <a:rPr lang="en-US" dirty="0"/>
              <a:t> </a:t>
            </a:r>
            <a:r>
              <a:rPr lang="en-US" dirty="0" err="1"/>
              <a:t>komponen</a:t>
            </a:r>
            <a:r>
              <a:rPr lang="en-US" dirty="0"/>
              <a:t> yang </a:t>
            </a:r>
            <a:r>
              <a:rPr lang="en-US" dirty="0" err="1"/>
              <a:t>berkaitan</a:t>
            </a:r>
            <a:r>
              <a:rPr lang="en-US" dirty="0"/>
              <a:t> </a:t>
            </a:r>
            <a:r>
              <a:rPr lang="en-US" dirty="0" err="1"/>
              <a:t>dengan</a:t>
            </a:r>
            <a:r>
              <a:rPr lang="en-US" dirty="0"/>
              <a:t> </a:t>
            </a:r>
            <a:r>
              <a:rPr lang="en-US" dirty="0" err="1"/>
              <a:t>pengetahuan</a:t>
            </a:r>
            <a:r>
              <a:rPr lang="en-US" dirty="0"/>
              <a:t>, </a:t>
            </a:r>
            <a:r>
              <a:rPr lang="en-US" dirty="0" err="1"/>
              <a:t>pandangan</a:t>
            </a:r>
            <a:r>
              <a:rPr lang="en-US" dirty="0"/>
              <a:t>, </a:t>
            </a:r>
            <a:r>
              <a:rPr lang="en-US" dirty="0" err="1"/>
              <a:t>keyakinan</a:t>
            </a:r>
            <a:r>
              <a:rPr lang="en-US" dirty="0"/>
              <a:t> </a:t>
            </a:r>
            <a:r>
              <a:rPr lang="en-US" dirty="0" err="1"/>
              <a:t>yaitu</a:t>
            </a:r>
            <a:r>
              <a:rPr lang="en-US" dirty="0"/>
              <a:t> </a:t>
            </a:r>
            <a:r>
              <a:rPr lang="en-US" dirty="0" err="1"/>
              <a:t>hal-hal</a:t>
            </a:r>
            <a:r>
              <a:rPr lang="en-US" dirty="0"/>
              <a:t> yang </a:t>
            </a:r>
            <a:r>
              <a:rPr lang="en-US" dirty="0" err="1"/>
              <a:t>berhubungan</a:t>
            </a:r>
            <a:r>
              <a:rPr lang="en-US" dirty="0"/>
              <a:t> </a:t>
            </a:r>
            <a:r>
              <a:rPr lang="en-US" dirty="0" err="1"/>
              <a:t>dengan</a:t>
            </a:r>
            <a:r>
              <a:rPr lang="en-US" dirty="0"/>
              <a:t> </a:t>
            </a:r>
            <a:r>
              <a:rPr lang="en-US" dirty="0" err="1"/>
              <a:t>bagaimana</a:t>
            </a:r>
            <a:r>
              <a:rPr lang="en-US" dirty="0"/>
              <a:t> orang </a:t>
            </a:r>
            <a:r>
              <a:rPr lang="en-US" dirty="0" err="1"/>
              <a:t>mempresepsi</a:t>
            </a:r>
            <a:r>
              <a:rPr lang="en-US" dirty="0"/>
              <a:t> </a:t>
            </a:r>
            <a:r>
              <a:rPr lang="en-US" dirty="0" err="1"/>
              <a:t>terhadap</a:t>
            </a:r>
            <a:r>
              <a:rPr lang="en-US" dirty="0"/>
              <a:t> </a:t>
            </a:r>
            <a:r>
              <a:rPr lang="en-US" dirty="0" err="1"/>
              <a:t>objek</a:t>
            </a:r>
            <a:r>
              <a:rPr lang="en-US" dirty="0"/>
              <a:t> </a:t>
            </a:r>
            <a:r>
              <a:rPr lang="en-US" dirty="0" err="1"/>
              <a:t>sikap</a:t>
            </a:r>
            <a:endParaRPr lang="en-US" dirty="0"/>
          </a:p>
          <a:p>
            <a:pPr marL="457200" indent="-457200">
              <a:buAutoNum type="alphaLcPeriod"/>
            </a:pPr>
            <a:r>
              <a:rPr lang="en-US" dirty="0" err="1"/>
              <a:t>Komponen</a:t>
            </a:r>
            <a:r>
              <a:rPr lang="en-US" dirty="0"/>
              <a:t> </a:t>
            </a:r>
            <a:r>
              <a:rPr lang="en-US" dirty="0" err="1"/>
              <a:t>Afektif</a:t>
            </a:r>
            <a:r>
              <a:rPr lang="en-US" dirty="0"/>
              <a:t>, </a:t>
            </a:r>
            <a:r>
              <a:rPr lang="en-US" dirty="0" err="1"/>
              <a:t>yaitu</a:t>
            </a:r>
            <a:r>
              <a:rPr lang="en-US" dirty="0"/>
              <a:t> </a:t>
            </a:r>
            <a:r>
              <a:rPr lang="en-US" dirty="0" err="1"/>
              <a:t>komponen</a:t>
            </a:r>
            <a:r>
              <a:rPr lang="en-US" dirty="0"/>
              <a:t> yang </a:t>
            </a:r>
            <a:r>
              <a:rPr lang="en-US" dirty="0" err="1"/>
              <a:t>berhubungan</a:t>
            </a:r>
            <a:r>
              <a:rPr lang="en-US" dirty="0"/>
              <a:t> </a:t>
            </a:r>
            <a:r>
              <a:rPr lang="en-US" dirty="0" err="1"/>
              <a:t>dengan</a:t>
            </a:r>
            <a:r>
              <a:rPr lang="en-US" dirty="0"/>
              <a:t> rasa </a:t>
            </a:r>
            <a:r>
              <a:rPr lang="en-US" dirty="0" err="1"/>
              <a:t>senang</a:t>
            </a:r>
            <a:r>
              <a:rPr lang="en-US" dirty="0"/>
              <a:t> </a:t>
            </a:r>
            <a:r>
              <a:rPr lang="en-US" dirty="0" err="1"/>
              <a:t>dan</a:t>
            </a:r>
            <a:r>
              <a:rPr lang="en-US" dirty="0"/>
              <a:t> </a:t>
            </a:r>
            <a:r>
              <a:rPr lang="en-US" dirty="0" err="1"/>
              <a:t>atau</a:t>
            </a:r>
            <a:r>
              <a:rPr lang="en-US" dirty="0"/>
              <a:t> </a:t>
            </a:r>
            <a:r>
              <a:rPr lang="en-US" dirty="0" err="1"/>
              <a:t>tidak</a:t>
            </a:r>
            <a:r>
              <a:rPr lang="en-US" dirty="0"/>
              <a:t> </a:t>
            </a:r>
            <a:r>
              <a:rPr lang="en-US" dirty="0" err="1"/>
              <a:t>senang</a:t>
            </a:r>
            <a:r>
              <a:rPr lang="en-US" dirty="0"/>
              <a:t> </a:t>
            </a:r>
            <a:r>
              <a:rPr lang="en-US" dirty="0" err="1"/>
              <a:t>terhadap</a:t>
            </a:r>
            <a:r>
              <a:rPr lang="en-US" dirty="0"/>
              <a:t> </a:t>
            </a:r>
            <a:r>
              <a:rPr lang="en-US" dirty="0" err="1"/>
              <a:t>objek</a:t>
            </a:r>
            <a:r>
              <a:rPr lang="en-US" dirty="0"/>
              <a:t> </a:t>
            </a:r>
            <a:r>
              <a:rPr lang="en-US" dirty="0" err="1"/>
              <a:t>sikap</a:t>
            </a:r>
            <a:r>
              <a:rPr lang="en-US" dirty="0"/>
              <a:t>. Rasa </a:t>
            </a:r>
            <a:r>
              <a:rPr lang="en-US" dirty="0" err="1"/>
              <a:t>senang</a:t>
            </a:r>
            <a:r>
              <a:rPr lang="en-US" dirty="0"/>
              <a:t> </a:t>
            </a:r>
            <a:r>
              <a:rPr lang="en-US" dirty="0" err="1"/>
              <a:t>hal</a:t>
            </a:r>
            <a:r>
              <a:rPr lang="en-US" dirty="0"/>
              <a:t> yang </a:t>
            </a:r>
            <a:r>
              <a:rPr lang="en-US" dirty="0" err="1"/>
              <a:t>positif</a:t>
            </a:r>
            <a:r>
              <a:rPr lang="en-US" dirty="0"/>
              <a:t>, </a:t>
            </a:r>
            <a:r>
              <a:rPr lang="en-US" dirty="0" err="1"/>
              <a:t>sedangkan</a:t>
            </a:r>
            <a:r>
              <a:rPr lang="en-US" dirty="0"/>
              <a:t> rasa </a:t>
            </a:r>
            <a:r>
              <a:rPr lang="en-US" dirty="0" err="1"/>
              <a:t>tidak</a:t>
            </a:r>
            <a:r>
              <a:rPr lang="en-US" dirty="0"/>
              <a:t> </a:t>
            </a:r>
            <a:r>
              <a:rPr lang="en-US" dirty="0" err="1"/>
              <a:t>senang</a:t>
            </a:r>
            <a:r>
              <a:rPr lang="en-US" dirty="0"/>
              <a:t> </a:t>
            </a:r>
            <a:r>
              <a:rPr lang="en-US" dirty="0" err="1"/>
              <a:t>merupakan</a:t>
            </a:r>
            <a:r>
              <a:rPr lang="en-US" dirty="0"/>
              <a:t> </a:t>
            </a:r>
            <a:r>
              <a:rPr lang="en-US" dirty="0" err="1"/>
              <a:t>hal</a:t>
            </a:r>
            <a:r>
              <a:rPr lang="en-US" dirty="0"/>
              <a:t> yang </a:t>
            </a:r>
            <a:r>
              <a:rPr lang="en-US" dirty="0" err="1"/>
              <a:t>negatif</a:t>
            </a:r>
            <a:r>
              <a:rPr lang="en-US" dirty="0"/>
              <a:t>, </a:t>
            </a:r>
            <a:r>
              <a:rPr lang="en-US" dirty="0" err="1"/>
              <a:t>komponen</a:t>
            </a:r>
            <a:r>
              <a:rPr lang="en-US" dirty="0"/>
              <a:t> </a:t>
            </a:r>
            <a:r>
              <a:rPr lang="en-US" dirty="0" err="1"/>
              <a:t>ini</a:t>
            </a:r>
            <a:r>
              <a:rPr lang="en-US" dirty="0"/>
              <a:t> </a:t>
            </a:r>
            <a:r>
              <a:rPr lang="en-US" dirty="0" err="1"/>
              <a:t>menunjukkan</a:t>
            </a:r>
            <a:r>
              <a:rPr lang="en-US" dirty="0"/>
              <a:t> </a:t>
            </a:r>
            <a:r>
              <a:rPr lang="en-US" dirty="0" err="1"/>
              <a:t>arah</a:t>
            </a:r>
            <a:r>
              <a:rPr lang="en-US" dirty="0"/>
              <a:t> </a:t>
            </a:r>
            <a:r>
              <a:rPr lang="en-US" dirty="0" err="1"/>
              <a:t>sikap</a:t>
            </a:r>
            <a:r>
              <a:rPr lang="en-US" dirty="0"/>
              <a:t> </a:t>
            </a:r>
            <a:r>
              <a:rPr lang="en-US" dirty="0" err="1"/>
              <a:t>yaitu</a:t>
            </a:r>
            <a:r>
              <a:rPr lang="en-US" dirty="0"/>
              <a:t> </a:t>
            </a:r>
            <a:r>
              <a:rPr lang="en-US" dirty="0" err="1"/>
              <a:t>positif</a:t>
            </a:r>
            <a:r>
              <a:rPr lang="en-US" dirty="0"/>
              <a:t> </a:t>
            </a:r>
            <a:r>
              <a:rPr lang="en-US" dirty="0" err="1"/>
              <a:t>dan</a:t>
            </a:r>
            <a:r>
              <a:rPr lang="en-US" dirty="0"/>
              <a:t> </a:t>
            </a:r>
            <a:r>
              <a:rPr lang="en-US" dirty="0" err="1"/>
              <a:t>negatif</a:t>
            </a:r>
            <a:r>
              <a:rPr lang="en-US" dirty="0"/>
              <a:t>.</a:t>
            </a:r>
          </a:p>
          <a:p>
            <a:pPr marL="457200" indent="-457200">
              <a:buAutoNum type="alphaLcPeriod"/>
            </a:pPr>
            <a:r>
              <a:rPr lang="en-US" dirty="0" err="1"/>
              <a:t>Komponen</a:t>
            </a:r>
            <a:r>
              <a:rPr lang="en-US" dirty="0"/>
              <a:t> </a:t>
            </a:r>
            <a:r>
              <a:rPr lang="en-US" dirty="0" err="1"/>
              <a:t>Konatif</a:t>
            </a:r>
            <a:r>
              <a:rPr lang="en-US" dirty="0"/>
              <a:t>, </a:t>
            </a:r>
            <a:r>
              <a:rPr lang="en-US" dirty="0" err="1"/>
              <a:t>yaitu</a:t>
            </a:r>
            <a:r>
              <a:rPr lang="en-US" dirty="0"/>
              <a:t> </a:t>
            </a:r>
            <a:r>
              <a:rPr lang="en-US" dirty="0" err="1"/>
              <a:t>komponen</a:t>
            </a:r>
            <a:r>
              <a:rPr lang="en-US" dirty="0"/>
              <a:t> yang </a:t>
            </a:r>
            <a:r>
              <a:rPr lang="en-US" dirty="0" err="1"/>
              <a:t>berhubungan</a:t>
            </a:r>
            <a:r>
              <a:rPr lang="en-US" dirty="0"/>
              <a:t> </a:t>
            </a:r>
            <a:r>
              <a:rPr lang="en-US" dirty="0" err="1"/>
              <a:t>dengan</a:t>
            </a:r>
            <a:r>
              <a:rPr lang="en-US" dirty="0"/>
              <a:t> </a:t>
            </a:r>
            <a:r>
              <a:rPr lang="en-US" dirty="0" err="1"/>
              <a:t>kecenderungan</a:t>
            </a:r>
            <a:r>
              <a:rPr lang="en-US" dirty="0"/>
              <a:t> </a:t>
            </a:r>
            <a:r>
              <a:rPr lang="en-US" dirty="0" err="1"/>
              <a:t>bertindak</a:t>
            </a:r>
            <a:r>
              <a:rPr lang="en-US" dirty="0"/>
              <a:t> </a:t>
            </a:r>
            <a:r>
              <a:rPr lang="en-US" dirty="0" err="1"/>
              <a:t>terhadap</a:t>
            </a:r>
            <a:r>
              <a:rPr lang="en-US" dirty="0"/>
              <a:t> </a:t>
            </a:r>
            <a:r>
              <a:rPr lang="en-US" dirty="0" err="1"/>
              <a:t>objek</a:t>
            </a:r>
            <a:r>
              <a:rPr lang="en-US" dirty="0"/>
              <a:t> </a:t>
            </a:r>
            <a:r>
              <a:rPr lang="en-US" dirty="0" err="1"/>
              <a:t>sikap</a:t>
            </a:r>
            <a:r>
              <a:rPr lang="en-US" dirty="0"/>
              <a:t>. </a:t>
            </a:r>
            <a:r>
              <a:rPr lang="en-US" dirty="0" err="1"/>
              <a:t>Komponen</a:t>
            </a:r>
            <a:r>
              <a:rPr lang="en-US" dirty="0"/>
              <a:t> </a:t>
            </a:r>
            <a:r>
              <a:rPr lang="en-US" dirty="0" err="1"/>
              <a:t>ini</a:t>
            </a:r>
            <a:r>
              <a:rPr lang="en-US" dirty="0"/>
              <a:t> </a:t>
            </a:r>
            <a:r>
              <a:rPr lang="en-US" dirty="0" err="1"/>
              <a:t>menunjukkan</a:t>
            </a:r>
            <a:r>
              <a:rPr lang="en-US" dirty="0"/>
              <a:t> </a:t>
            </a:r>
            <a:r>
              <a:rPr lang="en-US" dirty="0" err="1"/>
              <a:t>intensitas</a:t>
            </a:r>
            <a:r>
              <a:rPr lang="en-US" dirty="0"/>
              <a:t> </a:t>
            </a:r>
            <a:r>
              <a:rPr lang="en-US" dirty="0" err="1"/>
              <a:t>sikap</a:t>
            </a:r>
            <a:r>
              <a:rPr lang="en-US" dirty="0"/>
              <a:t> </a:t>
            </a:r>
            <a:r>
              <a:rPr lang="en-US" dirty="0" err="1"/>
              <a:t>yaitu</a:t>
            </a:r>
            <a:r>
              <a:rPr lang="en-US" dirty="0"/>
              <a:t> </a:t>
            </a:r>
            <a:r>
              <a:rPr lang="en-US" dirty="0" err="1"/>
              <a:t>menunjukkan</a:t>
            </a:r>
            <a:r>
              <a:rPr lang="en-US" dirty="0"/>
              <a:t> </a:t>
            </a:r>
            <a:r>
              <a:rPr lang="en-US" dirty="0" err="1"/>
              <a:t>besar</a:t>
            </a:r>
            <a:r>
              <a:rPr lang="en-US" dirty="0"/>
              <a:t> </a:t>
            </a:r>
            <a:r>
              <a:rPr lang="en-US" dirty="0" err="1"/>
              <a:t>kecilnya</a:t>
            </a:r>
            <a:r>
              <a:rPr lang="en-US" dirty="0"/>
              <a:t> </a:t>
            </a:r>
            <a:r>
              <a:rPr lang="en-US" dirty="0" err="1"/>
              <a:t>kecenderungan</a:t>
            </a:r>
            <a:r>
              <a:rPr lang="en-US" dirty="0"/>
              <a:t> </a:t>
            </a:r>
            <a:r>
              <a:rPr lang="en-US" dirty="0" err="1"/>
              <a:t>bertindak</a:t>
            </a:r>
            <a:r>
              <a:rPr lang="en-US" dirty="0"/>
              <a:t> </a:t>
            </a:r>
            <a:r>
              <a:rPr lang="en-US" dirty="0" err="1"/>
              <a:t>atau</a:t>
            </a:r>
            <a:r>
              <a:rPr lang="en-US" dirty="0"/>
              <a:t> </a:t>
            </a:r>
            <a:r>
              <a:rPr lang="en-US" dirty="0" err="1"/>
              <a:t>berperilaku</a:t>
            </a:r>
            <a:r>
              <a:rPr lang="en-US" dirty="0"/>
              <a:t> </a:t>
            </a:r>
            <a:r>
              <a:rPr lang="en-US" dirty="0" err="1"/>
              <a:t>seseorang</a:t>
            </a:r>
            <a:r>
              <a:rPr lang="en-US" dirty="0"/>
              <a:t> </a:t>
            </a:r>
            <a:r>
              <a:rPr lang="en-US" dirty="0" err="1"/>
              <a:t>terhadap</a:t>
            </a:r>
            <a:r>
              <a:rPr lang="en-US" dirty="0"/>
              <a:t> </a:t>
            </a:r>
            <a:r>
              <a:rPr lang="en-US" dirty="0" err="1"/>
              <a:t>objek</a:t>
            </a:r>
            <a:r>
              <a:rPr lang="en-US" dirty="0"/>
              <a:t> </a:t>
            </a:r>
            <a:r>
              <a:rPr lang="en-US" dirty="0" err="1"/>
              <a:t>sikap</a:t>
            </a:r>
            <a:r>
              <a:rPr lang="en-US" dirty="0"/>
              <a:t>.</a:t>
            </a:r>
          </a:p>
        </p:txBody>
      </p:sp>
    </p:spTree>
    <p:extLst>
      <p:ext uri="{BB962C8B-B14F-4D97-AF65-F5344CB8AC3E}">
        <p14:creationId xmlns:p14="http://schemas.microsoft.com/office/powerpoint/2010/main" val="13976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latin typeface="AR JULIAN" panose="02000000000000000000" pitchFamily="2" charset="0"/>
              </a:rPr>
              <a:t>Analisis</a:t>
            </a:r>
            <a:r>
              <a:rPr lang="en-US" sz="4400" dirty="0">
                <a:latin typeface="AR JULIAN" panose="02000000000000000000" pitchFamily="2" charset="0"/>
              </a:rPr>
              <a:t> </a:t>
            </a:r>
            <a:r>
              <a:rPr lang="en-US" sz="4400" dirty="0" err="1">
                <a:latin typeface="AR JULIAN" panose="02000000000000000000" pitchFamily="2" charset="0"/>
              </a:rPr>
              <a:t>Fungsi</a:t>
            </a:r>
            <a:endParaRPr lang="en-US" sz="4400" dirty="0">
              <a:latin typeface="AR JULIAN" panose="02000000000000000000" pitchFamily="2" charset="0"/>
            </a:endParaRPr>
          </a:p>
        </p:txBody>
      </p:sp>
      <p:sp>
        <p:nvSpPr>
          <p:cNvPr id="3" name="Content Placeholder 2"/>
          <p:cNvSpPr>
            <a:spLocks noGrp="1"/>
          </p:cNvSpPr>
          <p:nvPr>
            <p:ph idx="1"/>
          </p:nvPr>
        </p:nvSpPr>
        <p:spPr>
          <a:xfrm>
            <a:off x="303212" y="1676400"/>
            <a:ext cx="11658600" cy="5029200"/>
          </a:xfrm>
        </p:spPr>
        <p:txBody>
          <a:bodyPr/>
          <a:lstStyle/>
          <a:p>
            <a:pPr marL="0" indent="0">
              <a:buNone/>
            </a:pPr>
            <a:r>
              <a:rPr lang="en-ID" dirty="0" err="1"/>
              <a:t>Menurut</a:t>
            </a:r>
            <a:r>
              <a:rPr lang="en-ID" dirty="0"/>
              <a:t> Kats </a:t>
            </a:r>
            <a:r>
              <a:rPr lang="en-ID" dirty="0" err="1"/>
              <a:t>sikap</a:t>
            </a:r>
            <a:r>
              <a:rPr lang="en-ID" dirty="0"/>
              <a:t> </a:t>
            </a:r>
            <a:r>
              <a:rPr lang="en-ID" dirty="0" err="1"/>
              <a:t>itu</a:t>
            </a:r>
            <a:r>
              <a:rPr lang="en-ID" dirty="0"/>
              <a:t> </a:t>
            </a:r>
            <a:r>
              <a:rPr lang="en-ID" dirty="0" err="1"/>
              <a:t>memiliki</a:t>
            </a:r>
            <a:r>
              <a:rPr lang="en-ID" dirty="0"/>
              <a:t> 4 </a:t>
            </a:r>
            <a:r>
              <a:rPr lang="en-ID" dirty="0" err="1"/>
              <a:t>fungsi</a:t>
            </a:r>
            <a:r>
              <a:rPr lang="en-US" dirty="0"/>
              <a:t>:</a:t>
            </a:r>
          </a:p>
          <a:p>
            <a:pPr marL="0" lvl="0" indent="0">
              <a:buNone/>
            </a:pPr>
            <a:r>
              <a:rPr lang="en-ID" b="1" dirty="0" err="1"/>
              <a:t>Fungsi</a:t>
            </a:r>
            <a:r>
              <a:rPr lang="en-ID" b="1" dirty="0"/>
              <a:t> instrumental, </a:t>
            </a:r>
            <a:r>
              <a:rPr lang="en-ID" b="1" dirty="0" err="1"/>
              <a:t>atau</a:t>
            </a:r>
            <a:r>
              <a:rPr lang="en-ID" b="1" dirty="0"/>
              <a:t> </a:t>
            </a:r>
            <a:r>
              <a:rPr lang="en-ID" b="1" dirty="0" err="1"/>
              <a:t>fungsi</a:t>
            </a:r>
            <a:r>
              <a:rPr lang="en-ID" b="1" dirty="0"/>
              <a:t> </a:t>
            </a:r>
            <a:r>
              <a:rPr lang="en-ID" b="1" dirty="0" err="1"/>
              <a:t>penyesuaian</a:t>
            </a:r>
            <a:r>
              <a:rPr lang="en-ID" b="1" dirty="0"/>
              <a:t>, </a:t>
            </a:r>
            <a:r>
              <a:rPr lang="en-ID" b="1" dirty="0" err="1"/>
              <a:t>fungsi</a:t>
            </a:r>
            <a:r>
              <a:rPr lang="en-ID" b="1" dirty="0"/>
              <a:t> </a:t>
            </a:r>
            <a:r>
              <a:rPr lang="en-ID" b="1" dirty="0" err="1"/>
              <a:t>manfaat</a:t>
            </a:r>
            <a:endParaRPr lang="id-ID" dirty="0"/>
          </a:p>
          <a:p>
            <a:r>
              <a:rPr lang="en-ID" dirty="0" err="1"/>
              <a:t>Fungsi</a:t>
            </a:r>
            <a:r>
              <a:rPr lang="en-ID" dirty="0"/>
              <a:t> </a:t>
            </a:r>
            <a:r>
              <a:rPr lang="en-ID" dirty="0" err="1"/>
              <a:t>ini</a:t>
            </a:r>
            <a:r>
              <a:rPr lang="en-ID" dirty="0"/>
              <a:t> </a:t>
            </a:r>
            <a:r>
              <a:rPr lang="en-ID" dirty="0" err="1"/>
              <a:t>adalah</a:t>
            </a:r>
            <a:r>
              <a:rPr lang="en-ID" dirty="0"/>
              <a:t> </a:t>
            </a:r>
            <a:r>
              <a:rPr lang="en-ID" dirty="0" err="1"/>
              <a:t>berkitan</a:t>
            </a:r>
            <a:r>
              <a:rPr lang="en-ID" dirty="0"/>
              <a:t> </a:t>
            </a:r>
            <a:r>
              <a:rPr lang="en-ID" dirty="0" err="1"/>
              <a:t>dengan</a:t>
            </a:r>
            <a:r>
              <a:rPr lang="en-ID" dirty="0"/>
              <a:t> saran </a:t>
            </a:r>
            <a:r>
              <a:rPr lang="en-ID" dirty="0" err="1"/>
              <a:t>tujuan</a:t>
            </a:r>
            <a:r>
              <a:rPr lang="en-ID" dirty="0"/>
              <a:t>. </a:t>
            </a:r>
            <a:r>
              <a:rPr lang="en-ID" dirty="0" err="1"/>
              <a:t>Disini</a:t>
            </a:r>
            <a:r>
              <a:rPr lang="en-ID" dirty="0"/>
              <a:t> </a:t>
            </a:r>
            <a:r>
              <a:rPr lang="en-ID" dirty="0" err="1"/>
              <a:t>sikap</a:t>
            </a:r>
            <a:r>
              <a:rPr lang="en-ID" dirty="0"/>
              <a:t> </a:t>
            </a:r>
            <a:r>
              <a:rPr lang="en-ID" dirty="0" err="1"/>
              <a:t>merupakan</a:t>
            </a:r>
            <a:r>
              <a:rPr lang="en-ID" dirty="0"/>
              <a:t> </a:t>
            </a:r>
            <a:r>
              <a:rPr lang="en-ID" dirty="0" err="1"/>
              <a:t>sarana</a:t>
            </a:r>
            <a:r>
              <a:rPr lang="en-ID" dirty="0"/>
              <a:t> </a:t>
            </a:r>
            <a:r>
              <a:rPr lang="en-ID" dirty="0" err="1"/>
              <a:t>untuk</a:t>
            </a:r>
            <a:r>
              <a:rPr lang="en-ID" dirty="0"/>
              <a:t> </a:t>
            </a:r>
            <a:r>
              <a:rPr lang="en-ID" dirty="0" err="1"/>
              <a:t>mencapai</a:t>
            </a:r>
            <a:r>
              <a:rPr lang="en-ID" dirty="0"/>
              <a:t> </a:t>
            </a:r>
            <a:r>
              <a:rPr lang="en-ID" dirty="0" err="1"/>
              <a:t>tujuan</a:t>
            </a:r>
            <a:r>
              <a:rPr lang="en-ID" dirty="0"/>
              <a:t> orang </a:t>
            </a:r>
            <a:r>
              <a:rPr lang="en-ID" dirty="0" err="1"/>
              <a:t>memandang</a:t>
            </a:r>
            <a:r>
              <a:rPr lang="en-ID" dirty="0"/>
              <a:t> </a:t>
            </a:r>
            <a:r>
              <a:rPr lang="en-ID" dirty="0" err="1"/>
              <a:t>sampai</a:t>
            </a:r>
            <a:r>
              <a:rPr lang="en-ID" dirty="0"/>
              <a:t> </a:t>
            </a:r>
            <a:r>
              <a:rPr lang="en-ID" dirty="0" err="1"/>
              <a:t>sejauh</a:t>
            </a:r>
            <a:r>
              <a:rPr lang="en-ID" dirty="0"/>
              <a:t> </a:t>
            </a:r>
            <a:r>
              <a:rPr lang="en-ID" dirty="0" err="1"/>
              <a:t>mana</a:t>
            </a:r>
            <a:r>
              <a:rPr lang="en-ID" dirty="0"/>
              <a:t> </a:t>
            </a:r>
            <a:r>
              <a:rPr lang="en-ID" dirty="0" err="1"/>
              <a:t>objek</a:t>
            </a:r>
            <a:r>
              <a:rPr lang="en-ID" dirty="0"/>
              <a:t> </a:t>
            </a:r>
            <a:r>
              <a:rPr lang="en-ID" dirty="0" err="1"/>
              <a:t>sikap</a:t>
            </a:r>
            <a:r>
              <a:rPr lang="en-ID" dirty="0"/>
              <a:t> </a:t>
            </a:r>
            <a:r>
              <a:rPr lang="en-ID" dirty="0" err="1"/>
              <a:t>dapat</a:t>
            </a:r>
            <a:r>
              <a:rPr lang="en-ID" dirty="0"/>
              <a:t> </a:t>
            </a:r>
            <a:r>
              <a:rPr lang="en-ID" dirty="0" err="1"/>
              <a:t>digunakan</a:t>
            </a:r>
            <a:r>
              <a:rPr lang="en-ID" dirty="0"/>
              <a:t> </a:t>
            </a:r>
            <a:r>
              <a:rPr lang="en-ID" dirty="0" err="1"/>
              <a:t>sebagai</a:t>
            </a:r>
            <a:r>
              <a:rPr lang="en-ID" dirty="0"/>
              <a:t> </a:t>
            </a:r>
            <a:r>
              <a:rPr lang="en-ID" dirty="0" err="1"/>
              <a:t>sarana</a:t>
            </a:r>
            <a:r>
              <a:rPr lang="en-ID" dirty="0"/>
              <a:t> </a:t>
            </a:r>
            <a:r>
              <a:rPr lang="en-ID" dirty="0" err="1"/>
              <a:t>atau</a:t>
            </a:r>
            <a:r>
              <a:rPr lang="en-ID" dirty="0"/>
              <a:t> </a:t>
            </a:r>
            <a:r>
              <a:rPr lang="en-ID" dirty="0" err="1"/>
              <a:t>sebagai</a:t>
            </a:r>
            <a:r>
              <a:rPr lang="en-ID" dirty="0"/>
              <a:t> </a:t>
            </a:r>
            <a:r>
              <a:rPr lang="en-ID" dirty="0" err="1"/>
              <a:t>alat</a:t>
            </a:r>
            <a:r>
              <a:rPr lang="en-ID" dirty="0"/>
              <a:t> </a:t>
            </a:r>
            <a:r>
              <a:rPr lang="en-ID" dirty="0" err="1"/>
              <a:t>dalam</a:t>
            </a:r>
            <a:r>
              <a:rPr lang="en-ID" dirty="0"/>
              <a:t> </a:t>
            </a:r>
            <a:r>
              <a:rPr lang="en-ID" dirty="0" err="1"/>
              <a:t>rangka</a:t>
            </a:r>
            <a:r>
              <a:rPr lang="en-ID" dirty="0"/>
              <a:t> </a:t>
            </a:r>
            <a:r>
              <a:rPr lang="en-ID" dirty="0" err="1"/>
              <a:t>mencapaian</a:t>
            </a:r>
            <a:r>
              <a:rPr lang="en-ID" dirty="0"/>
              <a:t> </a:t>
            </a:r>
            <a:r>
              <a:rPr lang="en-ID" dirty="0" err="1"/>
              <a:t>tujuan</a:t>
            </a:r>
            <a:r>
              <a:rPr lang="en-ID" dirty="0"/>
              <a:t>.</a:t>
            </a:r>
          </a:p>
          <a:p>
            <a:pPr marL="0" lvl="0" indent="0">
              <a:buNone/>
            </a:pPr>
            <a:r>
              <a:rPr lang="en-ID" b="1" dirty="0" err="1"/>
              <a:t>Fungsi</a:t>
            </a:r>
            <a:r>
              <a:rPr lang="en-ID" b="1" dirty="0"/>
              <a:t> </a:t>
            </a:r>
            <a:r>
              <a:rPr lang="en-ID" b="1" dirty="0" err="1"/>
              <a:t>pertahanan</a:t>
            </a:r>
            <a:r>
              <a:rPr lang="en-ID" b="1" dirty="0"/>
              <a:t> ego</a:t>
            </a:r>
            <a:endParaRPr lang="id-ID" dirty="0"/>
          </a:p>
          <a:p>
            <a:r>
              <a:rPr lang="en-ID" dirty="0" err="1"/>
              <a:t>Ini</a:t>
            </a:r>
            <a:r>
              <a:rPr lang="en-ID" dirty="0"/>
              <a:t> </a:t>
            </a:r>
            <a:r>
              <a:rPr lang="en-ID" dirty="0" err="1"/>
              <a:t>merupakan</a:t>
            </a:r>
            <a:r>
              <a:rPr lang="en-ID" dirty="0"/>
              <a:t> </a:t>
            </a:r>
            <a:r>
              <a:rPr lang="en-ID" dirty="0" err="1"/>
              <a:t>sikap</a:t>
            </a:r>
            <a:r>
              <a:rPr lang="en-ID" dirty="0"/>
              <a:t> yang </a:t>
            </a:r>
            <a:r>
              <a:rPr lang="en-ID" dirty="0" err="1"/>
              <a:t>diambil</a:t>
            </a:r>
            <a:r>
              <a:rPr lang="en-ID" dirty="0"/>
              <a:t> </a:t>
            </a:r>
            <a:r>
              <a:rPr lang="en-ID" dirty="0" err="1"/>
              <a:t>oleh</a:t>
            </a:r>
            <a:r>
              <a:rPr lang="en-ID" dirty="0"/>
              <a:t> </a:t>
            </a:r>
            <a:r>
              <a:rPr lang="en-ID" dirty="0" err="1"/>
              <a:t>seseorang</a:t>
            </a:r>
            <a:r>
              <a:rPr lang="en-ID" dirty="0"/>
              <a:t> demi </a:t>
            </a:r>
            <a:r>
              <a:rPr lang="en-ID" dirty="0" err="1"/>
              <a:t>untuk</a:t>
            </a:r>
            <a:r>
              <a:rPr lang="en-ID" dirty="0"/>
              <a:t> </a:t>
            </a:r>
            <a:r>
              <a:rPr lang="en-ID" dirty="0" err="1"/>
              <a:t>mempertahankan</a:t>
            </a:r>
            <a:r>
              <a:rPr lang="en-ID" dirty="0"/>
              <a:t> ego </a:t>
            </a:r>
            <a:r>
              <a:rPr lang="en-ID" dirty="0" err="1"/>
              <a:t>atau</a:t>
            </a:r>
            <a:r>
              <a:rPr lang="en-ID" dirty="0"/>
              <a:t> </a:t>
            </a:r>
            <a:r>
              <a:rPr lang="en-ID" dirty="0" err="1"/>
              <a:t>aku</a:t>
            </a:r>
            <a:r>
              <a:rPr lang="en-ID" dirty="0"/>
              <a:t> </a:t>
            </a:r>
            <a:r>
              <a:rPr lang="en-ID" dirty="0" err="1"/>
              <a:t>nya</a:t>
            </a:r>
            <a:r>
              <a:rPr lang="en-ID" dirty="0"/>
              <a:t>. </a:t>
            </a:r>
            <a:r>
              <a:rPr lang="en-ID" dirty="0" err="1"/>
              <a:t>Sikap</a:t>
            </a:r>
            <a:r>
              <a:rPr lang="en-ID" dirty="0"/>
              <a:t> </a:t>
            </a:r>
            <a:r>
              <a:rPr lang="en-ID" dirty="0" err="1"/>
              <a:t>ini</a:t>
            </a:r>
            <a:r>
              <a:rPr lang="en-ID" dirty="0"/>
              <a:t> </a:t>
            </a:r>
            <a:r>
              <a:rPr lang="en-ID" dirty="0" err="1"/>
              <a:t>diambil</a:t>
            </a:r>
            <a:r>
              <a:rPr lang="en-ID" dirty="0"/>
              <a:t> </a:t>
            </a:r>
            <a:r>
              <a:rPr lang="en-ID" dirty="0" err="1"/>
              <a:t>dari</a:t>
            </a:r>
            <a:r>
              <a:rPr lang="en-ID" dirty="0"/>
              <a:t> </a:t>
            </a:r>
            <a:r>
              <a:rPr lang="en-ID" dirty="0" err="1"/>
              <a:t>seseorang</a:t>
            </a:r>
            <a:r>
              <a:rPr lang="en-ID" dirty="0"/>
              <a:t> </a:t>
            </a:r>
            <a:r>
              <a:rPr lang="en-ID" dirty="0" err="1"/>
              <a:t>pada</a:t>
            </a:r>
            <a:r>
              <a:rPr lang="en-ID" dirty="0"/>
              <a:t> </a:t>
            </a:r>
            <a:r>
              <a:rPr lang="en-ID" dirty="0" err="1"/>
              <a:t>waktu</a:t>
            </a:r>
            <a:r>
              <a:rPr lang="en-ID" dirty="0"/>
              <a:t> orang yang </a:t>
            </a:r>
            <a:r>
              <a:rPr lang="en-ID" dirty="0" err="1"/>
              <a:t>bersangkutan</a:t>
            </a:r>
            <a:r>
              <a:rPr lang="en-ID" dirty="0"/>
              <a:t> </a:t>
            </a:r>
            <a:r>
              <a:rPr lang="en-ID" dirty="0" err="1"/>
              <a:t>terancam</a:t>
            </a:r>
            <a:r>
              <a:rPr lang="en-ID" dirty="0"/>
              <a:t> </a:t>
            </a:r>
            <a:r>
              <a:rPr lang="en-ID" dirty="0" err="1"/>
              <a:t>keadaan</a:t>
            </a:r>
            <a:r>
              <a:rPr lang="en-ID" dirty="0"/>
              <a:t> </a:t>
            </a:r>
            <a:r>
              <a:rPr lang="en-ID" dirty="0" err="1"/>
              <a:t>dirinya</a:t>
            </a:r>
            <a:r>
              <a:rPr lang="en-ID" dirty="0"/>
              <a:t> </a:t>
            </a:r>
            <a:r>
              <a:rPr lang="en-ID" dirty="0" err="1"/>
              <a:t>atas</a:t>
            </a:r>
            <a:r>
              <a:rPr lang="en-ID" dirty="0"/>
              <a:t> </a:t>
            </a:r>
            <a:r>
              <a:rPr lang="en-ID" dirty="0" err="1"/>
              <a:t>egonya</a:t>
            </a:r>
            <a:r>
              <a:rPr lang="en-ID" dirty="0"/>
              <a:t>, orang yang </a:t>
            </a:r>
            <a:r>
              <a:rPr lang="en-ID" dirty="0" err="1"/>
              <a:t>bersangkutan</a:t>
            </a:r>
            <a:r>
              <a:rPr lang="en-ID" dirty="0"/>
              <a:t> </a:t>
            </a:r>
            <a:r>
              <a:rPr lang="en-ID" dirty="0" err="1"/>
              <a:t>menganbil</a:t>
            </a:r>
            <a:r>
              <a:rPr lang="en-ID" dirty="0"/>
              <a:t> </a:t>
            </a:r>
            <a:r>
              <a:rPr lang="en-ID" dirty="0" err="1"/>
              <a:t>sikap</a:t>
            </a:r>
            <a:r>
              <a:rPr lang="en-ID" dirty="0"/>
              <a:t> </a:t>
            </a:r>
            <a:r>
              <a:rPr lang="en-ID" dirty="0" err="1"/>
              <a:t>tertentu</a:t>
            </a:r>
            <a:r>
              <a:rPr lang="en-ID" dirty="0"/>
              <a:t>. </a:t>
            </a:r>
            <a:endParaRPr lang="id-ID" dirty="0"/>
          </a:p>
        </p:txBody>
      </p:sp>
      <p:pic>
        <p:nvPicPr>
          <p:cNvPr id="4" name="Picture 3"/>
          <p:cNvPicPr>
            <a:picLocks noChangeAspect="1"/>
          </p:cNvPicPr>
          <p:nvPr/>
        </p:nvPicPr>
        <p:blipFill>
          <a:blip r:embed="rId2"/>
          <a:stretch>
            <a:fillRect/>
          </a:stretch>
        </p:blipFill>
        <p:spPr>
          <a:xfrm>
            <a:off x="6161194" y="304800"/>
            <a:ext cx="3590817" cy="1676400"/>
          </a:xfrm>
          <a:prstGeom prst="rect">
            <a:avLst/>
          </a:prstGeom>
        </p:spPr>
      </p:pic>
    </p:spTree>
    <p:extLst>
      <p:ext uri="{BB962C8B-B14F-4D97-AF65-F5344CB8AC3E}">
        <p14:creationId xmlns:p14="http://schemas.microsoft.com/office/powerpoint/2010/main" val="320061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012" y="1066800"/>
            <a:ext cx="11582400" cy="4648200"/>
          </a:xfrm>
        </p:spPr>
        <p:txBody>
          <a:bodyPr>
            <a:normAutofit/>
          </a:bodyPr>
          <a:lstStyle/>
          <a:p>
            <a:pPr marL="0" lvl="0" indent="0">
              <a:buNone/>
            </a:pPr>
            <a:r>
              <a:rPr lang="en-ID" b="1" dirty="0" err="1"/>
              <a:t>Fungsi</a:t>
            </a:r>
            <a:r>
              <a:rPr lang="en-ID" b="1" dirty="0"/>
              <a:t> </a:t>
            </a:r>
            <a:r>
              <a:rPr lang="en-ID" b="1" dirty="0" err="1"/>
              <a:t>ekspresi</a:t>
            </a:r>
            <a:r>
              <a:rPr lang="en-ID" b="1" dirty="0"/>
              <a:t> </a:t>
            </a:r>
            <a:r>
              <a:rPr lang="en-ID" b="1" dirty="0" err="1"/>
              <a:t>nilai</a:t>
            </a:r>
            <a:endParaRPr lang="id-ID" dirty="0"/>
          </a:p>
          <a:p>
            <a:r>
              <a:rPr lang="en-ID" dirty="0" err="1"/>
              <a:t>Sikap</a:t>
            </a:r>
            <a:r>
              <a:rPr lang="en-ID" dirty="0"/>
              <a:t> yang </a:t>
            </a:r>
            <a:r>
              <a:rPr lang="en-ID" dirty="0" err="1"/>
              <a:t>ada</a:t>
            </a:r>
            <a:r>
              <a:rPr lang="en-ID" dirty="0"/>
              <a:t> </a:t>
            </a:r>
            <a:r>
              <a:rPr lang="en-ID" dirty="0" err="1"/>
              <a:t>pada</a:t>
            </a:r>
            <a:r>
              <a:rPr lang="en-ID" dirty="0"/>
              <a:t> </a:t>
            </a:r>
            <a:r>
              <a:rPr lang="en-ID" dirty="0" err="1"/>
              <a:t>seseorang</a:t>
            </a:r>
            <a:r>
              <a:rPr lang="en-ID" dirty="0"/>
              <a:t> </a:t>
            </a:r>
            <a:r>
              <a:rPr lang="en-ID" dirty="0" err="1"/>
              <a:t>merupakan</a:t>
            </a:r>
            <a:r>
              <a:rPr lang="en-ID" dirty="0"/>
              <a:t> </a:t>
            </a:r>
            <a:r>
              <a:rPr lang="en-ID" dirty="0" err="1"/>
              <a:t>jalan</a:t>
            </a:r>
            <a:r>
              <a:rPr lang="en-ID" dirty="0"/>
              <a:t> </a:t>
            </a:r>
            <a:r>
              <a:rPr lang="en-ID" dirty="0" err="1"/>
              <a:t>bagi</a:t>
            </a:r>
            <a:r>
              <a:rPr lang="en-ID" dirty="0"/>
              <a:t> </a:t>
            </a:r>
            <a:r>
              <a:rPr lang="en-ID" dirty="0" err="1"/>
              <a:t>individu</a:t>
            </a:r>
            <a:r>
              <a:rPr lang="en-ID" dirty="0"/>
              <a:t> </a:t>
            </a:r>
            <a:r>
              <a:rPr lang="en-ID" dirty="0" err="1"/>
              <a:t>dalam</a:t>
            </a:r>
            <a:r>
              <a:rPr lang="en-ID" dirty="0"/>
              <a:t> </a:t>
            </a:r>
            <a:r>
              <a:rPr lang="en-ID" dirty="0" err="1"/>
              <a:t>mengekspresikan</a:t>
            </a:r>
            <a:r>
              <a:rPr lang="en-ID" dirty="0"/>
              <a:t> </a:t>
            </a:r>
            <a:r>
              <a:rPr lang="en-ID" dirty="0" err="1"/>
              <a:t>nilai</a:t>
            </a:r>
            <a:r>
              <a:rPr lang="en-ID" dirty="0"/>
              <a:t> yang </a:t>
            </a:r>
            <a:r>
              <a:rPr lang="en-ID" dirty="0" err="1"/>
              <a:t>ada</a:t>
            </a:r>
            <a:r>
              <a:rPr lang="en-ID" dirty="0"/>
              <a:t> </a:t>
            </a:r>
            <a:r>
              <a:rPr lang="en-ID" dirty="0" err="1"/>
              <a:t>pada</a:t>
            </a:r>
            <a:r>
              <a:rPr lang="en-ID" dirty="0"/>
              <a:t> </a:t>
            </a:r>
            <a:r>
              <a:rPr lang="en-ID" dirty="0" err="1"/>
              <a:t>dirinya</a:t>
            </a:r>
            <a:r>
              <a:rPr lang="en-ID" dirty="0"/>
              <a:t>. </a:t>
            </a:r>
            <a:r>
              <a:rPr lang="en-ID" dirty="0" err="1"/>
              <a:t>Dengan</a:t>
            </a:r>
            <a:r>
              <a:rPr lang="en-ID" dirty="0"/>
              <a:t> </a:t>
            </a:r>
            <a:r>
              <a:rPr lang="en-ID" dirty="0" err="1"/>
              <a:t>mengekspresikan</a:t>
            </a:r>
            <a:r>
              <a:rPr lang="en-ID" dirty="0"/>
              <a:t> </a:t>
            </a:r>
            <a:r>
              <a:rPr lang="en-ID" dirty="0" err="1"/>
              <a:t>diri</a:t>
            </a:r>
            <a:r>
              <a:rPr lang="en-ID" dirty="0"/>
              <a:t> </a:t>
            </a:r>
            <a:r>
              <a:rPr lang="en-ID" dirty="0" err="1"/>
              <a:t>seseorang</a:t>
            </a:r>
            <a:r>
              <a:rPr lang="en-ID" dirty="0"/>
              <a:t> </a:t>
            </a:r>
            <a:r>
              <a:rPr lang="en-ID" dirty="0" err="1"/>
              <a:t>akan</a:t>
            </a:r>
            <a:r>
              <a:rPr lang="en-ID" dirty="0"/>
              <a:t> </a:t>
            </a:r>
            <a:r>
              <a:rPr lang="en-ID" dirty="0" err="1"/>
              <a:t>mendapatkan</a:t>
            </a:r>
            <a:r>
              <a:rPr lang="en-ID" dirty="0"/>
              <a:t> </a:t>
            </a:r>
            <a:r>
              <a:rPr lang="en-ID" dirty="0" err="1"/>
              <a:t>kepuasan</a:t>
            </a:r>
            <a:r>
              <a:rPr lang="en-ID" dirty="0"/>
              <a:t> </a:t>
            </a:r>
            <a:r>
              <a:rPr lang="en-ID" dirty="0" err="1"/>
              <a:t>dapat</a:t>
            </a:r>
            <a:r>
              <a:rPr lang="en-ID" dirty="0"/>
              <a:t> </a:t>
            </a:r>
            <a:r>
              <a:rPr lang="en-ID" dirty="0" err="1"/>
              <a:t>menunjukkan</a:t>
            </a:r>
            <a:r>
              <a:rPr lang="en-ID" dirty="0"/>
              <a:t> </a:t>
            </a:r>
            <a:r>
              <a:rPr lang="en-ID" dirty="0" err="1"/>
              <a:t>keadaan</a:t>
            </a:r>
            <a:r>
              <a:rPr lang="en-ID" dirty="0"/>
              <a:t> </a:t>
            </a:r>
            <a:r>
              <a:rPr lang="en-ID" dirty="0" err="1"/>
              <a:t>dirinya</a:t>
            </a:r>
            <a:r>
              <a:rPr lang="en-ID" dirty="0"/>
              <a:t>.</a:t>
            </a:r>
            <a:endParaRPr lang="en-US" dirty="0"/>
          </a:p>
          <a:p>
            <a:pPr marL="0" lvl="0" indent="0">
              <a:buNone/>
            </a:pPr>
            <a:r>
              <a:rPr lang="en-ID" b="1" dirty="0" err="1"/>
              <a:t>Fungsi</a:t>
            </a:r>
            <a:r>
              <a:rPr lang="en-ID" b="1" dirty="0"/>
              <a:t> </a:t>
            </a:r>
            <a:r>
              <a:rPr lang="en-ID" b="1" dirty="0" err="1"/>
              <a:t>pengetahuan</a:t>
            </a:r>
            <a:r>
              <a:rPr lang="en-ID" b="1" dirty="0"/>
              <a:t>. </a:t>
            </a:r>
            <a:endParaRPr lang="id-ID" dirty="0"/>
          </a:p>
          <a:p>
            <a:r>
              <a:rPr lang="en-ID" dirty="0" err="1"/>
              <a:t>Individu</a:t>
            </a:r>
            <a:r>
              <a:rPr lang="en-ID" dirty="0"/>
              <a:t> </a:t>
            </a:r>
            <a:r>
              <a:rPr lang="en-ID" dirty="0" err="1"/>
              <a:t>memiliki</a:t>
            </a:r>
            <a:r>
              <a:rPr lang="en-ID" dirty="0"/>
              <a:t> </a:t>
            </a:r>
            <a:r>
              <a:rPr lang="en-ID" dirty="0" err="1"/>
              <a:t>dorongan</a:t>
            </a:r>
            <a:r>
              <a:rPr lang="en-ID" dirty="0"/>
              <a:t> </a:t>
            </a:r>
            <a:r>
              <a:rPr lang="en-ID" dirty="0" err="1"/>
              <a:t>untuk</a:t>
            </a:r>
            <a:r>
              <a:rPr lang="en-ID" dirty="0"/>
              <a:t> </a:t>
            </a:r>
            <a:r>
              <a:rPr lang="en-ID" dirty="0" err="1"/>
              <a:t>ingin</a:t>
            </a:r>
            <a:r>
              <a:rPr lang="en-ID" dirty="0"/>
              <a:t> </a:t>
            </a:r>
            <a:r>
              <a:rPr lang="en-ID" dirty="0" err="1"/>
              <a:t>menegrti</a:t>
            </a:r>
            <a:r>
              <a:rPr lang="en-ID" dirty="0"/>
              <a:t>, </a:t>
            </a:r>
            <a:r>
              <a:rPr lang="en-ID" dirty="0" err="1"/>
              <a:t>dengan</a:t>
            </a:r>
            <a:r>
              <a:rPr lang="en-ID" dirty="0"/>
              <a:t> </a:t>
            </a:r>
            <a:r>
              <a:rPr lang="en-ID" dirty="0" err="1"/>
              <a:t>pengalaman-pengalamannya</a:t>
            </a:r>
            <a:r>
              <a:rPr lang="en-ID" dirty="0"/>
              <a:t>, </a:t>
            </a:r>
            <a:r>
              <a:rPr lang="en-ID" dirty="0" err="1"/>
              <a:t>untuk</a:t>
            </a:r>
            <a:r>
              <a:rPr lang="en-ID" dirty="0"/>
              <a:t> </a:t>
            </a:r>
            <a:r>
              <a:rPr lang="en-ID" dirty="0" err="1"/>
              <a:t>memperoleh</a:t>
            </a:r>
            <a:r>
              <a:rPr lang="en-ID" dirty="0"/>
              <a:t> </a:t>
            </a:r>
            <a:r>
              <a:rPr lang="en-ID" dirty="0" err="1"/>
              <a:t>pengetahuan</a:t>
            </a:r>
            <a:r>
              <a:rPr lang="en-ID" dirty="0"/>
              <a:t>. </a:t>
            </a:r>
            <a:r>
              <a:rPr lang="en-ID" dirty="0" err="1"/>
              <a:t>Elemen-elemen</a:t>
            </a:r>
            <a:r>
              <a:rPr lang="en-ID" dirty="0"/>
              <a:t> </a:t>
            </a:r>
            <a:r>
              <a:rPr lang="en-ID" dirty="0" err="1"/>
              <a:t>dari</a:t>
            </a:r>
            <a:r>
              <a:rPr lang="en-ID" dirty="0"/>
              <a:t> </a:t>
            </a:r>
            <a:r>
              <a:rPr lang="en-ID" dirty="0" err="1"/>
              <a:t>pengalamannya</a:t>
            </a:r>
            <a:r>
              <a:rPr lang="en-ID" dirty="0"/>
              <a:t> yang </a:t>
            </a:r>
            <a:r>
              <a:rPr lang="en-ID" dirty="0" err="1"/>
              <a:t>tidak</a:t>
            </a:r>
            <a:r>
              <a:rPr lang="en-ID" dirty="0"/>
              <a:t> </a:t>
            </a:r>
            <a:r>
              <a:rPr lang="en-ID" dirty="0" err="1"/>
              <a:t>konsisten</a:t>
            </a:r>
            <a:r>
              <a:rPr lang="en-ID" dirty="0"/>
              <a:t> </a:t>
            </a:r>
            <a:r>
              <a:rPr lang="en-ID" dirty="0" err="1"/>
              <a:t>dengan</a:t>
            </a:r>
            <a:r>
              <a:rPr lang="en-ID" dirty="0"/>
              <a:t> </a:t>
            </a:r>
            <a:r>
              <a:rPr lang="en-ID" dirty="0" err="1"/>
              <a:t>apa</a:t>
            </a:r>
            <a:r>
              <a:rPr lang="en-ID" dirty="0"/>
              <a:t> yang </a:t>
            </a:r>
            <a:r>
              <a:rPr lang="en-ID" dirty="0" err="1"/>
              <a:t>diketahui</a:t>
            </a:r>
            <a:r>
              <a:rPr lang="en-ID" dirty="0"/>
              <a:t> </a:t>
            </a:r>
            <a:r>
              <a:rPr lang="en-ID" dirty="0" err="1"/>
              <a:t>oleh</a:t>
            </a:r>
            <a:r>
              <a:rPr lang="en-ID" dirty="0"/>
              <a:t> </a:t>
            </a:r>
            <a:r>
              <a:rPr lang="en-ID" dirty="0" err="1"/>
              <a:t>individu</a:t>
            </a:r>
            <a:r>
              <a:rPr lang="en-ID" dirty="0"/>
              <a:t> </a:t>
            </a:r>
            <a:r>
              <a:rPr lang="en-ID" dirty="0" err="1"/>
              <a:t>akan</a:t>
            </a:r>
            <a:r>
              <a:rPr lang="en-ID" dirty="0"/>
              <a:t> </a:t>
            </a:r>
            <a:r>
              <a:rPr lang="en-ID" dirty="0" err="1"/>
              <a:t>disusun</a:t>
            </a:r>
            <a:r>
              <a:rPr lang="en-ID" dirty="0"/>
              <a:t> </a:t>
            </a:r>
            <a:r>
              <a:rPr lang="en-ID" dirty="0" err="1"/>
              <a:t>kembali</a:t>
            </a:r>
            <a:r>
              <a:rPr lang="en-ID" dirty="0"/>
              <a:t> </a:t>
            </a:r>
            <a:r>
              <a:rPr lang="en-ID" dirty="0" err="1"/>
              <a:t>atau</a:t>
            </a:r>
            <a:r>
              <a:rPr lang="en-ID" dirty="0"/>
              <a:t> </a:t>
            </a:r>
            <a:r>
              <a:rPr lang="en-ID" dirty="0" err="1"/>
              <a:t>diubah</a:t>
            </a:r>
            <a:r>
              <a:rPr lang="en-ID" dirty="0"/>
              <a:t> </a:t>
            </a:r>
            <a:r>
              <a:rPr lang="en-ID" dirty="0" err="1"/>
              <a:t>dengan</a:t>
            </a:r>
            <a:r>
              <a:rPr lang="en-ID" dirty="0"/>
              <a:t> </a:t>
            </a:r>
            <a:r>
              <a:rPr lang="en-ID" dirty="0" err="1"/>
              <a:t>sedemikian</a:t>
            </a:r>
            <a:r>
              <a:rPr lang="en-ID" dirty="0"/>
              <a:t> </a:t>
            </a:r>
            <a:r>
              <a:rPr lang="en-ID" dirty="0" err="1"/>
              <a:t>rupa</a:t>
            </a:r>
            <a:r>
              <a:rPr lang="en-ID" dirty="0"/>
              <a:t> </a:t>
            </a:r>
            <a:r>
              <a:rPr lang="en-ID" dirty="0" err="1"/>
              <a:t>hingga</a:t>
            </a:r>
            <a:r>
              <a:rPr lang="en-ID" dirty="0"/>
              <a:t> </a:t>
            </a:r>
            <a:r>
              <a:rPr lang="en-ID" dirty="0" err="1"/>
              <a:t>menjadi</a:t>
            </a:r>
            <a:r>
              <a:rPr lang="en-ID" dirty="0"/>
              <a:t> </a:t>
            </a:r>
            <a:r>
              <a:rPr lang="en-ID" dirty="0" err="1"/>
              <a:t>konsisten</a:t>
            </a:r>
            <a:r>
              <a:rPr lang="en-ID" dirty="0"/>
              <a:t>. </a:t>
            </a:r>
            <a:r>
              <a:rPr lang="en-ID" dirty="0" err="1"/>
              <a:t>Ini</a:t>
            </a:r>
            <a:r>
              <a:rPr lang="en-ID" dirty="0"/>
              <a:t> </a:t>
            </a:r>
            <a:r>
              <a:rPr lang="en-ID" dirty="0" err="1"/>
              <a:t>berarti</a:t>
            </a:r>
            <a:r>
              <a:rPr lang="en-ID" dirty="0"/>
              <a:t> </a:t>
            </a:r>
            <a:r>
              <a:rPr lang="en-ID" dirty="0" err="1"/>
              <a:t>bila</a:t>
            </a:r>
            <a:r>
              <a:rPr lang="en-ID" dirty="0"/>
              <a:t> </a:t>
            </a:r>
            <a:r>
              <a:rPr lang="en-ID" dirty="0" err="1"/>
              <a:t>seseorang</a:t>
            </a:r>
            <a:r>
              <a:rPr lang="en-ID" dirty="0"/>
              <a:t> </a:t>
            </a:r>
            <a:r>
              <a:rPr lang="en-ID" dirty="0" err="1"/>
              <a:t>memiliki</a:t>
            </a:r>
            <a:r>
              <a:rPr lang="en-ID" dirty="0"/>
              <a:t> </a:t>
            </a:r>
            <a:r>
              <a:rPr lang="en-ID" dirty="0" err="1"/>
              <a:t>sikap</a:t>
            </a:r>
            <a:r>
              <a:rPr lang="en-ID" dirty="0"/>
              <a:t> </a:t>
            </a:r>
            <a:r>
              <a:rPr lang="en-ID" dirty="0" err="1"/>
              <a:t>tertentu</a:t>
            </a:r>
            <a:r>
              <a:rPr lang="en-ID" dirty="0"/>
              <a:t> </a:t>
            </a:r>
            <a:r>
              <a:rPr lang="en-ID" dirty="0" err="1"/>
              <a:t>terhadap</a:t>
            </a:r>
            <a:r>
              <a:rPr lang="en-ID" dirty="0"/>
              <a:t> </a:t>
            </a:r>
            <a:r>
              <a:rPr lang="en-ID" dirty="0" err="1"/>
              <a:t>sesuatu</a:t>
            </a:r>
            <a:r>
              <a:rPr lang="en-ID" dirty="0"/>
              <a:t> </a:t>
            </a:r>
            <a:r>
              <a:rPr lang="en-ID" dirty="0" err="1"/>
              <a:t>objek</a:t>
            </a:r>
            <a:r>
              <a:rPr lang="en-ID" dirty="0"/>
              <a:t>, </a:t>
            </a:r>
            <a:r>
              <a:rPr lang="en-ID" dirty="0" err="1"/>
              <a:t>menunjukkan</a:t>
            </a:r>
            <a:r>
              <a:rPr lang="en-ID" dirty="0"/>
              <a:t> </a:t>
            </a:r>
            <a:r>
              <a:rPr lang="en-ID" dirty="0" err="1"/>
              <a:t>tentang</a:t>
            </a:r>
            <a:r>
              <a:rPr lang="en-ID" dirty="0"/>
              <a:t> </a:t>
            </a:r>
            <a:r>
              <a:rPr lang="en-ID" dirty="0" err="1"/>
              <a:t>pengetahuan</a:t>
            </a:r>
            <a:r>
              <a:rPr lang="en-ID" dirty="0"/>
              <a:t> orang </a:t>
            </a:r>
            <a:r>
              <a:rPr lang="en-ID" dirty="0" err="1"/>
              <a:t>tersebut</a:t>
            </a:r>
            <a:r>
              <a:rPr lang="en-ID" dirty="0"/>
              <a:t> </a:t>
            </a:r>
            <a:r>
              <a:rPr lang="en-ID" dirty="0" err="1"/>
              <a:t>terhadap</a:t>
            </a:r>
            <a:r>
              <a:rPr lang="en-ID" dirty="0"/>
              <a:t> </a:t>
            </a:r>
            <a:r>
              <a:rPr lang="en-ID" dirty="0" err="1"/>
              <a:t>objek</a:t>
            </a:r>
            <a:r>
              <a:rPr lang="en-ID" dirty="0"/>
              <a:t> </a:t>
            </a:r>
            <a:r>
              <a:rPr lang="en-ID" dirty="0" err="1"/>
              <a:t>sikap</a:t>
            </a:r>
            <a:r>
              <a:rPr lang="en-ID" dirty="0"/>
              <a:t> yang </a:t>
            </a:r>
            <a:r>
              <a:rPr lang="en-ID" dirty="0" err="1"/>
              <a:t>bersangkutan</a:t>
            </a: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37766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228600"/>
            <a:ext cx="9144000" cy="877079"/>
          </a:xfrm>
        </p:spPr>
        <p:txBody>
          <a:bodyPr/>
          <a:lstStyle/>
          <a:p>
            <a:r>
              <a:rPr lang="en-US" dirty="0" err="1">
                <a:latin typeface="AR JULIAN" panose="02000000000000000000" pitchFamily="2" charset="0"/>
              </a:rPr>
              <a:t>Ciri-Ciri</a:t>
            </a:r>
            <a:r>
              <a:rPr lang="en-US" dirty="0">
                <a:latin typeface="AR JULIAN" panose="02000000000000000000" pitchFamily="2" charset="0"/>
              </a:rPr>
              <a:t> </a:t>
            </a:r>
            <a:r>
              <a:rPr lang="en-US" dirty="0" err="1">
                <a:latin typeface="AR JULIAN" panose="02000000000000000000" pitchFamily="2" charset="0"/>
              </a:rPr>
              <a:t>Sikap</a:t>
            </a:r>
            <a:endParaRPr lang="id-ID" dirty="0">
              <a:latin typeface="AR JULIAN" panose="02000000000000000000" pitchFamily="2" charset="0"/>
            </a:endParaRPr>
          </a:p>
        </p:txBody>
      </p:sp>
      <p:sp>
        <p:nvSpPr>
          <p:cNvPr id="3" name="Content Placeholder 2"/>
          <p:cNvSpPr>
            <a:spLocks noGrp="1"/>
          </p:cNvSpPr>
          <p:nvPr>
            <p:ph idx="1"/>
          </p:nvPr>
        </p:nvSpPr>
        <p:spPr>
          <a:xfrm>
            <a:off x="455612" y="1447800"/>
            <a:ext cx="11125200" cy="5105400"/>
          </a:xfrm>
        </p:spPr>
        <p:txBody>
          <a:bodyPr/>
          <a:lstStyle/>
          <a:p>
            <a:r>
              <a:rPr lang="id-ID" dirty="0"/>
              <a:t>Sikap itu tidak dibawa sejak lahir </a:t>
            </a:r>
          </a:p>
          <a:p>
            <a:pPr marL="0" indent="0">
              <a:buNone/>
            </a:pPr>
            <a:r>
              <a:rPr lang="id-ID" dirty="0"/>
              <a:t>	Ini berarti bahwa manusia pada waktu dilahirkan belum membawa sikap-sikap tertentu terhadap sesuatu objek. Karena sikap itu tidak dibawa sejak individu dilahirkan, ini berarti bahwa sikap itu terbentuk dalam perkembangan individu yang bersangkutan. Oleh karena itu terbentuk atau dibentuk, maka sikap itu dapat dipelajari, dan karenanya sikap itu dapat diubah. </a:t>
            </a:r>
          </a:p>
          <a:p>
            <a:r>
              <a:rPr lang="id-ID" dirty="0"/>
              <a:t>Sikap itu selalu berhubungan dengan objek sikap</a:t>
            </a:r>
          </a:p>
          <a:p>
            <a:pPr marL="0" indent="0">
              <a:buNone/>
            </a:pPr>
            <a:r>
              <a:rPr lang="id-ID" dirty="0"/>
              <a:t>	 Sikap selalu terbentuk atau dipelajari dalam hubungannya dengan objek-objek tertentu, yaitu melalui proses persepsi terhadap objek tersebut. Hubungan yang positif atau negative antara individu menimbulkan sikap tertentu pula dari individu terhadap objek tersebut.</a:t>
            </a:r>
          </a:p>
        </p:txBody>
      </p:sp>
    </p:spTree>
    <p:extLst>
      <p:ext uri="{BB962C8B-B14F-4D97-AF65-F5344CB8AC3E}">
        <p14:creationId xmlns:p14="http://schemas.microsoft.com/office/powerpoint/2010/main" val="371956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942584"/>
            <a:ext cx="11430000" cy="5943600"/>
          </a:xfrm>
        </p:spPr>
        <p:txBody>
          <a:bodyPr>
            <a:normAutofit/>
          </a:bodyPr>
          <a:lstStyle/>
          <a:p>
            <a:r>
              <a:rPr lang="id-ID" sz="2000" b="1" dirty="0"/>
              <a:t>Sikap dapat tertuju pada satu objek saja, tetapi juga dapat tertuju pada sekumpulan objek-objek. </a:t>
            </a:r>
          </a:p>
          <a:p>
            <a:pPr marL="0" indent="0">
              <a:buNone/>
            </a:pPr>
            <a:r>
              <a:rPr lang="id-ID" sz="2000" b="1" dirty="0"/>
              <a:t>	Bila seseorang mempunyai sikap pada seseorang, orang tersebut mempunyai kecenderungan untuk menunjukkan sikap yang negative pula kepada sekelompok dimana seseorang tersebut tergabung didalamnya. Disini terlihat adanya kecenderungan untuk menggeneralisasikan objek sikap. </a:t>
            </a:r>
          </a:p>
          <a:p>
            <a:r>
              <a:rPr lang="id-ID" sz="2000" b="1" dirty="0"/>
              <a:t>Sikap itu dapat berlangsung lama atau sebentar</a:t>
            </a:r>
          </a:p>
          <a:p>
            <a:pPr marL="0" indent="0">
              <a:buNone/>
            </a:pPr>
            <a:r>
              <a:rPr lang="id-ID" sz="2000" b="1" dirty="0"/>
              <a:t>	 Kalau sesuatu sikap telah terbentuk dan telah merupakan nilai dalam kehidupan seseorang, secara relative sikap itu akan lama bertahan pada diri orang yang bersangkutan. Sikap tersebut akan sulit berubah dan kalaupun berubah akan memakan waktu yang relative lama. Tetapi sebaliknya jika sikap itu belum begitu mendalam pada diri seseorang maka sikap tersebut secara relative tidak bertahan lama, dan sikap tersebut akan mudah berubah. </a:t>
            </a:r>
            <a:endParaRPr lang="en-US" sz="2000" b="1" dirty="0"/>
          </a:p>
          <a:p>
            <a:r>
              <a:rPr lang="id-ID" sz="2000" b="1" dirty="0"/>
              <a:t>Sikap itu mengandung faktor perasaan dan motivasi </a:t>
            </a:r>
          </a:p>
          <a:p>
            <a:pPr marL="0" indent="0">
              <a:buNone/>
            </a:pPr>
            <a:r>
              <a:rPr lang="id-ID" sz="2000" b="1" dirty="0"/>
              <a:t>	Sikap terhadap sesuatu objek tertentu akan selalu diikuti oleh perasaan tertentu yang dapat bersifat positive tetapi juga dapat bersifat negative pada objek tersebut. Disamping itu sikap juga mengandung motivasi. Ini berarti bahwa sikap itu mempunyai daya dorong bagi individu untuk berperilaku secara tertentu terhadap objek yang dihadapinya.</a:t>
            </a:r>
          </a:p>
          <a:p>
            <a:pPr marL="0" indent="0">
              <a:buNone/>
            </a:pPr>
            <a:endParaRPr lang="id-ID" sz="2000" b="1" dirty="0"/>
          </a:p>
        </p:txBody>
      </p:sp>
    </p:spTree>
    <p:extLst>
      <p:ext uri="{BB962C8B-B14F-4D97-AF65-F5344CB8AC3E}">
        <p14:creationId xmlns:p14="http://schemas.microsoft.com/office/powerpoint/2010/main" val="40749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608</TotalTime>
  <Words>1082</Words>
  <Application>Microsoft Office PowerPoint</Application>
  <PresentationFormat>Custom</PresentationFormat>
  <Paragraphs>44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Agency FB</vt:lpstr>
      <vt:lpstr>AR JULIAN</vt:lpstr>
      <vt:lpstr>Arial</vt:lpstr>
      <vt:lpstr>Corbel</vt:lpstr>
      <vt:lpstr>Earthtones 16x9</vt:lpstr>
      <vt:lpstr>ATTITUDE</vt:lpstr>
      <vt:lpstr>Sikap dan Perilaku</vt:lpstr>
      <vt:lpstr>Pengertian Sikap</vt:lpstr>
      <vt:lpstr>PowerPoint Presentation</vt:lpstr>
      <vt:lpstr>Struktur Sikap</vt:lpstr>
      <vt:lpstr>Analisis Fungsi</vt:lpstr>
      <vt:lpstr>PowerPoint Presentation</vt:lpstr>
      <vt:lpstr>Ciri-Ciri Sikap</vt:lpstr>
      <vt:lpstr>PowerPoint Presentation</vt:lpstr>
      <vt:lpstr>Terbentuknya  Sikap</vt:lpstr>
      <vt:lpstr>Objek sikap akan dipersepsi oleh individu, dan hasil  persepsi akan dicerminkan dalam sikap yang diambil oleh individu yang bersangkutan. Dalam mempersepsi objek sikap individu akan dipengaruhi oleh pengetahuan, pengalaman, cakrawala, keyakinan, proses belajar, dan hasil proses ini akan merupakan pendapat atau keyakinan individu mengenai objek dan sikap dan ini berkaitan dengan segi kognisi. Afeksi akan mengiringi hasil kognisi terhadap objek sebagai aspek evaluatif, yang dapat bersifat positif dan negatif. Hasil evaluasi aspek afeksi akan mengait segi kognisi yang merupakan kesiapan untuk memberikan respon terhadap objek sikap, kesiapan untuk bertindak, kesiapan untuk berperilaku. Keadaan lingkungan akan memberikan pengaruh terhadap objek sikap maupun pada individu yang bersangkutan.</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Sikap</dc:title>
  <dc:creator>ASUS</dc:creator>
  <cp:lastModifiedBy>Muhammad Dandy</cp:lastModifiedBy>
  <cp:revision>14</cp:revision>
  <dcterms:created xsi:type="dcterms:W3CDTF">2020-04-12T05:27:42Z</dcterms:created>
  <dcterms:modified xsi:type="dcterms:W3CDTF">2020-07-31T15:55:11Z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